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57" r:id="rId3"/>
    <p:sldId id="258" r:id="rId4"/>
    <p:sldId id="270" r:id="rId5"/>
    <p:sldId id="259" r:id="rId6"/>
    <p:sldId id="266" r:id="rId7"/>
    <p:sldId id="267" r:id="rId8"/>
    <p:sldId id="260" r:id="rId9"/>
    <p:sldId id="261" r:id="rId10"/>
    <p:sldId id="262" r:id="rId11"/>
    <p:sldId id="263" r:id="rId12"/>
    <p:sldId id="268" r:id="rId13"/>
    <p:sldId id="264" r:id="rId14"/>
    <p:sldId id="265" r:id="rId15"/>
    <p:sldId id="271" r:id="rId16"/>
    <p:sldId id="269" r:id="rId17"/>
    <p:sldId id="273" r:id="rId18"/>
    <p:sldId id="274" r:id="rId19"/>
    <p:sldId id="272" r:id="rId20"/>
    <p:sldId id="275" r:id="rId21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8D7FF"/>
    <a:srgbClr val="5B9BD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290"/>
    <p:restoredTop sz="94674"/>
  </p:normalViewPr>
  <p:slideViewPr>
    <p:cSldViewPr snapToGrid="0" snapToObjects="1" showGuides="1">
      <p:cViewPr varScale="1">
        <p:scale>
          <a:sx n="116" d="100"/>
          <a:sy n="116" d="100"/>
        </p:scale>
        <p:origin x="200" y="9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esentation Title Slide Op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85800" y="2728145"/>
            <a:ext cx="7772400" cy="522983"/>
          </a:xfrm>
        </p:spPr>
        <p:txBody>
          <a:bodyPr anchor="b">
            <a:noAutofit/>
          </a:bodyPr>
          <a:lstStyle>
            <a:lvl1pPr algn="l">
              <a:defRPr sz="3600" i="0">
                <a:solidFill>
                  <a:srgbClr val="0066A1"/>
                </a:solidFill>
              </a:defRPr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85800" y="3320185"/>
            <a:ext cx="7772400" cy="956810"/>
          </a:xfrm>
        </p:spPr>
        <p:txBody>
          <a:bodyPr>
            <a:normAutofit/>
          </a:bodyPr>
          <a:lstStyle>
            <a:lvl1pPr marL="0" indent="0" algn="l">
              <a:buNone/>
              <a:defRPr sz="2400" b="1" i="1">
                <a:solidFill>
                  <a:schemeClr val="tx1">
                    <a:lumMod val="50000"/>
                    <a:lumOff val="50000"/>
                  </a:schemeClr>
                </a:solidFill>
                <a:latin typeface="Calibri" charset="0"/>
                <a:ea typeface="Calibri" charset="0"/>
                <a:cs typeface="Calibri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Subhead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8"/>
          </p:nvPr>
        </p:nvSpPr>
        <p:spPr/>
        <p:txBody>
          <a:bodyPr/>
          <a:lstStyle>
            <a:lvl1pPr>
              <a:defRPr>
                <a:solidFill>
                  <a:srgbClr val="0066A1"/>
                </a:solidFill>
              </a:defRPr>
            </a:lvl1pPr>
          </a:lstStyle>
          <a:p>
            <a:fld id="{3DD97BEB-BAEF-0344-9D5C-EC73E478698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16079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28650" y="322289"/>
            <a:ext cx="7886700" cy="509849"/>
          </a:xfrm>
        </p:spPr>
        <p:txBody>
          <a:bodyPr/>
          <a:lstStyle/>
          <a:p>
            <a:r>
              <a:rPr lang="en-US" dirty="0"/>
              <a:t>Topic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28650" y="1049311"/>
            <a:ext cx="7886700" cy="395089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4"/>
          </p:nvPr>
        </p:nvSpPr>
        <p:spPr>
          <a:xfrm>
            <a:off x="8582806" y="4726364"/>
            <a:ext cx="486659" cy="273844"/>
          </a:xfrm>
        </p:spPr>
        <p:txBody>
          <a:bodyPr/>
          <a:lstStyle>
            <a:lvl1pPr algn="ctr">
              <a:defRPr/>
            </a:lvl1pPr>
          </a:lstStyle>
          <a:p>
            <a:pPr algn="ctr"/>
            <a:fld id="{3DD97BEB-BAEF-0344-9D5C-EC73E478698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53419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5"/>
          <p:cNvSpPr>
            <a:spLocks noChangeShapeType="1"/>
          </p:cNvSpPr>
          <p:nvPr userDrawn="1"/>
        </p:nvSpPr>
        <p:spPr bwMode="auto">
          <a:xfrm>
            <a:off x="0" y="4972050"/>
            <a:ext cx="9144000" cy="0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 sz="1350"/>
          </a:p>
        </p:txBody>
      </p:sp>
      <p:sp>
        <p:nvSpPr>
          <p:cNvPr id="5" name="Line 10"/>
          <p:cNvSpPr>
            <a:spLocks noChangeShapeType="1"/>
          </p:cNvSpPr>
          <p:nvPr userDrawn="1"/>
        </p:nvSpPr>
        <p:spPr bwMode="auto">
          <a:xfrm>
            <a:off x="0" y="514350"/>
            <a:ext cx="9144000" cy="0"/>
          </a:xfrm>
          <a:prstGeom prst="line">
            <a:avLst/>
          </a:prstGeom>
          <a:noFill/>
          <a:ln w="25400">
            <a:solidFill>
              <a:srgbClr val="008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 sz="1350"/>
          </a:p>
        </p:txBody>
      </p:sp>
      <p:sp>
        <p:nvSpPr>
          <p:cNvPr id="7" name="Fußzeilenplatzhalter 4"/>
          <p:cNvSpPr>
            <a:spLocks/>
          </p:cNvSpPr>
          <p:nvPr/>
        </p:nvSpPr>
        <p:spPr bwMode="auto">
          <a:xfrm>
            <a:off x="323851" y="4995862"/>
            <a:ext cx="1420813" cy="147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r>
              <a:rPr lang="de-DE" sz="1350"/>
              <a:t>Stefan Ritt</a:t>
            </a:r>
          </a:p>
        </p:txBody>
      </p:sp>
      <p:sp>
        <p:nvSpPr>
          <p:cNvPr id="8" name="Datumsplatzhalter 3"/>
          <p:cNvSpPr>
            <a:spLocks/>
          </p:cNvSpPr>
          <p:nvPr/>
        </p:nvSpPr>
        <p:spPr bwMode="auto">
          <a:xfrm>
            <a:off x="8229600" y="4995862"/>
            <a:ext cx="590550" cy="147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r"/>
            <a:fld id="{6D14D442-142F-754B-BFC5-8308E01CDAE7}" type="slidenum">
              <a:rPr lang="en-US" sz="1350"/>
              <a:pPr algn="r"/>
              <a:t>‹#›</a:t>
            </a:fld>
            <a:r>
              <a:rPr lang="en-US" sz="1350"/>
              <a:t>/53</a:t>
            </a:r>
            <a:endParaRPr lang="de-DE" sz="1350"/>
          </a:p>
        </p:txBody>
      </p:sp>
      <p:pic>
        <p:nvPicPr>
          <p:cNvPr id="10" name="Picture 10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50263" y="86916"/>
            <a:ext cx="563562" cy="3786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06000" y="675000"/>
            <a:ext cx="8533200" cy="4239900"/>
          </a:xfrm>
          <a:noFill/>
        </p:spPr>
        <p:txBody>
          <a:bodyPr/>
          <a:lstStyle>
            <a:lvl1pPr marL="0" indent="0">
              <a:spcBef>
                <a:spcPts val="0"/>
              </a:spcBef>
              <a:tabLst/>
              <a:defRPr sz="1275"/>
            </a:lvl1pPr>
            <a:lvl2pPr marL="134541" indent="-134541">
              <a:spcBef>
                <a:spcPts val="0"/>
              </a:spcBef>
              <a:buFont typeface="Lucida Grande"/>
              <a:buChar char="•"/>
              <a:tabLst/>
              <a:defRPr sz="1275"/>
            </a:lvl2pPr>
            <a:lvl3pPr marL="269081" indent="-134541">
              <a:spcBef>
                <a:spcPts val="0"/>
              </a:spcBef>
              <a:buFont typeface="Lucida Grande"/>
              <a:buChar char="–"/>
              <a:tabLst/>
              <a:defRPr sz="1275"/>
            </a:lvl3pPr>
            <a:lvl4pPr marL="470297" indent="-134541">
              <a:spcBef>
                <a:spcPts val="0"/>
              </a:spcBef>
              <a:tabLst/>
              <a:defRPr sz="1275"/>
            </a:lvl4pPr>
            <a:lvl5pPr marL="1076325" indent="-136922">
              <a:buNone/>
              <a:tabLst/>
              <a:defRPr sz="1125"/>
            </a:lvl5pPr>
          </a:lstStyle>
          <a:p>
            <a:pPr lvl="0"/>
            <a:r>
              <a:rPr lang="de-CH" dirty="0"/>
              <a:t>Mastertextformat bearbeiten</a:t>
            </a:r>
          </a:p>
          <a:p>
            <a:pPr lvl="1"/>
            <a:r>
              <a:rPr lang="de-CH" dirty="0"/>
              <a:t>Zweite Ebene</a:t>
            </a:r>
          </a:p>
          <a:p>
            <a:pPr lvl="2"/>
            <a:r>
              <a:rPr lang="de-CH" dirty="0"/>
              <a:t>Dritte Ebene</a:t>
            </a:r>
          </a:p>
          <a:p>
            <a:pPr lvl="3"/>
            <a:r>
              <a:rPr lang="de-CH" dirty="0"/>
              <a:t>Vierte Ebene</a:t>
            </a:r>
            <a:endParaRPr lang="de-DE" dirty="0"/>
          </a:p>
        </p:txBody>
      </p:sp>
      <p:sp>
        <p:nvSpPr>
          <p:cNvPr id="9" name="Title 8"/>
          <p:cNvSpPr>
            <a:spLocks noGrp="1" noChangeArrowheads="1"/>
          </p:cNvSpPr>
          <p:nvPr>
            <p:ph type="title"/>
          </p:nvPr>
        </p:nvSpPr>
        <p:spPr bwMode="auto">
          <a:xfrm>
            <a:off x="1620000" y="108001"/>
            <a:ext cx="6768424" cy="41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lvl="0"/>
            <a:r>
              <a:rPr lang="en-GB" dirty="0" err="1"/>
              <a:t>Mastertitelformat</a:t>
            </a:r>
            <a:r>
              <a:rPr lang="en-GB" dirty="0"/>
              <a:t> </a:t>
            </a:r>
            <a:r>
              <a:rPr lang="en-GB" dirty="0" err="1"/>
              <a:t>bearbeiten</a:t>
            </a:r>
            <a:endParaRPr lang="en-GB" dirty="0"/>
          </a:p>
        </p:txBody>
      </p:sp>
      <p:sp>
        <p:nvSpPr>
          <p:cNvPr id="11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January 2016</a:t>
            </a:r>
            <a:endParaRPr lang="de-DE"/>
          </a:p>
        </p:txBody>
      </p:sp>
      <p:sp>
        <p:nvSpPr>
          <p:cNvPr id="12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ISOTDAQ, Rehovot, Israel  </a:t>
            </a:r>
            <a:endParaRPr lang="de-DE"/>
          </a:p>
        </p:txBody>
      </p:sp>
      <p:pic>
        <p:nvPicPr>
          <p:cNvPr id="13" name="Bild 14" descr="PSI-Logo_narrow_30k.eps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141480"/>
            <a:ext cx="1011348" cy="2700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09097181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417136"/>
            <a:ext cx="7886700" cy="41500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 dirty="0"/>
              <a:t>Topic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0716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26" name="Slide Number Placeholder 25"/>
          <p:cNvSpPr>
            <a:spLocks noGrp="1"/>
          </p:cNvSpPr>
          <p:nvPr>
            <p:ph type="sldNum" sz="quarter" idx="4"/>
          </p:nvPr>
        </p:nvSpPr>
        <p:spPr>
          <a:xfrm>
            <a:off x="8515350" y="4726364"/>
            <a:ext cx="486659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0066A1"/>
                </a:solidFill>
              </a:defRPr>
            </a:lvl1pPr>
          </a:lstStyle>
          <a:p>
            <a:fld id="{3DD97BEB-BAEF-0344-9D5C-EC73E478698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0958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800" b="1" i="0" kern="1200">
          <a:solidFill>
            <a:srgbClr val="0066A1"/>
          </a:solidFill>
          <a:latin typeface="Century Gothic" panose="020B0502020202020204" pitchFamily="34" charset="0"/>
          <a:ea typeface="Century Gothic" panose="020B0502020202020204" pitchFamily="34" charset="0"/>
          <a:cs typeface="Calibri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rgbClr val="0066A1"/>
        </a:buClr>
        <a:buFont typeface="LucidaGrande" charset="0"/>
        <a:buChar char="▸"/>
        <a:defRPr sz="2200" kern="1200">
          <a:solidFill>
            <a:schemeClr val="tx1"/>
          </a:solidFill>
          <a:latin typeface="Century Gothic" panose="020B0502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0066A1"/>
        </a:buClr>
        <a:buFont typeface="LucidaGrande" charset="0"/>
        <a:buChar char="-"/>
        <a:defRPr sz="1800" kern="1200">
          <a:solidFill>
            <a:schemeClr val="tx1"/>
          </a:solidFill>
          <a:latin typeface="Century Gothic" panose="020B0502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0066A1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Century Gothic" panose="020B0502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0066A1"/>
        </a:buClr>
        <a:buFont typeface="Wingdings" charset="2"/>
        <a:buChar char="§"/>
        <a:defRPr sz="1800" kern="1200">
          <a:solidFill>
            <a:schemeClr val="tx1"/>
          </a:solidFill>
          <a:latin typeface="Century Gothic" panose="020B0502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0066A1"/>
        </a:buClr>
        <a:buFont typeface="Courier New" charset="0"/>
        <a:buChar char="o"/>
        <a:defRPr sz="1800" kern="1200">
          <a:solidFill>
            <a:schemeClr val="tx1"/>
          </a:solidFill>
          <a:latin typeface="Century Gothic" panose="020B0502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tif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607313AE-31FF-541B-AA55-99B00E6AB5C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11760" y="267494"/>
            <a:ext cx="7992888" cy="2808312"/>
          </a:xfrm>
          <a:prstGeom prst="rect">
            <a:avLst/>
          </a:prstGeom>
          <a:scene3d>
            <a:camera prst="perspectiveHeroicExtremeRightFacing" fov="5400000">
              <a:rot lat="487347" lon="19532356" rev="300000"/>
            </a:camera>
            <a:lightRig rig="threePt" dir="t"/>
          </a:scene3d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C8CC3C87-8FF1-F510-2546-4DD0DCEB5B4A}"/>
              </a:ext>
            </a:extLst>
          </p:cNvPr>
          <p:cNvSpPr/>
          <p:nvPr/>
        </p:nvSpPr>
        <p:spPr>
          <a:xfrm>
            <a:off x="8456" y="1059582"/>
            <a:ext cx="8964488" cy="3744416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0"/>
                  <a:lumOff val="100000"/>
                  <a:alpha val="0"/>
                </a:schemeClr>
              </a:gs>
              <a:gs pos="77000">
                <a:srgbClr val="FFFFFF">
                  <a:alpha val="91000"/>
                </a:srgbClr>
              </a:gs>
              <a:gs pos="100000">
                <a:schemeClr val="accent3">
                  <a:lumMod val="0"/>
                  <a:lumOff val="100000"/>
                </a:schemeClr>
              </a:gs>
              <a:gs pos="100000">
                <a:schemeClr val="bg1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C24856B-C808-E344-89E0-76F56FCA30A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85800" y="3181565"/>
            <a:ext cx="7772400" cy="522983"/>
          </a:xfrm>
        </p:spPr>
        <p:txBody>
          <a:bodyPr>
            <a:normAutofit fontScale="90000"/>
          </a:bodyPr>
          <a:lstStyle/>
          <a:p>
            <a:r>
              <a:rPr lang="en-US" dirty="0"/>
              <a:t>Time-of-Flight Lab Introduction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866C21E-E6C4-F847-BB5A-4F9E6FF99DD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85800" y="3704548"/>
            <a:ext cx="8287144" cy="1171458"/>
          </a:xfrm>
        </p:spPr>
        <p:txBody>
          <a:bodyPr>
            <a:normAutofit/>
          </a:bodyPr>
          <a:lstStyle/>
          <a:p>
            <a:r>
              <a:rPr lang="en-CH" sz="1800" dirty="0"/>
              <a:t>Stefan Ritt, Paul Scherrer Institute, Switzerland</a:t>
            </a:r>
            <a:br>
              <a:rPr lang="en-CH" dirty="0"/>
            </a:br>
            <a:r>
              <a:rPr lang="en-CH" dirty="0"/>
              <a:t>IEEE </a:t>
            </a:r>
            <a:r>
              <a:rPr lang="en-CH"/>
              <a:t>NPSS </a:t>
            </a:r>
            <a:r>
              <a:rPr lang="en-US" dirty="0"/>
              <a:t>Prague EduCom International Summer School</a:t>
            </a:r>
          </a:p>
          <a:p>
            <a:r>
              <a:rPr lang="en-US" dirty="0"/>
              <a:t>July 1</a:t>
            </a:r>
            <a:r>
              <a:rPr lang="en-US" baseline="30000" dirty="0"/>
              <a:t>st</a:t>
            </a:r>
            <a:r>
              <a:rPr lang="en-US" dirty="0"/>
              <a:t>, </a:t>
            </a:r>
            <a:r>
              <a:rPr lang="en-CH"/>
              <a:t>202</a:t>
            </a:r>
            <a:r>
              <a:rPr lang="en-US" dirty="0"/>
              <a:t>5</a:t>
            </a:r>
            <a:r>
              <a:rPr lang="en-CH"/>
              <a:t>, </a:t>
            </a:r>
            <a:r>
              <a:rPr lang="en-US" dirty="0"/>
              <a:t>Prague</a:t>
            </a:r>
            <a:r>
              <a:rPr lang="en-CH"/>
              <a:t>, </a:t>
            </a:r>
            <a:r>
              <a:rPr lang="en-US" dirty="0"/>
              <a:t>Czech Republic</a:t>
            </a:r>
            <a:endParaRPr lang="en-CH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3B3F5FB-B774-2541-B95B-02FAA8AFEBC3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DD97BEB-BAEF-0344-9D5C-EC73E478698A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696593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9E2EA9-E5FD-990A-F52B-B982BC74EA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Define time measurement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8DC8C87-9C1D-BA56-69CC-09FCE37C81EB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pPr algn="ctr"/>
            <a:fld id="{3DD97BEB-BAEF-0344-9D5C-EC73E478698A}" type="slidenum">
              <a:rPr lang="en-US" smtClean="0"/>
              <a:pPr algn="ctr"/>
              <a:t>10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9873B00-5173-B2F2-694F-54FC1BCE3C3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1560" y="987574"/>
            <a:ext cx="7772400" cy="3958262"/>
          </a:xfrm>
          <a:prstGeom prst="rect">
            <a:avLst/>
          </a:prstGeom>
        </p:spPr>
      </p:pic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0EDC34C5-8B2D-B120-2AA5-FCFA64FC64C3}"/>
              </a:ext>
            </a:extLst>
          </p:cNvPr>
          <p:cNvCxnSpPr>
            <a:cxnSpLocks/>
          </p:cNvCxnSpPr>
          <p:nvPr/>
        </p:nvCxnSpPr>
        <p:spPr>
          <a:xfrm flipH="1" flipV="1">
            <a:off x="2339752" y="1779662"/>
            <a:ext cx="3888432" cy="165618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8">
            <a:extLst>
              <a:ext uri="{FF2B5EF4-FFF2-40B4-BE49-F238E27FC236}">
                <a16:creationId xmlns:a16="http://schemas.microsoft.com/office/drawing/2014/main" id="{E8B14303-AE89-4A68-5D22-E49891CDFAB0}"/>
              </a:ext>
            </a:extLst>
          </p:cNvPr>
          <p:cNvSpPr/>
          <p:nvPr/>
        </p:nvSpPr>
        <p:spPr>
          <a:xfrm>
            <a:off x="2267744" y="1470804"/>
            <a:ext cx="2770082" cy="16484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A709B14-F61D-789D-116F-A45EDE17C871}"/>
              </a:ext>
            </a:extLst>
          </p:cNvPr>
          <p:cNvSpPr/>
          <p:nvPr/>
        </p:nvSpPr>
        <p:spPr>
          <a:xfrm>
            <a:off x="2118219" y="1222076"/>
            <a:ext cx="991603" cy="16484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3DD040BD-F8F4-03D0-ADA8-B45829FC1A07}"/>
              </a:ext>
            </a:extLst>
          </p:cNvPr>
          <p:cNvSpPr/>
          <p:nvPr/>
        </p:nvSpPr>
        <p:spPr>
          <a:xfrm>
            <a:off x="791190" y="2961737"/>
            <a:ext cx="399256" cy="25591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A6568391-D4B9-6D52-25D3-093C0A72091F}"/>
              </a:ext>
            </a:extLst>
          </p:cNvPr>
          <p:cNvSpPr/>
          <p:nvPr/>
        </p:nvSpPr>
        <p:spPr>
          <a:xfrm>
            <a:off x="1685463" y="2958862"/>
            <a:ext cx="399256" cy="25591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075051D4-DD34-8809-2471-96D6356C39AB}"/>
              </a:ext>
            </a:extLst>
          </p:cNvPr>
          <p:cNvCxnSpPr>
            <a:cxnSpLocks/>
          </p:cNvCxnSpPr>
          <p:nvPr/>
        </p:nvCxnSpPr>
        <p:spPr>
          <a:xfrm>
            <a:off x="1293962" y="1643332"/>
            <a:ext cx="0" cy="280359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367CD892-0479-39F0-4A75-85EF1097A987}"/>
              </a:ext>
            </a:extLst>
          </p:cNvPr>
          <p:cNvCxnSpPr>
            <a:cxnSpLocks/>
          </p:cNvCxnSpPr>
          <p:nvPr/>
        </p:nvCxnSpPr>
        <p:spPr>
          <a:xfrm>
            <a:off x="731372" y="4676953"/>
            <a:ext cx="1451111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E6039449-6CC5-804D-4F97-9B1C7FCC22B5}"/>
              </a:ext>
            </a:extLst>
          </p:cNvPr>
          <p:cNvCxnSpPr>
            <a:cxnSpLocks/>
          </p:cNvCxnSpPr>
          <p:nvPr/>
        </p:nvCxnSpPr>
        <p:spPr>
          <a:xfrm>
            <a:off x="1429109" y="1644769"/>
            <a:ext cx="0" cy="280359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89E80FC2-4A39-2170-ADF8-926E9FED5BD3}"/>
              </a:ext>
            </a:extLst>
          </p:cNvPr>
          <p:cNvSpPr txBox="1"/>
          <p:nvPr/>
        </p:nvSpPr>
        <p:spPr>
          <a:xfrm>
            <a:off x="1151626" y="4416724"/>
            <a:ext cx="119455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solidFill>
                  <a:srgbClr val="FF0000"/>
                </a:solidFill>
                <a:latin typeface="Century Gothic" panose="020B0502020202020204" pitchFamily="34" charset="0"/>
              </a:rPr>
              <a:t>Measured value</a:t>
            </a:r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84445A6F-9706-BAEF-8C2C-37AA692794DD}"/>
              </a:ext>
            </a:extLst>
          </p:cNvPr>
          <p:cNvCxnSpPr>
            <a:cxnSpLocks/>
          </p:cNvCxnSpPr>
          <p:nvPr/>
        </p:nvCxnSpPr>
        <p:spPr>
          <a:xfrm flipV="1">
            <a:off x="733245" y="3355675"/>
            <a:ext cx="0" cy="1324155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3392DE4B-A85B-26F8-4143-71A7E93FED73}"/>
              </a:ext>
            </a:extLst>
          </p:cNvPr>
          <p:cNvSpPr txBox="1"/>
          <p:nvPr/>
        </p:nvSpPr>
        <p:spPr>
          <a:xfrm rot="16200000">
            <a:off x="535070" y="3684916"/>
            <a:ext cx="68800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solidFill>
                  <a:srgbClr val="FF0000"/>
                </a:solidFill>
                <a:latin typeface="Century Gothic" panose="020B0502020202020204" pitchFamily="34" charset="0"/>
              </a:rPr>
              <a:t>Number</a:t>
            </a:r>
          </a:p>
        </p:txBody>
      </p:sp>
    </p:spTree>
    <p:extLst>
      <p:ext uri="{BB962C8B-B14F-4D97-AF65-F5344CB8AC3E}">
        <p14:creationId xmlns:p14="http://schemas.microsoft.com/office/powerpoint/2010/main" val="195269496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EB159D-F1E0-885C-5EB3-B4EBA24011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Zoom to -5 ns to +5 ns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2E04EE2-C9DC-40E0-F3D8-FDEFD5D33C1A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pPr algn="ctr"/>
            <a:fld id="{3DD97BEB-BAEF-0344-9D5C-EC73E478698A}" type="slidenum">
              <a:rPr lang="en-US" smtClean="0"/>
              <a:pPr algn="ctr"/>
              <a:t>11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5A0D1E9-F96B-3DEB-CCEE-68602C8A550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8162" y="959353"/>
            <a:ext cx="7772400" cy="3958262"/>
          </a:xfrm>
          <a:prstGeom prst="rect">
            <a:avLst/>
          </a:prstGeom>
        </p:spPr>
      </p:pic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A06CEAE3-2587-284D-AC1B-7E179C370FD1}"/>
              </a:ext>
            </a:extLst>
          </p:cNvPr>
          <p:cNvCxnSpPr>
            <a:cxnSpLocks/>
          </p:cNvCxnSpPr>
          <p:nvPr/>
        </p:nvCxnSpPr>
        <p:spPr>
          <a:xfrm>
            <a:off x="720305" y="3843068"/>
            <a:ext cx="250166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DEAB90A1-B5AD-F87E-8815-6701571E043A}"/>
              </a:ext>
            </a:extLst>
          </p:cNvPr>
          <p:cNvCxnSpPr>
            <a:cxnSpLocks/>
          </p:cNvCxnSpPr>
          <p:nvPr/>
        </p:nvCxnSpPr>
        <p:spPr>
          <a:xfrm flipH="1">
            <a:off x="5231921" y="3838755"/>
            <a:ext cx="366622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7287907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0D4046A5-99AA-0222-152B-BF009B175B2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dirty="0"/>
              <a:t>Measure Speed of Cosmic Muons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0B1374D-892C-AFE0-70AA-7FB639E5328D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pPr algn="ctr"/>
            <a:fld id="{3DD97BEB-BAEF-0344-9D5C-EC73E478698A}" type="slidenum">
              <a:rPr lang="en-US" smtClean="0"/>
              <a:pPr algn="ctr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585363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1EC87C-3E16-DD27-C789-BF3A1C320C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6432"/>
            <a:ext cx="9144000" cy="509849"/>
          </a:xfrm>
        </p:spPr>
        <p:txBody>
          <a:bodyPr/>
          <a:lstStyle/>
          <a:p>
            <a:pPr algn="ctr"/>
            <a:r>
              <a:rPr lang="en-US" dirty="0"/>
              <a:t>Measure speed of muons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1C76742-3E2A-4FED-1DC7-DFAD06F12071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pPr algn="ctr"/>
            <a:fld id="{3DD97BEB-BAEF-0344-9D5C-EC73E478698A}" type="slidenum">
              <a:rPr lang="en-US" smtClean="0"/>
              <a:pPr algn="ctr"/>
              <a:t>13</a:t>
            </a:fld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656ABA67-F10F-2D55-3261-1AB7A1BCC33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80178" y="555526"/>
            <a:ext cx="2780928" cy="2085696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F226E1BC-8446-4BD2-46D8-19F7ADCFEF9B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80178" y="2931790"/>
            <a:ext cx="2784310" cy="2088232"/>
          </a:xfrm>
          <a:prstGeom prst="rect">
            <a:avLst/>
          </a:prstGeom>
        </p:spPr>
      </p:pic>
      <p:sp>
        <p:nvSpPr>
          <p:cNvPr id="13" name="Circular Arrow 12">
            <a:extLst>
              <a:ext uri="{FF2B5EF4-FFF2-40B4-BE49-F238E27FC236}">
                <a16:creationId xmlns:a16="http://schemas.microsoft.com/office/drawing/2014/main" id="{E3453FEE-D0F6-2B7E-6490-5C061D2B87D6}"/>
              </a:ext>
            </a:extLst>
          </p:cNvPr>
          <p:cNvSpPr/>
          <p:nvPr/>
        </p:nvSpPr>
        <p:spPr>
          <a:xfrm>
            <a:off x="7332306" y="2571750"/>
            <a:ext cx="648072" cy="648072"/>
          </a:xfrm>
          <a:prstGeom prst="circular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8D13C1B7-231C-16F2-A7F5-7F63C5D7B908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555526"/>
            <a:ext cx="4100430" cy="2088232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7AE78A68-3075-834E-DD3E-24DF8B0415D2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2931790"/>
            <a:ext cx="4100429" cy="2088232"/>
          </a:xfrm>
          <a:prstGeom prst="rect">
            <a:avLst/>
          </a:prstGeom>
        </p:spPr>
      </p:pic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4F411D38-04F3-E6B6-11FA-8ECA3FF68AD9}"/>
              </a:ext>
            </a:extLst>
          </p:cNvPr>
          <p:cNvCxnSpPr/>
          <p:nvPr/>
        </p:nvCxnSpPr>
        <p:spPr>
          <a:xfrm>
            <a:off x="1348250" y="1537330"/>
            <a:ext cx="0" cy="3600400"/>
          </a:xfrm>
          <a:prstGeom prst="line">
            <a:avLst/>
          </a:prstGeom>
          <a:ln>
            <a:solidFill>
              <a:srgbClr val="FF0000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91C3512A-DD66-B9CC-36A2-F3E791548DED}"/>
              </a:ext>
            </a:extLst>
          </p:cNvPr>
          <p:cNvCxnSpPr>
            <a:cxnSpLocks/>
          </p:cNvCxnSpPr>
          <p:nvPr/>
        </p:nvCxnSpPr>
        <p:spPr>
          <a:xfrm>
            <a:off x="1526529" y="3849949"/>
            <a:ext cx="0" cy="1297845"/>
          </a:xfrm>
          <a:prstGeom prst="line">
            <a:avLst/>
          </a:prstGeom>
          <a:ln>
            <a:solidFill>
              <a:srgbClr val="FF0000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F432F118-175C-EFB7-6F9F-7B567558D23F}"/>
              </a:ext>
            </a:extLst>
          </p:cNvPr>
          <p:cNvCxnSpPr/>
          <p:nvPr/>
        </p:nvCxnSpPr>
        <p:spPr>
          <a:xfrm>
            <a:off x="999658" y="4492617"/>
            <a:ext cx="336430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2DC3079F-1C31-AD87-3038-97D143B61E4D}"/>
              </a:ext>
            </a:extLst>
          </p:cNvPr>
          <p:cNvCxnSpPr>
            <a:cxnSpLocks/>
          </p:cNvCxnSpPr>
          <p:nvPr/>
        </p:nvCxnSpPr>
        <p:spPr>
          <a:xfrm flipH="1">
            <a:off x="1542708" y="4489658"/>
            <a:ext cx="288032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F02FF732-EF86-9068-896C-49AE8B05A12A}"/>
              </a:ext>
            </a:extLst>
          </p:cNvPr>
          <p:cNvSpPr txBox="1"/>
          <p:nvPr/>
        </p:nvSpPr>
        <p:spPr>
          <a:xfrm>
            <a:off x="4283968" y="915566"/>
            <a:ext cx="181972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latin typeface="Century Gothic" panose="020B0502020202020204" pitchFamily="34" charset="0"/>
              </a:rPr>
              <a:t>Case A</a:t>
            </a:r>
          </a:p>
          <a:p>
            <a:pPr algn="ctr"/>
            <a:r>
              <a:rPr lang="en-US" sz="1050" dirty="0">
                <a:latin typeface="Century Gothic" panose="020B0502020202020204" pitchFamily="34" charset="0"/>
              </a:rPr>
              <a:t>Measure 300-500 events</a:t>
            </a:r>
          </a:p>
          <a:p>
            <a:pPr algn="ctr"/>
            <a:r>
              <a:rPr lang="en-US" sz="1050" dirty="0">
                <a:latin typeface="Century Gothic" panose="020B0502020202020204" pitchFamily="34" charset="0"/>
              </a:rPr>
              <a:t>write down mean</a:t>
            </a:r>
          </a:p>
        </p:txBody>
      </p: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ACBD5FB3-A437-7328-3EE4-76D3FF4C5083}"/>
              </a:ext>
            </a:extLst>
          </p:cNvPr>
          <p:cNvSpPr/>
          <p:nvPr/>
        </p:nvSpPr>
        <p:spPr>
          <a:xfrm>
            <a:off x="971600" y="1563638"/>
            <a:ext cx="216024" cy="216024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ounded Rectangle 29">
            <a:extLst>
              <a:ext uri="{FF2B5EF4-FFF2-40B4-BE49-F238E27FC236}">
                <a16:creationId xmlns:a16="http://schemas.microsoft.com/office/drawing/2014/main" id="{A0F98A6B-79F4-14A0-4A65-41A4199499C5}"/>
              </a:ext>
            </a:extLst>
          </p:cNvPr>
          <p:cNvSpPr/>
          <p:nvPr/>
        </p:nvSpPr>
        <p:spPr>
          <a:xfrm>
            <a:off x="467544" y="1563638"/>
            <a:ext cx="216024" cy="216024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81DA0DA6-3028-F3C6-6DC1-53CE02846ED9}"/>
              </a:ext>
            </a:extLst>
          </p:cNvPr>
          <p:cNvSpPr txBox="1"/>
          <p:nvPr/>
        </p:nvSpPr>
        <p:spPr>
          <a:xfrm>
            <a:off x="4283968" y="3147814"/>
            <a:ext cx="181972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latin typeface="Century Gothic" panose="020B0502020202020204" pitchFamily="34" charset="0"/>
              </a:rPr>
              <a:t>Case B</a:t>
            </a:r>
          </a:p>
          <a:p>
            <a:pPr algn="ctr"/>
            <a:r>
              <a:rPr lang="en-US" sz="1050" dirty="0">
                <a:latin typeface="Century Gothic" panose="020B0502020202020204" pitchFamily="34" charset="0"/>
              </a:rPr>
              <a:t>Measure 300-500 events</a:t>
            </a:r>
          </a:p>
          <a:p>
            <a:pPr algn="ctr"/>
            <a:r>
              <a:rPr lang="en-US" sz="1050" dirty="0">
                <a:latin typeface="Century Gothic" panose="020B0502020202020204" pitchFamily="34" charset="0"/>
              </a:rPr>
              <a:t>write down mean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152380D7-F841-F65E-7F78-8864BBE90874}"/>
              </a:ext>
            </a:extLst>
          </p:cNvPr>
          <p:cNvSpPr txBox="1"/>
          <p:nvPr/>
        </p:nvSpPr>
        <p:spPr>
          <a:xfrm>
            <a:off x="6372200" y="2643758"/>
            <a:ext cx="9396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Century Gothic" panose="020B0502020202020204" pitchFamily="34" charset="0"/>
              </a:rPr>
              <a:t>Rotate</a:t>
            </a:r>
          </a:p>
        </p:txBody>
      </p:sp>
    </p:spTree>
    <p:extLst>
      <p:ext uri="{BB962C8B-B14F-4D97-AF65-F5344CB8AC3E}">
        <p14:creationId xmlns:p14="http://schemas.microsoft.com/office/powerpoint/2010/main" val="375954887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1910D1-89CA-4221-2E3D-59AB0A489F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Difference Measurement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08A710C-02AF-3DAF-4D28-9EB5064A119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1400" dirty="0"/>
              <a:t>Case A:  </a:t>
            </a:r>
            <a:br>
              <a:rPr lang="en-US" sz="1400" dirty="0"/>
            </a:br>
            <a:br>
              <a:rPr lang="en-US" sz="1400" dirty="0"/>
            </a:br>
            <a:r>
              <a:rPr lang="en-US" sz="1400" dirty="0">
                <a:latin typeface="Symbol" pitchFamily="2" charset="2"/>
              </a:rPr>
              <a:t>D</a:t>
            </a:r>
            <a:r>
              <a:rPr lang="en-US" sz="1400" dirty="0"/>
              <a:t>t</a:t>
            </a:r>
            <a:r>
              <a:rPr lang="en-US" sz="1400" baseline="-25000" dirty="0"/>
              <a:t>A</a:t>
            </a:r>
            <a:r>
              <a:rPr lang="en-US" sz="1400" dirty="0"/>
              <a:t> = (t</a:t>
            </a:r>
            <a:r>
              <a:rPr lang="en-US" sz="1400" baseline="-25000" dirty="0"/>
              <a:t>0,A</a:t>
            </a:r>
            <a:r>
              <a:rPr lang="en-US" sz="1400" dirty="0"/>
              <a:t>+t</a:t>
            </a:r>
            <a:r>
              <a:rPr lang="en-US" sz="1400" baseline="-25000" dirty="0"/>
              <a:t>c0</a:t>
            </a:r>
            <a:r>
              <a:rPr lang="en-US" sz="1400" dirty="0"/>
              <a:t>) – (t</a:t>
            </a:r>
            <a:r>
              <a:rPr lang="en-US" sz="1400" baseline="-25000" dirty="0"/>
              <a:t>2,A</a:t>
            </a:r>
            <a:r>
              <a:rPr lang="en-US" sz="1400" dirty="0"/>
              <a:t>+t</a:t>
            </a:r>
            <a:r>
              <a:rPr lang="en-US" sz="1400" baseline="-25000" dirty="0"/>
              <a:t>c2</a:t>
            </a:r>
            <a:r>
              <a:rPr lang="en-US" sz="1400" dirty="0"/>
              <a:t>) = d / v</a:t>
            </a:r>
          </a:p>
          <a:p>
            <a:pPr marL="0" indent="0">
              <a:buNone/>
            </a:pPr>
            <a:endParaRPr lang="en-US" sz="1400" dirty="0"/>
          </a:p>
          <a:p>
            <a:pPr marL="0" indent="0">
              <a:buNone/>
            </a:pPr>
            <a:r>
              <a:rPr lang="en-US" sz="1400" dirty="0"/>
              <a:t>Case B:  </a:t>
            </a:r>
            <a:br>
              <a:rPr lang="en-US" sz="1400" dirty="0"/>
            </a:br>
            <a:br>
              <a:rPr lang="en-US" sz="1400" dirty="0"/>
            </a:br>
            <a:r>
              <a:rPr lang="en-US" sz="1400" dirty="0">
                <a:latin typeface="Symbol" pitchFamily="2" charset="2"/>
              </a:rPr>
              <a:t>D</a:t>
            </a:r>
            <a:r>
              <a:rPr lang="en-US" sz="1400" dirty="0"/>
              <a:t>t</a:t>
            </a:r>
            <a:r>
              <a:rPr lang="en-US" sz="1400" baseline="-25000" dirty="0"/>
              <a:t>B</a:t>
            </a:r>
            <a:r>
              <a:rPr lang="en-US" sz="1400" dirty="0"/>
              <a:t> = (t</a:t>
            </a:r>
            <a:r>
              <a:rPr lang="en-US" sz="1400" baseline="-25000" dirty="0"/>
              <a:t>0,B</a:t>
            </a:r>
            <a:r>
              <a:rPr lang="en-US" sz="1400" dirty="0"/>
              <a:t>+t</a:t>
            </a:r>
            <a:r>
              <a:rPr lang="en-US" sz="1400" baseline="-25000" dirty="0"/>
              <a:t>c0</a:t>
            </a:r>
            <a:r>
              <a:rPr lang="en-US" sz="1400" dirty="0"/>
              <a:t>) – (t</a:t>
            </a:r>
            <a:r>
              <a:rPr lang="en-US" sz="1400" baseline="-25000" dirty="0"/>
              <a:t>2,B</a:t>
            </a:r>
            <a:r>
              <a:rPr lang="en-US" sz="1400" dirty="0"/>
              <a:t>+t</a:t>
            </a:r>
            <a:r>
              <a:rPr lang="en-US" sz="1400" baseline="-25000" dirty="0"/>
              <a:t>c2</a:t>
            </a:r>
            <a:r>
              <a:rPr lang="en-US" sz="1400" dirty="0"/>
              <a:t>) = d / (-v)</a:t>
            </a:r>
          </a:p>
          <a:p>
            <a:pPr marL="0" indent="0">
              <a:buNone/>
            </a:pPr>
            <a:endParaRPr lang="en-US" sz="1400" dirty="0"/>
          </a:p>
          <a:p>
            <a:pPr marL="0" indent="0">
              <a:buNone/>
            </a:pPr>
            <a:r>
              <a:rPr lang="en-US" sz="1400" dirty="0"/>
              <a:t>Difference:</a:t>
            </a:r>
          </a:p>
          <a:p>
            <a:pPr marL="0" indent="0">
              <a:buNone/>
            </a:pPr>
            <a:r>
              <a:rPr lang="en-US" sz="1400" dirty="0">
                <a:latin typeface="Symbol" pitchFamily="2" charset="2"/>
              </a:rPr>
              <a:t>D</a:t>
            </a:r>
            <a:r>
              <a:rPr lang="en-US" sz="1400" dirty="0"/>
              <a:t>t</a:t>
            </a:r>
            <a:r>
              <a:rPr lang="en-US" sz="1400" baseline="-25000" dirty="0"/>
              <a:t>A</a:t>
            </a:r>
            <a:r>
              <a:rPr lang="en-US" sz="1400" dirty="0"/>
              <a:t> - </a:t>
            </a:r>
            <a:r>
              <a:rPr lang="en-US" sz="1400" dirty="0">
                <a:latin typeface="Symbol" pitchFamily="2" charset="2"/>
              </a:rPr>
              <a:t>D</a:t>
            </a:r>
            <a:r>
              <a:rPr lang="en-US" sz="1400" dirty="0"/>
              <a:t>t</a:t>
            </a:r>
            <a:r>
              <a:rPr lang="en-US" sz="1400" baseline="-25000" dirty="0"/>
              <a:t>B</a:t>
            </a:r>
            <a:r>
              <a:rPr lang="en-US" sz="1400" dirty="0"/>
              <a:t> = (t</a:t>
            </a:r>
            <a:r>
              <a:rPr lang="en-US" sz="1400" baseline="-25000" dirty="0"/>
              <a:t>0,A</a:t>
            </a:r>
            <a:r>
              <a:rPr lang="en-US" sz="1400" dirty="0"/>
              <a:t>+-t</a:t>
            </a:r>
            <a:r>
              <a:rPr lang="en-US" sz="1400" baseline="-25000" dirty="0"/>
              <a:t>0,B</a:t>
            </a:r>
            <a:r>
              <a:rPr lang="en-US" sz="1400" dirty="0"/>
              <a:t>)-(t</a:t>
            </a:r>
            <a:r>
              <a:rPr lang="en-US" sz="1400" baseline="-25000" dirty="0"/>
              <a:t>2,A</a:t>
            </a:r>
            <a:r>
              <a:rPr lang="en-US" sz="1400" dirty="0"/>
              <a:t>+-t</a:t>
            </a:r>
            <a:r>
              <a:rPr lang="en-US" sz="1400" baseline="-25000" dirty="0"/>
              <a:t>2,B</a:t>
            </a:r>
            <a:r>
              <a:rPr lang="en-US" sz="1400" dirty="0"/>
              <a:t>) = 2d / v</a:t>
            </a:r>
          </a:p>
          <a:p>
            <a:pPr>
              <a:buFont typeface="Wingdings" pitchFamily="2" charset="2"/>
              <a:buChar char="à"/>
            </a:pPr>
            <a:r>
              <a:rPr lang="en-US" sz="1400" dirty="0">
                <a:sym typeface="Wingdings" pitchFamily="2" charset="2"/>
              </a:rPr>
              <a:t>v = 2d / (</a:t>
            </a:r>
            <a:r>
              <a:rPr lang="en-US" sz="1400" dirty="0">
                <a:latin typeface="Symbol" pitchFamily="2" charset="2"/>
              </a:rPr>
              <a:t>D</a:t>
            </a:r>
            <a:r>
              <a:rPr lang="en-US" sz="1400" dirty="0"/>
              <a:t>t</a:t>
            </a:r>
            <a:r>
              <a:rPr lang="en-US" sz="1400" baseline="-25000" dirty="0"/>
              <a:t>A</a:t>
            </a:r>
            <a:r>
              <a:rPr lang="en-US" sz="1400" dirty="0"/>
              <a:t> – </a:t>
            </a:r>
            <a:r>
              <a:rPr lang="en-US" sz="1400" dirty="0">
                <a:latin typeface="Symbol" pitchFamily="2" charset="2"/>
              </a:rPr>
              <a:t>D</a:t>
            </a:r>
            <a:r>
              <a:rPr lang="en-US" sz="1400" dirty="0"/>
              <a:t>t</a:t>
            </a:r>
            <a:r>
              <a:rPr lang="en-US" sz="1400" baseline="-25000" dirty="0"/>
              <a:t>B</a:t>
            </a:r>
            <a:r>
              <a:rPr lang="en-US" sz="1400" dirty="0"/>
              <a:t>)</a:t>
            </a:r>
          </a:p>
          <a:p>
            <a:pPr>
              <a:buFont typeface="Wingdings" pitchFamily="2" charset="2"/>
              <a:buChar char="à"/>
            </a:pPr>
            <a:endParaRPr lang="en-US" sz="1400" dirty="0"/>
          </a:p>
          <a:p>
            <a:pPr marL="0" indent="0">
              <a:buNone/>
            </a:pPr>
            <a:r>
              <a:rPr lang="en-US" sz="1400" b="1" dirty="0"/>
              <a:t>Task: measure v in % of c (= 3x10</a:t>
            </a:r>
            <a:r>
              <a:rPr lang="en-US" sz="1400" b="1" baseline="30000" dirty="0"/>
              <a:t>8</a:t>
            </a:r>
            <a:r>
              <a:rPr lang="en-US" sz="1400" b="1" dirty="0"/>
              <a:t> m/s)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0A53B38-A7D5-B708-D360-20D1A63A34AF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pPr algn="ctr"/>
            <a:fld id="{3DD97BEB-BAEF-0344-9D5C-EC73E478698A}" type="slidenum">
              <a:rPr lang="en-US" smtClean="0"/>
              <a:pPr algn="ctr"/>
              <a:t>14</a:t>
            </a:fld>
            <a:endParaRPr lang="en-US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5BC934BA-90E8-EE7F-74E8-5B8A66EC2A0B}"/>
              </a:ext>
            </a:extLst>
          </p:cNvPr>
          <p:cNvSpPr/>
          <p:nvPr/>
        </p:nvSpPr>
        <p:spPr>
          <a:xfrm>
            <a:off x="6444208" y="915566"/>
            <a:ext cx="1800200" cy="14401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09BD2AB-5109-BAB1-833F-80084BE5CC49}"/>
              </a:ext>
            </a:extLst>
          </p:cNvPr>
          <p:cNvSpPr/>
          <p:nvPr/>
        </p:nvSpPr>
        <p:spPr>
          <a:xfrm>
            <a:off x="6444208" y="1707654"/>
            <a:ext cx="1800200" cy="14401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" name="Curved Connector 8">
            <a:extLst>
              <a:ext uri="{FF2B5EF4-FFF2-40B4-BE49-F238E27FC236}">
                <a16:creationId xmlns:a16="http://schemas.microsoft.com/office/drawing/2014/main" id="{ACC61ED5-02AF-0BBE-95BD-AAA23C78F87A}"/>
              </a:ext>
            </a:extLst>
          </p:cNvPr>
          <p:cNvCxnSpPr>
            <a:cxnSpLocks/>
            <a:stCxn id="5" idx="1"/>
            <a:endCxn id="17" idx="6"/>
          </p:cNvCxnSpPr>
          <p:nvPr/>
        </p:nvCxnSpPr>
        <p:spPr>
          <a:xfrm rot="10800000" flipV="1">
            <a:off x="5796136" y="987574"/>
            <a:ext cx="648072" cy="252028"/>
          </a:xfrm>
          <a:prstGeom prst="curvedConnector3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1" name="Curved Connector 10">
            <a:extLst>
              <a:ext uri="{FF2B5EF4-FFF2-40B4-BE49-F238E27FC236}">
                <a16:creationId xmlns:a16="http://schemas.microsoft.com/office/drawing/2014/main" id="{26F87F41-9F51-006C-35A6-04576A559D12}"/>
              </a:ext>
            </a:extLst>
          </p:cNvPr>
          <p:cNvCxnSpPr>
            <a:cxnSpLocks/>
            <a:stCxn id="6" idx="1"/>
            <a:endCxn id="18" idx="6"/>
          </p:cNvCxnSpPr>
          <p:nvPr/>
        </p:nvCxnSpPr>
        <p:spPr>
          <a:xfrm rot="10800000">
            <a:off x="5796136" y="1455626"/>
            <a:ext cx="648072" cy="324036"/>
          </a:xfrm>
          <a:prstGeom prst="curvedConnector3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46402842-7E74-8004-4043-BA72B956EE6C}"/>
              </a:ext>
            </a:extLst>
          </p:cNvPr>
          <p:cNvSpPr txBox="1"/>
          <p:nvPr/>
        </p:nvSpPr>
        <p:spPr>
          <a:xfrm>
            <a:off x="6444208" y="483518"/>
            <a:ext cx="3481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Century Gothic" panose="020B0502020202020204" pitchFamily="34" charset="0"/>
              </a:rPr>
              <a:t>t</a:t>
            </a:r>
            <a:r>
              <a:rPr lang="en-US" baseline="-25000" dirty="0">
                <a:latin typeface="Century Gothic" panose="020B0502020202020204" pitchFamily="34" charset="0"/>
              </a:rPr>
              <a:t>0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91F1357-DD4A-B7CA-E048-8F40D91895DF}"/>
              </a:ext>
            </a:extLst>
          </p:cNvPr>
          <p:cNvSpPr txBox="1"/>
          <p:nvPr/>
        </p:nvSpPr>
        <p:spPr>
          <a:xfrm>
            <a:off x="5724128" y="771550"/>
            <a:ext cx="4732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Century Gothic" panose="020B0502020202020204" pitchFamily="34" charset="0"/>
              </a:rPr>
              <a:t>t</a:t>
            </a:r>
            <a:r>
              <a:rPr lang="en-US" baseline="-25000" dirty="0">
                <a:latin typeface="Century Gothic" panose="020B0502020202020204" pitchFamily="34" charset="0"/>
              </a:rPr>
              <a:t>C0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9CB913F-0DD4-AE81-7D04-1AA20E7D316D}"/>
              </a:ext>
            </a:extLst>
          </p:cNvPr>
          <p:cNvSpPr txBox="1"/>
          <p:nvPr/>
        </p:nvSpPr>
        <p:spPr>
          <a:xfrm>
            <a:off x="6444208" y="1851670"/>
            <a:ext cx="3481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Century Gothic" panose="020B0502020202020204" pitchFamily="34" charset="0"/>
              </a:rPr>
              <a:t>t</a:t>
            </a:r>
            <a:r>
              <a:rPr lang="en-US" baseline="-25000" dirty="0">
                <a:latin typeface="Century Gothic" panose="020B0502020202020204" pitchFamily="34" charset="0"/>
              </a:rPr>
              <a:t>2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1F13820A-3093-8144-BFD4-7E2CCE89B460}"/>
              </a:ext>
            </a:extLst>
          </p:cNvPr>
          <p:cNvSpPr txBox="1"/>
          <p:nvPr/>
        </p:nvSpPr>
        <p:spPr>
          <a:xfrm>
            <a:off x="5724128" y="1491630"/>
            <a:ext cx="4732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Century Gothic" panose="020B0502020202020204" pitchFamily="34" charset="0"/>
              </a:rPr>
              <a:t>t</a:t>
            </a:r>
            <a:r>
              <a:rPr lang="en-US" baseline="-25000" dirty="0">
                <a:latin typeface="Century Gothic" panose="020B0502020202020204" pitchFamily="34" charset="0"/>
              </a:rPr>
              <a:t>C2</a:t>
            </a: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A3542E95-C86B-32EC-6B50-8D807294064A}"/>
              </a:ext>
            </a:extLst>
          </p:cNvPr>
          <p:cNvSpPr/>
          <p:nvPr/>
        </p:nvSpPr>
        <p:spPr>
          <a:xfrm>
            <a:off x="5724128" y="1203598"/>
            <a:ext cx="72008" cy="7200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F39D804F-F80A-D7B2-1042-F6381C951E9D}"/>
              </a:ext>
            </a:extLst>
          </p:cNvPr>
          <p:cNvSpPr/>
          <p:nvPr/>
        </p:nvSpPr>
        <p:spPr>
          <a:xfrm>
            <a:off x="5724128" y="1419622"/>
            <a:ext cx="72008" cy="7200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92D31EFB-7CD3-FD77-57A2-16BFD486A9B6}"/>
              </a:ext>
            </a:extLst>
          </p:cNvPr>
          <p:cNvCxnSpPr/>
          <p:nvPr/>
        </p:nvCxnSpPr>
        <p:spPr>
          <a:xfrm>
            <a:off x="7164288" y="339502"/>
            <a:ext cx="648072" cy="2232248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C31FBF5D-8F87-3468-0D7B-26034F965D5D}"/>
              </a:ext>
            </a:extLst>
          </p:cNvPr>
          <p:cNvCxnSpPr/>
          <p:nvPr/>
        </p:nvCxnSpPr>
        <p:spPr>
          <a:xfrm>
            <a:off x="8388424" y="987574"/>
            <a:ext cx="0" cy="792088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808BC23B-13AF-ED47-DDB8-FEB0CB2D9CB3}"/>
              </a:ext>
            </a:extLst>
          </p:cNvPr>
          <p:cNvSpPr txBox="1"/>
          <p:nvPr/>
        </p:nvSpPr>
        <p:spPr>
          <a:xfrm>
            <a:off x="8388424" y="1275606"/>
            <a:ext cx="71686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Century Gothic" panose="020B0502020202020204" pitchFamily="34" charset="0"/>
              </a:rPr>
              <a:t>d = 0.1m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726D7552-F9F6-3A16-7475-942EB5F678E8}"/>
              </a:ext>
            </a:extLst>
          </p:cNvPr>
          <p:cNvSpPr txBox="1"/>
          <p:nvPr/>
        </p:nvSpPr>
        <p:spPr>
          <a:xfrm>
            <a:off x="6948264" y="123478"/>
            <a:ext cx="47801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Century Gothic" panose="020B0502020202020204" pitchFamily="34" charset="0"/>
              </a:rPr>
              <a:t>v = ?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DC0D4621-4056-DCA7-4C2E-6D8D830C1E15}"/>
              </a:ext>
            </a:extLst>
          </p:cNvPr>
          <p:cNvSpPr/>
          <p:nvPr/>
        </p:nvSpPr>
        <p:spPr>
          <a:xfrm>
            <a:off x="6507534" y="3219822"/>
            <a:ext cx="1800200" cy="14401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3215E07D-729C-D95E-2ABC-3BC7B0089E37}"/>
              </a:ext>
            </a:extLst>
          </p:cNvPr>
          <p:cNvSpPr/>
          <p:nvPr/>
        </p:nvSpPr>
        <p:spPr>
          <a:xfrm>
            <a:off x="6507534" y="4011910"/>
            <a:ext cx="1800200" cy="14401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9" name="Curved Connector 28">
            <a:extLst>
              <a:ext uri="{FF2B5EF4-FFF2-40B4-BE49-F238E27FC236}">
                <a16:creationId xmlns:a16="http://schemas.microsoft.com/office/drawing/2014/main" id="{599624B3-7476-62A9-9301-8082D25B0F68}"/>
              </a:ext>
            </a:extLst>
          </p:cNvPr>
          <p:cNvCxnSpPr>
            <a:cxnSpLocks/>
            <a:stCxn id="27" idx="1"/>
            <a:endCxn id="35" idx="6"/>
          </p:cNvCxnSpPr>
          <p:nvPr/>
        </p:nvCxnSpPr>
        <p:spPr>
          <a:xfrm rot="10800000" flipV="1">
            <a:off x="5859462" y="3291830"/>
            <a:ext cx="648072" cy="252028"/>
          </a:xfrm>
          <a:prstGeom prst="curvedConnector3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30" name="Curved Connector 29">
            <a:extLst>
              <a:ext uri="{FF2B5EF4-FFF2-40B4-BE49-F238E27FC236}">
                <a16:creationId xmlns:a16="http://schemas.microsoft.com/office/drawing/2014/main" id="{E543EE19-B7B2-692B-74A2-B910307CF18A}"/>
              </a:ext>
            </a:extLst>
          </p:cNvPr>
          <p:cNvCxnSpPr>
            <a:cxnSpLocks/>
            <a:stCxn id="28" idx="1"/>
            <a:endCxn id="36" idx="6"/>
          </p:cNvCxnSpPr>
          <p:nvPr/>
        </p:nvCxnSpPr>
        <p:spPr>
          <a:xfrm rot="10800000">
            <a:off x="5859462" y="3759882"/>
            <a:ext cx="648072" cy="324036"/>
          </a:xfrm>
          <a:prstGeom prst="curvedConnector3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31" name="TextBox 30">
            <a:extLst>
              <a:ext uri="{FF2B5EF4-FFF2-40B4-BE49-F238E27FC236}">
                <a16:creationId xmlns:a16="http://schemas.microsoft.com/office/drawing/2014/main" id="{4471DACF-DDAC-4547-1863-510431F4841D}"/>
              </a:ext>
            </a:extLst>
          </p:cNvPr>
          <p:cNvSpPr txBox="1"/>
          <p:nvPr/>
        </p:nvSpPr>
        <p:spPr>
          <a:xfrm>
            <a:off x="6507534" y="2787774"/>
            <a:ext cx="3481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Century Gothic" panose="020B0502020202020204" pitchFamily="34" charset="0"/>
              </a:rPr>
              <a:t>t</a:t>
            </a:r>
            <a:r>
              <a:rPr lang="en-US" baseline="-25000" dirty="0">
                <a:latin typeface="Century Gothic" panose="020B0502020202020204" pitchFamily="34" charset="0"/>
              </a:rPr>
              <a:t>0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D0E1E52D-A649-ECB0-8B67-4C05C815BAA8}"/>
              </a:ext>
            </a:extLst>
          </p:cNvPr>
          <p:cNvSpPr txBox="1"/>
          <p:nvPr/>
        </p:nvSpPr>
        <p:spPr>
          <a:xfrm>
            <a:off x="5787454" y="3075806"/>
            <a:ext cx="4732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Century Gothic" panose="020B0502020202020204" pitchFamily="34" charset="0"/>
              </a:rPr>
              <a:t>t</a:t>
            </a:r>
            <a:r>
              <a:rPr lang="en-US" baseline="-25000" dirty="0">
                <a:latin typeface="Century Gothic" panose="020B0502020202020204" pitchFamily="34" charset="0"/>
              </a:rPr>
              <a:t>C0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329058F7-1AAA-A31C-E428-E08CD79030FC}"/>
              </a:ext>
            </a:extLst>
          </p:cNvPr>
          <p:cNvSpPr txBox="1"/>
          <p:nvPr/>
        </p:nvSpPr>
        <p:spPr>
          <a:xfrm>
            <a:off x="6507534" y="4155926"/>
            <a:ext cx="3481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Century Gothic" panose="020B0502020202020204" pitchFamily="34" charset="0"/>
              </a:rPr>
              <a:t>t</a:t>
            </a:r>
            <a:r>
              <a:rPr lang="en-US" baseline="-25000" dirty="0">
                <a:latin typeface="Century Gothic" panose="020B0502020202020204" pitchFamily="34" charset="0"/>
              </a:rPr>
              <a:t>2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FBED9198-8156-398C-6FE4-E99107F1883F}"/>
              </a:ext>
            </a:extLst>
          </p:cNvPr>
          <p:cNvSpPr txBox="1"/>
          <p:nvPr/>
        </p:nvSpPr>
        <p:spPr>
          <a:xfrm>
            <a:off x="5787454" y="3795886"/>
            <a:ext cx="4732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Century Gothic" panose="020B0502020202020204" pitchFamily="34" charset="0"/>
              </a:rPr>
              <a:t>t</a:t>
            </a:r>
            <a:r>
              <a:rPr lang="en-US" baseline="-25000" dirty="0">
                <a:latin typeface="Century Gothic" panose="020B0502020202020204" pitchFamily="34" charset="0"/>
              </a:rPr>
              <a:t>C2</a:t>
            </a:r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E637D736-3EB6-B885-587A-B538D8620931}"/>
              </a:ext>
            </a:extLst>
          </p:cNvPr>
          <p:cNvSpPr/>
          <p:nvPr/>
        </p:nvSpPr>
        <p:spPr>
          <a:xfrm>
            <a:off x="5787454" y="3507854"/>
            <a:ext cx="72008" cy="7200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69739014-C77B-806A-F79F-20B53DFDA4B5}"/>
              </a:ext>
            </a:extLst>
          </p:cNvPr>
          <p:cNvSpPr/>
          <p:nvPr/>
        </p:nvSpPr>
        <p:spPr>
          <a:xfrm>
            <a:off x="5787454" y="3723878"/>
            <a:ext cx="72008" cy="7200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5575ED88-0BC9-17A3-2051-07BD55C4EC4C}"/>
              </a:ext>
            </a:extLst>
          </p:cNvPr>
          <p:cNvCxnSpPr>
            <a:cxnSpLocks/>
          </p:cNvCxnSpPr>
          <p:nvPr/>
        </p:nvCxnSpPr>
        <p:spPr>
          <a:xfrm flipV="1">
            <a:off x="7524328" y="2715766"/>
            <a:ext cx="144016" cy="216024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804087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0D4046A5-99AA-0222-152B-BF009B175B2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dirty="0"/>
              <a:t>Measure Direction of Cosmic Muons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0B1374D-892C-AFE0-70AA-7FB639E5328D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pPr algn="ctr"/>
            <a:fld id="{3DD97BEB-BAEF-0344-9D5C-EC73E478698A}" type="slidenum">
              <a:rPr lang="en-US" smtClean="0"/>
              <a:pPr algn="ctr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56031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F5B352-44D0-CB97-EA7F-A2BC8EE2FB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Measure direction of cosmic muons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A61CAA8-FE72-9E2D-0728-4A219A007DC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r>
              <a:rPr lang="en-US" sz="1400" dirty="0"/>
              <a:t>Set angle = 0,10,20…90 deg.</a:t>
            </a:r>
          </a:p>
          <a:p>
            <a:r>
              <a:rPr lang="en-US" sz="1400" dirty="0"/>
              <a:t>Measure 5 minutes</a:t>
            </a:r>
          </a:p>
          <a:p>
            <a:r>
              <a:rPr lang="en-US" sz="1400" dirty="0"/>
              <a:t>Write down counts</a:t>
            </a:r>
          </a:p>
          <a:p>
            <a:endParaRPr lang="en-US" sz="1400" dirty="0"/>
          </a:p>
          <a:p>
            <a:r>
              <a:rPr lang="en-US" sz="1400" dirty="0"/>
              <a:t>Plot normalized </a:t>
            </a:r>
            <a:br>
              <a:rPr lang="en-US" sz="1400" dirty="0"/>
            </a:br>
            <a:r>
              <a:rPr lang="en-US" sz="1400" dirty="0"/>
              <a:t>counts vs. angle</a:t>
            </a:r>
          </a:p>
          <a:p>
            <a:endParaRPr lang="en-US" sz="14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B313298-8944-0D35-08D1-73860F6247CE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pPr algn="ctr"/>
            <a:fld id="{3DD97BEB-BAEF-0344-9D5C-EC73E478698A}" type="slidenum">
              <a:rPr lang="en-US" smtClean="0"/>
              <a:pPr algn="ctr"/>
              <a:t>16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1E685BE-8CF0-A906-3D63-621D8338958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35896" y="1131590"/>
            <a:ext cx="5352899" cy="3584297"/>
          </a:xfrm>
          <a:prstGeom prst="rect">
            <a:avLst/>
          </a:prstGeom>
        </p:spPr>
      </p:pic>
      <p:sp>
        <p:nvSpPr>
          <p:cNvPr id="7" name="Freeform 6">
            <a:extLst>
              <a:ext uri="{FF2B5EF4-FFF2-40B4-BE49-F238E27FC236}">
                <a16:creationId xmlns:a16="http://schemas.microsoft.com/office/drawing/2014/main" id="{42D10B1E-479E-ECF3-9ABE-33923560EEB0}"/>
              </a:ext>
            </a:extLst>
          </p:cNvPr>
          <p:cNvSpPr/>
          <p:nvPr/>
        </p:nvSpPr>
        <p:spPr>
          <a:xfrm>
            <a:off x="276045" y="1160253"/>
            <a:ext cx="297612" cy="672860"/>
          </a:xfrm>
          <a:custGeom>
            <a:avLst/>
            <a:gdLst>
              <a:gd name="connsiteX0" fmla="*/ 297612 w 297612"/>
              <a:gd name="connsiteY0" fmla="*/ 672860 h 672860"/>
              <a:gd name="connsiteX1" fmla="*/ 4313 w 297612"/>
              <a:gd name="connsiteY1" fmla="*/ 672860 h 672860"/>
              <a:gd name="connsiteX2" fmla="*/ 0 w 297612"/>
              <a:gd name="connsiteY2" fmla="*/ 0 h 672860"/>
              <a:gd name="connsiteX3" fmla="*/ 293298 w 297612"/>
              <a:gd name="connsiteY3" fmla="*/ 0 h 6728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7612" h="672860">
                <a:moveTo>
                  <a:pt x="297612" y="672860"/>
                </a:moveTo>
                <a:lnTo>
                  <a:pt x="4313" y="672860"/>
                </a:lnTo>
                <a:cubicBezTo>
                  <a:pt x="2875" y="448573"/>
                  <a:pt x="1438" y="224287"/>
                  <a:pt x="0" y="0"/>
                </a:cubicBezTo>
                <a:lnTo>
                  <a:pt x="293298" y="0"/>
                </a:lnTo>
              </a:path>
            </a:pathLst>
          </a:custGeom>
          <a:ln>
            <a:headEnd type="none" w="med" len="med"/>
            <a:tailEnd type="triangle" w="med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CA66FC5C-13B9-FFD4-D958-63F63CE8BAA2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2931790"/>
            <a:ext cx="2732236" cy="1656184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2992D242-E048-57EF-13A5-A93953CF47EE}"/>
              </a:ext>
            </a:extLst>
          </p:cNvPr>
          <p:cNvSpPr txBox="1"/>
          <p:nvPr/>
        </p:nvSpPr>
        <p:spPr>
          <a:xfrm>
            <a:off x="179512" y="4803998"/>
            <a:ext cx="3270447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" dirty="0"/>
              <a:t>https://</a:t>
            </a:r>
            <a:r>
              <a:rPr lang="en-US" sz="600" dirty="0" err="1"/>
              <a:t>docs.google.com</a:t>
            </a:r>
            <a:r>
              <a:rPr lang="en-US" sz="600" dirty="0"/>
              <a:t>/spreadsheets/d/17GKjGK5fU1BGCbbJZV7dLj1fum2MoU38QzSnF404W-o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186B1D14-62CD-9F8F-D575-93F7999D2005}"/>
              </a:ext>
            </a:extLst>
          </p:cNvPr>
          <p:cNvCxnSpPr>
            <a:cxnSpLocks/>
          </p:cNvCxnSpPr>
          <p:nvPr/>
        </p:nvCxnSpPr>
        <p:spPr>
          <a:xfrm flipV="1">
            <a:off x="1907704" y="3507854"/>
            <a:ext cx="360040" cy="7200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5422A8A9-6713-E709-8163-BE32FA99BDF2}"/>
              </a:ext>
            </a:extLst>
          </p:cNvPr>
          <p:cNvCxnSpPr>
            <a:cxnSpLocks/>
          </p:cNvCxnSpPr>
          <p:nvPr/>
        </p:nvCxnSpPr>
        <p:spPr>
          <a:xfrm flipH="1">
            <a:off x="1187624" y="3579862"/>
            <a:ext cx="288032" cy="2880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0D9A2F0D-0375-26CD-8CF6-F269092B540D}"/>
              </a:ext>
            </a:extLst>
          </p:cNvPr>
          <p:cNvSpPr txBox="1"/>
          <p:nvPr/>
        </p:nvSpPr>
        <p:spPr>
          <a:xfrm>
            <a:off x="2051720" y="3291830"/>
            <a:ext cx="66236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Century Gothic" panose="020B0502020202020204" pitchFamily="34" charset="0"/>
              </a:rPr>
              <a:t>~cos(</a:t>
            </a:r>
            <a:r>
              <a:rPr lang="en-US" sz="1000" dirty="0">
                <a:latin typeface="Symbol" pitchFamily="2" charset="2"/>
              </a:rPr>
              <a:t>q</a:t>
            </a:r>
            <a:r>
              <a:rPr lang="en-US" sz="1000" dirty="0">
                <a:latin typeface="Century Gothic" panose="020B0502020202020204" pitchFamily="34" charset="0"/>
              </a:rPr>
              <a:t>)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E2DA08E-A823-48FC-0932-45C191566875}"/>
              </a:ext>
            </a:extLst>
          </p:cNvPr>
          <p:cNvSpPr txBox="1"/>
          <p:nvPr/>
        </p:nvSpPr>
        <p:spPr>
          <a:xfrm>
            <a:off x="827584" y="3867894"/>
            <a:ext cx="71205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Century Gothic" panose="020B0502020202020204" pitchFamily="34" charset="0"/>
              </a:rPr>
              <a:t>~cos</a:t>
            </a:r>
            <a:r>
              <a:rPr lang="en-US" sz="1000" baseline="30000" dirty="0">
                <a:latin typeface="Century Gothic" panose="020B0502020202020204" pitchFamily="34" charset="0"/>
              </a:rPr>
              <a:t>2</a:t>
            </a:r>
            <a:r>
              <a:rPr lang="en-US" sz="1000" dirty="0">
                <a:latin typeface="Century Gothic" panose="020B0502020202020204" pitchFamily="34" charset="0"/>
              </a:rPr>
              <a:t>(</a:t>
            </a:r>
            <a:r>
              <a:rPr lang="en-US" sz="1000" dirty="0">
                <a:latin typeface="Symbol" pitchFamily="2" charset="2"/>
              </a:rPr>
              <a:t>q</a:t>
            </a:r>
            <a:r>
              <a:rPr lang="en-US" sz="1000" dirty="0">
                <a:latin typeface="Century Gothic" panose="020B0502020202020204" pitchFamily="34" charset="0"/>
              </a:rPr>
              <a:t>)</a:t>
            </a: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A12C256F-68EC-792F-2F77-F8940B349EE8}"/>
              </a:ext>
            </a:extLst>
          </p:cNvPr>
          <p:cNvCxnSpPr>
            <a:cxnSpLocks/>
          </p:cNvCxnSpPr>
          <p:nvPr/>
        </p:nvCxnSpPr>
        <p:spPr>
          <a:xfrm>
            <a:off x="1907704" y="3723878"/>
            <a:ext cx="0" cy="36004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DCC269B3-4357-3F2C-A61D-D8BBF7034CAE}"/>
              </a:ext>
            </a:extLst>
          </p:cNvPr>
          <p:cNvSpPr txBox="1"/>
          <p:nvPr/>
        </p:nvSpPr>
        <p:spPr>
          <a:xfrm>
            <a:off x="1619672" y="4083918"/>
            <a:ext cx="49244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Century Gothic" panose="020B0502020202020204" pitchFamily="34" charset="0"/>
              </a:rPr>
              <a:t>data</a:t>
            </a:r>
          </a:p>
        </p:txBody>
      </p:sp>
    </p:spTree>
    <p:extLst>
      <p:ext uri="{BB962C8B-B14F-4D97-AF65-F5344CB8AC3E}">
        <p14:creationId xmlns:p14="http://schemas.microsoft.com/office/powerpoint/2010/main" val="366606648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8669FD-93FF-0920-8664-09E6773432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JupyterLab</a:t>
            </a:r>
            <a:r>
              <a:rPr lang="en-US" dirty="0"/>
              <a:t> https://</a:t>
            </a:r>
            <a:r>
              <a:rPr lang="en-US" dirty="0" err="1"/>
              <a:t>jupyter.org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F03E338-A5E1-565A-4580-B138E4FD5A5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Document your measurement!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809083B-F316-EA3B-A5C8-CC59D594F423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pPr algn="ctr"/>
            <a:fld id="{3DD97BEB-BAEF-0344-9D5C-EC73E478698A}" type="slidenum">
              <a:rPr lang="en-US" smtClean="0"/>
              <a:pPr algn="ctr"/>
              <a:t>17</a:t>
            </a:fld>
            <a:endParaRPr lang="en-US"/>
          </a:p>
        </p:txBody>
      </p:sp>
      <p:pic>
        <p:nvPicPr>
          <p:cNvPr id="5" name="Picture 4" descr="A screenshot of a computer&#10;&#10;Description automatically generated">
            <a:extLst>
              <a:ext uri="{FF2B5EF4-FFF2-40B4-BE49-F238E27FC236}">
                <a16:creationId xmlns:a16="http://schemas.microsoft.com/office/drawing/2014/main" id="{E9C6A161-1A6B-EE57-BB83-7F47EE3AED9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08150" y="1663636"/>
            <a:ext cx="5727700" cy="27222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3733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510113-2C4C-EA42-7963-92966164D9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Data Analysis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68A3FB-5EED-595C-6B0A-791392CC6E0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28650" y="1049311"/>
            <a:ext cx="3432810" cy="3950897"/>
          </a:xfrm>
        </p:spPr>
        <p:txBody>
          <a:bodyPr/>
          <a:lstStyle/>
          <a:p>
            <a:r>
              <a:rPr lang="en-US" dirty="0"/>
              <a:t>Write python code to plot your data</a:t>
            </a:r>
          </a:p>
          <a:p>
            <a:r>
              <a:rPr lang="en-US" dirty="0"/>
              <a:t>Get help from ChatGPT if necessary</a:t>
            </a:r>
          </a:p>
          <a:p>
            <a:r>
              <a:rPr lang="en-US" dirty="0"/>
              <a:t>Double check the code from ChatGPT!</a:t>
            </a:r>
          </a:p>
          <a:p>
            <a:r>
              <a:rPr lang="en-US" dirty="0"/>
              <a:t>More details in Lab Script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BC7BA86-7BAE-B7EE-BE24-56DADA12A288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pPr algn="ctr"/>
            <a:fld id="{3DD97BEB-BAEF-0344-9D5C-EC73E478698A}" type="slidenum">
              <a:rPr lang="en-US" smtClean="0"/>
              <a:pPr algn="ctr"/>
              <a:t>18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35C32EA-D80F-7D76-0325-893980CAAF2E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07253" y="143292"/>
            <a:ext cx="4222838" cy="35052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A73D18F4-0708-2482-7A9B-5E2C78BE9FCB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252745">
            <a:off x="4552781" y="2259619"/>
            <a:ext cx="1783414" cy="24945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198816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4210A5-9C57-BD81-CDF1-B076B5E582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Questions to ask yourself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2F7C82F-39CB-D864-8A9D-28737C979C1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Why does the rate do not go to zero at 90 deg.?</a:t>
            </a:r>
          </a:p>
          <a:p>
            <a:r>
              <a:rPr lang="en-US" dirty="0"/>
              <a:t>Why are the points not on a smooth line?</a:t>
            </a:r>
          </a:p>
          <a:p>
            <a:r>
              <a:rPr lang="en-US" dirty="0"/>
              <a:t>If I measure again, will I get exactly the same points?</a:t>
            </a:r>
          </a:p>
          <a:p>
            <a:r>
              <a:rPr lang="en-US" dirty="0"/>
              <a:t>How could the experiment be improved?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1D209C7-5B60-BC08-2969-89DC04A42A54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pPr algn="ctr"/>
            <a:fld id="{3DD97BEB-BAEF-0344-9D5C-EC73E478698A}" type="slidenum">
              <a:rPr lang="en-US" smtClean="0"/>
              <a:pPr algn="ctr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54660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65C789-3B13-90CF-5F14-586FB12C68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Cosmic rays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1D12F26-8B70-99DA-46FE-5C01F3AEDF7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28650" y="1049311"/>
            <a:ext cx="3943350" cy="3950897"/>
          </a:xfrm>
        </p:spPr>
        <p:txBody>
          <a:bodyPr>
            <a:normAutofit/>
          </a:bodyPr>
          <a:lstStyle/>
          <a:p>
            <a:r>
              <a:rPr lang="en-US" sz="1400" b="1" dirty="0"/>
              <a:t>Energetic particles </a:t>
            </a:r>
            <a:r>
              <a:rPr lang="en-US" sz="1400" dirty="0"/>
              <a:t>(mainly protons and alpha particles) generated in solar eruptions and astrophysical processes even </a:t>
            </a:r>
            <a:r>
              <a:rPr lang="en-US" sz="1400" b="1" dirty="0"/>
              <a:t>outside our Milky Way</a:t>
            </a:r>
          </a:p>
          <a:p>
            <a:r>
              <a:rPr lang="en-US" sz="1400" dirty="0"/>
              <a:t>Some particles have much </a:t>
            </a:r>
            <a:r>
              <a:rPr lang="en-US" sz="1400" b="1" dirty="0"/>
              <a:t>higher</a:t>
            </a:r>
            <a:r>
              <a:rPr lang="en-US" sz="1400" dirty="0"/>
              <a:t> </a:t>
            </a:r>
            <a:r>
              <a:rPr lang="en-US" sz="1400" b="1" dirty="0"/>
              <a:t>energies</a:t>
            </a:r>
            <a:r>
              <a:rPr lang="en-US" sz="1400" dirty="0"/>
              <a:t> than those possible with the biggest man-made accelerators.</a:t>
            </a:r>
          </a:p>
          <a:p>
            <a:r>
              <a:rPr lang="en-US" sz="1400" dirty="0"/>
              <a:t>Used as </a:t>
            </a:r>
            <a:r>
              <a:rPr lang="en-US" sz="1400" b="1" dirty="0"/>
              <a:t>messengers</a:t>
            </a:r>
            <a:r>
              <a:rPr lang="en-US" sz="1400" dirty="0"/>
              <a:t> to understand cosmic processes such as </a:t>
            </a:r>
            <a:r>
              <a:rPr lang="en-US" sz="1400" b="1" dirty="0"/>
              <a:t>supernovae</a:t>
            </a:r>
          </a:p>
          <a:p>
            <a:r>
              <a:rPr lang="en-US" sz="1400" b="1" dirty="0"/>
              <a:t>Primary</a:t>
            </a:r>
            <a:r>
              <a:rPr lang="en-US" sz="1400" dirty="0"/>
              <a:t> cosmic rays generate </a:t>
            </a:r>
            <a:r>
              <a:rPr lang="en-US" sz="1400" b="1" dirty="0"/>
              <a:t>secondary</a:t>
            </a:r>
            <a:r>
              <a:rPr lang="en-US" sz="1400" dirty="0"/>
              <a:t> rays in the upper earth atmosphere</a:t>
            </a:r>
          </a:p>
          <a:p>
            <a:r>
              <a:rPr lang="en-US" sz="1400" dirty="0"/>
              <a:t>Most showers are </a:t>
            </a:r>
            <a:r>
              <a:rPr lang="en-US" sz="1400" b="1" dirty="0"/>
              <a:t>absorbed</a:t>
            </a:r>
            <a:r>
              <a:rPr lang="en-US" sz="1400" dirty="0"/>
              <a:t> by atmosphere</a:t>
            </a:r>
          </a:p>
          <a:p>
            <a:r>
              <a:rPr lang="en-US" sz="1400" dirty="0"/>
              <a:t>Some </a:t>
            </a:r>
            <a:r>
              <a:rPr lang="en-US" sz="1400" b="1" dirty="0"/>
              <a:t>muons</a:t>
            </a:r>
            <a:r>
              <a:rPr lang="en-US" sz="1400" dirty="0"/>
              <a:t> (</a:t>
            </a:r>
            <a:r>
              <a:rPr lang="en-US" sz="1400" dirty="0">
                <a:latin typeface="Symbol" pitchFamily="2" charset="2"/>
              </a:rPr>
              <a:t>m</a:t>
            </a:r>
            <a:r>
              <a:rPr lang="en-US" sz="1400" dirty="0"/>
              <a:t>) make it down to </a:t>
            </a:r>
            <a:r>
              <a:rPr lang="en-US" sz="1400" b="1" dirty="0"/>
              <a:t>earth</a:t>
            </a:r>
            <a:r>
              <a:rPr lang="en-US" sz="1400" dirty="0"/>
              <a:t>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D268701-D0A9-426F-B4DA-2F8BD3B3853D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pPr algn="ctr"/>
            <a:fld id="{3DD97BEB-BAEF-0344-9D5C-EC73E478698A}" type="slidenum">
              <a:rPr lang="en-US" smtClean="0"/>
              <a:pPr algn="ctr"/>
              <a:t>2</a:t>
            </a:fld>
            <a:endParaRPr lang="en-US"/>
          </a:p>
        </p:txBody>
      </p:sp>
      <p:pic>
        <p:nvPicPr>
          <p:cNvPr id="1026" name="Picture 2" descr="Cosmic rays: particles from outer space | CERN">
            <a:extLst>
              <a:ext uri="{FF2B5EF4-FFF2-40B4-BE49-F238E27FC236}">
                <a16:creationId xmlns:a16="http://schemas.microsoft.com/office/drawing/2014/main" id="{15958E31-1FC9-16E8-EE78-415F4D5D0E5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4008" y="1059582"/>
            <a:ext cx="3939902" cy="39399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3884530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BBCFB4-DBAB-FDE8-DBC4-F80478C576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Student Presentations	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AA44B60-6079-CADB-5A9F-A3D63A4C49F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Next week, </a:t>
            </a:r>
            <a:r>
              <a:rPr lang="en-US" b="1" dirty="0"/>
              <a:t>every</a:t>
            </a:r>
            <a:r>
              <a:rPr lang="en-US" dirty="0"/>
              <a:t> </a:t>
            </a:r>
            <a:r>
              <a:rPr lang="en-US" b="1" dirty="0"/>
              <a:t>student</a:t>
            </a:r>
            <a:r>
              <a:rPr lang="en-US" dirty="0"/>
              <a:t> is supposed to give a ~5 min </a:t>
            </a:r>
            <a:r>
              <a:rPr lang="en-US" b="1" dirty="0"/>
              <a:t>presentation</a:t>
            </a:r>
            <a:r>
              <a:rPr lang="en-US" dirty="0"/>
              <a:t> about one of the four lab courses</a:t>
            </a:r>
          </a:p>
          <a:p>
            <a:r>
              <a:rPr lang="en-US" b="1" dirty="0"/>
              <a:t>Document</a:t>
            </a:r>
            <a:r>
              <a:rPr lang="en-US" dirty="0"/>
              <a:t> your </a:t>
            </a:r>
            <a:br>
              <a:rPr lang="en-US" dirty="0"/>
            </a:br>
            <a:r>
              <a:rPr lang="en-US" b="1" dirty="0"/>
              <a:t>measurements</a:t>
            </a:r>
            <a:r>
              <a:rPr lang="en-US" dirty="0"/>
              <a:t>, </a:t>
            </a:r>
            <a:br>
              <a:rPr lang="en-US" dirty="0"/>
            </a:br>
            <a:r>
              <a:rPr lang="en-US" dirty="0"/>
              <a:t>save results, </a:t>
            </a:r>
            <a:br>
              <a:rPr lang="en-US" dirty="0"/>
            </a:br>
            <a:r>
              <a:rPr lang="en-US" dirty="0"/>
              <a:t>take pictures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4F86538-7899-0518-E434-DB1A4ED4C2E9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pPr algn="ctr"/>
            <a:fld id="{3DD97BEB-BAEF-0344-9D5C-EC73E478698A}" type="slidenum">
              <a:rPr lang="en-US" smtClean="0"/>
              <a:pPr algn="ctr"/>
              <a:t>20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2AD6CB8-4257-1AB1-A670-39E805437CF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15755" y="2134992"/>
            <a:ext cx="3310380" cy="24827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3461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45AB3E-1B99-E1A0-53AD-CAA0C61BFB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Fun fact: Time dilation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4883D48-65B2-D0C0-02B5-DF47F40823D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28650" y="1049311"/>
            <a:ext cx="6319614" cy="3950897"/>
          </a:xfrm>
        </p:spPr>
        <p:txBody>
          <a:bodyPr>
            <a:normAutofit fontScale="70000" lnSpcReduction="20000"/>
          </a:bodyPr>
          <a:lstStyle/>
          <a:p>
            <a:r>
              <a:rPr lang="en-US" sz="2000" dirty="0"/>
              <a:t>Muon lifetime: t</a:t>
            </a:r>
            <a:r>
              <a:rPr lang="en-US" sz="2000" baseline="-25000" dirty="0"/>
              <a:t>1/2</a:t>
            </a:r>
            <a:r>
              <a:rPr lang="en-US" sz="2000" dirty="0"/>
              <a:t> = 2.2 x 10</a:t>
            </a:r>
            <a:r>
              <a:rPr lang="en-US" sz="2000" baseline="30000" dirty="0"/>
              <a:t>-6</a:t>
            </a:r>
            <a:r>
              <a:rPr lang="en-US" sz="2000" dirty="0"/>
              <a:t> s</a:t>
            </a:r>
          </a:p>
          <a:p>
            <a:r>
              <a:rPr lang="en-US" sz="2000" dirty="0"/>
              <a:t>Thickness of earth atmosphere: </a:t>
            </a:r>
            <a:r>
              <a:rPr lang="en-US" sz="2000" b="1" dirty="0"/>
              <a:t>~10 km</a:t>
            </a:r>
          </a:p>
          <a:p>
            <a:r>
              <a:rPr lang="en-US" sz="2000" dirty="0"/>
              <a:t>Average travel distance of a muon having speed of light:</a:t>
            </a:r>
            <a:br>
              <a:rPr lang="en-US" sz="2000" dirty="0"/>
            </a:br>
            <a:br>
              <a:rPr lang="en-US" sz="2000" dirty="0"/>
            </a:br>
            <a:r>
              <a:rPr lang="en-US" sz="2000" dirty="0"/>
              <a:t> </a:t>
            </a:r>
            <a:br>
              <a:rPr lang="en-US" sz="2000" dirty="0"/>
            </a:br>
            <a:r>
              <a:rPr lang="en-US" sz="2000" dirty="0"/>
              <a:t>d = t</a:t>
            </a:r>
            <a:r>
              <a:rPr lang="en-US" sz="2000" baseline="-25000" dirty="0"/>
              <a:t>1/2</a:t>
            </a:r>
            <a:r>
              <a:rPr lang="en-US" sz="2000" dirty="0"/>
              <a:t> * c = 2.2 x 10</a:t>
            </a:r>
            <a:r>
              <a:rPr lang="en-US" sz="2000" baseline="30000" dirty="0"/>
              <a:t>-6</a:t>
            </a:r>
            <a:r>
              <a:rPr lang="en-US" sz="2000" dirty="0"/>
              <a:t>s * 3 x 10</a:t>
            </a:r>
            <a:r>
              <a:rPr lang="en-US" sz="2000" baseline="30000" dirty="0"/>
              <a:t>8 </a:t>
            </a:r>
            <a:r>
              <a:rPr lang="en-US" sz="2000" dirty="0"/>
              <a:t>m/s = </a:t>
            </a:r>
            <a:r>
              <a:rPr lang="en-US" sz="2000" b="1" dirty="0"/>
              <a:t>660 m</a:t>
            </a:r>
            <a:br>
              <a:rPr lang="en-US" sz="2000" b="1" dirty="0"/>
            </a:br>
            <a:endParaRPr lang="en-US" sz="2000" b="1" dirty="0"/>
          </a:p>
          <a:p>
            <a:r>
              <a:rPr lang="en-US" sz="2000" dirty="0"/>
              <a:t>Special relativity predicts time dilation</a:t>
            </a:r>
          </a:p>
          <a:p>
            <a:endParaRPr lang="en-US" sz="2000" dirty="0"/>
          </a:p>
          <a:p>
            <a:r>
              <a:rPr lang="en-US" sz="2000" dirty="0"/>
              <a:t>Muon lifetime @99.9% of c:</a:t>
            </a:r>
            <a:br>
              <a:rPr lang="en-US" sz="2000" dirty="0"/>
            </a:br>
            <a:br>
              <a:rPr lang="en-US" sz="2000" dirty="0"/>
            </a:br>
            <a:r>
              <a:rPr lang="en-US" sz="2000" dirty="0"/>
              <a:t>t’</a:t>
            </a:r>
            <a:r>
              <a:rPr lang="en-US" sz="2000" baseline="-25000" dirty="0"/>
              <a:t>1/2</a:t>
            </a:r>
            <a:r>
              <a:rPr lang="en-US" sz="2000" dirty="0"/>
              <a:t> = 2.2 x 10</a:t>
            </a:r>
            <a:r>
              <a:rPr lang="en-US" sz="2000" baseline="30000" dirty="0"/>
              <a:t>-6</a:t>
            </a:r>
            <a:r>
              <a:rPr lang="en-US" sz="2000" dirty="0"/>
              <a:t> s / sqrt(1-0.999</a:t>
            </a:r>
            <a:r>
              <a:rPr lang="en-US" sz="2000" baseline="30000" dirty="0"/>
              <a:t>2</a:t>
            </a:r>
            <a:r>
              <a:rPr lang="en-US" sz="2000" dirty="0"/>
              <a:t>) = 49 x 10</a:t>
            </a:r>
            <a:r>
              <a:rPr lang="en-US" sz="2000" baseline="30000" dirty="0"/>
              <a:t>-6</a:t>
            </a:r>
            <a:r>
              <a:rPr lang="en-US" sz="2000" dirty="0"/>
              <a:t> s </a:t>
            </a:r>
          </a:p>
          <a:p>
            <a:pPr marL="0" indent="0">
              <a:buNone/>
            </a:pPr>
            <a:br>
              <a:rPr lang="en-US" sz="2000" dirty="0"/>
            </a:br>
            <a:endParaRPr lang="en-US" sz="2000" dirty="0"/>
          </a:p>
          <a:p>
            <a:r>
              <a:rPr lang="en-US" sz="2000" dirty="0"/>
              <a:t>Modified travel distance:</a:t>
            </a:r>
            <a:br>
              <a:rPr lang="en-US" sz="2000" dirty="0"/>
            </a:br>
            <a:br>
              <a:rPr lang="en-US" sz="2000" dirty="0"/>
            </a:br>
            <a:r>
              <a:rPr lang="en-US" sz="2000" dirty="0"/>
              <a:t>d = t’</a:t>
            </a:r>
            <a:r>
              <a:rPr lang="en-US" sz="2000" baseline="-25000" dirty="0"/>
              <a:t>1/2</a:t>
            </a:r>
            <a:r>
              <a:rPr lang="en-US" sz="2000" dirty="0"/>
              <a:t> * 0.999 * c = 49 x 10</a:t>
            </a:r>
            <a:r>
              <a:rPr lang="en-US" sz="2000" baseline="30000" dirty="0"/>
              <a:t>-6</a:t>
            </a:r>
            <a:r>
              <a:rPr lang="en-US" sz="2000" dirty="0"/>
              <a:t>s * 3 x 10</a:t>
            </a:r>
            <a:r>
              <a:rPr lang="en-US" sz="2000" baseline="30000" dirty="0"/>
              <a:t>8 </a:t>
            </a:r>
            <a:r>
              <a:rPr lang="en-US" sz="2000" dirty="0"/>
              <a:t>m/s = </a:t>
            </a:r>
            <a:r>
              <a:rPr lang="en-US" sz="2000" b="1" dirty="0"/>
              <a:t>14.7 km</a:t>
            </a:r>
          </a:p>
          <a:p>
            <a:pPr marL="0" indent="0">
              <a:buNone/>
            </a:pPr>
            <a:br>
              <a:rPr lang="en-US" sz="2000" dirty="0"/>
            </a:br>
            <a:endParaRPr lang="en-US" sz="20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B20C18F-612A-4D59-5F7D-2447802FFB39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pPr algn="ctr"/>
            <a:fld id="{3DD97BEB-BAEF-0344-9D5C-EC73E478698A}" type="slidenum">
              <a:rPr lang="en-US" smtClean="0"/>
              <a:pPr algn="ctr"/>
              <a:t>3</a:t>
            </a:fld>
            <a:endParaRPr lang="en-US"/>
          </a:p>
        </p:txBody>
      </p:sp>
      <p:pic>
        <p:nvPicPr>
          <p:cNvPr id="2050" name="Picture 2" descr="1.5.3. Time dilation - PGS Physics">
            <a:extLst>
              <a:ext uri="{FF2B5EF4-FFF2-40B4-BE49-F238E27FC236}">
                <a16:creationId xmlns:a16="http://schemas.microsoft.com/office/drawing/2014/main" id="{D383B8EC-E700-F283-1F61-8E305018AD4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48064" y="2067694"/>
            <a:ext cx="3777434" cy="1368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E3C1190E-EF35-A9CB-92E0-313CB1FB5198}"/>
              </a:ext>
            </a:extLst>
          </p:cNvPr>
          <p:cNvCxnSpPr/>
          <p:nvPr/>
        </p:nvCxnSpPr>
        <p:spPr>
          <a:xfrm flipV="1">
            <a:off x="4283968" y="2427734"/>
            <a:ext cx="864096" cy="14401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52" name="Picture 4" descr="Wie Albert Einstein jedes Jahr Millionen verdient">
            <a:extLst>
              <a:ext uri="{FF2B5EF4-FFF2-40B4-BE49-F238E27FC236}">
                <a16:creationId xmlns:a16="http://schemas.microsoft.com/office/drawing/2014/main" id="{A27C7DBD-C84E-6A55-EEE0-89624FF999C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44208" y="3507854"/>
            <a:ext cx="1438452" cy="11069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Cosmic rays: particles from outer space | CERN">
            <a:extLst>
              <a:ext uri="{FF2B5EF4-FFF2-40B4-BE49-F238E27FC236}">
                <a16:creationId xmlns:a16="http://schemas.microsoft.com/office/drawing/2014/main" id="{8A037F2D-DBD4-0304-84D3-C50425D5A9B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16216" y="267494"/>
            <a:ext cx="1656184" cy="16561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ight Brace 7">
            <a:extLst>
              <a:ext uri="{FF2B5EF4-FFF2-40B4-BE49-F238E27FC236}">
                <a16:creationId xmlns:a16="http://schemas.microsoft.com/office/drawing/2014/main" id="{F5E38AAB-5B6B-9DD7-5D00-D6EC4F59A258}"/>
              </a:ext>
            </a:extLst>
          </p:cNvPr>
          <p:cNvSpPr/>
          <p:nvPr/>
        </p:nvSpPr>
        <p:spPr>
          <a:xfrm rot="5400000">
            <a:off x="2879812" y="3039802"/>
            <a:ext cx="144016" cy="1224136"/>
          </a:xfrm>
          <a:prstGeom prst="rightBrace">
            <a:avLst>
              <a:gd name="adj1" fmla="val 36396"/>
              <a:gd name="adj2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53802AB-84CB-A153-38F1-30D3D90E6371}"/>
              </a:ext>
            </a:extLst>
          </p:cNvPr>
          <p:cNvSpPr txBox="1"/>
          <p:nvPr/>
        </p:nvSpPr>
        <p:spPr>
          <a:xfrm>
            <a:off x="2195736" y="3723878"/>
            <a:ext cx="151676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Century Gothic" panose="020B0502020202020204" pitchFamily="34" charset="0"/>
              </a:rPr>
              <a:t>Lorentz factor </a:t>
            </a:r>
            <a:r>
              <a:rPr lang="en-US" sz="1000" i="1" dirty="0">
                <a:latin typeface="Symbol" pitchFamily="2" charset="2"/>
              </a:rPr>
              <a:t>g</a:t>
            </a:r>
            <a:r>
              <a:rPr lang="en-US" sz="1000" dirty="0">
                <a:latin typeface="Symbol" pitchFamily="2" charset="2"/>
              </a:rPr>
              <a:t> </a:t>
            </a:r>
            <a:r>
              <a:rPr lang="en-US" sz="1000" dirty="0">
                <a:latin typeface="Century Gothic" panose="020B0502020202020204" pitchFamily="34" charset="0"/>
              </a:rPr>
              <a:t>= 22.4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C7C8BA35-B02D-05D6-36F1-C2122A953146}"/>
              </a:ext>
            </a:extLst>
          </p:cNvPr>
          <p:cNvCxnSpPr/>
          <p:nvPr/>
        </p:nvCxnSpPr>
        <p:spPr>
          <a:xfrm>
            <a:off x="6372200" y="483518"/>
            <a:ext cx="0" cy="1368152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4CFFC881-5FB1-4566-60D5-F6A2DC720501}"/>
              </a:ext>
            </a:extLst>
          </p:cNvPr>
          <p:cNvSpPr txBox="1"/>
          <p:nvPr/>
        </p:nvSpPr>
        <p:spPr>
          <a:xfrm rot="16200000">
            <a:off x="6006616" y="1065126"/>
            <a:ext cx="54534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Century Gothic" panose="020B0502020202020204" pitchFamily="34" charset="0"/>
              </a:rPr>
              <a:t>10 km</a:t>
            </a:r>
          </a:p>
        </p:txBody>
      </p:sp>
    </p:spTree>
    <p:extLst>
      <p:ext uri="{BB962C8B-B14F-4D97-AF65-F5344CB8AC3E}">
        <p14:creationId xmlns:p14="http://schemas.microsoft.com/office/powerpoint/2010/main" val="36959945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214BFE-6A86-ECC7-7803-17018D233B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Direction of cosmic muons (CM)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B6F27D-2D7A-57C8-36EF-F4F484657EF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95536" y="1059582"/>
            <a:ext cx="4680520" cy="3240360"/>
          </a:xfrm>
        </p:spPr>
        <p:txBody>
          <a:bodyPr>
            <a:normAutofit/>
          </a:bodyPr>
          <a:lstStyle/>
          <a:p>
            <a:r>
              <a:rPr lang="en-US" sz="1200" dirty="0"/>
              <a:t>CM are </a:t>
            </a:r>
            <a:r>
              <a:rPr lang="en-US" sz="1200" b="1" dirty="0"/>
              <a:t>anisotropic</a:t>
            </a:r>
          </a:p>
          <a:p>
            <a:r>
              <a:rPr lang="en-US" sz="1200" dirty="0"/>
              <a:t>CM loose energy proportional to thickness </a:t>
            </a:r>
            <a:r>
              <a:rPr lang="en-US" sz="1200" b="1" dirty="0"/>
              <a:t>d</a:t>
            </a:r>
            <a:r>
              <a:rPr lang="en-US" sz="1200" dirty="0"/>
              <a:t> of atmosphere</a:t>
            </a:r>
          </a:p>
          <a:p>
            <a:r>
              <a:rPr lang="en-US" sz="1200" dirty="0"/>
              <a:t>At q=</a:t>
            </a:r>
            <a:r>
              <a:rPr lang="en-US" sz="1200" b="1" dirty="0"/>
              <a:t>90 deg</a:t>
            </a:r>
            <a:r>
              <a:rPr lang="en-US" sz="1200" dirty="0"/>
              <a:t>. rate goes to </a:t>
            </a:r>
            <a:r>
              <a:rPr lang="en-US" sz="1200" b="1" dirty="0"/>
              <a:t>zero</a:t>
            </a:r>
            <a:r>
              <a:rPr lang="en-US" sz="1200" dirty="0"/>
              <a:t> (flat earth approximation)</a:t>
            </a:r>
          </a:p>
          <a:p>
            <a:pPr marL="0" indent="0">
              <a:buNone/>
            </a:pPr>
            <a:br>
              <a:rPr lang="en-US" sz="1200" dirty="0"/>
            </a:br>
            <a:r>
              <a:rPr lang="en-US" sz="1200" dirty="0"/>
              <a:t>	d</a:t>
            </a:r>
            <a:r>
              <a:rPr lang="en-US" sz="1200" baseline="-25000" dirty="0"/>
              <a:t>0</a:t>
            </a:r>
            <a:r>
              <a:rPr lang="en-US" sz="1200" dirty="0"/>
              <a:t>/d = cos(</a:t>
            </a:r>
            <a:r>
              <a:rPr lang="en-US" sz="1200" dirty="0">
                <a:latin typeface="Symbol" pitchFamily="2" charset="2"/>
              </a:rPr>
              <a:t>q</a:t>
            </a:r>
            <a:r>
              <a:rPr lang="en-US" sz="1200" dirty="0"/>
              <a:t>) </a:t>
            </a:r>
            <a:br>
              <a:rPr lang="en-US" sz="1200" dirty="0"/>
            </a:br>
            <a:r>
              <a:rPr lang="en-US" sz="1200" dirty="0"/>
              <a:t>                </a:t>
            </a:r>
            <a:r>
              <a:rPr lang="en-US" sz="1200" dirty="0">
                <a:sym typeface="Wingdings" pitchFamily="2" charset="2"/>
              </a:rPr>
              <a:t> </a:t>
            </a:r>
            <a:br>
              <a:rPr lang="en-US" sz="1200" dirty="0">
                <a:sym typeface="Wingdings" pitchFamily="2" charset="2"/>
              </a:rPr>
            </a:br>
            <a:r>
              <a:rPr lang="en-US" sz="1200" dirty="0">
                <a:sym typeface="Wingdings" pitchFamily="2" charset="2"/>
              </a:rPr>
              <a:t>	d = d</a:t>
            </a:r>
            <a:r>
              <a:rPr lang="en-US" sz="1200" baseline="-25000" dirty="0">
                <a:sym typeface="Wingdings" pitchFamily="2" charset="2"/>
              </a:rPr>
              <a:t>0</a:t>
            </a:r>
            <a:r>
              <a:rPr lang="en-US" sz="1200" dirty="0">
                <a:sym typeface="Wingdings" pitchFamily="2" charset="2"/>
              </a:rPr>
              <a:t> / cos(</a:t>
            </a:r>
            <a:r>
              <a:rPr lang="en-US" sz="1200" dirty="0">
                <a:latin typeface="Symbol" pitchFamily="2" charset="2"/>
                <a:sym typeface="Wingdings" pitchFamily="2" charset="2"/>
              </a:rPr>
              <a:t>q</a:t>
            </a:r>
            <a:r>
              <a:rPr lang="en-US" sz="1200" dirty="0">
                <a:sym typeface="Wingdings" pitchFamily="2" charset="2"/>
              </a:rPr>
              <a:t>)</a:t>
            </a:r>
            <a:br>
              <a:rPr lang="en-US" sz="1200" dirty="0">
                <a:sym typeface="Wingdings" pitchFamily="2" charset="2"/>
              </a:rPr>
            </a:br>
            <a:r>
              <a:rPr lang="en-US" sz="1200" dirty="0">
                <a:sym typeface="Wingdings" pitchFamily="2" charset="2"/>
              </a:rPr>
              <a:t> </a:t>
            </a:r>
            <a:br>
              <a:rPr lang="en-US" sz="1200" dirty="0">
                <a:sym typeface="Wingdings" pitchFamily="2" charset="2"/>
              </a:rPr>
            </a:br>
            <a:r>
              <a:rPr lang="en-US" sz="1200" dirty="0">
                <a:sym typeface="Wingdings" pitchFamily="2" charset="2"/>
              </a:rPr>
              <a:t>	r(</a:t>
            </a:r>
            <a:r>
              <a:rPr lang="en-US" sz="1200" dirty="0">
                <a:latin typeface="Symbol" pitchFamily="2" charset="2"/>
                <a:sym typeface="Wingdings" pitchFamily="2" charset="2"/>
              </a:rPr>
              <a:t>q</a:t>
            </a:r>
            <a:r>
              <a:rPr lang="en-US" sz="1200" dirty="0">
                <a:sym typeface="Wingdings" pitchFamily="2" charset="2"/>
              </a:rPr>
              <a:t>) = r</a:t>
            </a:r>
            <a:r>
              <a:rPr lang="en-US" sz="1200" baseline="-25000" dirty="0">
                <a:sym typeface="Wingdings" pitchFamily="2" charset="2"/>
              </a:rPr>
              <a:t>0</a:t>
            </a:r>
            <a:r>
              <a:rPr lang="en-US" sz="1200" dirty="0">
                <a:sym typeface="Wingdings" pitchFamily="2" charset="2"/>
              </a:rPr>
              <a:t> / d = r</a:t>
            </a:r>
            <a:r>
              <a:rPr lang="en-US" sz="1200" baseline="-25000" dirty="0">
                <a:sym typeface="Wingdings" pitchFamily="2" charset="2"/>
              </a:rPr>
              <a:t>0</a:t>
            </a:r>
            <a:r>
              <a:rPr lang="en-US" sz="1200" dirty="0">
                <a:sym typeface="Wingdings" pitchFamily="2" charset="2"/>
              </a:rPr>
              <a:t> * cos(</a:t>
            </a:r>
            <a:r>
              <a:rPr lang="en-US" sz="1200" dirty="0">
                <a:latin typeface="Symbol" pitchFamily="2" charset="2"/>
                <a:sym typeface="Wingdings" pitchFamily="2" charset="2"/>
              </a:rPr>
              <a:t>q</a:t>
            </a:r>
            <a:r>
              <a:rPr lang="en-US" sz="1200" dirty="0">
                <a:sym typeface="Wingdings" pitchFamily="2" charset="2"/>
              </a:rPr>
              <a:t>)</a:t>
            </a:r>
            <a:endParaRPr lang="en-US" sz="1200" dirty="0"/>
          </a:p>
          <a:p>
            <a:r>
              <a:rPr lang="en-US" sz="1200" b="1" dirty="0"/>
              <a:t>Better approximation </a:t>
            </a:r>
            <a:r>
              <a:rPr lang="en-US" sz="1200" dirty="0"/>
              <a:t>(earth curvature, inhomogeneous atmosphere, muon scattering, …)</a:t>
            </a:r>
            <a:br>
              <a:rPr lang="en-US" sz="1200" dirty="0"/>
            </a:br>
            <a:br>
              <a:rPr lang="en-US" sz="1200" dirty="0"/>
            </a:br>
            <a:r>
              <a:rPr lang="en-US" sz="1200" dirty="0"/>
              <a:t>	r(</a:t>
            </a:r>
            <a:r>
              <a:rPr lang="en-US" sz="1200" dirty="0">
                <a:latin typeface="Symbol" pitchFamily="2" charset="2"/>
              </a:rPr>
              <a:t>q</a:t>
            </a:r>
            <a:r>
              <a:rPr lang="en-US" sz="1200" dirty="0"/>
              <a:t>) = r</a:t>
            </a:r>
            <a:r>
              <a:rPr lang="en-US" sz="1200" baseline="-25000" dirty="0"/>
              <a:t>0</a:t>
            </a:r>
            <a:r>
              <a:rPr lang="en-US" sz="1200" dirty="0"/>
              <a:t> * cos</a:t>
            </a:r>
            <a:r>
              <a:rPr lang="en-US" sz="1200" baseline="30000" dirty="0"/>
              <a:t>2</a:t>
            </a:r>
            <a:r>
              <a:rPr lang="en-US" sz="1200" dirty="0"/>
              <a:t>(</a:t>
            </a:r>
            <a:r>
              <a:rPr lang="en-US" sz="1200" dirty="0">
                <a:latin typeface="Symbol" pitchFamily="2" charset="2"/>
              </a:rPr>
              <a:t>q</a:t>
            </a:r>
            <a:r>
              <a:rPr lang="en-US" sz="1200" dirty="0"/>
              <a:t>)</a:t>
            </a:r>
          </a:p>
          <a:p>
            <a:r>
              <a:rPr lang="en-US" sz="1200" b="1" dirty="0"/>
              <a:t>Empirical</a:t>
            </a:r>
            <a:r>
              <a:rPr lang="en-US" sz="1200" dirty="0"/>
              <a:t> formula, not exactly derived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F8AB684-7DA3-A23C-2ED8-EC0EE1000028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pPr algn="ctr"/>
            <a:fld id="{3DD97BEB-BAEF-0344-9D5C-EC73E478698A}" type="slidenum">
              <a:rPr lang="en-US" smtClean="0"/>
              <a:pPr algn="ctr"/>
              <a:t>4</a:t>
            </a:fld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7F338FD-12EB-725E-6E77-2FD41A14D9DE}"/>
              </a:ext>
            </a:extLst>
          </p:cNvPr>
          <p:cNvSpPr/>
          <p:nvPr/>
        </p:nvSpPr>
        <p:spPr>
          <a:xfrm>
            <a:off x="5292080" y="2211710"/>
            <a:ext cx="3384376" cy="864096"/>
          </a:xfrm>
          <a:prstGeom prst="rect">
            <a:avLst/>
          </a:prstGeom>
          <a:gradFill>
            <a:gsLst>
              <a:gs pos="0">
                <a:schemeClr val="bg2">
                  <a:lumMod val="75000"/>
                </a:schemeClr>
              </a:gs>
              <a:gs pos="16000">
                <a:schemeClr val="bg1">
                  <a:lumMod val="75000"/>
                </a:schemeClr>
              </a:gs>
              <a:gs pos="100000">
                <a:schemeClr val="bg1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22FFF15-AC16-3FD6-D72E-7FFA7A7ED532}"/>
              </a:ext>
            </a:extLst>
          </p:cNvPr>
          <p:cNvSpPr/>
          <p:nvPr/>
        </p:nvSpPr>
        <p:spPr>
          <a:xfrm>
            <a:off x="5292080" y="1203598"/>
            <a:ext cx="3384376" cy="1008112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0"/>
                  <a:lumOff val="100000"/>
                </a:schemeClr>
              </a:gs>
              <a:gs pos="35000">
                <a:schemeClr val="accent1">
                  <a:lumMod val="0"/>
                  <a:lumOff val="100000"/>
                </a:schemeClr>
              </a:gs>
              <a:gs pos="100000">
                <a:schemeClr val="accent1">
                  <a:lumMod val="100000"/>
                </a:schemeClr>
              </a:gs>
            </a:gsLst>
            <a:path path="circle">
              <a:fillToRect l="50000" t="-80000" r="50000" b="18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ED542D6F-FA4A-40DE-FD59-4BCC75AFCF57}"/>
              </a:ext>
            </a:extLst>
          </p:cNvPr>
          <p:cNvCxnSpPr>
            <a:stCxn id="5" idx="0"/>
            <a:endCxn id="6" idx="0"/>
          </p:cNvCxnSpPr>
          <p:nvPr/>
        </p:nvCxnSpPr>
        <p:spPr>
          <a:xfrm flipV="1">
            <a:off x="6984268" y="1203598"/>
            <a:ext cx="0" cy="1008112"/>
          </a:xfrm>
          <a:prstGeom prst="line">
            <a:avLst/>
          </a:prstGeom>
          <a:ln>
            <a:headEnd type="triangle" w="med" len="med"/>
            <a:tailEnd type="triangle" w="med" len="med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455BD0A9-F980-835C-3D3E-E582EA21DA6A}"/>
              </a:ext>
            </a:extLst>
          </p:cNvPr>
          <p:cNvCxnSpPr>
            <a:cxnSpLocks/>
            <a:stCxn id="5" idx="0"/>
          </p:cNvCxnSpPr>
          <p:nvPr/>
        </p:nvCxnSpPr>
        <p:spPr>
          <a:xfrm flipV="1">
            <a:off x="6984268" y="1203598"/>
            <a:ext cx="1188132" cy="1008112"/>
          </a:xfrm>
          <a:prstGeom prst="line">
            <a:avLst/>
          </a:prstGeom>
          <a:ln>
            <a:headEnd type="triangle" w="med" len="med"/>
            <a:tailEnd type="triangle" w="med" len="med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E3160C27-F11C-885B-072E-D29F8AE6F13B}"/>
              </a:ext>
            </a:extLst>
          </p:cNvPr>
          <p:cNvSpPr txBox="1"/>
          <p:nvPr/>
        </p:nvSpPr>
        <p:spPr>
          <a:xfrm>
            <a:off x="6948264" y="1779662"/>
            <a:ext cx="3048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Symbol" pitchFamily="2" charset="2"/>
              </a:rPr>
              <a:t>q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504F1E3-6F1A-4288-C062-D17CFED531D1}"/>
              </a:ext>
            </a:extLst>
          </p:cNvPr>
          <p:cNvSpPr txBox="1"/>
          <p:nvPr/>
        </p:nvSpPr>
        <p:spPr>
          <a:xfrm>
            <a:off x="6660232" y="1491630"/>
            <a:ext cx="3850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</a:t>
            </a:r>
            <a:r>
              <a:rPr lang="en-US" baseline="-25000" dirty="0"/>
              <a:t>0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7A00062-F8BF-1F58-ABA4-E0B0A11E6DFD}"/>
              </a:ext>
            </a:extLst>
          </p:cNvPr>
          <p:cNvSpPr txBox="1"/>
          <p:nvPr/>
        </p:nvSpPr>
        <p:spPr>
          <a:xfrm>
            <a:off x="7524328" y="1635646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</a:t>
            </a:r>
            <a:endParaRPr lang="en-US" baseline="-25000" dirty="0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10008DD8-7DDA-24B5-66AE-1BE2D5F8760E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24128" y="3147814"/>
            <a:ext cx="2432189" cy="1839094"/>
          </a:xfrm>
          <a:prstGeom prst="rect">
            <a:avLst/>
          </a:prstGeom>
        </p:spPr>
      </p:pic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BF410471-7F7F-75D9-416D-9B5AE21AEFA2}"/>
              </a:ext>
            </a:extLst>
          </p:cNvPr>
          <p:cNvCxnSpPr>
            <a:cxnSpLocks/>
          </p:cNvCxnSpPr>
          <p:nvPr/>
        </p:nvCxnSpPr>
        <p:spPr>
          <a:xfrm flipV="1">
            <a:off x="7308304" y="3795886"/>
            <a:ext cx="360040" cy="7200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FF21884C-BBBC-A1B8-1281-F6BED27A7B25}"/>
              </a:ext>
            </a:extLst>
          </p:cNvPr>
          <p:cNvCxnSpPr>
            <a:cxnSpLocks/>
          </p:cNvCxnSpPr>
          <p:nvPr/>
        </p:nvCxnSpPr>
        <p:spPr>
          <a:xfrm flipH="1">
            <a:off x="6588224" y="3867894"/>
            <a:ext cx="288032" cy="2880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EA2DAA80-CFFE-C862-6DEF-E529174EC016}"/>
              </a:ext>
            </a:extLst>
          </p:cNvPr>
          <p:cNvSpPr txBox="1"/>
          <p:nvPr/>
        </p:nvSpPr>
        <p:spPr>
          <a:xfrm>
            <a:off x="7452320" y="3579862"/>
            <a:ext cx="66236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Century Gothic" panose="020B0502020202020204" pitchFamily="34" charset="0"/>
              </a:rPr>
              <a:t>~cos(</a:t>
            </a:r>
            <a:r>
              <a:rPr lang="en-US" sz="1000" dirty="0">
                <a:latin typeface="Symbol" pitchFamily="2" charset="2"/>
              </a:rPr>
              <a:t>q</a:t>
            </a:r>
            <a:r>
              <a:rPr lang="en-US" sz="1000" dirty="0">
                <a:latin typeface="Century Gothic" panose="020B0502020202020204" pitchFamily="34" charset="0"/>
              </a:rPr>
              <a:t>)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1275B4B7-9677-665E-14CA-CC8C7E101844}"/>
              </a:ext>
            </a:extLst>
          </p:cNvPr>
          <p:cNvSpPr txBox="1"/>
          <p:nvPr/>
        </p:nvSpPr>
        <p:spPr>
          <a:xfrm>
            <a:off x="6228184" y="4155926"/>
            <a:ext cx="71205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Century Gothic" panose="020B0502020202020204" pitchFamily="34" charset="0"/>
              </a:rPr>
              <a:t>~cos</a:t>
            </a:r>
            <a:r>
              <a:rPr lang="en-US" sz="1000" baseline="30000" dirty="0">
                <a:latin typeface="Century Gothic" panose="020B0502020202020204" pitchFamily="34" charset="0"/>
              </a:rPr>
              <a:t>2</a:t>
            </a:r>
            <a:r>
              <a:rPr lang="en-US" sz="1000" dirty="0">
                <a:latin typeface="Century Gothic" panose="020B0502020202020204" pitchFamily="34" charset="0"/>
              </a:rPr>
              <a:t>(</a:t>
            </a:r>
            <a:r>
              <a:rPr lang="en-US" sz="1000" dirty="0">
                <a:latin typeface="Symbol" pitchFamily="2" charset="2"/>
              </a:rPr>
              <a:t>q</a:t>
            </a:r>
            <a:r>
              <a:rPr lang="en-US" sz="1000" dirty="0">
                <a:latin typeface="Century Gothic" panose="020B0502020202020204" pitchFamily="34" charset="0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3794900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>
            <a:extLst>
              <a:ext uri="{FF2B5EF4-FFF2-40B4-BE49-F238E27FC236}">
                <a16:creationId xmlns:a16="http://schemas.microsoft.com/office/drawing/2014/main" id="{9B855586-C345-EBD1-E415-5DD14C20EB1E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84168" y="483518"/>
            <a:ext cx="2921530" cy="244827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741B239-EBF4-D419-A9CB-C9A029749B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Detection of Muons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03E3914-E80F-7822-C5A7-A2DF327EBD09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pPr algn="ctr"/>
            <a:fld id="{3DD97BEB-BAEF-0344-9D5C-EC73E478698A}" type="slidenum">
              <a:rPr lang="en-US" smtClean="0"/>
              <a:pPr algn="ctr"/>
              <a:t>5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0707089-BA83-A558-8905-86658EC3D310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1347614"/>
            <a:ext cx="5352899" cy="3584297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E2C6872C-B0E1-C14C-CC19-B558CEB38041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80112" y="3291830"/>
            <a:ext cx="3378034" cy="1728192"/>
          </a:xfrm>
          <a:prstGeom prst="rect">
            <a:avLst/>
          </a:prstGeom>
        </p:spPr>
      </p:pic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105B86D1-8622-2DA1-3C3F-F0B9C78D28A8}"/>
              </a:ext>
            </a:extLst>
          </p:cNvPr>
          <p:cNvCxnSpPr>
            <a:cxnSpLocks/>
          </p:cNvCxnSpPr>
          <p:nvPr/>
        </p:nvCxnSpPr>
        <p:spPr>
          <a:xfrm flipV="1">
            <a:off x="3779912" y="555526"/>
            <a:ext cx="2880320" cy="115212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6FB0042A-668B-D8FE-37CB-C0AE1602325D}"/>
              </a:ext>
            </a:extLst>
          </p:cNvPr>
          <p:cNvCxnSpPr>
            <a:cxnSpLocks/>
          </p:cNvCxnSpPr>
          <p:nvPr/>
        </p:nvCxnSpPr>
        <p:spPr>
          <a:xfrm flipV="1">
            <a:off x="4139952" y="2931790"/>
            <a:ext cx="4176464" cy="36004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39A5A681-567E-5024-450E-1E3CDAC20A48}"/>
              </a:ext>
            </a:extLst>
          </p:cNvPr>
          <p:cNvSpPr txBox="1"/>
          <p:nvPr/>
        </p:nvSpPr>
        <p:spPr>
          <a:xfrm rot="834384">
            <a:off x="6928629" y="844003"/>
            <a:ext cx="142859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latin typeface="Century Gothic" panose="020B0502020202020204" pitchFamily="34" charset="0"/>
              </a:rPr>
              <a:t>Scintillator</a:t>
            </a:r>
            <a:br>
              <a:rPr lang="en-US" sz="1200" dirty="0">
                <a:latin typeface="Century Gothic" panose="020B0502020202020204" pitchFamily="34" charset="0"/>
              </a:rPr>
            </a:br>
            <a:r>
              <a:rPr lang="en-US" sz="1200" dirty="0">
                <a:latin typeface="Century Gothic" panose="020B0502020202020204" pitchFamily="34" charset="0"/>
              </a:rPr>
              <a:t>BC400</a:t>
            </a:r>
          </a:p>
          <a:p>
            <a:pPr algn="ctr"/>
            <a:r>
              <a:rPr lang="en-US" sz="1200" dirty="0">
                <a:latin typeface="Century Gothic" panose="020B0502020202020204" pitchFamily="34" charset="0"/>
              </a:rPr>
              <a:t>10x100x100 mm</a:t>
            </a:r>
            <a:r>
              <a:rPr lang="en-US" sz="1200" baseline="30000" dirty="0">
                <a:latin typeface="Century Gothic" panose="020B0502020202020204" pitchFamily="34" charset="0"/>
              </a:rPr>
              <a:t>3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6C399000-E1F9-CF49-C67D-AAD13C58141F}"/>
              </a:ext>
            </a:extLst>
          </p:cNvPr>
          <p:cNvSpPr txBox="1"/>
          <p:nvPr/>
        </p:nvSpPr>
        <p:spPr>
          <a:xfrm>
            <a:off x="7020272" y="2139702"/>
            <a:ext cx="52450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err="1">
                <a:latin typeface="Century Gothic" panose="020B0502020202020204" pitchFamily="34" charset="0"/>
              </a:rPr>
              <a:t>SiPM</a:t>
            </a:r>
            <a:endParaRPr lang="en-US" sz="1200" dirty="0">
              <a:latin typeface="Century Gothic" panose="020B0502020202020204" pitchFamily="34" charset="0"/>
            </a:endParaRPr>
          </a:p>
        </p:txBody>
      </p: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3EB5F490-A944-61F2-B605-525724D107D5}"/>
              </a:ext>
            </a:extLst>
          </p:cNvPr>
          <p:cNvCxnSpPr>
            <a:stCxn id="19" idx="3"/>
          </p:cNvCxnSpPr>
          <p:nvPr/>
        </p:nvCxnSpPr>
        <p:spPr>
          <a:xfrm flipV="1">
            <a:off x="7544775" y="1923678"/>
            <a:ext cx="843649" cy="35452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A356D1B3-F83A-64C7-8110-A55D88E888BE}"/>
              </a:ext>
            </a:extLst>
          </p:cNvPr>
          <p:cNvCxnSpPr>
            <a:cxnSpLocks/>
            <a:stCxn id="19" idx="1"/>
          </p:cNvCxnSpPr>
          <p:nvPr/>
        </p:nvCxnSpPr>
        <p:spPr>
          <a:xfrm flipH="1" flipV="1">
            <a:off x="6660232" y="1563638"/>
            <a:ext cx="360040" cy="71456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>
            <a:extLst>
              <a:ext uri="{FF2B5EF4-FFF2-40B4-BE49-F238E27FC236}">
                <a16:creationId xmlns:a16="http://schemas.microsoft.com/office/drawing/2014/main" id="{95997D4B-B5DD-08B2-1B29-4CFBA611D2C2}"/>
              </a:ext>
            </a:extLst>
          </p:cNvPr>
          <p:cNvSpPr txBox="1"/>
          <p:nvPr/>
        </p:nvSpPr>
        <p:spPr>
          <a:xfrm>
            <a:off x="5508104" y="987574"/>
            <a:ext cx="893193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dirty="0">
                <a:latin typeface="Century Gothic" panose="020B0502020202020204" pitchFamily="34" charset="0"/>
              </a:rPr>
              <a:t>MCX</a:t>
            </a:r>
          </a:p>
          <a:p>
            <a:pPr algn="ctr"/>
            <a:r>
              <a:rPr lang="en-US" sz="1000" dirty="0">
                <a:latin typeface="Century Gothic" panose="020B0502020202020204" pitchFamily="34" charset="0"/>
              </a:rPr>
              <a:t>Connector</a:t>
            </a:r>
          </a:p>
        </p:txBody>
      </p: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9F1B267A-B5C2-AB70-D3B5-AE19A619E05D}"/>
              </a:ext>
            </a:extLst>
          </p:cNvPr>
          <p:cNvCxnSpPr>
            <a:cxnSpLocks/>
          </p:cNvCxnSpPr>
          <p:nvPr/>
        </p:nvCxnSpPr>
        <p:spPr>
          <a:xfrm>
            <a:off x="6084168" y="1347614"/>
            <a:ext cx="288032" cy="7200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>
            <a:extLst>
              <a:ext uri="{FF2B5EF4-FFF2-40B4-BE49-F238E27FC236}">
                <a16:creationId xmlns:a16="http://schemas.microsoft.com/office/drawing/2014/main" id="{9994E4AE-2A58-A009-ED2D-3A69C5C344E7}"/>
              </a:ext>
            </a:extLst>
          </p:cNvPr>
          <p:cNvSpPr txBox="1"/>
          <p:nvPr/>
        </p:nvSpPr>
        <p:spPr>
          <a:xfrm rot="1701410">
            <a:off x="1119463" y="1887254"/>
            <a:ext cx="130035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latin typeface="Century Gothic" panose="020B0502020202020204" pitchFamily="34" charset="0"/>
              </a:rPr>
              <a:t>WaveDREAM</a:t>
            </a:r>
          </a:p>
          <a:p>
            <a:pPr algn="ctr"/>
            <a:r>
              <a:rPr lang="en-US" sz="1200" dirty="0">
                <a:latin typeface="Century Gothic" panose="020B0502020202020204" pitchFamily="34" charset="0"/>
              </a:rPr>
              <a:t>with DRS4 Chip</a:t>
            </a:r>
            <a:br>
              <a:rPr lang="en-US" sz="1200" dirty="0">
                <a:latin typeface="Century Gothic" panose="020B0502020202020204" pitchFamily="34" charset="0"/>
              </a:rPr>
            </a:br>
            <a:r>
              <a:rPr lang="en-US" sz="1200" dirty="0">
                <a:latin typeface="Century Gothic" panose="020B0502020202020204" pitchFamily="34" charset="0"/>
              </a:rPr>
              <a:t>“Oscilloscope”</a:t>
            </a:r>
            <a:endParaRPr lang="en-US" sz="1200" baseline="30000" dirty="0">
              <a:latin typeface="Century Gothic" panose="020B0502020202020204" pitchFamily="34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4C4BDD69-56CF-94C9-46E0-E4960EF48086}"/>
              </a:ext>
            </a:extLst>
          </p:cNvPr>
          <p:cNvSpPr txBox="1"/>
          <p:nvPr/>
        </p:nvSpPr>
        <p:spPr>
          <a:xfrm>
            <a:off x="3131840" y="4083918"/>
            <a:ext cx="569387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CH0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5DE2C51A-3F6C-8699-920F-71B11620F706}"/>
              </a:ext>
            </a:extLst>
          </p:cNvPr>
          <p:cNvSpPr txBox="1"/>
          <p:nvPr/>
        </p:nvSpPr>
        <p:spPr>
          <a:xfrm>
            <a:off x="4932040" y="2283718"/>
            <a:ext cx="569387" cy="369332"/>
          </a:xfrm>
          <a:prstGeom prst="rect">
            <a:avLst/>
          </a:prstGeom>
          <a:solidFill>
            <a:schemeClr val="accent1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CH1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2E42BC2E-F020-48AF-89FD-028528EB5919}"/>
              </a:ext>
            </a:extLst>
          </p:cNvPr>
          <p:cNvSpPr txBox="1"/>
          <p:nvPr/>
        </p:nvSpPr>
        <p:spPr>
          <a:xfrm>
            <a:off x="2699792" y="3075806"/>
            <a:ext cx="569387" cy="36933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CH2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003FB032-7F7C-E87E-DA46-729D71FE1C5E}"/>
              </a:ext>
            </a:extLst>
          </p:cNvPr>
          <p:cNvSpPr txBox="1"/>
          <p:nvPr/>
        </p:nvSpPr>
        <p:spPr>
          <a:xfrm>
            <a:off x="4499992" y="1491630"/>
            <a:ext cx="569387" cy="36933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CH3</a:t>
            </a:r>
          </a:p>
        </p:txBody>
      </p: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CF3475C1-1FC1-5AB7-84C3-9B541B5E243A}"/>
              </a:ext>
            </a:extLst>
          </p:cNvPr>
          <p:cNvCxnSpPr/>
          <p:nvPr/>
        </p:nvCxnSpPr>
        <p:spPr>
          <a:xfrm flipH="1">
            <a:off x="4499992" y="2571750"/>
            <a:ext cx="360040" cy="28803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857489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6EEE02-230D-3F5D-BB55-359CA573BE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Lab goals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B68703-01A5-D26F-1877-F7A53A49782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0" y="1049311"/>
            <a:ext cx="9144000" cy="3950897"/>
          </a:xfrm>
        </p:spPr>
        <p:txBody>
          <a:bodyPr/>
          <a:lstStyle/>
          <a:p>
            <a:pPr marL="457200" indent="-457200" algn="ctr">
              <a:buFont typeface="+mj-lt"/>
              <a:buAutoNum type="arabicPeriod"/>
            </a:pPr>
            <a:r>
              <a:rPr lang="en-US" dirty="0"/>
              <a:t>Configure measurement</a:t>
            </a:r>
          </a:p>
          <a:p>
            <a:pPr marL="457200" indent="-457200" algn="ctr">
              <a:buFont typeface="+mj-lt"/>
              <a:buAutoNum type="arabicPeriod"/>
            </a:pPr>
            <a:r>
              <a:rPr lang="en-US" dirty="0"/>
              <a:t>Measure speed of cosmic muons</a:t>
            </a:r>
          </a:p>
          <a:p>
            <a:pPr marL="457200" indent="-457200" algn="ctr">
              <a:buFont typeface="+mj-lt"/>
              <a:buAutoNum type="arabicPeriod"/>
            </a:pPr>
            <a:r>
              <a:rPr lang="en-US" dirty="0"/>
              <a:t>Measure direction of cosmic muons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F467AD3-EF95-2619-ADBC-F2AB917641A5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pPr algn="ctr"/>
            <a:fld id="{3DD97BEB-BAEF-0344-9D5C-EC73E478698A}" type="slidenum">
              <a:rPr lang="en-US" smtClean="0"/>
              <a:pPr algn="ctr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016144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C7FDB0-6B0D-A55E-E94C-938ABE361D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Connect oscilloscope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B7C3E88-7E69-5F56-ACB2-0CFE8CE71898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pPr algn="ctr"/>
            <a:fld id="{3DD97BEB-BAEF-0344-9D5C-EC73E478698A}" type="slidenum">
              <a:rPr lang="en-US" smtClean="0"/>
              <a:pPr algn="ctr"/>
              <a:t>7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15FADDB-EFDC-B205-478B-FC6B9CB39C6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35696" y="1131590"/>
            <a:ext cx="5352899" cy="3584297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5FBBF97B-5CF4-00AF-14C3-141AE79E32D1}"/>
              </a:ext>
            </a:extLst>
          </p:cNvPr>
          <p:cNvSpPr txBox="1"/>
          <p:nvPr/>
        </p:nvSpPr>
        <p:spPr>
          <a:xfrm rot="1701410">
            <a:off x="2631631" y="1671230"/>
            <a:ext cx="130035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latin typeface="Century Gothic" panose="020B0502020202020204" pitchFamily="34" charset="0"/>
              </a:rPr>
              <a:t>WaveDREAM</a:t>
            </a:r>
          </a:p>
          <a:p>
            <a:pPr algn="ctr"/>
            <a:r>
              <a:rPr lang="en-US" sz="1200" dirty="0">
                <a:latin typeface="Century Gothic" panose="020B0502020202020204" pitchFamily="34" charset="0"/>
              </a:rPr>
              <a:t>with DRS4 Chip</a:t>
            </a:r>
            <a:br>
              <a:rPr lang="en-US" sz="1200" dirty="0">
                <a:latin typeface="Century Gothic" panose="020B0502020202020204" pitchFamily="34" charset="0"/>
              </a:rPr>
            </a:br>
            <a:r>
              <a:rPr lang="en-US" sz="1200" dirty="0">
                <a:latin typeface="Century Gothic" panose="020B0502020202020204" pitchFamily="34" charset="0"/>
              </a:rPr>
              <a:t>“Oscilloscope”</a:t>
            </a:r>
            <a:endParaRPr lang="en-US" sz="1200" baseline="30000" dirty="0">
              <a:latin typeface="Century Gothic" panose="020B0502020202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90F2F09-0375-EF1A-D3C9-7CCE6C14AC8A}"/>
              </a:ext>
            </a:extLst>
          </p:cNvPr>
          <p:cNvSpPr txBox="1"/>
          <p:nvPr/>
        </p:nvSpPr>
        <p:spPr>
          <a:xfrm>
            <a:off x="4644008" y="3867894"/>
            <a:ext cx="569387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CH0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B6FB8DD-4D22-7402-F3DB-3084A19A9814}"/>
              </a:ext>
            </a:extLst>
          </p:cNvPr>
          <p:cNvSpPr txBox="1"/>
          <p:nvPr/>
        </p:nvSpPr>
        <p:spPr>
          <a:xfrm>
            <a:off x="6444208" y="2067694"/>
            <a:ext cx="569387" cy="369332"/>
          </a:xfrm>
          <a:prstGeom prst="rect">
            <a:avLst/>
          </a:prstGeom>
          <a:solidFill>
            <a:schemeClr val="accent1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CH1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69617ED-8DC2-192F-6BFC-09693EF62C16}"/>
              </a:ext>
            </a:extLst>
          </p:cNvPr>
          <p:cNvSpPr txBox="1"/>
          <p:nvPr/>
        </p:nvSpPr>
        <p:spPr>
          <a:xfrm>
            <a:off x="4211960" y="2859782"/>
            <a:ext cx="569387" cy="36933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CH2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F786D2F-6EB8-7A2E-3C2B-4DB36458845C}"/>
              </a:ext>
            </a:extLst>
          </p:cNvPr>
          <p:cNvSpPr txBox="1"/>
          <p:nvPr/>
        </p:nvSpPr>
        <p:spPr>
          <a:xfrm>
            <a:off x="6012160" y="1275606"/>
            <a:ext cx="569387" cy="36933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CH3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A5C6F8E5-8E1F-95E9-9916-3DA620A43B2C}"/>
              </a:ext>
            </a:extLst>
          </p:cNvPr>
          <p:cNvCxnSpPr/>
          <p:nvPr/>
        </p:nvCxnSpPr>
        <p:spPr>
          <a:xfrm flipH="1">
            <a:off x="6012160" y="2355726"/>
            <a:ext cx="360040" cy="28803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6390298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9376F0-506C-61CE-0765-C21908E440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Setting up the oscilloscope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88DC07B-8B85-4331-63BD-84D96C2BDDC8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pPr algn="ctr"/>
            <a:fld id="{3DD97BEB-BAEF-0344-9D5C-EC73E478698A}" type="slidenum">
              <a:rPr lang="en-US" smtClean="0"/>
              <a:pPr algn="ctr"/>
              <a:t>8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7D7C08E-0D59-C5EB-B206-2BD83CA60A7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3568" y="987574"/>
            <a:ext cx="7772400" cy="3976337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2661F699-F750-C155-D67F-BFF3404A654E}"/>
              </a:ext>
            </a:extLst>
          </p:cNvPr>
          <p:cNvSpPr txBox="1"/>
          <p:nvPr/>
        </p:nvSpPr>
        <p:spPr>
          <a:xfrm>
            <a:off x="5796136" y="1635646"/>
            <a:ext cx="970137" cy="400110"/>
          </a:xfrm>
          <a:prstGeom prst="rect">
            <a:avLst/>
          </a:prstGeom>
          <a:solidFill>
            <a:schemeClr val="accent4">
              <a:lumMod val="75000"/>
              <a:alpha val="80421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1000" dirty="0">
                <a:solidFill>
                  <a:schemeClr val="bg1"/>
                </a:solidFill>
                <a:latin typeface="Century Gothic" panose="020B0502020202020204" pitchFamily="34" charset="0"/>
              </a:rPr>
              <a:t>Turn on </a:t>
            </a:r>
            <a:br>
              <a:rPr lang="en-US" sz="1000" dirty="0">
                <a:solidFill>
                  <a:schemeClr val="bg1"/>
                </a:solidFill>
                <a:latin typeface="Century Gothic" panose="020B0502020202020204" pitchFamily="34" charset="0"/>
              </a:rPr>
            </a:br>
            <a:r>
              <a:rPr lang="en-US" sz="1000" dirty="0">
                <a:solidFill>
                  <a:schemeClr val="bg1"/>
                </a:solidFill>
                <a:latin typeface="Century Gothic" panose="020B0502020202020204" pitchFamily="34" charset="0"/>
              </a:rPr>
              <a:t>channels 0-3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675F840-309F-DFA2-37F6-5B911DCBA0E1}"/>
              </a:ext>
            </a:extLst>
          </p:cNvPr>
          <p:cNvSpPr txBox="1"/>
          <p:nvPr/>
        </p:nvSpPr>
        <p:spPr>
          <a:xfrm>
            <a:off x="8388424" y="1923678"/>
            <a:ext cx="587019" cy="400110"/>
          </a:xfrm>
          <a:prstGeom prst="rect">
            <a:avLst/>
          </a:prstGeom>
          <a:solidFill>
            <a:schemeClr val="accent4">
              <a:lumMod val="75000"/>
              <a:alpha val="80421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1000" dirty="0">
                <a:solidFill>
                  <a:schemeClr val="bg1"/>
                </a:solidFill>
                <a:latin typeface="Century Gothic" panose="020B0502020202020204" pitchFamily="34" charset="0"/>
              </a:rPr>
              <a:t>Set</a:t>
            </a:r>
          </a:p>
          <a:p>
            <a:pPr algn="ctr"/>
            <a:r>
              <a:rPr lang="en-US" sz="1000" dirty="0">
                <a:solidFill>
                  <a:schemeClr val="bg1"/>
                </a:solidFill>
                <a:latin typeface="Century Gothic" panose="020B0502020202020204" pitchFamily="34" charset="0"/>
              </a:rPr>
              <a:t>trigger</a:t>
            </a: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E6720785-3F77-44DA-CF6B-E829D429AE58}"/>
              </a:ext>
            </a:extLst>
          </p:cNvPr>
          <p:cNvCxnSpPr/>
          <p:nvPr/>
        </p:nvCxnSpPr>
        <p:spPr>
          <a:xfrm flipH="1" flipV="1">
            <a:off x="8028384" y="1563638"/>
            <a:ext cx="288032" cy="43204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D9B568EB-1868-13CD-5CA3-EC253DB82513}"/>
              </a:ext>
            </a:extLst>
          </p:cNvPr>
          <p:cNvCxnSpPr/>
          <p:nvPr/>
        </p:nvCxnSpPr>
        <p:spPr>
          <a:xfrm flipH="1" flipV="1">
            <a:off x="8028384" y="1707654"/>
            <a:ext cx="288032" cy="43204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B9249F7E-7239-4670-6A0C-C885DC751ADB}"/>
              </a:ext>
            </a:extLst>
          </p:cNvPr>
          <p:cNvCxnSpPr>
            <a:cxnSpLocks/>
          </p:cNvCxnSpPr>
          <p:nvPr/>
        </p:nvCxnSpPr>
        <p:spPr>
          <a:xfrm flipH="1">
            <a:off x="7308304" y="2283718"/>
            <a:ext cx="1008112" cy="36004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7EF306CE-DAA7-5F28-5D90-13FF7C0C6D8C}"/>
              </a:ext>
            </a:extLst>
          </p:cNvPr>
          <p:cNvSpPr txBox="1"/>
          <p:nvPr/>
        </p:nvSpPr>
        <p:spPr>
          <a:xfrm>
            <a:off x="8388424" y="3291830"/>
            <a:ext cx="463589" cy="400110"/>
          </a:xfrm>
          <a:prstGeom prst="rect">
            <a:avLst/>
          </a:prstGeom>
          <a:solidFill>
            <a:schemeClr val="accent4">
              <a:lumMod val="75000"/>
              <a:alpha val="80421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1000" dirty="0">
                <a:solidFill>
                  <a:schemeClr val="bg1"/>
                </a:solidFill>
                <a:latin typeface="Century Gothic" panose="020B0502020202020204" pitchFamily="34" charset="0"/>
              </a:rPr>
              <a:t>Set</a:t>
            </a:r>
          </a:p>
          <a:p>
            <a:pPr algn="ctr"/>
            <a:r>
              <a:rPr lang="en-US" sz="1000" dirty="0">
                <a:solidFill>
                  <a:schemeClr val="bg1"/>
                </a:solidFill>
                <a:latin typeface="Century Gothic" panose="020B0502020202020204" pitchFamily="34" charset="0"/>
              </a:rPr>
              <a:t>gain</a:t>
            </a: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E3C0625D-52B3-14D0-8A80-1BD7ED02FC52}"/>
              </a:ext>
            </a:extLst>
          </p:cNvPr>
          <p:cNvCxnSpPr>
            <a:cxnSpLocks/>
          </p:cNvCxnSpPr>
          <p:nvPr/>
        </p:nvCxnSpPr>
        <p:spPr>
          <a:xfrm flipH="1" flipV="1">
            <a:off x="7452320" y="3291830"/>
            <a:ext cx="864096" cy="14401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F302EDE4-F021-7EB5-EABD-D5D8C8B24E33}"/>
              </a:ext>
            </a:extLst>
          </p:cNvPr>
          <p:cNvCxnSpPr>
            <a:cxnSpLocks/>
          </p:cNvCxnSpPr>
          <p:nvPr/>
        </p:nvCxnSpPr>
        <p:spPr>
          <a:xfrm flipH="1">
            <a:off x="7668344" y="2355726"/>
            <a:ext cx="648072" cy="57606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2" name="Picture 21">
            <a:extLst>
              <a:ext uri="{FF2B5EF4-FFF2-40B4-BE49-F238E27FC236}">
                <a16:creationId xmlns:a16="http://schemas.microsoft.com/office/drawing/2014/main" id="{77EE07D7-C0CC-0F5A-5AA0-B332D365D30F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15816" y="2293818"/>
            <a:ext cx="2377168" cy="2293818"/>
          </a:xfrm>
          <a:prstGeom prst="rect">
            <a:avLst/>
          </a:prstGeom>
        </p:spPr>
      </p:pic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B2F28F2D-DA75-941E-220B-5798126B7933}"/>
              </a:ext>
            </a:extLst>
          </p:cNvPr>
          <p:cNvCxnSpPr>
            <a:cxnSpLocks/>
          </p:cNvCxnSpPr>
          <p:nvPr/>
        </p:nvCxnSpPr>
        <p:spPr>
          <a:xfrm flipH="1" flipV="1">
            <a:off x="3347864" y="2643758"/>
            <a:ext cx="3960440" cy="28803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Rounded Rectangle 26">
            <a:extLst>
              <a:ext uri="{FF2B5EF4-FFF2-40B4-BE49-F238E27FC236}">
                <a16:creationId xmlns:a16="http://schemas.microsoft.com/office/drawing/2014/main" id="{62725BD1-2E95-A564-6CB7-6A89579867BC}"/>
              </a:ext>
            </a:extLst>
          </p:cNvPr>
          <p:cNvSpPr/>
          <p:nvPr/>
        </p:nvSpPr>
        <p:spPr>
          <a:xfrm>
            <a:off x="2843808" y="2427734"/>
            <a:ext cx="504056" cy="720080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297172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9DF2C3E3-3D12-EC35-4890-7F142921D03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3568" y="987574"/>
            <a:ext cx="7772400" cy="395826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49376F0-506C-61CE-0765-C21908E440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Setting high voltage for </a:t>
            </a:r>
            <a:r>
              <a:rPr lang="en-US" dirty="0" err="1"/>
              <a:t>SiPM</a:t>
            </a:r>
            <a:r>
              <a:rPr lang="en-US" dirty="0"/>
              <a:t> to 54 V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88DC07B-8B85-4331-63BD-84D96C2BDDC8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pPr algn="ctr"/>
            <a:fld id="{3DD97BEB-BAEF-0344-9D5C-EC73E478698A}" type="slidenum">
              <a:rPr lang="en-US" smtClean="0"/>
              <a:pPr algn="ctr"/>
              <a:t>9</a:t>
            </a:fld>
            <a:endParaRPr lang="en-US"/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B2F28F2D-DA75-941E-220B-5798126B7933}"/>
              </a:ext>
            </a:extLst>
          </p:cNvPr>
          <p:cNvCxnSpPr>
            <a:cxnSpLocks/>
          </p:cNvCxnSpPr>
          <p:nvPr/>
        </p:nvCxnSpPr>
        <p:spPr>
          <a:xfrm flipH="1" flipV="1">
            <a:off x="4644008" y="2355726"/>
            <a:ext cx="1152128" cy="122413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ounded Rectangle 15">
            <a:extLst>
              <a:ext uri="{FF2B5EF4-FFF2-40B4-BE49-F238E27FC236}">
                <a16:creationId xmlns:a16="http://schemas.microsoft.com/office/drawing/2014/main" id="{97535D6D-F417-C602-0AF0-839BC9B4B4BF}"/>
              </a:ext>
            </a:extLst>
          </p:cNvPr>
          <p:cNvSpPr/>
          <p:nvPr/>
        </p:nvSpPr>
        <p:spPr>
          <a:xfrm>
            <a:off x="2339752" y="1563638"/>
            <a:ext cx="2592288" cy="720080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9799875"/>
      </p:ext>
    </p:extLst>
  </p:cSld>
  <p:clrMapOvr>
    <a:masterClrMapping/>
  </p:clrMapOvr>
</p:sld>
</file>

<file path=ppt/theme/theme1.xml><?xml version="1.0" encoding="utf-8"?>
<a:theme xmlns:a="http://schemas.openxmlformats.org/drawingml/2006/main" name="IEEE Master Brand Templat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lank" id="{ADD9A3CD-0B5A-914A-861A-771D19D63A60}" vid="{DA7F84A2-5C23-0842-A89C-491D7D00194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IEEE Master Brand Template</Template>
  <TotalTime>2567</TotalTime>
  <Words>776</Words>
  <Application>Microsoft Macintosh PowerPoint</Application>
  <PresentationFormat>On-screen Show (16:9)</PresentationFormat>
  <Paragraphs>143</Paragraphs>
  <Slides>20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9" baseType="lpstr">
      <vt:lpstr>Arial</vt:lpstr>
      <vt:lpstr>Calibri</vt:lpstr>
      <vt:lpstr>Century Gothic</vt:lpstr>
      <vt:lpstr>Courier New</vt:lpstr>
      <vt:lpstr>Lucida Grande</vt:lpstr>
      <vt:lpstr>LucidaGrande</vt:lpstr>
      <vt:lpstr>Symbol</vt:lpstr>
      <vt:lpstr>Wingdings</vt:lpstr>
      <vt:lpstr>IEEE Master Brand Template</vt:lpstr>
      <vt:lpstr>Time-of-Flight Lab Introduction</vt:lpstr>
      <vt:lpstr>Cosmic rays</vt:lpstr>
      <vt:lpstr>Fun fact: Time dilation</vt:lpstr>
      <vt:lpstr>Direction of cosmic muons (CM)</vt:lpstr>
      <vt:lpstr>Detection of Muons</vt:lpstr>
      <vt:lpstr>Lab goals</vt:lpstr>
      <vt:lpstr>Connect oscilloscope</vt:lpstr>
      <vt:lpstr>Setting up the oscilloscope</vt:lpstr>
      <vt:lpstr>Setting high voltage for SiPM to 54 V</vt:lpstr>
      <vt:lpstr>Define time measurement</vt:lpstr>
      <vt:lpstr>Zoom to -5 ns to +5 ns</vt:lpstr>
      <vt:lpstr>Measure Speed of Cosmic Muons</vt:lpstr>
      <vt:lpstr>Measure speed of muons</vt:lpstr>
      <vt:lpstr>Difference Measurement</vt:lpstr>
      <vt:lpstr>Measure Direction of Cosmic Muons</vt:lpstr>
      <vt:lpstr>Measure direction of cosmic muons</vt:lpstr>
      <vt:lpstr>JupyterLab https://jupyter.org</vt:lpstr>
      <vt:lpstr>Data Analysis</vt:lpstr>
      <vt:lpstr>Questions to ask yourself</vt:lpstr>
      <vt:lpstr>Student Presentations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Status High Voltage</dc:title>
  <dc:creator>Microsoft Office User</dc:creator>
  <cp:lastModifiedBy>Ritt Stefan</cp:lastModifiedBy>
  <cp:revision>70</cp:revision>
  <dcterms:created xsi:type="dcterms:W3CDTF">2020-11-24T09:42:53Z</dcterms:created>
  <dcterms:modified xsi:type="dcterms:W3CDTF">2025-06-30T20:30:56Z</dcterms:modified>
</cp:coreProperties>
</file>