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52"/>
  </p:notesMasterIdLst>
  <p:handoutMasterIdLst>
    <p:handoutMasterId r:id="rId53"/>
  </p:handoutMasterIdLst>
  <p:sldIdLst>
    <p:sldId id="330" r:id="rId2"/>
    <p:sldId id="376" r:id="rId3"/>
    <p:sldId id="375" r:id="rId4"/>
    <p:sldId id="332" r:id="rId5"/>
    <p:sldId id="333" r:id="rId6"/>
    <p:sldId id="334" r:id="rId7"/>
    <p:sldId id="336" r:id="rId8"/>
    <p:sldId id="355" r:id="rId9"/>
    <p:sldId id="335" r:id="rId10"/>
    <p:sldId id="337" r:id="rId11"/>
    <p:sldId id="338" r:id="rId12"/>
    <p:sldId id="339" r:id="rId13"/>
    <p:sldId id="357" r:id="rId14"/>
    <p:sldId id="340" r:id="rId15"/>
    <p:sldId id="358" r:id="rId16"/>
    <p:sldId id="359" r:id="rId17"/>
    <p:sldId id="363" r:id="rId18"/>
    <p:sldId id="362" r:id="rId19"/>
    <p:sldId id="341" r:id="rId20"/>
    <p:sldId id="342" r:id="rId21"/>
    <p:sldId id="343" r:id="rId22"/>
    <p:sldId id="367" r:id="rId23"/>
    <p:sldId id="346" r:id="rId24"/>
    <p:sldId id="364" r:id="rId25"/>
    <p:sldId id="365" r:id="rId26"/>
    <p:sldId id="377" r:id="rId27"/>
    <p:sldId id="379" r:id="rId28"/>
    <p:sldId id="398" r:id="rId29"/>
    <p:sldId id="380" r:id="rId30"/>
    <p:sldId id="381" r:id="rId31"/>
    <p:sldId id="397" r:id="rId32"/>
    <p:sldId id="273" r:id="rId33"/>
    <p:sldId id="378" r:id="rId34"/>
    <p:sldId id="382" r:id="rId35"/>
    <p:sldId id="383" r:id="rId36"/>
    <p:sldId id="384" r:id="rId37"/>
    <p:sldId id="385" r:id="rId38"/>
    <p:sldId id="386" r:id="rId39"/>
    <p:sldId id="387" r:id="rId40"/>
    <p:sldId id="388" r:id="rId41"/>
    <p:sldId id="389" r:id="rId42"/>
    <p:sldId id="390" r:id="rId43"/>
    <p:sldId id="391" r:id="rId44"/>
    <p:sldId id="392" r:id="rId45"/>
    <p:sldId id="394" r:id="rId46"/>
    <p:sldId id="395" r:id="rId47"/>
    <p:sldId id="396" r:id="rId48"/>
    <p:sldId id="399" r:id="rId49"/>
    <p:sldId id="353" r:id="rId50"/>
    <p:sldId id="368" r:id="rId51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49" userDrawn="1">
          <p15:clr>
            <a:srgbClr val="A4A3A4"/>
          </p15:clr>
        </p15:guide>
        <p15:guide id="5" orient="horz" pos="123" userDrawn="1">
          <p15:clr>
            <a:srgbClr val="A4A3A4"/>
          </p15:clr>
        </p15:guide>
        <p15:guide id="6" orient="horz" pos="395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F2C2"/>
    <a:srgbClr val="C50006"/>
    <a:srgbClr val="EF5B00"/>
    <a:srgbClr val="D9D9D9"/>
    <a:srgbClr val="FDCA00"/>
    <a:srgbClr val="FFFFFF"/>
    <a:srgbClr val="010000"/>
    <a:srgbClr val="808080"/>
    <a:srgbClr val="000000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73" autoAdjust="0"/>
    <p:restoredTop sz="96327" autoAdjust="0"/>
  </p:normalViewPr>
  <p:slideViewPr>
    <p:cSldViewPr snapToObjects="1">
      <p:cViewPr varScale="1">
        <p:scale>
          <a:sx n="132" d="100"/>
          <a:sy n="132" d="100"/>
        </p:scale>
        <p:origin x="184" y="656"/>
      </p:cViewPr>
      <p:guideLst>
        <p:guide orient="horz" pos="668"/>
        <p:guide orient="horz" pos="634"/>
        <p:guide orient="horz" pos="2845"/>
        <p:guide orient="horz" pos="849"/>
        <p:guide orient="horz" pos="123"/>
        <p:guide orient="horz" pos="395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Century Gothic" panose="020B0502020202020204" pitchFamily="34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/>
              <a:t>First name and Name Author  ::  Function 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Century Gothic" panose="020B0502020202020204" pitchFamily="34" charset="0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219B83A3-CA77-E0D1-687E-C5437F219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4414" y="4985968"/>
            <a:ext cx="6436681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87FFA6B7-8BB1-3CC1-982C-E378E141D2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90" y="4985968"/>
            <a:ext cx="1368425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2A92B74D-E4A2-832A-5484-3FDCB1A02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11096" y="4989917"/>
            <a:ext cx="1332905" cy="159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 Page </a:t>
            </a:r>
            <a:fld id="{914CB362-B5FD-9A4D-A525-F9AE26ED7B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8A66088-8569-0E69-E5AE-3CF4B33D48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4414" y="4985968"/>
            <a:ext cx="6436681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4330964-9D94-B85A-CA0B-59AD90E69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90" y="4985968"/>
            <a:ext cx="1368425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28DED951-DAB6-388A-F991-AC3AE4326117}"/>
              </a:ext>
            </a:extLst>
          </p:cNvPr>
          <p:cNvSpPr txBox="1">
            <a:spLocks/>
          </p:cNvSpPr>
          <p:nvPr userDrawn="1"/>
        </p:nvSpPr>
        <p:spPr>
          <a:xfrm>
            <a:off x="7811096" y="4989917"/>
            <a:ext cx="1332905" cy="159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CH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750" kern="1200">
                <a:solidFill>
                  <a:schemeClr val="tx1">
                    <a:tint val="75000"/>
                  </a:schemeClr>
                </a:solidFill>
                <a:latin typeface="Century Gothic"/>
                <a:ea typeface="ヒラギノ角ゴ Pro W3" charset="0"/>
                <a:cs typeface="Century Gothic"/>
              </a:defRPr>
            </a:lvl1pPr>
            <a:lvl2pPr marL="457189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377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566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754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5943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131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320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509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A group of people standing on a deck overlooking a beach&#10;&#10;Description automatically generated with medium confidence">
            <a:extLst>
              <a:ext uri="{FF2B5EF4-FFF2-40B4-BE49-F238E27FC236}">
                <a16:creationId xmlns:a16="http://schemas.microsoft.com/office/drawing/2014/main" id="{18993CE7-356A-16E5-042B-92084F960E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771550"/>
            <a:ext cx="5589240" cy="419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322289"/>
            <a:ext cx="7886700" cy="509849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8650" y="1049311"/>
            <a:ext cx="7886700" cy="395089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>
          <a:xfrm>
            <a:off x="8582806" y="4726364"/>
            <a:ext cx="486659" cy="273844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76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49256A24-3C84-FA80-3D1F-53D7791C47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4414" y="4985968"/>
            <a:ext cx="6436681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B741543-5A97-8728-069E-B7D6C3AC0A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90" y="4985968"/>
            <a:ext cx="1368425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7942613C-AA62-9FE1-223D-448F3466A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11096" y="4989917"/>
            <a:ext cx="1332905" cy="159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 Page </a:t>
            </a:r>
            <a:fld id="{914CB362-B5FD-9A4D-A525-F9AE26ED7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80" r:id="rId3"/>
    <p:sldLayoutId id="2147483990" r:id="rId4"/>
  </p:sldLayoutIdLst>
  <p:transition spd="med"/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Century Gothic" panose="020B0502020202020204" pitchFamily="34" charset="0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Century Gothic" panose="020B0502020202020204" pitchFamily="34" charset="0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Century Gothic" panose="020B0502020202020204" pitchFamily="34" charset="0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Century Gothic" panose="020B0502020202020204" pitchFamily="34" charset="0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Century Gothic" panose="020B0502020202020204" pitchFamily="34" charset="0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Century Gothic" panose="020B0502020202020204" pitchFamily="34" charset="0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azemnejad.com/blog/transformer_architecture_positional_encoding/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arxiv.org/abs/1706.0376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hat.openai.com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Hallucination_(artificial_intelligence)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jupyter.org/instal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10.png"/><Relationship Id="rId21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10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6.tiff"/><Relationship Id="rId4" Type="http://schemas.openxmlformats.org/officeDocument/2006/relationships/image" Target="../media/image2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XowwKOAWYoQ" TargetMode="External"/><Relationship Id="rId3" Type="http://schemas.openxmlformats.org/officeDocument/2006/relationships/hyperlink" Target="https://www.youtube.com/watch?v=bSvTVREwSNw" TargetMode="External"/><Relationship Id="rId7" Type="http://schemas.openxmlformats.org/officeDocument/2006/relationships/hyperlink" Target="https://www.youtube.com/watch?v=g2BRIuln4uc" TargetMode="External"/><Relationship Id="rId2" Type="http://schemas.openxmlformats.org/officeDocument/2006/relationships/hyperlink" Target="https://chat.openai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kCc8FmEb1nY" TargetMode="External"/><Relationship Id="rId5" Type="http://schemas.openxmlformats.org/officeDocument/2006/relationships/hyperlink" Target="https://www.youtube.com/watch?v=lnA9DMvHtfI" TargetMode="External"/><Relationship Id="rId10" Type="http://schemas.openxmlformats.org/officeDocument/2006/relationships/hyperlink" Target="https://www.youtube.com/watch?v=KmAISyVvE1Y" TargetMode="External"/><Relationship Id="rId4" Type="http://schemas.openxmlformats.org/officeDocument/2006/relationships/hyperlink" Target="https://www.youtube.com/watch?v=iR2O2GPbB0E" TargetMode="External"/><Relationship Id="rId9" Type="http://schemas.openxmlformats.org/officeDocument/2006/relationships/hyperlink" Target="https://www.youtube.com/watch?v=5MaWmXwxFNQ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14399" y="3363838"/>
            <a:ext cx="7969249" cy="432048"/>
          </a:xfrm>
        </p:spPr>
        <p:txBody>
          <a:bodyPr/>
          <a:lstStyle/>
          <a:p>
            <a:r>
              <a:rPr lang="en-US" sz="2000" dirty="0"/>
              <a:t>Modern Engineering and AI (</a:t>
            </a:r>
            <a:r>
              <a:rPr lang="en-US" sz="2000" i="1" dirty="0"/>
              <a:t>ChatGPT for Scientists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1600" i="1" dirty="0"/>
              <a:t>Unveiling the Power and Potential of Large Language Models</a:t>
            </a:r>
            <a:endParaRPr lang="en-US" sz="2000" i="1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>
          <a:xfrm>
            <a:off x="828012" y="3003798"/>
            <a:ext cx="7955637" cy="273390"/>
          </a:xfrm>
        </p:spPr>
        <p:txBody>
          <a:bodyPr/>
          <a:lstStyle/>
          <a:p>
            <a:r>
              <a:rPr lang="en-US" dirty="0"/>
              <a:t>Stefan </a:t>
            </a:r>
            <a:r>
              <a:rPr lang="en-US" dirty="0" err="1"/>
              <a:t>Ritt</a:t>
            </a:r>
            <a:r>
              <a:rPr lang="en-US" dirty="0"/>
              <a:t> :: Head of Muon Physics Group :: Paul Scherrer </a:t>
            </a:r>
            <a:r>
              <a:rPr lang="en-US" dirty="0" err="1"/>
              <a:t>Institut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828675" y="4006559"/>
            <a:ext cx="7954963" cy="293383"/>
          </a:xfrm>
        </p:spPr>
        <p:txBody>
          <a:bodyPr/>
          <a:lstStyle/>
          <a:p>
            <a:r>
              <a:rPr lang="en-US" dirty="0"/>
              <a:t>IEEE NPSS Prague EduCom International Summer School</a:t>
            </a:r>
            <a:br>
              <a:rPr lang="en-US" dirty="0"/>
            </a:br>
            <a:r>
              <a:rPr lang="en-US" dirty="0"/>
              <a:t>July 1</a:t>
            </a:r>
            <a:r>
              <a:rPr lang="en-US" baseline="30000" dirty="0"/>
              <a:t>st</a:t>
            </a:r>
            <a:r>
              <a:rPr lang="en-US" dirty="0"/>
              <a:t>, 2025, Prague, Czech Republic</a:t>
            </a: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18B69C77-D7D2-7CD2-5C05-E17DDE671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5" y="195486"/>
            <a:ext cx="505438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AAB116-D800-10AC-C6F6-6DF1D1F89614}"/>
              </a:ext>
            </a:extLst>
          </p:cNvPr>
          <p:cNvSpPr txBox="1"/>
          <p:nvPr/>
        </p:nvSpPr>
        <p:spPr>
          <a:xfrm>
            <a:off x="7249327" y="2591292"/>
            <a:ext cx="1069203" cy="170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Midjourney</a:t>
            </a: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 v5.2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26DCED-E223-8003-B875-5C9F58C8B25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006083"/>
            <a:ext cx="7742237" cy="1781692"/>
          </a:xfrm>
        </p:spPr>
        <p:txBody>
          <a:bodyPr/>
          <a:lstStyle/>
          <a:p>
            <a:r>
              <a:rPr lang="en-US" b="1" dirty="0"/>
              <a:t>Meaning</a:t>
            </a:r>
            <a:r>
              <a:rPr lang="en-US" dirty="0"/>
              <a:t> of words in a sentence </a:t>
            </a:r>
            <a:r>
              <a:rPr lang="en-US" b="1" dirty="0"/>
              <a:t>depend</a:t>
            </a:r>
            <a:r>
              <a:rPr lang="en-US" dirty="0"/>
              <a:t> on their </a:t>
            </a:r>
            <a:r>
              <a:rPr lang="en-US" b="1" dirty="0"/>
              <a:t>order</a:t>
            </a:r>
          </a:p>
          <a:p>
            <a:endParaRPr lang="en-US" dirty="0"/>
          </a:p>
          <a:p>
            <a:pPr lvl="1"/>
            <a:r>
              <a:rPr lang="en-US" b="1" dirty="0"/>
              <a:t>Goliath</a:t>
            </a:r>
            <a:r>
              <a:rPr lang="en-US" dirty="0"/>
              <a:t> has defeated </a:t>
            </a:r>
            <a:r>
              <a:rPr lang="en-US" b="1" dirty="0"/>
              <a:t>David</a:t>
            </a:r>
          </a:p>
          <a:p>
            <a:pPr lvl="1"/>
            <a:r>
              <a:rPr lang="en-US" b="1" dirty="0"/>
              <a:t>David</a:t>
            </a:r>
            <a:r>
              <a:rPr lang="en-US" dirty="0"/>
              <a:t> has defeated </a:t>
            </a:r>
            <a:r>
              <a:rPr lang="en-US" b="1" dirty="0"/>
              <a:t>Goliath</a:t>
            </a:r>
          </a:p>
          <a:p>
            <a:endParaRPr lang="en-US" dirty="0"/>
          </a:p>
          <a:p>
            <a:r>
              <a:rPr lang="en-US" b="1" dirty="0"/>
              <a:t>Meaning</a:t>
            </a:r>
            <a:r>
              <a:rPr lang="en-US" dirty="0"/>
              <a:t> of words in a sentence </a:t>
            </a:r>
            <a:r>
              <a:rPr lang="en-US" b="1" dirty="0"/>
              <a:t>depend</a:t>
            </a:r>
            <a:r>
              <a:rPr lang="en-US" dirty="0"/>
              <a:t> on their </a:t>
            </a:r>
            <a:r>
              <a:rPr lang="en-US" b="1" dirty="0"/>
              <a:t>context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DC3569-9D2E-3DDB-9BBC-59984E8C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Meaning of words in sentence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06B4C-C01A-CC87-6D5E-25D8AFC50F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602853-75E2-4FC0-577A-A5A2904B87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5B9AEB6-DA12-C3F7-64D5-31F88C59BC06}"/>
              </a:ext>
            </a:extLst>
          </p:cNvPr>
          <p:cNvSpPr txBox="1">
            <a:spLocks/>
          </p:cNvSpPr>
          <p:nvPr/>
        </p:nvSpPr>
        <p:spPr>
          <a:xfrm>
            <a:off x="1042999" y="3049057"/>
            <a:ext cx="7633457" cy="265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lvl="1"/>
            <a:r>
              <a:rPr lang="en-US" dirty="0"/>
              <a:t>I walk across the street to the other </a:t>
            </a:r>
            <a:r>
              <a:rPr lang="en-US" b="1" dirty="0"/>
              <a:t>bank           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i="1" dirty="0">
                <a:sym typeface="Wingdings" pitchFamily="2" charset="2"/>
              </a:rPr>
              <a:t>financial institution</a:t>
            </a:r>
            <a:endParaRPr lang="en-US" i="1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6083EAB-6D07-5CD1-435A-C445C802BFC1}"/>
              </a:ext>
            </a:extLst>
          </p:cNvPr>
          <p:cNvSpPr txBox="1">
            <a:spLocks/>
          </p:cNvSpPr>
          <p:nvPr/>
        </p:nvSpPr>
        <p:spPr>
          <a:xfrm>
            <a:off x="1043000" y="3363838"/>
            <a:ext cx="7705464" cy="265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lvl="1"/>
            <a:r>
              <a:rPr lang="en-US" dirty="0"/>
              <a:t>I swim across the river to the other </a:t>
            </a:r>
            <a:r>
              <a:rPr lang="en-US" b="1" dirty="0"/>
              <a:t>bank             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i="1" dirty="0">
                <a:sym typeface="Wingdings" pitchFamily="2" charset="2"/>
              </a:rPr>
              <a:t>land along a river</a:t>
            </a:r>
            <a:endParaRPr lang="en-US" i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577C32C-8BD6-97FE-7D4C-975AC6C2E6EB}"/>
              </a:ext>
            </a:extLst>
          </p:cNvPr>
          <p:cNvGrpSpPr/>
          <p:nvPr/>
        </p:nvGrpSpPr>
        <p:grpSpPr>
          <a:xfrm>
            <a:off x="1475656" y="3657594"/>
            <a:ext cx="6689255" cy="1153335"/>
            <a:chOff x="1475656" y="3657594"/>
            <a:chExt cx="6689255" cy="115333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4AB03F9-20E5-484C-89AE-FD87B1B51C78}"/>
                </a:ext>
              </a:extLst>
            </p:cNvPr>
            <p:cNvGrpSpPr/>
            <p:nvPr/>
          </p:nvGrpSpPr>
          <p:grpSpPr>
            <a:xfrm>
              <a:off x="1475656" y="3657594"/>
              <a:ext cx="3780048" cy="1074396"/>
              <a:chOff x="1475656" y="3657594"/>
              <a:chExt cx="3780048" cy="1074396"/>
            </a:xfrm>
          </p:grpSpPr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A6992D1C-ABE2-4116-1A00-DB125AE7322F}"/>
                  </a:ext>
                </a:extLst>
              </p:cNvPr>
              <p:cNvSpPr/>
              <p:nvPr/>
            </p:nvSpPr>
            <p:spPr bwMode="auto">
              <a:xfrm>
                <a:off x="3426903" y="3657600"/>
                <a:ext cx="1828800" cy="453130"/>
              </a:xfrm>
              <a:custGeom>
                <a:avLst/>
                <a:gdLst>
                  <a:gd name="connsiteX0" fmla="*/ 1828800 w 1828800"/>
                  <a:gd name="connsiteY0" fmla="*/ 0 h 465614"/>
                  <a:gd name="connsiteX1" fmla="*/ 645952 w 1828800"/>
                  <a:gd name="connsiteY1" fmla="*/ 465589 h 465614"/>
                  <a:gd name="connsiteX2" fmla="*/ 0 w 1828800"/>
                  <a:gd name="connsiteY2" fmla="*/ 16778 h 465614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130"/>
                  <a:gd name="connsiteX1" fmla="*/ 964733 w 1828800"/>
                  <a:gd name="connsiteY1" fmla="*/ 453006 h 453130"/>
                  <a:gd name="connsiteX2" fmla="*/ 0 w 1828800"/>
                  <a:gd name="connsiteY2" fmla="*/ 16778 h 45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8800" h="453130">
                    <a:moveTo>
                      <a:pt x="1828800" y="0"/>
                    </a:moveTo>
                    <a:cubicBezTo>
                      <a:pt x="1469472" y="311092"/>
                      <a:pt x="1269533" y="450210"/>
                      <a:pt x="964733" y="453006"/>
                    </a:cubicBezTo>
                    <a:cubicBezTo>
                      <a:pt x="659933" y="455802"/>
                      <a:pt x="212521" y="414556"/>
                      <a:pt x="0" y="16778"/>
                    </a:cubicBezTo>
                  </a:path>
                </a:pathLst>
              </a:custGeom>
              <a:noFill/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26796C7C-E61E-23AC-40C8-8F5ED1D3E339}"/>
                  </a:ext>
                </a:extLst>
              </p:cNvPr>
              <p:cNvSpPr/>
              <p:nvPr/>
            </p:nvSpPr>
            <p:spPr bwMode="auto">
              <a:xfrm>
                <a:off x="3851920" y="3657600"/>
                <a:ext cx="1403783" cy="354310"/>
              </a:xfrm>
              <a:custGeom>
                <a:avLst/>
                <a:gdLst>
                  <a:gd name="connsiteX0" fmla="*/ 1828800 w 1828800"/>
                  <a:gd name="connsiteY0" fmla="*/ 0 h 465614"/>
                  <a:gd name="connsiteX1" fmla="*/ 645952 w 1828800"/>
                  <a:gd name="connsiteY1" fmla="*/ 465589 h 465614"/>
                  <a:gd name="connsiteX2" fmla="*/ 0 w 1828800"/>
                  <a:gd name="connsiteY2" fmla="*/ 16778 h 465614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130"/>
                  <a:gd name="connsiteX1" fmla="*/ 964733 w 1828800"/>
                  <a:gd name="connsiteY1" fmla="*/ 453006 h 453130"/>
                  <a:gd name="connsiteX2" fmla="*/ 0 w 1828800"/>
                  <a:gd name="connsiteY2" fmla="*/ 16778 h 45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8800" h="453130">
                    <a:moveTo>
                      <a:pt x="1828800" y="0"/>
                    </a:moveTo>
                    <a:cubicBezTo>
                      <a:pt x="1469472" y="311092"/>
                      <a:pt x="1269533" y="450210"/>
                      <a:pt x="964733" y="453006"/>
                    </a:cubicBezTo>
                    <a:cubicBezTo>
                      <a:pt x="659933" y="455802"/>
                      <a:pt x="212521" y="414556"/>
                      <a:pt x="0" y="16778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47F51048-D803-E934-D1E5-62BE9CEA6757}"/>
                  </a:ext>
                </a:extLst>
              </p:cNvPr>
              <p:cNvSpPr/>
              <p:nvPr/>
            </p:nvSpPr>
            <p:spPr bwMode="auto">
              <a:xfrm>
                <a:off x="4276938" y="3657600"/>
                <a:ext cx="978766" cy="264175"/>
              </a:xfrm>
              <a:custGeom>
                <a:avLst/>
                <a:gdLst>
                  <a:gd name="connsiteX0" fmla="*/ 1828800 w 1828800"/>
                  <a:gd name="connsiteY0" fmla="*/ 0 h 465614"/>
                  <a:gd name="connsiteX1" fmla="*/ 645952 w 1828800"/>
                  <a:gd name="connsiteY1" fmla="*/ 465589 h 465614"/>
                  <a:gd name="connsiteX2" fmla="*/ 0 w 1828800"/>
                  <a:gd name="connsiteY2" fmla="*/ 16778 h 465614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130"/>
                  <a:gd name="connsiteX1" fmla="*/ 964733 w 1828800"/>
                  <a:gd name="connsiteY1" fmla="*/ 453006 h 453130"/>
                  <a:gd name="connsiteX2" fmla="*/ 0 w 1828800"/>
                  <a:gd name="connsiteY2" fmla="*/ 16778 h 45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8800" h="453130">
                    <a:moveTo>
                      <a:pt x="1828800" y="0"/>
                    </a:moveTo>
                    <a:cubicBezTo>
                      <a:pt x="1469472" y="311092"/>
                      <a:pt x="1269533" y="450210"/>
                      <a:pt x="964733" y="453006"/>
                    </a:cubicBezTo>
                    <a:cubicBezTo>
                      <a:pt x="659933" y="455802"/>
                      <a:pt x="212521" y="414556"/>
                      <a:pt x="0" y="16778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F2F0985-0859-B4D7-8596-4418B6FAD935}"/>
                  </a:ext>
                </a:extLst>
              </p:cNvPr>
              <p:cNvSpPr/>
              <p:nvPr/>
            </p:nvSpPr>
            <p:spPr bwMode="auto">
              <a:xfrm>
                <a:off x="4701956" y="3657601"/>
                <a:ext cx="553747" cy="138286"/>
              </a:xfrm>
              <a:custGeom>
                <a:avLst/>
                <a:gdLst>
                  <a:gd name="connsiteX0" fmla="*/ 1828800 w 1828800"/>
                  <a:gd name="connsiteY0" fmla="*/ 0 h 465614"/>
                  <a:gd name="connsiteX1" fmla="*/ 645952 w 1828800"/>
                  <a:gd name="connsiteY1" fmla="*/ 465589 h 465614"/>
                  <a:gd name="connsiteX2" fmla="*/ 0 w 1828800"/>
                  <a:gd name="connsiteY2" fmla="*/ 16778 h 465614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130"/>
                  <a:gd name="connsiteX1" fmla="*/ 964733 w 1828800"/>
                  <a:gd name="connsiteY1" fmla="*/ 453006 h 453130"/>
                  <a:gd name="connsiteX2" fmla="*/ 0 w 1828800"/>
                  <a:gd name="connsiteY2" fmla="*/ 16778 h 45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8800" h="453130">
                    <a:moveTo>
                      <a:pt x="1828800" y="0"/>
                    </a:moveTo>
                    <a:cubicBezTo>
                      <a:pt x="1469472" y="311092"/>
                      <a:pt x="1269533" y="450210"/>
                      <a:pt x="964733" y="453006"/>
                    </a:cubicBezTo>
                    <a:cubicBezTo>
                      <a:pt x="659933" y="455802"/>
                      <a:pt x="212521" y="414556"/>
                      <a:pt x="0" y="16778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074811CD-4C40-6512-09CC-CB61D6DBA042}"/>
                  </a:ext>
                </a:extLst>
              </p:cNvPr>
              <p:cNvSpPr/>
              <p:nvPr/>
            </p:nvSpPr>
            <p:spPr bwMode="auto">
              <a:xfrm>
                <a:off x="3059832" y="3657599"/>
                <a:ext cx="2195871" cy="605531"/>
              </a:xfrm>
              <a:custGeom>
                <a:avLst/>
                <a:gdLst>
                  <a:gd name="connsiteX0" fmla="*/ 1828800 w 1828800"/>
                  <a:gd name="connsiteY0" fmla="*/ 0 h 465614"/>
                  <a:gd name="connsiteX1" fmla="*/ 645952 w 1828800"/>
                  <a:gd name="connsiteY1" fmla="*/ 465589 h 465614"/>
                  <a:gd name="connsiteX2" fmla="*/ 0 w 1828800"/>
                  <a:gd name="connsiteY2" fmla="*/ 16778 h 465614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130"/>
                  <a:gd name="connsiteX1" fmla="*/ 964733 w 1828800"/>
                  <a:gd name="connsiteY1" fmla="*/ 453006 h 453130"/>
                  <a:gd name="connsiteX2" fmla="*/ 0 w 1828800"/>
                  <a:gd name="connsiteY2" fmla="*/ 16778 h 45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8800" h="453130">
                    <a:moveTo>
                      <a:pt x="1828800" y="0"/>
                    </a:moveTo>
                    <a:cubicBezTo>
                      <a:pt x="1469472" y="311092"/>
                      <a:pt x="1269533" y="450210"/>
                      <a:pt x="964733" y="453006"/>
                    </a:cubicBezTo>
                    <a:cubicBezTo>
                      <a:pt x="659933" y="455802"/>
                      <a:pt x="212521" y="414556"/>
                      <a:pt x="0" y="16778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AD2B2D58-19C1-F39F-6CC6-9DCBA9273523}"/>
                  </a:ext>
                </a:extLst>
              </p:cNvPr>
              <p:cNvSpPr/>
              <p:nvPr/>
            </p:nvSpPr>
            <p:spPr bwMode="auto">
              <a:xfrm>
                <a:off x="2483768" y="3657598"/>
                <a:ext cx="2771935" cy="786360"/>
              </a:xfrm>
              <a:custGeom>
                <a:avLst/>
                <a:gdLst>
                  <a:gd name="connsiteX0" fmla="*/ 1828800 w 1828800"/>
                  <a:gd name="connsiteY0" fmla="*/ 0 h 465614"/>
                  <a:gd name="connsiteX1" fmla="*/ 645952 w 1828800"/>
                  <a:gd name="connsiteY1" fmla="*/ 465589 h 465614"/>
                  <a:gd name="connsiteX2" fmla="*/ 0 w 1828800"/>
                  <a:gd name="connsiteY2" fmla="*/ 16778 h 465614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130"/>
                  <a:gd name="connsiteX1" fmla="*/ 964733 w 1828800"/>
                  <a:gd name="connsiteY1" fmla="*/ 453006 h 453130"/>
                  <a:gd name="connsiteX2" fmla="*/ 0 w 1828800"/>
                  <a:gd name="connsiteY2" fmla="*/ 16778 h 45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8800" h="453130">
                    <a:moveTo>
                      <a:pt x="1828800" y="0"/>
                    </a:moveTo>
                    <a:cubicBezTo>
                      <a:pt x="1469472" y="311092"/>
                      <a:pt x="1269533" y="450210"/>
                      <a:pt x="964733" y="453006"/>
                    </a:cubicBezTo>
                    <a:cubicBezTo>
                      <a:pt x="659933" y="455802"/>
                      <a:pt x="212521" y="414556"/>
                      <a:pt x="0" y="16778"/>
                    </a:cubicBezTo>
                  </a:path>
                </a:pathLst>
              </a:cu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DE13EAE3-D3E5-FE13-D887-E5395B872C9C}"/>
                  </a:ext>
                </a:extLst>
              </p:cNvPr>
              <p:cNvSpPr/>
              <p:nvPr/>
            </p:nvSpPr>
            <p:spPr bwMode="auto">
              <a:xfrm>
                <a:off x="1907704" y="3657596"/>
                <a:ext cx="3347999" cy="930377"/>
              </a:xfrm>
              <a:custGeom>
                <a:avLst/>
                <a:gdLst>
                  <a:gd name="connsiteX0" fmla="*/ 1828800 w 1828800"/>
                  <a:gd name="connsiteY0" fmla="*/ 0 h 465614"/>
                  <a:gd name="connsiteX1" fmla="*/ 645952 w 1828800"/>
                  <a:gd name="connsiteY1" fmla="*/ 465589 h 465614"/>
                  <a:gd name="connsiteX2" fmla="*/ 0 w 1828800"/>
                  <a:gd name="connsiteY2" fmla="*/ 16778 h 465614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130"/>
                  <a:gd name="connsiteX1" fmla="*/ 964733 w 1828800"/>
                  <a:gd name="connsiteY1" fmla="*/ 453006 h 453130"/>
                  <a:gd name="connsiteX2" fmla="*/ 0 w 1828800"/>
                  <a:gd name="connsiteY2" fmla="*/ 16778 h 45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8800" h="453130">
                    <a:moveTo>
                      <a:pt x="1828800" y="0"/>
                    </a:moveTo>
                    <a:cubicBezTo>
                      <a:pt x="1469472" y="311092"/>
                      <a:pt x="1269533" y="450210"/>
                      <a:pt x="964733" y="453006"/>
                    </a:cubicBezTo>
                    <a:cubicBezTo>
                      <a:pt x="659933" y="455802"/>
                      <a:pt x="212521" y="414556"/>
                      <a:pt x="0" y="16778"/>
                    </a:cubicBezTo>
                  </a:path>
                </a:pathLst>
              </a:custGeom>
              <a:noFill/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0CD5060-2A30-69F4-19B7-D3AB76B9B04C}"/>
                  </a:ext>
                </a:extLst>
              </p:cNvPr>
              <p:cNvSpPr/>
              <p:nvPr/>
            </p:nvSpPr>
            <p:spPr bwMode="auto">
              <a:xfrm>
                <a:off x="1475656" y="3657594"/>
                <a:ext cx="3780047" cy="1074396"/>
              </a:xfrm>
              <a:custGeom>
                <a:avLst/>
                <a:gdLst>
                  <a:gd name="connsiteX0" fmla="*/ 1828800 w 1828800"/>
                  <a:gd name="connsiteY0" fmla="*/ 0 h 465614"/>
                  <a:gd name="connsiteX1" fmla="*/ 645952 w 1828800"/>
                  <a:gd name="connsiteY1" fmla="*/ 465589 h 465614"/>
                  <a:gd name="connsiteX2" fmla="*/ 0 w 1828800"/>
                  <a:gd name="connsiteY2" fmla="*/ 16778 h 465614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033"/>
                  <a:gd name="connsiteX1" fmla="*/ 964733 w 1828800"/>
                  <a:gd name="connsiteY1" fmla="*/ 453006 h 453033"/>
                  <a:gd name="connsiteX2" fmla="*/ 0 w 1828800"/>
                  <a:gd name="connsiteY2" fmla="*/ 16778 h 453033"/>
                  <a:gd name="connsiteX0" fmla="*/ 1828800 w 1828800"/>
                  <a:gd name="connsiteY0" fmla="*/ 0 h 453130"/>
                  <a:gd name="connsiteX1" fmla="*/ 964733 w 1828800"/>
                  <a:gd name="connsiteY1" fmla="*/ 453006 h 453130"/>
                  <a:gd name="connsiteX2" fmla="*/ 0 w 1828800"/>
                  <a:gd name="connsiteY2" fmla="*/ 16778 h 45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8800" h="453130">
                    <a:moveTo>
                      <a:pt x="1828800" y="0"/>
                    </a:moveTo>
                    <a:cubicBezTo>
                      <a:pt x="1469472" y="311092"/>
                      <a:pt x="1269533" y="450210"/>
                      <a:pt x="964733" y="453006"/>
                    </a:cubicBezTo>
                    <a:cubicBezTo>
                      <a:pt x="659933" y="455802"/>
                      <a:pt x="212521" y="414556"/>
                      <a:pt x="0" y="16778"/>
                    </a:cubicBezTo>
                  </a:path>
                </a:pathLst>
              </a:cu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8A664DC-D644-089C-F7F8-6D49579E4A56}"/>
                </a:ext>
              </a:extLst>
            </p:cNvPr>
            <p:cNvSpPr txBox="1"/>
            <p:nvPr/>
          </p:nvSpPr>
          <p:spPr>
            <a:xfrm>
              <a:off x="5788647" y="3921775"/>
              <a:ext cx="2376264" cy="8891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Words have </a:t>
              </a:r>
              <a:r>
                <a:rPr lang="en-US" sz="18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different</a:t>
              </a:r>
              <a:r>
                <a:rPr lang="en-US" sz="18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8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weights</a:t>
              </a:r>
              <a:r>
                <a:rPr lang="en-US" sz="18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 to influence the </a:t>
              </a:r>
              <a:r>
                <a:rPr lang="en-US" sz="18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context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9482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8EFAB56-F3C3-630F-3BE2-412FFD21928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0" y="1006082"/>
                <a:ext cx="7742237" cy="983049"/>
              </a:xfrm>
            </p:spPr>
            <p:txBody>
              <a:bodyPr/>
              <a:lstStyle/>
              <a:p>
                <a:r>
                  <a:rPr lang="en-US" sz="1400" b="1" dirty="0"/>
                  <a:t>Neural nets need numbers </a:t>
                </a:r>
                <a:r>
                  <a:rPr lang="en-US" sz="1400" dirty="0"/>
                  <a:t>as input</a:t>
                </a:r>
              </a:p>
              <a:p>
                <a:r>
                  <a:rPr lang="en-US" sz="1400" dirty="0"/>
                  <a:t>Simplest method: Give each word a </a:t>
                </a:r>
                <a:r>
                  <a:rPr lang="en-US" sz="1400" b="1" dirty="0"/>
                  <a:t>unique number</a:t>
                </a:r>
              </a:p>
              <a:p>
                <a:r>
                  <a:rPr lang="en-US" sz="1400" dirty="0"/>
                  <a:t>Better method: Encode </a:t>
                </a:r>
                <a:r>
                  <a:rPr lang="en-US" sz="1400" b="1" dirty="0"/>
                  <a:t>words</a:t>
                </a:r>
                <a:r>
                  <a:rPr lang="en-US" sz="1400" dirty="0"/>
                  <a:t> in a </a:t>
                </a:r>
                <a:r>
                  <a:rPr lang="en-US" sz="1400" b="1" dirty="0"/>
                  <a:t>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8EFAB56-F3C3-630F-3BE2-412FFD2192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0" y="1006082"/>
                <a:ext cx="7742237" cy="983049"/>
              </a:xfrm>
              <a:blipFill>
                <a:blip r:embed="rId2"/>
                <a:stretch>
                  <a:fillRect l="-1475" t="-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AC09FEB2-CE83-C753-3C32-1D9DC33B3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 embedding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F06BF-A38F-3A85-F990-EFBFF9389E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2064AB-7EEF-82FB-2D1B-D8BA29430B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9D572E-C7DD-A5EE-163A-601070758547}"/>
              </a:ext>
            </a:extLst>
          </p:cNvPr>
          <p:cNvSpPr txBox="1"/>
          <p:nvPr/>
        </p:nvSpPr>
        <p:spPr>
          <a:xfrm>
            <a:off x="532667" y="2030408"/>
            <a:ext cx="871585" cy="279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man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4BE2C5-7180-168C-D186-24F24215548F}"/>
              </a:ext>
            </a:extLst>
          </p:cNvPr>
          <p:cNvSpPr txBox="1"/>
          <p:nvPr/>
        </p:nvSpPr>
        <p:spPr>
          <a:xfrm>
            <a:off x="1490516" y="2030408"/>
            <a:ext cx="871585" cy="279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woman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EDC3EB-7234-F1B0-D52A-82059CCC41F0}"/>
              </a:ext>
            </a:extLst>
          </p:cNvPr>
          <p:cNvSpPr txBox="1"/>
          <p:nvPr/>
        </p:nvSpPr>
        <p:spPr>
          <a:xfrm>
            <a:off x="2472726" y="2042244"/>
            <a:ext cx="871585" cy="279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king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B62D19-90AA-9F59-58CA-58F8D58B7F4C}"/>
              </a:ext>
            </a:extLst>
          </p:cNvPr>
          <p:cNvSpPr txBox="1"/>
          <p:nvPr/>
        </p:nvSpPr>
        <p:spPr>
          <a:xfrm>
            <a:off x="3430575" y="2042244"/>
            <a:ext cx="871585" cy="279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queen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601603B-5507-2E20-6462-77F65C8C177D}"/>
              </a:ext>
            </a:extLst>
          </p:cNvPr>
          <p:cNvCxnSpPr/>
          <p:nvPr/>
        </p:nvCxnSpPr>
        <p:spPr bwMode="auto">
          <a:xfrm flipV="1">
            <a:off x="5940152" y="2184032"/>
            <a:ext cx="0" cy="22322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87F1C5D-0D92-0B78-E057-3E48A473B1CF}"/>
              </a:ext>
            </a:extLst>
          </p:cNvPr>
          <p:cNvCxnSpPr>
            <a:cxnSpLocks/>
          </p:cNvCxnSpPr>
          <p:nvPr/>
        </p:nvCxnSpPr>
        <p:spPr bwMode="auto">
          <a:xfrm>
            <a:off x="5940152" y="4416280"/>
            <a:ext cx="266429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888BE79-7418-1324-1FD5-89794206887A}"/>
              </a:ext>
            </a:extLst>
          </p:cNvPr>
          <p:cNvSpPr/>
          <p:nvPr/>
        </p:nvSpPr>
        <p:spPr bwMode="auto">
          <a:xfrm>
            <a:off x="6588224" y="2571072"/>
            <a:ext cx="72008" cy="7200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6C9351-43B6-AA71-01C3-90286A18CE22}"/>
              </a:ext>
            </a:extLst>
          </p:cNvPr>
          <p:cNvSpPr txBox="1"/>
          <p:nvPr/>
        </p:nvSpPr>
        <p:spPr>
          <a:xfrm>
            <a:off x="6424334" y="2313649"/>
            <a:ext cx="399788" cy="186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king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52ECF5B-45E8-EDE3-B2E6-74F3619D78C5}"/>
              </a:ext>
            </a:extLst>
          </p:cNvPr>
          <p:cNvSpPr/>
          <p:nvPr/>
        </p:nvSpPr>
        <p:spPr bwMode="auto">
          <a:xfrm>
            <a:off x="7020272" y="2835500"/>
            <a:ext cx="72008" cy="7200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A0ADE7-75D7-CE6F-6D8E-06DDB51BD4B3}"/>
              </a:ext>
            </a:extLst>
          </p:cNvPr>
          <p:cNvSpPr txBox="1"/>
          <p:nvPr/>
        </p:nvSpPr>
        <p:spPr>
          <a:xfrm>
            <a:off x="6758308" y="2621857"/>
            <a:ext cx="595935" cy="186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queen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529DFD6-5C6A-A067-49AD-1D4C6FA054F6}"/>
              </a:ext>
            </a:extLst>
          </p:cNvPr>
          <p:cNvSpPr/>
          <p:nvPr/>
        </p:nvSpPr>
        <p:spPr bwMode="auto">
          <a:xfrm>
            <a:off x="7884368" y="3241801"/>
            <a:ext cx="72008" cy="7200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65848C-C2B2-2F48-070D-B47B2ADA533F}"/>
              </a:ext>
            </a:extLst>
          </p:cNvPr>
          <p:cNvSpPr txBox="1"/>
          <p:nvPr/>
        </p:nvSpPr>
        <p:spPr>
          <a:xfrm>
            <a:off x="7720478" y="2984378"/>
            <a:ext cx="399788" cy="186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man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2CCC842-2175-2022-61DC-F41B6FCD0510}"/>
              </a:ext>
            </a:extLst>
          </p:cNvPr>
          <p:cNvSpPr/>
          <p:nvPr/>
        </p:nvSpPr>
        <p:spPr bwMode="auto">
          <a:xfrm>
            <a:off x="8316416" y="3506229"/>
            <a:ext cx="72008" cy="7200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DBC309-B5FB-A52A-F829-8208979B9187}"/>
              </a:ext>
            </a:extLst>
          </p:cNvPr>
          <p:cNvSpPr txBox="1"/>
          <p:nvPr/>
        </p:nvSpPr>
        <p:spPr>
          <a:xfrm>
            <a:off x="8054452" y="3292586"/>
            <a:ext cx="595935" cy="186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woman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F3F16C0-F88A-17AB-D77B-09E06695CD7D}"/>
              </a:ext>
            </a:extLst>
          </p:cNvPr>
          <p:cNvCxnSpPr>
            <a:cxnSpLocks/>
            <a:endCxn id="32" idx="3"/>
          </p:cNvCxnSpPr>
          <p:nvPr/>
        </p:nvCxnSpPr>
        <p:spPr bwMode="auto">
          <a:xfrm flipV="1">
            <a:off x="5940152" y="3303264"/>
            <a:ext cx="1954761" cy="1113016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5E141E3-BBA8-5DE2-C268-E80D87F3A12C}"/>
              </a:ext>
            </a:extLst>
          </p:cNvPr>
          <p:cNvCxnSpPr>
            <a:cxnSpLocks/>
            <a:endCxn id="34" idx="2"/>
          </p:cNvCxnSpPr>
          <p:nvPr/>
        </p:nvCxnSpPr>
        <p:spPr bwMode="auto">
          <a:xfrm flipV="1">
            <a:off x="5940151" y="3542233"/>
            <a:ext cx="2376265" cy="874047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0F4680C-1AEE-22E8-5F74-D1A1B86B6B37}"/>
              </a:ext>
            </a:extLst>
          </p:cNvPr>
          <p:cNvCxnSpPr>
            <a:cxnSpLocks/>
            <a:endCxn id="28" idx="4"/>
          </p:cNvCxnSpPr>
          <p:nvPr/>
        </p:nvCxnSpPr>
        <p:spPr bwMode="auto">
          <a:xfrm flipV="1">
            <a:off x="5940150" y="2643080"/>
            <a:ext cx="684078" cy="1773200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946DDF1-98DF-F4DE-7F23-4F9263A7D45F}"/>
              </a:ext>
            </a:extLst>
          </p:cNvPr>
          <p:cNvCxnSpPr>
            <a:cxnSpLocks/>
            <a:endCxn id="30" idx="3"/>
          </p:cNvCxnSpPr>
          <p:nvPr/>
        </p:nvCxnSpPr>
        <p:spPr bwMode="auto">
          <a:xfrm flipV="1">
            <a:off x="5940149" y="2896963"/>
            <a:ext cx="1090668" cy="1519316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8FF99C5-4F30-B001-DFB7-F27F9511169D}"/>
              </a:ext>
            </a:extLst>
          </p:cNvPr>
          <p:cNvGrpSpPr/>
          <p:nvPr/>
        </p:nvGrpSpPr>
        <p:grpSpPr>
          <a:xfrm>
            <a:off x="669296" y="2616080"/>
            <a:ext cx="6356489" cy="1131721"/>
            <a:chOff x="669296" y="2616080"/>
            <a:chExt cx="6356489" cy="1131721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19AC7485-CDCA-14F0-1757-08F11C87D95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638736" y="2616080"/>
              <a:ext cx="1954761" cy="1113016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44E199F-C697-620E-C888-7F6146EACC8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638735" y="2882049"/>
              <a:ext cx="2387050" cy="847047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57B5421-163D-9251-5A26-606BE8B96D9F}"/>
                </a:ext>
              </a:extLst>
            </p:cNvPr>
            <p:cNvSpPr txBox="1"/>
            <p:nvPr/>
          </p:nvSpPr>
          <p:spPr>
            <a:xfrm>
              <a:off x="669296" y="3468109"/>
              <a:ext cx="3654406" cy="2796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king – man + woman = queen</a:t>
              </a:r>
            </a:p>
          </p:txBody>
        </p:sp>
      </p:grpSp>
      <p:sp>
        <p:nvSpPr>
          <p:cNvPr id="52" name="Content Placeholder 1">
            <a:extLst>
              <a:ext uri="{FF2B5EF4-FFF2-40B4-BE49-F238E27FC236}">
                <a16:creationId xmlns:a16="http://schemas.microsoft.com/office/drawing/2014/main" id="{A50E304D-CFD5-22F4-659B-6794F62FFF86}"/>
              </a:ext>
            </a:extLst>
          </p:cNvPr>
          <p:cNvSpPr txBox="1">
            <a:spLocks/>
          </p:cNvSpPr>
          <p:nvPr/>
        </p:nvSpPr>
        <p:spPr>
          <a:xfrm>
            <a:off x="1043001" y="4046485"/>
            <a:ext cx="4321088" cy="983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r>
              <a:rPr lang="en-US" sz="1400" b="1" dirty="0"/>
              <a:t>Typical</a:t>
            </a:r>
            <a:r>
              <a:rPr lang="en-US" sz="1400" dirty="0"/>
              <a:t> language models use </a:t>
            </a:r>
            <a:r>
              <a:rPr lang="en-US" sz="1400" b="1" dirty="0" err="1"/>
              <a:t>i</a:t>
            </a:r>
            <a:r>
              <a:rPr lang="en-US" sz="1400" b="1" dirty="0"/>
              <a:t>=512 dimensions</a:t>
            </a:r>
          </a:p>
          <a:p>
            <a:r>
              <a:rPr lang="en-US" sz="1400" dirty="0"/>
              <a:t>Similar words should have similar vectors</a:t>
            </a:r>
          </a:p>
          <a:p>
            <a:r>
              <a:rPr lang="en-US" sz="1400" dirty="0"/>
              <a:t>Coordinates are derived from </a:t>
            </a:r>
            <a:r>
              <a:rPr lang="en-US" sz="1400" b="1" dirty="0"/>
              <a:t>training</a:t>
            </a:r>
          </a:p>
        </p:txBody>
      </p:sp>
      <p:graphicFrame>
        <p:nvGraphicFramePr>
          <p:cNvPr id="54" name="Table 7">
            <a:extLst>
              <a:ext uri="{FF2B5EF4-FFF2-40B4-BE49-F238E27FC236}">
                <a16:creationId xmlns:a16="http://schemas.microsoft.com/office/drawing/2014/main" id="{AA22B0C4-5644-510E-109A-287A62A3FE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308588"/>
              </p:ext>
            </p:extLst>
          </p:nvPr>
        </p:nvGraphicFramePr>
        <p:xfrm>
          <a:off x="741543" y="2390900"/>
          <a:ext cx="450050" cy="907302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</a:tbl>
          </a:graphicData>
        </a:graphic>
      </p:graphicFrame>
      <p:graphicFrame>
        <p:nvGraphicFramePr>
          <p:cNvPr id="55" name="Table 7">
            <a:extLst>
              <a:ext uri="{FF2B5EF4-FFF2-40B4-BE49-F238E27FC236}">
                <a16:creationId xmlns:a16="http://schemas.microsoft.com/office/drawing/2014/main" id="{3758A1B1-4EDF-4089-067A-887F58D3B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299865"/>
              </p:ext>
            </p:extLst>
          </p:nvPr>
        </p:nvGraphicFramePr>
        <p:xfrm>
          <a:off x="1699504" y="2396287"/>
          <a:ext cx="450050" cy="907302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0.81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</a:tbl>
          </a:graphicData>
        </a:graphic>
      </p:graphicFrame>
      <p:graphicFrame>
        <p:nvGraphicFramePr>
          <p:cNvPr id="56" name="Table 7">
            <a:extLst>
              <a:ext uri="{FF2B5EF4-FFF2-40B4-BE49-F238E27FC236}">
                <a16:creationId xmlns:a16="http://schemas.microsoft.com/office/drawing/2014/main" id="{31EEDF38-01EA-CD51-88E1-FE17C9781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626724"/>
              </p:ext>
            </p:extLst>
          </p:nvPr>
        </p:nvGraphicFramePr>
        <p:xfrm>
          <a:off x="2680540" y="2385284"/>
          <a:ext cx="450050" cy="907302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</a:tbl>
          </a:graphicData>
        </a:graphic>
      </p:graphicFrame>
      <p:graphicFrame>
        <p:nvGraphicFramePr>
          <p:cNvPr id="57" name="Table 7">
            <a:extLst>
              <a:ext uri="{FF2B5EF4-FFF2-40B4-BE49-F238E27FC236}">
                <a16:creationId xmlns:a16="http://schemas.microsoft.com/office/drawing/2014/main" id="{93D0FD82-9458-D739-BBA6-E3D7F7EDA9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954485"/>
              </p:ext>
            </p:extLst>
          </p:nvPr>
        </p:nvGraphicFramePr>
        <p:xfrm>
          <a:off x="3665039" y="2392854"/>
          <a:ext cx="450050" cy="907302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777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9B9271-E3AC-782D-CFD3-72DE69B7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encoding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4EC74-0794-4760-595F-D77ED50217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FCCDD2-1031-64AB-07FD-F39C02541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448A0C-7173-80BC-9B74-728459D5568F}"/>
              </a:ext>
            </a:extLst>
          </p:cNvPr>
          <p:cNvSpPr txBox="1"/>
          <p:nvPr/>
        </p:nvSpPr>
        <p:spPr>
          <a:xfrm>
            <a:off x="1937978" y="689678"/>
            <a:ext cx="2088232" cy="1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David         has    defeated Goliath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70ECC7-33F7-366D-187B-A7A0ACB2E859}"/>
              </a:ext>
            </a:extLst>
          </p:cNvPr>
          <p:cNvSpPr txBox="1"/>
          <p:nvPr/>
        </p:nvSpPr>
        <p:spPr>
          <a:xfrm>
            <a:off x="4904876" y="683732"/>
            <a:ext cx="756694" cy="1242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sin(d/p*</a:t>
            </a:r>
            <a:r>
              <a:rPr lang="en-US" sz="800" dirty="0">
                <a:solidFill>
                  <a:srgbClr val="000000"/>
                </a:solidFill>
                <a:latin typeface="Symbol" pitchFamily="2" charset="2"/>
              </a:rPr>
              <a:t>p</a:t>
            </a: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253552-595A-ABAB-FDE4-6F4B3176FB4E}"/>
              </a:ext>
            </a:extLst>
          </p:cNvPr>
          <p:cNvSpPr txBox="1"/>
          <p:nvPr/>
        </p:nvSpPr>
        <p:spPr>
          <a:xfrm>
            <a:off x="2148664" y="2501773"/>
            <a:ext cx="1742855" cy="1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p=1              2              3             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B92CB9-6E84-54A9-580B-C8F6377BD3C8}"/>
              </a:ext>
            </a:extLst>
          </p:cNvPr>
          <p:cNvSpPr txBox="1"/>
          <p:nvPr/>
        </p:nvSpPr>
        <p:spPr>
          <a:xfrm>
            <a:off x="1775839" y="779882"/>
            <a:ext cx="230805" cy="1603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d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=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0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1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2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3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14EEBD-0350-4646-9ECB-5C5F709A0DA3}"/>
              </a:ext>
            </a:extLst>
          </p:cNvPr>
          <p:cNvSpPr txBox="1"/>
          <p:nvPr/>
        </p:nvSpPr>
        <p:spPr>
          <a:xfrm>
            <a:off x="4022662" y="1634903"/>
            <a:ext cx="274352" cy="186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B42A7D-5429-84AE-FF97-F9A37521B549}"/>
              </a:ext>
            </a:extLst>
          </p:cNvPr>
          <p:cNvSpPr txBox="1"/>
          <p:nvPr/>
        </p:nvSpPr>
        <p:spPr>
          <a:xfrm>
            <a:off x="6376834" y="1622470"/>
            <a:ext cx="274352" cy="186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=</a:t>
            </a:r>
          </a:p>
        </p:txBody>
      </p:sp>
      <p:graphicFrame>
        <p:nvGraphicFramePr>
          <p:cNvPr id="20" name="Table 7">
            <a:extLst>
              <a:ext uri="{FF2B5EF4-FFF2-40B4-BE49-F238E27FC236}">
                <a16:creationId xmlns:a16="http://schemas.microsoft.com/office/drawing/2014/main" id="{65BDEF40-9469-9994-00EC-03B01BA003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835824"/>
              </p:ext>
            </p:extLst>
          </p:nvPr>
        </p:nvGraphicFramePr>
        <p:xfrm>
          <a:off x="6790996" y="956237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graphicFrame>
        <p:nvGraphicFramePr>
          <p:cNvPr id="21" name="Table 7">
            <a:extLst>
              <a:ext uri="{FF2B5EF4-FFF2-40B4-BE49-F238E27FC236}">
                <a16:creationId xmlns:a16="http://schemas.microsoft.com/office/drawing/2014/main" id="{FFA17146-5920-282C-9679-6EC6F4B0E9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846149"/>
              </p:ext>
            </p:extLst>
          </p:nvPr>
        </p:nvGraphicFramePr>
        <p:xfrm>
          <a:off x="4436824" y="956237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1.00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1.00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-1.0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graphicFrame>
        <p:nvGraphicFramePr>
          <p:cNvPr id="22" name="Table 7">
            <a:extLst>
              <a:ext uri="{FF2B5EF4-FFF2-40B4-BE49-F238E27FC236}">
                <a16:creationId xmlns:a16="http://schemas.microsoft.com/office/drawing/2014/main" id="{77C5578A-5CC7-0374-FBE7-F5552A4C5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619549"/>
              </p:ext>
            </p:extLst>
          </p:nvPr>
        </p:nvGraphicFramePr>
        <p:xfrm>
          <a:off x="2081994" y="956238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171968CE-E312-2D16-BDDB-ABA8F372FAAC}"/>
              </a:ext>
            </a:extLst>
          </p:cNvPr>
          <p:cNvSpPr txBox="1"/>
          <p:nvPr/>
        </p:nvSpPr>
        <p:spPr>
          <a:xfrm>
            <a:off x="6659582" y="689678"/>
            <a:ext cx="2088232" cy="1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David         has    defeated Goliath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B746ABD-C12F-8513-8FD3-8F5AF7E568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14369" y="3380638"/>
            <a:ext cx="1653952" cy="89188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F2B2DF8-C07F-9EDC-EA2D-D594866733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7514" y="3377014"/>
            <a:ext cx="1653954" cy="89188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B7DB3E0-EE91-E4B1-3D88-1F1BE654D5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69400" y="3380638"/>
            <a:ext cx="1653952" cy="89188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40B2AA8-123F-21B2-F144-B9D7921272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61284" y="3384832"/>
            <a:ext cx="1653952" cy="891884"/>
          </a:xfrm>
          <a:prstGeom prst="rect">
            <a:avLst/>
          </a:prstGeom>
        </p:spPr>
      </p:pic>
      <p:graphicFrame>
        <p:nvGraphicFramePr>
          <p:cNvPr id="42" name="Table 7">
            <a:extLst>
              <a:ext uri="{FF2B5EF4-FFF2-40B4-BE49-F238E27FC236}">
                <a16:creationId xmlns:a16="http://schemas.microsoft.com/office/drawing/2014/main" id="{98674643-248C-426B-D97D-9FDB11F6E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997438"/>
              </p:ext>
            </p:extLst>
          </p:nvPr>
        </p:nvGraphicFramePr>
        <p:xfrm>
          <a:off x="4436824" y="2927596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1.00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1.00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-1.0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D26B19B-42BE-A482-3AA9-EAB260820002}"/>
              </a:ext>
            </a:extLst>
          </p:cNvPr>
          <p:cNvCxnSpPr>
            <a:cxnSpLocks/>
          </p:cNvCxnSpPr>
          <p:nvPr/>
        </p:nvCxnSpPr>
        <p:spPr bwMode="auto">
          <a:xfrm>
            <a:off x="3835480" y="3097481"/>
            <a:ext cx="5040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3C89216-D440-A53D-21CC-8D791F5562BA}"/>
              </a:ext>
            </a:extLst>
          </p:cNvPr>
          <p:cNvCxnSpPr>
            <a:cxnSpLocks/>
          </p:cNvCxnSpPr>
          <p:nvPr/>
        </p:nvCxnSpPr>
        <p:spPr bwMode="auto">
          <a:xfrm>
            <a:off x="3835480" y="3400533"/>
            <a:ext cx="5040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7676B60-30B4-0D9D-55C1-DA08E4797513}"/>
              </a:ext>
            </a:extLst>
          </p:cNvPr>
          <p:cNvCxnSpPr>
            <a:cxnSpLocks/>
          </p:cNvCxnSpPr>
          <p:nvPr/>
        </p:nvCxnSpPr>
        <p:spPr bwMode="auto">
          <a:xfrm>
            <a:off x="3835480" y="3703585"/>
            <a:ext cx="5040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ECB1D8C-CE87-1B4A-84D9-A4E518C4FB59}"/>
              </a:ext>
            </a:extLst>
          </p:cNvPr>
          <p:cNvCxnSpPr>
            <a:cxnSpLocks/>
          </p:cNvCxnSpPr>
          <p:nvPr/>
        </p:nvCxnSpPr>
        <p:spPr bwMode="auto">
          <a:xfrm>
            <a:off x="3835480" y="4006637"/>
            <a:ext cx="5040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0E2EF2D-E184-2F85-57D3-1C2C7593BF32}"/>
              </a:ext>
            </a:extLst>
          </p:cNvPr>
          <p:cNvCxnSpPr>
            <a:cxnSpLocks/>
          </p:cNvCxnSpPr>
          <p:nvPr/>
        </p:nvCxnSpPr>
        <p:spPr bwMode="auto">
          <a:xfrm>
            <a:off x="3835480" y="4309689"/>
            <a:ext cx="5040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093593C4-47CB-84A0-470C-CE883A27C648}"/>
              </a:ext>
            </a:extLst>
          </p:cNvPr>
          <p:cNvSpPr/>
          <p:nvPr/>
        </p:nvSpPr>
        <p:spPr bwMode="auto">
          <a:xfrm>
            <a:off x="586113" y="3074621"/>
            <a:ext cx="46847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09E2866-4E18-0DF5-AE0E-DCC39DD2F92F}"/>
              </a:ext>
            </a:extLst>
          </p:cNvPr>
          <p:cNvSpPr/>
          <p:nvPr/>
        </p:nvSpPr>
        <p:spPr bwMode="auto">
          <a:xfrm>
            <a:off x="1481067" y="3064199"/>
            <a:ext cx="46847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3F966EE-8C11-24BB-A63C-5910340897FD}"/>
              </a:ext>
            </a:extLst>
          </p:cNvPr>
          <p:cNvSpPr/>
          <p:nvPr/>
        </p:nvSpPr>
        <p:spPr bwMode="auto">
          <a:xfrm>
            <a:off x="2372952" y="3064198"/>
            <a:ext cx="46847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80F127B-F321-6AE0-9F84-9586016139AE}"/>
              </a:ext>
            </a:extLst>
          </p:cNvPr>
          <p:cNvSpPr/>
          <p:nvPr/>
        </p:nvSpPr>
        <p:spPr bwMode="auto">
          <a:xfrm>
            <a:off x="3264837" y="3064197"/>
            <a:ext cx="46847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E2735B1-6ECB-A90A-1AA6-FE69BE5C9B79}"/>
              </a:ext>
            </a:extLst>
          </p:cNvPr>
          <p:cNvSpPr/>
          <p:nvPr/>
        </p:nvSpPr>
        <p:spPr bwMode="auto">
          <a:xfrm>
            <a:off x="586113" y="3377673"/>
            <a:ext cx="46847" cy="4571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3B141A1-9A03-D014-042A-0E96A4B77464}"/>
              </a:ext>
            </a:extLst>
          </p:cNvPr>
          <p:cNvSpPr/>
          <p:nvPr/>
        </p:nvSpPr>
        <p:spPr bwMode="auto">
          <a:xfrm>
            <a:off x="586113" y="3680725"/>
            <a:ext cx="46847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715F67C-3B45-2E9B-41A5-B2A5A64CB9FC}"/>
              </a:ext>
            </a:extLst>
          </p:cNvPr>
          <p:cNvSpPr/>
          <p:nvPr/>
        </p:nvSpPr>
        <p:spPr bwMode="auto">
          <a:xfrm>
            <a:off x="586113" y="3983777"/>
            <a:ext cx="46847" cy="457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3B846DB-3880-D147-915F-1846363EAF55}"/>
              </a:ext>
            </a:extLst>
          </p:cNvPr>
          <p:cNvSpPr/>
          <p:nvPr/>
        </p:nvSpPr>
        <p:spPr bwMode="auto">
          <a:xfrm>
            <a:off x="586113" y="4286829"/>
            <a:ext cx="46847" cy="4571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36A05CE4-E39E-B00A-DC26-259D832A2F5F}"/>
              </a:ext>
            </a:extLst>
          </p:cNvPr>
          <p:cNvSpPr/>
          <p:nvPr/>
        </p:nvSpPr>
        <p:spPr bwMode="auto">
          <a:xfrm>
            <a:off x="1856626" y="3377252"/>
            <a:ext cx="46847" cy="4571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28CD7ED-ACFF-50BA-5A08-CC7D3B67167F}"/>
              </a:ext>
            </a:extLst>
          </p:cNvPr>
          <p:cNvSpPr/>
          <p:nvPr/>
        </p:nvSpPr>
        <p:spPr bwMode="auto">
          <a:xfrm>
            <a:off x="2702492" y="3382150"/>
            <a:ext cx="46847" cy="4571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916464A-51AE-0706-895A-9CB47B4E8DD2}"/>
              </a:ext>
            </a:extLst>
          </p:cNvPr>
          <p:cNvSpPr/>
          <p:nvPr/>
        </p:nvSpPr>
        <p:spPr bwMode="auto">
          <a:xfrm>
            <a:off x="3544939" y="3377252"/>
            <a:ext cx="46847" cy="4571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97E14FA-DEEE-5FE2-37DD-7B48FDE03005}"/>
              </a:ext>
            </a:extLst>
          </p:cNvPr>
          <p:cNvSpPr/>
          <p:nvPr/>
        </p:nvSpPr>
        <p:spPr bwMode="auto">
          <a:xfrm>
            <a:off x="1481066" y="3676698"/>
            <a:ext cx="46847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FC760E2-24F1-46B7-902D-1BA65F8AAC0B}"/>
              </a:ext>
            </a:extLst>
          </p:cNvPr>
          <p:cNvSpPr/>
          <p:nvPr/>
        </p:nvSpPr>
        <p:spPr bwMode="auto">
          <a:xfrm>
            <a:off x="2700839" y="3676698"/>
            <a:ext cx="46847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8B93F05-382A-483A-DA4C-BF7F7799601E}"/>
              </a:ext>
            </a:extLst>
          </p:cNvPr>
          <p:cNvSpPr/>
          <p:nvPr/>
        </p:nvSpPr>
        <p:spPr bwMode="auto">
          <a:xfrm>
            <a:off x="3644655" y="3679905"/>
            <a:ext cx="46847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662952B8-38F9-56CD-8C0F-76492DDC91AB}"/>
              </a:ext>
            </a:extLst>
          </p:cNvPr>
          <p:cNvSpPr/>
          <p:nvPr/>
        </p:nvSpPr>
        <p:spPr bwMode="auto">
          <a:xfrm>
            <a:off x="1108990" y="3983776"/>
            <a:ext cx="46847" cy="457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A45971C-5139-79F2-7257-61D236B8A29D}"/>
              </a:ext>
            </a:extLst>
          </p:cNvPr>
          <p:cNvSpPr/>
          <p:nvPr/>
        </p:nvSpPr>
        <p:spPr bwMode="auto">
          <a:xfrm>
            <a:off x="2372952" y="3985597"/>
            <a:ext cx="46847" cy="457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D4582EC-2321-E465-519B-D23BA6F3740B}"/>
              </a:ext>
            </a:extLst>
          </p:cNvPr>
          <p:cNvSpPr/>
          <p:nvPr/>
        </p:nvSpPr>
        <p:spPr bwMode="auto">
          <a:xfrm>
            <a:off x="3544938" y="3994641"/>
            <a:ext cx="46847" cy="457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B635462-5733-7E77-E208-FE935BFCA6A7}"/>
              </a:ext>
            </a:extLst>
          </p:cNvPr>
          <p:cNvSpPr/>
          <p:nvPr/>
        </p:nvSpPr>
        <p:spPr bwMode="auto">
          <a:xfrm>
            <a:off x="1481065" y="4286829"/>
            <a:ext cx="46847" cy="4571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E4D1C1A-56B5-FA4E-EC74-33126B5572F5}"/>
              </a:ext>
            </a:extLst>
          </p:cNvPr>
          <p:cNvSpPr/>
          <p:nvPr/>
        </p:nvSpPr>
        <p:spPr bwMode="auto">
          <a:xfrm>
            <a:off x="2043413" y="4286829"/>
            <a:ext cx="46847" cy="4571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E154BCA-E639-1E04-D8B6-094762BA0BA5}"/>
              </a:ext>
            </a:extLst>
          </p:cNvPr>
          <p:cNvSpPr/>
          <p:nvPr/>
        </p:nvSpPr>
        <p:spPr bwMode="auto">
          <a:xfrm>
            <a:off x="3264834" y="4290078"/>
            <a:ext cx="46847" cy="4571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0" name="Up Arrow 69">
            <a:extLst>
              <a:ext uri="{FF2B5EF4-FFF2-40B4-BE49-F238E27FC236}">
                <a16:creationId xmlns:a16="http://schemas.microsoft.com/office/drawing/2014/main" id="{B1C25DFC-FB25-52E8-2CD0-2443C71E3902}"/>
              </a:ext>
            </a:extLst>
          </p:cNvPr>
          <p:cNvSpPr/>
          <p:nvPr/>
        </p:nvSpPr>
        <p:spPr bwMode="auto">
          <a:xfrm>
            <a:off x="5220072" y="2577622"/>
            <a:ext cx="216024" cy="216024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0E3B9C4-9243-E30B-327E-2A1A390A15C0}"/>
              </a:ext>
            </a:extLst>
          </p:cNvPr>
          <p:cNvSpPr txBox="1"/>
          <p:nvPr/>
        </p:nvSpPr>
        <p:spPr>
          <a:xfrm>
            <a:off x="6525742" y="3939902"/>
            <a:ext cx="2384138" cy="93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Note: </a:t>
            </a:r>
            <a:b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Current models use alternating sin/cos and different frequencies, so distance of words can be easily calculated from vectors.</a:t>
            </a:r>
            <a:b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  <a:hlinkClick r:id="rId6"/>
              </a:rPr>
              <a:t>https://kazemnejad.com/blog/</a:t>
            </a:r>
            <a:b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  <a:hlinkClick r:id="rId6"/>
              </a:rPr>
            </a:b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  <a:hlinkClick r:id="rId6"/>
              </a:rPr>
              <a:t>transformer_architecture_positional_encoding/</a:t>
            </a:r>
            <a:endParaRPr lang="en-US" sz="8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46414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9B9271-E3AC-782D-CFD3-72DE69B7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encoding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4EC74-0794-4760-595F-D77ED50217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FCCDD2-1031-64AB-07FD-F39C02541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448A0C-7173-80BC-9B74-728459D5568F}"/>
              </a:ext>
            </a:extLst>
          </p:cNvPr>
          <p:cNvSpPr txBox="1"/>
          <p:nvPr/>
        </p:nvSpPr>
        <p:spPr>
          <a:xfrm>
            <a:off x="1375166" y="649007"/>
            <a:ext cx="2088232" cy="1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David         has    defeated Goliath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70ECC7-33F7-366D-187B-A7A0ACB2E859}"/>
              </a:ext>
            </a:extLst>
          </p:cNvPr>
          <p:cNvSpPr txBox="1"/>
          <p:nvPr/>
        </p:nvSpPr>
        <p:spPr>
          <a:xfrm>
            <a:off x="4342064" y="643061"/>
            <a:ext cx="756694" cy="1242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sin(d/p*</a:t>
            </a:r>
            <a:r>
              <a:rPr lang="en-US" sz="800" dirty="0">
                <a:solidFill>
                  <a:srgbClr val="000000"/>
                </a:solidFill>
                <a:latin typeface="Symbol" pitchFamily="2" charset="2"/>
              </a:rPr>
              <a:t>p</a:t>
            </a: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253552-595A-ABAB-FDE4-6F4B3176FB4E}"/>
              </a:ext>
            </a:extLst>
          </p:cNvPr>
          <p:cNvSpPr txBox="1"/>
          <p:nvPr/>
        </p:nvSpPr>
        <p:spPr>
          <a:xfrm>
            <a:off x="1585852" y="2461102"/>
            <a:ext cx="1742855" cy="1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p=1              2              3             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B92CB9-6E84-54A9-580B-C8F6377BD3C8}"/>
              </a:ext>
            </a:extLst>
          </p:cNvPr>
          <p:cNvSpPr txBox="1"/>
          <p:nvPr/>
        </p:nvSpPr>
        <p:spPr>
          <a:xfrm>
            <a:off x="1213027" y="739211"/>
            <a:ext cx="230805" cy="1603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d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=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0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1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2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3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spcAft>
                <a:spcPts val="1300"/>
              </a:spcAft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14EEBD-0350-4646-9ECB-5C5F709A0DA3}"/>
              </a:ext>
            </a:extLst>
          </p:cNvPr>
          <p:cNvSpPr txBox="1"/>
          <p:nvPr/>
        </p:nvSpPr>
        <p:spPr>
          <a:xfrm>
            <a:off x="3459850" y="1594232"/>
            <a:ext cx="274352" cy="186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B42A7D-5429-84AE-FF97-F9A37521B549}"/>
              </a:ext>
            </a:extLst>
          </p:cNvPr>
          <p:cNvSpPr txBox="1"/>
          <p:nvPr/>
        </p:nvSpPr>
        <p:spPr>
          <a:xfrm>
            <a:off x="5814022" y="1581799"/>
            <a:ext cx="274352" cy="186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=</a:t>
            </a:r>
          </a:p>
        </p:txBody>
      </p:sp>
      <p:graphicFrame>
        <p:nvGraphicFramePr>
          <p:cNvPr id="20" name="Table 7">
            <a:extLst>
              <a:ext uri="{FF2B5EF4-FFF2-40B4-BE49-F238E27FC236}">
                <a16:creationId xmlns:a16="http://schemas.microsoft.com/office/drawing/2014/main" id="{65BDEF40-9469-9994-00EC-03B01BA003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516737"/>
              </p:ext>
            </p:extLst>
          </p:nvPr>
        </p:nvGraphicFramePr>
        <p:xfrm>
          <a:off x="6228184" y="915566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1.50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1.26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1.42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0.59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graphicFrame>
        <p:nvGraphicFramePr>
          <p:cNvPr id="21" name="Table 7">
            <a:extLst>
              <a:ext uri="{FF2B5EF4-FFF2-40B4-BE49-F238E27FC236}">
                <a16:creationId xmlns:a16="http://schemas.microsoft.com/office/drawing/2014/main" id="{FFA17146-5920-282C-9679-6EC6F4B0E945}"/>
              </a:ext>
            </a:extLst>
          </p:cNvPr>
          <p:cNvGraphicFramePr>
            <a:graphicFrameLocks noGrp="1"/>
          </p:cNvGraphicFramePr>
          <p:nvPr/>
        </p:nvGraphicFramePr>
        <p:xfrm>
          <a:off x="3874012" y="915566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1.00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1.00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-1.0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graphicFrame>
        <p:nvGraphicFramePr>
          <p:cNvPr id="22" name="Table 7">
            <a:extLst>
              <a:ext uri="{FF2B5EF4-FFF2-40B4-BE49-F238E27FC236}">
                <a16:creationId xmlns:a16="http://schemas.microsoft.com/office/drawing/2014/main" id="{77C5578A-5CC7-0374-FBE7-F5552A4C55AE}"/>
              </a:ext>
            </a:extLst>
          </p:cNvPr>
          <p:cNvGraphicFramePr>
            <a:graphicFrameLocks noGrp="1"/>
          </p:cNvGraphicFramePr>
          <p:nvPr/>
        </p:nvGraphicFramePr>
        <p:xfrm>
          <a:off x="1519182" y="915567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171968CE-E312-2D16-BDDB-ABA8F372FAAC}"/>
              </a:ext>
            </a:extLst>
          </p:cNvPr>
          <p:cNvSpPr txBox="1"/>
          <p:nvPr/>
        </p:nvSpPr>
        <p:spPr>
          <a:xfrm>
            <a:off x="6096770" y="649007"/>
            <a:ext cx="2088232" cy="1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David         has    defeated Goliath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F806EC-D72D-CB21-4CB6-6A6AD8D9F9B4}"/>
              </a:ext>
            </a:extLst>
          </p:cNvPr>
          <p:cNvSpPr txBox="1"/>
          <p:nvPr/>
        </p:nvSpPr>
        <p:spPr>
          <a:xfrm>
            <a:off x="1355034" y="2951531"/>
            <a:ext cx="2088232" cy="1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Goliath      has     defeated   David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59A1C7-857E-D94D-70E5-8F3CC197432B}"/>
              </a:ext>
            </a:extLst>
          </p:cNvPr>
          <p:cNvSpPr txBox="1"/>
          <p:nvPr/>
        </p:nvSpPr>
        <p:spPr>
          <a:xfrm>
            <a:off x="4319972" y="2947317"/>
            <a:ext cx="756694" cy="1242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sin(d/p*</a:t>
            </a:r>
            <a:r>
              <a:rPr lang="en-US" sz="800" dirty="0">
                <a:solidFill>
                  <a:srgbClr val="000000"/>
                </a:solidFill>
                <a:latin typeface="Symbol" pitchFamily="2" charset="2"/>
              </a:rPr>
              <a:t>p</a:t>
            </a: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7D555C-D0B5-E170-20F7-31537B861015}"/>
              </a:ext>
            </a:extLst>
          </p:cNvPr>
          <p:cNvSpPr txBox="1"/>
          <p:nvPr/>
        </p:nvSpPr>
        <p:spPr>
          <a:xfrm>
            <a:off x="3437758" y="3898488"/>
            <a:ext cx="274352" cy="186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+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BCFB2E-19E5-AD52-EB3A-4B91CBE4A9A7}"/>
              </a:ext>
            </a:extLst>
          </p:cNvPr>
          <p:cNvSpPr txBox="1"/>
          <p:nvPr/>
        </p:nvSpPr>
        <p:spPr>
          <a:xfrm>
            <a:off x="5791930" y="3886055"/>
            <a:ext cx="274352" cy="186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=</a:t>
            </a:r>
          </a:p>
        </p:txBody>
      </p:sp>
      <p:graphicFrame>
        <p:nvGraphicFramePr>
          <p:cNvPr id="28" name="Table 7">
            <a:extLst>
              <a:ext uri="{FF2B5EF4-FFF2-40B4-BE49-F238E27FC236}">
                <a16:creationId xmlns:a16="http://schemas.microsoft.com/office/drawing/2014/main" id="{9466D95A-2B77-11B9-8254-E9371330AE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773634"/>
              </p:ext>
            </p:extLst>
          </p:nvPr>
        </p:nvGraphicFramePr>
        <p:xfrm>
          <a:off x="6206092" y="3219822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0.80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1.36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0.59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graphicFrame>
        <p:nvGraphicFramePr>
          <p:cNvPr id="29" name="Table 7">
            <a:extLst>
              <a:ext uri="{FF2B5EF4-FFF2-40B4-BE49-F238E27FC236}">
                <a16:creationId xmlns:a16="http://schemas.microsoft.com/office/drawing/2014/main" id="{24C2C200-F1B9-429E-AC10-BD2505E6F3E6}"/>
              </a:ext>
            </a:extLst>
          </p:cNvPr>
          <p:cNvGraphicFramePr>
            <a:graphicFrameLocks noGrp="1"/>
          </p:cNvGraphicFramePr>
          <p:nvPr/>
        </p:nvGraphicFramePr>
        <p:xfrm>
          <a:off x="3851920" y="3219822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1.00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1.00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-1.0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graphicFrame>
        <p:nvGraphicFramePr>
          <p:cNvPr id="30" name="Table 7">
            <a:extLst>
              <a:ext uri="{FF2B5EF4-FFF2-40B4-BE49-F238E27FC236}">
                <a16:creationId xmlns:a16="http://schemas.microsoft.com/office/drawing/2014/main" id="{70609259-BAEE-0C41-545C-D58A8BCE1727}"/>
              </a:ext>
            </a:extLst>
          </p:cNvPr>
          <p:cNvGraphicFramePr>
            <a:graphicFrameLocks noGrp="1"/>
          </p:cNvGraphicFramePr>
          <p:nvPr/>
        </p:nvGraphicFramePr>
        <p:xfrm>
          <a:off x="1497090" y="3219823"/>
          <a:ext cx="1800200" cy="1512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val="3829308183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29697213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466148685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val="3123785440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03233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61348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81920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913669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7269291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09E12432-1664-EDF9-4A26-4775CA41A3CE}"/>
              </a:ext>
            </a:extLst>
          </p:cNvPr>
          <p:cNvSpPr txBox="1"/>
          <p:nvPr/>
        </p:nvSpPr>
        <p:spPr>
          <a:xfrm>
            <a:off x="6036159" y="2947189"/>
            <a:ext cx="2088232" cy="1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Goliath      has     defeated   David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F13C057-5913-03C2-F035-0001C0AA923C}"/>
              </a:ext>
            </a:extLst>
          </p:cNvPr>
          <p:cNvCxnSpPr/>
          <p:nvPr/>
        </p:nvCxnSpPr>
        <p:spPr bwMode="auto">
          <a:xfrm>
            <a:off x="1907704" y="2342920"/>
            <a:ext cx="1008112" cy="9489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3C5534E-DE82-CE1E-BE5C-AA74ECE709EA}"/>
              </a:ext>
            </a:extLst>
          </p:cNvPr>
          <p:cNvCxnSpPr>
            <a:cxnSpLocks/>
          </p:cNvCxnSpPr>
          <p:nvPr/>
        </p:nvCxnSpPr>
        <p:spPr bwMode="auto">
          <a:xfrm flipH="1">
            <a:off x="1854446" y="2342920"/>
            <a:ext cx="1055065" cy="9489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3213902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E0BFE2-8164-A46F-F375-BA6B64CFAB4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400" b="1" dirty="0"/>
              <a:t>Context</a:t>
            </a:r>
            <a:r>
              <a:rPr lang="en-US" sz="1400" dirty="0"/>
              <a:t> matters!</a:t>
            </a:r>
          </a:p>
          <a:p>
            <a:r>
              <a:rPr lang="en-US" sz="1400" dirty="0"/>
              <a:t>We need a </a:t>
            </a:r>
            <a:r>
              <a:rPr lang="en-US" sz="1400" b="1" dirty="0"/>
              <a:t>mechanism</a:t>
            </a:r>
            <a:r>
              <a:rPr lang="en-US" sz="1400" dirty="0"/>
              <a:t> that </a:t>
            </a:r>
            <a:r>
              <a:rPr lang="en-US" sz="1400" b="1" dirty="0"/>
              <a:t>considers</a:t>
            </a:r>
            <a:r>
              <a:rPr lang="en-US" sz="1400" dirty="0"/>
              <a:t> neighboring words </a:t>
            </a:r>
            <a:br>
              <a:rPr lang="en-US" sz="1400" dirty="0"/>
            </a:br>
            <a:r>
              <a:rPr lang="en-US" sz="1400" dirty="0"/>
              <a:t>to </a:t>
            </a:r>
            <a:r>
              <a:rPr lang="en-US" sz="1400" b="1" dirty="0"/>
              <a:t>enhance</a:t>
            </a:r>
            <a:r>
              <a:rPr lang="en-US" sz="1400" dirty="0"/>
              <a:t> the </a:t>
            </a:r>
            <a:r>
              <a:rPr lang="en-US" sz="1400" b="1" dirty="0"/>
              <a:t>meaning</a:t>
            </a:r>
            <a:r>
              <a:rPr lang="en-US" sz="1400" dirty="0"/>
              <a:t> of the word of interest</a:t>
            </a:r>
          </a:p>
          <a:p>
            <a:r>
              <a:rPr lang="en-US" sz="1400" dirty="0"/>
              <a:t>Idea: use vector </a:t>
            </a:r>
            <a:r>
              <a:rPr lang="en-US" sz="1400" b="1" dirty="0"/>
              <a:t>dot product </a:t>
            </a:r>
            <a:r>
              <a:rPr lang="en-US" sz="1400" dirty="0"/>
              <a:t>of vectors</a:t>
            </a:r>
            <a:br>
              <a:rPr lang="en-US" sz="1400" dirty="0"/>
            </a:br>
            <a:r>
              <a:rPr lang="en-US" sz="1400" dirty="0">
                <a:sym typeface="Wingdings" pitchFamily="2" charset="2"/>
              </a:rPr>
              <a:t> large for </a:t>
            </a:r>
            <a:r>
              <a:rPr lang="en-US" sz="1400" b="1" dirty="0">
                <a:sym typeface="Wingdings" pitchFamily="2" charset="2"/>
              </a:rPr>
              <a:t>similar word</a:t>
            </a:r>
            <a:br>
              <a:rPr lang="en-US" sz="1400" dirty="0">
                <a:sym typeface="Wingdings" pitchFamily="2" charset="2"/>
              </a:rPr>
            </a:br>
            <a:r>
              <a:rPr lang="en-US" sz="1400" dirty="0">
                <a:sym typeface="Wingdings" pitchFamily="2" charset="2"/>
              </a:rPr>
              <a:t> zero for perpendicular vectors</a:t>
            </a:r>
            <a:endParaRPr lang="en-US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93F621-023E-6178-8864-38514B813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encoding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9C7F7-48FC-82D0-5AD2-C29EA37E40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F4D834-3FFA-A4B9-FF0B-766C476263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A black and white image of curved lines&#10;&#10;Description automatically generated">
            <a:extLst>
              <a:ext uri="{FF2B5EF4-FFF2-40B4-BE49-F238E27FC236}">
                <a16:creationId xmlns:a16="http://schemas.microsoft.com/office/drawing/2014/main" id="{992FB89F-1D7E-5A61-54CF-1BC5944BB2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95526"/>
            <a:ext cx="2195736" cy="7832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CB3131-7FFC-F898-046F-49030D0A6E29}"/>
              </a:ext>
            </a:extLst>
          </p:cNvPr>
          <p:cNvSpPr txBox="1"/>
          <p:nvPr/>
        </p:nvSpPr>
        <p:spPr>
          <a:xfrm>
            <a:off x="7514338" y="2761063"/>
            <a:ext cx="646808" cy="1553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bank</a:t>
            </a:r>
            <a:endParaRPr lang="en-US" sz="18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8DFC80-89F0-BF34-7DD9-048713DB7544}"/>
              </a:ext>
            </a:extLst>
          </p:cNvPr>
          <p:cNvSpPr txBox="1"/>
          <p:nvPr/>
        </p:nvSpPr>
        <p:spPr>
          <a:xfrm>
            <a:off x="6748362" y="2564370"/>
            <a:ext cx="646808" cy="1553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fund</a:t>
            </a: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890C30-93B5-0855-E0B7-92B6E42D7BDF}"/>
              </a:ext>
            </a:extLst>
          </p:cNvPr>
          <p:cNvSpPr txBox="1"/>
          <p:nvPr/>
        </p:nvSpPr>
        <p:spPr>
          <a:xfrm>
            <a:off x="7050868" y="3031879"/>
            <a:ext cx="646808" cy="1553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finance</a:t>
            </a: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167DCF-D939-9C9B-B9D2-EAE6D7095308}"/>
              </a:ext>
            </a:extLst>
          </p:cNvPr>
          <p:cNvSpPr txBox="1"/>
          <p:nvPr/>
        </p:nvSpPr>
        <p:spPr>
          <a:xfrm>
            <a:off x="6398845" y="2877013"/>
            <a:ext cx="646808" cy="1553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money</a:t>
            </a: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C8FEB5-B051-B3BC-F661-06BE6ED8569F}"/>
              </a:ext>
            </a:extLst>
          </p:cNvPr>
          <p:cNvSpPr txBox="1"/>
          <p:nvPr/>
        </p:nvSpPr>
        <p:spPr>
          <a:xfrm>
            <a:off x="6938273" y="3363402"/>
            <a:ext cx="646808" cy="1553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payment</a:t>
            </a: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2130A6-9E95-ECD3-A704-99A61AA41D43}"/>
              </a:ext>
            </a:extLst>
          </p:cNvPr>
          <p:cNvSpPr txBox="1"/>
          <p:nvPr/>
        </p:nvSpPr>
        <p:spPr>
          <a:xfrm>
            <a:off x="8138428" y="2559660"/>
            <a:ext cx="646808" cy="1553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river</a:t>
            </a: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D6AB7A-D9D3-0EF7-3BE4-A34685CDABC5}"/>
              </a:ext>
            </a:extLst>
          </p:cNvPr>
          <p:cNvSpPr txBox="1"/>
          <p:nvPr/>
        </p:nvSpPr>
        <p:spPr>
          <a:xfrm>
            <a:off x="8018393" y="3026930"/>
            <a:ext cx="646808" cy="1553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canal</a:t>
            </a: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7DC64F-E1DB-C1FD-F0BD-34F67FEF2CCA}"/>
              </a:ext>
            </a:extLst>
          </p:cNvPr>
          <p:cNvCxnSpPr/>
          <p:nvPr/>
        </p:nvCxnSpPr>
        <p:spPr bwMode="auto">
          <a:xfrm>
            <a:off x="6398845" y="3579862"/>
            <a:ext cx="23383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2F2471-50A8-D038-DA54-9D623207643B}"/>
              </a:ext>
            </a:extLst>
          </p:cNvPr>
          <p:cNvCxnSpPr>
            <a:cxnSpLocks/>
          </p:cNvCxnSpPr>
          <p:nvPr/>
        </p:nvCxnSpPr>
        <p:spPr bwMode="auto">
          <a:xfrm flipV="1">
            <a:off x="6398845" y="2080994"/>
            <a:ext cx="0" cy="14988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Down Arrow 19">
            <a:extLst>
              <a:ext uri="{FF2B5EF4-FFF2-40B4-BE49-F238E27FC236}">
                <a16:creationId xmlns:a16="http://schemas.microsoft.com/office/drawing/2014/main" id="{6AA2FF86-9470-E9AD-3D90-E5B7EC274430}"/>
              </a:ext>
            </a:extLst>
          </p:cNvPr>
          <p:cNvSpPr/>
          <p:nvPr/>
        </p:nvSpPr>
        <p:spPr bwMode="auto">
          <a:xfrm rot="4763309">
            <a:off x="7360495" y="2750321"/>
            <a:ext cx="155270" cy="307196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A9E6F1E4-4860-6EB6-D7C1-5ED835A2DF31}"/>
              </a:ext>
            </a:extLst>
          </p:cNvPr>
          <p:cNvSpPr/>
          <p:nvPr/>
        </p:nvSpPr>
        <p:spPr bwMode="auto">
          <a:xfrm rot="16410677">
            <a:off x="8137200" y="2694360"/>
            <a:ext cx="155270" cy="307196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6C0C07-BF11-7078-C6E2-B4A86A5A4920}"/>
              </a:ext>
            </a:extLst>
          </p:cNvPr>
          <p:cNvSpPr txBox="1"/>
          <p:nvPr/>
        </p:nvSpPr>
        <p:spPr>
          <a:xfrm>
            <a:off x="8388535" y="2793295"/>
            <a:ext cx="646808" cy="1553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water</a:t>
            </a: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914983-6F71-6145-DB6F-463334F536F1}"/>
                  </a:ext>
                </a:extLst>
              </p:cNvPr>
              <p:cNvSpPr txBox="1"/>
              <p:nvPr/>
            </p:nvSpPr>
            <p:spPr>
              <a:xfrm>
                <a:off x="521587" y="3565026"/>
                <a:ext cx="1063946" cy="3557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Sup>
                        <m:sSubSup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914983-6F71-6145-DB6F-463334F536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87" y="3565026"/>
                <a:ext cx="1063946" cy="355738"/>
              </a:xfrm>
              <a:prstGeom prst="rect">
                <a:avLst/>
              </a:prstGeom>
              <a:blipFill>
                <a:blip r:embed="rId3"/>
                <a:stretch>
                  <a:fillRect l="-3571" r="-1190" b="-20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C620028E-E42D-03F7-7CAA-ACA5F02D9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487261"/>
              </p:ext>
            </p:extLst>
          </p:nvPr>
        </p:nvGraphicFramePr>
        <p:xfrm>
          <a:off x="2244078" y="2713732"/>
          <a:ext cx="2327922" cy="21239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8658">
                  <a:extLst>
                    <a:ext uri="{9D8B030D-6E8A-4147-A177-3AD203B41FA5}">
                      <a16:colId xmlns:a16="http://schemas.microsoft.com/office/drawing/2014/main" val="1467600997"/>
                    </a:ext>
                  </a:extLst>
                </a:gridCol>
                <a:gridCol w="258658">
                  <a:extLst>
                    <a:ext uri="{9D8B030D-6E8A-4147-A177-3AD203B41FA5}">
                      <a16:colId xmlns:a16="http://schemas.microsoft.com/office/drawing/2014/main" val="2444940355"/>
                    </a:ext>
                  </a:extLst>
                </a:gridCol>
                <a:gridCol w="258658">
                  <a:extLst>
                    <a:ext uri="{9D8B030D-6E8A-4147-A177-3AD203B41FA5}">
                      <a16:colId xmlns:a16="http://schemas.microsoft.com/office/drawing/2014/main" val="3601131901"/>
                    </a:ext>
                  </a:extLst>
                </a:gridCol>
                <a:gridCol w="258658">
                  <a:extLst>
                    <a:ext uri="{9D8B030D-6E8A-4147-A177-3AD203B41FA5}">
                      <a16:colId xmlns:a16="http://schemas.microsoft.com/office/drawing/2014/main" val="653014960"/>
                    </a:ext>
                  </a:extLst>
                </a:gridCol>
                <a:gridCol w="258658">
                  <a:extLst>
                    <a:ext uri="{9D8B030D-6E8A-4147-A177-3AD203B41FA5}">
                      <a16:colId xmlns:a16="http://schemas.microsoft.com/office/drawing/2014/main" val="768201025"/>
                    </a:ext>
                  </a:extLst>
                </a:gridCol>
                <a:gridCol w="258658">
                  <a:extLst>
                    <a:ext uri="{9D8B030D-6E8A-4147-A177-3AD203B41FA5}">
                      <a16:colId xmlns:a16="http://schemas.microsoft.com/office/drawing/2014/main" val="3307376888"/>
                    </a:ext>
                  </a:extLst>
                </a:gridCol>
                <a:gridCol w="258658">
                  <a:extLst>
                    <a:ext uri="{9D8B030D-6E8A-4147-A177-3AD203B41FA5}">
                      <a16:colId xmlns:a16="http://schemas.microsoft.com/office/drawing/2014/main" val="720056712"/>
                    </a:ext>
                  </a:extLst>
                </a:gridCol>
                <a:gridCol w="258658">
                  <a:extLst>
                    <a:ext uri="{9D8B030D-6E8A-4147-A177-3AD203B41FA5}">
                      <a16:colId xmlns:a16="http://schemas.microsoft.com/office/drawing/2014/main" val="1233470466"/>
                    </a:ext>
                  </a:extLst>
                </a:gridCol>
                <a:gridCol w="258658">
                  <a:extLst>
                    <a:ext uri="{9D8B030D-6E8A-4147-A177-3AD203B41FA5}">
                      <a16:colId xmlns:a16="http://schemas.microsoft.com/office/drawing/2014/main" val="2814529298"/>
                    </a:ext>
                  </a:extLst>
                </a:gridCol>
              </a:tblGrid>
              <a:tr h="2359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124360"/>
                  </a:ext>
                </a:extLst>
              </a:tr>
              <a:tr h="2359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0.7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161523"/>
                  </a:ext>
                </a:extLst>
              </a:tr>
              <a:tr h="2359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2241849"/>
                  </a:ext>
                </a:extLst>
              </a:tr>
              <a:tr h="2359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073679"/>
                  </a:ext>
                </a:extLst>
              </a:tr>
              <a:tr h="2359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0.7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619975"/>
                  </a:ext>
                </a:extLst>
              </a:tr>
              <a:tr h="2359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538312"/>
                  </a:ext>
                </a:extLst>
              </a:tr>
              <a:tr h="2359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723513"/>
                  </a:ext>
                </a:extLst>
              </a:tr>
              <a:tr h="2359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8320440"/>
                  </a:ext>
                </a:extLst>
              </a:tr>
              <a:tr h="2359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0.7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0.7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051226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2D8C3763-B809-39D1-20AD-781BDBDFB838}"/>
              </a:ext>
            </a:extLst>
          </p:cNvPr>
          <p:cNvSpPr txBox="1"/>
          <p:nvPr/>
        </p:nvSpPr>
        <p:spPr>
          <a:xfrm>
            <a:off x="2255918" y="2489737"/>
            <a:ext cx="2304242" cy="1398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900" dirty="0">
                <a:solidFill>
                  <a:srgbClr val="000000"/>
                </a:solidFill>
                <a:latin typeface="Century Gothic" panose="020B0502020202020204" pitchFamily="34" charset="0"/>
              </a:rPr>
              <a:t>I swim across the river to the other bank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5ACAFF-7EF2-CB2A-83B2-DA8CD7084CA6}"/>
              </a:ext>
            </a:extLst>
          </p:cNvPr>
          <p:cNvSpPr txBox="1"/>
          <p:nvPr/>
        </p:nvSpPr>
        <p:spPr>
          <a:xfrm rot="5400000">
            <a:off x="962144" y="3822992"/>
            <a:ext cx="2304242" cy="1398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900" dirty="0">
                <a:solidFill>
                  <a:srgbClr val="000000"/>
                </a:solidFill>
                <a:latin typeface="Century Gothic" panose="020B0502020202020204" pitchFamily="34" charset="0"/>
              </a:rPr>
              <a:t>I swim across the river to the other bank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B64FCFD-A395-4C6D-F793-229CDCE6ABAA}"/>
                  </a:ext>
                </a:extLst>
              </p:cNvPr>
              <p:cNvSpPr txBox="1"/>
              <p:nvPr/>
            </p:nvSpPr>
            <p:spPr>
              <a:xfrm>
                <a:off x="535719" y="3120100"/>
                <a:ext cx="1116875" cy="3896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1200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: word vector</a:t>
                </a: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1200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: similarity</a:t>
                </a:r>
                <a:endParaRPr lang="en-US" sz="2800" dirty="0">
                  <a:solidFill>
                    <a:srgbClr val="00000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B64FCFD-A395-4C6D-F793-229CDCE6AB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719" y="3120100"/>
                <a:ext cx="1116875" cy="389658"/>
              </a:xfrm>
              <a:prstGeom prst="rect">
                <a:avLst/>
              </a:prstGeom>
              <a:blipFill>
                <a:blip r:embed="rId4"/>
                <a:stretch>
                  <a:fillRect l="-4494" t="-12500" r="-3371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237376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F08BCAE-1CF2-AC18-0A83-8BAC1B6CAE74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/>
                  <a:t>Word </a:t>
                </a:r>
                <a:r>
                  <a:rPr lang="en-US" b="1" dirty="0"/>
                  <a:t>vectors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in 512-dim space</a:t>
                </a:r>
              </a:p>
              <a:p>
                <a:r>
                  <a:rPr lang="en-US" b="1" dirty="0"/>
                  <a:t>Similarities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Sup>
                      <m:sSubSup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b="1" dirty="0"/>
                  <a:t>Weights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𝑠𝑜𝑓𝑡𝑚𝑎𝑥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</m:sup>
                            </m:sSup>
                          </m:e>
                        </m:nary>
                      </m:den>
                    </m:f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 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nary>
                  </m:oMath>
                </a14:m>
                <a:endParaRPr lang="en-US" dirty="0"/>
              </a:p>
              <a:p>
                <a:r>
                  <a:rPr lang="en-US" dirty="0"/>
                  <a:t>Modify word vectors by </a:t>
                </a:r>
                <a:r>
                  <a:rPr lang="en-US" b="1" dirty="0"/>
                  <a:t>matrix multiplication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Word vectors are </a:t>
                </a:r>
                <a:r>
                  <a:rPr lang="en-US" b="1" dirty="0"/>
                  <a:t>rotated</a:t>
                </a:r>
                <a:r>
                  <a:rPr lang="en-US" dirty="0"/>
                  <a:t> in 512-dim space, </a:t>
                </a:r>
                <a:br>
                  <a:rPr lang="en-US" dirty="0"/>
                </a:br>
                <a:r>
                  <a:rPr lang="en-US" dirty="0"/>
                  <a:t>influenced by neighboring words</a:t>
                </a:r>
              </a:p>
              <a:p>
                <a:r>
                  <a:rPr lang="en-US" dirty="0"/>
                  <a:t>If a word has </a:t>
                </a:r>
                <a:r>
                  <a:rPr lang="en-US" b="1" dirty="0"/>
                  <a:t>similar</a:t>
                </a:r>
                <a:r>
                  <a:rPr lang="en-US" dirty="0"/>
                  <a:t> </a:t>
                </a:r>
                <a:r>
                  <a:rPr lang="en-US" b="1" dirty="0"/>
                  <a:t>neighbors</a:t>
                </a:r>
                <a:r>
                  <a:rPr lang="en-US" dirty="0"/>
                  <a:t>, </a:t>
                </a:r>
                <a:br>
                  <a:rPr lang="en-US" dirty="0"/>
                </a:br>
                <a:r>
                  <a:rPr lang="en-US" dirty="0"/>
                  <a:t>it’s </a:t>
                </a:r>
                <a:r>
                  <a:rPr lang="en-US" b="1" dirty="0"/>
                  <a:t>rotated similarly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F08BCAE-1CF2-AC18-0A83-8BAC1B6CAE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1639" t="-2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B2148B4E-932F-9CE6-7311-2CEC20BC4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rotation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7940-4B2B-5CC5-4932-2E6640444C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486560-4B3D-0A55-A82E-686A027AB4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AD4B8F1-7E52-8647-9BE4-B9A3A2644812}"/>
              </a:ext>
            </a:extLst>
          </p:cNvPr>
          <p:cNvGrpSpPr/>
          <p:nvPr/>
        </p:nvGrpSpPr>
        <p:grpSpPr>
          <a:xfrm>
            <a:off x="6588224" y="1707654"/>
            <a:ext cx="2338366" cy="2382134"/>
            <a:chOff x="6446870" y="2574092"/>
            <a:chExt cx="2338366" cy="2382134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1C06ED0-12A8-921F-B771-6A3A166CA1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6870" y="4227934"/>
              <a:ext cx="911611" cy="72829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F025132-C418-F443-AFC3-2ECD50C9DCF1}"/>
                </a:ext>
              </a:extLst>
            </p:cNvPr>
            <p:cNvCxnSpPr/>
            <p:nvPr/>
          </p:nvCxnSpPr>
          <p:spPr bwMode="auto">
            <a:xfrm>
              <a:off x="6446872" y="4227934"/>
              <a:ext cx="2338364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4C07711-3C60-C54E-3E81-BB2FFDE5EC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46872" y="2729066"/>
              <a:ext cx="0" cy="149886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596E2A4-5115-93A0-E01B-B32C913DB43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46872" y="3507854"/>
              <a:ext cx="1654128" cy="72008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699AD20-E99C-445B-4982-0C2E52FA8937}"/>
                </a:ext>
              </a:extLst>
            </p:cNvPr>
            <p:cNvSpPr txBox="1"/>
            <p:nvPr/>
          </p:nvSpPr>
          <p:spPr>
            <a:xfrm>
              <a:off x="7884368" y="3336960"/>
              <a:ext cx="646808" cy="1553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bank</a:t>
              </a:r>
              <a:endParaRPr lang="en-US" sz="1800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B786980-EFBC-7711-0420-0592AD52AC1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46871" y="2729065"/>
              <a:ext cx="538729" cy="149886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6C14698-BA7F-C1D8-86A2-21E0E9873984}"/>
                </a:ext>
              </a:extLst>
            </p:cNvPr>
            <p:cNvSpPr txBox="1"/>
            <p:nvPr/>
          </p:nvSpPr>
          <p:spPr>
            <a:xfrm>
              <a:off x="6716235" y="2574092"/>
              <a:ext cx="646808" cy="1553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bank</a:t>
              </a:r>
              <a:endParaRPr lang="en-US" sz="1800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0F46E5F-CA86-4453-C8AC-4497009595E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6870" y="4227934"/>
              <a:ext cx="1581514" cy="28811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B1B4D09-A05D-C089-289C-24051202D89D}"/>
                </a:ext>
              </a:extLst>
            </p:cNvPr>
            <p:cNvSpPr txBox="1"/>
            <p:nvPr/>
          </p:nvSpPr>
          <p:spPr>
            <a:xfrm>
              <a:off x="7956376" y="4446128"/>
              <a:ext cx="646808" cy="1553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dirty="0">
                  <a:solidFill>
                    <a:srgbClr val="00B0F0"/>
                  </a:solidFill>
                  <a:latin typeface="Century Gothic" panose="020B0502020202020204" pitchFamily="34" charset="0"/>
                </a:rPr>
                <a:t>bank</a:t>
              </a:r>
              <a:endParaRPr lang="en-US" sz="1800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275296E-17E0-AA35-260C-48282AB15E1A}"/>
                </a:ext>
              </a:extLst>
            </p:cNvPr>
            <p:cNvSpPr/>
            <p:nvPr/>
          </p:nvSpPr>
          <p:spPr bwMode="auto">
            <a:xfrm>
              <a:off x="6858000" y="3263317"/>
              <a:ext cx="423644" cy="570452"/>
            </a:xfrm>
            <a:custGeom>
              <a:avLst/>
              <a:gdLst>
                <a:gd name="connsiteX0" fmla="*/ 423644 w 423644"/>
                <a:gd name="connsiteY0" fmla="*/ 570452 h 570452"/>
                <a:gd name="connsiteX1" fmla="*/ 264253 w 423644"/>
                <a:gd name="connsiteY1" fmla="*/ 201336 h 570452"/>
                <a:gd name="connsiteX2" fmla="*/ 0 w 423644"/>
                <a:gd name="connsiteY2" fmla="*/ 0 h 570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3644" h="570452">
                  <a:moveTo>
                    <a:pt x="423644" y="570452"/>
                  </a:moveTo>
                  <a:cubicBezTo>
                    <a:pt x="379252" y="433431"/>
                    <a:pt x="334860" y="296411"/>
                    <a:pt x="264253" y="201336"/>
                  </a:cubicBezTo>
                  <a:cubicBezTo>
                    <a:pt x="193646" y="106261"/>
                    <a:pt x="96823" y="53130"/>
                    <a:pt x="0" y="0"/>
                  </a:cubicBezTo>
                </a:path>
              </a:pathLst>
            </a:custGeom>
            <a:ln>
              <a:solidFill>
                <a:schemeClr val="accent3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76F2B55-3FC6-FED4-8644-0E03E689F043}"/>
                </a:ext>
              </a:extLst>
            </p:cNvPr>
            <p:cNvSpPr/>
            <p:nvPr/>
          </p:nvSpPr>
          <p:spPr bwMode="auto">
            <a:xfrm rot="8187773" flipH="1">
              <a:off x="7506386" y="3815745"/>
              <a:ext cx="377052" cy="570452"/>
            </a:xfrm>
            <a:custGeom>
              <a:avLst/>
              <a:gdLst>
                <a:gd name="connsiteX0" fmla="*/ 423644 w 423644"/>
                <a:gd name="connsiteY0" fmla="*/ 570452 h 570452"/>
                <a:gd name="connsiteX1" fmla="*/ 264253 w 423644"/>
                <a:gd name="connsiteY1" fmla="*/ 201336 h 570452"/>
                <a:gd name="connsiteX2" fmla="*/ 0 w 423644"/>
                <a:gd name="connsiteY2" fmla="*/ 0 h 570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3644" h="570452">
                  <a:moveTo>
                    <a:pt x="423644" y="570452"/>
                  </a:moveTo>
                  <a:cubicBezTo>
                    <a:pt x="379252" y="433431"/>
                    <a:pt x="334860" y="296411"/>
                    <a:pt x="264253" y="201336"/>
                  </a:cubicBezTo>
                  <a:cubicBezTo>
                    <a:pt x="193646" y="106261"/>
                    <a:pt x="96823" y="53130"/>
                    <a:pt x="0" y="0"/>
                  </a:cubicBezTo>
                </a:path>
              </a:pathLst>
            </a:custGeom>
            <a:ln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FFC000"/>
                </a:solidFill>
                <a:effectLst/>
                <a:latin typeface="Times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269E5E3-C105-BC2D-F2C0-2DBBCAB2F611}"/>
                </a:ext>
              </a:extLst>
            </p:cNvPr>
            <p:cNvSpPr txBox="1"/>
            <p:nvPr/>
          </p:nvSpPr>
          <p:spPr>
            <a:xfrm rot="3025541">
              <a:off x="6864047" y="3288760"/>
              <a:ext cx="646808" cy="1553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river</a:t>
              </a:r>
              <a:endParaRPr lang="en-US" sz="1800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3D870CC-8353-6331-8A31-5AC3855FF353}"/>
                </a:ext>
              </a:extLst>
            </p:cNvPr>
            <p:cNvSpPr txBox="1"/>
            <p:nvPr/>
          </p:nvSpPr>
          <p:spPr>
            <a:xfrm rot="4485626">
              <a:off x="7541747" y="3898358"/>
              <a:ext cx="646808" cy="1553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dirty="0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rPr>
                <a:t>money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066385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E7406B-D2DA-A02B-5208-FFD846AB5F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3"/>
            <a:ext cx="3528989" cy="3365861"/>
          </a:xfrm>
        </p:spPr>
        <p:txBody>
          <a:bodyPr/>
          <a:lstStyle/>
          <a:p>
            <a:r>
              <a:rPr lang="en-US" sz="1100" dirty="0"/>
              <a:t>Word vectors </a:t>
            </a:r>
            <a:br>
              <a:rPr lang="en-US" sz="1100" dirty="0"/>
            </a:br>
            <a:r>
              <a:rPr lang="en-US" sz="1100" dirty="0">
                <a:sym typeface="Wingdings" pitchFamily="2" charset="2"/>
              </a:rPr>
              <a:t> Similarity Matrix </a:t>
            </a:r>
            <a:br>
              <a:rPr lang="en-US" sz="1100" dirty="0">
                <a:sym typeface="Wingdings" pitchFamily="2" charset="2"/>
              </a:rPr>
            </a:br>
            <a:r>
              <a:rPr lang="en-US" sz="1100" dirty="0">
                <a:sym typeface="Wingdings" pitchFamily="2" charset="2"/>
              </a:rPr>
              <a:t> Rotation (Matrix Multiplication) </a:t>
            </a:r>
            <a:br>
              <a:rPr lang="en-US" sz="1100" dirty="0">
                <a:sym typeface="Wingdings" pitchFamily="2" charset="2"/>
              </a:rPr>
            </a:br>
            <a:r>
              <a:rPr lang="en-US" sz="1100" dirty="0">
                <a:sym typeface="Wingdings" pitchFamily="2" charset="2"/>
              </a:rPr>
              <a:t> Normalize Matrix </a:t>
            </a:r>
            <a:br>
              <a:rPr lang="en-US" sz="1100" dirty="0">
                <a:sym typeface="Wingdings" pitchFamily="2" charset="2"/>
              </a:rPr>
            </a:br>
            <a:r>
              <a:rPr lang="en-US" sz="1100" dirty="0">
                <a:sym typeface="Wingdings" pitchFamily="2" charset="2"/>
              </a:rPr>
              <a:t> </a:t>
            </a:r>
            <a:r>
              <a:rPr lang="en-US" sz="1100" b="1" dirty="0">
                <a:sym typeface="Wingdings" pitchFamily="2" charset="2"/>
              </a:rPr>
              <a:t>Contextualized representation of word vectors</a:t>
            </a:r>
            <a:br>
              <a:rPr lang="en-US" sz="1100" b="1" dirty="0">
                <a:sym typeface="Wingdings" pitchFamily="2" charset="2"/>
              </a:rPr>
            </a:br>
            <a:endParaRPr lang="en-US" sz="1100" dirty="0">
              <a:sym typeface="Wingdings" pitchFamily="2" charset="2"/>
            </a:endParaRPr>
          </a:p>
          <a:p>
            <a:r>
              <a:rPr lang="en-US" sz="1100" dirty="0">
                <a:sym typeface="Wingdings" pitchFamily="2" charset="2"/>
              </a:rPr>
              <a:t>Add Machine Learning by </a:t>
            </a:r>
            <a:r>
              <a:rPr lang="en-US" sz="1100" b="1" dirty="0">
                <a:sym typeface="Wingdings" pitchFamily="2" charset="2"/>
              </a:rPr>
              <a:t>weighting original </a:t>
            </a:r>
            <a:r>
              <a:rPr lang="en-US" sz="1100" dirty="0">
                <a:sym typeface="Wingdings" pitchFamily="2" charset="2"/>
              </a:rPr>
              <a:t>words with </a:t>
            </a:r>
            <a:r>
              <a:rPr lang="en-US" sz="1100" b="1" dirty="0">
                <a:sym typeface="Wingdings" pitchFamily="2" charset="2"/>
              </a:rPr>
              <a:t>matrix of weights </a:t>
            </a:r>
            <a:r>
              <a:rPr lang="en-US" sz="1100" dirty="0">
                <a:sym typeface="Wingdings" pitchFamily="2" charset="2"/>
              </a:rPr>
              <a:t>derived from training </a:t>
            </a:r>
            <a:br>
              <a:rPr lang="en-US" sz="1100" dirty="0">
                <a:sym typeface="Wingdings" pitchFamily="2" charset="2"/>
              </a:rPr>
            </a:br>
            <a:br>
              <a:rPr lang="en-US" sz="1100" dirty="0">
                <a:sym typeface="Wingdings" pitchFamily="2" charset="2"/>
              </a:rPr>
            </a:br>
            <a:r>
              <a:rPr lang="en-US" sz="1100" dirty="0">
                <a:sym typeface="Wingdings" pitchFamily="2" charset="2"/>
              </a:rPr>
              <a:t> </a:t>
            </a:r>
            <a:r>
              <a:rPr lang="en-US" sz="1100" b="1" dirty="0">
                <a:sym typeface="Wingdings" pitchFamily="2" charset="2"/>
              </a:rPr>
              <a:t>Self-Attention Mechanism</a:t>
            </a:r>
          </a:p>
          <a:p>
            <a:endParaRPr lang="en-US" sz="1100" b="1" dirty="0">
              <a:sym typeface="Wingdings" pitchFamily="2" charset="2"/>
            </a:endParaRPr>
          </a:p>
          <a:p>
            <a:r>
              <a:rPr lang="en-US" sz="1100" dirty="0">
                <a:sym typeface="Wingdings" pitchFamily="2" charset="2"/>
              </a:rPr>
              <a:t>Put several Self-Attention Mechanism in parallel </a:t>
            </a:r>
            <a:br>
              <a:rPr lang="en-US" sz="1100" dirty="0">
                <a:sym typeface="Wingdings" pitchFamily="2" charset="2"/>
              </a:rPr>
            </a:br>
            <a:r>
              <a:rPr lang="en-US" sz="1100" dirty="0">
                <a:sym typeface="Wingdings" pitchFamily="2" charset="2"/>
              </a:rPr>
              <a:t> </a:t>
            </a:r>
            <a:r>
              <a:rPr lang="en-US" sz="1100" b="1" dirty="0">
                <a:sym typeface="Wingdings" pitchFamily="2" charset="2"/>
              </a:rPr>
              <a:t>Multi-headed</a:t>
            </a:r>
            <a:r>
              <a:rPr lang="en-US" sz="1100" dirty="0">
                <a:sym typeface="Wingdings" pitchFamily="2" charset="2"/>
              </a:rPr>
              <a:t> Self-Attention Mechanism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5D1409-192C-A72F-BCC6-28C188F3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Self-Attention Mechanism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E7D4E-D38B-1483-1E2D-D4C830A47E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964044-425E-8FD0-3FDE-E0146D6D1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84B848-5C45-1E58-D275-ABC8380D2561}"/>
              </a:ext>
            </a:extLst>
          </p:cNvPr>
          <p:cNvSpPr txBox="1"/>
          <p:nvPr/>
        </p:nvSpPr>
        <p:spPr>
          <a:xfrm>
            <a:off x="5171649" y="202675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1CBC96-3390-CB27-E64E-E09C123BA246}"/>
              </a:ext>
            </a:extLst>
          </p:cNvPr>
          <p:cNvSpPr/>
          <p:nvPr/>
        </p:nvSpPr>
        <p:spPr bwMode="auto">
          <a:xfrm>
            <a:off x="6817731" y="733738"/>
            <a:ext cx="216024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v1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AD9B5B-A37E-1E83-7A3B-F1ABB28685F4}"/>
              </a:ext>
            </a:extLst>
          </p:cNvPr>
          <p:cNvSpPr/>
          <p:nvPr/>
        </p:nvSpPr>
        <p:spPr bwMode="auto">
          <a:xfrm>
            <a:off x="7119087" y="733738"/>
            <a:ext cx="216024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v2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4EFAC0-C45B-3EC3-6AEC-A945041ADB93}"/>
              </a:ext>
            </a:extLst>
          </p:cNvPr>
          <p:cNvSpPr/>
          <p:nvPr/>
        </p:nvSpPr>
        <p:spPr bwMode="auto">
          <a:xfrm>
            <a:off x="7418562" y="733738"/>
            <a:ext cx="216024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v3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20B076-0764-E8D6-9F3A-91F4A6012CC8}"/>
              </a:ext>
            </a:extLst>
          </p:cNvPr>
          <p:cNvSpPr txBox="1"/>
          <p:nvPr/>
        </p:nvSpPr>
        <p:spPr>
          <a:xfrm>
            <a:off x="7681827" y="697031"/>
            <a:ext cx="15869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…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EFB665-3475-74BF-DB3A-AD87BE59F757}"/>
              </a:ext>
            </a:extLst>
          </p:cNvPr>
          <p:cNvCxnSpPr>
            <a:cxnSpLocks/>
          </p:cNvCxnSpPr>
          <p:nvPr/>
        </p:nvCxnSpPr>
        <p:spPr bwMode="auto">
          <a:xfrm>
            <a:off x="6796183" y="1091952"/>
            <a:ext cx="0" cy="1462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FC9E7A0-3632-203D-92C1-893ED3B99BAE}"/>
              </a:ext>
            </a:extLst>
          </p:cNvPr>
          <p:cNvCxnSpPr>
            <a:cxnSpLocks/>
          </p:cNvCxnSpPr>
          <p:nvPr/>
        </p:nvCxnSpPr>
        <p:spPr bwMode="auto">
          <a:xfrm>
            <a:off x="6796183" y="1091952"/>
            <a:ext cx="105362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3252CE4-92ED-B3D3-8E0D-540DCEE54D18}"/>
              </a:ext>
            </a:extLst>
          </p:cNvPr>
          <p:cNvSpPr/>
          <p:nvPr/>
        </p:nvSpPr>
        <p:spPr bwMode="auto">
          <a:xfrm>
            <a:off x="6831171" y="2432363"/>
            <a:ext cx="1039205" cy="4126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Matrix Multiplication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ADB06F5-73A4-95E3-91CC-991F467BE1BC}"/>
              </a:ext>
            </a:extLst>
          </p:cNvPr>
          <p:cNvCxnSpPr>
            <a:cxnSpLocks/>
            <a:stCxn id="26" idx="0"/>
          </p:cNvCxnSpPr>
          <p:nvPr/>
        </p:nvCxnSpPr>
        <p:spPr bwMode="auto">
          <a:xfrm flipH="1" flipV="1">
            <a:off x="6809107" y="2219620"/>
            <a:ext cx="541667" cy="2127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CF774AA-F82E-0BF7-7563-C85377CD9EFC}"/>
              </a:ext>
            </a:extLst>
          </p:cNvPr>
          <p:cNvCxnSpPr>
            <a:cxnSpLocks/>
            <a:endCxn id="26" idx="0"/>
          </p:cNvCxnSpPr>
          <p:nvPr/>
        </p:nvCxnSpPr>
        <p:spPr bwMode="auto">
          <a:xfrm flipH="1">
            <a:off x="7350774" y="2227866"/>
            <a:ext cx="499032" cy="2044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99CCED7-4BC2-8DB9-69D4-2962C3F03706}"/>
              </a:ext>
            </a:extLst>
          </p:cNvPr>
          <p:cNvCxnSpPr>
            <a:cxnSpLocks/>
          </p:cNvCxnSpPr>
          <p:nvPr/>
        </p:nvCxnSpPr>
        <p:spPr bwMode="auto">
          <a:xfrm>
            <a:off x="7849806" y="1091952"/>
            <a:ext cx="0" cy="11276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876FF54F-8AFC-67FD-58D3-77AD404E1A94}"/>
              </a:ext>
            </a:extLst>
          </p:cNvPr>
          <p:cNvSpPr/>
          <p:nvPr/>
        </p:nvSpPr>
        <p:spPr bwMode="auto">
          <a:xfrm>
            <a:off x="6917795" y="2973928"/>
            <a:ext cx="865956" cy="2160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Normalize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7917A66-7250-4526-1A35-07A1B03A4FFB}"/>
              </a:ext>
            </a:extLst>
          </p:cNvPr>
          <p:cNvCxnSpPr>
            <a:cxnSpLocks/>
          </p:cNvCxnSpPr>
          <p:nvPr/>
        </p:nvCxnSpPr>
        <p:spPr bwMode="auto">
          <a:xfrm>
            <a:off x="7350773" y="2853260"/>
            <a:ext cx="0" cy="1206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DA603A49-CFCC-1CA8-BCDE-009CF8A5FD81}"/>
              </a:ext>
            </a:extLst>
          </p:cNvPr>
          <p:cNvSpPr/>
          <p:nvPr/>
        </p:nvSpPr>
        <p:spPr bwMode="auto">
          <a:xfrm>
            <a:off x="6965323" y="3369811"/>
            <a:ext cx="216024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y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F69F761-089B-7CD3-8638-B783171F510A}"/>
              </a:ext>
            </a:extLst>
          </p:cNvPr>
          <p:cNvSpPr/>
          <p:nvPr/>
        </p:nvSpPr>
        <p:spPr bwMode="auto">
          <a:xfrm>
            <a:off x="7266679" y="3369811"/>
            <a:ext cx="216024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y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BB6BBBE-9899-1523-092C-F6AF8E8E1005}"/>
              </a:ext>
            </a:extLst>
          </p:cNvPr>
          <p:cNvSpPr/>
          <p:nvPr/>
        </p:nvSpPr>
        <p:spPr bwMode="auto">
          <a:xfrm>
            <a:off x="7566154" y="3369811"/>
            <a:ext cx="216024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y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756BA8B-F3C8-23B2-642D-88A82B94126E}"/>
              </a:ext>
            </a:extLst>
          </p:cNvPr>
          <p:cNvSpPr txBox="1"/>
          <p:nvPr/>
        </p:nvSpPr>
        <p:spPr>
          <a:xfrm>
            <a:off x="7829419" y="3333104"/>
            <a:ext cx="15869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…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6DD8C53-A687-96BF-C83C-414C664903B4}"/>
              </a:ext>
            </a:extLst>
          </p:cNvPr>
          <p:cNvCxnSpPr>
            <a:cxnSpLocks/>
          </p:cNvCxnSpPr>
          <p:nvPr/>
        </p:nvCxnSpPr>
        <p:spPr bwMode="auto">
          <a:xfrm>
            <a:off x="7349635" y="3189952"/>
            <a:ext cx="0" cy="1180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2AFB411-A5ED-C236-A50C-8377EDD74E9C}"/>
              </a:ext>
            </a:extLst>
          </p:cNvPr>
          <p:cNvSpPr/>
          <p:nvPr/>
        </p:nvSpPr>
        <p:spPr bwMode="auto">
          <a:xfrm>
            <a:off x="6376129" y="1239530"/>
            <a:ext cx="865956" cy="3524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Similarity Matrix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50DA3A7-FD22-A89E-4E59-86BF3ED34677}"/>
              </a:ext>
            </a:extLst>
          </p:cNvPr>
          <p:cNvCxnSpPr>
            <a:cxnSpLocks/>
            <a:stCxn id="19" idx="2"/>
          </p:cNvCxnSpPr>
          <p:nvPr/>
        </p:nvCxnSpPr>
        <p:spPr bwMode="auto">
          <a:xfrm>
            <a:off x="6809107" y="1592009"/>
            <a:ext cx="0" cy="6277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FFF80ED-F0C6-F378-B99E-AE2F1C92F303}"/>
              </a:ext>
            </a:extLst>
          </p:cNvPr>
          <p:cNvCxnSpPr>
            <a:cxnSpLocks/>
          </p:cNvCxnSpPr>
          <p:nvPr/>
        </p:nvCxnSpPr>
        <p:spPr bwMode="auto">
          <a:xfrm>
            <a:off x="7335111" y="971284"/>
            <a:ext cx="0" cy="1206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DF93F2F3-7CE4-5500-2D39-CA512B670ECA}"/>
              </a:ext>
            </a:extLst>
          </p:cNvPr>
          <p:cNvGrpSpPr/>
          <p:nvPr/>
        </p:nvGrpSpPr>
        <p:grpSpPr>
          <a:xfrm>
            <a:off x="6373446" y="1724949"/>
            <a:ext cx="1909338" cy="352480"/>
            <a:chOff x="6373446" y="1724949"/>
            <a:chExt cx="1909338" cy="35248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F886667-0555-2264-4649-B4789AEAB0EC}"/>
                </a:ext>
              </a:extLst>
            </p:cNvPr>
            <p:cNvSpPr/>
            <p:nvPr/>
          </p:nvSpPr>
          <p:spPr bwMode="auto">
            <a:xfrm>
              <a:off x="6373446" y="1724950"/>
              <a:ext cx="865956" cy="35247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anose="020B0502020202020204" pitchFamily="34" charset="0"/>
                </a:rPr>
                <a:t>Weight Matrix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6FBDC5E-4552-339C-9DEC-59F141DECA57}"/>
                </a:ext>
              </a:extLst>
            </p:cNvPr>
            <p:cNvSpPr/>
            <p:nvPr/>
          </p:nvSpPr>
          <p:spPr bwMode="auto">
            <a:xfrm>
              <a:off x="7416828" y="1724949"/>
              <a:ext cx="865956" cy="35247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anose="020B0502020202020204" pitchFamily="34" charset="0"/>
                </a:rPr>
                <a:t>Weight Matrix</a:t>
              </a: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5742FB87-3909-80FD-A68B-F56ACB4E4C07}"/>
              </a:ext>
            </a:extLst>
          </p:cNvPr>
          <p:cNvGrpSpPr/>
          <p:nvPr/>
        </p:nvGrpSpPr>
        <p:grpSpPr>
          <a:xfrm>
            <a:off x="1259726" y="3637319"/>
            <a:ext cx="4648316" cy="1187701"/>
            <a:chOff x="1259726" y="3637319"/>
            <a:chExt cx="4648316" cy="1187701"/>
          </a:xfrm>
        </p:grpSpPr>
        <p:sp>
          <p:nvSpPr>
            <p:cNvPr id="15" name="Content Placeholder 1">
              <a:extLst>
                <a:ext uri="{FF2B5EF4-FFF2-40B4-BE49-F238E27FC236}">
                  <a16:creationId xmlns:a16="http://schemas.microsoft.com/office/drawing/2014/main" id="{015D4846-1C46-B5AB-CBCE-6B0E9C4FC148}"/>
                </a:ext>
              </a:extLst>
            </p:cNvPr>
            <p:cNvSpPr txBox="1">
              <a:spLocks/>
            </p:cNvSpPr>
            <p:nvPr/>
          </p:nvSpPr>
          <p:spPr>
            <a:xfrm>
              <a:off x="1259726" y="4138741"/>
              <a:ext cx="3240360" cy="18639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</a:defRPr>
              </a:lvl9pPr>
            </a:lstStyle>
            <a:p>
              <a:pPr marL="177790" lvl="1" indent="0">
                <a:buNone/>
              </a:pPr>
              <a:r>
                <a:rPr lang="en-US" sz="1200" dirty="0"/>
                <a:t>I swim across the river to the other </a:t>
              </a:r>
              <a:r>
                <a:rPr lang="en-US" sz="1200" b="1" dirty="0"/>
                <a:t>bank</a:t>
              </a:r>
              <a:endParaRPr lang="en-US" sz="1200" i="1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D2B5AE6-E173-64C7-71C5-5A662E407845}"/>
                </a:ext>
              </a:extLst>
            </p:cNvPr>
            <p:cNvSpPr/>
            <p:nvPr/>
          </p:nvSpPr>
          <p:spPr bwMode="auto">
            <a:xfrm>
              <a:off x="2915910" y="4337095"/>
              <a:ext cx="1224136" cy="319484"/>
            </a:xfrm>
            <a:custGeom>
              <a:avLst/>
              <a:gdLst>
                <a:gd name="connsiteX0" fmla="*/ 1828800 w 1828800"/>
                <a:gd name="connsiteY0" fmla="*/ 0 h 465614"/>
                <a:gd name="connsiteX1" fmla="*/ 645952 w 1828800"/>
                <a:gd name="connsiteY1" fmla="*/ 465589 h 465614"/>
                <a:gd name="connsiteX2" fmla="*/ 0 w 1828800"/>
                <a:gd name="connsiteY2" fmla="*/ 16778 h 465614"/>
                <a:gd name="connsiteX0" fmla="*/ 1828800 w 1828800"/>
                <a:gd name="connsiteY0" fmla="*/ 0 h 453033"/>
                <a:gd name="connsiteX1" fmla="*/ 964733 w 1828800"/>
                <a:gd name="connsiteY1" fmla="*/ 453006 h 453033"/>
                <a:gd name="connsiteX2" fmla="*/ 0 w 1828800"/>
                <a:gd name="connsiteY2" fmla="*/ 16778 h 453033"/>
                <a:gd name="connsiteX0" fmla="*/ 1828800 w 1828800"/>
                <a:gd name="connsiteY0" fmla="*/ 0 h 453033"/>
                <a:gd name="connsiteX1" fmla="*/ 964733 w 1828800"/>
                <a:gd name="connsiteY1" fmla="*/ 453006 h 453033"/>
                <a:gd name="connsiteX2" fmla="*/ 0 w 1828800"/>
                <a:gd name="connsiteY2" fmla="*/ 16778 h 453033"/>
                <a:gd name="connsiteX0" fmla="*/ 1828800 w 1828800"/>
                <a:gd name="connsiteY0" fmla="*/ 0 h 453130"/>
                <a:gd name="connsiteX1" fmla="*/ 964733 w 1828800"/>
                <a:gd name="connsiteY1" fmla="*/ 453006 h 453130"/>
                <a:gd name="connsiteX2" fmla="*/ 0 w 1828800"/>
                <a:gd name="connsiteY2" fmla="*/ 16778 h 45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8800" h="453130">
                  <a:moveTo>
                    <a:pt x="1828800" y="0"/>
                  </a:moveTo>
                  <a:cubicBezTo>
                    <a:pt x="1469472" y="311092"/>
                    <a:pt x="1269533" y="450210"/>
                    <a:pt x="964733" y="453006"/>
                  </a:cubicBezTo>
                  <a:cubicBezTo>
                    <a:pt x="659933" y="455802"/>
                    <a:pt x="212521" y="414556"/>
                    <a:pt x="0" y="16778"/>
                  </a:cubicBezTo>
                </a:path>
              </a:pathLst>
            </a:cu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350E6A9-6B7D-4D3A-2385-946AC03130D9}"/>
                </a:ext>
              </a:extLst>
            </p:cNvPr>
            <p:cNvSpPr txBox="1"/>
            <p:nvPr/>
          </p:nvSpPr>
          <p:spPr>
            <a:xfrm>
              <a:off x="3149631" y="4700819"/>
              <a:ext cx="756694" cy="1242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8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location</a:t>
              </a:r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B06D1E4-AF66-F2C9-C7ED-C51FF2604B9F}"/>
                </a:ext>
              </a:extLst>
            </p:cNvPr>
            <p:cNvSpPr/>
            <p:nvPr/>
          </p:nvSpPr>
          <p:spPr bwMode="auto">
            <a:xfrm flipV="1">
              <a:off x="3707997" y="3946251"/>
              <a:ext cx="452619" cy="186400"/>
            </a:xfrm>
            <a:custGeom>
              <a:avLst/>
              <a:gdLst>
                <a:gd name="connsiteX0" fmla="*/ 1828800 w 1828800"/>
                <a:gd name="connsiteY0" fmla="*/ 0 h 465614"/>
                <a:gd name="connsiteX1" fmla="*/ 645952 w 1828800"/>
                <a:gd name="connsiteY1" fmla="*/ 465589 h 465614"/>
                <a:gd name="connsiteX2" fmla="*/ 0 w 1828800"/>
                <a:gd name="connsiteY2" fmla="*/ 16778 h 465614"/>
                <a:gd name="connsiteX0" fmla="*/ 1828800 w 1828800"/>
                <a:gd name="connsiteY0" fmla="*/ 0 h 453033"/>
                <a:gd name="connsiteX1" fmla="*/ 964733 w 1828800"/>
                <a:gd name="connsiteY1" fmla="*/ 453006 h 453033"/>
                <a:gd name="connsiteX2" fmla="*/ 0 w 1828800"/>
                <a:gd name="connsiteY2" fmla="*/ 16778 h 453033"/>
                <a:gd name="connsiteX0" fmla="*/ 1828800 w 1828800"/>
                <a:gd name="connsiteY0" fmla="*/ 0 h 453033"/>
                <a:gd name="connsiteX1" fmla="*/ 964733 w 1828800"/>
                <a:gd name="connsiteY1" fmla="*/ 453006 h 453033"/>
                <a:gd name="connsiteX2" fmla="*/ 0 w 1828800"/>
                <a:gd name="connsiteY2" fmla="*/ 16778 h 453033"/>
                <a:gd name="connsiteX0" fmla="*/ 1828800 w 1828800"/>
                <a:gd name="connsiteY0" fmla="*/ 0 h 453130"/>
                <a:gd name="connsiteX1" fmla="*/ 964733 w 1828800"/>
                <a:gd name="connsiteY1" fmla="*/ 453006 h 453130"/>
                <a:gd name="connsiteX2" fmla="*/ 0 w 1828800"/>
                <a:gd name="connsiteY2" fmla="*/ 16778 h 45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8800" h="453130">
                  <a:moveTo>
                    <a:pt x="1828800" y="0"/>
                  </a:moveTo>
                  <a:cubicBezTo>
                    <a:pt x="1469472" y="311092"/>
                    <a:pt x="1269533" y="450210"/>
                    <a:pt x="964733" y="453006"/>
                  </a:cubicBezTo>
                  <a:cubicBezTo>
                    <a:pt x="659933" y="455802"/>
                    <a:pt x="212521" y="414556"/>
                    <a:pt x="0" y="16778"/>
                  </a:cubicBezTo>
                </a:path>
              </a:pathLst>
            </a:cu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ECBDAF-18AB-F763-966A-A332427BD78C}"/>
                </a:ext>
              </a:extLst>
            </p:cNvPr>
            <p:cNvSpPr txBox="1"/>
            <p:nvPr/>
          </p:nvSpPr>
          <p:spPr>
            <a:xfrm>
              <a:off x="3563982" y="3777810"/>
              <a:ext cx="756694" cy="1242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8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modifier</a:t>
              </a:r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5F2BC08E-64D9-4C58-F5B9-91A6E6A66955}"/>
                </a:ext>
              </a:extLst>
            </p:cNvPr>
            <p:cNvGrpSpPr/>
            <p:nvPr/>
          </p:nvGrpSpPr>
          <p:grpSpPr>
            <a:xfrm>
              <a:off x="5271465" y="3637319"/>
              <a:ext cx="636577" cy="821546"/>
              <a:chOff x="6373446" y="697031"/>
              <a:chExt cx="1909338" cy="2986926"/>
            </a:xfrm>
          </p:grpSpPr>
          <p:sp>
            <p:nvSpPr>
              <p:cNvPr id="220" name="Rectangle 219">
                <a:extLst>
                  <a:ext uri="{FF2B5EF4-FFF2-40B4-BE49-F238E27FC236}">
                    <a16:creationId xmlns:a16="http://schemas.microsoft.com/office/drawing/2014/main" id="{D4348303-5E7D-8311-0449-D0D6B1AA2E96}"/>
                  </a:ext>
                </a:extLst>
              </p:cNvPr>
              <p:cNvSpPr/>
              <p:nvPr/>
            </p:nvSpPr>
            <p:spPr bwMode="auto">
              <a:xfrm>
                <a:off x="6817731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v1</a:t>
                </a:r>
              </a:p>
            </p:txBody>
          </p:sp>
          <p:sp>
            <p:nvSpPr>
              <p:cNvPr id="221" name="Rectangle 220">
                <a:extLst>
                  <a:ext uri="{FF2B5EF4-FFF2-40B4-BE49-F238E27FC236}">
                    <a16:creationId xmlns:a16="http://schemas.microsoft.com/office/drawing/2014/main" id="{41D25A51-3F22-7864-08FA-D863EF9B2A38}"/>
                  </a:ext>
                </a:extLst>
              </p:cNvPr>
              <p:cNvSpPr/>
              <p:nvPr/>
            </p:nvSpPr>
            <p:spPr bwMode="auto">
              <a:xfrm>
                <a:off x="7119087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v2</a:t>
                </a:r>
              </a:p>
            </p:txBody>
          </p:sp>
          <p:sp>
            <p:nvSpPr>
              <p:cNvPr id="222" name="Rectangle 221">
                <a:extLst>
                  <a:ext uri="{FF2B5EF4-FFF2-40B4-BE49-F238E27FC236}">
                    <a16:creationId xmlns:a16="http://schemas.microsoft.com/office/drawing/2014/main" id="{0AC22D0A-E1B4-274A-8B75-8AD24ECF7D18}"/>
                  </a:ext>
                </a:extLst>
              </p:cNvPr>
              <p:cNvSpPr/>
              <p:nvPr/>
            </p:nvSpPr>
            <p:spPr bwMode="auto">
              <a:xfrm>
                <a:off x="7418562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v3</a:t>
                </a:r>
              </a:p>
            </p:txBody>
          </p:sp>
          <p:sp>
            <p:nvSpPr>
              <p:cNvPr id="223" name="TextBox 222">
                <a:extLst>
                  <a:ext uri="{FF2B5EF4-FFF2-40B4-BE49-F238E27FC236}">
                    <a16:creationId xmlns:a16="http://schemas.microsoft.com/office/drawing/2014/main" id="{CA866A3F-3C29-BE33-D6AE-C1A1412CB701}"/>
                  </a:ext>
                </a:extLst>
              </p:cNvPr>
              <p:cNvSpPr txBox="1"/>
              <p:nvPr/>
            </p:nvSpPr>
            <p:spPr>
              <a:xfrm>
                <a:off x="7681828" y="697031"/>
                <a:ext cx="158667" cy="35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600" dirty="0">
                    <a:solidFill>
                      <a:srgbClr val="000000"/>
                    </a:solidFill>
                    <a:latin typeface="Calibri"/>
                  </a:rPr>
                  <a:t>…</a:t>
                </a:r>
              </a:p>
            </p:txBody>
          </p: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01811246-86E3-F7E4-43E6-8BE1A63B8B7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96183" y="1091952"/>
                <a:ext cx="0" cy="14625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1D52BF44-7DE6-59B7-CDFF-5B9A5B8A42E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96183" y="1091952"/>
                <a:ext cx="105362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7819C93C-FBF9-6F6A-413E-CDC16EEC5DB4}"/>
                  </a:ext>
                </a:extLst>
              </p:cNvPr>
              <p:cNvSpPr/>
              <p:nvPr/>
            </p:nvSpPr>
            <p:spPr bwMode="auto">
              <a:xfrm>
                <a:off x="6831171" y="2432363"/>
                <a:ext cx="1039205" cy="41265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Matrix Multiplication</a:t>
                </a:r>
              </a:p>
            </p:txBody>
          </p: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CEF2ABF7-1243-068F-4C7F-680C8B487BDC}"/>
                  </a:ext>
                </a:extLst>
              </p:cNvPr>
              <p:cNvCxnSpPr>
                <a:cxnSpLocks/>
                <a:stCxn id="226" idx="0"/>
              </p:cNvCxnSpPr>
              <p:nvPr/>
            </p:nvCxnSpPr>
            <p:spPr bwMode="auto">
              <a:xfrm flipH="1" flipV="1">
                <a:off x="6809107" y="2219620"/>
                <a:ext cx="541667" cy="21274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BB8B8674-5820-9F93-7AEB-9C0ED6C5DDA7}"/>
                  </a:ext>
                </a:extLst>
              </p:cNvPr>
              <p:cNvCxnSpPr>
                <a:cxnSpLocks/>
                <a:endCxn id="226" idx="0"/>
              </p:cNvCxnSpPr>
              <p:nvPr/>
            </p:nvCxnSpPr>
            <p:spPr bwMode="auto">
              <a:xfrm flipH="1">
                <a:off x="7350774" y="2227866"/>
                <a:ext cx="499032" cy="20449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A8C60FE6-F6A9-A46C-1FC0-211BC509AB3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49806" y="1091952"/>
                <a:ext cx="0" cy="1127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560D159C-ED5A-6175-99CB-F43527C48C9F}"/>
                  </a:ext>
                </a:extLst>
              </p:cNvPr>
              <p:cNvSpPr/>
              <p:nvPr/>
            </p:nvSpPr>
            <p:spPr bwMode="auto">
              <a:xfrm>
                <a:off x="6917795" y="2973928"/>
                <a:ext cx="865956" cy="2160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Normalize</a:t>
                </a:r>
              </a:p>
            </p:txBody>
          </p: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B62F887F-CA05-BF9F-7D40-40CE045AA9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50773" y="2853260"/>
                <a:ext cx="0" cy="120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89B9A46A-86EE-379F-C0D1-B23C9B135269}"/>
                  </a:ext>
                </a:extLst>
              </p:cNvPr>
              <p:cNvSpPr/>
              <p:nvPr/>
            </p:nvSpPr>
            <p:spPr bwMode="auto">
              <a:xfrm>
                <a:off x="6965323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1</a:t>
                </a:r>
              </a:p>
            </p:txBody>
          </p:sp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1F4EA568-7B4C-666A-E486-B3F36B5F304D}"/>
                  </a:ext>
                </a:extLst>
              </p:cNvPr>
              <p:cNvSpPr/>
              <p:nvPr/>
            </p:nvSpPr>
            <p:spPr bwMode="auto">
              <a:xfrm>
                <a:off x="7266679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2</a:t>
                </a:r>
              </a:p>
            </p:txBody>
          </p:sp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A9820AE6-A10D-368C-EBE8-87B780B0847F}"/>
                  </a:ext>
                </a:extLst>
              </p:cNvPr>
              <p:cNvSpPr/>
              <p:nvPr/>
            </p:nvSpPr>
            <p:spPr bwMode="auto">
              <a:xfrm>
                <a:off x="7566154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3</a:t>
                </a:r>
              </a:p>
            </p:txBody>
          </p: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F7F88C0A-43A4-C06F-9353-EB9E137A6574}"/>
                  </a:ext>
                </a:extLst>
              </p:cNvPr>
              <p:cNvSpPr txBox="1"/>
              <p:nvPr/>
            </p:nvSpPr>
            <p:spPr>
              <a:xfrm>
                <a:off x="7829418" y="3333105"/>
                <a:ext cx="158667" cy="35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600" dirty="0">
                    <a:solidFill>
                      <a:srgbClr val="000000"/>
                    </a:solidFill>
                    <a:latin typeface="Calibri"/>
                  </a:rPr>
                  <a:t>…</a:t>
                </a:r>
              </a:p>
            </p:txBody>
          </p: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02B26F70-7565-07B1-B1A0-57B2901BE85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49635" y="3189952"/>
                <a:ext cx="0" cy="11806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C051FDF7-66A4-791A-1496-22C1097F9166}"/>
                  </a:ext>
                </a:extLst>
              </p:cNvPr>
              <p:cNvSpPr/>
              <p:nvPr/>
            </p:nvSpPr>
            <p:spPr bwMode="auto">
              <a:xfrm>
                <a:off x="6376129" y="1239530"/>
                <a:ext cx="865956" cy="35247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Similarity Matrix</a:t>
                </a:r>
              </a:p>
            </p:txBody>
          </p: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79D86A7E-C7E4-D750-68D6-2EF539504E86}"/>
                  </a:ext>
                </a:extLst>
              </p:cNvPr>
              <p:cNvCxnSpPr>
                <a:cxnSpLocks/>
                <a:stCxn id="237" idx="2"/>
              </p:cNvCxnSpPr>
              <p:nvPr/>
            </p:nvCxnSpPr>
            <p:spPr bwMode="auto">
              <a:xfrm>
                <a:off x="6809107" y="1592009"/>
                <a:ext cx="0" cy="62770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1016C856-7681-D6FC-FE80-3C303B4539D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35111" y="971284"/>
                <a:ext cx="0" cy="120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240" name="Group 239">
                <a:extLst>
                  <a:ext uri="{FF2B5EF4-FFF2-40B4-BE49-F238E27FC236}">
                    <a16:creationId xmlns:a16="http://schemas.microsoft.com/office/drawing/2014/main" id="{4E9811E3-9F37-FCD0-A56E-F8391E0CDACC}"/>
                  </a:ext>
                </a:extLst>
              </p:cNvPr>
              <p:cNvGrpSpPr/>
              <p:nvPr/>
            </p:nvGrpSpPr>
            <p:grpSpPr>
              <a:xfrm>
                <a:off x="6373446" y="1724949"/>
                <a:ext cx="1909338" cy="352480"/>
                <a:chOff x="6373446" y="1724949"/>
                <a:chExt cx="1909338" cy="352480"/>
              </a:xfrm>
            </p:grpSpPr>
            <p:sp>
              <p:nvSpPr>
                <p:cNvPr id="241" name="Rectangle 240">
                  <a:extLst>
                    <a:ext uri="{FF2B5EF4-FFF2-40B4-BE49-F238E27FC236}">
                      <a16:creationId xmlns:a16="http://schemas.microsoft.com/office/drawing/2014/main" id="{DAC7A0AC-C8A7-7B92-F70D-47194FD594AA}"/>
                    </a:ext>
                  </a:extLst>
                </p:cNvPr>
                <p:cNvSpPr/>
                <p:nvPr/>
              </p:nvSpPr>
              <p:spPr bwMode="auto">
                <a:xfrm>
                  <a:off x="6373446" y="1724950"/>
                  <a:ext cx="865956" cy="35247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 Gothic" panose="020B0502020202020204" pitchFamily="34" charset="0"/>
                    </a:rPr>
                    <a:t>Weight Matrix</a:t>
                  </a:r>
                </a:p>
              </p:txBody>
            </p:sp>
            <p:sp>
              <p:nvSpPr>
                <p:cNvPr id="242" name="Rectangle 241">
                  <a:extLst>
                    <a:ext uri="{FF2B5EF4-FFF2-40B4-BE49-F238E27FC236}">
                      <a16:creationId xmlns:a16="http://schemas.microsoft.com/office/drawing/2014/main" id="{473D8022-895E-A5CB-9498-7EAED333DDB6}"/>
                    </a:ext>
                  </a:extLst>
                </p:cNvPr>
                <p:cNvSpPr/>
                <p:nvPr/>
              </p:nvSpPr>
              <p:spPr bwMode="auto">
                <a:xfrm>
                  <a:off x="7416828" y="1724949"/>
                  <a:ext cx="865956" cy="35247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 Gothic" panose="020B0502020202020204" pitchFamily="34" charset="0"/>
                    </a:rPr>
                    <a:t>Weight Matrix</a:t>
                  </a:r>
                </a:p>
              </p:txBody>
            </p:sp>
          </p:grpSp>
        </p:grp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C613422E-3A95-6BCC-3D59-D67A66BF235F}"/>
                </a:ext>
              </a:extLst>
            </p:cNvPr>
            <p:cNvGrpSpPr/>
            <p:nvPr/>
          </p:nvGrpSpPr>
          <p:grpSpPr>
            <a:xfrm>
              <a:off x="5076357" y="3711777"/>
              <a:ext cx="636577" cy="821546"/>
              <a:chOff x="6373446" y="697031"/>
              <a:chExt cx="1909338" cy="2986926"/>
            </a:xfrm>
          </p:grpSpPr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0E27DD9-36F3-D8F9-8841-6BBF90FA0AE9}"/>
                  </a:ext>
                </a:extLst>
              </p:cNvPr>
              <p:cNvSpPr/>
              <p:nvPr/>
            </p:nvSpPr>
            <p:spPr bwMode="auto">
              <a:xfrm>
                <a:off x="6817731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v1</a:t>
                </a:r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CC68427B-7562-E8B2-FD3D-634ED5607154}"/>
                  </a:ext>
                </a:extLst>
              </p:cNvPr>
              <p:cNvSpPr/>
              <p:nvPr/>
            </p:nvSpPr>
            <p:spPr bwMode="auto">
              <a:xfrm>
                <a:off x="7119087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v2</a:t>
                </a:r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D63E2B39-4B4D-C285-BEB4-A9B7D426C072}"/>
                  </a:ext>
                </a:extLst>
              </p:cNvPr>
              <p:cNvSpPr/>
              <p:nvPr/>
            </p:nvSpPr>
            <p:spPr bwMode="auto">
              <a:xfrm>
                <a:off x="7418562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v3</a:t>
                </a:r>
              </a:p>
            </p:txBody>
          </p:sp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2D56359F-436D-9AAA-C3D1-99171F0B3F14}"/>
                  </a:ext>
                </a:extLst>
              </p:cNvPr>
              <p:cNvSpPr txBox="1"/>
              <p:nvPr/>
            </p:nvSpPr>
            <p:spPr>
              <a:xfrm>
                <a:off x="7681828" y="697031"/>
                <a:ext cx="158667" cy="35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600" dirty="0">
                    <a:solidFill>
                      <a:srgbClr val="000000"/>
                    </a:solidFill>
                    <a:latin typeface="Calibri"/>
                  </a:rPr>
                  <a:t>…</a:t>
                </a:r>
              </a:p>
            </p:txBody>
          </p: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FFD95339-006A-D45D-E6F8-3E9EEA68B9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96183" y="1091952"/>
                <a:ext cx="0" cy="14625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697A1739-F240-2E21-96D6-A2AEF1E8C9A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96183" y="1091952"/>
                <a:ext cx="105362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CEB7729D-13B2-E992-F792-B616C05BB738}"/>
                  </a:ext>
                </a:extLst>
              </p:cNvPr>
              <p:cNvSpPr/>
              <p:nvPr/>
            </p:nvSpPr>
            <p:spPr bwMode="auto">
              <a:xfrm>
                <a:off x="6831171" y="2432363"/>
                <a:ext cx="1039205" cy="41265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Matrix Multiplication</a:t>
                </a:r>
              </a:p>
            </p:txBody>
          </p: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DA699DB6-36C0-A56D-9245-5D5037E3755A}"/>
                  </a:ext>
                </a:extLst>
              </p:cNvPr>
              <p:cNvCxnSpPr>
                <a:cxnSpLocks/>
                <a:stCxn id="250" idx="0"/>
              </p:cNvCxnSpPr>
              <p:nvPr/>
            </p:nvCxnSpPr>
            <p:spPr bwMode="auto">
              <a:xfrm flipH="1" flipV="1">
                <a:off x="6809107" y="2219620"/>
                <a:ext cx="541667" cy="21274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02A7345F-0866-0E9B-7D74-430D4269D26D}"/>
                  </a:ext>
                </a:extLst>
              </p:cNvPr>
              <p:cNvCxnSpPr>
                <a:cxnSpLocks/>
                <a:endCxn id="250" idx="0"/>
              </p:cNvCxnSpPr>
              <p:nvPr/>
            </p:nvCxnSpPr>
            <p:spPr bwMode="auto">
              <a:xfrm flipH="1">
                <a:off x="7350774" y="2227866"/>
                <a:ext cx="499032" cy="20449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F06EB3D3-0496-6647-A90D-9F482444CAE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49806" y="1091952"/>
                <a:ext cx="0" cy="1127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DFAEBEF9-160E-B6F6-6D6A-61EA9311A812}"/>
                  </a:ext>
                </a:extLst>
              </p:cNvPr>
              <p:cNvSpPr/>
              <p:nvPr/>
            </p:nvSpPr>
            <p:spPr bwMode="auto">
              <a:xfrm>
                <a:off x="6917795" y="2973928"/>
                <a:ext cx="865956" cy="2160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Normalize</a:t>
                </a:r>
              </a:p>
            </p:txBody>
          </p:sp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270B589C-C6C9-2037-0ED3-42E95164DAF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50773" y="2853260"/>
                <a:ext cx="0" cy="120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4485F857-FE5D-4B23-A852-5B6B07B58533}"/>
                  </a:ext>
                </a:extLst>
              </p:cNvPr>
              <p:cNvSpPr/>
              <p:nvPr/>
            </p:nvSpPr>
            <p:spPr bwMode="auto">
              <a:xfrm>
                <a:off x="6965323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1</a:t>
                </a:r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9D7EFD1D-CC1B-CCA1-88CA-B11F6C5E243E}"/>
                  </a:ext>
                </a:extLst>
              </p:cNvPr>
              <p:cNvSpPr/>
              <p:nvPr/>
            </p:nvSpPr>
            <p:spPr bwMode="auto">
              <a:xfrm>
                <a:off x="7266679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2</a:t>
                </a:r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D1BE8F05-728B-10C5-73C6-D976EE79984E}"/>
                  </a:ext>
                </a:extLst>
              </p:cNvPr>
              <p:cNvSpPr/>
              <p:nvPr/>
            </p:nvSpPr>
            <p:spPr bwMode="auto">
              <a:xfrm>
                <a:off x="7566154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3</a:t>
                </a: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C120DB25-70D3-ECD4-F670-712DA4F05289}"/>
                  </a:ext>
                </a:extLst>
              </p:cNvPr>
              <p:cNvSpPr txBox="1"/>
              <p:nvPr/>
            </p:nvSpPr>
            <p:spPr>
              <a:xfrm>
                <a:off x="7829418" y="3333105"/>
                <a:ext cx="158667" cy="35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600" dirty="0">
                    <a:solidFill>
                      <a:srgbClr val="000000"/>
                    </a:solidFill>
                    <a:latin typeface="Calibri"/>
                  </a:rPr>
                  <a:t>…</a:t>
                </a:r>
              </a:p>
            </p:txBody>
          </p:sp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17565D42-8AF3-2390-413D-DCD2F1EFAD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49635" y="3189952"/>
                <a:ext cx="0" cy="11806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7A2EB5BF-31A9-8C6A-ACE7-E66338C94177}"/>
                  </a:ext>
                </a:extLst>
              </p:cNvPr>
              <p:cNvSpPr/>
              <p:nvPr/>
            </p:nvSpPr>
            <p:spPr bwMode="auto">
              <a:xfrm>
                <a:off x="6376129" y="1239530"/>
                <a:ext cx="865956" cy="35247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Similarity Matrix</a:t>
                </a:r>
              </a:p>
            </p:txBody>
          </p:sp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id="{E6C0EC87-E95B-EA99-7A5D-1CD4EBCEF4A4}"/>
                  </a:ext>
                </a:extLst>
              </p:cNvPr>
              <p:cNvCxnSpPr>
                <a:cxnSpLocks/>
                <a:stCxn id="261" idx="2"/>
              </p:cNvCxnSpPr>
              <p:nvPr/>
            </p:nvCxnSpPr>
            <p:spPr bwMode="auto">
              <a:xfrm>
                <a:off x="6809107" y="1592009"/>
                <a:ext cx="0" cy="62770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16D55C5C-F724-CB95-1CEC-22A77CEC1BE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35111" y="971284"/>
                <a:ext cx="0" cy="120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264" name="Group 263">
                <a:extLst>
                  <a:ext uri="{FF2B5EF4-FFF2-40B4-BE49-F238E27FC236}">
                    <a16:creationId xmlns:a16="http://schemas.microsoft.com/office/drawing/2014/main" id="{6C49B133-7147-5149-8886-6AEB68FB247A}"/>
                  </a:ext>
                </a:extLst>
              </p:cNvPr>
              <p:cNvGrpSpPr/>
              <p:nvPr/>
            </p:nvGrpSpPr>
            <p:grpSpPr>
              <a:xfrm>
                <a:off x="6373446" y="1724949"/>
                <a:ext cx="1909338" cy="352480"/>
                <a:chOff x="6373446" y="1724949"/>
                <a:chExt cx="1909338" cy="352480"/>
              </a:xfrm>
            </p:grpSpPr>
            <p:sp>
              <p:nvSpPr>
                <p:cNvPr id="265" name="Rectangle 264">
                  <a:extLst>
                    <a:ext uri="{FF2B5EF4-FFF2-40B4-BE49-F238E27FC236}">
                      <a16:creationId xmlns:a16="http://schemas.microsoft.com/office/drawing/2014/main" id="{3B5299DA-987B-A1AA-DE60-4ACA2A9658E6}"/>
                    </a:ext>
                  </a:extLst>
                </p:cNvPr>
                <p:cNvSpPr/>
                <p:nvPr/>
              </p:nvSpPr>
              <p:spPr bwMode="auto">
                <a:xfrm>
                  <a:off x="6373446" y="1724950"/>
                  <a:ext cx="865956" cy="35247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 Gothic" panose="020B0502020202020204" pitchFamily="34" charset="0"/>
                    </a:rPr>
                    <a:t>Weight Matrix</a:t>
                  </a:r>
                </a:p>
              </p:txBody>
            </p:sp>
            <p:sp>
              <p:nvSpPr>
                <p:cNvPr id="266" name="Rectangle 265">
                  <a:extLst>
                    <a:ext uri="{FF2B5EF4-FFF2-40B4-BE49-F238E27FC236}">
                      <a16:creationId xmlns:a16="http://schemas.microsoft.com/office/drawing/2014/main" id="{0DD528DD-A93B-C8D8-4A3A-1E2C2F6B5AE2}"/>
                    </a:ext>
                  </a:extLst>
                </p:cNvPr>
                <p:cNvSpPr/>
                <p:nvPr/>
              </p:nvSpPr>
              <p:spPr bwMode="auto">
                <a:xfrm>
                  <a:off x="7416828" y="1724949"/>
                  <a:ext cx="865956" cy="35247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 Gothic" panose="020B0502020202020204" pitchFamily="34" charset="0"/>
                    </a:rPr>
                    <a:t>Weight Matrix</a:t>
                  </a:r>
                </a:p>
              </p:txBody>
            </p:sp>
          </p:grpSp>
        </p:grp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9BE8A7D6-CCB2-8F0F-F950-4D1FEBC77DF0}"/>
                </a:ext>
              </a:extLst>
            </p:cNvPr>
            <p:cNvGrpSpPr/>
            <p:nvPr/>
          </p:nvGrpSpPr>
          <p:grpSpPr>
            <a:xfrm>
              <a:off x="4881249" y="3786235"/>
              <a:ext cx="636577" cy="821546"/>
              <a:chOff x="6373446" y="697031"/>
              <a:chExt cx="1909338" cy="2986926"/>
            </a:xfrm>
          </p:grpSpPr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0473819A-EF1F-B38C-ACE5-5AC1C1F3FE2F}"/>
                  </a:ext>
                </a:extLst>
              </p:cNvPr>
              <p:cNvSpPr/>
              <p:nvPr/>
            </p:nvSpPr>
            <p:spPr bwMode="auto">
              <a:xfrm>
                <a:off x="6817731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v1</a:t>
                </a:r>
              </a:p>
            </p:txBody>
          </p:sp>
          <p:sp>
            <p:nvSpPr>
              <p:cNvPr id="269" name="Rectangle 268">
                <a:extLst>
                  <a:ext uri="{FF2B5EF4-FFF2-40B4-BE49-F238E27FC236}">
                    <a16:creationId xmlns:a16="http://schemas.microsoft.com/office/drawing/2014/main" id="{D1A68608-17BC-5AEB-5A2C-1104316E6853}"/>
                  </a:ext>
                </a:extLst>
              </p:cNvPr>
              <p:cNvSpPr/>
              <p:nvPr/>
            </p:nvSpPr>
            <p:spPr bwMode="auto">
              <a:xfrm>
                <a:off x="7119087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v2</a:t>
                </a:r>
              </a:p>
            </p:txBody>
          </p:sp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0801741D-C571-A091-6B44-FEE13171F5E5}"/>
                  </a:ext>
                </a:extLst>
              </p:cNvPr>
              <p:cNvSpPr/>
              <p:nvPr/>
            </p:nvSpPr>
            <p:spPr bwMode="auto">
              <a:xfrm>
                <a:off x="7418562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v3</a:t>
                </a: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B63EEDBC-29D3-83C0-4B11-2CF69D83ADF7}"/>
                  </a:ext>
                </a:extLst>
              </p:cNvPr>
              <p:cNvSpPr txBox="1"/>
              <p:nvPr/>
            </p:nvSpPr>
            <p:spPr>
              <a:xfrm>
                <a:off x="7681828" y="697031"/>
                <a:ext cx="158667" cy="35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600" dirty="0">
                    <a:solidFill>
                      <a:srgbClr val="000000"/>
                    </a:solidFill>
                    <a:latin typeface="Calibri"/>
                  </a:rPr>
                  <a:t>…</a:t>
                </a:r>
              </a:p>
            </p:txBody>
          </p:sp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CD4F6CDC-9430-F66C-02D8-9BBF6E7D91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96183" y="1091952"/>
                <a:ext cx="0" cy="14625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BACCEF8E-610B-3A6C-7E9C-7C180D858E8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96183" y="1091952"/>
                <a:ext cx="105362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41F84C7D-8BF1-431F-41E2-C8FC1B379DEB}"/>
                  </a:ext>
                </a:extLst>
              </p:cNvPr>
              <p:cNvSpPr/>
              <p:nvPr/>
            </p:nvSpPr>
            <p:spPr bwMode="auto">
              <a:xfrm>
                <a:off x="6831171" y="2432363"/>
                <a:ext cx="1039205" cy="41265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Matrix Multiplication</a:t>
                </a:r>
              </a:p>
            </p:txBody>
          </p: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20564F43-FFB7-062A-3DB8-F9BF48CB374B}"/>
                  </a:ext>
                </a:extLst>
              </p:cNvPr>
              <p:cNvCxnSpPr>
                <a:cxnSpLocks/>
                <a:stCxn id="274" idx="0"/>
              </p:cNvCxnSpPr>
              <p:nvPr/>
            </p:nvCxnSpPr>
            <p:spPr bwMode="auto">
              <a:xfrm flipH="1" flipV="1">
                <a:off x="6809107" y="2219620"/>
                <a:ext cx="541667" cy="21274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0ABC77CC-1029-B61B-1F61-4D8E3F83CAB7}"/>
                  </a:ext>
                </a:extLst>
              </p:cNvPr>
              <p:cNvCxnSpPr>
                <a:cxnSpLocks/>
                <a:endCxn id="274" idx="0"/>
              </p:cNvCxnSpPr>
              <p:nvPr/>
            </p:nvCxnSpPr>
            <p:spPr bwMode="auto">
              <a:xfrm flipH="1">
                <a:off x="7350774" y="2227866"/>
                <a:ext cx="499032" cy="20449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632F8752-65FD-EE66-762F-41235B06DAC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49806" y="1091952"/>
                <a:ext cx="0" cy="1127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8" name="Rectangle 277">
                <a:extLst>
                  <a:ext uri="{FF2B5EF4-FFF2-40B4-BE49-F238E27FC236}">
                    <a16:creationId xmlns:a16="http://schemas.microsoft.com/office/drawing/2014/main" id="{61BAC356-7380-8102-2557-FD7CD66A2502}"/>
                  </a:ext>
                </a:extLst>
              </p:cNvPr>
              <p:cNvSpPr/>
              <p:nvPr/>
            </p:nvSpPr>
            <p:spPr bwMode="auto">
              <a:xfrm>
                <a:off x="6917795" y="2973928"/>
                <a:ext cx="865956" cy="2160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Normalize</a:t>
                </a:r>
              </a:p>
            </p:txBody>
          </p: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52456076-C240-4238-B99B-89DAF5D71CE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50773" y="2853260"/>
                <a:ext cx="0" cy="120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F810CC8A-D296-274C-556D-EDEDA67DB42A}"/>
                  </a:ext>
                </a:extLst>
              </p:cNvPr>
              <p:cNvSpPr/>
              <p:nvPr/>
            </p:nvSpPr>
            <p:spPr bwMode="auto">
              <a:xfrm>
                <a:off x="6965323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1</a:t>
                </a:r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F48100BD-9422-DEDF-7066-A5EE0AF09216}"/>
                  </a:ext>
                </a:extLst>
              </p:cNvPr>
              <p:cNvSpPr/>
              <p:nvPr/>
            </p:nvSpPr>
            <p:spPr bwMode="auto">
              <a:xfrm>
                <a:off x="7266679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2</a:t>
                </a:r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CF568197-E092-3F57-F825-CE1F2B38C977}"/>
                  </a:ext>
                </a:extLst>
              </p:cNvPr>
              <p:cNvSpPr/>
              <p:nvPr/>
            </p:nvSpPr>
            <p:spPr bwMode="auto">
              <a:xfrm>
                <a:off x="7566154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3</a:t>
                </a: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AF6CBD79-0F03-92BB-568C-F18F2749A23A}"/>
                  </a:ext>
                </a:extLst>
              </p:cNvPr>
              <p:cNvSpPr txBox="1"/>
              <p:nvPr/>
            </p:nvSpPr>
            <p:spPr>
              <a:xfrm>
                <a:off x="7829418" y="3333105"/>
                <a:ext cx="158667" cy="35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600" dirty="0">
                    <a:solidFill>
                      <a:srgbClr val="000000"/>
                    </a:solidFill>
                    <a:latin typeface="Calibri"/>
                  </a:rPr>
                  <a:t>…</a:t>
                </a:r>
              </a:p>
            </p:txBody>
          </p: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F04F9B0E-2706-7F12-480E-491666EF1E9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49635" y="3189952"/>
                <a:ext cx="0" cy="11806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96ED0A48-D08A-49F4-6F10-D85655055856}"/>
                  </a:ext>
                </a:extLst>
              </p:cNvPr>
              <p:cNvSpPr/>
              <p:nvPr/>
            </p:nvSpPr>
            <p:spPr bwMode="auto">
              <a:xfrm>
                <a:off x="6376129" y="1239530"/>
                <a:ext cx="865956" cy="35247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Similarity Matrix</a:t>
                </a:r>
              </a:p>
            </p:txBody>
          </p:sp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56F408CD-D814-67BA-818D-FDD83A32280A}"/>
                  </a:ext>
                </a:extLst>
              </p:cNvPr>
              <p:cNvCxnSpPr>
                <a:cxnSpLocks/>
                <a:stCxn id="285" idx="2"/>
              </p:cNvCxnSpPr>
              <p:nvPr/>
            </p:nvCxnSpPr>
            <p:spPr bwMode="auto">
              <a:xfrm>
                <a:off x="6809107" y="1592009"/>
                <a:ext cx="0" cy="62770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6821D742-9D3F-D23F-BD45-A28632C78D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35111" y="971284"/>
                <a:ext cx="0" cy="120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288" name="Group 287">
                <a:extLst>
                  <a:ext uri="{FF2B5EF4-FFF2-40B4-BE49-F238E27FC236}">
                    <a16:creationId xmlns:a16="http://schemas.microsoft.com/office/drawing/2014/main" id="{36803285-A7D5-E63F-8F78-894A5410B939}"/>
                  </a:ext>
                </a:extLst>
              </p:cNvPr>
              <p:cNvGrpSpPr/>
              <p:nvPr/>
            </p:nvGrpSpPr>
            <p:grpSpPr>
              <a:xfrm>
                <a:off x="6373446" y="1724949"/>
                <a:ext cx="1909338" cy="352480"/>
                <a:chOff x="6373446" y="1724949"/>
                <a:chExt cx="1909338" cy="352480"/>
              </a:xfrm>
            </p:grpSpPr>
            <p:sp>
              <p:nvSpPr>
                <p:cNvPr id="289" name="Rectangle 288">
                  <a:extLst>
                    <a:ext uri="{FF2B5EF4-FFF2-40B4-BE49-F238E27FC236}">
                      <a16:creationId xmlns:a16="http://schemas.microsoft.com/office/drawing/2014/main" id="{FF72925E-361A-C788-2DF2-720C2F0AE7B2}"/>
                    </a:ext>
                  </a:extLst>
                </p:cNvPr>
                <p:cNvSpPr/>
                <p:nvPr/>
              </p:nvSpPr>
              <p:spPr bwMode="auto">
                <a:xfrm>
                  <a:off x="6373446" y="1724950"/>
                  <a:ext cx="865956" cy="35247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 Gothic" panose="020B0502020202020204" pitchFamily="34" charset="0"/>
                    </a:rPr>
                    <a:t>Weight Matrix</a:t>
                  </a:r>
                </a:p>
              </p:txBody>
            </p:sp>
            <p:sp>
              <p:nvSpPr>
                <p:cNvPr id="290" name="Rectangle 289">
                  <a:extLst>
                    <a:ext uri="{FF2B5EF4-FFF2-40B4-BE49-F238E27FC236}">
                      <a16:creationId xmlns:a16="http://schemas.microsoft.com/office/drawing/2014/main" id="{CDDB4C93-7B54-99E1-EE1D-CA8893695390}"/>
                    </a:ext>
                  </a:extLst>
                </p:cNvPr>
                <p:cNvSpPr/>
                <p:nvPr/>
              </p:nvSpPr>
              <p:spPr bwMode="auto">
                <a:xfrm>
                  <a:off x="7416828" y="1724949"/>
                  <a:ext cx="865956" cy="35247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 Gothic" panose="020B0502020202020204" pitchFamily="34" charset="0"/>
                    </a:rPr>
                    <a:t>Weight Matrix</a:t>
                  </a:r>
                </a:p>
              </p:txBody>
            </p:sp>
          </p:grpSp>
        </p:grpSp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DD00427-69BE-F14C-B414-8024F58CAFE1}"/>
                </a:ext>
              </a:extLst>
            </p:cNvPr>
            <p:cNvGrpSpPr/>
            <p:nvPr/>
          </p:nvGrpSpPr>
          <p:grpSpPr>
            <a:xfrm>
              <a:off x="4686141" y="3860693"/>
              <a:ext cx="636577" cy="821546"/>
              <a:chOff x="6373446" y="697031"/>
              <a:chExt cx="1909338" cy="2986926"/>
            </a:xfrm>
          </p:grpSpPr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ED7EB8AD-70FB-ED7A-9043-6A9CB3AC102A}"/>
                  </a:ext>
                </a:extLst>
              </p:cNvPr>
              <p:cNvSpPr/>
              <p:nvPr/>
            </p:nvSpPr>
            <p:spPr bwMode="auto">
              <a:xfrm>
                <a:off x="6817731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v1</a:t>
                </a:r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2FCD057D-5A1F-8F4A-5C6C-3B1FAB9C7224}"/>
                  </a:ext>
                </a:extLst>
              </p:cNvPr>
              <p:cNvSpPr/>
              <p:nvPr/>
            </p:nvSpPr>
            <p:spPr bwMode="auto">
              <a:xfrm>
                <a:off x="7119087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v2</a:t>
                </a:r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0D376C18-07A0-6451-A5DA-9A401B501783}"/>
                  </a:ext>
                </a:extLst>
              </p:cNvPr>
              <p:cNvSpPr/>
              <p:nvPr/>
            </p:nvSpPr>
            <p:spPr bwMode="auto">
              <a:xfrm>
                <a:off x="7418562" y="733738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v3</a:t>
                </a:r>
              </a:p>
            </p:txBody>
          </p:sp>
          <p:sp>
            <p:nvSpPr>
              <p:cNvPr id="295" name="TextBox 294">
                <a:extLst>
                  <a:ext uri="{FF2B5EF4-FFF2-40B4-BE49-F238E27FC236}">
                    <a16:creationId xmlns:a16="http://schemas.microsoft.com/office/drawing/2014/main" id="{1AF6863A-BDBF-ADAC-D87E-88021D4C2D82}"/>
                  </a:ext>
                </a:extLst>
              </p:cNvPr>
              <p:cNvSpPr txBox="1"/>
              <p:nvPr/>
            </p:nvSpPr>
            <p:spPr>
              <a:xfrm>
                <a:off x="7681828" y="697031"/>
                <a:ext cx="158667" cy="35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600" dirty="0">
                    <a:solidFill>
                      <a:srgbClr val="000000"/>
                    </a:solidFill>
                    <a:latin typeface="Calibri"/>
                  </a:rPr>
                  <a:t>…</a:t>
                </a:r>
              </a:p>
            </p:txBody>
          </p: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3131334F-5DCD-C0D0-7403-9BEFE8B40B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96183" y="1091952"/>
                <a:ext cx="0" cy="14625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9A74CEAA-E43D-3D09-C0CA-9E5C74E5D1C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96183" y="1091952"/>
                <a:ext cx="105362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A97F6B10-58A4-9224-6512-CE27B87D19F6}"/>
                  </a:ext>
                </a:extLst>
              </p:cNvPr>
              <p:cNvSpPr/>
              <p:nvPr/>
            </p:nvSpPr>
            <p:spPr bwMode="auto">
              <a:xfrm>
                <a:off x="6831171" y="2432363"/>
                <a:ext cx="1039205" cy="41265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Matrix Multiplication</a:t>
                </a:r>
              </a:p>
            </p:txBody>
          </p:sp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E4F7CA3F-862C-A191-7CED-CC03CD782735}"/>
                  </a:ext>
                </a:extLst>
              </p:cNvPr>
              <p:cNvCxnSpPr>
                <a:cxnSpLocks/>
                <a:stCxn id="298" idx="0"/>
              </p:cNvCxnSpPr>
              <p:nvPr/>
            </p:nvCxnSpPr>
            <p:spPr bwMode="auto">
              <a:xfrm flipH="1" flipV="1">
                <a:off x="6809107" y="2219620"/>
                <a:ext cx="541667" cy="21274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54ED87D7-794F-3320-658F-39A13BD7FF5F}"/>
                  </a:ext>
                </a:extLst>
              </p:cNvPr>
              <p:cNvCxnSpPr>
                <a:cxnSpLocks/>
                <a:endCxn id="298" idx="0"/>
              </p:cNvCxnSpPr>
              <p:nvPr/>
            </p:nvCxnSpPr>
            <p:spPr bwMode="auto">
              <a:xfrm flipH="1">
                <a:off x="7350774" y="2227866"/>
                <a:ext cx="499032" cy="20449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5D50D4DD-236B-537C-E5BB-DA421CA5B6D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49806" y="1091952"/>
                <a:ext cx="0" cy="1127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65F79C25-EEA0-854C-F8F6-8387D11AAFCD}"/>
                  </a:ext>
                </a:extLst>
              </p:cNvPr>
              <p:cNvSpPr/>
              <p:nvPr/>
            </p:nvSpPr>
            <p:spPr bwMode="auto">
              <a:xfrm>
                <a:off x="6917795" y="2973928"/>
                <a:ext cx="865956" cy="2160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Normalize</a:t>
                </a:r>
              </a:p>
            </p:txBody>
          </p:sp>
          <p:cxnSp>
            <p:nvCxnSpPr>
              <p:cNvPr id="303" name="Straight Connector 302">
                <a:extLst>
                  <a:ext uri="{FF2B5EF4-FFF2-40B4-BE49-F238E27FC236}">
                    <a16:creationId xmlns:a16="http://schemas.microsoft.com/office/drawing/2014/main" id="{01079E79-7BCF-C204-7F69-DC0EF7CA3B6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50773" y="2853260"/>
                <a:ext cx="0" cy="120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47AD664-404E-0451-578B-CCA50F6D5CDE}"/>
                  </a:ext>
                </a:extLst>
              </p:cNvPr>
              <p:cNvSpPr/>
              <p:nvPr/>
            </p:nvSpPr>
            <p:spPr bwMode="auto">
              <a:xfrm>
                <a:off x="6965323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1</a:t>
                </a:r>
              </a:p>
            </p:txBody>
          </p:sp>
          <p:sp>
            <p:nvSpPr>
              <p:cNvPr id="305" name="Rectangle 304">
                <a:extLst>
                  <a:ext uri="{FF2B5EF4-FFF2-40B4-BE49-F238E27FC236}">
                    <a16:creationId xmlns:a16="http://schemas.microsoft.com/office/drawing/2014/main" id="{8214CC4D-6A54-6E9E-8C13-DB7FBA292619}"/>
                  </a:ext>
                </a:extLst>
              </p:cNvPr>
              <p:cNvSpPr/>
              <p:nvPr/>
            </p:nvSpPr>
            <p:spPr bwMode="auto">
              <a:xfrm>
                <a:off x="7266679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2</a:t>
                </a:r>
              </a:p>
            </p:txBody>
          </p:sp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2531E747-9D44-22EA-3C1A-452D6C6C6ECF}"/>
                  </a:ext>
                </a:extLst>
              </p:cNvPr>
              <p:cNvSpPr/>
              <p:nvPr/>
            </p:nvSpPr>
            <p:spPr bwMode="auto">
              <a:xfrm>
                <a:off x="7566154" y="3369811"/>
                <a:ext cx="216024" cy="2160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>
                    <a:latin typeface="Century Gothic" panose="020B0502020202020204" pitchFamily="34" charset="0"/>
                  </a:rPr>
                  <a:t>y</a:t>
                </a: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3</a:t>
                </a:r>
              </a:p>
            </p:txBody>
          </p:sp>
          <p:sp>
            <p:nvSpPr>
              <p:cNvPr id="307" name="TextBox 306">
                <a:extLst>
                  <a:ext uri="{FF2B5EF4-FFF2-40B4-BE49-F238E27FC236}">
                    <a16:creationId xmlns:a16="http://schemas.microsoft.com/office/drawing/2014/main" id="{48010B3B-4CEE-B602-1556-9A07504833F5}"/>
                  </a:ext>
                </a:extLst>
              </p:cNvPr>
              <p:cNvSpPr txBox="1"/>
              <p:nvPr/>
            </p:nvSpPr>
            <p:spPr>
              <a:xfrm>
                <a:off x="7829418" y="3333105"/>
                <a:ext cx="158667" cy="35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600" dirty="0">
                    <a:solidFill>
                      <a:srgbClr val="000000"/>
                    </a:solidFill>
                    <a:latin typeface="Calibri"/>
                  </a:rPr>
                  <a:t>…</a:t>
                </a:r>
              </a:p>
            </p:txBody>
          </p:sp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2C79A088-A825-43B8-D0A8-C8896134F39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49635" y="3189952"/>
                <a:ext cx="0" cy="11806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765C25E0-D2C7-9318-A161-23D4E9AF49FF}"/>
                  </a:ext>
                </a:extLst>
              </p:cNvPr>
              <p:cNvSpPr/>
              <p:nvPr/>
            </p:nvSpPr>
            <p:spPr bwMode="auto">
              <a:xfrm>
                <a:off x="6376129" y="1239530"/>
                <a:ext cx="865956" cy="35247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anose="020B0502020202020204" pitchFamily="34" charset="0"/>
                  </a:rPr>
                  <a:t>Similarity Matrix</a:t>
                </a:r>
              </a:p>
            </p:txBody>
          </p:sp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DF7C5BF6-A2B3-7DCE-53DA-DA00CFDF066B}"/>
                  </a:ext>
                </a:extLst>
              </p:cNvPr>
              <p:cNvCxnSpPr>
                <a:cxnSpLocks/>
                <a:stCxn id="309" idx="2"/>
              </p:cNvCxnSpPr>
              <p:nvPr/>
            </p:nvCxnSpPr>
            <p:spPr bwMode="auto">
              <a:xfrm>
                <a:off x="6809107" y="1592009"/>
                <a:ext cx="0" cy="62770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12AFFB0E-0A35-2EA6-2975-5454FF516B5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35111" y="971284"/>
                <a:ext cx="0" cy="120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D0EB94BC-E6E4-B3F4-2713-982ACB160F5F}"/>
                  </a:ext>
                </a:extLst>
              </p:cNvPr>
              <p:cNvGrpSpPr/>
              <p:nvPr/>
            </p:nvGrpSpPr>
            <p:grpSpPr>
              <a:xfrm>
                <a:off x="6373446" y="1724949"/>
                <a:ext cx="1909338" cy="352480"/>
                <a:chOff x="6373446" y="1724949"/>
                <a:chExt cx="1909338" cy="352480"/>
              </a:xfrm>
            </p:grpSpPr>
            <p:sp>
              <p:nvSpPr>
                <p:cNvPr id="313" name="Rectangle 312">
                  <a:extLst>
                    <a:ext uri="{FF2B5EF4-FFF2-40B4-BE49-F238E27FC236}">
                      <a16:creationId xmlns:a16="http://schemas.microsoft.com/office/drawing/2014/main" id="{E6EC26B0-181F-34E0-8743-0EAE5D3A1DE3}"/>
                    </a:ext>
                  </a:extLst>
                </p:cNvPr>
                <p:cNvSpPr/>
                <p:nvPr/>
              </p:nvSpPr>
              <p:spPr bwMode="auto">
                <a:xfrm>
                  <a:off x="6373446" y="1724950"/>
                  <a:ext cx="865956" cy="35247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 Gothic" panose="020B0502020202020204" pitchFamily="34" charset="0"/>
                    </a:rPr>
                    <a:t>Weight Matrix</a:t>
                  </a:r>
                </a:p>
              </p:txBody>
            </p:sp>
            <p:sp>
              <p:nvSpPr>
                <p:cNvPr id="314" name="Rectangle 313">
                  <a:extLst>
                    <a:ext uri="{FF2B5EF4-FFF2-40B4-BE49-F238E27FC236}">
                      <a16:creationId xmlns:a16="http://schemas.microsoft.com/office/drawing/2014/main" id="{522A5C22-71E2-5F1A-BE08-0AB9CEC19055}"/>
                    </a:ext>
                  </a:extLst>
                </p:cNvPr>
                <p:cNvSpPr/>
                <p:nvPr/>
              </p:nvSpPr>
              <p:spPr bwMode="auto">
                <a:xfrm>
                  <a:off x="7416828" y="1724949"/>
                  <a:ext cx="865956" cy="35247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 Gothic" panose="020B0502020202020204" pitchFamily="34" charset="0"/>
                    </a:rPr>
                    <a:t>Weight Matrix</a:t>
                  </a:r>
                </a:p>
              </p:txBody>
            </p:sp>
          </p:grpSp>
        </p:grp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3E9CED-888E-A5C2-A825-5C12EDC7BBA9}"/>
              </a:ext>
            </a:extLst>
          </p:cNvPr>
          <p:cNvCxnSpPr/>
          <p:nvPr/>
        </p:nvCxnSpPr>
        <p:spPr bwMode="auto">
          <a:xfrm flipV="1">
            <a:off x="4716016" y="1923678"/>
            <a:ext cx="1584176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584885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408EA3-37B6-C05C-6DBF-39BA9A326B4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490890" y="1059642"/>
            <a:ext cx="2592896" cy="264175"/>
          </a:xfr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US" dirty="0"/>
              <a:t>Lookup for translations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BDF1D6-EAC6-4444-BB90-23F2165D1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Database Lookup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3714F-D982-0119-FE25-FC4FF412FD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372841-68F0-3909-ECB3-ED989D6851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462359-9895-6477-8F4C-076D30C61253}"/>
              </a:ext>
            </a:extLst>
          </p:cNvPr>
          <p:cNvSpPr/>
          <p:nvPr/>
        </p:nvSpPr>
        <p:spPr bwMode="auto">
          <a:xfrm>
            <a:off x="2354369" y="1539841"/>
            <a:ext cx="865953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“dog”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CB9F737-EC7A-8076-5456-B8479990F0E0}"/>
              </a:ext>
            </a:extLst>
          </p:cNvPr>
          <p:cNvSpPr/>
          <p:nvPr/>
        </p:nvSpPr>
        <p:spPr bwMode="auto">
          <a:xfrm>
            <a:off x="2354369" y="1876386"/>
            <a:ext cx="865956" cy="2160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Hash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04B5D53-FB47-0C8A-A47B-BBE0998272CA}"/>
              </a:ext>
            </a:extLst>
          </p:cNvPr>
          <p:cNvSpPr/>
          <p:nvPr/>
        </p:nvSpPr>
        <p:spPr bwMode="auto">
          <a:xfrm>
            <a:off x="2572504" y="2285094"/>
            <a:ext cx="432197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2635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41C22C5-A231-A8A4-7F31-9CF2DE95C241}"/>
              </a:ext>
            </a:extLst>
          </p:cNvPr>
          <p:cNvSpPr/>
          <p:nvPr/>
        </p:nvSpPr>
        <p:spPr bwMode="auto">
          <a:xfrm>
            <a:off x="2267744" y="2752665"/>
            <a:ext cx="1039205" cy="6144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Lookup 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Table / Database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305F6FB-0BBA-E8A1-13D5-539B106F4DC8}"/>
              </a:ext>
            </a:extLst>
          </p:cNvPr>
          <p:cNvSpPr/>
          <p:nvPr/>
        </p:nvSpPr>
        <p:spPr bwMode="auto">
          <a:xfrm>
            <a:off x="2354369" y="3613578"/>
            <a:ext cx="865939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“Hund”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AB8061E-9204-C2F7-670C-6B3A93AE56B9}"/>
              </a:ext>
            </a:extLst>
          </p:cNvPr>
          <p:cNvCxnSpPr>
            <a:cxnSpLocks/>
            <a:stCxn id="7" idx="2"/>
            <a:endCxn id="42" idx="0"/>
          </p:cNvCxnSpPr>
          <p:nvPr/>
        </p:nvCxnSpPr>
        <p:spPr bwMode="auto">
          <a:xfrm>
            <a:off x="2787346" y="1755865"/>
            <a:ext cx="1" cy="1205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9A9B1B1-30B5-A4F6-9DFD-3D66067BD607}"/>
              </a:ext>
            </a:extLst>
          </p:cNvPr>
          <p:cNvCxnSpPr>
            <a:cxnSpLocks/>
            <a:stCxn id="42" idx="2"/>
            <a:endCxn id="43" idx="0"/>
          </p:cNvCxnSpPr>
          <p:nvPr/>
        </p:nvCxnSpPr>
        <p:spPr bwMode="auto">
          <a:xfrm>
            <a:off x="2787347" y="2092410"/>
            <a:ext cx="1256" cy="1926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AE6E956-27E6-4E2D-426C-04D618424169}"/>
              </a:ext>
            </a:extLst>
          </p:cNvPr>
          <p:cNvCxnSpPr>
            <a:cxnSpLocks/>
            <a:stCxn id="43" idx="2"/>
            <a:endCxn id="44" idx="0"/>
          </p:cNvCxnSpPr>
          <p:nvPr/>
        </p:nvCxnSpPr>
        <p:spPr bwMode="auto">
          <a:xfrm flipH="1">
            <a:off x="2787347" y="2501118"/>
            <a:ext cx="1256" cy="2515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4E64F6A-CB19-BE94-4BC6-31440A314FFE}"/>
              </a:ext>
            </a:extLst>
          </p:cNvPr>
          <p:cNvCxnSpPr>
            <a:cxnSpLocks/>
            <a:stCxn id="44" idx="2"/>
            <a:endCxn id="45" idx="0"/>
          </p:cNvCxnSpPr>
          <p:nvPr/>
        </p:nvCxnSpPr>
        <p:spPr bwMode="auto">
          <a:xfrm flipH="1">
            <a:off x="2787339" y="3367068"/>
            <a:ext cx="8" cy="2465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717217E-2347-F55B-570C-DA7A23B158BA}"/>
              </a:ext>
            </a:extLst>
          </p:cNvPr>
          <p:cNvSpPr txBox="1">
            <a:spLocks/>
          </p:cNvSpPr>
          <p:nvPr/>
        </p:nvSpPr>
        <p:spPr>
          <a:xfrm>
            <a:off x="5453212" y="1060450"/>
            <a:ext cx="3024336" cy="26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Lookup for text generation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CDA4F19-3D09-0D0B-A054-20E9E9EB4196}"/>
              </a:ext>
            </a:extLst>
          </p:cNvPr>
          <p:cNvSpPr/>
          <p:nvPr/>
        </p:nvSpPr>
        <p:spPr bwMode="auto">
          <a:xfrm>
            <a:off x="6530833" y="1539841"/>
            <a:ext cx="345423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“I”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500F075-EF02-53D3-1109-F2FD42B000A8}"/>
              </a:ext>
            </a:extLst>
          </p:cNvPr>
          <p:cNvSpPr/>
          <p:nvPr/>
        </p:nvSpPr>
        <p:spPr bwMode="auto">
          <a:xfrm>
            <a:off x="6530833" y="1876386"/>
            <a:ext cx="865956" cy="2160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Hash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7C390F2-A08E-9CC2-86B2-34DEAD8010BC}"/>
              </a:ext>
            </a:extLst>
          </p:cNvPr>
          <p:cNvSpPr/>
          <p:nvPr/>
        </p:nvSpPr>
        <p:spPr bwMode="auto">
          <a:xfrm>
            <a:off x="6567767" y="2282823"/>
            <a:ext cx="792088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7654256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A2761EF-C4DE-28B1-F33A-1BE4E6A75723}"/>
              </a:ext>
            </a:extLst>
          </p:cNvPr>
          <p:cNvSpPr/>
          <p:nvPr/>
        </p:nvSpPr>
        <p:spPr bwMode="auto">
          <a:xfrm>
            <a:off x="6444208" y="2752665"/>
            <a:ext cx="1039205" cy="6144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Lookup 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Table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B7EDD78-4B5B-74B9-5E1C-251744FD3ABB}"/>
              </a:ext>
            </a:extLst>
          </p:cNvPr>
          <p:cNvSpPr/>
          <p:nvPr/>
        </p:nvSpPr>
        <p:spPr bwMode="auto">
          <a:xfrm>
            <a:off x="6530833" y="3613578"/>
            <a:ext cx="865939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“do”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B8754B3-0C84-332F-29D9-96D2021B12B0}"/>
              </a:ext>
            </a:extLst>
          </p:cNvPr>
          <p:cNvCxnSpPr>
            <a:cxnSpLocks/>
            <a:stCxn id="47" idx="2"/>
            <a:endCxn id="48" idx="0"/>
          </p:cNvCxnSpPr>
          <p:nvPr/>
        </p:nvCxnSpPr>
        <p:spPr bwMode="auto">
          <a:xfrm>
            <a:off x="6703545" y="1755865"/>
            <a:ext cx="260266" cy="1205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4B591CA-8131-01AA-531A-666832B8B463}"/>
              </a:ext>
            </a:extLst>
          </p:cNvPr>
          <p:cNvCxnSpPr>
            <a:cxnSpLocks/>
            <a:stCxn id="48" idx="2"/>
            <a:endCxn id="52" idx="0"/>
          </p:cNvCxnSpPr>
          <p:nvPr/>
        </p:nvCxnSpPr>
        <p:spPr bwMode="auto">
          <a:xfrm>
            <a:off x="6963811" y="2092410"/>
            <a:ext cx="0" cy="1904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5792801-B77B-E7E2-93C6-9E699677E4EE}"/>
              </a:ext>
            </a:extLst>
          </p:cNvPr>
          <p:cNvCxnSpPr>
            <a:cxnSpLocks/>
            <a:stCxn id="52" idx="2"/>
            <a:endCxn id="53" idx="0"/>
          </p:cNvCxnSpPr>
          <p:nvPr/>
        </p:nvCxnSpPr>
        <p:spPr bwMode="auto">
          <a:xfrm>
            <a:off x="6963811" y="2498847"/>
            <a:ext cx="0" cy="2538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55FE55D-599A-C224-938D-0C616AF196BA}"/>
              </a:ext>
            </a:extLst>
          </p:cNvPr>
          <p:cNvCxnSpPr>
            <a:cxnSpLocks/>
            <a:stCxn id="53" idx="2"/>
            <a:endCxn id="54" idx="0"/>
          </p:cNvCxnSpPr>
          <p:nvPr/>
        </p:nvCxnSpPr>
        <p:spPr bwMode="auto">
          <a:xfrm flipH="1">
            <a:off x="6963803" y="3367068"/>
            <a:ext cx="8" cy="2465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Content Placeholder 1">
            <a:extLst>
              <a:ext uri="{FF2B5EF4-FFF2-40B4-BE49-F238E27FC236}">
                <a16:creationId xmlns:a16="http://schemas.microsoft.com/office/drawing/2014/main" id="{D0088ADB-B883-5948-A741-BB17C96A7CB0}"/>
              </a:ext>
            </a:extLst>
          </p:cNvPr>
          <p:cNvSpPr txBox="1">
            <a:spLocks/>
          </p:cNvSpPr>
          <p:nvPr/>
        </p:nvSpPr>
        <p:spPr>
          <a:xfrm>
            <a:off x="1450792" y="1554622"/>
            <a:ext cx="592841" cy="1864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dirty="0"/>
              <a:t>Query</a:t>
            </a:r>
          </a:p>
        </p:txBody>
      </p:sp>
      <p:sp>
        <p:nvSpPr>
          <p:cNvPr id="60" name="Content Placeholder 1">
            <a:extLst>
              <a:ext uri="{FF2B5EF4-FFF2-40B4-BE49-F238E27FC236}">
                <a16:creationId xmlns:a16="http://schemas.microsoft.com/office/drawing/2014/main" id="{D5B01030-F71F-8E6B-5EC5-EF0E9CC39ED8}"/>
              </a:ext>
            </a:extLst>
          </p:cNvPr>
          <p:cNvSpPr txBox="1">
            <a:spLocks/>
          </p:cNvSpPr>
          <p:nvPr/>
        </p:nvSpPr>
        <p:spPr>
          <a:xfrm>
            <a:off x="1510806" y="2299875"/>
            <a:ext cx="472812" cy="1864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dirty="0"/>
              <a:t>Key</a:t>
            </a:r>
          </a:p>
        </p:txBody>
      </p:sp>
      <p:sp>
        <p:nvSpPr>
          <p:cNvPr id="61" name="Content Placeholder 1">
            <a:extLst>
              <a:ext uri="{FF2B5EF4-FFF2-40B4-BE49-F238E27FC236}">
                <a16:creationId xmlns:a16="http://schemas.microsoft.com/office/drawing/2014/main" id="{AF27ECE3-6B2C-6B3F-BF0D-CC3395D78A5D}"/>
              </a:ext>
            </a:extLst>
          </p:cNvPr>
          <p:cNvSpPr txBox="1">
            <a:spLocks/>
          </p:cNvSpPr>
          <p:nvPr/>
        </p:nvSpPr>
        <p:spPr>
          <a:xfrm>
            <a:off x="1510806" y="3628359"/>
            <a:ext cx="487884" cy="1864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dirty="0"/>
              <a:t>Value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0FE3C8C-6F13-7B69-5893-C792C06A4E48}"/>
              </a:ext>
            </a:extLst>
          </p:cNvPr>
          <p:cNvCxnSpPr>
            <a:cxnSpLocks/>
            <a:stCxn id="59" idx="3"/>
            <a:endCxn id="7" idx="1"/>
          </p:cNvCxnSpPr>
          <p:nvPr/>
        </p:nvCxnSpPr>
        <p:spPr bwMode="auto">
          <a:xfrm>
            <a:off x="2043633" y="1647853"/>
            <a:ext cx="3107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D926022-3191-BCF7-3438-E38FE82C442F}"/>
              </a:ext>
            </a:extLst>
          </p:cNvPr>
          <p:cNvCxnSpPr>
            <a:cxnSpLocks/>
            <a:stCxn id="60" idx="3"/>
            <a:endCxn id="43" idx="1"/>
          </p:cNvCxnSpPr>
          <p:nvPr/>
        </p:nvCxnSpPr>
        <p:spPr bwMode="auto">
          <a:xfrm>
            <a:off x="1983618" y="2393106"/>
            <a:ext cx="58888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EC6774C-4343-3884-FCF3-1A4D5FE8711D}"/>
              </a:ext>
            </a:extLst>
          </p:cNvPr>
          <p:cNvCxnSpPr>
            <a:cxnSpLocks/>
            <a:stCxn id="61" idx="3"/>
            <a:endCxn id="45" idx="1"/>
          </p:cNvCxnSpPr>
          <p:nvPr/>
        </p:nvCxnSpPr>
        <p:spPr bwMode="auto">
          <a:xfrm>
            <a:off x="1998690" y="3721590"/>
            <a:ext cx="35567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98A9C3F9-8302-4F05-E9EF-C78D1D1D8DC8}"/>
              </a:ext>
            </a:extLst>
          </p:cNvPr>
          <p:cNvSpPr/>
          <p:nvPr/>
        </p:nvSpPr>
        <p:spPr bwMode="auto">
          <a:xfrm>
            <a:off x="6999807" y="1538541"/>
            <a:ext cx="396965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“will”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00CB9EF5-8ED5-285C-E379-2A7A7BB347B4}"/>
              </a:ext>
            </a:extLst>
          </p:cNvPr>
          <p:cNvCxnSpPr>
            <a:cxnSpLocks/>
            <a:stCxn id="77" idx="2"/>
            <a:endCxn id="48" idx="0"/>
          </p:cNvCxnSpPr>
          <p:nvPr/>
        </p:nvCxnSpPr>
        <p:spPr bwMode="auto">
          <a:xfrm flipH="1">
            <a:off x="6963811" y="1754565"/>
            <a:ext cx="234479" cy="1218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078FE738-6301-E147-898D-23CE7D3365F2}"/>
              </a:ext>
            </a:extLst>
          </p:cNvPr>
          <p:cNvSpPr/>
          <p:nvPr/>
        </p:nvSpPr>
        <p:spPr bwMode="auto">
          <a:xfrm>
            <a:off x="5389044" y="1533430"/>
            <a:ext cx="345423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“I”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956D7B6-084F-0149-7CE6-8A90FC36C61B}"/>
              </a:ext>
            </a:extLst>
          </p:cNvPr>
          <p:cNvSpPr/>
          <p:nvPr/>
        </p:nvSpPr>
        <p:spPr bwMode="auto">
          <a:xfrm>
            <a:off x="5128778" y="1870473"/>
            <a:ext cx="865956" cy="2160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Hash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85E3850-3246-5932-8EBB-2378CA2B98DB}"/>
              </a:ext>
            </a:extLst>
          </p:cNvPr>
          <p:cNvSpPr/>
          <p:nvPr/>
        </p:nvSpPr>
        <p:spPr bwMode="auto">
          <a:xfrm>
            <a:off x="5165712" y="2276910"/>
            <a:ext cx="792088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3452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08C2326A-F362-B4EF-808F-3843ED41A4BC}"/>
              </a:ext>
            </a:extLst>
          </p:cNvPr>
          <p:cNvSpPr/>
          <p:nvPr/>
        </p:nvSpPr>
        <p:spPr bwMode="auto">
          <a:xfrm>
            <a:off x="5042153" y="2746752"/>
            <a:ext cx="1039205" cy="6144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Lookup 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Table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BF42AA9-50CE-48F3-8CAE-5D7C2AE5318E}"/>
              </a:ext>
            </a:extLst>
          </p:cNvPr>
          <p:cNvSpPr/>
          <p:nvPr/>
        </p:nvSpPr>
        <p:spPr bwMode="auto">
          <a:xfrm>
            <a:off x="5128778" y="3607665"/>
            <a:ext cx="865939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entury Gothic" panose="020B0502020202020204" pitchFamily="34" charset="0"/>
              </a:rPr>
              <a:t>“will”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78066C8-17E4-633C-CDC9-E8CB618C0F13}"/>
              </a:ext>
            </a:extLst>
          </p:cNvPr>
          <p:cNvCxnSpPr>
            <a:cxnSpLocks/>
            <a:stCxn id="91" idx="2"/>
            <a:endCxn id="92" idx="0"/>
          </p:cNvCxnSpPr>
          <p:nvPr/>
        </p:nvCxnSpPr>
        <p:spPr bwMode="auto">
          <a:xfrm>
            <a:off x="5561756" y="1749454"/>
            <a:ext cx="0" cy="1210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633C15DB-DA78-1BF5-BC29-E26B9AE7D561}"/>
              </a:ext>
            </a:extLst>
          </p:cNvPr>
          <p:cNvCxnSpPr>
            <a:cxnSpLocks/>
            <a:stCxn id="92" idx="2"/>
            <a:endCxn id="93" idx="0"/>
          </p:cNvCxnSpPr>
          <p:nvPr/>
        </p:nvCxnSpPr>
        <p:spPr bwMode="auto">
          <a:xfrm>
            <a:off x="5561756" y="2086497"/>
            <a:ext cx="0" cy="1904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B5FD165-E59D-43D1-1454-51485F3E8B81}"/>
              </a:ext>
            </a:extLst>
          </p:cNvPr>
          <p:cNvCxnSpPr>
            <a:cxnSpLocks/>
            <a:stCxn id="93" idx="2"/>
            <a:endCxn id="94" idx="0"/>
          </p:cNvCxnSpPr>
          <p:nvPr/>
        </p:nvCxnSpPr>
        <p:spPr bwMode="auto">
          <a:xfrm>
            <a:off x="5561756" y="2492934"/>
            <a:ext cx="0" cy="2538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8D7AEA6-41A9-D5D3-856A-553E5D3E6E7F}"/>
              </a:ext>
            </a:extLst>
          </p:cNvPr>
          <p:cNvCxnSpPr>
            <a:cxnSpLocks/>
            <a:stCxn id="94" idx="2"/>
            <a:endCxn id="95" idx="0"/>
          </p:cNvCxnSpPr>
          <p:nvPr/>
        </p:nvCxnSpPr>
        <p:spPr bwMode="auto">
          <a:xfrm flipH="1">
            <a:off x="5561748" y="3361155"/>
            <a:ext cx="8" cy="2465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4AC013D9-5D5E-76A4-3E7B-1568C80D210F}"/>
              </a:ext>
            </a:extLst>
          </p:cNvPr>
          <p:cNvCxnSpPr>
            <a:cxnSpLocks/>
            <a:stCxn id="95" idx="3"/>
            <a:endCxn id="77" idx="0"/>
          </p:cNvCxnSpPr>
          <p:nvPr/>
        </p:nvCxnSpPr>
        <p:spPr bwMode="auto">
          <a:xfrm flipV="1">
            <a:off x="5994717" y="1538541"/>
            <a:ext cx="1203573" cy="2177136"/>
          </a:xfrm>
          <a:prstGeom prst="bentConnector4">
            <a:avLst>
              <a:gd name="adj1" fmla="val 21267"/>
              <a:gd name="adj2" fmla="val 10530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07" name="Elbow Connector 106">
            <a:extLst>
              <a:ext uri="{FF2B5EF4-FFF2-40B4-BE49-F238E27FC236}">
                <a16:creationId xmlns:a16="http://schemas.microsoft.com/office/drawing/2014/main" id="{A809B0FC-B248-011C-6292-3170FD278985}"/>
              </a:ext>
            </a:extLst>
          </p:cNvPr>
          <p:cNvCxnSpPr>
            <a:cxnSpLocks/>
          </p:cNvCxnSpPr>
          <p:nvPr/>
        </p:nvCxnSpPr>
        <p:spPr bwMode="auto">
          <a:xfrm flipV="1">
            <a:off x="7395851" y="1531275"/>
            <a:ext cx="1229344" cy="2177136"/>
          </a:xfrm>
          <a:prstGeom prst="bentConnector4">
            <a:avLst>
              <a:gd name="adj1" fmla="val 22240"/>
              <a:gd name="adj2" fmla="val 10455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08" name="Content Placeholder 1">
            <a:extLst>
              <a:ext uri="{FF2B5EF4-FFF2-40B4-BE49-F238E27FC236}">
                <a16:creationId xmlns:a16="http://schemas.microsoft.com/office/drawing/2014/main" id="{E2A00F50-074D-CC36-3BE7-34642068BCCA}"/>
              </a:ext>
            </a:extLst>
          </p:cNvPr>
          <p:cNvSpPr txBox="1">
            <a:spLocks/>
          </p:cNvSpPr>
          <p:nvPr/>
        </p:nvSpPr>
        <p:spPr>
          <a:xfrm>
            <a:off x="8341281" y="1578833"/>
            <a:ext cx="592841" cy="1864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dirty="0"/>
              <a:t>. . .</a:t>
            </a:r>
          </a:p>
        </p:txBody>
      </p:sp>
    </p:spTree>
    <p:extLst>
      <p:ext uri="{BB962C8B-B14F-4D97-AF65-F5344CB8AC3E}">
        <p14:creationId xmlns:p14="http://schemas.microsoft.com/office/powerpoint/2010/main" val="291283258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>
            <a:extLst>
              <a:ext uri="{FF2B5EF4-FFF2-40B4-BE49-F238E27FC236}">
                <a16:creationId xmlns:a16="http://schemas.microsoft.com/office/drawing/2014/main" id="{742DCB18-DA2F-C7D6-331C-DE0ACE76A0F8}"/>
              </a:ext>
            </a:extLst>
          </p:cNvPr>
          <p:cNvSpPr/>
          <p:nvPr/>
        </p:nvSpPr>
        <p:spPr bwMode="auto">
          <a:xfrm>
            <a:off x="5148064" y="3626903"/>
            <a:ext cx="507730" cy="9836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BDF1D6-EAC6-4444-BB90-23F2165D1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Lookup with Neural 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3714F-D982-0119-FE25-FC4FF412FD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372841-68F0-3909-ECB3-ED989D6851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7BC421-2936-451E-0716-171FEFA1E018}"/>
              </a:ext>
            </a:extLst>
          </p:cNvPr>
          <p:cNvSpPr/>
          <p:nvPr/>
        </p:nvSpPr>
        <p:spPr bwMode="auto">
          <a:xfrm>
            <a:off x="4761098" y="870940"/>
            <a:ext cx="216024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“I”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DD7B40-11C4-D7E1-209C-690073EE2066}"/>
              </a:ext>
            </a:extLst>
          </p:cNvPr>
          <p:cNvSpPr/>
          <p:nvPr/>
        </p:nvSpPr>
        <p:spPr bwMode="auto">
          <a:xfrm>
            <a:off x="5047580" y="865883"/>
            <a:ext cx="413343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“will”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8B60F9-C1AC-5594-8477-75723C5B9136}"/>
              </a:ext>
            </a:extLst>
          </p:cNvPr>
          <p:cNvSpPr/>
          <p:nvPr/>
        </p:nvSpPr>
        <p:spPr bwMode="auto">
          <a:xfrm>
            <a:off x="3732365" y="1726148"/>
            <a:ext cx="562568" cy="1575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Query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287ACE-9C5F-45C9-6070-7E00014FE05C}"/>
              </a:ext>
            </a:extLst>
          </p:cNvPr>
          <p:cNvSpPr/>
          <p:nvPr/>
        </p:nvSpPr>
        <p:spPr bwMode="auto">
          <a:xfrm>
            <a:off x="4793874" y="1728753"/>
            <a:ext cx="507411" cy="1575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Key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CFA2B1-BFCD-D9C0-1DAD-228A20EDBA03}"/>
              </a:ext>
            </a:extLst>
          </p:cNvPr>
          <p:cNvSpPr/>
          <p:nvPr/>
        </p:nvSpPr>
        <p:spPr bwMode="auto">
          <a:xfrm>
            <a:off x="5874271" y="1720663"/>
            <a:ext cx="432978" cy="1575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Value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6534E32-27B8-9C5A-45BC-B3B6C2807BF2}"/>
              </a:ext>
            </a:extLst>
          </p:cNvPr>
          <p:cNvCxnSpPr>
            <a:cxnSpLocks/>
          </p:cNvCxnSpPr>
          <p:nvPr/>
        </p:nvCxnSpPr>
        <p:spPr bwMode="auto">
          <a:xfrm>
            <a:off x="5051555" y="1228160"/>
            <a:ext cx="103920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C2F81E3-02BF-109A-7508-45D79F8B3979}"/>
              </a:ext>
            </a:extLst>
          </p:cNvPr>
          <p:cNvCxnSpPr>
            <a:cxnSpLocks/>
            <a:endCxn id="13" idx="0"/>
          </p:cNvCxnSpPr>
          <p:nvPr/>
        </p:nvCxnSpPr>
        <p:spPr bwMode="auto">
          <a:xfrm>
            <a:off x="6090760" y="1228160"/>
            <a:ext cx="0" cy="4925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95EDB88-DF4F-4373-AA6F-7F30DC9BF05B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>
            <a:off x="4013649" y="1228160"/>
            <a:ext cx="0" cy="4979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BF9149-0BA7-BDC9-9186-EFCE5286DF45}"/>
              </a:ext>
            </a:extLst>
          </p:cNvPr>
          <p:cNvCxnSpPr>
            <a:cxnSpLocks/>
          </p:cNvCxnSpPr>
          <p:nvPr/>
        </p:nvCxnSpPr>
        <p:spPr bwMode="auto">
          <a:xfrm>
            <a:off x="4012350" y="1228160"/>
            <a:ext cx="103920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3B746219-8488-398A-5C14-A7C632BA47BD}"/>
              </a:ext>
            </a:extLst>
          </p:cNvPr>
          <p:cNvSpPr/>
          <p:nvPr/>
        </p:nvSpPr>
        <p:spPr bwMode="auto">
          <a:xfrm>
            <a:off x="4031425" y="2109612"/>
            <a:ext cx="1039205" cy="3322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Matrix Multiplication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17AA022-CA3F-92D3-7E20-049800EF8E5F}"/>
              </a:ext>
            </a:extLst>
          </p:cNvPr>
          <p:cNvCxnSpPr>
            <a:cxnSpLocks/>
            <a:stCxn id="19" idx="0"/>
            <a:endCxn id="11" idx="2"/>
          </p:cNvCxnSpPr>
          <p:nvPr/>
        </p:nvCxnSpPr>
        <p:spPr bwMode="auto">
          <a:xfrm flipH="1" flipV="1">
            <a:off x="4013649" y="1883676"/>
            <a:ext cx="537379" cy="225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AFBA909-BCDF-0FED-FB27-65049DA16BE5}"/>
              </a:ext>
            </a:extLst>
          </p:cNvPr>
          <p:cNvCxnSpPr>
            <a:cxnSpLocks/>
            <a:stCxn id="12" idx="2"/>
            <a:endCxn id="19" idx="0"/>
          </p:cNvCxnSpPr>
          <p:nvPr/>
        </p:nvCxnSpPr>
        <p:spPr bwMode="auto">
          <a:xfrm flipH="1">
            <a:off x="4551028" y="1886279"/>
            <a:ext cx="496552" cy="2233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62CE3EE-6C35-D9E6-027F-67AA8CF86E11}"/>
              </a:ext>
            </a:extLst>
          </p:cNvPr>
          <p:cNvSpPr txBox="1"/>
          <p:nvPr/>
        </p:nvSpPr>
        <p:spPr>
          <a:xfrm>
            <a:off x="6001578" y="203035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E48B0D5-C6F4-2728-49DC-C98E19E6934F}"/>
              </a:ext>
            </a:extLst>
          </p:cNvPr>
          <p:cNvSpPr/>
          <p:nvPr/>
        </p:nvSpPr>
        <p:spPr bwMode="auto">
          <a:xfrm>
            <a:off x="3693541" y="1297932"/>
            <a:ext cx="634576" cy="332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Weight Matrix Q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387E7E-92D1-9A6A-4CAA-0210D0A82E53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>
            <a:off x="5047580" y="1123863"/>
            <a:ext cx="0" cy="6048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DE0373A9-3DB5-6CB5-F9CB-85691764584D}"/>
              </a:ext>
            </a:extLst>
          </p:cNvPr>
          <p:cNvSpPr/>
          <p:nvPr/>
        </p:nvSpPr>
        <p:spPr bwMode="auto">
          <a:xfrm>
            <a:off x="4118049" y="2567200"/>
            <a:ext cx="865956" cy="1642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Normalize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C07E283-8D4D-7C7F-0F1F-24143BC8E920}"/>
              </a:ext>
            </a:extLst>
          </p:cNvPr>
          <p:cNvCxnSpPr>
            <a:cxnSpLocks/>
          </p:cNvCxnSpPr>
          <p:nvPr/>
        </p:nvCxnSpPr>
        <p:spPr bwMode="auto">
          <a:xfrm>
            <a:off x="4551027" y="2441872"/>
            <a:ext cx="0" cy="1206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82927F7-D738-1FFD-756B-E5E3F4E8A2F5}"/>
              </a:ext>
            </a:extLst>
          </p:cNvPr>
          <p:cNvCxnSpPr>
            <a:cxnSpLocks/>
            <a:stCxn id="32" idx="0"/>
            <a:endCxn id="29" idx="2"/>
          </p:cNvCxnSpPr>
          <p:nvPr/>
        </p:nvCxnSpPr>
        <p:spPr bwMode="auto">
          <a:xfrm flipH="1" flipV="1">
            <a:off x="4551027" y="2731447"/>
            <a:ext cx="855209" cy="1418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B3964A13-27C8-B64D-E160-2D9BDEE06E84}"/>
              </a:ext>
            </a:extLst>
          </p:cNvPr>
          <p:cNvSpPr/>
          <p:nvPr/>
        </p:nvSpPr>
        <p:spPr bwMode="auto">
          <a:xfrm>
            <a:off x="4886633" y="2873311"/>
            <a:ext cx="1039205" cy="3322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Matrix Multiplication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7848AE3-B05E-1B7A-1CFF-F1FBBE00A6F1}"/>
              </a:ext>
            </a:extLst>
          </p:cNvPr>
          <p:cNvCxnSpPr>
            <a:cxnSpLocks/>
            <a:endCxn id="13" idx="2"/>
          </p:cNvCxnSpPr>
          <p:nvPr/>
        </p:nvCxnSpPr>
        <p:spPr bwMode="auto">
          <a:xfrm flipV="1">
            <a:off x="6090760" y="1878187"/>
            <a:ext cx="0" cy="8634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8DAEB8A-485F-613B-1FA5-C14F1B9E0E22}"/>
              </a:ext>
            </a:extLst>
          </p:cNvPr>
          <p:cNvCxnSpPr>
            <a:cxnSpLocks/>
            <a:stCxn id="32" idx="0"/>
          </p:cNvCxnSpPr>
          <p:nvPr/>
        </p:nvCxnSpPr>
        <p:spPr bwMode="auto">
          <a:xfrm flipV="1">
            <a:off x="5406236" y="2741591"/>
            <a:ext cx="688830" cy="1317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D1ABD5-7018-CBBE-57E0-FC1BEFEFBF40}"/>
              </a:ext>
            </a:extLst>
          </p:cNvPr>
          <p:cNvCxnSpPr>
            <a:cxnSpLocks/>
            <a:stCxn id="32" idx="2"/>
          </p:cNvCxnSpPr>
          <p:nvPr/>
        </p:nvCxnSpPr>
        <p:spPr bwMode="auto">
          <a:xfrm>
            <a:off x="5406236" y="3205571"/>
            <a:ext cx="0" cy="1316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6EE55246-EC3E-5A06-EED5-87E1F0C4364D}"/>
              </a:ext>
            </a:extLst>
          </p:cNvPr>
          <p:cNvSpPr/>
          <p:nvPr/>
        </p:nvSpPr>
        <p:spPr bwMode="auto">
          <a:xfrm>
            <a:off x="4969488" y="3333582"/>
            <a:ext cx="865956" cy="1752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Normalize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E680C5F-1767-0D4B-2EBC-CDD16DEB538A}"/>
              </a:ext>
            </a:extLst>
          </p:cNvPr>
          <p:cNvCxnSpPr>
            <a:cxnSpLocks/>
          </p:cNvCxnSpPr>
          <p:nvPr/>
        </p:nvCxnSpPr>
        <p:spPr bwMode="auto">
          <a:xfrm>
            <a:off x="5401929" y="3508840"/>
            <a:ext cx="0" cy="1180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EB7412D-3258-9EB4-26AB-1DB02E04903D}"/>
              </a:ext>
            </a:extLst>
          </p:cNvPr>
          <p:cNvGrpSpPr/>
          <p:nvPr/>
        </p:nvGrpSpPr>
        <p:grpSpPr>
          <a:xfrm rot="5400000">
            <a:off x="4973093" y="3904113"/>
            <a:ext cx="857672" cy="410386"/>
            <a:chOff x="5076056" y="3813382"/>
            <a:chExt cx="1944216" cy="901356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609CAC3-B42B-1975-F83F-D0855CE2F8FD}"/>
                </a:ext>
              </a:extLst>
            </p:cNvPr>
            <p:cNvSpPr/>
            <p:nvPr/>
          </p:nvSpPr>
          <p:spPr bwMode="auto">
            <a:xfrm>
              <a:off x="5076056" y="3813382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AD44CB7D-2893-9999-6188-375C55683F5D}"/>
                </a:ext>
              </a:extLst>
            </p:cNvPr>
            <p:cNvCxnSpPr>
              <a:cxnSpLocks/>
              <a:stCxn id="62" idx="6"/>
            </p:cNvCxnSpPr>
            <p:nvPr/>
          </p:nvCxnSpPr>
          <p:spPr bwMode="auto">
            <a:xfrm>
              <a:off x="5292080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2048558-73DA-34B0-335E-78E611082C74}"/>
                </a:ext>
              </a:extLst>
            </p:cNvPr>
            <p:cNvSpPr/>
            <p:nvPr/>
          </p:nvSpPr>
          <p:spPr bwMode="auto">
            <a:xfrm>
              <a:off x="5076056" y="4137418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6552B69C-8C70-711E-F87F-69C9C2C21C5A}"/>
                </a:ext>
              </a:extLst>
            </p:cNvPr>
            <p:cNvSpPr/>
            <p:nvPr/>
          </p:nvSpPr>
          <p:spPr bwMode="auto">
            <a:xfrm>
              <a:off x="5076056" y="4490300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3C2928D-EF21-D569-9B4B-20E094EACF07}"/>
                </a:ext>
              </a:extLst>
            </p:cNvPr>
            <p:cNvSpPr/>
            <p:nvPr/>
          </p:nvSpPr>
          <p:spPr bwMode="auto">
            <a:xfrm>
              <a:off x="5652120" y="3813382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22DB581-3E76-AA7C-A42A-99F6ADFFC407}"/>
                </a:ext>
              </a:extLst>
            </p:cNvPr>
            <p:cNvSpPr/>
            <p:nvPr/>
          </p:nvSpPr>
          <p:spPr bwMode="auto">
            <a:xfrm>
              <a:off x="5652120" y="4133550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EB07F49-D7DF-BEFE-70C6-A3AD77EDBE23}"/>
                </a:ext>
              </a:extLst>
            </p:cNvPr>
            <p:cNvSpPr/>
            <p:nvPr/>
          </p:nvSpPr>
          <p:spPr bwMode="auto">
            <a:xfrm>
              <a:off x="5652120" y="4498714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F8AC699-4F38-DA24-0FD9-98367E5E66FF}"/>
                </a:ext>
              </a:extLst>
            </p:cNvPr>
            <p:cNvSpPr/>
            <p:nvPr/>
          </p:nvSpPr>
          <p:spPr bwMode="auto">
            <a:xfrm>
              <a:off x="6228184" y="3813382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6627436-4C0F-0CC6-EF55-8D3204163142}"/>
                </a:ext>
              </a:extLst>
            </p:cNvPr>
            <p:cNvSpPr/>
            <p:nvPr/>
          </p:nvSpPr>
          <p:spPr bwMode="auto">
            <a:xfrm>
              <a:off x="6228184" y="4141005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4E6119B-215B-47AA-43C3-33C17D0D6974}"/>
                </a:ext>
              </a:extLst>
            </p:cNvPr>
            <p:cNvSpPr/>
            <p:nvPr/>
          </p:nvSpPr>
          <p:spPr bwMode="auto">
            <a:xfrm>
              <a:off x="6228184" y="4496904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67545051-6EC7-0C6F-46EF-D7AD488513F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0A5D1B0-6BF7-A5CA-6841-801163F31C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526A08F7-4EE1-AA51-92E4-CF4F2AE504F2}"/>
                </a:ext>
              </a:extLst>
            </p:cNvPr>
            <p:cNvCxnSpPr>
              <a:cxnSpLocks/>
              <a:stCxn id="62" idx="6"/>
              <a:endCxn id="67" idx="2"/>
            </p:cNvCxnSpPr>
            <p:nvPr/>
          </p:nvCxnSpPr>
          <p:spPr bwMode="auto">
            <a:xfrm>
              <a:off x="5292080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0B9E85BA-E4AE-5F60-3B9A-ED447268647A}"/>
                </a:ext>
              </a:extLst>
            </p:cNvPr>
            <p:cNvCxnSpPr>
              <a:cxnSpLocks/>
              <a:stCxn id="64" idx="6"/>
              <a:endCxn id="68" idx="2"/>
            </p:cNvCxnSpPr>
            <p:nvPr/>
          </p:nvCxnSpPr>
          <p:spPr bwMode="auto">
            <a:xfrm>
              <a:off x="5292080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1952A2B-8CF2-960B-9579-9365ED2764B9}"/>
                </a:ext>
              </a:extLst>
            </p:cNvPr>
            <p:cNvCxnSpPr>
              <a:cxnSpLocks/>
              <a:stCxn id="65" idx="6"/>
              <a:endCxn id="67" idx="2"/>
            </p:cNvCxnSpPr>
            <p:nvPr/>
          </p:nvCxnSpPr>
          <p:spPr bwMode="auto">
            <a:xfrm flipV="1">
              <a:off x="5292080" y="4241562"/>
              <a:ext cx="360040" cy="35675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D5E3902-3713-803F-0D1E-162D803C91D2}"/>
                </a:ext>
              </a:extLst>
            </p:cNvPr>
            <p:cNvCxnSpPr>
              <a:cxnSpLocks/>
              <a:stCxn id="65" idx="6"/>
              <a:endCxn id="66" idx="2"/>
            </p:cNvCxnSpPr>
            <p:nvPr/>
          </p:nvCxnSpPr>
          <p:spPr bwMode="auto">
            <a:xfrm flipV="1">
              <a:off x="5292080" y="3921394"/>
              <a:ext cx="360040" cy="676918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A7B4EFA-CF53-CE28-AF8B-31097AB9C50C}"/>
                </a:ext>
              </a:extLst>
            </p:cNvPr>
            <p:cNvCxnSpPr>
              <a:cxnSpLocks/>
              <a:stCxn id="66" idx="2"/>
              <a:endCxn id="64" idx="6"/>
            </p:cNvCxnSpPr>
            <p:nvPr/>
          </p:nvCxnSpPr>
          <p:spPr bwMode="auto">
            <a:xfrm flipH="1">
              <a:off x="5292080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CD756712-197B-A39F-163B-B2AF290F8525}"/>
                </a:ext>
              </a:extLst>
            </p:cNvPr>
            <p:cNvCxnSpPr>
              <a:cxnSpLocks/>
              <a:stCxn id="62" idx="6"/>
              <a:endCxn id="68" idx="2"/>
            </p:cNvCxnSpPr>
            <p:nvPr/>
          </p:nvCxnSpPr>
          <p:spPr bwMode="auto">
            <a:xfrm>
              <a:off x="5292080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2244938-FFFF-1EEB-1A46-11721643C5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1FA087-D18C-37F4-C099-2D52B67D3D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6EA844F-0290-ABD7-FF8A-4A6F0512AC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681F257-29DE-7544-86ED-3DF046A6AA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5549242F-EC52-9FF7-AEF6-423A58880B6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1C4C055-B9D1-6E4C-C0F6-8B728B897C44}"/>
                </a:ext>
              </a:extLst>
            </p:cNvPr>
            <p:cNvCxnSpPr>
              <a:cxnSpLocks/>
              <a:stCxn id="68" idx="6"/>
            </p:cNvCxnSpPr>
            <p:nvPr/>
          </p:nvCxnSpPr>
          <p:spPr bwMode="auto">
            <a:xfrm flipV="1">
              <a:off x="5868144" y="4241562"/>
              <a:ext cx="360040" cy="36516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2F78CEC0-4F05-1CAF-41EC-9B6ED483B7E4}"/>
                </a:ext>
              </a:extLst>
            </p:cNvPr>
            <p:cNvCxnSpPr>
              <a:cxnSpLocks/>
              <a:stCxn id="68" idx="6"/>
            </p:cNvCxnSpPr>
            <p:nvPr/>
          </p:nvCxnSpPr>
          <p:spPr bwMode="auto">
            <a:xfrm flipV="1"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A4D37ED7-250F-4A66-0689-BF0FA9880DC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8144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FF557809-9A13-9323-1724-D57521D107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6CBEAE18-B368-2D65-1337-DDCBA8EA05EC}"/>
                </a:ext>
              </a:extLst>
            </p:cNvPr>
            <p:cNvSpPr/>
            <p:nvPr/>
          </p:nvSpPr>
          <p:spPr bwMode="auto">
            <a:xfrm>
              <a:off x="6804248" y="4144354"/>
              <a:ext cx="216024" cy="216024"/>
            </a:xfrm>
            <a:prstGeom prst="ellips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14BDC32-AA88-563E-45C8-5E62113775C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4247123"/>
              <a:ext cx="36004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365808B-EBFD-9674-8BA6-6F661525EB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3923087"/>
              <a:ext cx="360040" cy="320168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44DE305E-3844-89CA-213E-E10F568812E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44208" y="4243255"/>
              <a:ext cx="360040" cy="36516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9B845926-4D2C-0D41-2D9B-B27BEF90C81B}"/>
              </a:ext>
            </a:extLst>
          </p:cNvPr>
          <p:cNvSpPr/>
          <p:nvPr/>
        </p:nvSpPr>
        <p:spPr bwMode="auto">
          <a:xfrm>
            <a:off x="4732746" y="1296965"/>
            <a:ext cx="634576" cy="332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Weight Matrix K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B930D8B-3A39-C219-D227-746BD8E39725}"/>
              </a:ext>
            </a:extLst>
          </p:cNvPr>
          <p:cNvSpPr/>
          <p:nvPr/>
        </p:nvSpPr>
        <p:spPr bwMode="auto">
          <a:xfrm>
            <a:off x="5773472" y="1299046"/>
            <a:ext cx="634576" cy="332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Weight Matrix V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6001C70-0F9D-25F6-4645-232118D91772}"/>
              </a:ext>
            </a:extLst>
          </p:cNvPr>
          <p:cNvSpPr/>
          <p:nvPr/>
        </p:nvSpPr>
        <p:spPr bwMode="auto">
          <a:xfrm>
            <a:off x="5185440" y="4782015"/>
            <a:ext cx="432978" cy="1575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“do”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6B2FD5A3-8403-17BF-0857-3268FEF1DB65}"/>
              </a:ext>
            </a:extLst>
          </p:cNvPr>
          <p:cNvCxnSpPr>
            <a:cxnSpLocks/>
            <a:stCxn id="93" idx="2"/>
            <a:endCxn id="127" idx="0"/>
          </p:cNvCxnSpPr>
          <p:nvPr/>
        </p:nvCxnSpPr>
        <p:spPr bwMode="auto">
          <a:xfrm>
            <a:off x="5401929" y="4610538"/>
            <a:ext cx="0" cy="1714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2" name="Left Brace 131">
            <a:extLst>
              <a:ext uri="{FF2B5EF4-FFF2-40B4-BE49-F238E27FC236}">
                <a16:creationId xmlns:a16="http://schemas.microsoft.com/office/drawing/2014/main" id="{7438B7CD-372D-8CC8-A481-9B7ACBE9C4E0}"/>
              </a:ext>
            </a:extLst>
          </p:cNvPr>
          <p:cNvSpPr/>
          <p:nvPr/>
        </p:nvSpPr>
        <p:spPr bwMode="auto">
          <a:xfrm>
            <a:off x="3124547" y="1228160"/>
            <a:ext cx="418668" cy="1503287"/>
          </a:xfrm>
          <a:prstGeom prst="leftBrace">
            <a:avLst>
              <a:gd name="adj1" fmla="val 42157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3" name="Content Placeholder 1">
            <a:extLst>
              <a:ext uri="{FF2B5EF4-FFF2-40B4-BE49-F238E27FC236}">
                <a16:creationId xmlns:a16="http://schemas.microsoft.com/office/drawing/2014/main" id="{1B99F3D9-2671-3183-287E-625E28355CA2}"/>
              </a:ext>
            </a:extLst>
          </p:cNvPr>
          <p:cNvSpPr txBox="1">
            <a:spLocks/>
          </p:cNvSpPr>
          <p:nvPr/>
        </p:nvSpPr>
        <p:spPr>
          <a:xfrm rot="16200000">
            <a:off x="1921019" y="1651523"/>
            <a:ext cx="1595746" cy="584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/>
              <a:t>Self-Attention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/>
              <a:t> Mechanism</a:t>
            </a:r>
          </a:p>
        </p:txBody>
      </p:sp>
      <p:sp>
        <p:nvSpPr>
          <p:cNvPr id="134" name="Content Placeholder 1">
            <a:extLst>
              <a:ext uri="{FF2B5EF4-FFF2-40B4-BE49-F238E27FC236}">
                <a16:creationId xmlns:a16="http://schemas.microsoft.com/office/drawing/2014/main" id="{FA57FED4-DA96-515A-0C19-9FEF6335DB96}"/>
              </a:ext>
            </a:extLst>
          </p:cNvPr>
          <p:cNvSpPr txBox="1">
            <a:spLocks/>
          </p:cNvSpPr>
          <p:nvPr/>
        </p:nvSpPr>
        <p:spPr>
          <a:xfrm rot="16200000">
            <a:off x="3642678" y="3817109"/>
            <a:ext cx="1595746" cy="584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/>
              <a:t>Feed-forward Network</a:t>
            </a:r>
          </a:p>
        </p:txBody>
      </p:sp>
    </p:spTree>
    <p:extLst>
      <p:ext uri="{BB962C8B-B14F-4D97-AF65-F5344CB8AC3E}">
        <p14:creationId xmlns:p14="http://schemas.microsoft.com/office/powerpoint/2010/main" val="340396637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260DDE-ED5F-F19A-FF33-AED73E588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all together: </a:t>
            </a:r>
            <a:r>
              <a:rPr lang="en-US" b="1" dirty="0"/>
              <a:t>Transformer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BF828-F379-DFAB-21FD-F427573953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34EE3C-C7F6-8B7F-CFC3-093DFD384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3EBF1F-714C-155C-E49E-3CBACCE7075A}"/>
              </a:ext>
            </a:extLst>
          </p:cNvPr>
          <p:cNvSpPr txBox="1"/>
          <p:nvPr/>
        </p:nvSpPr>
        <p:spPr>
          <a:xfrm>
            <a:off x="3493046" y="4554948"/>
            <a:ext cx="223224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hlinkClick r:id="rId2"/>
              </a:rPr>
              <a:t>https://arxiv.org/abs/1706.03762</a:t>
            </a:r>
            <a:r>
              <a:rPr lang="en-US" sz="1050" dirty="0"/>
              <a:t> June 2017</a:t>
            </a:r>
          </a:p>
        </p:txBody>
      </p:sp>
      <p:pic>
        <p:nvPicPr>
          <p:cNvPr id="7" name="Picture 6" descr="A close-up of a document&#10;&#10;Description automatically generated">
            <a:extLst>
              <a:ext uri="{FF2B5EF4-FFF2-40B4-BE49-F238E27FC236}">
                <a16:creationId xmlns:a16="http://schemas.microsoft.com/office/drawing/2014/main" id="{01898A86-FE3F-753C-6FDE-05F0B3F5FF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876" y="1162913"/>
            <a:ext cx="3077526" cy="32577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 diagram of a process&#10;&#10;Description automatically generated">
            <a:extLst>
              <a:ext uri="{FF2B5EF4-FFF2-40B4-BE49-F238E27FC236}">
                <a16:creationId xmlns:a16="http://schemas.microsoft.com/office/drawing/2014/main" id="{5AD21723-4FD4-D8A8-D76B-721508C1DA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099278"/>
            <a:ext cx="2297460" cy="341716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964C96-AAC4-A20D-102D-7824EC5F953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 rot="16200000">
            <a:off x="5077216" y="2727694"/>
            <a:ext cx="1296144" cy="264175"/>
          </a:xfr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dirty="0"/>
              <a:t>Encoder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FC34068-5897-325E-48B4-CC672AD60CCB}"/>
              </a:ext>
            </a:extLst>
          </p:cNvPr>
          <p:cNvSpPr txBox="1">
            <a:spLocks/>
          </p:cNvSpPr>
          <p:nvPr/>
        </p:nvSpPr>
        <p:spPr>
          <a:xfrm rot="16200000">
            <a:off x="7528300" y="2439662"/>
            <a:ext cx="1296144" cy="26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Decoder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03647C96-E63E-2AB5-E0AA-CF401479E73A}"/>
              </a:ext>
            </a:extLst>
          </p:cNvPr>
          <p:cNvSpPr/>
          <p:nvPr/>
        </p:nvSpPr>
        <p:spPr bwMode="auto">
          <a:xfrm>
            <a:off x="7391400" y="845820"/>
            <a:ext cx="1249680" cy="3353610"/>
          </a:xfrm>
          <a:custGeom>
            <a:avLst/>
            <a:gdLst>
              <a:gd name="connsiteX0" fmla="*/ 0 w 1249680"/>
              <a:gd name="connsiteY0" fmla="*/ 220980 h 3368040"/>
              <a:gd name="connsiteX1" fmla="*/ 0 w 1249680"/>
              <a:gd name="connsiteY1" fmla="*/ 0 h 3368040"/>
              <a:gd name="connsiteX2" fmla="*/ 1249680 w 1249680"/>
              <a:gd name="connsiteY2" fmla="*/ 0 h 3368040"/>
              <a:gd name="connsiteX3" fmla="*/ 1249680 w 1249680"/>
              <a:gd name="connsiteY3" fmla="*/ 3368040 h 3368040"/>
              <a:gd name="connsiteX4" fmla="*/ 411480 w 1249680"/>
              <a:gd name="connsiteY4" fmla="*/ 3368040 h 3368040"/>
              <a:gd name="connsiteX5" fmla="*/ 175260 w 1249680"/>
              <a:gd name="connsiteY5" fmla="*/ 3124200 h 3368040"/>
              <a:gd name="connsiteX0" fmla="*/ 0 w 1249680"/>
              <a:gd name="connsiteY0" fmla="*/ 220980 h 3368040"/>
              <a:gd name="connsiteX1" fmla="*/ 0 w 1249680"/>
              <a:gd name="connsiteY1" fmla="*/ 0 h 3368040"/>
              <a:gd name="connsiteX2" fmla="*/ 1249680 w 1249680"/>
              <a:gd name="connsiteY2" fmla="*/ 0 h 3368040"/>
              <a:gd name="connsiteX3" fmla="*/ 1249680 w 1249680"/>
              <a:gd name="connsiteY3" fmla="*/ 3368040 h 3368040"/>
              <a:gd name="connsiteX4" fmla="*/ 411480 w 1249680"/>
              <a:gd name="connsiteY4" fmla="*/ 3368040 h 3368040"/>
              <a:gd name="connsiteX5" fmla="*/ 243840 w 1249680"/>
              <a:gd name="connsiteY5" fmla="*/ 3291840 h 3368040"/>
              <a:gd name="connsiteX0" fmla="*/ 0 w 1249680"/>
              <a:gd name="connsiteY0" fmla="*/ 220980 h 3368040"/>
              <a:gd name="connsiteX1" fmla="*/ 0 w 1249680"/>
              <a:gd name="connsiteY1" fmla="*/ 0 h 3368040"/>
              <a:gd name="connsiteX2" fmla="*/ 1249680 w 1249680"/>
              <a:gd name="connsiteY2" fmla="*/ 0 h 3368040"/>
              <a:gd name="connsiteX3" fmla="*/ 1249680 w 1249680"/>
              <a:gd name="connsiteY3" fmla="*/ 3368040 h 3368040"/>
              <a:gd name="connsiteX4" fmla="*/ 411480 w 1249680"/>
              <a:gd name="connsiteY4" fmla="*/ 3368040 h 3368040"/>
              <a:gd name="connsiteX5" fmla="*/ 571500 w 1249680"/>
              <a:gd name="connsiteY5" fmla="*/ 2948940 h 3368040"/>
              <a:gd name="connsiteX0" fmla="*/ 0 w 1249680"/>
              <a:gd name="connsiteY0" fmla="*/ 220980 h 3368040"/>
              <a:gd name="connsiteX1" fmla="*/ 0 w 1249680"/>
              <a:gd name="connsiteY1" fmla="*/ 0 h 3368040"/>
              <a:gd name="connsiteX2" fmla="*/ 1249680 w 1249680"/>
              <a:gd name="connsiteY2" fmla="*/ 0 h 3368040"/>
              <a:gd name="connsiteX3" fmla="*/ 1249680 w 1249680"/>
              <a:gd name="connsiteY3" fmla="*/ 3368040 h 3368040"/>
              <a:gd name="connsiteX4" fmla="*/ 411480 w 1249680"/>
              <a:gd name="connsiteY4" fmla="*/ 3368040 h 3368040"/>
              <a:gd name="connsiteX5" fmla="*/ 281940 w 1249680"/>
              <a:gd name="connsiteY5" fmla="*/ 3322320 h 3368040"/>
              <a:gd name="connsiteX0" fmla="*/ 0 w 1249680"/>
              <a:gd name="connsiteY0" fmla="*/ 220980 h 3368040"/>
              <a:gd name="connsiteX1" fmla="*/ 0 w 1249680"/>
              <a:gd name="connsiteY1" fmla="*/ 0 h 3368040"/>
              <a:gd name="connsiteX2" fmla="*/ 1249680 w 1249680"/>
              <a:gd name="connsiteY2" fmla="*/ 0 h 3368040"/>
              <a:gd name="connsiteX3" fmla="*/ 1249680 w 1249680"/>
              <a:gd name="connsiteY3" fmla="*/ 3368040 h 3368040"/>
              <a:gd name="connsiteX4" fmla="*/ 792480 w 1249680"/>
              <a:gd name="connsiteY4" fmla="*/ 3261360 h 3368040"/>
              <a:gd name="connsiteX5" fmla="*/ 281940 w 1249680"/>
              <a:gd name="connsiteY5" fmla="*/ 3322320 h 3368040"/>
              <a:gd name="connsiteX0" fmla="*/ 0 w 1249680"/>
              <a:gd name="connsiteY0" fmla="*/ 220980 h 3340424"/>
              <a:gd name="connsiteX1" fmla="*/ 0 w 1249680"/>
              <a:gd name="connsiteY1" fmla="*/ 0 h 3340424"/>
              <a:gd name="connsiteX2" fmla="*/ 1249680 w 1249680"/>
              <a:gd name="connsiteY2" fmla="*/ 0 h 3340424"/>
              <a:gd name="connsiteX3" fmla="*/ 1249680 w 1249680"/>
              <a:gd name="connsiteY3" fmla="*/ 2727960 h 3340424"/>
              <a:gd name="connsiteX4" fmla="*/ 792480 w 1249680"/>
              <a:gd name="connsiteY4" fmla="*/ 3261360 h 3340424"/>
              <a:gd name="connsiteX5" fmla="*/ 281940 w 1249680"/>
              <a:gd name="connsiteY5" fmla="*/ 3322320 h 3340424"/>
              <a:gd name="connsiteX0" fmla="*/ 0 w 1249680"/>
              <a:gd name="connsiteY0" fmla="*/ 220980 h 3357006"/>
              <a:gd name="connsiteX1" fmla="*/ 0 w 1249680"/>
              <a:gd name="connsiteY1" fmla="*/ 0 h 3357006"/>
              <a:gd name="connsiteX2" fmla="*/ 1249680 w 1249680"/>
              <a:gd name="connsiteY2" fmla="*/ 0 h 3357006"/>
              <a:gd name="connsiteX3" fmla="*/ 1249680 w 1249680"/>
              <a:gd name="connsiteY3" fmla="*/ 2727960 h 3357006"/>
              <a:gd name="connsiteX4" fmla="*/ 792480 w 1249680"/>
              <a:gd name="connsiteY4" fmla="*/ 3261360 h 3357006"/>
              <a:gd name="connsiteX5" fmla="*/ 281940 w 1249680"/>
              <a:gd name="connsiteY5" fmla="*/ 3322320 h 3357006"/>
              <a:gd name="connsiteX0" fmla="*/ 0 w 1249680"/>
              <a:gd name="connsiteY0" fmla="*/ 220980 h 3357006"/>
              <a:gd name="connsiteX1" fmla="*/ 0 w 1249680"/>
              <a:gd name="connsiteY1" fmla="*/ 0 h 3357006"/>
              <a:gd name="connsiteX2" fmla="*/ 1249680 w 1249680"/>
              <a:gd name="connsiteY2" fmla="*/ 0 h 3357006"/>
              <a:gd name="connsiteX3" fmla="*/ 1249680 w 1249680"/>
              <a:gd name="connsiteY3" fmla="*/ 2727960 h 3357006"/>
              <a:gd name="connsiteX4" fmla="*/ 792480 w 1249680"/>
              <a:gd name="connsiteY4" fmla="*/ 3261360 h 3357006"/>
              <a:gd name="connsiteX5" fmla="*/ 281940 w 1249680"/>
              <a:gd name="connsiteY5" fmla="*/ 3322320 h 3357006"/>
              <a:gd name="connsiteX0" fmla="*/ 0 w 1249680"/>
              <a:gd name="connsiteY0" fmla="*/ 220980 h 3357006"/>
              <a:gd name="connsiteX1" fmla="*/ 0 w 1249680"/>
              <a:gd name="connsiteY1" fmla="*/ 0 h 3357006"/>
              <a:gd name="connsiteX2" fmla="*/ 1249680 w 1249680"/>
              <a:gd name="connsiteY2" fmla="*/ 0 h 3357006"/>
              <a:gd name="connsiteX3" fmla="*/ 1249680 w 1249680"/>
              <a:gd name="connsiteY3" fmla="*/ 2727960 h 3357006"/>
              <a:gd name="connsiteX4" fmla="*/ 792480 w 1249680"/>
              <a:gd name="connsiteY4" fmla="*/ 3261360 h 3357006"/>
              <a:gd name="connsiteX5" fmla="*/ 281940 w 1249680"/>
              <a:gd name="connsiteY5" fmla="*/ 3322320 h 3357006"/>
              <a:gd name="connsiteX0" fmla="*/ 0 w 1249680"/>
              <a:gd name="connsiteY0" fmla="*/ 220980 h 3352961"/>
              <a:gd name="connsiteX1" fmla="*/ 0 w 1249680"/>
              <a:gd name="connsiteY1" fmla="*/ 0 h 3352961"/>
              <a:gd name="connsiteX2" fmla="*/ 1249680 w 1249680"/>
              <a:gd name="connsiteY2" fmla="*/ 0 h 3352961"/>
              <a:gd name="connsiteX3" fmla="*/ 1249680 w 1249680"/>
              <a:gd name="connsiteY3" fmla="*/ 2727960 h 3352961"/>
              <a:gd name="connsiteX4" fmla="*/ 792480 w 1249680"/>
              <a:gd name="connsiteY4" fmla="*/ 3261360 h 3352961"/>
              <a:gd name="connsiteX5" fmla="*/ 281940 w 1249680"/>
              <a:gd name="connsiteY5" fmla="*/ 3322320 h 3352961"/>
              <a:gd name="connsiteX0" fmla="*/ 0 w 1249680"/>
              <a:gd name="connsiteY0" fmla="*/ 220980 h 3353610"/>
              <a:gd name="connsiteX1" fmla="*/ 0 w 1249680"/>
              <a:gd name="connsiteY1" fmla="*/ 0 h 3353610"/>
              <a:gd name="connsiteX2" fmla="*/ 1249680 w 1249680"/>
              <a:gd name="connsiteY2" fmla="*/ 0 h 3353610"/>
              <a:gd name="connsiteX3" fmla="*/ 1249680 w 1249680"/>
              <a:gd name="connsiteY3" fmla="*/ 2727960 h 3353610"/>
              <a:gd name="connsiteX4" fmla="*/ 792480 w 1249680"/>
              <a:gd name="connsiteY4" fmla="*/ 3261360 h 3353610"/>
              <a:gd name="connsiteX5" fmla="*/ 281940 w 1249680"/>
              <a:gd name="connsiteY5" fmla="*/ 3322320 h 3353610"/>
              <a:gd name="connsiteX0" fmla="*/ 0 w 1249680"/>
              <a:gd name="connsiteY0" fmla="*/ 220980 h 3353610"/>
              <a:gd name="connsiteX1" fmla="*/ 0 w 1249680"/>
              <a:gd name="connsiteY1" fmla="*/ 0 h 3353610"/>
              <a:gd name="connsiteX2" fmla="*/ 1249680 w 1249680"/>
              <a:gd name="connsiteY2" fmla="*/ 0 h 3353610"/>
              <a:gd name="connsiteX3" fmla="*/ 1249680 w 1249680"/>
              <a:gd name="connsiteY3" fmla="*/ 2727960 h 3353610"/>
              <a:gd name="connsiteX4" fmla="*/ 792480 w 1249680"/>
              <a:gd name="connsiteY4" fmla="*/ 3261360 h 3353610"/>
              <a:gd name="connsiteX5" fmla="*/ 281940 w 1249680"/>
              <a:gd name="connsiteY5" fmla="*/ 3322320 h 3353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9680" h="3353610">
                <a:moveTo>
                  <a:pt x="0" y="220980"/>
                </a:moveTo>
                <a:lnTo>
                  <a:pt x="0" y="0"/>
                </a:lnTo>
                <a:lnTo>
                  <a:pt x="1249680" y="0"/>
                </a:lnTo>
                <a:lnTo>
                  <a:pt x="1249680" y="2727960"/>
                </a:lnTo>
                <a:cubicBezTo>
                  <a:pt x="1173480" y="3065780"/>
                  <a:pt x="830583" y="3223257"/>
                  <a:pt x="792480" y="3261360"/>
                </a:cubicBezTo>
                <a:cubicBezTo>
                  <a:pt x="747867" y="3305973"/>
                  <a:pt x="360680" y="3403600"/>
                  <a:pt x="281940" y="3322320"/>
                </a:cubicBezTo>
              </a:path>
            </a:pathLst>
          </a:cu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8557D3-3E5C-067E-C1DB-180A0767077D}"/>
              </a:ext>
            </a:extLst>
          </p:cNvPr>
          <p:cNvCxnSpPr/>
          <p:nvPr/>
        </p:nvCxnSpPr>
        <p:spPr bwMode="auto">
          <a:xfrm>
            <a:off x="6516216" y="4516438"/>
            <a:ext cx="6480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3746059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088A4B-0419-34B2-0384-8964FA74D2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AI</a:t>
            </a:r>
            <a:r>
              <a:rPr lang="en-US" dirty="0"/>
              <a:t> can be used in </a:t>
            </a:r>
            <a:r>
              <a:rPr lang="en-US" b="1" dirty="0"/>
              <a:t>many ways </a:t>
            </a:r>
            <a:r>
              <a:rPr lang="en-US" dirty="0"/>
              <a:t>these days</a:t>
            </a:r>
          </a:p>
          <a:p>
            <a:pPr lvl="1"/>
            <a:r>
              <a:rPr lang="en-US" dirty="0"/>
              <a:t>Neural Nets (NN) in </a:t>
            </a:r>
            <a:r>
              <a:rPr lang="en-US" b="1" dirty="0"/>
              <a:t>data analysis</a:t>
            </a:r>
          </a:p>
          <a:p>
            <a:pPr lvl="1"/>
            <a:r>
              <a:rPr lang="en-US" dirty="0"/>
              <a:t>Data </a:t>
            </a:r>
            <a:r>
              <a:rPr lang="en-US" b="1" dirty="0"/>
              <a:t>compression</a:t>
            </a:r>
            <a:r>
              <a:rPr lang="en-US" dirty="0"/>
              <a:t> in Edge Computing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This talk: Use Large Language Model (</a:t>
            </a:r>
            <a:r>
              <a:rPr lang="en-US" b="1" dirty="0"/>
              <a:t>LLM</a:t>
            </a:r>
            <a:r>
              <a:rPr lang="en-US" dirty="0"/>
              <a:t>) to write Python code for quick data analysis with </a:t>
            </a:r>
            <a:r>
              <a:rPr lang="en-US" b="1" dirty="0" err="1"/>
              <a:t>Jupyter</a:t>
            </a:r>
            <a:r>
              <a:rPr lang="en-US" b="1" dirty="0"/>
              <a:t> Notebook</a:t>
            </a:r>
          </a:p>
          <a:p>
            <a:pPr lvl="1"/>
            <a:r>
              <a:rPr lang="en-US" dirty="0"/>
              <a:t>Introduction to </a:t>
            </a:r>
            <a:r>
              <a:rPr lang="en-US" dirty="0" err="1"/>
              <a:t>Jupyter</a:t>
            </a:r>
            <a:r>
              <a:rPr lang="en-US" dirty="0"/>
              <a:t> Notebook</a:t>
            </a:r>
          </a:p>
          <a:p>
            <a:pPr lvl="1"/>
            <a:r>
              <a:rPr lang="en-US" dirty="0"/>
              <a:t>Ask </a:t>
            </a:r>
            <a:r>
              <a:rPr lang="en-US" b="1" dirty="0"/>
              <a:t>ChatGPT</a:t>
            </a:r>
            <a:r>
              <a:rPr lang="en-US" dirty="0"/>
              <a:t> to write code to </a:t>
            </a:r>
            <a:r>
              <a:rPr lang="en-US" b="1" dirty="0"/>
              <a:t>plot data </a:t>
            </a:r>
            <a:r>
              <a:rPr lang="en-US" dirty="0"/>
              <a:t>and do </a:t>
            </a:r>
            <a:r>
              <a:rPr lang="en-US" b="1" dirty="0"/>
              <a:t>analysis</a:t>
            </a:r>
          </a:p>
          <a:p>
            <a:pPr lvl="1"/>
            <a:r>
              <a:rPr lang="en-US" b="1" dirty="0"/>
              <a:t>Understand</a:t>
            </a:r>
            <a:r>
              <a:rPr lang="en-US" dirty="0"/>
              <a:t> and improve </a:t>
            </a:r>
            <a:r>
              <a:rPr lang="en-US" b="1" dirty="0"/>
              <a:t>code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934AC9-2D3A-972F-9333-AB1EA3C16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Engineering and Large Language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2DDE3-92A4-8760-3934-6A795D0BC9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0CD81-3A3F-72F5-3B6C-5DD66AC91B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75187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1AE1F5-7322-B225-8C8C-278785220A5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921488" cy="379791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200" dirty="0"/>
              <a:t>Transformer Mechanism + Huge Neural Network + … </a:t>
            </a:r>
            <a:r>
              <a:rPr lang="en-US" sz="1200" dirty="0">
                <a:sym typeface="Wingdings" pitchFamily="2" charset="2"/>
              </a:rPr>
              <a:t> Large Language Model (</a:t>
            </a:r>
            <a:r>
              <a:rPr lang="en-US" sz="1200" b="1" dirty="0">
                <a:sym typeface="Wingdings" pitchFamily="2" charset="2"/>
              </a:rPr>
              <a:t>LLM</a:t>
            </a:r>
            <a:r>
              <a:rPr lang="en-US" sz="1200" dirty="0">
                <a:sym typeface="Wingdings" pitchFamily="2" charset="2"/>
              </a:rPr>
              <a:t>)</a:t>
            </a:r>
            <a:endParaRPr lang="en-US" sz="1200" dirty="0"/>
          </a:p>
          <a:p>
            <a:pPr>
              <a:spcAft>
                <a:spcPts val="600"/>
              </a:spcAft>
            </a:pPr>
            <a:r>
              <a:rPr lang="en-US" sz="1200" dirty="0"/>
              <a:t>https://</a:t>
            </a:r>
            <a:r>
              <a:rPr lang="en-US" sz="1200" dirty="0" err="1"/>
              <a:t>en.wikipedia.org</a:t>
            </a:r>
            <a:r>
              <a:rPr lang="en-US" sz="1200" dirty="0"/>
              <a:t>/wiki/GPT-3</a:t>
            </a:r>
          </a:p>
          <a:p>
            <a:pPr>
              <a:spcAft>
                <a:spcPts val="600"/>
              </a:spcAft>
            </a:pPr>
            <a:r>
              <a:rPr lang="en-US" sz="1200" b="1" dirty="0"/>
              <a:t>2048 Tokens </a:t>
            </a:r>
            <a:r>
              <a:rPr lang="en-US" sz="1200" dirty="0"/>
              <a:t>(2-chars + &lt;EOS&gt; + punctuation)</a:t>
            </a:r>
          </a:p>
          <a:p>
            <a:pPr>
              <a:spcAft>
                <a:spcPts val="600"/>
              </a:spcAft>
            </a:pPr>
            <a:r>
              <a:rPr lang="en-US" sz="1200" b="1" dirty="0"/>
              <a:t>92</a:t>
            </a:r>
            <a:r>
              <a:rPr lang="en-US" sz="1200" dirty="0"/>
              <a:t> hidden network layers</a:t>
            </a:r>
          </a:p>
          <a:p>
            <a:pPr>
              <a:spcAft>
                <a:spcPts val="600"/>
              </a:spcAft>
            </a:pPr>
            <a:r>
              <a:rPr lang="en-US" sz="1200" b="1" dirty="0"/>
              <a:t>175 Billion </a:t>
            </a:r>
            <a:r>
              <a:rPr lang="en-US" sz="1200" dirty="0"/>
              <a:t>Parameters, 800 GB of storage</a:t>
            </a:r>
          </a:p>
          <a:p>
            <a:pPr>
              <a:spcAft>
                <a:spcPts val="600"/>
              </a:spcAft>
            </a:pPr>
            <a:r>
              <a:rPr lang="en-US" sz="1200" dirty="0"/>
              <a:t>Trained with </a:t>
            </a:r>
            <a:r>
              <a:rPr lang="en-US" sz="1200" b="1" dirty="0"/>
              <a:t>1.8 PB </a:t>
            </a:r>
            <a:r>
              <a:rPr lang="en-US" sz="1200" dirty="0"/>
              <a:t>of text (500 B tokens)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3% Wikipedia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16% Books1 &amp; Books2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81% Common Crawl + WebText2</a:t>
            </a:r>
          </a:p>
          <a:p>
            <a:pPr>
              <a:spcAft>
                <a:spcPts val="600"/>
              </a:spcAft>
            </a:pPr>
            <a:r>
              <a:rPr lang="en-US" sz="1200" b="1" dirty="0"/>
              <a:t>305 Years </a:t>
            </a:r>
            <a:r>
              <a:rPr lang="en-US" sz="1200" dirty="0"/>
              <a:t>for training </a:t>
            </a:r>
            <a:r>
              <a:rPr lang="en-US" sz="1200" dirty="0">
                <a:sym typeface="Wingdings" pitchFamily="2" charset="2"/>
              </a:rPr>
              <a:t> </a:t>
            </a:r>
            <a:br>
              <a:rPr lang="en-US" sz="1200" dirty="0">
                <a:sym typeface="Wingdings" pitchFamily="2" charset="2"/>
              </a:rPr>
            </a:br>
            <a:r>
              <a:rPr lang="en-US" sz="1200" dirty="0">
                <a:sym typeface="Wingdings" pitchFamily="2" charset="2"/>
              </a:rPr>
              <a:t>~ months on huge cluster, cost ~</a:t>
            </a:r>
            <a:r>
              <a:rPr lang="en-US" sz="1200" b="1" dirty="0">
                <a:sym typeface="Wingdings" pitchFamily="2" charset="2"/>
              </a:rPr>
              <a:t>5 M$</a:t>
            </a:r>
            <a:r>
              <a:rPr lang="en-US" sz="1200" dirty="0">
                <a:sym typeface="Wingdings" pitchFamily="2" charset="2"/>
              </a:rPr>
              <a:t> </a:t>
            </a:r>
            <a:endParaRPr lang="en-US" sz="1200" dirty="0"/>
          </a:p>
          <a:p>
            <a:pPr>
              <a:spcAft>
                <a:spcPts val="600"/>
              </a:spcAft>
            </a:pPr>
            <a:r>
              <a:rPr lang="en-US" sz="1200" dirty="0"/>
              <a:t>Training data until </a:t>
            </a:r>
            <a:r>
              <a:rPr lang="en-US" sz="1200" b="1" dirty="0"/>
              <a:t>Sept. 2021</a:t>
            </a:r>
          </a:p>
          <a:p>
            <a:pPr>
              <a:spcAft>
                <a:spcPts val="600"/>
              </a:spcAft>
            </a:pPr>
            <a:r>
              <a:rPr lang="en-US" sz="1200" b="1" dirty="0"/>
              <a:t>Pre</a:t>
            </a:r>
            <a:r>
              <a:rPr lang="en-US" sz="1200" dirty="0"/>
              <a:t>-training plus </a:t>
            </a:r>
            <a:r>
              <a:rPr lang="en-US" sz="1200" b="1" dirty="0"/>
              <a:t>fine</a:t>
            </a:r>
            <a:r>
              <a:rPr lang="en-US" sz="1200" dirty="0"/>
              <a:t>-tuning: </a:t>
            </a:r>
            <a:br>
              <a:rPr lang="en-US" sz="1200" dirty="0"/>
            </a:br>
            <a:r>
              <a:rPr lang="en-US" sz="1200" dirty="0"/>
              <a:t>Generative Pre-trained Transformer 3 (</a:t>
            </a:r>
            <a:r>
              <a:rPr lang="en-US" sz="1200" b="1" dirty="0"/>
              <a:t>GPT 3</a:t>
            </a:r>
            <a:r>
              <a:rPr lang="en-US" sz="1200" dirty="0"/>
              <a:t>)</a:t>
            </a:r>
          </a:p>
          <a:p>
            <a:pPr>
              <a:spcAft>
                <a:spcPts val="600"/>
              </a:spcAft>
            </a:pPr>
            <a:r>
              <a:rPr lang="en-US" sz="1200" dirty="0"/>
              <a:t>Free version of </a:t>
            </a:r>
            <a:r>
              <a:rPr lang="en-US" sz="1200" dirty="0" err="1"/>
              <a:t>ChatGPT</a:t>
            </a:r>
            <a:r>
              <a:rPr lang="en-US" sz="1200" dirty="0"/>
              <a:t> at </a:t>
            </a:r>
            <a:r>
              <a:rPr lang="en-US" sz="1200" dirty="0">
                <a:hlinkClick r:id="rId2"/>
              </a:rPr>
              <a:t>https://chat.openai.com</a:t>
            </a:r>
            <a:endParaRPr lang="en-US" sz="1200" dirty="0"/>
          </a:p>
          <a:p>
            <a:pPr>
              <a:spcAft>
                <a:spcPts val="600"/>
              </a:spcAft>
            </a:pPr>
            <a:endParaRPr lang="en-US" sz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43B471-F08E-283E-A92B-96190BC3C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ChatGPT</a:t>
            </a:r>
            <a:r>
              <a:rPr lang="en-US" dirty="0"/>
              <a:t> 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F1749-251B-1491-2E09-2A12A5A264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222C22-DCF6-6314-9DC0-BEC6D366EF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AD5FC1B-F0EF-B472-B0BC-DD2510DFCEC5}"/>
              </a:ext>
            </a:extLst>
          </p:cNvPr>
          <p:cNvGrpSpPr/>
          <p:nvPr/>
        </p:nvGrpSpPr>
        <p:grpSpPr>
          <a:xfrm>
            <a:off x="6372200" y="1670394"/>
            <a:ext cx="1944216" cy="901356"/>
            <a:chOff x="5076056" y="3813382"/>
            <a:chExt cx="1944216" cy="9013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98AB2C4-EA33-CBE0-D524-4F6249AF04AA}"/>
                </a:ext>
              </a:extLst>
            </p:cNvPr>
            <p:cNvSpPr/>
            <p:nvPr/>
          </p:nvSpPr>
          <p:spPr bwMode="auto">
            <a:xfrm>
              <a:off x="5076056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23C045D-917E-6145-A2CB-192D754C98FD}"/>
                </a:ext>
              </a:extLst>
            </p:cNvPr>
            <p:cNvCxnSpPr>
              <a:cxnSpLocks/>
              <a:stCxn id="7" idx="6"/>
            </p:cNvCxnSpPr>
            <p:nvPr/>
          </p:nvCxnSpPr>
          <p:spPr bwMode="auto">
            <a:xfrm>
              <a:off x="5292080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1127202-C520-2CA9-B305-23003A206E00}"/>
                </a:ext>
              </a:extLst>
            </p:cNvPr>
            <p:cNvSpPr/>
            <p:nvPr/>
          </p:nvSpPr>
          <p:spPr bwMode="auto">
            <a:xfrm>
              <a:off x="5076056" y="4137418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7367598-DAA8-29D4-4A1C-F298FED9846E}"/>
                </a:ext>
              </a:extLst>
            </p:cNvPr>
            <p:cNvSpPr/>
            <p:nvPr/>
          </p:nvSpPr>
          <p:spPr bwMode="auto">
            <a:xfrm>
              <a:off x="5076056" y="449030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0560EFB-53C6-1AD8-BEF3-773ADD8E5E4D}"/>
                </a:ext>
              </a:extLst>
            </p:cNvPr>
            <p:cNvSpPr/>
            <p:nvPr/>
          </p:nvSpPr>
          <p:spPr bwMode="auto">
            <a:xfrm>
              <a:off x="5652120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8712390-8795-D478-9FE5-89A3C3D03DFA}"/>
                </a:ext>
              </a:extLst>
            </p:cNvPr>
            <p:cNvSpPr/>
            <p:nvPr/>
          </p:nvSpPr>
          <p:spPr bwMode="auto">
            <a:xfrm>
              <a:off x="5652120" y="413355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DE7597E-3365-7AD1-E596-902585E3B193}"/>
                </a:ext>
              </a:extLst>
            </p:cNvPr>
            <p:cNvSpPr/>
            <p:nvPr/>
          </p:nvSpPr>
          <p:spPr bwMode="auto">
            <a:xfrm>
              <a:off x="5652120" y="449871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FF94A77-195E-92A5-2EEE-0AE4FDB46249}"/>
                </a:ext>
              </a:extLst>
            </p:cNvPr>
            <p:cNvSpPr/>
            <p:nvPr/>
          </p:nvSpPr>
          <p:spPr bwMode="auto">
            <a:xfrm>
              <a:off x="6228184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08FB8E3-C247-40A4-809E-60EB7DFF54DA}"/>
                </a:ext>
              </a:extLst>
            </p:cNvPr>
            <p:cNvSpPr/>
            <p:nvPr/>
          </p:nvSpPr>
          <p:spPr bwMode="auto">
            <a:xfrm>
              <a:off x="6228184" y="4141005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62B1329-45F9-8EAE-B45D-85BFD170315D}"/>
                </a:ext>
              </a:extLst>
            </p:cNvPr>
            <p:cNvSpPr/>
            <p:nvPr/>
          </p:nvSpPr>
          <p:spPr bwMode="auto">
            <a:xfrm>
              <a:off x="6228184" y="449690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77961D4-0DA7-6114-FE90-E867A46CA5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2F3DEA6-72BA-7338-37B8-97EBA5B9DC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4631124-A76A-62A4-8269-9D6EB17BCB41}"/>
                </a:ext>
              </a:extLst>
            </p:cNvPr>
            <p:cNvCxnSpPr>
              <a:cxnSpLocks/>
              <a:stCxn id="7" idx="6"/>
              <a:endCxn id="12" idx="2"/>
            </p:cNvCxnSpPr>
            <p:nvPr/>
          </p:nvCxnSpPr>
          <p:spPr bwMode="auto">
            <a:xfrm>
              <a:off x="5292080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3DE2538-74E8-B616-5547-FD173AB358C1}"/>
                </a:ext>
              </a:extLst>
            </p:cNvPr>
            <p:cNvCxnSpPr>
              <a:cxnSpLocks/>
              <a:stCxn id="9" idx="6"/>
              <a:endCxn id="13" idx="2"/>
            </p:cNvCxnSpPr>
            <p:nvPr/>
          </p:nvCxnSpPr>
          <p:spPr bwMode="auto">
            <a:xfrm>
              <a:off x="5292080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888842A-DDEB-A1FA-D2C4-E71B34606A3E}"/>
                </a:ext>
              </a:extLst>
            </p:cNvPr>
            <p:cNvCxnSpPr>
              <a:cxnSpLocks/>
              <a:stCxn id="10" idx="6"/>
              <a:endCxn id="12" idx="2"/>
            </p:cNvCxnSpPr>
            <p:nvPr/>
          </p:nvCxnSpPr>
          <p:spPr bwMode="auto">
            <a:xfrm flipV="1">
              <a:off x="5292080" y="4241562"/>
              <a:ext cx="360040" cy="3567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977318-707E-D5B3-7B5F-CFC21A84CE2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 bwMode="auto">
            <a:xfrm flipV="1">
              <a:off x="5292080" y="3921394"/>
              <a:ext cx="360040" cy="67691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016D358-95B0-0CB8-ADBA-B6161A66027F}"/>
                </a:ext>
              </a:extLst>
            </p:cNvPr>
            <p:cNvCxnSpPr>
              <a:cxnSpLocks/>
              <a:stCxn id="11" idx="2"/>
              <a:endCxn id="9" idx="6"/>
            </p:cNvCxnSpPr>
            <p:nvPr/>
          </p:nvCxnSpPr>
          <p:spPr bwMode="auto">
            <a:xfrm flipH="1">
              <a:off x="5292080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779B07B-439E-4DEF-E642-32573D91105B}"/>
                </a:ext>
              </a:extLst>
            </p:cNvPr>
            <p:cNvCxnSpPr>
              <a:cxnSpLocks/>
              <a:stCxn id="7" idx="6"/>
              <a:endCxn id="13" idx="2"/>
            </p:cNvCxnSpPr>
            <p:nvPr/>
          </p:nvCxnSpPr>
          <p:spPr bwMode="auto">
            <a:xfrm>
              <a:off x="5292080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9BFD2C5-CD26-7AFA-EC93-9E0A716107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C5ED54C-346C-1558-B1D3-8D424A2994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F6F1F45-122E-64AD-5CD8-4700A0AEBB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E19229D-3E1C-EEC4-D69B-5BBF2AA265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3CEEFFD-3E0B-DEFD-0DE5-005807C25C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634D850-4B66-2337-5726-E45F3262D4D2}"/>
                </a:ext>
              </a:extLst>
            </p:cNvPr>
            <p:cNvCxnSpPr>
              <a:cxnSpLocks/>
              <a:stCxn id="13" idx="6"/>
            </p:cNvCxnSpPr>
            <p:nvPr/>
          </p:nvCxnSpPr>
          <p:spPr bwMode="auto">
            <a:xfrm flipV="1">
              <a:off x="5868144" y="4241562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72B6C6C-EE54-FABA-16B4-6D1BF4936D41}"/>
                </a:ext>
              </a:extLst>
            </p:cNvPr>
            <p:cNvCxnSpPr>
              <a:cxnSpLocks/>
              <a:stCxn id="13" idx="6"/>
            </p:cNvCxnSpPr>
            <p:nvPr/>
          </p:nvCxnSpPr>
          <p:spPr bwMode="auto">
            <a:xfrm flipV="1"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C1D657B-DF4C-A611-7EFE-1E71A02F7A0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8144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00E517A-66BC-84FA-0F0F-22826E9AB4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ADB4648-43D2-3A5C-88AA-E545BA33633E}"/>
                </a:ext>
              </a:extLst>
            </p:cNvPr>
            <p:cNvSpPr/>
            <p:nvPr/>
          </p:nvSpPr>
          <p:spPr bwMode="auto">
            <a:xfrm>
              <a:off x="6804248" y="414435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84FFA10-7B0E-F247-ED93-1F24FC51B2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4247123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3AB9A1B-4CFB-0093-CCCD-D73742F721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3923087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AF20D36-E3DC-720E-D91A-1BC319ADE41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44208" y="4243255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6B5B31D-7FBA-A95E-7A46-2D40886DC5A8}"/>
              </a:ext>
            </a:extLst>
          </p:cNvPr>
          <p:cNvCxnSpPr/>
          <p:nvPr/>
        </p:nvCxnSpPr>
        <p:spPr bwMode="auto">
          <a:xfrm>
            <a:off x="6084168" y="1467128"/>
            <a:ext cx="0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AE737FE-489B-A16A-4831-F7A441DA3ECC}"/>
              </a:ext>
            </a:extLst>
          </p:cNvPr>
          <p:cNvSpPr txBox="1"/>
          <p:nvPr/>
        </p:nvSpPr>
        <p:spPr>
          <a:xfrm>
            <a:off x="5860656" y="2779512"/>
            <a:ext cx="439536" cy="186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2048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8A2AAE7-E9DB-5138-911A-0806F7D1969E}"/>
              </a:ext>
            </a:extLst>
          </p:cNvPr>
          <p:cNvCxnSpPr>
            <a:cxnSpLocks/>
          </p:cNvCxnSpPr>
          <p:nvPr/>
        </p:nvCxnSpPr>
        <p:spPr bwMode="auto">
          <a:xfrm>
            <a:off x="6080424" y="1467128"/>
            <a:ext cx="203229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32961A2-12BA-60B1-7263-26DEBF699DE6}"/>
              </a:ext>
            </a:extLst>
          </p:cNvPr>
          <p:cNvSpPr txBox="1"/>
          <p:nvPr/>
        </p:nvSpPr>
        <p:spPr>
          <a:xfrm>
            <a:off x="8096648" y="1347038"/>
            <a:ext cx="439536" cy="186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92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87A8F9C-715D-ECFC-0DE5-FF31C21B86A1}"/>
              </a:ext>
            </a:extLst>
          </p:cNvPr>
          <p:cNvSpPr txBox="1"/>
          <p:nvPr/>
        </p:nvSpPr>
        <p:spPr>
          <a:xfrm>
            <a:off x="6584480" y="2708608"/>
            <a:ext cx="1047860" cy="3895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175 x 10</a:t>
            </a:r>
            <a:r>
              <a:rPr lang="en-US" sz="1200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9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 parameters</a:t>
            </a:r>
          </a:p>
        </p:txBody>
      </p:sp>
    </p:spTree>
    <p:extLst>
      <p:ext uri="{BB962C8B-B14F-4D97-AF65-F5344CB8AC3E}">
        <p14:creationId xmlns:p14="http://schemas.microsoft.com/office/powerpoint/2010/main" val="189436895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867898-FC8D-CFD5-B3D3-0A48EF2490D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400" dirty="0">
                <a:hlinkClick r:id="rId2"/>
              </a:rPr>
              <a:t>https://en.wikipedia.org/wiki/Hallucination_(artificial_intelligence)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err="1"/>
              <a:t>ChatGPT</a:t>
            </a:r>
            <a:r>
              <a:rPr lang="en-US" sz="1400" dirty="0"/>
              <a:t> is good to generate </a:t>
            </a:r>
            <a:r>
              <a:rPr lang="en-US" sz="1400" b="1" dirty="0"/>
              <a:t>nice text</a:t>
            </a:r>
            <a:r>
              <a:rPr lang="en-US" sz="1400" dirty="0"/>
              <a:t>, but NOT to produce </a:t>
            </a:r>
            <a:r>
              <a:rPr lang="en-US" sz="1400" b="1" dirty="0"/>
              <a:t>correct output</a:t>
            </a:r>
            <a:br>
              <a:rPr lang="en-US" sz="1400" b="1" dirty="0"/>
            </a:br>
            <a:endParaRPr lang="en-US" sz="1400" dirty="0"/>
          </a:p>
          <a:p>
            <a:r>
              <a:rPr lang="en-US" sz="1400" b="1" dirty="0"/>
              <a:t>Is 17077 a prime</a:t>
            </a:r>
            <a:r>
              <a:rPr lang="en-US" sz="1400" dirty="0"/>
              <a:t>? (correct answer: </a:t>
            </a:r>
            <a:r>
              <a:rPr lang="en-US" sz="1400" b="1" dirty="0"/>
              <a:t>Yes</a:t>
            </a:r>
            <a:r>
              <a:rPr lang="en-US" sz="1400" dirty="0"/>
              <a:t>)</a:t>
            </a:r>
          </a:p>
          <a:p>
            <a:pPr lvl="1"/>
            <a:r>
              <a:rPr lang="en-US" sz="1400" dirty="0"/>
              <a:t>Solution is </a:t>
            </a:r>
            <a:r>
              <a:rPr lang="en-US" sz="1400" b="1" dirty="0"/>
              <a:t>not present </a:t>
            </a:r>
            <a:r>
              <a:rPr lang="en-US" sz="1400" dirty="0"/>
              <a:t>in training data</a:t>
            </a:r>
          </a:p>
          <a:p>
            <a:pPr lvl="1"/>
            <a:r>
              <a:rPr lang="en-US" sz="1400" dirty="0"/>
              <a:t>Solutions </a:t>
            </a:r>
            <a:r>
              <a:rPr lang="en-US" sz="1400" b="1" dirty="0"/>
              <a:t>learned</a:t>
            </a:r>
            <a:r>
              <a:rPr lang="en-US" sz="1400" dirty="0"/>
              <a:t>: </a:t>
            </a:r>
          </a:p>
          <a:p>
            <a:pPr lvl="2"/>
            <a:r>
              <a:rPr lang="en-US" sz="1400" dirty="0"/>
              <a:t>17 is prime since it can only be divided by 1 and 17</a:t>
            </a:r>
          </a:p>
          <a:p>
            <a:pPr lvl="2"/>
            <a:r>
              <a:rPr lang="en-US" sz="1400" dirty="0"/>
              <a:t>77 is not a prime, it can be divided by 7 and 11</a:t>
            </a:r>
          </a:p>
          <a:p>
            <a:pPr lvl="1"/>
            <a:r>
              <a:rPr lang="en-US" sz="1400" b="1" dirty="0"/>
              <a:t>Hallucination:</a:t>
            </a:r>
            <a:br>
              <a:rPr lang="en-US" sz="1400" dirty="0"/>
            </a:b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	“</a:t>
            </a:r>
            <a:r>
              <a:rPr lang="en-US" sz="1400" dirty="0">
                <a:sym typeface="Wingdings" pitchFamily="2" charset="2"/>
              </a:rPr>
              <a:t>17077 is </a:t>
            </a:r>
            <a:r>
              <a:rPr lang="en-US" sz="1400" b="1" dirty="0">
                <a:sym typeface="Wingdings" pitchFamily="2" charset="2"/>
              </a:rPr>
              <a:t>not</a:t>
            </a:r>
            <a:r>
              <a:rPr lang="en-US" sz="1400" dirty="0">
                <a:sym typeface="Wingdings" pitchFamily="2" charset="2"/>
              </a:rPr>
              <a:t> a prime, since it can be divided by 7, 11 and 17”</a:t>
            </a:r>
          </a:p>
          <a:p>
            <a:endParaRPr lang="en-US" sz="1400" dirty="0">
              <a:sym typeface="Wingdings" pitchFamily="2" charset="2"/>
            </a:endParaRPr>
          </a:p>
          <a:p>
            <a:r>
              <a:rPr lang="en-US" sz="1400" dirty="0">
                <a:sym typeface="Wingdings" pitchFamily="2" charset="2"/>
              </a:rPr>
              <a:t>LLM cannot deal with a situation where it is </a:t>
            </a:r>
            <a:r>
              <a:rPr lang="en-US" sz="1400" b="1" dirty="0">
                <a:sym typeface="Wingdings" pitchFamily="2" charset="2"/>
              </a:rPr>
              <a:t>not trained in</a:t>
            </a:r>
          </a:p>
          <a:p>
            <a:pPr marL="0" indent="0">
              <a:buNone/>
            </a:pPr>
            <a:endParaRPr lang="en-US" sz="1400" dirty="0">
              <a:sym typeface="Wingdings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0F259B-C98D-ABD3-721D-E7D5D6917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Hallucination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96DDE-70D7-8574-107F-9DF271ED4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4DE6F7-4DE2-0704-9D89-C06229D01D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C3EA97F-3205-0951-2EC3-42860B57020F}"/>
              </a:ext>
            </a:extLst>
          </p:cNvPr>
          <p:cNvCxnSpPr/>
          <p:nvPr/>
        </p:nvCxnSpPr>
        <p:spPr bwMode="auto">
          <a:xfrm>
            <a:off x="3131840" y="3219822"/>
            <a:ext cx="504056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EA1DE59-9503-E4D1-596C-B0CF4F653B33}"/>
              </a:ext>
            </a:extLst>
          </p:cNvPr>
          <p:cNvCxnSpPr>
            <a:cxnSpLocks/>
          </p:cNvCxnSpPr>
          <p:nvPr/>
        </p:nvCxnSpPr>
        <p:spPr bwMode="auto">
          <a:xfrm flipH="1">
            <a:off x="4139952" y="3219822"/>
            <a:ext cx="432048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3728717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861794-8D86-AB16-6A90-A4E19FB8AC4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400" dirty="0"/>
              <a:t>The output of a Large Language Model </a:t>
            </a:r>
            <a:br>
              <a:rPr lang="en-US" sz="2400" dirty="0"/>
            </a:br>
            <a:r>
              <a:rPr lang="en-US" sz="2400" dirty="0"/>
              <a:t>is “</a:t>
            </a:r>
            <a:r>
              <a:rPr lang="en-US" sz="2400" b="1" u="sng" dirty="0"/>
              <a:t>mostly</a:t>
            </a:r>
            <a:r>
              <a:rPr lang="en-US" sz="2400" b="1" dirty="0"/>
              <a:t>”</a:t>
            </a:r>
            <a:r>
              <a:rPr lang="en-US" sz="2400" dirty="0"/>
              <a:t> correct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Use it for cases where you can </a:t>
            </a:r>
            <a:r>
              <a:rPr lang="en-US" sz="2400" b="1" dirty="0"/>
              <a:t>double check</a:t>
            </a:r>
            <a:r>
              <a:rPr lang="en-US" sz="2400" dirty="0"/>
              <a:t> or </a:t>
            </a:r>
            <a:br>
              <a:rPr lang="en-US" sz="2400" dirty="0"/>
            </a:br>
            <a:r>
              <a:rPr lang="en-US" sz="2400" b="1" dirty="0"/>
              <a:t>do not rely </a:t>
            </a:r>
            <a:r>
              <a:rPr lang="en-US" sz="2400" dirty="0"/>
              <a:t>on the correctness of the output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8B0F8D-D189-77E2-DACA-826F1C81F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Lesson to be learned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BA790-C061-5D82-BA19-E8FDAD397F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55F51-32BC-F4B3-B9C6-463533DAD6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26" name="Picture 2" descr="Der große tz-Fußball-Stammtisch: „1860 hat eine Sorge weniger als Bayern“">
            <a:extLst>
              <a:ext uri="{FF2B5EF4-FFF2-40B4-BE49-F238E27FC236}">
                <a16:creationId xmlns:a16="http://schemas.microsoft.com/office/drawing/2014/main" id="{04E5B84F-737E-3720-FC7C-596C028ED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304572"/>
            <a:ext cx="288032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D0CEDA9-47A9-C141-511D-474CD6252048}"/>
              </a:ext>
            </a:extLst>
          </p:cNvPr>
          <p:cNvSpPr txBox="1">
            <a:spLocks/>
          </p:cNvSpPr>
          <p:nvPr/>
        </p:nvSpPr>
        <p:spPr>
          <a:xfrm>
            <a:off x="6156177" y="4483217"/>
            <a:ext cx="1800200" cy="4545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“Stammtisch” (pub)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74902750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D8EB1A-A95B-4CFE-45AA-6E9EE924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code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F5F88-114D-B7AA-C5B1-CB12BC1ACA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14CC3-9DD8-C589-C475-D692E84BF4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Content Placeholder 8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4A8E333A-BEA5-BF96-4758-B33AEE2348E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12346"/>
            <a:ext cx="3353545" cy="1781299"/>
          </a:xfrm>
        </p:spPr>
      </p:pic>
      <p:pic>
        <p:nvPicPr>
          <p:cNvPr id="11" name="Picture 10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858A5C6B-7E1F-7D15-8EF7-F5081F4E60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931790"/>
            <a:ext cx="3353545" cy="2085958"/>
          </a:xfrm>
          <a:prstGeom prst="rect">
            <a:avLst/>
          </a:prstGeom>
        </p:spPr>
      </p:pic>
      <p:pic>
        <p:nvPicPr>
          <p:cNvPr id="13" name="Picture 12" descr="A screenshot of a graph&#10;&#10;Description automatically generated">
            <a:extLst>
              <a:ext uri="{FF2B5EF4-FFF2-40B4-BE49-F238E27FC236}">
                <a16:creationId xmlns:a16="http://schemas.microsoft.com/office/drawing/2014/main" id="{5F595999-20FA-435D-0433-2DFAB368B0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30910"/>
            <a:ext cx="2592288" cy="20446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C0A60A-86FD-3B2E-39D9-2D2F7478725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79" y="2370636"/>
            <a:ext cx="3353545" cy="352122"/>
          </a:xfrm>
          <a:prstGeom prst="rect">
            <a:avLst/>
          </a:prstGeom>
        </p:spPr>
      </p:pic>
      <p:pic>
        <p:nvPicPr>
          <p:cNvPr id="17" name="Picture 16" descr="A graph of red lines&#10;&#10;Description automatically generated">
            <a:extLst>
              <a:ext uri="{FF2B5EF4-FFF2-40B4-BE49-F238E27FC236}">
                <a16:creationId xmlns:a16="http://schemas.microsoft.com/office/drawing/2014/main" id="{C3E213F5-F95C-C456-DBC9-E11F47B6CCC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793645"/>
            <a:ext cx="2571763" cy="202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6044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EBCEC8-8058-D5C0-F180-29166F2AB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LLM cannot calculate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CA55D-B9DD-BBFD-9A03-02F31E1E76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EE91CB-CF59-3085-F94A-A6C633434D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 descr="A screenshot of a phone&#10;&#10;Description automatically generated">
            <a:extLst>
              <a:ext uri="{FF2B5EF4-FFF2-40B4-BE49-F238E27FC236}">
                <a16:creationId xmlns:a16="http://schemas.microsoft.com/office/drawing/2014/main" id="{8C8AE086-6F22-D481-BA1F-70A6C472E8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07934"/>
            <a:ext cx="3563888" cy="1096202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C6D39FE-30DA-541F-5F2C-689E1940A1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41072" y="790374"/>
            <a:ext cx="2592896" cy="217560"/>
          </a:xfr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US" sz="1400" dirty="0" err="1"/>
              <a:t>ChatGPT</a:t>
            </a:r>
            <a:r>
              <a:rPr lang="en-US" sz="1400" dirty="0"/>
              <a:t> 3.5</a:t>
            </a:r>
          </a:p>
        </p:txBody>
      </p:sp>
      <p:pic>
        <p:nvPicPr>
          <p:cNvPr id="10" name="Picture 9" descr="A screenshot of a math problem&#10;&#10;Description automatically generated">
            <a:extLst>
              <a:ext uri="{FF2B5EF4-FFF2-40B4-BE49-F238E27FC236}">
                <a16:creationId xmlns:a16="http://schemas.microsoft.com/office/drawing/2014/main" id="{B5301B0F-3B6F-E4E4-B91F-CEA429E323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007934"/>
            <a:ext cx="3537123" cy="2648088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C329C342-B138-D782-5B8A-B713AFA122A8}"/>
              </a:ext>
            </a:extLst>
          </p:cNvPr>
          <p:cNvSpPr txBox="1">
            <a:spLocks/>
          </p:cNvSpPr>
          <p:nvPr/>
        </p:nvSpPr>
        <p:spPr>
          <a:xfrm>
            <a:off x="5076056" y="790374"/>
            <a:ext cx="2592896" cy="21756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 err="1"/>
              <a:t>ChatGPT</a:t>
            </a:r>
            <a:r>
              <a:rPr lang="en-US" sz="1400" dirty="0"/>
              <a:t> 4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D84A50F-A928-DD43-752D-E779E0251E3F}"/>
              </a:ext>
            </a:extLst>
          </p:cNvPr>
          <p:cNvSpPr txBox="1">
            <a:spLocks/>
          </p:cNvSpPr>
          <p:nvPr/>
        </p:nvSpPr>
        <p:spPr>
          <a:xfrm>
            <a:off x="5292080" y="4054505"/>
            <a:ext cx="2592896" cy="21756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/>
              <a:t>17077 / 3 = 5692.333…</a:t>
            </a:r>
          </a:p>
        </p:txBody>
      </p:sp>
    </p:spTree>
    <p:extLst>
      <p:ext uri="{BB962C8B-B14F-4D97-AF65-F5344CB8AC3E}">
        <p14:creationId xmlns:p14="http://schemas.microsoft.com/office/powerpoint/2010/main" val="12455322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EBCEC8-8058-D5C0-F180-29166F2AB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plug-in </a:t>
            </a:r>
            <a:r>
              <a:rPr lang="en-US" i="1" dirty="0"/>
              <a:t>can</a:t>
            </a:r>
            <a:r>
              <a:rPr lang="en-US" dirty="0"/>
              <a:t> calculate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CA55D-B9DD-BBFD-9A03-02F31E1E76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EE91CB-CF59-3085-F94A-A6C633434D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C329C342-B138-D782-5B8A-B713AFA122A8}"/>
              </a:ext>
            </a:extLst>
          </p:cNvPr>
          <p:cNvSpPr txBox="1">
            <a:spLocks/>
          </p:cNvSpPr>
          <p:nvPr/>
        </p:nvSpPr>
        <p:spPr>
          <a:xfrm>
            <a:off x="5227186" y="1131590"/>
            <a:ext cx="2592896" cy="45454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dirty="0" err="1"/>
              <a:t>ChatGPT</a:t>
            </a:r>
            <a:r>
              <a:rPr lang="en-US" sz="1400" dirty="0"/>
              <a:t> 4 + </a:t>
            </a:r>
            <a:br>
              <a:rPr lang="en-US" sz="1400" dirty="0"/>
            </a:br>
            <a:r>
              <a:rPr lang="en-US" sz="1400" dirty="0"/>
              <a:t>Code Interpreter</a:t>
            </a:r>
          </a:p>
        </p:txBody>
      </p:sp>
      <p:pic>
        <p:nvPicPr>
          <p:cNvPr id="13" name="Picture 12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637D9670-F548-A51D-4416-B03E7F8397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727824"/>
            <a:ext cx="3911184" cy="42581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B58A668-EB55-D10D-881D-F8AF9FBDF8F1}"/>
              </a:ext>
            </a:extLst>
          </p:cNvPr>
          <p:cNvSpPr txBox="1"/>
          <p:nvPr/>
        </p:nvSpPr>
        <p:spPr>
          <a:xfrm>
            <a:off x="6660232" y="816648"/>
            <a:ext cx="1962076" cy="1243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i="1" dirty="0">
                <a:solidFill>
                  <a:srgbClr val="000000"/>
                </a:solidFill>
                <a:latin typeface="Century Gothic" panose="020B0502020202020204" pitchFamily="34" charset="0"/>
              </a:rPr>
              <a:t>Note: Requires paid version of </a:t>
            </a:r>
            <a:r>
              <a:rPr lang="en-US" sz="800" i="1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ChatGPT</a:t>
            </a:r>
            <a:endParaRPr lang="en-US" sz="800" i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668435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867CB3-CEEC-3BD5-308F-BC68F44072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2283719"/>
            <a:ext cx="7742237" cy="792088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dirty="0" err="1"/>
              <a:t>Jupyter</a:t>
            </a:r>
            <a:r>
              <a:rPr lang="en-US" sz="4400" dirty="0"/>
              <a:t> Notebook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11E42-FFC5-D807-8D28-FE3633713A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EC6D-29AA-EB9E-D44F-7CC91CA9BE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14396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E35AF5-202A-BDA7-6265-61E9BD439CD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Notebook is an </a:t>
            </a:r>
            <a:r>
              <a:rPr lang="en-US" b="1" dirty="0"/>
              <a:t>open-source</a:t>
            </a:r>
            <a:r>
              <a:rPr lang="en-US" dirty="0"/>
              <a:t> web application for:</a:t>
            </a:r>
          </a:p>
          <a:p>
            <a:pPr lvl="1"/>
            <a:r>
              <a:rPr lang="en-US" b="1" dirty="0"/>
              <a:t>Document</a:t>
            </a:r>
            <a:r>
              <a:rPr lang="en-US" dirty="0"/>
              <a:t> your lab work</a:t>
            </a:r>
          </a:p>
          <a:p>
            <a:pPr lvl="1"/>
            <a:r>
              <a:rPr lang="en-US" dirty="0"/>
              <a:t>Write and </a:t>
            </a:r>
            <a:r>
              <a:rPr lang="en-US" b="1" dirty="0"/>
              <a:t>run Python </a:t>
            </a:r>
            <a:r>
              <a:rPr lang="en-US" dirty="0"/>
              <a:t>code (but others too)</a:t>
            </a:r>
          </a:p>
          <a:p>
            <a:pPr lvl="1"/>
            <a:r>
              <a:rPr lang="en-US" dirty="0"/>
              <a:t>See </a:t>
            </a:r>
            <a:r>
              <a:rPr lang="en-US" b="1" dirty="0"/>
              <a:t>graphical outputs </a:t>
            </a:r>
            <a:r>
              <a:rPr lang="en-US" dirty="0"/>
              <a:t>immediately</a:t>
            </a:r>
          </a:p>
          <a:p>
            <a:pPr lvl="1"/>
            <a:r>
              <a:rPr lang="en-US" b="1" dirty="0"/>
              <a:t>Mix</a:t>
            </a:r>
            <a:r>
              <a:rPr lang="en-US" dirty="0"/>
              <a:t> text, </a:t>
            </a:r>
            <a:r>
              <a:rPr lang="en-US" b="1" dirty="0"/>
              <a:t>code</a:t>
            </a:r>
            <a:r>
              <a:rPr lang="en-US" dirty="0"/>
              <a:t>, math and </a:t>
            </a:r>
            <a:r>
              <a:rPr lang="en-US" b="1" dirty="0"/>
              <a:t>graphs</a:t>
            </a:r>
            <a:r>
              <a:rPr lang="en-US" dirty="0"/>
              <a:t> in one document</a:t>
            </a:r>
          </a:p>
          <a:p>
            <a:pPr lvl="1"/>
            <a:r>
              <a:rPr lang="en-US" b="1" dirty="0"/>
              <a:t>Share </a:t>
            </a:r>
            <a:r>
              <a:rPr lang="en-US" dirty="0"/>
              <a:t>and exports notebooks in PDF/HTML</a:t>
            </a:r>
          </a:p>
          <a:p>
            <a:pPr lvl="1"/>
            <a:endParaRPr lang="en-US" dirty="0"/>
          </a:p>
          <a:p>
            <a:r>
              <a:rPr lang="en-US" dirty="0"/>
              <a:t>Installation ( </a:t>
            </a:r>
            <a:r>
              <a:rPr lang="en-US" dirty="0">
                <a:hlinkClick r:id="rId2"/>
              </a:rPr>
              <a:t>https://jupyter.org/install</a:t>
            </a:r>
            <a:r>
              <a:rPr lang="en-US" dirty="0"/>
              <a:t> )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 pip install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jupyterlab</a:t>
            </a:r>
            <a:r>
              <a:rPr lang="en-US" dirty="0">
                <a:latin typeface="+mn-lt"/>
                <a:cs typeface="Courier New" panose="02070309020205020404" pitchFamily="49" charset="0"/>
              </a:rPr>
              <a:t> </a:t>
            </a:r>
            <a:r>
              <a:rPr lang="en-US" dirty="0">
                <a:cs typeface="Courier New" panose="02070309020205020404" pitchFamily="49" charset="0"/>
              </a:rPr>
              <a:t>(requires Python)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lab</a:t>
            </a:r>
          </a:p>
          <a:p>
            <a:pPr lvl="1"/>
            <a:r>
              <a:rPr lang="en-US" dirty="0"/>
              <a:t>Online version: https://</a:t>
            </a:r>
            <a:r>
              <a:rPr lang="en-US" dirty="0" err="1"/>
              <a:t>jupyter.org</a:t>
            </a:r>
            <a:r>
              <a:rPr lang="en-US" dirty="0"/>
              <a:t>/try-</a:t>
            </a:r>
            <a:r>
              <a:rPr lang="en-US" dirty="0" err="1"/>
              <a:t>jupyter</a:t>
            </a:r>
            <a:r>
              <a:rPr lang="en-US" dirty="0"/>
              <a:t>/lab/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9EEFEA-DFCA-C1FD-56A2-4C3A36514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Notebook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10BBD-5138-9AA9-BB1B-4CAB72AF70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3587F-0F8B-9A4C-2C68-DE4C5CD13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080685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59538A-132D-50EB-A509-EDD38A622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</a:t>
            </a:r>
            <a:r>
              <a:rPr lang="en-US" dirty="0" err="1"/>
              <a:t>JupyterLab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AD535-4BC1-2E7A-1146-797B9E5076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24F2A3-3C8E-5F00-6FB0-9DE0A685CB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BA12B319-56E4-CE4E-8789-BA57AF53CD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79" y="1059582"/>
            <a:ext cx="3496637" cy="3816424"/>
          </a:xfrm>
          <a:prstGeom prst="rect">
            <a:avLst/>
          </a:prstGeom>
        </p:spPr>
      </p:pic>
      <p:pic>
        <p:nvPicPr>
          <p:cNvPr id="9" name="Picture 8" descr="A screenshot of a computer application&#10;&#10;AI-generated content may be incorrect.">
            <a:extLst>
              <a:ext uri="{FF2B5EF4-FFF2-40B4-BE49-F238E27FC236}">
                <a16:creationId xmlns:a16="http://schemas.microsoft.com/office/drawing/2014/main" id="{82ED314B-20AE-6C25-AD93-85AF6F528C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063679"/>
            <a:ext cx="4176464" cy="325622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FEE384-5C82-6F40-40B5-D3B861642759}"/>
              </a:ext>
            </a:extLst>
          </p:cNvPr>
          <p:cNvCxnSpPr/>
          <p:nvPr/>
        </p:nvCxnSpPr>
        <p:spPr bwMode="auto">
          <a:xfrm flipH="1">
            <a:off x="1835696" y="1635646"/>
            <a:ext cx="1224136" cy="144016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711780553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FF1F30-6AA0-D992-D0A8-E275FF63E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Examples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C2458-A71A-D29C-60FC-D995E64216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E16318-0A1B-E3C2-2AA5-602D34D09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7B43DED-E7CF-A6A7-ABBC-B7F2251B08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843558"/>
            <a:ext cx="7772400" cy="17911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AF445AE-6C91-E3CF-9719-537ADF62AD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075806"/>
            <a:ext cx="7772400" cy="17911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D1F4498-25C0-A8F5-99B9-94C7D8A25EA0}"/>
              </a:ext>
            </a:extLst>
          </p:cNvPr>
          <p:cNvSpPr txBox="1"/>
          <p:nvPr/>
        </p:nvSpPr>
        <p:spPr>
          <a:xfrm>
            <a:off x="3413621" y="2668004"/>
            <a:ext cx="2744341" cy="37452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 Shift – Return  </a:t>
            </a:r>
            <a:endParaRPr lang="en-US" sz="24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CFC5C49-276E-ECF5-A9A0-CE6C52A684F0}"/>
              </a:ext>
            </a:extLst>
          </p:cNvPr>
          <p:cNvSpPr/>
          <p:nvPr/>
        </p:nvSpPr>
        <p:spPr bwMode="auto">
          <a:xfrm>
            <a:off x="5292080" y="1059582"/>
            <a:ext cx="865882" cy="36004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05576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833A97-5490-2B44-4FCA-8BC314AD349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3"/>
            <a:ext cx="3456992" cy="1781692"/>
          </a:xfrm>
        </p:spPr>
        <p:txBody>
          <a:bodyPr/>
          <a:lstStyle/>
          <a:p>
            <a:r>
              <a:rPr lang="en-US" b="1" dirty="0"/>
              <a:t>AI</a:t>
            </a:r>
            <a:r>
              <a:rPr lang="en-US" dirty="0"/>
              <a:t> - Artificial Intelligence</a:t>
            </a:r>
          </a:p>
          <a:p>
            <a:r>
              <a:rPr lang="en-US" b="1" dirty="0"/>
              <a:t>ML</a:t>
            </a:r>
            <a:r>
              <a:rPr lang="en-US" dirty="0"/>
              <a:t> - Machine Learning</a:t>
            </a:r>
          </a:p>
          <a:p>
            <a:r>
              <a:rPr lang="en-US" b="1" dirty="0"/>
              <a:t>DL</a:t>
            </a:r>
            <a:r>
              <a:rPr lang="en-US" dirty="0"/>
              <a:t> - Deep Learning</a:t>
            </a:r>
          </a:p>
          <a:p>
            <a:r>
              <a:rPr lang="en-US" b="1" dirty="0"/>
              <a:t>NLP</a:t>
            </a:r>
            <a:r>
              <a:rPr lang="en-US" dirty="0"/>
              <a:t> – Natural Language Processing</a:t>
            </a:r>
          </a:p>
          <a:p>
            <a:r>
              <a:rPr lang="en-US" b="1" dirty="0"/>
              <a:t>LLM</a:t>
            </a:r>
            <a:r>
              <a:rPr lang="en-US" dirty="0"/>
              <a:t> – Large Language 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9CC535-1316-8254-09A5-94072F48A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7105F-2A14-D145-876C-24C642D46E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6A70F2-26C0-E5DA-9EEF-F1417A458C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0125C3B-1EFD-21C0-BEBB-38DE6F90EFA1}"/>
              </a:ext>
            </a:extLst>
          </p:cNvPr>
          <p:cNvSpPr/>
          <p:nvPr/>
        </p:nvSpPr>
        <p:spPr bwMode="auto">
          <a:xfrm>
            <a:off x="5437862" y="1060450"/>
            <a:ext cx="2880320" cy="288032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B4FA7CA-3C15-0259-6A10-DB645C05CE97}"/>
              </a:ext>
            </a:extLst>
          </p:cNvPr>
          <p:cNvSpPr/>
          <p:nvPr/>
        </p:nvSpPr>
        <p:spPr bwMode="auto">
          <a:xfrm>
            <a:off x="5580112" y="1672518"/>
            <a:ext cx="1656184" cy="1619312"/>
          </a:xfrm>
          <a:prstGeom prst="ellipse">
            <a:avLst/>
          </a:prstGeom>
          <a:solidFill>
            <a:srgbClr val="C2F2C2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4C5F0FB-1BA2-E024-1320-75DEAAAD3989}"/>
              </a:ext>
            </a:extLst>
          </p:cNvPr>
          <p:cNvSpPr/>
          <p:nvPr/>
        </p:nvSpPr>
        <p:spPr bwMode="auto">
          <a:xfrm>
            <a:off x="6550454" y="1665656"/>
            <a:ext cx="1656184" cy="1619312"/>
          </a:xfrm>
          <a:prstGeom prst="ellipse">
            <a:avLst/>
          </a:prstGeom>
          <a:solidFill>
            <a:schemeClr val="accent3">
              <a:lumMod val="20000"/>
              <a:lumOff val="80000"/>
              <a:alpha val="5019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CCC74D6-A22D-31E3-A6D6-2B32165C9AD8}"/>
              </a:ext>
            </a:extLst>
          </p:cNvPr>
          <p:cNvSpPr/>
          <p:nvPr/>
        </p:nvSpPr>
        <p:spPr bwMode="auto">
          <a:xfrm>
            <a:off x="6044632" y="2149858"/>
            <a:ext cx="1011644" cy="994388"/>
          </a:xfrm>
          <a:prstGeom prst="ellipse">
            <a:avLst/>
          </a:prstGeom>
          <a:solidFill>
            <a:schemeClr val="accent1">
              <a:lumMod val="40000"/>
              <a:lumOff val="60000"/>
              <a:alpha val="5019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802738-AEB0-4778-AE64-8C75EABBD101}"/>
              </a:ext>
            </a:extLst>
          </p:cNvPr>
          <p:cNvSpPr txBox="1"/>
          <p:nvPr/>
        </p:nvSpPr>
        <p:spPr>
          <a:xfrm>
            <a:off x="6765812" y="1115618"/>
            <a:ext cx="224420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AI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0A7DFB-23FA-6386-8523-746D117E05E5}"/>
              </a:ext>
            </a:extLst>
          </p:cNvPr>
          <p:cNvSpPr txBox="1"/>
          <p:nvPr/>
        </p:nvSpPr>
        <p:spPr>
          <a:xfrm>
            <a:off x="6214490" y="1757083"/>
            <a:ext cx="318998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ML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130F52-73B7-63C6-3EC8-78377DBD609D}"/>
              </a:ext>
            </a:extLst>
          </p:cNvPr>
          <p:cNvSpPr txBox="1"/>
          <p:nvPr/>
        </p:nvSpPr>
        <p:spPr>
          <a:xfrm>
            <a:off x="6160331" y="2554269"/>
            <a:ext cx="278923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F8345C-6D06-4AA4-64C4-797B1CB7F69A}"/>
              </a:ext>
            </a:extLst>
          </p:cNvPr>
          <p:cNvSpPr txBox="1"/>
          <p:nvPr/>
        </p:nvSpPr>
        <p:spPr>
          <a:xfrm>
            <a:off x="7520796" y="2335466"/>
            <a:ext cx="415178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NLP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E43B46-3A99-C8F4-1DD2-9F27B54A260F}"/>
              </a:ext>
            </a:extLst>
          </p:cNvPr>
          <p:cNvSpPr txBox="1"/>
          <p:nvPr/>
        </p:nvSpPr>
        <p:spPr>
          <a:xfrm>
            <a:off x="6593873" y="2453125"/>
            <a:ext cx="426399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LLM</a:t>
            </a:r>
          </a:p>
        </p:txBody>
      </p:sp>
    </p:spTree>
    <p:extLst>
      <p:ext uri="{BB962C8B-B14F-4D97-AF65-F5344CB8AC3E}">
        <p14:creationId xmlns:p14="http://schemas.microsoft.com/office/powerpoint/2010/main" val="3466093113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B19F39-F49E-E8F7-8C1A-3CCADDBA17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240968" cy="3509963"/>
          </a:xfrm>
        </p:spPr>
        <p:txBody>
          <a:bodyPr/>
          <a:lstStyle/>
          <a:p>
            <a:pPr marL="86352">
              <a:spcAft>
                <a:spcPts val="600"/>
              </a:spcAft>
            </a:pPr>
            <a:r>
              <a:rPr lang="en-US" dirty="0"/>
              <a:t>Shift + Enter = </a:t>
            </a:r>
            <a:br>
              <a:rPr lang="en-US" dirty="0"/>
            </a:br>
            <a:r>
              <a:rPr lang="en-US" b="1" dirty="0"/>
              <a:t>Run</a:t>
            </a:r>
            <a:r>
              <a:rPr lang="en-US" dirty="0"/>
              <a:t> the current cell</a:t>
            </a:r>
          </a:p>
          <a:p>
            <a:pPr marL="86352">
              <a:spcAft>
                <a:spcPts val="600"/>
              </a:spcAft>
            </a:pPr>
            <a:r>
              <a:rPr lang="en-US" dirty="0"/>
              <a:t>Esc + A = Add cell </a:t>
            </a:r>
            <a:r>
              <a:rPr lang="en-US" b="1" dirty="0"/>
              <a:t>above</a:t>
            </a:r>
          </a:p>
          <a:p>
            <a:pPr marL="86352">
              <a:spcAft>
                <a:spcPts val="600"/>
              </a:spcAft>
            </a:pPr>
            <a:r>
              <a:rPr lang="en-US" dirty="0"/>
              <a:t>Esc + B = Add cell </a:t>
            </a:r>
            <a:r>
              <a:rPr lang="en-US" b="1" dirty="0"/>
              <a:t>below</a:t>
            </a:r>
          </a:p>
          <a:p>
            <a:pPr marL="86352">
              <a:spcAft>
                <a:spcPts val="600"/>
              </a:spcAft>
            </a:pPr>
            <a:r>
              <a:rPr lang="en-US" dirty="0" err="1"/>
              <a:t>Ctrl+S</a:t>
            </a:r>
            <a:r>
              <a:rPr lang="en-US" dirty="0"/>
              <a:t> = </a:t>
            </a:r>
            <a:r>
              <a:rPr lang="en-US" b="1" dirty="0"/>
              <a:t>Save</a:t>
            </a:r>
            <a:r>
              <a:rPr lang="en-US" dirty="0"/>
              <a:t> notebook</a:t>
            </a:r>
          </a:p>
          <a:p>
            <a:pPr marL="86352">
              <a:spcAft>
                <a:spcPts val="600"/>
              </a:spcAft>
            </a:pPr>
            <a:r>
              <a:rPr lang="en-US" dirty="0"/>
              <a:t>File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ym typeface="Wingdings" pitchFamily="2" charset="2"/>
              </a:rPr>
              <a:t>Export</a:t>
            </a:r>
            <a:r>
              <a:rPr lang="en-US" dirty="0">
                <a:sym typeface="Wingdings" pitchFamily="2" charset="2"/>
              </a:rPr>
              <a:t> as …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to export to PDF/HTML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539618-F15E-7307-B061-66F2D9F0A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Editor Basics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84883-77D6-7231-DF6C-7B8D699FE3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E75C48-5E4F-95DE-B85B-33A9C3452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C5786B5B-8B47-0394-E42A-BBA4340D8C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938" y="249797"/>
            <a:ext cx="4365097" cy="45031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6BDB4F3-9A2F-2EE4-73B2-83E3A5DFACA8}"/>
              </a:ext>
            </a:extLst>
          </p:cNvPr>
          <p:cNvSpPr/>
          <p:nvPr/>
        </p:nvSpPr>
        <p:spPr bwMode="auto">
          <a:xfrm>
            <a:off x="6588224" y="451152"/>
            <a:ext cx="478565" cy="24839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9619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37F2BB-863D-973B-11F8-5BA67A8D87D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456992" cy="3509963"/>
          </a:xfrm>
        </p:spPr>
        <p:txBody>
          <a:bodyPr/>
          <a:lstStyle/>
          <a:p>
            <a:r>
              <a:rPr lang="en-US" dirty="0"/>
              <a:t>All </a:t>
            </a:r>
            <a:r>
              <a:rPr lang="en-US" b="1" dirty="0"/>
              <a:t>variables</a:t>
            </a:r>
            <a:r>
              <a:rPr lang="en-US" dirty="0"/>
              <a:t> can be used in </a:t>
            </a:r>
            <a:r>
              <a:rPr lang="en-US" b="1" dirty="0"/>
              <a:t>later</a:t>
            </a:r>
            <a:r>
              <a:rPr lang="en-US" dirty="0"/>
              <a:t> </a:t>
            </a:r>
            <a:r>
              <a:rPr lang="en-US" b="1" dirty="0"/>
              <a:t>cells</a:t>
            </a:r>
          </a:p>
          <a:p>
            <a:r>
              <a:rPr lang="en-US" dirty="0"/>
              <a:t>One or all cells can </a:t>
            </a:r>
            <a:r>
              <a:rPr lang="en-US"/>
              <a:t>be </a:t>
            </a:r>
            <a:br>
              <a:rPr lang="en-US"/>
            </a:br>
            <a:r>
              <a:rPr lang="en-US" b="1"/>
              <a:t>re-executed</a:t>
            </a: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0704DA-03A3-DFA6-24FA-361F05F5A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variable space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DBA58-4B87-39E2-9399-858F7DBF3B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8E29DE-5C09-9782-10AE-C5AC741B8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 descr="A graph on a screen&#10;&#10;AI-generated content may be incorrect.">
            <a:extLst>
              <a:ext uri="{FF2B5EF4-FFF2-40B4-BE49-F238E27FC236}">
                <a16:creationId xmlns:a16="http://schemas.microsoft.com/office/drawing/2014/main" id="{C8D22E0C-0637-D0AE-65B6-F78D28C5F5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641156"/>
            <a:ext cx="4624178" cy="43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290269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03E338-A5E1-565A-4580-B138E4FD5A5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006083"/>
            <a:ext cx="7742237" cy="1205628"/>
          </a:xfrm>
        </p:spPr>
        <p:txBody>
          <a:bodyPr/>
          <a:lstStyle/>
          <a:p>
            <a:pPr marL="0" indent="0">
              <a:buNone/>
            </a:pPr>
            <a:r>
              <a:rPr lang="en-GB" i="1" dirty="0"/>
              <a:t>Write me some python code to plot an array of ten X/Y pairs. The X values represent an angle going from 0 to 90 degrees in steps of 10 degrees, the Y values represent count rates. Put ten discrete count rates from 0 to 100 into an array and normalize it from 0 to 1.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8669FD-93FF-0920-8664-09E677343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Ask ChatGPT to write Python code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9083B-F316-EA3B-A5C8-CC59D594F4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32</a:t>
            </a:fld>
            <a:endParaRPr lang="en-US"/>
          </a:p>
        </p:txBody>
      </p:sp>
      <p:pic>
        <p:nvPicPr>
          <p:cNvPr id="6" name="Picture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F226E1BC-8446-4BD2-46D8-19F7ADCFEF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0540" y="2429719"/>
            <a:ext cx="3122920" cy="234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336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CA9EFC-93A6-3698-07B5-64CE5803E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ChatGPT Code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20B98-1540-AF06-0F5F-EF52F3626D5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6A9330-CEBE-4AD2-3688-897FAB2535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D7FE9273-0B0C-6F86-7C90-BBE7AD07AA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7211" y="137234"/>
            <a:ext cx="5622403" cy="492750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791600F-0BBD-FD73-B684-14A1426AE4F1}"/>
              </a:ext>
            </a:extLst>
          </p:cNvPr>
          <p:cNvSpPr/>
          <p:nvPr/>
        </p:nvSpPr>
        <p:spPr bwMode="auto">
          <a:xfrm>
            <a:off x="7026707" y="1563638"/>
            <a:ext cx="569629" cy="381374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88956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95204-39A5-BAE3-2D3D-FF35148F8E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EC3B67-43F7-29BB-0D54-A5CB5EBFFD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7484C3CE-4D47-3461-371B-B827F0B548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712" y="198793"/>
            <a:ext cx="3865784" cy="487600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B1D92F-82CC-86D8-4454-CBB83A82A287}"/>
              </a:ext>
            </a:extLst>
          </p:cNvPr>
          <p:cNvCxnSpPr/>
          <p:nvPr/>
        </p:nvCxnSpPr>
        <p:spPr bwMode="auto">
          <a:xfrm>
            <a:off x="4306616" y="1203598"/>
            <a:ext cx="1080120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6E44FF3-1B02-156D-4D8D-BACB8C369359}"/>
              </a:ext>
            </a:extLst>
          </p:cNvPr>
          <p:cNvSpPr txBox="1"/>
          <p:nvPr/>
        </p:nvSpPr>
        <p:spPr>
          <a:xfrm>
            <a:off x="3459793" y="771550"/>
            <a:ext cx="1577355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Example data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A47ED6-55B2-1EC0-57FA-D5AE5C7882D7}"/>
              </a:ext>
            </a:extLst>
          </p:cNvPr>
          <p:cNvSpPr txBox="1"/>
          <p:nvPr/>
        </p:nvSpPr>
        <p:spPr>
          <a:xfrm>
            <a:off x="790382" y="1563638"/>
            <a:ext cx="4429690" cy="27172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Never trust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output of ChatGPT!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Try to 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understand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code and </a:t>
            </a:r>
            <a:b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correct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if necessary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Replace example data with your </a:t>
            </a:r>
            <a:b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real data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and re-execute the cell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Change color, labels, …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Ask </a:t>
            </a:r>
            <a:r>
              <a:rPr lang="en-US" sz="18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ChatGTP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for details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Never trust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output of ChatGPT!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336657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89685E-15CC-5B54-8859-18C6AD61A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Optimize plot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9A942-F4CE-B3E0-A2CE-D9E7D659D7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3ACA6C-90AB-949D-AF49-06B7F9687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6" descr="A screenshot of a chat&#10;&#10;AI-generated content may be incorrect.">
            <a:extLst>
              <a:ext uri="{FF2B5EF4-FFF2-40B4-BE49-F238E27FC236}">
                <a16:creationId xmlns:a16="http://schemas.microsoft.com/office/drawing/2014/main" id="{3BDDC864-6183-A2C7-7091-05A5A0D1F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1101" y="1707654"/>
            <a:ext cx="4919093" cy="2880320"/>
          </a:xfrm>
          <a:prstGeom prst="rect">
            <a:avLst/>
          </a:prstGeom>
        </p:spPr>
      </p:pic>
      <p:pic>
        <p:nvPicPr>
          <p:cNvPr id="9" name="Picture 8" descr="A screen shot of a graph&#10;&#10;AI-generated content may be incorrect.">
            <a:extLst>
              <a:ext uri="{FF2B5EF4-FFF2-40B4-BE49-F238E27FC236}">
                <a16:creationId xmlns:a16="http://schemas.microsoft.com/office/drawing/2014/main" id="{5AE024DE-706B-413E-BAB0-7A45BBF72F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0194" y="804432"/>
            <a:ext cx="4043806" cy="415592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50C26F6-F48E-7C5C-F190-6907A19984D5}"/>
              </a:ext>
            </a:extLst>
          </p:cNvPr>
          <p:cNvCxnSpPr/>
          <p:nvPr/>
        </p:nvCxnSpPr>
        <p:spPr bwMode="auto">
          <a:xfrm flipV="1">
            <a:off x="4932040" y="2067694"/>
            <a:ext cx="2520280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48617704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8C9928-F9FF-D58F-A3B1-BFDD45880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measured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DE23C-2455-6E34-1732-F6D37886CD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B4322-D4F6-D4BE-F8C0-EE4D7B35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5" descr="A graph with a line&#10;&#10;Description automatically generated">
            <a:extLst>
              <a:ext uri="{FF2B5EF4-FFF2-40B4-BE49-F238E27FC236}">
                <a16:creationId xmlns:a16="http://schemas.microsoft.com/office/drawing/2014/main" id="{912497E0-FA3C-5929-8AEF-632437665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791364"/>
            <a:ext cx="5256584" cy="406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94435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01EF5-CF99-83BD-F7AF-65E854886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Overlay different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A5318-E179-5813-9EE5-D4C38399D2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2D8C6-F15A-75F2-8F6D-BD9ED61B4E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8" name="Picture 7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F78A9D68-447A-FE2D-2BAD-EE0AD8EA8B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39" y="853826"/>
            <a:ext cx="4960410" cy="3590131"/>
          </a:xfrm>
          <a:prstGeom prst="rect">
            <a:avLst/>
          </a:prstGeom>
        </p:spPr>
      </p:pic>
      <p:pic>
        <p:nvPicPr>
          <p:cNvPr id="10" name="Picture 9" descr="A graph of a normalized count rate&#10;&#10;AI-generated content may be incorrect.">
            <a:extLst>
              <a:ext uri="{FF2B5EF4-FFF2-40B4-BE49-F238E27FC236}">
                <a16:creationId xmlns:a16="http://schemas.microsoft.com/office/drawing/2014/main" id="{6F16FC57-93BC-E4B2-3B00-D383928081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5352" y="858448"/>
            <a:ext cx="4033152" cy="2577398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E5B3848-BB18-D347-39D7-AF3DFDD4E79B}"/>
              </a:ext>
            </a:extLst>
          </p:cNvPr>
          <p:cNvSpPr/>
          <p:nvPr/>
        </p:nvSpPr>
        <p:spPr bwMode="auto">
          <a:xfrm>
            <a:off x="35496" y="2499742"/>
            <a:ext cx="2520280" cy="453382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806865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6307FA-2E26-2895-B4E7-5C82357D3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Analyze </a:t>
            </a:r>
            <a:r>
              <a:rPr lang="en-US" dirty="0" err="1"/>
              <a:t>Radiacode</a:t>
            </a:r>
            <a:r>
              <a:rPr lang="en-US" dirty="0"/>
              <a:t> Spectra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A3993-D71F-FE4B-ABFD-E8C27C1502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93E883-1093-D864-D826-79ED0324A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Picture 6" descr="A graph on a black background&#10;&#10;AI-generated content may be incorrect.">
            <a:extLst>
              <a:ext uri="{FF2B5EF4-FFF2-40B4-BE49-F238E27FC236}">
                <a16:creationId xmlns:a16="http://schemas.microsoft.com/office/drawing/2014/main" id="{5DDE1109-7BB1-4703-681D-D529A0F6D2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059582"/>
            <a:ext cx="1718098" cy="3723878"/>
          </a:xfrm>
          <a:prstGeom prst="rect">
            <a:avLst/>
          </a:prstGeom>
        </p:spPr>
      </p:pic>
      <p:pic>
        <p:nvPicPr>
          <p:cNvPr id="9" name="Picture 8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3872BFD4-CAFC-1D55-C411-25FE0011FD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040772"/>
            <a:ext cx="5437372" cy="3838145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E83762E9-2D5E-DDE7-C1CB-43E85574B266}"/>
              </a:ext>
            </a:extLst>
          </p:cNvPr>
          <p:cNvSpPr/>
          <p:nvPr/>
        </p:nvSpPr>
        <p:spPr bwMode="auto">
          <a:xfrm>
            <a:off x="2771800" y="3003798"/>
            <a:ext cx="432048" cy="28803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E6685C9-84FB-473E-CA01-7683D2722459}"/>
              </a:ext>
            </a:extLst>
          </p:cNvPr>
          <p:cNvSpPr/>
          <p:nvPr/>
        </p:nvSpPr>
        <p:spPr bwMode="auto">
          <a:xfrm>
            <a:off x="4283968" y="3867894"/>
            <a:ext cx="1368152" cy="1118074"/>
          </a:xfrm>
          <a:prstGeom prst="round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013485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hat&#10;&#10;AI-generated content may be incorrect.">
            <a:extLst>
              <a:ext uri="{FF2B5EF4-FFF2-40B4-BE49-F238E27FC236}">
                <a16:creationId xmlns:a16="http://schemas.microsoft.com/office/drawing/2014/main" id="{B3457327-FC1E-FFC3-2E9D-1A139D678F2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673" y="1006475"/>
            <a:ext cx="6604866" cy="35099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0677CD-D5B4-8765-C683-9AFCD4871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ChatGPT can analyze files!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84853-85F0-2F8F-907F-F6C75BCA03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ABA52E-8273-0790-FAEC-C98E3FA0E3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37320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2AE4F0-E8D4-A7B8-896B-CC52979D994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4177072" cy="674887"/>
          </a:xfrm>
        </p:spPr>
        <p:txBody>
          <a:bodyPr/>
          <a:lstStyle/>
          <a:p>
            <a:r>
              <a:rPr lang="en-US" b="1" dirty="0"/>
              <a:t>Polynomials</a:t>
            </a:r>
            <a:r>
              <a:rPr lang="en-US" dirty="0"/>
              <a:t> can fit </a:t>
            </a:r>
            <a:r>
              <a:rPr lang="en-US" b="1" dirty="0"/>
              <a:t>any</a:t>
            </a:r>
            <a:r>
              <a:rPr lang="en-US" dirty="0"/>
              <a:t> function</a:t>
            </a:r>
          </a:p>
          <a:p>
            <a:r>
              <a:rPr lang="en-US" dirty="0"/>
              <a:t>A neural net is a kind of polynomial</a:t>
            </a:r>
          </a:p>
          <a:p>
            <a:pPr lvl="1"/>
            <a:r>
              <a:rPr lang="en-US" dirty="0"/>
              <a:t>node adds inputs and applies activation function like in our brain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A65268-EE6A-DD45-A2E5-66AF23284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Net - Polynomial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D820A-AB39-3E85-56B0-226D5FA237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3AB3CA-1506-20DE-773D-C1967CCA75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B1EEE6-9987-77F5-26DA-F514354D614C}"/>
                  </a:ext>
                </a:extLst>
              </p:cNvPr>
              <p:cNvSpPr txBox="1"/>
              <p:nvPr/>
            </p:nvSpPr>
            <p:spPr>
              <a:xfrm>
                <a:off x="5364088" y="943024"/>
                <a:ext cx="3663888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B1EEE6-9987-77F5-26DA-F514354D61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943024"/>
                <a:ext cx="3663888" cy="304699"/>
              </a:xfrm>
              <a:prstGeom prst="rect">
                <a:avLst/>
              </a:prstGeom>
              <a:blipFill>
                <a:blip r:embed="rId2"/>
                <a:stretch>
                  <a:fillRect l="-1730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87168C3A-72D3-4EC5-7450-B7062626B21B}"/>
              </a:ext>
            </a:extLst>
          </p:cNvPr>
          <p:cNvSpPr/>
          <p:nvPr/>
        </p:nvSpPr>
        <p:spPr bwMode="auto">
          <a:xfrm>
            <a:off x="1979712" y="2859782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0F49EB7-C159-412F-8E80-96A27C4FBDFD}"/>
              </a:ext>
            </a:extLst>
          </p:cNvPr>
          <p:cNvSpPr/>
          <p:nvPr/>
        </p:nvSpPr>
        <p:spPr bwMode="auto">
          <a:xfrm>
            <a:off x="1979712" y="3412505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5D7F39A-CD7C-3AE5-EA3B-7AE554FCE929}"/>
              </a:ext>
            </a:extLst>
          </p:cNvPr>
          <p:cNvSpPr/>
          <p:nvPr/>
        </p:nvSpPr>
        <p:spPr bwMode="auto">
          <a:xfrm>
            <a:off x="1979712" y="3965228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FC672AD-1377-9A06-711A-5A9DEE595F1E}"/>
              </a:ext>
            </a:extLst>
          </p:cNvPr>
          <p:cNvSpPr/>
          <p:nvPr/>
        </p:nvSpPr>
        <p:spPr bwMode="auto">
          <a:xfrm>
            <a:off x="1979712" y="4517951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BDE5BD4-B3C9-84FB-C933-89C276B506E9}"/>
              </a:ext>
            </a:extLst>
          </p:cNvPr>
          <p:cNvSpPr/>
          <p:nvPr/>
        </p:nvSpPr>
        <p:spPr bwMode="auto">
          <a:xfrm>
            <a:off x="2893641" y="3147814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77D6E0A-C7EE-601D-A171-88C2FA816A91}"/>
              </a:ext>
            </a:extLst>
          </p:cNvPr>
          <p:cNvSpPr/>
          <p:nvPr/>
        </p:nvSpPr>
        <p:spPr bwMode="auto">
          <a:xfrm>
            <a:off x="2893641" y="3700537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C1481F3-3E25-4D91-705A-A7359D2D6EA8}"/>
              </a:ext>
            </a:extLst>
          </p:cNvPr>
          <p:cNvSpPr/>
          <p:nvPr/>
        </p:nvSpPr>
        <p:spPr bwMode="auto">
          <a:xfrm>
            <a:off x="2893641" y="4253260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AFDF8E9-83F1-813C-C706-1E3EBF2D8000}"/>
              </a:ext>
            </a:extLst>
          </p:cNvPr>
          <p:cNvSpPr/>
          <p:nvPr/>
        </p:nvSpPr>
        <p:spPr bwMode="auto">
          <a:xfrm>
            <a:off x="3807570" y="3435846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169BA3B-5898-6D51-71DB-E3A58924C3B1}"/>
              </a:ext>
            </a:extLst>
          </p:cNvPr>
          <p:cNvSpPr/>
          <p:nvPr/>
        </p:nvSpPr>
        <p:spPr bwMode="auto">
          <a:xfrm>
            <a:off x="3807570" y="3984755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5D088BC-70D3-E59E-BB59-98FA59255EEA}"/>
              </a:ext>
            </a:extLst>
          </p:cNvPr>
          <p:cNvSpPr/>
          <p:nvPr/>
        </p:nvSpPr>
        <p:spPr bwMode="auto">
          <a:xfrm>
            <a:off x="4721499" y="3705203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1D92C4-11C0-1D51-EE12-E78419ED6C45}"/>
              </a:ext>
            </a:extLst>
          </p:cNvPr>
          <p:cNvCxnSpPr>
            <a:stCxn id="9" idx="6"/>
            <a:endCxn id="13" idx="2"/>
          </p:cNvCxnSpPr>
          <p:nvPr/>
        </p:nvCxnSpPr>
        <p:spPr bwMode="auto">
          <a:xfrm>
            <a:off x="2267744" y="3003798"/>
            <a:ext cx="625897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C894717-1007-A36D-C823-7A970C506ED5}"/>
              </a:ext>
            </a:extLst>
          </p:cNvPr>
          <p:cNvCxnSpPr>
            <a:cxnSpLocks/>
            <a:stCxn id="10" idx="6"/>
            <a:endCxn id="14" idx="2"/>
          </p:cNvCxnSpPr>
          <p:nvPr/>
        </p:nvCxnSpPr>
        <p:spPr bwMode="auto">
          <a:xfrm>
            <a:off x="2267744" y="3556521"/>
            <a:ext cx="625897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5A4591D-A7F9-0D77-817C-9E98B4754065}"/>
              </a:ext>
            </a:extLst>
          </p:cNvPr>
          <p:cNvCxnSpPr>
            <a:cxnSpLocks/>
          </p:cNvCxnSpPr>
          <p:nvPr/>
        </p:nvCxnSpPr>
        <p:spPr bwMode="auto">
          <a:xfrm>
            <a:off x="2267744" y="4109244"/>
            <a:ext cx="625897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7B82D57-B455-84AE-6EAE-DBEFFBC5B6E6}"/>
              </a:ext>
            </a:extLst>
          </p:cNvPr>
          <p:cNvCxnSpPr>
            <a:cxnSpLocks/>
            <a:endCxn id="15" idx="2"/>
          </p:cNvCxnSpPr>
          <p:nvPr/>
        </p:nvCxnSpPr>
        <p:spPr bwMode="auto">
          <a:xfrm flipV="1">
            <a:off x="2267744" y="4397276"/>
            <a:ext cx="625897" cy="2646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FAFCE32-F292-FDBE-AAB3-0F64A41235D7}"/>
              </a:ext>
            </a:extLst>
          </p:cNvPr>
          <p:cNvCxnSpPr>
            <a:cxnSpLocks/>
            <a:stCxn id="11" idx="6"/>
            <a:endCxn id="14" idx="2"/>
          </p:cNvCxnSpPr>
          <p:nvPr/>
        </p:nvCxnSpPr>
        <p:spPr bwMode="auto">
          <a:xfrm flipV="1">
            <a:off x="2267744" y="3844553"/>
            <a:ext cx="625897" cy="2646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D00EF25-0AB0-DC73-5778-BC399CB65EC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7744" y="3291830"/>
            <a:ext cx="625897" cy="2646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0E255AE-9C4F-E9E1-9882-3D53B7F7E065}"/>
              </a:ext>
            </a:extLst>
          </p:cNvPr>
          <p:cNvCxnSpPr>
            <a:cxnSpLocks/>
            <a:stCxn id="13" idx="6"/>
            <a:endCxn id="16" idx="2"/>
          </p:cNvCxnSpPr>
          <p:nvPr/>
        </p:nvCxnSpPr>
        <p:spPr bwMode="auto">
          <a:xfrm>
            <a:off x="3181673" y="3291830"/>
            <a:ext cx="625897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36B0B74-9707-5DA7-7A30-7D72CE08CC62}"/>
              </a:ext>
            </a:extLst>
          </p:cNvPr>
          <p:cNvCxnSpPr>
            <a:cxnSpLocks/>
            <a:stCxn id="14" idx="6"/>
            <a:endCxn id="16" idx="2"/>
          </p:cNvCxnSpPr>
          <p:nvPr/>
        </p:nvCxnSpPr>
        <p:spPr bwMode="auto">
          <a:xfrm flipV="1">
            <a:off x="3181673" y="3579862"/>
            <a:ext cx="625897" cy="2646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35FC2-C151-84E6-E041-3AC9F707F319}"/>
              </a:ext>
            </a:extLst>
          </p:cNvPr>
          <p:cNvCxnSpPr>
            <a:cxnSpLocks/>
            <a:stCxn id="14" idx="6"/>
            <a:endCxn id="17" idx="2"/>
          </p:cNvCxnSpPr>
          <p:nvPr/>
        </p:nvCxnSpPr>
        <p:spPr bwMode="auto">
          <a:xfrm>
            <a:off x="3181673" y="3844553"/>
            <a:ext cx="625897" cy="2842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DEA0B24-7E05-A2F9-9B0A-343C8470A558}"/>
              </a:ext>
            </a:extLst>
          </p:cNvPr>
          <p:cNvCxnSpPr>
            <a:cxnSpLocks/>
            <a:stCxn id="15" idx="6"/>
            <a:endCxn id="17" idx="2"/>
          </p:cNvCxnSpPr>
          <p:nvPr/>
        </p:nvCxnSpPr>
        <p:spPr bwMode="auto">
          <a:xfrm flipV="1">
            <a:off x="3181673" y="4128771"/>
            <a:ext cx="625897" cy="2685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57523F0-817C-9195-7447-ADC0A75B75A2}"/>
              </a:ext>
            </a:extLst>
          </p:cNvPr>
          <p:cNvCxnSpPr>
            <a:cxnSpLocks/>
            <a:stCxn id="17" idx="6"/>
            <a:endCxn id="18" idx="2"/>
          </p:cNvCxnSpPr>
          <p:nvPr/>
        </p:nvCxnSpPr>
        <p:spPr bwMode="auto">
          <a:xfrm flipV="1">
            <a:off x="4095602" y="3849219"/>
            <a:ext cx="625897" cy="2795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62BF1F9-7BF2-7C55-F8C6-ED6D32BD942C}"/>
              </a:ext>
            </a:extLst>
          </p:cNvPr>
          <p:cNvCxnSpPr>
            <a:cxnSpLocks/>
            <a:stCxn id="16" idx="6"/>
            <a:endCxn id="18" idx="2"/>
          </p:cNvCxnSpPr>
          <p:nvPr/>
        </p:nvCxnSpPr>
        <p:spPr bwMode="auto">
          <a:xfrm>
            <a:off x="4095602" y="3579862"/>
            <a:ext cx="625897" cy="2693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83DB89E-1708-2A44-B6E7-58E304DC9A7A}"/>
                  </a:ext>
                </a:extLst>
              </p:cNvPr>
              <p:cNvSpPr txBox="1"/>
              <p:nvPr/>
            </p:nvSpPr>
            <p:spPr>
              <a:xfrm>
                <a:off x="2692662" y="2996686"/>
                <a:ext cx="222240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83DB89E-1708-2A44-B6E7-58E304DC9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2662" y="2996686"/>
                <a:ext cx="222240" cy="236988"/>
              </a:xfrm>
              <a:prstGeom prst="rect">
                <a:avLst/>
              </a:prstGeom>
              <a:blipFill>
                <a:blip r:embed="rId3"/>
                <a:stretch>
                  <a:fillRect l="-16667" r="-5556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0F86EA7-F9D2-4A84-B836-7BAD65864AFE}"/>
                  </a:ext>
                </a:extLst>
              </p:cNvPr>
              <p:cNvSpPr txBox="1"/>
              <p:nvPr/>
            </p:nvSpPr>
            <p:spPr>
              <a:xfrm>
                <a:off x="1547219" y="2794760"/>
                <a:ext cx="183320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0F86EA7-F9D2-4A84-B836-7BAD65864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219" y="2794760"/>
                <a:ext cx="183320" cy="304699"/>
              </a:xfrm>
              <a:prstGeom prst="rect">
                <a:avLst/>
              </a:prstGeom>
              <a:blipFill>
                <a:blip r:embed="rId4"/>
                <a:stretch>
                  <a:fillRect l="-12500"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93A15DB-774F-AA89-AFD1-D85F3C0A3387}"/>
                  </a:ext>
                </a:extLst>
              </p:cNvPr>
              <p:cNvSpPr txBox="1"/>
              <p:nvPr/>
            </p:nvSpPr>
            <p:spPr>
              <a:xfrm>
                <a:off x="1547219" y="3342519"/>
                <a:ext cx="183320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93A15DB-774F-AA89-AFD1-D85F3C0A3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219" y="3342519"/>
                <a:ext cx="183320" cy="304699"/>
              </a:xfrm>
              <a:prstGeom prst="rect">
                <a:avLst/>
              </a:prstGeom>
              <a:blipFill>
                <a:blip r:embed="rId5"/>
                <a:stretch>
                  <a:fillRect l="-12500"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19761C3-3FF0-2810-4122-B012B19A0B6C}"/>
                  </a:ext>
                </a:extLst>
              </p:cNvPr>
              <p:cNvSpPr txBox="1"/>
              <p:nvPr/>
            </p:nvSpPr>
            <p:spPr>
              <a:xfrm>
                <a:off x="1546129" y="3908551"/>
                <a:ext cx="183320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19761C3-3FF0-2810-4122-B012B19A0B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6129" y="3908551"/>
                <a:ext cx="183320" cy="304699"/>
              </a:xfrm>
              <a:prstGeom prst="rect">
                <a:avLst/>
              </a:prstGeom>
              <a:blipFill>
                <a:blip r:embed="rId6"/>
                <a:stretch>
                  <a:fillRect l="-12500"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0E6699D-A031-3ABF-4401-E50D0657F37C}"/>
                  </a:ext>
                </a:extLst>
              </p:cNvPr>
              <p:cNvSpPr txBox="1"/>
              <p:nvPr/>
            </p:nvSpPr>
            <p:spPr>
              <a:xfrm>
                <a:off x="1545039" y="4500170"/>
                <a:ext cx="183320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0E6699D-A031-3ABF-4401-E50D0657F3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039" y="4500170"/>
                <a:ext cx="183320" cy="304699"/>
              </a:xfrm>
              <a:prstGeom prst="rect">
                <a:avLst/>
              </a:prstGeom>
              <a:blipFill>
                <a:blip r:embed="rId7"/>
                <a:stretch>
                  <a:fillRect l="-12500"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40A88F6-DD1C-3109-9550-A8FD5C0D8CDD}"/>
                  </a:ext>
                </a:extLst>
              </p:cNvPr>
              <p:cNvSpPr txBox="1"/>
              <p:nvPr/>
            </p:nvSpPr>
            <p:spPr>
              <a:xfrm>
                <a:off x="3668109" y="3294481"/>
                <a:ext cx="139461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40A88F6-DD1C-3109-9550-A8FD5C0D8C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109" y="3294481"/>
                <a:ext cx="139461" cy="236988"/>
              </a:xfrm>
              <a:prstGeom prst="rect">
                <a:avLst/>
              </a:prstGeom>
              <a:blipFill>
                <a:blip r:embed="rId8"/>
                <a:stretch>
                  <a:fillRect l="-25000" r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88F1738-A96D-47EA-8B48-07C807332DD6}"/>
                  </a:ext>
                </a:extLst>
              </p:cNvPr>
              <p:cNvSpPr txBox="1"/>
              <p:nvPr/>
            </p:nvSpPr>
            <p:spPr>
              <a:xfrm>
                <a:off x="4572000" y="3579862"/>
                <a:ext cx="139461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88F1738-A96D-47EA-8B48-07C807332D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579862"/>
                <a:ext cx="139461" cy="236988"/>
              </a:xfrm>
              <a:prstGeom prst="rect">
                <a:avLst/>
              </a:prstGeom>
              <a:blipFill>
                <a:blip r:embed="rId9"/>
                <a:stretch>
                  <a:fillRect l="-33333" r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42978AA-A1B7-4503-0239-E340CB6436EA}"/>
                  </a:ext>
                </a:extLst>
              </p:cNvPr>
              <p:cNvSpPr txBox="1"/>
              <p:nvPr/>
            </p:nvSpPr>
            <p:spPr>
              <a:xfrm>
                <a:off x="2752508" y="3328432"/>
                <a:ext cx="139461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42978AA-A1B7-4503-0239-E340CB643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2508" y="3328432"/>
                <a:ext cx="139461" cy="236988"/>
              </a:xfrm>
              <a:prstGeom prst="rect">
                <a:avLst/>
              </a:prstGeom>
              <a:blipFill>
                <a:blip r:embed="rId10"/>
                <a:stretch>
                  <a:fillRect l="-25000" r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23770B7C-388E-30AA-25AD-5F7E0724F536}"/>
              </a:ext>
            </a:extLst>
          </p:cNvPr>
          <p:cNvSpPr txBox="1"/>
          <p:nvPr/>
        </p:nvSpPr>
        <p:spPr>
          <a:xfrm>
            <a:off x="3692154" y="3620192"/>
            <a:ext cx="91372" cy="22512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97E916D-E30C-84BD-B52F-46E88FEF9C57}"/>
                  </a:ext>
                </a:extLst>
              </p:cNvPr>
              <p:cNvSpPr txBox="1"/>
              <p:nvPr/>
            </p:nvSpPr>
            <p:spPr>
              <a:xfrm>
                <a:off x="2720595" y="3562516"/>
                <a:ext cx="222240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97E916D-E30C-84BD-B52F-46E88FEF9C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0595" y="3562516"/>
                <a:ext cx="222240" cy="236988"/>
              </a:xfrm>
              <a:prstGeom prst="rect">
                <a:avLst/>
              </a:prstGeom>
              <a:blipFill>
                <a:blip r:embed="rId11"/>
                <a:stretch>
                  <a:fillRect l="-11111" r="-5556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DB02D3F-89CB-7F6B-9AB5-16130412F05B}"/>
                  </a:ext>
                </a:extLst>
              </p:cNvPr>
              <p:cNvSpPr txBox="1"/>
              <p:nvPr/>
            </p:nvSpPr>
            <p:spPr>
              <a:xfrm>
                <a:off x="2444218" y="2824967"/>
                <a:ext cx="139461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DB02D3F-89CB-7F6B-9AB5-16130412F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4218" y="2824967"/>
                <a:ext cx="139461" cy="236988"/>
              </a:xfrm>
              <a:prstGeom prst="rect">
                <a:avLst/>
              </a:prstGeom>
              <a:blipFill>
                <a:blip r:embed="rId12"/>
                <a:stretch>
                  <a:fillRect l="-25000" r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64B8299-244E-D613-DD0B-FA20444B46FB}"/>
                  </a:ext>
                </a:extLst>
              </p:cNvPr>
              <p:cNvSpPr txBox="1"/>
              <p:nvPr/>
            </p:nvSpPr>
            <p:spPr>
              <a:xfrm>
                <a:off x="2422289" y="3378649"/>
                <a:ext cx="183320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64B8299-244E-D613-DD0B-FA20444B46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2289" y="3378649"/>
                <a:ext cx="183320" cy="304699"/>
              </a:xfrm>
              <a:prstGeom prst="rect">
                <a:avLst/>
              </a:prstGeom>
              <a:blipFill>
                <a:blip r:embed="rId4"/>
                <a:stretch>
                  <a:fillRect l="-13333"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B3A7938-D45F-13C7-CDFE-026B1A488375}"/>
                  </a:ext>
                </a:extLst>
              </p:cNvPr>
              <p:cNvSpPr txBox="1"/>
              <p:nvPr/>
            </p:nvSpPr>
            <p:spPr>
              <a:xfrm>
                <a:off x="2431324" y="3936890"/>
                <a:ext cx="296300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B3A7938-D45F-13C7-CDFE-026B1A4883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1324" y="3936890"/>
                <a:ext cx="296300" cy="304699"/>
              </a:xfrm>
              <a:prstGeom prst="rect">
                <a:avLst/>
              </a:prstGeom>
              <a:blipFill>
                <a:blip r:embed="rId13"/>
                <a:stretch>
                  <a:fillRect l="-12500"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2726046-64CA-9A13-D9CE-21BC824C3FDD}"/>
                  </a:ext>
                </a:extLst>
              </p:cNvPr>
              <p:cNvSpPr txBox="1"/>
              <p:nvPr/>
            </p:nvSpPr>
            <p:spPr>
              <a:xfrm>
                <a:off x="2431324" y="4495239"/>
                <a:ext cx="296299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2726046-64CA-9A13-D9CE-21BC824C3F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1324" y="4495239"/>
                <a:ext cx="296299" cy="304699"/>
              </a:xfrm>
              <a:prstGeom prst="rect">
                <a:avLst/>
              </a:prstGeom>
              <a:blipFill>
                <a:blip r:embed="rId14"/>
                <a:stretch>
                  <a:fillRect l="-12500"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7CD55D2-CF5D-6348-3F39-924153DD00AF}"/>
                  </a:ext>
                </a:extLst>
              </p:cNvPr>
              <p:cNvSpPr txBox="1"/>
              <p:nvPr/>
            </p:nvSpPr>
            <p:spPr>
              <a:xfrm>
                <a:off x="2720595" y="3849732"/>
                <a:ext cx="222240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7CD55D2-CF5D-6348-3F39-924153DD00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0595" y="3849732"/>
                <a:ext cx="222240" cy="236988"/>
              </a:xfrm>
              <a:prstGeom prst="rect">
                <a:avLst/>
              </a:prstGeom>
              <a:blipFill>
                <a:blip r:embed="rId15"/>
                <a:stretch>
                  <a:fillRect l="-11111" r="-5556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Box 64">
            <a:extLst>
              <a:ext uri="{FF2B5EF4-FFF2-40B4-BE49-F238E27FC236}">
                <a16:creationId xmlns:a16="http://schemas.microsoft.com/office/drawing/2014/main" id="{21428738-4176-505C-5434-EC4B9A6DECA1}"/>
              </a:ext>
            </a:extLst>
          </p:cNvPr>
          <p:cNvSpPr txBox="1"/>
          <p:nvPr/>
        </p:nvSpPr>
        <p:spPr>
          <a:xfrm>
            <a:off x="3692154" y="3890766"/>
            <a:ext cx="91372" cy="22512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F35815A-22FF-AD93-1E95-5232BE51233A}"/>
                  </a:ext>
                </a:extLst>
              </p:cNvPr>
              <p:cNvSpPr txBox="1"/>
              <p:nvPr/>
            </p:nvSpPr>
            <p:spPr>
              <a:xfrm>
                <a:off x="2746890" y="4151955"/>
                <a:ext cx="139461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F35815A-22FF-AD93-1E95-5232BE512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6890" y="4151955"/>
                <a:ext cx="139461" cy="236988"/>
              </a:xfrm>
              <a:prstGeom prst="rect">
                <a:avLst/>
              </a:prstGeom>
              <a:blipFill>
                <a:blip r:embed="rId16"/>
                <a:stretch>
                  <a:fillRect l="-25000" r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2D66F72-C44F-C512-0C68-8517A94858F4}"/>
                  </a:ext>
                </a:extLst>
              </p:cNvPr>
              <p:cNvSpPr txBox="1"/>
              <p:nvPr/>
            </p:nvSpPr>
            <p:spPr>
              <a:xfrm>
                <a:off x="2727623" y="4408294"/>
                <a:ext cx="139462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2D66F72-C44F-C512-0C68-8517A9485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623" y="4408294"/>
                <a:ext cx="139462" cy="236988"/>
              </a:xfrm>
              <a:prstGeom prst="rect">
                <a:avLst/>
              </a:prstGeom>
              <a:blipFill>
                <a:blip r:embed="rId17"/>
                <a:stretch>
                  <a:fillRect l="-25000" r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Box 71">
            <a:extLst>
              <a:ext uri="{FF2B5EF4-FFF2-40B4-BE49-F238E27FC236}">
                <a16:creationId xmlns:a16="http://schemas.microsoft.com/office/drawing/2014/main" id="{179A0C81-8773-208F-5A9A-F02D59B2A026}"/>
              </a:ext>
            </a:extLst>
          </p:cNvPr>
          <p:cNvSpPr txBox="1"/>
          <p:nvPr/>
        </p:nvSpPr>
        <p:spPr>
          <a:xfrm>
            <a:off x="4593344" y="3876599"/>
            <a:ext cx="91372" cy="22512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36219BB-E8E4-E825-66AE-C7D61E147CCC}"/>
                  </a:ext>
                </a:extLst>
              </p:cNvPr>
              <p:cNvSpPr txBox="1"/>
              <p:nvPr/>
            </p:nvSpPr>
            <p:spPr>
              <a:xfrm>
                <a:off x="6084168" y="1593372"/>
                <a:ext cx="2490041" cy="8098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𝑖𝑛𝑝𝑢𝑡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𝑏𝑖𝑎𝑠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36219BB-E8E4-E825-66AE-C7D61E147C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1593372"/>
                <a:ext cx="2490041" cy="809837"/>
              </a:xfrm>
              <a:prstGeom prst="rect">
                <a:avLst/>
              </a:prstGeom>
              <a:blipFill>
                <a:blip r:embed="rId18"/>
                <a:stretch>
                  <a:fillRect l="-11168" t="-103077" r="-2538" b="-16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696E17FF-67E9-553E-9A3B-4128CAE7D87C}"/>
                  </a:ext>
                </a:extLst>
              </p:cNvPr>
              <p:cNvSpPr txBox="1"/>
              <p:nvPr/>
            </p:nvSpPr>
            <p:spPr>
              <a:xfrm>
                <a:off x="3206769" y="4313235"/>
                <a:ext cx="296299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696E17FF-67E9-553E-9A3B-4128CAE7D8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769" y="4313235"/>
                <a:ext cx="296299" cy="304699"/>
              </a:xfrm>
              <a:prstGeom prst="rect">
                <a:avLst/>
              </a:prstGeom>
              <a:blipFill>
                <a:blip r:embed="rId19"/>
                <a:stretch>
                  <a:fillRect l="-8333"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A7FCDD2-FD16-3D0F-1C8E-17A61664D302}"/>
                  </a:ext>
                </a:extLst>
              </p:cNvPr>
              <p:cNvSpPr txBox="1"/>
              <p:nvPr/>
            </p:nvSpPr>
            <p:spPr>
              <a:xfrm>
                <a:off x="3627966" y="4150414"/>
                <a:ext cx="222240" cy="23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A7FCDD2-FD16-3D0F-1C8E-17A61664D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966" y="4150414"/>
                <a:ext cx="222240" cy="236988"/>
              </a:xfrm>
              <a:prstGeom prst="rect">
                <a:avLst/>
              </a:prstGeom>
              <a:blipFill>
                <a:blip r:embed="rId20"/>
                <a:stretch>
                  <a:fillRect l="-10526" r="-5263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CBEE9BB1-FCD9-BF6F-D91D-E3AB69994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5072" y="2757646"/>
            <a:ext cx="2661344" cy="211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04BABAEF-6A5A-5A05-D319-902278AED1CB}"/>
              </a:ext>
            </a:extLst>
          </p:cNvPr>
          <p:cNvCxnSpPr>
            <a:endCxn id="1026" idx="2"/>
          </p:cNvCxnSpPr>
          <p:nvPr/>
        </p:nvCxnSpPr>
        <p:spPr bwMode="auto">
          <a:xfrm>
            <a:off x="6444208" y="4870031"/>
            <a:ext cx="5415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3BD76F3A-72DF-8680-7601-6060D8ECBF08}"/>
                  </a:ext>
                </a:extLst>
              </p:cNvPr>
              <p:cNvSpPr txBox="1"/>
              <p:nvPr/>
            </p:nvSpPr>
            <p:spPr>
              <a:xfrm>
                <a:off x="6572422" y="4884401"/>
                <a:ext cx="325345" cy="2031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𝑏𝑖𝑎𝑠</m:t>
                      </m:r>
                    </m:oMath>
                  </m:oMathPara>
                </a14:m>
                <a:endParaRPr lang="en-US" sz="12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3BD76F3A-72DF-8680-7601-6060D8ECBF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422" y="4884401"/>
                <a:ext cx="325345" cy="203133"/>
              </a:xfrm>
              <a:prstGeom prst="rect">
                <a:avLst/>
              </a:prstGeom>
              <a:blipFill>
                <a:blip r:embed="rId22"/>
                <a:stretch>
                  <a:fillRect l="-11111" r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33CB8CF9-AF09-539D-675B-728D522553C2}"/>
              </a:ext>
            </a:extLst>
          </p:cNvPr>
          <p:cNvSpPr/>
          <p:nvPr/>
        </p:nvSpPr>
        <p:spPr bwMode="auto">
          <a:xfrm>
            <a:off x="5732220" y="1890688"/>
            <a:ext cx="288032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429095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graph&#10;&#10;AI-generated content may be incorrect.">
            <a:extLst>
              <a:ext uri="{FF2B5EF4-FFF2-40B4-BE49-F238E27FC236}">
                <a16:creationId xmlns:a16="http://schemas.microsoft.com/office/drawing/2014/main" id="{FAB87CF0-FEE2-FA79-56F7-2C47F31B688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961097"/>
            <a:ext cx="5251146" cy="410544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FC1DCA1-F423-A5A0-583E-E0E8F2135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ChatGPT can analyze files!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327E7-467C-4549-85B6-03C545CBCA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AD4B6-EE84-36B6-165A-54298B9C51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9" name="Picture 8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807B130D-0615-A142-319F-DA8E00EA79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836755"/>
            <a:ext cx="2480201" cy="180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686524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746C58E-EAFC-2B6A-43E3-04383C8D754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9" y="987574"/>
            <a:ext cx="4655394" cy="331236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E3DB667-CDE5-58E3-A71A-96FDBF0B8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spectrum into </a:t>
            </a:r>
            <a:r>
              <a:rPr lang="en-US" dirty="0" err="1"/>
              <a:t>JupyterLab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D5B1A-6495-F9CA-D410-90753AFEAA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80A59F-53A4-9470-F154-CB9B676DF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9" name="Picture 8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60347C88-4E63-54BB-3D5C-DED0324BD2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02025"/>
            <a:ext cx="4470753" cy="438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971089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with a blue line&#10;&#10;AI-generated content may be incorrect.">
            <a:extLst>
              <a:ext uri="{FF2B5EF4-FFF2-40B4-BE49-F238E27FC236}">
                <a16:creationId xmlns:a16="http://schemas.microsoft.com/office/drawing/2014/main" id="{E6ECC232-FF9F-90F8-1961-6C536192317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411" y="1006475"/>
            <a:ext cx="7303390" cy="35099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4DFB4AC-74CE-CD65-2D21-52E6DF2F8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inside </a:t>
            </a:r>
            <a:r>
              <a:rPr lang="en-US" dirty="0" err="1"/>
              <a:t>JupyterLab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B01EB-D9AF-413E-71F1-E0E69B6084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C97525-287E-6044-15B5-37057D2E0A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531791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n a screen&#10;&#10;AI-generated content may be incorrect.">
            <a:extLst>
              <a:ext uri="{FF2B5EF4-FFF2-40B4-BE49-F238E27FC236}">
                <a16:creationId xmlns:a16="http://schemas.microsoft.com/office/drawing/2014/main" id="{63EF85FA-8A0D-343D-3706-E0470E0BE2E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504" y="597374"/>
            <a:ext cx="7290569" cy="45300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64AA4C3-33B3-1B82-5C14-200CC286C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finding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B9254-56E7-CA6D-3F16-EB0F46F8C3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73FB59-08D6-05D4-53D3-C681BF8FE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49003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with a line drawn on it&#10;&#10;AI-generated content may be incorrect.">
            <a:extLst>
              <a:ext uri="{FF2B5EF4-FFF2-40B4-BE49-F238E27FC236}">
                <a16:creationId xmlns:a16="http://schemas.microsoft.com/office/drawing/2014/main" id="{281E11C2-0E92-4CF0-FD04-F073F9668C1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414" y="713685"/>
            <a:ext cx="6708025" cy="433556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6035C4B-E877-39EC-98BF-21E3E758A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finding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382AF-2EF1-0BD2-C016-27532C2802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572546-982F-3FD6-9F85-7930F8740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298265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with a line drawn on it&#10;&#10;AI-generated content may be incorrect.">
            <a:extLst>
              <a:ext uri="{FF2B5EF4-FFF2-40B4-BE49-F238E27FC236}">
                <a16:creationId xmlns:a16="http://schemas.microsoft.com/office/drawing/2014/main" id="{DEF4EF22-F99B-DCC6-2C60-D4730DC1B90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638633"/>
            <a:ext cx="7704856" cy="452032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6C282A6-D87A-5FF1-08C7-81149E2D6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Calibrate spectrum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605FB-AF0D-98AE-A207-68B92ED2DF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C1EEEC-8F76-635D-1DFB-1DD0092425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736566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11B061C4-1024-733B-5DCB-C8B1CC286E2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350"/>
          <a:stretch>
            <a:fillRect/>
          </a:stretch>
        </p:blipFill>
        <p:spPr>
          <a:xfrm>
            <a:off x="4067944" y="216000"/>
            <a:ext cx="5005313" cy="147113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82DB22A-AEFF-07C7-83FE-13AD539C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spectrum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4A1C2-3D72-EBC1-8EB0-3357B0D6C2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A22BB-ED3D-D98C-4942-0ABA407585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9" name="Picture 8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7406E4AC-047B-F1D2-BE48-10CC6FBD1F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726286"/>
            <a:ext cx="6708025" cy="33384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C84F7B9-6E18-850C-6FC4-A5756F46C531}"/>
              </a:ext>
            </a:extLst>
          </p:cNvPr>
          <p:cNvSpPr txBox="1"/>
          <p:nvPr/>
        </p:nvSpPr>
        <p:spPr>
          <a:xfrm>
            <a:off x="1835696" y="1203598"/>
            <a:ext cx="1569340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+ hand tuning</a:t>
            </a:r>
          </a:p>
        </p:txBody>
      </p:sp>
    </p:spTree>
    <p:extLst>
      <p:ext uri="{BB962C8B-B14F-4D97-AF65-F5344CB8AC3E}">
        <p14:creationId xmlns:p14="http://schemas.microsoft.com/office/powerpoint/2010/main" val="2151060160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34F814-B55D-C23E-86A3-D613043B263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576" y="816768"/>
            <a:ext cx="2880927" cy="3987230"/>
          </a:xfrm>
        </p:spPr>
        <p:txBody>
          <a:bodyPr/>
          <a:lstStyle/>
          <a:p>
            <a:pPr marL="0" indent="0">
              <a:buNone/>
            </a:pPr>
            <a:r>
              <a:rPr lang="en-US" sz="600" dirty="0"/>
              <a:t>import </a:t>
            </a:r>
            <a:r>
              <a:rPr lang="en-US" sz="600" dirty="0" err="1"/>
              <a:t>xml.etree.ElementTree</a:t>
            </a:r>
            <a:r>
              <a:rPr lang="en-US" sz="600" dirty="0"/>
              <a:t> as ET</a:t>
            </a:r>
          </a:p>
          <a:p>
            <a:pPr marL="0" indent="0">
              <a:buNone/>
            </a:pPr>
            <a:r>
              <a:rPr lang="en-US" sz="600" dirty="0"/>
              <a:t>import </a:t>
            </a:r>
            <a:r>
              <a:rPr lang="en-US" sz="600" dirty="0" err="1"/>
              <a:t>numpy</a:t>
            </a:r>
            <a:r>
              <a:rPr lang="en-US" sz="600" dirty="0"/>
              <a:t> as np</a:t>
            </a:r>
          </a:p>
          <a:p>
            <a:pPr marL="0" indent="0">
              <a:buNone/>
            </a:pPr>
            <a:r>
              <a:rPr lang="en-US" sz="600" dirty="0"/>
              <a:t>import </a:t>
            </a:r>
            <a:r>
              <a:rPr lang="en-US" sz="600" dirty="0" err="1"/>
              <a:t>matplotlib.pyplot</a:t>
            </a:r>
            <a:r>
              <a:rPr lang="en-US" sz="600" dirty="0"/>
              <a:t> as </a:t>
            </a:r>
            <a:r>
              <a:rPr lang="en-US" sz="600" dirty="0" err="1"/>
              <a:t>plt</a:t>
            </a:r>
            <a:endParaRPr lang="en-US" sz="600" dirty="0"/>
          </a:p>
          <a:p>
            <a:pPr marL="0" indent="0">
              <a:buNone/>
            </a:pPr>
            <a:r>
              <a:rPr lang="en-US" sz="600" dirty="0"/>
              <a:t>from </a:t>
            </a:r>
            <a:r>
              <a:rPr lang="en-US" sz="600" dirty="0" err="1"/>
              <a:t>scipy.ndimage</a:t>
            </a:r>
            <a:r>
              <a:rPr lang="en-US" sz="600" dirty="0"/>
              <a:t> import gaussian_filter1d</a:t>
            </a:r>
          </a:p>
          <a:p>
            <a:pPr marL="0" indent="0">
              <a:buNone/>
            </a:pPr>
            <a:r>
              <a:rPr lang="en-US" sz="600" dirty="0"/>
              <a:t>from </a:t>
            </a:r>
            <a:r>
              <a:rPr lang="en-US" sz="600" dirty="0" err="1"/>
              <a:t>scipy.optimize</a:t>
            </a:r>
            <a:r>
              <a:rPr lang="en-US" sz="600" dirty="0"/>
              <a:t> import </a:t>
            </a:r>
            <a:r>
              <a:rPr lang="en-US" sz="600" dirty="0" err="1"/>
              <a:t>curve_fit</a:t>
            </a:r>
            <a:endParaRPr lang="en-US" sz="600" dirty="0"/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r>
              <a:rPr lang="en-US" sz="600" dirty="0"/>
              <a:t># --- Load and parse XML ---</a:t>
            </a:r>
          </a:p>
          <a:p>
            <a:pPr marL="0" indent="0">
              <a:buNone/>
            </a:pPr>
            <a:r>
              <a:rPr lang="en-US" sz="600" dirty="0" err="1"/>
              <a:t>file_path</a:t>
            </a:r>
            <a:r>
              <a:rPr lang="en-US" sz="600" dirty="0"/>
              <a:t> = "</a:t>
            </a:r>
            <a:r>
              <a:rPr lang="en-US" sz="600" dirty="0" err="1"/>
              <a:t>Spectrum.xml</a:t>
            </a:r>
            <a:r>
              <a:rPr lang="en-US" sz="600" dirty="0"/>
              <a:t>"  # adjust as needed</a:t>
            </a:r>
          </a:p>
          <a:p>
            <a:pPr marL="0" indent="0">
              <a:buNone/>
            </a:pPr>
            <a:r>
              <a:rPr lang="en-US" sz="600" dirty="0"/>
              <a:t>tree = </a:t>
            </a:r>
            <a:r>
              <a:rPr lang="en-US" sz="600" dirty="0" err="1"/>
              <a:t>ET.parse</a:t>
            </a:r>
            <a:r>
              <a:rPr lang="en-US" sz="600" dirty="0"/>
              <a:t>(</a:t>
            </a:r>
            <a:r>
              <a:rPr lang="en-US" sz="600" dirty="0" err="1"/>
              <a:t>file_path</a:t>
            </a:r>
            <a:r>
              <a:rPr lang="en-US" sz="600" dirty="0"/>
              <a:t>)</a:t>
            </a:r>
          </a:p>
          <a:p>
            <a:pPr marL="0" indent="0">
              <a:buNone/>
            </a:pPr>
            <a:r>
              <a:rPr lang="en-US" sz="600" dirty="0"/>
              <a:t>root = </a:t>
            </a:r>
            <a:r>
              <a:rPr lang="en-US" sz="600" dirty="0" err="1"/>
              <a:t>tree.getroot</a:t>
            </a:r>
            <a:r>
              <a:rPr lang="en-US" sz="600" dirty="0"/>
              <a:t>()</a:t>
            </a:r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r>
              <a:rPr lang="en-US" sz="600" dirty="0"/>
              <a:t># --- Extract spectrum data ---</a:t>
            </a:r>
          </a:p>
          <a:p>
            <a:pPr marL="0" indent="0">
              <a:buNone/>
            </a:pPr>
            <a:r>
              <a:rPr lang="en-US" sz="600" dirty="0" err="1"/>
              <a:t>spectrum_data</a:t>
            </a:r>
            <a:r>
              <a:rPr lang="en-US" sz="600" dirty="0"/>
              <a:t> = []</a:t>
            </a:r>
          </a:p>
          <a:p>
            <a:pPr marL="0" indent="0">
              <a:buNone/>
            </a:pPr>
            <a:r>
              <a:rPr lang="en-US" sz="600" dirty="0"/>
              <a:t>for spectrum in </a:t>
            </a:r>
            <a:r>
              <a:rPr lang="en-US" sz="600" dirty="0" err="1"/>
              <a:t>root.iter</a:t>
            </a:r>
            <a:r>
              <a:rPr lang="en-US" sz="600" dirty="0"/>
              <a:t>('Spectrum'):</a:t>
            </a:r>
          </a:p>
          <a:p>
            <a:pPr marL="0" indent="0">
              <a:buNone/>
            </a:pPr>
            <a:r>
              <a:rPr lang="en-US" sz="600" dirty="0"/>
              <a:t>    for point in </a:t>
            </a:r>
            <a:r>
              <a:rPr lang="en-US" sz="600" dirty="0" err="1"/>
              <a:t>spectrum.findall</a:t>
            </a:r>
            <a:r>
              <a:rPr lang="en-US" sz="600" dirty="0"/>
              <a:t>('</a:t>
            </a:r>
            <a:r>
              <a:rPr lang="en-US" sz="600" dirty="0" err="1"/>
              <a:t>DataPoint</a:t>
            </a:r>
            <a:r>
              <a:rPr lang="en-US" sz="600" dirty="0"/>
              <a:t>'):</a:t>
            </a:r>
          </a:p>
          <a:p>
            <a:pPr marL="0" indent="0">
              <a:buNone/>
            </a:pPr>
            <a:r>
              <a:rPr lang="en-US" sz="600" dirty="0"/>
              <a:t>        </a:t>
            </a:r>
            <a:r>
              <a:rPr lang="en-US" sz="600" dirty="0" err="1"/>
              <a:t>spectrum_data.append</a:t>
            </a:r>
            <a:r>
              <a:rPr lang="en-US" sz="600" dirty="0"/>
              <a:t>(float(</a:t>
            </a:r>
            <a:r>
              <a:rPr lang="en-US" sz="600" dirty="0" err="1"/>
              <a:t>point.text</a:t>
            </a:r>
            <a:r>
              <a:rPr lang="en-US" sz="600" dirty="0"/>
              <a:t>))</a:t>
            </a:r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r>
              <a:rPr lang="en-US" sz="600" dirty="0"/>
              <a:t># --- Energy calibration: channel 95 = 667 keV ---</a:t>
            </a:r>
          </a:p>
          <a:p>
            <a:pPr marL="0" indent="0">
              <a:buNone/>
            </a:pPr>
            <a:r>
              <a:rPr lang="en-US" sz="600" dirty="0" err="1"/>
              <a:t>channel_peak</a:t>
            </a:r>
            <a:r>
              <a:rPr lang="en-US" sz="600" dirty="0"/>
              <a:t> = 95</a:t>
            </a:r>
          </a:p>
          <a:p>
            <a:pPr marL="0" indent="0">
              <a:buNone/>
            </a:pPr>
            <a:r>
              <a:rPr lang="en-US" sz="600" dirty="0" err="1"/>
              <a:t>energy_peak</a:t>
            </a:r>
            <a:r>
              <a:rPr lang="en-US" sz="600" dirty="0"/>
              <a:t> = 667  # keV</a:t>
            </a:r>
          </a:p>
          <a:p>
            <a:pPr marL="0" indent="0">
              <a:buNone/>
            </a:pPr>
            <a:r>
              <a:rPr lang="en-US" sz="600" dirty="0" err="1"/>
              <a:t>energy_per_channel</a:t>
            </a:r>
            <a:r>
              <a:rPr lang="en-US" sz="600" dirty="0"/>
              <a:t> = </a:t>
            </a:r>
            <a:r>
              <a:rPr lang="en-US" sz="600" dirty="0" err="1"/>
              <a:t>energy_peak</a:t>
            </a:r>
            <a:r>
              <a:rPr lang="en-US" sz="600" dirty="0"/>
              <a:t> / </a:t>
            </a:r>
            <a:r>
              <a:rPr lang="en-US" sz="600" dirty="0" err="1"/>
              <a:t>channel_peak</a:t>
            </a:r>
            <a:endParaRPr lang="en-US" sz="600" dirty="0"/>
          </a:p>
          <a:p>
            <a:pPr marL="0" indent="0">
              <a:buNone/>
            </a:pPr>
            <a:r>
              <a:rPr lang="en-US" sz="600" dirty="0" err="1"/>
              <a:t>calibrated_energy</a:t>
            </a:r>
            <a:r>
              <a:rPr lang="en-US" sz="600" dirty="0"/>
              <a:t> = </a:t>
            </a:r>
            <a:r>
              <a:rPr lang="en-US" sz="600" dirty="0" err="1"/>
              <a:t>np.arange</a:t>
            </a:r>
            <a:r>
              <a:rPr lang="en-US" sz="600" dirty="0"/>
              <a:t>(</a:t>
            </a:r>
            <a:r>
              <a:rPr lang="en-US" sz="600" dirty="0" err="1"/>
              <a:t>len</a:t>
            </a:r>
            <a:r>
              <a:rPr lang="en-US" sz="600" dirty="0"/>
              <a:t>(</a:t>
            </a:r>
            <a:r>
              <a:rPr lang="en-US" sz="600" dirty="0" err="1"/>
              <a:t>spectrum_data</a:t>
            </a:r>
            <a:r>
              <a:rPr lang="en-US" sz="600" dirty="0"/>
              <a:t>)) * </a:t>
            </a:r>
            <a:r>
              <a:rPr lang="en-US" sz="600" dirty="0" err="1"/>
              <a:t>energy_per_channel</a:t>
            </a:r>
            <a:endParaRPr lang="en-US" sz="600" dirty="0"/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r>
              <a:rPr lang="en-US" sz="600" dirty="0"/>
              <a:t># --- Define fit range: 300–900 keV ---</a:t>
            </a:r>
          </a:p>
          <a:p>
            <a:pPr marL="0" indent="0">
              <a:buNone/>
            </a:pPr>
            <a:r>
              <a:rPr lang="en-US" sz="600" dirty="0" err="1"/>
              <a:t>fit_mask</a:t>
            </a:r>
            <a:r>
              <a:rPr lang="en-US" sz="600" dirty="0"/>
              <a:t> = (</a:t>
            </a:r>
            <a:r>
              <a:rPr lang="en-US" sz="600" dirty="0" err="1"/>
              <a:t>calibrated_energy</a:t>
            </a:r>
            <a:r>
              <a:rPr lang="en-US" sz="600" dirty="0"/>
              <a:t> &gt;= 300) &amp; (</a:t>
            </a:r>
            <a:r>
              <a:rPr lang="en-US" sz="600" dirty="0" err="1"/>
              <a:t>calibrated_energy</a:t>
            </a:r>
            <a:r>
              <a:rPr lang="en-US" sz="600" dirty="0"/>
              <a:t> &lt;= 900)</a:t>
            </a:r>
          </a:p>
          <a:p>
            <a:pPr marL="0" indent="0">
              <a:buNone/>
            </a:pPr>
            <a:r>
              <a:rPr lang="en-US" sz="600" dirty="0" err="1"/>
              <a:t>fit_x</a:t>
            </a:r>
            <a:r>
              <a:rPr lang="en-US" sz="600" dirty="0"/>
              <a:t> = </a:t>
            </a:r>
            <a:r>
              <a:rPr lang="en-US" sz="600" dirty="0" err="1"/>
              <a:t>calibrated_energy</a:t>
            </a:r>
            <a:r>
              <a:rPr lang="en-US" sz="600" dirty="0"/>
              <a:t>[</a:t>
            </a:r>
            <a:r>
              <a:rPr lang="en-US" sz="600" dirty="0" err="1"/>
              <a:t>fit_mask</a:t>
            </a:r>
            <a:r>
              <a:rPr lang="en-US" sz="600" dirty="0"/>
              <a:t>]</a:t>
            </a:r>
          </a:p>
          <a:p>
            <a:pPr marL="0" indent="0">
              <a:buNone/>
            </a:pPr>
            <a:r>
              <a:rPr lang="en-US" sz="600" dirty="0" err="1"/>
              <a:t>fit_y</a:t>
            </a:r>
            <a:r>
              <a:rPr lang="en-US" sz="600" dirty="0"/>
              <a:t> = </a:t>
            </a:r>
            <a:r>
              <a:rPr lang="en-US" sz="600" dirty="0" err="1"/>
              <a:t>np.array</a:t>
            </a:r>
            <a:r>
              <a:rPr lang="en-US" sz="600" dirty="0"/>
              <a:t>(</a:t>
            </a:r>
            <a:r>
              <a:rPr lang="en-US" sz="600" dirty="0" err="1"/>
              <a:t>spectrum_data</a:t>
            </a:r>
            <a:r>
              <a:rPr lang="en-US" sz="600" dirty="0"/>
              <a:t>)[</a:t>
            </a:r>
            <a:r>
              <a:rPr lang="en-US" sz="600" dirty="0" err="1"/>
              <a:t>fit_mask</a:t>
            </a:r>
            <a:r>
              <a:rPr lang="en-US" sz="600" dirty="0"/>
              <a:t>]</a:t>
            </a:r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r>
              <a:rPr lang="en-US" sz="600" dirty="0"/>
              <a:t># --- Define background fit regions: 300–500 keV and 800–1000 keV ---</a:t>
            </a:r>
          </a:p>
          <a:p>
            <a:pPr marL="0" indent="0">
              <a:buNone/>
            </a:pPr>
            <a:r>
              <a:rPr lang="en-US" sz="600" dirty="0" err="1"/>
              <a:t>bg_mask</a:t>
            </a:r>
            <a:r>
              <a:rPr lang="en-US" sz="600" dirty="0"/>
              <a:t> = ((</a:t>
            </a:r>
            <a:r>
              <a:rPr lang="en-US" sz="600" dirty="0" err="1"/>
              <a:t>calibrated_energy</a:t>
            </a:r>
            <a:r>
              <a:rPr lang="en-US" sz="600" dirty="0"/>
              <a:t> &gt;= 300) &amp; (</a:t>
            </a:r>
            <a:r>
              <a:rPr lang="en-US" sz="600" dirty="0" err="1"/>
              <a:t>calibrated_energy</a:t>
            </a:r>
            <a:r>
              <a:rPr lang="en-US" sz="600" dirty="0"/>
              <a:t> &lt;= 500)) | \</a:t>
            </a:r>
          </a:p>
          <a:p>
            <a:pPr marL="0" indent="0">
              <a:buNone/>
            </a:pPr>
            <a:r>
              <a:rPr lang="en-US" sz="600" dirty="0"/>
              <a:t>          ((</a:t>
            </a:r>
            <a:r>
              <a:rPr lang="en-US" sz="600" dirty="0" err="1"/>
              <a:t>calibrated_energy</a:t>
            </a:r>
            <a:r>
              <a:rPr lang="en-US" sz="600" dirty="0"/>
              <a:t> &gt;= 800) &amp; (</a:t>
            </a:r>
            <a:r>
              <a:rPr lang="en-US" sz="600" dirty="0" err="1"/>
              <a:t>calibrated_energy</a:t>
            </a:r>
            <a:r>
              <a:rPr lang="en-US" sz="600" dirty="0"/>
              <a:t> &lt;= 1000))</a:t>
            </a:r>
          </a:p>
          <a:p>
            <a:pPr marL="0" indent="0">
              <a:buNone/>
            </a:pPr>
            <a:r>
              <a:rPr lang="en-US" sz="600" dirty="0" err="1"/>
              <a:t>bg_x</a:t>
            </a:r>
            <a:r>
              <a:rPr lang="en-US" sz="600" dirty="0"/>
              <a:t> = </a:t>
            </a:r>
            <a:r>
              <a:rPr lang="en-US" sz="600" dirty="0" err="1"/>
              <a:t>calibrated_energy</a:t>
            </a:r>
            <a:r>
              <a:rPr lang="en-US" sz="600" dirty="0"/>
              <a:t>[</a:t>
            </a:r>
            <a:r>
              <a:rPr lang="en-US" sz="600" dirty="0" err="1"/>
              <a:t>bg_mask</a:t>
            </a:r>
            <a:r>
              <a:rPr lang="en-US" sz="600" dirty="0"/>
              <a:t>]</a:t>
            </a:r>
          </a:p>
          <a:p>
            <a:pPr marL="0" indent="0">
              <a:buNone/>
            </a:pPr>
            <a:r>
              <a:rPr lang="en-US" sz="600" dirty="0" err="1"/>
              <a:t>bg_y</a:t>
            </a:r>
            <a:r>
              <a:rPr lang="en-US" sz="600" dirty="0"/>
              <a:t> = </a:t>
            </a:r>
            <a:r>
              <a:rPr lang="en-US" sz="600" dirty="0" err="1"/>
              <a:t>np.array</a:t>
            </a:r>
            <a:r>
              <a:rPr lang="en-US" sz="600" dirty="0"/>
              <a:t>(</a:t>
            </a:r>
            <a:r>
              <a:rPr lang="en-US" sz="600" dirty="0" err="1"/>
              <a:t>spectrum_data</a:t>
            </a:r>
            <a:r>
              <a:rPr lang="en-US" sz="600" dirty="0"/>
              <a:t>)[</a:t>
            </a:r>
            <a:r>
              <a:rPr lang="en-US" sz="600" dirty="0" err="1"/>
              <a:t>bg_mask</a:t>
            </a:r>
            <a:r>
              <a:rPr lang="en-US" sz="600" dirty="0"/>
              <a:t>]</a:t>
            </a:r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r>
              <a:rPr lang="en-US" sz="600" dirty="0"/>
              <a:t># --- Fit 3rd-degree polynomial to background regions ---</a:t>
            </a:r>
          </a:p>
          <a:p>
            <a:pPr marL="0" indent="0">
              <a:buNone/>
            </a:pPr>
            <a:r>
              <a:rPr lang="en-US" sz="600" dirty="0" err="1"/>
              <a:t>poly_coeffs</a:t>
            </a:r>
            <a:r>
              <a:rPr lang="en-US" sz="600" dirty="0"/>
              <a:t> = </a:t>
            </a:r>
            <a:r>
              <a:rPr lang="en-US" sz="600" dirty="0" err="1"/>
              <a:t>np.polyfit</a:t>
            </a:r>
            <a:r>
              <a:rPr lang="en-US" sz="600" dirty="0"/>
              <a:t>(</a:t>
            </a:r>
            <a:r>
              <a:rPr lang="en-US" sz="600" dirty="0" err="1"/>
              <a:t>bg_x</a:t>
            </a:r>
            <a:r>
              <a:rPr lang="en-US" sz="600" dirty="0"/>
              <a:t>, </a:t>
            </a:r>
            <a:r>
              <a:rPr lang="en-US" sz="600" dirty="0" err="1"/>
              <a:t>bg_y</a:t>
            </a:r>
            <a:r>
              <a:rPr lang="en-US" sz="600" dirty="0"/>
              <a:t>, deg=3)</a:t>
            </a:r>
          </a:p>
          <a:p>
            <a:pPr marL="0" indent="0">
              <a:buNone/>
            </a:pPr>
            <a:r>
              <a:rPr lang="en-US" sz="600" dirty="0" err="1"/>
              <a:t>background_poly</a:t>
            </a:r>
            <a:r>
              <a:rPr lang="en-US" sz="600" dirty="0"/>
              <a:t> = np.poly1d(</a:t>
            </a:r>
            <a:r>
              <a:rPr lang="en-US" sz="600" dirty="0" err="1"/>
              <a:t>poly_coeffs</a:t>
            </a:r>
            <a:r>
              <a:rPr lang="en-US" sz="600" dirty="0"/>
              <a:t>)</a:t>
            </a:r>
          </a:p>
          <a:p>
            <a:pPr marL="0" indent="0">
              <a:buNone/>
            </a:pPr>
            <a:endParaRPr lang="en-US" sz="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53E1F0-26F0-C72A-D190-82E32CE72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(just for reference)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80337-7EB6-85D7-4CBF-AAD38D066D3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4DD2B3-4145-5082-6BE8-C29B900765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C8BD1BA-B954-F001-4031-89204203B943}"/>
              </a:ext>
            </a:extLst>
          </p:cNvPr>
          <p:cNvSpPr txBox="1">
            <a:spLocks/>
          </p:cNvSpPr>
          <p:nvPr/>
        </p:nvSpPr>
        <p:spPr>
          <a:xfrm>
            <a:off x="3779913" y="816767"/>
            <a:ext cx="2664296" cy="39872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# --- Define Gaussian + 3rd-degree polynomial model ---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def gaussian_plus_poly3(x, a, mu, sigma, c0, c1, c2, c3):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    gaussian = a * </a:t>
            </a:r>
            <a:r>
              <a:rPr lang="en-US" sz="600" dirty="0" err="1"/>
              <a:t>np.exp</a:t>
            </a:r>
            <a:r>
              <a:rPr lang="en-US" sz="600" dirty="0"/>
              <a:t>(-0.5 * ((x - mu) / sigma)**2)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    background = c0 + c1*x + c2*x**2 + c3*x**3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    return gaussian + background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# --- Initial parameter guesses ---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a0 = max(</a:t>
            </a:r>
            <a:r>
              <a:rPr lang="en-US" sz="600" dirty="0" err="1"/>
              <a:t>fit_y</a:t>
            </a:r>
            <a:r>
              <a:rPr lang="en-US" sz="6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mu0 = </a:t>
            </a:r>
            <a:r>
              <a:rPr lang="en-US" sz="600" dirty="0" err="1"/>
              <a:t>energy_peak</a:t>
            </a:r>
            <a:endParaRPr lang="en-US" sz="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sigma0 = 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initial_guess</a:t>
            </a:r>
            <a:r>
              <a:rPr lang="en-US" sz="600" dirty="0"/>
              <a:t> = [a0, mu0, sigma0] + list(</a:t>
            </a:r>
            <a:r>
              <a:rPr lang="en-US" sz="600" dirty="0" err="1"/>
              <a:t>poly_coeffs</a:t>
            </a:r>
            <a:r>
              <a:rPr lang="en-US" sz="6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# --- Fit the combined model ---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popt</a:t>
            </a:r>
            <a:r>
              <a:rPr lang="en-US" sz="600" dirty="0"/>
              <a:t>, _ = </a:t>
            </a:r>
            <a:r>
              <a:rPr lang="en-US" sz="600" dirty="0" err="1"/>
              <a:t>curve_fit</a:t>
            </a:r>
            <a:r>
              <a:rPr lang="en-US" sz="600" dirty="0"/>
              <a:t>(gaussian_plus_poly3, </a:t>
            </a:r>
            <a:r>
              <a:rPr lang="en-US" sz="600" dirty="0" err="1"/>
              <a:t>fit_x</a:t>
            </a:r>
            <a:r>
              <a:rPr lang="en-US" sz="600" dirty="0"/>
              <a:t>, </a:t>
            </a:r>
            <a:r>
              <a:rPr lang="en-US" sz="600" dirty="0" err="1"/>
              <a:t>fit_y</a:t>
            </a:r>
            <a:r>
              <a:rPr lang="en-US" sz="600" dirty="0"/>
              <a:t>, p0=</a:t>
            </a:r>
            <a:r>
              <a:rPr lang="en-US" sz="600" dirty="0" err="1"/>
              <a:t>initial_guess</a:t>
            </a:r>
            <a:r>
              <a:rPr lang="en-US" sz="6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# --- Extract fit components ---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def gaussian(x, a, mu, sigma):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    return a * </a:t>
            </a:r>
            <a:r>
              <a:rPr lang="en-US" sz="600" dirty="0" err="1"/>
              <a:t>np.exp</a:t>
            </a:r>
            <a:r>
              <a:rPr lang="en-US" sz="600" dirty="0"/>
              <a:t>(-0.5 * ((x - mu) / sigma)**2)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gauss_params</a:t>
            </a:r>
            <a:r>
              <a:rPr lang="en-US" sz="600" dirty="0"/>
              <a:t> = </a:t>
            </a:r>
            <a:r>
              <a:rPr lang="en-US" sz="600" dirty="0" err="1"/>
              <a:t>popt</a:t>
            </a:r>
            <a:r>
              <a:rPr lang="en-US" sz="600" dirty="0"/>
              <a:t>[:3]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poly_params</a:t>
            </a:r>
            <a:r>
              <a:rPr lang="en-US" sz="600" dirty="0"/>
              <a:t> = </a:t>
            </a:r>
            <a:r>
              <a:rPr lang="en-US" sz="600" dirty="0" err="1"/>
              <a:t>popt</a:t>
            </a:r>
            <a:r>
              <a:rPr lang="en-US" sz="600" dirty="0"/>
              <a:t>[3:]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gaussian_curve</a:t>
            </a:r>
            <a:r>
              <a:rPr lang="en-US" sz="600" dirty="0"/>
              <a:t> = gaussian(</a:t>
            </a:r>
            <a:r>
              <a:rPr lang="en-US" sz="600" dirty="0" err="1"/>
              <a:t>fit_x</a:t>
            </a:r>
            <a:r>
              <a:rPr lang="en-US" sz="600" dirty="0"/>
              <a:t>, *</a:t>
            </a:r>
            <a:r>
              <a:rPr lang="en-US" sz="600" dirty="0" err="1"/>
              <a:t>gauss_params</a:t>
            </a:r>
            <a:r>
              <a:rPr lang="en-US" sz="6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background_curve</a:t>
            </a:r>
            <a:r>
              <a:rPr lang="en-US" sz="600" dirty="0"/>
              <a:t> = np.poly1d(</a:t>
            </a:r>
            <a:r>
              <a:rPr lang="en-US" sz="600" dirty="0" err="1"/>
              <a:t>poly_params</a:t>
            </a:r>
            <a:r>
              <a:rPr lang="en-US" sz="600" dirty="0"/>
              <a:t>[::-1])(</a:t>
            </a:r>
            <a:r>
              <a:rPr lang="en-US" sz="600" dirty="0" err="1"/>
              <a:t>fit_x</a:t>
            </a:r>
            <a:r>
              <a:rPr lang="en-US" sz="6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fit_curve</a:t>
            </a:r>
            <a:r>
              <a:rPr lang="en-US" sz="600" dirty="0"/>
              <a:t> = </a:t>
            </a:r>
            <a:r>
              <a:rPr lang="en-US" sz="600" dirty="0" err="1"/>
              <a:t>gaussian_curve</a:t>
            </a:r>
            <a:r>
              <a:rPr lang="en-US" sz="600" dirty="0"/>
              <a:t> + </a:t>
            </a:r>
            <a:r>
              <a:rPr lang="en-US" sz="600" dirty="0" err="1"/>
              <a:t>background_curve</a:t>
            </a:r>
            <a:endParaRPr lang="en-US" sz="6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# --- Compute FWHM and energy resolution ---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peak_energy</a:t>
            </a:r>
            <a:r>
              <a:rPr lang="en-US" sz="600" dirty="0"/>
              <a:t> = </a:t>
            </a:r>
            <a:r>
              <a:rPr lang="en-US" sz="600" dirty="0" err="1"/>
              <a:t>gauss_params</a:t>
            </a:r>
            <a:r>
              <a:rPr lang="en-US" sz="600" dirty="0"/>
              <a:t>[1]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fwhm</a:t>
            </a:r>
            <a:r>
              <a:rPr lang="en-US" sz="600" dirty="0"/>
              <a:t> = 2.355 * abs(</a:t>
            </a:r>
            <a:r>
              <a:rPr lang="en-US" sz="600" dirty="0" err="1"/>
              <a:t>gauss_params</a:t>
            </a:r>
            <a:r>
              <a:rPr lang="en-US" sz="600" dirty="0"/>
              <a:t>[2])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resolution = (</a:t>
            </a:r>
            <a:r>
              <a:rPr lang="en-US" sz="600" dirty="0" err="1"/>
              <a:t>fwhm</a:t>
            </a:r>
            <a:r>
              <a:rPr lang="en-US" sz="600" dirty="0"/>
              <a:t> / </a:t>
            </a:r>
            <a:r>
              <a:rPr lang="en-US" sz="600" dirty="0" err="1"/>
              <a:t>peak_energy</a:t>
            </a:r>
            <a:r>
              <a:rPr lang="en-US" sz="600" dirty="0"/>
              <a:t>) * 100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# --- Plot everything ---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plt.figure</a:t>
            </a:r>
            <a:r>
              <a:rPr lang="en-US" sz="600" dirty="0"/>
              <a:t>(</a:t>
            </a:r>
            <a:r>
              <a:rPr lang="en-US" sz="600" dirty="0" err="1"/>
              <a:t>figsize</a:t>
            </a:r>
            <a:r>
              <a:rPr lang="en-US" sz="600" dirty="0"/>
              <a:t>=(10, 5))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plt.plot</a:t>
            </a:r>
            <a:r>
              <a:rPr lang="en-US" sz="600" dirty="0"/>
              <a:t>(</a:t>
            </a:r>
            <a:r>
              <a:rPr lang="en-US" sz="600" dirty="0" err="1"/>
              <a:t>fit_x</a:t>
            </a:r>
            <a:r>
              <a:rPr lang="en-US" sz="600" dirty="0"/>
              <a:t>, </a:t>
            </a:r>
            <a:r>
              <a:rPr lang="en-US" sz="600" dirty="0" err="1"/>
              <a:t>fit_y</a:t>
            </a:r>
            <a:r>
              <a:rPr lang="en-US" sz="600" dirty="0"/>
              <a:t>, label="Original Spectrum", color="blue")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plt.plot</a:t>
            </a:r>
            <a:r>
              <a:rPr lang="en-US" sz="600" dirty="0"/>
              <a:t>(</a:t>
            </a:r>
            <a:r>
              <a:rPr lang="en-US" sz="600" dirty="0" err="1"/>
              <a:t>fit_x</a:t>
            </a:r>
            <a:r>
              <a:rPr lang="en-US" sz="600" dirty="0"/>
              <a:t>, </a:t>
            </a:r>
            <a:r>
              <a:rPr lang="en-US" sz="600" dirty="0" err="1"/>
              <a:t>background_curve</a:t>
            </a:r>
            <a:r>
              <a:rPr lang="en-US" sz="600" dirty="0"/>
              <a:t>, 'g--', label="3rd-Degree Background")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plt.plot</a:t>
            </a:r>
            <a:r>
              <a:rPr lang="en-US" sz="600" dirty="0"/>
              <a:t>(</a:t>
            </a:r>
            <a:r>
              <a:rPr lang="en-US" sz="600" dirty="0" err="1"/>
              <a:t>fit_x</a:t>
            </a:r>
            <a:r>
              <a:rPr lang="en-US" sz="600" dirty="0"/>
              <a:t>, </a:t>
            </a:r>
            <a:r>
              <a:rPr lang="en-US" sz="600" dirty="0" err="1"/>
              <a:t>gaussian_curve</a:t>
            </a:r>
            <a:r>
              <a:rPr lang="en-US" sz="600" dirty="0"/>
              <a:t>, color="orange", label="Fitted Gaussian")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plt.plot</a:t>
            </a:r>
            <a:r>
              <a:rPr lang="en-US" sz="600" dirty="0"/>
              <a:t>(</a:t>
            </a:r>
            <a:r>
              <a:rPr lang="en-US" sz="600" dirty="0" err="1"/>
              <a:t>fit_x</a:t>
            </a:r>
            <a:r>
              <a:rPr lang="en-US" sz="600" dirty="0"/>
              <a:t>, </a:t>
            </a:r>
            <a:r>
              <a:rPr lang="en-US" sz="600" dirty="0" err="1"/>
              <a:t>fit_curve</a:t>
            </a:r>
            <a:r>
              <a:rPr lang="en-US" sz="600" dirty="0"/>
              <a:t>, color="red", label="Total Fit")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35A113A-2809-C932-F23A-C779B58AC2B5}"/>
              </a:ext>
            </a:extLst>
          </p:cNvPr>
          <p:cNvSpPr txBox="1">
            <a:spLocks/>
          </p:cNvSpPr>
          <p:nvPr/>
        </p:nvSpPr>
        <p:spPr>
          <a:xfrm>
            <a:off x="6443601" y="816766"/>
            <a:ext cx="252088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# Overlay text box with fit results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result_text</a:t>
            </a:r>
            <a:r>
              <a:rPr lang="en-US" sz="600" dirty="0"/>
              <a:t> = (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    </a:t>
            </a:r>
            <a:r>
              <a:rPr lang="en-US" sz="600" dirty="0" err="1"/>
              <a:t>f"Peak</a:t>
            </a:r>
            <a:r>
              <a:rPr lang="en-US" sz="600" dirty="0"/>
              <a:t> Energy: {peak_energy:.1f} keV\n"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    </a:t>
            </a:r>
            <a:r>
              <a:rPr lang="en-US" sz="600" dirty="0" err="1"/>
              <a:t>f"FWHM</a:t>
            </a:r>
            <a:r>
              <a:rPr lang="en-US" sz="600" dirty="0"/>
              <a:t>: {fwhm:.1f} keV\n"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    </a:t>
            </a:r>
            <a:r>
              <a:rPr lang="en-US" sz="600" dirty="0" err="1"/>
              <a:t>f"Resolution</a:t>
            </a:r>
            <a:r>
              <a:rPr lang="en-US" sz="600" dirty="0"/>
              <a:t>: {resolution:.1f} %"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plt.text</a:t>
            </a:r>
            <a:r>
              <a:rPr lang="en-US" sz="600" dirty="0"/>
              <a:t>(0.98, 0.70, </a:t>
            </a:r>
            <a:r>
              <a:rPr lang="en-US" sz="600" dirty="0" err="1"/>
              <a:t>result_text</a:t>
            </a:r>
            <a:r>
              <a:rPr lang="en-US" sz="600" dirty="0"/>
              <a:t>, transform=</a:t>
            </a:r>
            <a:r>
              <a:rPr lang="en-US" sz="600" dirty="0" err="1"/>
              <a:t>plt.gca</a:t>
            </a:r>
            <a:r>
              <a:rPr lang="en-US" sz="600" dirty="0"/>
              <a:t>().</a:t>
            </a:r>
            <a:r>
              <a:rPr lang="en-US" sz="600" dirty="0" err="1"/>
              <a:t>transAxes</a:t>
            </a:r>
            <a:r>
              <a:rPr lang="en-US" sz="600" dirty="0"/>
              <a:t>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         </a:t>
            </a:r>
            <a:r>
              <a:rPr lang="en-US" sz="600" dirty="0" err="1"/>
              <a:t>fontsize</a:t>
            </a:r>
            <a:r>
              <a:rPr lang="en-US" sz="600" dirty="0"/>
              <a:t>=10, </a:t>
            </a:r>
            <a:r>
              <a:rPr lang="en-US" sz="600" dirty="0" err="1"/>
              <a:t>verticalalignment</a:t>
            </a:r>
            <a:r>
              <a:rPr lang="en-US" sz="600" dirty="0"/>
              <a:t>='top', </a:t>
            </a:r>
            <a:r>
              <a:rPr lang="en-US" sz="600" dirty="0" err="1"/>
              <a:t>horizontalalignment</a:t>
            </a:r>
            <a:r>
              <a:rPr lang="en-US" sz="600" dirty="0"/>
              <a:t>='right',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/>
              <a:t>         </a:t>
            </a:r>
            <a:r>
              <a:rPr lang="en-US" sz="600" dirty="0" err="1"/>
              <a:t>bbox</a:t>
            </a:r>
            <a:r>
              <a:rPr lang="en-US" sz="600" dirty="0"/>
              <a:t>=</a:t>
            </a:r>
            <a:r>
              <a:rPr lang="en-US" sz="600" dirty="0" err="1"/>
              <a:t>dict</a:t>
            </a:r>
            <a:r>
              <a:rPr lang="en-US" sz="600" dirty="0"/>
              <a:t>(</a:t>
            </a:r>
            <a:r>
              <a:rPr lang="en-US" sz="600" dirty="0" err="1"/>
              <a:t>facecolor</a:t>
            </a:r>
            <a:r>
              <a:rPr lang="en-US" sz="600" dirty="0"/>
              <a:t>='white', </a:t>
            </a:r>
            <a:r>
              <a:rPr lang="en-US" sz="600" dirty="0" err="1"/>
              <a:t>edgecolor</a:t>
            </a:r>
            <a:r>
              <a:rPr lang="en-US" sz="600" dirty="0"/>
              <a:t>='gray', </a:t>
            </a:r>
            <a:r>
              <a:rPr lang="en-US" sz="600" dirty="0" err="1"/>
              <a:t>boxstyle</a:t>
            </a:r>
            <a:r>
              <a:rPr lang="en-US" sz="600" dirty="0"/>
              <a:t>='</a:t>
            </a:r>
            <a:r>
              <a:rPr lang="en-US" sz="600" dirty="0" err="1"/>
              <a:t>round,pad</a:t>
            </a:r>
            <a:r>
              <a:rPr lang="en-US" sz="600" dirty="0"/>
              <a:t>=0.4'))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plt.title</a:t>
            </a:r>
            <a:r>
              <a:rPr lang="en-US" sz="600" dirty="0"/>
              <a:t>("Fit to Original Spectrum: Gaussian + 3rd-Degree Polynomial (300–900 keV)")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plt.xlabel</a:t>
            </a:r>
            <a:r>
              <a:rPr lang="en-US" sz="600" dirty="0"/>
              <a:t>("Energy (keV)")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plt.ylabel</a:t>
            </a:r>
            <a:r>
              <a:rPr lang="en-US" sz="600" dirty="0"/>
              <a:t>("Counts")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plt.legend</a:t>
            </a:r>
            <a:r>
              <a:rPr lang="en-US" sz="600" dirty="0"/>
              <a:t>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plt.grid</a:t>
            </a:r>
            <a:r>
              <a:rPr lang="en-US" sz="600" dirty="0"/>
              <a:t>(True)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plt.tight_layout</a:t>
            </a:r>
            <a:r>
              <a:rPr lang="en-US" sz="600" dirty="0"/>
              <a:t>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" dirty="0" err="1"/>
              <a:t>plt.show</a:t>
            </a:r>
            <a:r>
              <a:rPr lang="en-US" sz="600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265126741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D6AD4F-A16A-B759-84F9-5F6E6824E31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4033055" cy="3509963"/>
          </a:xfrm>
        </p:spPr>
        <p:txBody>
          <a:bodyPr/>
          <a:lstStyle/>
          <a:p>
            <a:r>
              <a:rPr lang="en-US" dirty="0"/>
              <a:t>Each </a:t>
            </a:r>
            <a:r>
              <a:rPr lang="en-US" b="1" dirty="0"/>
              <a:t>cell</a:t>
            </a:r>
            <a:r>
              <a:rPr lang="en-US" dirty="0"/>
              <a:t> </a:t>
            </a:r>
            <a:r>
              <a:rPr lang="en-US" b="1" dirty="0"/>
              <a:t>depends</a:t>
            </a:r>
            <a:r>
              <a:rPr lang="en-US" dirty="0"/>
              <a:t> on </a:t>
            </a:r>
            <a:r>
              <a:rPr lang="en-US" b="1" dirty="0"/>
              <a:t>previous</a:t>
            </a:r>
            <a:r>
              <a:rPr lang="en-US" dirty="0"/>
              <a:t> ones</a:t>
            </a:r>
          </a:p>
          <a:p>
            <a:r>
              <a:rPr lang="en-US" dirty="0"/>
              <a:t>Enables </a:t>
            </a:r>
            <a:r>
              <a:rPr lang="en-US" b="1" dirty="0"/>
              <a:t>easy analysis chain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PhD analysis ~50 pages </a:t>
            </a:r>
            <a:br>
              <a:rPr lang="en-US" dirty="0"/>
            </a:br>
            <a:r>
              <a:rPr lang="en-US" dirty="0"/>
              <a:t>with ~20 plots</a:t>
            </a:r>
          </a:p>
          <a:p>
            <a:pPr lvl="1"/>
            <a:r>
              <a:rPr lang="en-US" b="1" dirty="0"/>
              <a:t>Complicated</a:t>
            </a:r>
            <a:r>
              <a:rPr lang="en-US" dirty="0"/>
              <a:t> </a:t>
            </a:r>
            <a:r>
              <a:rPr lang="en-US" b="1" dirty="0"/>
              <a:t>calibration</a:t>
            </a:r>
            <a:r>
              <a:rPr lang="en-US" dirty="0"/>
              <a:t> and </a:t>
            </a:r>
            <a:r>
              <a:rPr lang="en-US" b="1" dirty="0"/>
              <a:t>analysis</a:t>
            </a:r>
            <a:r>
              <a:rPr lang="en-US" dirty="0"/>
              <a:t> chain</a:t>
            </a:r>
          </a:p>
          <a:p>
            <a:pPr lvl="1"/>
            <a:r>
              <a:rPr lang="en-US" dirty="0"/>
              <a:t>After </a:t>
            </a:r>
            <a:r>
              <a:rPr lang="en-US" b="1" dirty="0"/>
              <a:t>error</a:t>
            </a:r>
            <a:r>
              <a:rPr lang="en-US" dirty="0"/>
              <a:t> </a:t>
            </a:r>
            <a:r>
              <a:rPr lang="en-US" b="1" dirty="0"/>
              <a:t>was</a:t>
            </a:r>
            <a:r>
              <a:rPr lang="en-US" dirty="0"/>
              <a:t> found in original calibration, </a:t>
            </a:r>
            <a:r>
              <a:rPr lang="en-US" b="1" dirty="0"/>
              <a:t>re-generation</a:t>
            </a:r>
            <a:r>
              <a:rPr lang="en-US" dirty="0"/>
              <a:t> of plots were </a:t>
            </a:r>
            <a:r>
              <a:rPr lang="en-US" b="1" dirty="0"/>
              <a:t>instant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1BF99D-7BC7-9BD8-2007-FB442FECA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power of </a:t>
            </a:r>
            <a:r>
              <a:rPr lang="en-US" dirty="0" err="1"/>
              <a:t>Jupyter</a:t>
            </a:r>
            <a:r>
              <a:rPr lang="en-US" dirty="0"/>
              <a:t> Notebook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0B11B-B828-587B-DA7E-D9C16CF740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A894AC-FEC9-A8EC-93E7-889F06C91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A163B6-714B-FF00-D232-855A8168666F}"/>
              </a:ext>
            </a:extLst>
          </p:cNvPr>
          <p:cNvSpPr/>
          <p:nvPr/>
        </p:nvSpPr>
        <p:spPr bwMode="auto">
          <a:xfrm>
            <a:off x="5652120" y="1059582"/>
            <a:ext cx="1008112" cy="2880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Raw Data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88FD062-2486-9C76-36B3-C889F0FDE36C}"/>
              </a:ext>
            </a:extLst>
          </p:cNvPr>
          <p:cNvSpPr/>
          <p:nvPr/>
        </p:nvSpPr>
        <p:spPr bwMode="auto">
          <a:xfrm>
            <a:off x="7020272" y="1059582"/>
            <a:ext cx="1008112" cy="2880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Raw Data</a:t>
            </a:r>
          </a:p>
        </p:txBody>
      </p:sp>
      <p:sp>
        <p:nvSpPr>
          <p:cNvPr id="8" name="Snip Diagonal Corner Rectangle 7">
            <a:extLst>
              <a:ext uri="{FF2B5EF4-FFF2-40B4-BE49-F238E27FC236}">
                <a16:creationId xmlns:a16="http://schemas.microsoft.com/office/drawing/2014/main" id="{85192FFD-C3D9-0ACB-5765-DFF8F042D37F}"/>
              </a:ext>
            </a:extLst>
          </p:cNvPr>
          <p:cNvSpPr/>
          <p:nvPr/>
        </p:nvSpPr>
        <p:spPr bwMode="auto">
          <a:xfrm>
            <a:off x="5652120" y="1491630"/>
            <a:ext cx="1008112" cy="288032"/>
          </a:xfrm>
          <a:prstGeom prst="snip2Diag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Calibration</a:t>
            </a:r>
          </a:p>
        </p:txBody>
      </p:sp>
      <p:sp>
        <p:nvSpPr>
          <p:cNvPr id="9" name="Snip Diagonal Corner Rectangle 8">
            <a:extLst>
              <a:ext uri="{FF2B5EF4-FFF2-40B4-BE49-F238E27FC236}">
                <a16:creationId xmlns:a16="http://schemas.microsoft.com/office/drawing/2014/main" id="{902F6FA8-03E0-2971-E2A4-B692CEAEE69A}"/>
              </a:ext>
            </a:extLst>
          </p:cNvPr>
          <p:cNvSpPr/>
          <p:nvPr/>
        </p:nvSpPr>
        <p:spPr bwMode="auto">
          <a:xfrm>
            <a:off x="7020014" y="1494041"/>
            <a:ext cx="1008112" cy="288032"/>
          </a:xfrm>
          <a:prstGeom prst="snip2Diag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Calibration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999EC40-D779-16F5-D950-612D681867DA}"/>
              </a:ext>
            </a:extLst>
          </p:cNvPr>
          <p:cNvSpPr/>
          <p:nvPr/>
        </p:nvSpPr>
        <p:spPr bwMode="auto">
          <a:xfrm>
            <a:off x="5652120" y="1923678"/>
            <a:ext cx="1008112" cy="4943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Derived Data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B36B7D4-2BF1-5487-5BB5-8A5F153A71D9}"/>
              </a:ext>
            </a:extLst>
          </p:cNvPr>
          <p:cNvSpPr/>
          <p:nvPr/>
        </p:nvSpPr>
        <p:spPr bwMode="auto">
          <a:xfrm>
            <a:off x="7020015" y="1923678"/>
            <a:ext cx="1008112" cy="4943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Derived Data</a:t>
            </a:r>
          </a:p>
        </p:txBody>
      </p:sp>
      <p:sp>
        <p:nvSpPr>
          <p:cNvPr id="12" name="Snip Diagonal Corner Rectangle 11">
            <a:extLst>
              <a:ext uri="{FF2B5EF4-FFF2-40B4-BE49-F238E27FC236}">
                <a16:creationId xmlns:a16="http://schemas.microsoft.com/office/drawing/2014/main" id="{3A2D8079-CEC0-F59E-2D08-A6FDF436E0FB}"/>
              </a:ext>
            </a:extLst>
          </p:cNvPr>
          <p:cNvSpPr/>
          <p:nvPr/>
        </p:nvSpPr>
        <p:spPr bwMode="auto">
          <a:xfrm>
            <a:off x="6228184" y="2571750"/>
            <a:ext cx="1296144" cy="288032"/>
          </a:xfrm>
          <a:prstGeom prst="snip2Diag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Correlation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F9A41C0-2D56-5CDB-1452-8BAB0117202B}"/>
              </a:ext>
            </a:extLst>
          </p:cNvPr>
          <p:cNvSpPr/>
          <p:nvPr/>
        </p:nvSpPr>
        <p:spPr bwMode="auto">
          <a:xfrm>
            <a:off x="6372200" y="3003798"/>
            <a:ext cx="1008112" cy="4943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Combined Data</a:t>
            </a:r>
          </a:p>
        </p:txBody>
      </p:sp>
      <p:pic>
        <p:nvPicPr>
          <p:cNvPr id="15" name="Picture 14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BA2DDC6E-CE23-5146-1FF7-C210F2475D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7076" y="3939901"/>
            <a:ext cx="1512168" cy="752575"/>
          </a:xfrm>
          <a:prstGeom prst="rect">
            <a:avLst/>
          </a:prstGeom>
        </p:spPr>
      </p:pic>
      <p:pic>
        <p:nvPicPr>
          <p:cNvPr id="16" name="Content Placeholder 6" descr="A graph with a blue line&#10;&#10;AI-generated content may be incorrect.">
            <a:extLst>
              <a:ext uri="{FF2B5EF4-FFF2-40B4-BE49-F238E27FC236}">
                <a16:creationId xmlns:a16="http://schemas.microsoft.com/office/drawing/2014/main" id="{482E7D4C-D24B-5465-802F-993F8CF3D3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3946836"/>
            <a:ext cx="1537064" cy="73870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5502ABF-D50E-F984-32D7-D645833F5B39}"/>
              </a:ext>
            </a:extLst>
          </p:cNvPr>
          <p:cNvCxnSpPr>
            <a:stCxn id="6" idx="2"/>
            <a:endCxn id="8" idx="3"/>
          </p:cNvCxnSpPr>
          <p:nvPr/>
        </p:nvCxnSpPr>
        <p:spPr bwMode="auto">
          <a:xfrm>
            <a:off x="6156176" y="1347614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9177E88-E44F-E98E-E617-B356D3AB2F2B}"/>
              </a:ext>
            </a:extLst>
          </p:cNvPr>
          <p:cNvCxnSpPr>
            <a:stCxn id="8" idx="1"/>
            <a:endCxn id="10" idx="0"/>
          </p:cNvCxnSpPr>
          <p:nvPr/>
        </p:nvCxnSpPr>
        <p:spPr bwMode="auto">
          <a:xfrm>
            <a:off x="6156176" y="177966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A4D2B9F-B662-BE96-4712-036D5679F6BE}"/>
              </a:ext>
            </a:extLst>
          </p:cNvPr>
          <p:cNvCxnSpPr>
            <a:cxnSpLocks/>
            <a:stCxn id="9" idx="1"/>
            <a:endCxn id="11" idx="0"/>
          </p:cNvCxnSpPr>
          <p:nvPr/>
        </p:nvCxnSpPr>
        <p:spPr bwMode="auto">
          <a:xfrm>
            <a:off x="7524070" y="1782073"/>
            <a:ext cx="1" cy="1416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01C5221-10F3-5F9F-7F2E-9589F6647EF8}"/>
              </a:ext>
            </a:extLst>
          </p:cNvPr>
          <p:cNvCxnSpPr>
            <a:cxnSpLocks/>
            <a:stCxn id="7" idx="2"/>
            <a:endCxn id="9" idx="3"/>
          </p:cNvCxnSpPr>
          <p:nvPr/>
        </p:nvCxnSpPr>
        <p:spPr bwMode="auto">
          <a:xfrm flipH="1">
            <a:off x="7524070" y="1347614"/>
            <a:ext cx="258" cy="1464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39FBDD8-5543-A19B-3DE5-9703FCE75B76}"/>
              </a:ext>
            </a:extLst>
          </p:cNvPr>
          <p:cNvCxnSpPr>
            <a:cxnSpLocks/>
            <a:stCxn id="6" idx="2"/>
            <a:endCxn id="9" idx="2"/>
          </p:cNvCxnSpPr>
          <p:nvPr/>
        </p:nvCxnSpPr>
        <p:spPr bwMode="auto">
          <a:xfrm>
            <a:off x="6156176" y="1347614"/>
            <a:ext cx="863838" cy="2904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5E16097-26F2-6D14-F81D-0D0EE6B3E31D}"/>
              </a:ext>
            </a:extLst>
          </p:cNvPr>
          <p:cNvCxnSpPr>
            <a:cxnSpLocks/>
            <a:stCxn id="11" idx="2"/>
            <a:endCxn id="12" idx="3"/>
          </p:cNvCxnSpPr>
          <p:nvPr/>
        </p:nvCxnSpPr>
        <p:spPr bwMode="auto">
          <a:xfrm flipH="1">
            <a:off x="6876256" y="2418063"/>
            <a:ext cx="647815" cy="1536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DBA4979-F4AA-48D1-925D-EB20DBF3BF78}"/>
              </a:ext>
            </a:extLst>
          </p:cNvPr>
          <p:cNvCxnSpPr>
            <a:cxnSpLocks/>
            <a:stCxn id="12" idx="3"/>
            <a:endCxn id="10" idx="2"/>
          </p:cNvCxnSpPr>
          <p:nvPr/>
        </p:nvCxnSpPr>
        <p:spPr bwMode="auto">
          <a:xfrm flipH="1" flipV="1">
            <a:off x="6156176" y="2418063"/>
            <a:ext cx="720080" cy="1536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D99B4ED-4B07-8AD9-30EB-AF96D2DA84E4}"/>
              </a:ext>
            </a:extLst>
          </p:cNvPr>
          <p:cNvCxnSpPr>
            <a:cxnSpLocks/>
            <a:stCxn id="13" idx="0"/>
            <a:endCxn id="12" idx="1"/>
          </p:cNvCxnSpPr>
          <p:nvPr/>
        </p:nvCxnSpPr>
        <p:spPr bwMode="auto">
          <a:xfrm flipV="1">
            <a:off x="6876256" y="285978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D152C24-A9CF-2379-0AAE-39FE9325EC29}"/>
              </a:ext>
            </a:extLst>
          </p:cNvPr>
          <p:cNvCxnSpPr>
            <a:cxnSpLocks/>
            <a:stCxn id="15" idx="0"/>
            <a:endCxn id="13" idx="2"/>
          </p:cNvCxnSpPr>
          <p:nvPr/>
        </p:nvCxnSpPr>
        <p:spPr bwMode="auto">
          <a:xfrm flipV="1">
            <a:off x="5983160" y="3498183"/>
            <a:ext cx="893096" cy="4417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C9BCDCC-5893-1BFF-C8B3-62E62D55961A}"/>
              </a:ext>
            </a:extLst>
          </p:cNvPr>
          <p:cNvCxnSpPr>
            <a:cxnSpLocks/>
            <a:stCxn id="16" idx="0"/>
            <a:endCxn id="13" idx="2"/>
          </p:cNvCxnSpPr>
          <p:nvPr/>
        </p:nvCxnSpPr>
        <p:spPr bwMode="auto">
          <a:xfrm flipH="1" flipV="1">
            <a:off x="6876256" y="3498183"/>
            <a:ext cx="1056564" cy="4486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34067847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DBC38-D1A7-E594-870A-05AE0089D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0DA83-BE45-0D13-45B2-B204A8870C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54ECB-E72B-994E-DC82-6D487A215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816D17-8569-CCF7-8F98-27FD8B0F2F2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4249079" cy="3509963"/>
          </a:xfrm>
        </p:spPr>
        <p:txBody>
          <a:bodyPr/>
          <a:lstStyle/>
          <a:p>
            <a:r>
              <a:rPr lang="en-US" b="1" dirty="0"/>
              <a:t>LLMs</a:t>
            </a:r>
            <a:r>
              <a:rPr lang="en-US" dirty="0"/>
              <a:t> will become part of our </a:t>
            </a:r>
            <a:r>
              <a:rPr lang="en-US" b="1" dirty="0"/>
              <a:t>life, </a:t>
            </a:r>
            <a:r>
              <a:rPr lang="en-US" dirty="0"/>
              <a:t>therefor it’s important to </a:t>
            </a:r>
            <a:r>
              <a:rPr lang="en-US" b="1" dirty="0"/>
              <a:t>understand</a:t>
            </a:r>
            <a:r>
              <a:rPr lang="en-US" dirty="0"/>
              <a:t> it </a:t>
            </a:r>
            <a:r>
              <a:rPr lang="en-US" b="1" dirty="0"/>
              <a:t>powers</a:t>
            </a:r>
            <a:r>
              <a:rPr lang="en-US" dirty="0"/>
              <a:t> and </a:t>
            </a:r>
            <a:r>
              <a:rPr lang="en-US" b="1" dirty="0"/>
              <a:t>weaknesses</a:t>
            </a:r>
          </a:p>
          <a:p>
            <a:r>
              <a:rPr lang="en-US" dirty="0"/>
              <a:t>LLMs can write </a:t>
            </a:r>
            <a:r>
              <a:rPr lang="en-US" b="1" dirty="0"/>
              <a:t>Python</a:t>
            </a:r>
            <a:r>
              <a:rPr lang="en-US" dirty="0"/>
              <a:t> code, which can act as a </a:t>
            </a:r>
            <a:r>
              <a:rPr lang="en-US" b="1" dirty="0"/>
              <a:t>basis</a:t>
            </a:r>
            <a:r>
              <a:rPr lang="en-US" dirty="0"/>
              <a:t> for program development</a:t>
            </a:r>
          </a:p>
          <a:p>
            <a:r>
              <a:rPr lang="en-US" b="1" dirty="0"/>
              <a:t>Never trust blindly</a:t>
            </a:r>
            <a:r>
              <a:rPr lang="en-US" dirty="0"/>
              <a:t> any code from LLMs</a:t>
            </a:r>
          </a:p>
          <a:p>
            <a:pPr lvl="1"/>
            <a:r>
              <a:rPr lang="en-US" b="1" dirty="0"/>
              <a:t>Understand</a:t>
            </a:r>
            <a:r>
              <a:rPr lang="en-US" dirty="0"/>
              <a:t> the code</a:t>
            </a:r>
          </a:p>
          <a:p>
            <a:pPr lvl="1"/>
            <a:r>
              <a:rPr lang="en-US" b="1" dirty="0"/>
              <a:t>Test</a:t>
            </a:r>
            <a:r>
              <a:rPr lang="en-US" dirty="0"/>
              <a:t> the code</a:t>
            </a:r>
          </a:p>
          <a:p>
            <a:pPr lvl="1"/>
            <a:r>
              <a:rPr lang="en-US" b="1" dirty="0"/>
              <a:t>Correct</a:t>
            </a:r>
            <a:r>
              <a:rPr lang="en-US" dirty="0"/>
              <a:t> the code</a:t>
            </a:r>
          </a:p>
        </p:txBody>
      </p:sp>
      <p:pic>
        <p:nvPicPr>
          <p:cNvPr id="2" name="Picture 1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82E448C3-B4B4-453F-FFE7-CCBE1D6B47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36801">
            <a:off x="3510447" y="3448519"/>
            <a:ext cx="2669666" cy="1328638"/>
          </a:xfrm>
          <a:prstGeom prst="rect">
            <a:avLst/>
          </a:prstGeom>
        </p:spPr>
      </p:pic>
      <p:pic>
        <p:nvPicPr>
          <p:cNvPr id="7" name="Content Placeholder 6" descr="A graph with a blue line&#10;&#10;AI-generated content may be incorrect.">
            <a:extLst>
              <a:ext uri="{FF2B5EF4-FFF2-40B4-BE49-F238E27FC236}">
                <a16:creationId xmlns:a16="http://schemas.microsoft.com/office/drawing/2014/main" id="{66311730-E45E-9865-8003-A23490ABBD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518">
            <a:off x="6332444" y="2820609"/>
            <a:ext cx="2571458" cy="1235826"/>
          </a:xfrm>
          <a:prstGeom prst="rect">
            <a:avLst/>
          </a:prstGeom>
        </p:spPr>
      </p:pic>
      <p:pic>
        <p:nvPicPr>
          <p:cNvPr id="8" name="Picture 7" descr="A graph of a normalized count rate&#10;&#10;AI-generated content may be incorrect.">
            <a:extLst>
              <a:ext uri="{FF2B5EF4-FFF2-40B4-BE49-F238E27FC236}">
                <a16:creationId xmlns:a16="http://schemas.microsoft.com/office/drawing/2014/main" id="{391E275B-1712-D0F5-61D1-82AB509C87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3665">
            <a:off x="5965990" y="619519"/>
            <a:ext cx="2816981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3163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09BA94-D6E5-1502-043A-BD4A1E59796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817032" cy="3509963"/>
          </a:xfrm>
        </p:spPr>
        <p:txBody>
          <a:bodyPr/>
          <a:lstStyle/>
          <a:p>
            <a:r>
              <a:rPr lang="en-US" b="1" dirty="0"/>
              <a:t>Training</a:t>
            </a:r>
            <a:r>
              <a:rPr lang="en-US" dirty="0"/>
              <a:t> a Neural Network is very similar to </a:t>
            </a:r>
            <a:r>
              <a:rPr lang="en-US" b="1" dirty="0"/>
              <a:t>fitting</a:t>
            </a:r>
            <a:r>
              <a:rPr lang="en-US" dirty="0"/>
              <a:t> a polynomial to a function:</a:t>
            </a:r>
          </a:p>
          <a:p>
            <a:pPr lvl="1"/>
            <a:r>
              <a:rPr lang="en-US" sz="1200" dirty="0"/>
              <a:t>Create a </a:t>
            </a:r>
            <a:r>
              <a:rPr lang="en-US" sz="1200" i="1" dirty="0">
                <a:latin typeface="Symbol" pitchFamily="2" charset="2"/>
              </a:rPr>
              <a:t>c</a:t>
            </a:r>
            <a:r>
              <a:rPr lang="en-US" sz="1200" baseline="30000" dirty="0"/>
              <a:t>2</a:t>
            </a:r>
            <a:r>
              <a:rPr lang="en-US" sz="1200" dirty="0"/>
              <a:t> and minimize it</a:t>
            </a:r>
          </a:p>
          <a:p>
            <a:pPr lvl="1"/>
            <a:r>
              <a:rPr lang="en-US" sz="1200" dirty="0"/>
              <a:t>Gradient method: calculate partial derivations of all parameters and adjust them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97FE3A-6CEB-C146-37B2-28638AE25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A794E-A038-A89A-6B19-EFAAB25C5E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EFCCC-2C97-CFF3-D282-1E95536B4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6AE87F2-363D-DD4A-B29D-E289CA2C8E3D}"/>
                  </a:ext>
                </a:extLst>
              </p:cNvPr>
              <p:cNvSpPr txBox="1"/>
              <p:nvPr/>
            </p:nvSpPr>
            <p:spPr>
              <a:xfrm>
                <a:off x="5796136" y="2577892"/>
                <a:ext cx="2739211" cy="7377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e>
                      </m:nary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6AE87F2-363D-DD4A-B29D-E289CA2C8E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2577892"/>
                <a:ext cx="2739211" cy="737766"/>
              </a:xfrm>
              <a:prstGeom prst="rect">
                <a:avLst/>
              </a:prstGeom>
              <a:blipFill>
                <a:blip r:embed="rId3"/>
                <a:stretch>
                  <a:fillRect l="-10185" t="-123729" r="-1389" b="-1830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3B2A1E-F76E-84AC-BD3A-36D4DB88D633}"/>
                  </a:ext>
                </a:extLst>
              </p:cNvPr>
              <p:cNvSpPr txBox="1"/>
              <p:nvPr/>
            </p:nvSpPr>
            <p:spPr>
              <a:xfrm>
                <a:off x="6228184" y="3390763"/>
                <a:ext cx="1717714" cy="6629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18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3B2A1E-F76E-84AC-BD3A-36D4DB88D6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3390763"/>
                <a:ext cx="1717714" cy="662938"/>
              </a:xfrm>
              <a:prstGeom prst="rect">
                <a:avLst/>
              </a:prstGeom>
              <a:blipFill>
                <a:blip r:embed="rId4"/>
                <a:stretch>
                  <a:fillRect l="-1471" r="-735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05B3BD6-EA0F-8A29-4158-B7AECC747091}"/>
              </a:ext>
            </a:extLst>
          </p:cNvPr>
          <p:cNvCxnSpPr/>
          <p:nvPr/>
        </p:nvCxnSpPr>
        <p:spPr bwMode="auto">
          <a:xfrm flipV="1">
            <a:off x="7308304" y="4011910"/>
            <a:ext cx="0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A5B1AD8-46DC-B62C-7150-683B3ED99651}"/>
              </a:ext>
            </a:extLst>
          </p:cNvPr>
          <p:cNvSpPr txBox="1"/>
          <p:nvPr/>
        </p:nvSpPr>
        <p:spPr>
          <a:xfrm>
            <a:off x="6634928" y="4393177"/>
            <a:ext cx="1289285" cy="3895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“learning rate” ~0.001</a:t>
            </a:r>
          </a:p>
        </p:txBody>
      </p:sp>
      <p:pic>
        <p:nvPicPr>
          <p:cNvPr id="14" name="Picture 13" descr="A yellow and black grid pattern&#10;&#10;Description automatically generated">
            <a:extLst>
              <a:ext uri="{FF2B5EF4-FFF2-40B4-BE49-F238E27FC236}">
                <a16:creationId xmlns:a16="http://schemas.microsoft.com/office/drawing/2014/main" id="{AB0417DC-1C4B-495B-A3DB-1793E9157D9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113276"/>
            <a:ext cx="2671192" cy="166949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3CD8ADB-9430-B8C6-D76A-070E5CC8B377}"/>
              </a:ext>
            </a:extLst>
          </p:cNvPr>
          <p:cNvCxnSpPr>
            <a:cxnSpLocks/>
          </p:cNvCxnSpPr>
          <p:nvPr/>
        </p:nvCxnSpPr>
        <p:spPr bwMode="auto">
          <a:xfrm>
            <a:off x="2411760" y="4137418"/>
            <a:ext cx="216024" cy="9051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04B84C0-4F97-B565-23B5-5F10683732A2}"/>
              </a:ext>
            </a:extLst>
          </p:cNvPr>
          <p:cNvCxnSpPr>
            <a:cxnSpLocks/>
          </p:cNvCxnSpPr>
          <p:nvPr/>
        </p:nvCxnSpPr>
        <p:spPr bwMode="auto">
          <a:xfrm flipH="1">
            <a:off x="2267744" y="3435846"/>
            <a:ext cx="72008" cy="3600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891A25A-E0F4-00FE-662A-9FDFC4AF2E32}"/>
              </a:ext>
            </a:extLst>
          </p:cNvPr>
          <p:cNvCxnSpPr>
            <a:cxnSpLocks/>
          </p:cNvCxnSpPr>
          <p:nvPr/>
        </p:nvCxnSpPr>
        <p:spPr bwMode="auto">
          <a:xfrm flipH="1">
            <a:off x="3131840" y="3795886"/>
            <a:ext cx="144016" cy="1521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2360E763-0E8F-ABF5-7A40-5B003AB5663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6670" y="267493"/>
            <a:ext cx="3120741" cy="2282837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6DC49B91-79D6-FDF9-F235-9473EBEEA3E0}"/>
              </a:ext>
            </a:extLst>
          </p:cNvPr>
          <p:cNvSpPr/>
          <p:nvPr/>
        </p:nvSpPr>
        <p:spPr bwMode="auto">
          <a:xfrm>
            <a:off x="8058519" y="666627"/>
            <a:ext cx="324464" cy="908501"/>
          </a:xfrm>
          <a:custGeom>
            <a:avLst/>
            <a:gdLst>
              <a:gd name="connsiteX0" fmla="*/ 0 w 324464"/>
              <a:gd name="connsiteY0" fmla="*/ 908501 h 908501"/>
              <a:gd name="connsiteX1" fmla="*/ 324464 w 324464"/>
              <a:gd name="connsiteY1" fmla="*/ 0 h 908501"/>
              <a:gd name="connsiteX0" fmla="*/ 0 w 324464"/>
              <a:gd name="connsiteY0" fmla="*/ 908501 h 908501"/>
              <a:gd name="connsiteX1" fmla="*/ 324464 w 324464"/>
              <a:gd name="connsiteY1" fmla="*/ 0 h 908501"/>
              <a:gd name="connsiteX0" fmla="*/ 0 w 324464"/>
              <a:gd name="connsiteY0" fmla="*/ 908501 h 908501"/>
              <a:gd name="connsiteX1" fmla="*/ 324464 w 324464"/>
              <a:gd name="connsiteY1" fmla="*/ 0 h 90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64" h="908501">
                <a:moveTo>
                  <a:pt x="0" y="908501"/>
                </a:moveTo>
                <a:cubicBezTo>
                  <a:pt x="173048" y="599767"/>
                  <a:pt x="245806" y="438519"/>
                  <a:pt x="324464" y="0"/>
                </a:cubicBezTo>
              </a:path>
            </a:pathLst>
          </a:cu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5E6CB475-FCFD-505F-18A7-BB53FBB93BDD}"/>
              </a:ext>
            </a:extLst>
          </p:cNvPr>
          <p:cNvSpPr/>
          <p:nvPr/>
        </p:nvSpPr>
        <p:spPr bwMode="auto">
          <a:xfrm rot="11889024">
            <a:off x="8233776" y="752828"/>
            <a:ext cx="288904" cy="946511"/>
          </a:xfrm>
          <a:custGeom>
            <a:avLst/>
            <a:gdLst>
              <a:gd name="connsiteX0" fmla="*/ 0 w 324464"/>
              <a:gd name="connsiteY0" fmla="*/ 908501 h 908501"/>
              <a:gd name="connsiteX1" fmla="*/ 324464 w 324464"/>
              <a:gd name="connsiteY1" fmla="*/ 0 h 908501"/>
              <a:gd name="connsiteX0" fmla="*/ 0 w 324464"/>
              <a:gd name="connsiteY0" fmla="*/ 908501 h 908501"/>
              <a:gd name="connsiteX1" fmla="*/ 324464 w 324464"/>
              <a:gd name="connsiteY1" fmla="*/ 0 h 908501"/>
              <a:gd name="connsiteX0" fmla="*/ 0 w 324464"/>
              <a:gd name="connsiteY0" fmla="*/ 908501 h 908501"/>
              <a:gd name="connsiteX1" fmla="*/ 324464 w 324464"/>
              <a:gd name="connsiteY1" fmla="*/ 0 h 908501"/>
              <a:gd name="connsiteX0" fmla="*/ 0 w 324464"/>
              <a:gd name="connsiteY0" fmla="*/ 908501 h 908501"/>
              <a:gd name="connsiteX1" fmla="*/ 324464 w 324464"/>
              <a:gd name="connsiteY1" fmla="*/ 0 h 908501"/>
              <a:gd name="connsiteX0" fmla="*/ 0 w 303785"/>
              <a:gd name="connsiteY0" fmla="*/ 876890 h 876890"/>
              <a:gd name="connsiteX1" fmla="*/ 303785 w 303785"/>
              <a:gd name="connsiteY1" fmla="*/ 0 h 876890"/>
              <a:gd name="connsiteX0" fmla="*/ 0 w 303785"/>
              <a:gd name="connsiteY0" fmla="*/ 876890 h 876890"/>
              <a:gd name="connsiteX1" fmla="*/ 303785 w 303785"/>
              <a:gd name="connsiteY1" fmla="*/ 0 h 876890"/>
              <a:gd name="connsiteX0" fmla="*/ 0 w 298456"/>
              <a:gd name="connsiteY0" fmla="*/ 931018 h 931018"/>
              <a:gd name="connsiteX1" fmla="*/ 298456 w 298456"/>
              <a:gd name="connsiteY1" fmla="*/ 0 h 931018"/>
              <a:gd name="connsiteX0" fmla="*/ 0 w 298456"/>
              <a:gd name="connsiteY0" fmla="*/ 931018 h 931018"/>
              <a:gd name="connsiteX1" fmla="*/ 298456 w 298456"/>
              <a:gd name="connsiteY1" fmla="*/ 0 h 931018"/>
              <a:gd name="connsiteX0" fmla="*/ 0 w 276126"/>
              <a:gd name="connsiteY0" fmla="*/ 942322 h 942322"/>
              <a:gd name="connsiteX1" fmla="*/ 276126 w 276126"/>
              <a:gd name="connsiteY1" fmla="*/ 0 h 942322"/>
              <a:gd name="connsiteX0" fmla="*/ 0 w 276126"/>
              <a:gd name="connsiteY0" fmla="*/ 942322 h 942322"/>
              <a:gd name="connsiteX1" fmla="*/ 276126 w 276126"/>
              <a:gd name="connsiteY1" fmla="*/ 0 h 942322"/>
              <a:gd name="connsiteX0" fmla="*/ 0 w 276126"/>
              <a:gd name="connsiteY0" fmla="*/ 942322 h 942322"/>
              <a:gd name="connsiteX1" fmla="*/ 276126 w 276126"/>
              <a:gd name="connsiteY1" fmla="*/ 0 h 942322"/>
              <a:gd name="connsiteX0" fmla="*/ 0 w 288904"/>
              <a:gd name="connsiteY0" fmla="*/ 946511 h 946511"/>
              <a:gd name="connsiteX1" fmla="*/ 288904 w 288904"/>
              <a:gd name="connsiteY1" fmla="*/ 0 h 946511"/>
              <a:gd name="connsiteX0" fmla="*/ 0 w 288904"/>
              <a:gd name="connsiteY0" fmla="*/ 946511 h 946511"/>
              <a:gd name="connsiteX1" fmla="*/ 288904 w 288904"/>
              <a:gd name="connsiteY1" fmla="*/ 0 h 9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904" h="946511">
                <a:moveTo>
                  <a:pt x="0" y="946511"/>
                </a:moveTo>
                <a:cubicBezTo>
                  <a:pt x="113685" y="570321"/>
                  <a:pt x="129587" y="543936"/>
                  <a:pt x="288904" y="0"/>
                </a:cubicBezTo>
              </a:path>
            </a:pathLst>
          </a:cu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7BB08E-7173-BDDA-AC6F-4BD8CE481E35}"/>
              </a:ext>
            </a:extLst>
          </p:cNvPr>
          <p:cNvSpPr txBox="1"/>
          <p:nvPr/>
        </p:nvSpPr>
        <p:spPr>
          <a:xfrm rot="17241907">
            <a:off x="7690348" y="822378"/>
            <a:ext cx="899285" cy="170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Extrapolation</a:t>
            </a:r>
          </a:p>
        </p:txBody>
      </p:sp>
    </p:spTree>
    <p:extLst>
      <p:ext uri="{BB962C8B-B14F-4D97-AF65-F5344CB8AC3E}">
        <p14:creationId xmlns:p14="http://schemas.microsoft.com/office/powerpoint/2010/main" val="1410804508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5D98CB-EFF8-5FA6-B6F8-C8C0AD2D0E6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https://chat.openai.com</a:t>
            </a:r>
            <a:endParaRPr lang="en-GB" dirty="0">
              <a:hlinkClick r:id="rId3"/>
            </a:endParaRPr>
          </a:p>
          <a:p>
            <a:r>
              <a:rPr lang="en-GB" dirty="0">
                <a:hlinkClick r:id="rId3"/>
              </a:rPr>
              <a:t>https://www.youtube.com/watch?v=bSvTVREwSNw</a:t>
            </a:r>
            <a:endParaRPr lang="en-GB" dirty="0"/>
          </a:p>
          <a:p>
            <a:r>
              <a:rPr lang="en-GB" dirty="0">
                <a:hlinkClick r:id="rId4"/>
              </a:rPr>
              <a:t>https://www.youtube.com/watch?v=iR2O2GPbB0E</a:t>
            </a:r>
            <a:endParaRPr lang="en-GB" dirty="0"/>
          </a:p>
          <a:p>
            <a:r>
              <a:rPr lang="en-GB" dirty="0">
                <a:hlinkClick r:id="rId5"/>
              </a:rPr>
              <a:t>https://www.youtube.com/watch?v=lnA9DMvHtfI</a:t>
            </a:r>
            <a:endParaRPr lang="en-GB" dirty="0"/>
          </a:p>
          <a:p>
            <a:r>
              <a:rPr lang="en-GB" dirty="0">
                <a:hlinkClick r:id="rId6"/>
              </a:rPr>
              <a:t>https://www.youtube.com/watch?v=kCc8FmEb1nY</a:t>
            </a:r>
            <a:r>
              <a:rPr lang="en-GB" dirty="0"/>
              <a:t> </a:t>
            </a:r>
          </a:p>
          <a:p>
            <a:r>
              <a:rPr lang="en-GB" dirty="0">
                <a:hlinkClick r:id="rId7"/>
              </a:rPr>
              <a:t>https://www.youtube.com/watch?v=g2BRIuln4uc</a:t>
            </a:r>
            <a:r>
              <a:rPr lang="en-GB" dirty="0"/>
              <a:t> </a:t>
            </a:r>
          </a:p>
          <a:p>
            <a:r>
              <a:rPr lang="en-GB" dirty="0">
                <a:hlinkClick r:id="rId8"/>
              </a:rPr>
              <a:t>https://www.youtube.com/watch?v=XowwKOAWYoQ</a:t>
            </a:r>
            <a:r>
              <a:rPr lang="en-GB" dirty="0"/>
              <a:t> </a:t>
            </a:r>
          </a:p>
          <a:p>
            <a:r>
              <a:rPr lang="en-GB" dirty="0">
                <a:hlinkClick r:id="rId9"/>
              </a:rPr>
              <a:t>https://www.youtube.com/watch?v=5MaWmXwxFNQ</a:t>
            </a:r>
            <a:r>
              <a:rPr lang="en-GB" dirty="0"/>
              <a:t> </a:t>
            </a:r>
          </a:p>
          <a:p>
            <a:r>
              <a:rPr lang="en-GB" dirty="0">
                <a:hlinkClick r:id="rId10"/>
              </a:rPr>
              <a:t>https://www.youtube.com/watch?v=KmAISyVvE1Y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1D2919-57C1-3C73-3C65-ED9A814F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D1AEC-A0C2-E95D-E6B1-37D36EC94B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6E6627-6CF3-E82F-674B-599671C15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46843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54C31A-8DE8-875A-6CDC-60600A6442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601008" cy="170944"/>
          </a:xfr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100" dirty="0"/>
              <a:t>https://</a:t>
            </a:r>
            <a:r>
              <a:rPr lang="en-US" sz="1100" dirty="0" err="1"/>
              <a:t>playground.tensorflow.org</a:t>
            </a:r>
            <a:endParaRPr lang="en-US" sz="1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C8F09B-8BDB-D4E6-DC76-B2DE20B70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Interactive Training Demo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730DC-F18A-21BB-735D-94F2EDDCC1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F33917-8862-3CE4-610C-60265E197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1A95707A-6CA9-B0BE-F5AE-ACCA8DF438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00" y="1229929"/>
            <a:ext cx="7129400" cy="384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9430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808F1C-D5DF-6206-6033-9587E9F003F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Text can be </a:t>
            </a:r>
            <a:r>
              <a:rPr lang="en-US" b="1" dirty="0"/>
              <a:t>predicted</a:t>
            </a:r>
            <a:r>
              <a:rPr lang="en-US" dirty="0"/>
              <a:t> using </a:t>
            </a:r>
            <a:r>
              <a:rPr lang="en-US" b="1" dirty="0"/>
              <a:t>probabilities</a:t>
            </a:r>
            <a:r>
              <a:rPr lang="en-US" dirty="0"/>
              <a:t>, see your smartphones autocomplete function: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966F15-6105-6733-D6CA-619709C9B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generation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DB8D3-7B28-5D8D-3154-D9CB2A9417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4D978-D4B6-5A85-CC50-E6956C20F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EF0E47-A43A-E14B-976E-DCDB3798C5A1}"/>
              </a:ext>
            </a:extLst>
          </p:cNvPr>
          <p:cNvSpPr txBox="1"/>
          <p:nvPr/>
        </p:nvSpPr>
        <p:spPr>
          <a:xfrm>
            <a:off x="908644" y="2824248"/>
            <a:ext cx="577081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I will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395784-E54C-4976-36A6-8177EF4080D2}"/>
              </a:ext>
            </a:extLst>
          </p:cNvPr>
          <p:cNvSpPr txBox="1"/>
          <p:nvPr/>
        </p:nvSpPr>
        <p:spPr>
          <a:xfrm>
            <a:off x="1844748" y="2519549"/>
            <a:ext cx="666849" cy="8890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do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come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be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2697FD6-BEAD-1C2F-0960-D73E9EC51236}"/>
              </a:ext>
            </a:extLst>
          </p:cNvPr>
          <p:cNvCxnSpPr>
            <a:stCxn id="6" idx="3"/>
          </p:cNvCxnSpPr>
          <p:nvPr/>
        </p:nvCxnSpPr>
        <p:spPr bwMode="auto">
          <a:xfrm flipV="1">
            <a:off x="1485725" y="2676062"/>
            <a:ext cx="261033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53B7469-9E5F-F1BB-B558-4630D0C4853D}"/>
              </a:ext>
            </a:extLst>
          </p:cNvPr>
          <p:cNvCxnSpPr>
            <a:cxnSpLocks/>
            <a:stCxn id="6" idx="3"/>
          </p:cNvCxnSpPr>
          <p:nvPr/>
        </p:nvCxnSpPr>
        <p:spPr bwMode="auto">
          <a:xfrm>
            <a:off x="1485725" y="2964094"/>
            <a:ext cx="26103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93C9E0-6331-47AD-F664-E3BC2BE64956}"/>
              </a:ext>
            </a:extLst>
          </p:cNvPr>
          <p:cNvCxnSpPr>
            <a:cxnSpLocks/>
            <a:stCxn id="6" idx="3"/>
          </p:cNvCxnSpPr>
          <p:nvPr/>
        </p:nvCxnSpPr>
        <p:spPr bwMode="auto">
          <a:xfrm>
            <a:off x="1485725" y="2964094"/>
            <a:ext cx="261033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6" name="Picture 15" descr="A screenshot of a chat&#10;&#10;Description automatically generated">
            <a:extLst>
              <a:ext uri="{FF2B5EF4-FFF2-40B4-BE49-F238E27FC236}">
                <a16:creationId xmlns:a16="http://schemas.microsoft.com/office/drawing/2014/main" id="{0A304F67-7CD9-66F3-1C8A-D14C8CB3AB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1622971"/>
            <a:ext cx="2375385" cy="2870985"/>
          </a:xfrm>
          <a:prstGeom prst="rect">
            <a:avLst/>
          </a:prstGeom>
        </p:spPr>
      </p:pic>
      <p:pic>
        <p:nvPicPr>
          <p:cNvPr id="18" name="Picture 17" descr="A screenshot of a phone&#10;&#10;Description automatically generated">
            <a:extLst>
              <a:ext uri="{FF2B5EF4-FFF2-40B4-BE49-F238E27FC236}">
                <a16:creationId xmlns:a16="http://schemas.microsoft.com/office/drawing/2014/main" id="{44E4313F-A66D-C0B3-FEBC-6350EEA3C2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896" y="1622972"/>
            <a:ext cx="2375385" cy="287098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1D41C5-9455-2B41-4C00-6C05FD0B2731}"/>
              </a:ext>
            </a:extLst>
          </p:cNvPr>
          <p:cNvSpPr txBox="1"/>
          <p:nvPr/>
        </p:nvSpPr>
        <p:spPr>
          <a:xfrm>
            <a:off x="2655005" y="2519549"/>
            <a:ext cx="692497" cy="8891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Century Gothic" panose="020B0502020202020204" pitchFamily="34" charset="0"/>
              </a:rPr>
              <a:t>13.4 %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Century Gothic" panose="020B0502020202020204" pitchFamily="34" charset="0"/>
              </a:rPr>
              <a:t>11.2 %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Century Gothic" panose="020B0502020202020204" pitchFamily="34" charset="0"/>
              </a:rPr>
              <a:t>8.1 %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EA71562-BFB4-D920-8F2E-B079C8A01BD1}"/>
              </a:ext>
            </a:extLst>
          </p:cNvPr>
          <p:cNvSpPr/>
          <p:nvPr/>
        </p:nvSpPr>
        <p:spPr bwMode="auto">
          <a:xfrm>
            <a:off x="3815477" y="2375533"/>
            <a:ext cx="1944216" cy="28803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184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808F1C-D5DF-6206-6033-9587E9F003F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How </a:t>
            </a:r>
            <a:r>
              <a:rPr lang="en-US" b="1" dirty="0"/>
              <a:t>big</a:t>
            </a:r>
            <a:r>
              <a:rPr lang="en-US" dirty="0"/>
              <a:t> a </a:t>
            </a:r>
            <a:r>
              <a:rPr lang="en-US" b="1" dirty="0"/>
              <a:t>table</a:t>
            </a:r>
            <a:r>
              <a:rPr lang="en-US" dirty="0"/>
              <a:t> with probabilities do we </a:t>
            </a:r>
            <a:r>
              <a:rPr lang="en-US" b="1" dirty="0"/>
              <a:t>need</a:t>
            </a:r>
            <a:r>
              <a:rPr lang="en-US" dirty="0"/>
              <a:t> ?</a:t>
            </a:r>
          </a:p>
          <a:p>
            <a:r>
              <a:rPr lang="en-US" dirty="0"/>
              <a:t>Assume we have </a:t>
            </a:r>
            <a:r>
              <a:rPr lang="en-US" b="1" dirty="0"/>
              <a:t>10,000</a:t>
            </a:r>
            <a:r>
              <a:rPr lang="en-US" dirty="0"/>
              <a:t> words and make a sentence with </a:t>
            </a:r>
            <a:r>
              <a:rPr lang="en-US" b="1" dirty="0"/>
              <a:t>10 words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Probability table with </a:t>
            </a:r>
            <a:r>
              <a:rPr lang="en-US" b="1" dirty="0"/>
              <a:t>10</a:t>
            </a:r>
            <a:r>
              <a:rPr lang="en-US" b="1" baseline="30000" dirty="0"/>
              <a:t>40</a:t>
            </a:r>
            <a:r>
              <a:rPr lang="en-US" dirty="0"/>
              <a:t> entries is </a:t>
            </a:r>
            <a:r>
              <a:rPr lang="en-US" b="1" dirty="0"/>
              <a:t>not possible</a:t>
            </a:r>
          </a:p>
          <a:p>
            <a:r>
              <a:rPr lang="en-US" dirty="0"/>
              <a:t>Most of the 10</a:t>
            </a:r>
            <a:r>
              <a:rPr lang="en-US" baseline="30000" dirty="0"/>
              <a:t>40</a:t>
            </a:r>
            <a:r>
              <a:rPr lang="en-US" dirty="0"/>
              <a:t> sentences make no sense</a:t>
            </a:r>
          </a:p>
          <a:p>
            <a:r>
              <a:rPr lang="en-US" dirty="0"/>
              <a:t>All meaningful sentences are </a:t>
            </a:r>
            <a:r>
              <a:rPr lang="en-US" b="1" dirty="0"/>
              <a:t>still too big </a:t>
            </a:r>
            <a:r>
              <a:rPr lang="en-US" dirty="0"/>
              <a:t>to fit in a table</a:t>
            </a:r>
          </a:p>
          <a:p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ym typeface="Wingdings" pitchFamily="2" charset="2"/>
              </a:rPr>
              <a:t>Approximate</a:t>
            </a:r>
            <a:r>
              <a:rPr lang="en-US" dirty="0">
                <a:sym typeface="Wingdings" pitchFamily="2" charset="2"/>
              </a:rPr>
              <a:t> the probability table with a </a:t>
            </a:r>
            <a:r>
              <a:rPr lang="en-US" b="1" dirty="0">
                <a:sym typeface="Wingdings" pitchFamily="2" charset="2"/>
              </a:rPr>
              <a:t>Neural Net</a:t>
            </a: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966F15-6105-6733-D6CA-619709C9B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generation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DB8D3-7B28-5D8D-3154-D9CB2A9417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4D978-D4B6-5A85-CC50-E6956C20F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569B83-90BE-EEC5-843C-8FCA8A3899C6}"/>
              </a:ext>
            </a:extLst>
          </p:cNvPr>
          <p:cNvSpPr txBox="1"/>
          <p:nvPr/>
        </p:nvSpPr>
        <p:spPr>
          <a:xfrm>
            <a:off x="755576" y="1678771"/>
            <a:ext cx="6604372" cy="2788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word  word  word  word word  word  word word  word  word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E52D3A-CD12-7182-A8B8-8CC68035F904}"/>
              </a:ext>
            </a:extLst>
          </p:cNvPr>
          <p:cNvSpPr txBox="1"/>
          <p:nvPr/>
        </p:nvSpPr>
        <p:spPr>
          <a:xfrm>
            <a:off x="899592" y="1995686"/>
            <a:ext cx="7102326" cy="279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  x 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x 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x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 x 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x 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x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 x 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x 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x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= 10</a:t>
            </a:r>
            <a:r>
              <a:rPr lang="en-US" sz="1800" b="1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5F755BE-C974-D9E7-84A4-DD72B333BF66}"/>
              </a:ext>
            </a:extLst>
          </p:cNvPr>
          <p:cNvGrpSpPr/>
          <p:nvPr/>
        </p:nvGrpSpPr>
        <p:grpSpPr>
          <a:xfrm>
            <a:off x="1799794" y="3814740"/>
            <a:ext cx="1944216" cy="901356"/>
            <a:chOff x="1799794" y="3814740"/>
            <a:chExt cx="1944216" cy="90135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811130D-4FE9-222F-49C2-391FC4B2C6E1}"/>
                </a:ext>
              </a:extLst>
            </p:cNvPr>
            <p:cNvSpPr/>
            <p:nvPr/>
          </p:nvSpPr>
          <p:spPr bwMode="auto">
            <a:xfrm>
              <a:off x="1799794" y="381474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E480C8E-630D-157D-5D3D-0144E2C274BE}"/>
                </a:ext>
              </a:extLst>
            </p:cNvPr>
            <p:cNvCxnSpPr>
              <a:cxnSpLocks/>
              <a:stCxn id="12" idx="6"/>
            </p:cNvCxnSpPr>
            <p:nvPr/>
          </p:nvCxnSpPr>
          <p:spPr bwMode="auto">
            <a:xfrm>
              <a:off x="2015818" y="392275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D3F83A9-A9F7-18BF-4ED9-19D07A169596}"/>
                </a:ext>
              </a:extLst>
            </p:cNvPr>
            <p:cNvSpPr/>
            <p:nvPr/>
          </p:nvSpPr>
          <p:spPr bwMode="auto">
            <a:xfrm>
              <a:off x="1799794" y="4138776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2546AFA-5F81-D144-9970-30A2D4DA11F0}"/>
                </a:ext>
              </a:extLst>
            </p:cNvPr>
            <p:cNvSpPr/>
            <p:nvPr/>
          </p:nvSpPr>
          <p:spPr bwMode="auto">
            <a:xfrm>
              <a:off x="1799794" y="4491658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7C228BB-B1B3-878F-BC54-BDA8E25B64EB}"/>
                </a:ext>
              </a:extLst>
            </p:cNvPr>
            <p:cNvSpPr/>
            <p:nvPr/>
          </p:nvSpPr>
          <p:spPr bwMode="auto">
            <a:xfrm>
              <a:off x="2375858" y="381474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E9B5561-3788-54D9-9992-599ADA83E054}"/>
                </a:ext>
              </a:extLst>
            </p:cNvPr>
            <p:cNvSpPr/>
            <p:nvPr/>
          </p:nvSpPr>
          <p:spPr bwMode="auto">
            <a:xfrm>
              <a:off x="2375858" y="4134908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F1ED1E4-F616-246D-DF42-B209C8C1BAD7}"/>
                </a:ext>
              </a:extLst>
            </p:cNvPr>
            <p:cNvSpPr/>
            <p:nvPr/>
          </p:nvSpPr>
          <p:spPr bwMode="auto">
            <a:xfrm>
              <a:off x="2375858" y="450007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707F400-B6CD-4A35-A0ED-6749754E23F7}"/>
                </a:ext>
              </a:extLst>
            </p:cNvPr>
            <p:cNvSpPr/>
            <p:nvPr/>
          </p:nvSpPr>
          <p:spPr bwMode="auto">
            <a:xfrm>
              <a:off x="2951922" y="381474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19A1394-274E-2837-7912-6C394304330D}"/>
                </a:ext>
              </a:extLst>
            </p:cNvPr>
            <p:cNvSpPr/>
            <p:nvPr/>
          </p:nvSpPr>
          <p:spPr bwMode="auto">
            <a:xfrm>
              <a:off x="2951922" y="4142363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B033CE-62F2-0CE3-98B8-E2C5AA1B2C2E}"/>
                </a:ext>
              </a:extLst>
            </p:cNvPr>
            <p:cNvSpPr/>
            <p:nvPr/>
          </p:nvSpPr>
          <p:spPr bwMode="auto">
            <a:xfrm>
              <a:off x="2951922" y="449826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E400359-7365-64B0-6E32-D3BBCD5BDBC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15818" y="4246788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EA76F5D-C2B9-DCAC-595F-A26ED3507F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15818" y="459967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260BC8B-1E2B-70B9-40EF-62913689E77C}"/>
                </a:ext>
              </a:extLst>
            </p:cNvPr>
            <p:cNvCxnSpPr>
              <a:cxnSpLocks/>
              <a:stCxn id="12" idx="6"/>
              <a:endCxn id="24" idx="2"/>
            </p:cNvCxnSpPr>
            <p:nvPr/>
          </p:nvCxnSpPr>
          <p:spPr bwMode="auto">
            <a:xfrm>
              <a:off x="2015818" y="3922752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F1D26BE-D66B-7C6B-D69C-8B96288F058D}"/>
                </a:ext>
              </a:extLst>
            </p:cNvPr>
            <p:cNvCxnSpPr>
              <a:cxnSpLocks/>
              <a:stCxn id="17" idx="6"/>
              <a:endCxn id="25" idx="2"/>
            </p:cNvCxnSpPr>
            <p:nvPr/>
          </p:nvCxnSpPr>
          <p:spPr bwMode="auto">
            <a:xfrm>
              <a:off x="2015818" y="4246788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AD4A136-26B2-87FE-6519-DA59C1AD8A4D}"/>
                </a:ext>
              </a:extLst>
            </p:cNvPr>
            <p:cNvCxnSpPr>
              <a:cxnSpLocks/>
              <a:stCxn id="21" idx="6"/>
              <a:endCxn id="24" idx="2"/>
            </p:cNvCxnSpPr>
            <p:nvPr/>
          </p:nvCxnSpPr>
          <p:spPr bwMode="auto">
            <a:xfrm flipV="1">
              <a:off x="2015818" y="4242920"/>
              <a:ext cx="360040" cy="3567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40309BF-DE30-04C0-53FD-6F118F2C3CB9}"/>
                </a:ext>
              </a:extLst>
            </p:cNvPr>
            <p:cNvCxnSpPr>
              <a:cxnSpLocks/>
              <a:stCxn id="21" idx="6"/>
              <a:endCxn id="23" idx="2"/>
            </p:cNvCxnSpPr>
            <p:nvPr/>
          </p:nvCxnSpPr>
          <p:spPr bwMode="auto">
            <a:xfrm flipV="1">
              <a:off x="2015818" y="3922752"/>
              <a:ext cx="360040" cy="67691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F5B3A86-8B1F-7806-9207-9A5F9BE53D30}"/>
                </a:ext>
              </a:extLst>
            </p:cNvPr>
            <p:cNvCxnSpPr>
              <a:cxnSpLocks/>
              <a:stCxn id="23" idx="2"/>
              <a:endCxn id="17" idx="6"/>
            </p:cNvCxnSpPr>
            <p:nvPr/>
          </p:nvCxnSpPr>
          <p:spPr bwMode="auto">
            <a:xfrm flipH="1">
              <a:off x="2015818" y="3922752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F1C0EDC-4936-C04E-C358-7A748138F47B}"/>
                </a:ext>
              </a:extLst>
            </p:cNvPr>
            <p:cNvCxnSpPr>
              <a:cxnSpLocks/>
              <a:stCxn id="12" idx="6"/>
              <a:endCxn id="25" idx="2"/>
            </p:cNvCxnSpPr>
            <p:nvPr/>
          </p:nvCxnSpPr>
          <p:spPr bwMode="auto">
            <a:xfrm>
              <a:off x="2015818" y="3922752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90D882F-50F7-1EAF-F341-F258D515F5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1882" y="392275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D48609E-1BDD-B268-0BAB-DBDDA06738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1882" y="4246788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08E0C8E-82E6-04CD-C689-AC67C8532A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1882" y="459967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838587C-6CCC-E0CD-FDF4-4033C064A2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1882" y="3922752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FC7A89D-8353-0579-F4C9-BF2E6616E0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1882" y="4246788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00E06B9-080A-B3AF-76CF-37904F5A4D1C}"/>
                </a:ext>
              </a:extLst>
            </p:cNvPr>
            <p:cNvCxnSpPr>
              <a:cxnSpLocks/>
              <a:stCxn id="25" idx="6"/>
            </p:cNvCxnSpPr>
            <p:nvPr/>
          </p:nvCxnSpPr>
          <p:spPr bwMode="auto">
            <a:xfrm flipV="1">
              <a:off x="2591882" y="4242920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E402FD6-DA0B-1242-02FB-ED47EEB5A398}"/>
                </a:ext>
              </a:extLst>
            </p:cNvPr>
            <p:cNvCxnSpPr>
              <a:cxnSpLocks/>
              <a:stCxn id="25" idx="6"/>
            </p:cNvCxnSpPr>
            <p:nvPr/>
          </p:nvCxnSpPr>
          <p:spPr bwMode="auto">
            <a:xfrm flipV="1">
              <a:off x="2591882" y="3922752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825D79E-9E08-1B9D-E092-0990F54DF6A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91882" y="3922752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80697B9-EFE0-958F-AE31-781AD236623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1882" y="3922752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3380488-9AB9-842F-AADC-A7834BD87C85}"/>
                </a:ext>
              </a:extLst>
            </p:cNvPr>
            <p:cNvSpPr/>
            <p:nvPr/>
          </p:nvSpPr>
          <p:spPr bwMode="auto">
            <a:xfrm>
              <a:off x="3527986" y="414571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823C172-764B-855E-B76D-9FBA3C7DB5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67946" y="4248481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F81D00F-DF48-9F8B-4417-294706CCF8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67946" y="3924445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2B1758D0-E4AB-38C1-CC82-2ED83E07F51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67946" y="4244613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719EC8ED-DD99-7ECF-3777-2C6667E4F609}"/>
              </a:ext>
            </a:extLst>
          </p:cNvPr>
          <p:cNvSpPr txBox="1"/>
          <p:nvPr/>
        </p:nvSpPr>
        <p:spPr>
          <a:xfrm>
            <a:off x="1400452" y="3789282"/>
            <a:ext cx="331821" cy="584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I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will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540B281-0BC0-51B9-6815-F771F61EA626}"/>
              </a:ext>
            </a:extLst>
          </p:cNvPr>
          <p:cNvSpPr txBox="1"/>
          <p:nvPr/>
        </p:nvSpPr>
        <p:spPr>
          <a:xfrm>
            <a:off x="3860974" y="4103073"/>
            <a:ext cx="309379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do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7C84B06-12C2-D347-C66C-9506BF3FE6B6}"/>
              </a:ext>
            </a:extLst>
          </p:cNvPr>
          <p:cNvGrpSpPr/>
          <p:nvPr/>
        </p:nvGrpSpPr>
        <p:grpSpPr>
          <a:xfrm>
            <a:off x="5076056" y="3813382"/>
            <a:ext cx="1944216" cy="901356"/>
            <a:chOff x="5076056" y="3813382"/>
            <a:chExt cx="1944216" cy="901356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8A4DFFC1-A2CA-1F9D-916A-17DF664C3A15}"/>
                </a:ext>
              </a:extLst>
            </p:cNvPr>
            <p:cNvSpPr/>
            <p:nvPr/>
          </p:nvSpPr>
          <p:spPr bwMode="auto">
            <a:xfrm>
              <a:off x="5076056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65AE70F8-304C-CFCF-79DF-26664B8948BF}"/>
                </a:ext>
              </a:extLst>
            </p:cNvPr>
            <p:cNvCxnSpPr>
              <a:cxnSpLocks/>
              <a:stCxn id="71" idx="6"/>
            </p:cNvCxnSpPr>
            <p:nvPr/>
          </p:nvCxnSpPr>
          <p:spPr bwMode="auto">
            <a:xfrm>
              <a:off x="5292080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939813D-7E23-07F4-80AE-10FDAA2B64BF}"/>
                </a:ext>
              </a:extLst>
            </p:cNvPr>
            <p:cNvSpPr/>
            <p:nvPr/>
          </p:nvSpPr>
          <p:spPr bwMode="auto">
            <a:xfrm>
              <a:off x="5076056" y="4137418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3747826-D27A-9836-3407-6F57C0498367}"/>
                </a:ext>
              </a:extLst>
            </p:cNvPr>
            <p:cNvSpPr/>
            <p:nvPr/>
          </p:nvSpPr>
          <p:spPr bwMode="auto">
            <a:xfrm>
              <a:off x="5076056" y="449030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83081E8-FB73-910D-E17D-06F1539B8996}"/>
                </a:ext>
              </a:extLst>
            </p:cNvPr>
            <p:cNvSpPr/>
            <p:nvPr/>
          </p:nvSpPr>
          <p:spPr bwMode="auto">
            <a:xfrm>
              <a:off x="5652120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40F00D2-BF7C-8BD8-735F-F3CC919289AF}"/>
                </a:ext>
              </a:extLst>
            </p:cNvPr>
            <p:cNvSpPr/>
            <p:nvPr/>
          </p:nvSpPr>
          <p:spPr bwMode="auto">
            <a:xfrm>
              <a:off x="5652120" y="413355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BED10EA-4C1F-9B64-291C-71D19F2AB4F8}"/>
                </a:ext>
              </a:extLst>
            </p:cNvPr>
            <p:cNvSpPr/>
            <p:nvPr/>
          </p:nvSpPr>
          <p:spPr bwMode="auto">
            <a:xfrm>
              <a:off x="5652120" y="449871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40D108A-3A9C-30D4-B75C-B201B8B0625E}"/>
                </a:ext>
              </a:extLst>
            </p:cNvPr>
            <p:cNvSpPr/>
            <p:nvPr/>
          </p:nvSpPr>
          <p:spPr bwMode="auto">
            <a:xfrm>
              <a:off x="6228184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80ACEF59-7A21-C730-7CA4-FD8E015F288E}"/>
                </a:ext>
              </a:extLst>
            </p:cNvPr>
            <p:cNvSpPr/>
            <p:nvPr/>
          </p:nvSpPr>
          <p:spPr bwMode="auto">
            <a:xfrm>
              <a:off x="6228184" y="4141005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917722CB-7E00-C8D2-D7F3-6F20DAEA9520}"/>
                </a:ext>
              </a:extLst>
            </p:cNvPr>
            <p:cNvSpPr/>
            <p:nvPr/>
          </p:nvSpPr>
          <p:spPr bwMode="auto">
            <a:xfrm>
              <a:off x="6228184" y="449690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FA8F3282-097E-0D4A-8001-FC2ED602FE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5198999-0EBF-3F55-DC74-762586C179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D3F062CF-9888-255E-E6A5-041054E1FB43}"/>
                </a:ext>
              </a:extLst>
            </p:cNvPr>
            <p:cNvCxnSpPr>
              <a:cxnSpLocks/>
              <a:stCxn id="71" idx="6"/>
              <a:endCxn id="76" idx="2"/>
            </p:cNvCxnSpPr>
            <p:nvPr/>
          </p:nvCxnSpPr>
          <p:spPr bwMode="auto">
            <a:xfrm>
              <a:off x="5292080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10C22649-80A8-56AA-89DE-B79C893B7493}"/>
                </a:ext>
              </a:extLst>
            </p:cNvPr>
            <p:cNvCxnSpPr>
              <a:cxnSpLocks/>
              <a:stCxn id="73" idx="6"/>
              <a:endCxn id="77" idx="2"/>
            </p:cNvCxnSpPr>
            <p:nvPr/>
          </p:nvCxnSpPr>
          <p:spPr bwMode="auto">
            <a:xfrm>
              <a:off x="5292080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BE32357F-9CD1-95F6-FF29-AE2532FFDBCF}"/>
                </a:ext>
              </a:extLst>
            </p:cNvPr>
            <p:cNvCxnSpPr>
              <a:cxnSpLocks/>
              <a:stCxn id="74" idx="6"/>
              <a:endCxn id="76" idx="2"/>
            </p:cNvCxnSpPr>
            <p:nvPr/>
          </p:nvCxnSpPr>
          <p:spPr bwMode="auto">
            <a:xfrm flipV="1">
              <a:off x="5292080" y="4241562"/>
              <a:ext cx="360040" cy="3567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A674F3D4-BC82-404D-6501-213828D27E27}"/>
                </a:ext>
              </a:extLst>
            </p:cNvPr>
            <p:cNvCxnSpPr>
              <a:cxnSpLocks/>
              <a:stCxn id="74" idx="6"/>
              <a:endCxn id="75" idx="2"/>
            </p:cNvCxnSpPr>
            <p:nvPr/>
          </p:nvCxnSpPr>
          <p:spPr bwMode="auto">
            <a:xfrm flipV="1">
              <a:off x="5292080" y="3921394"/>
              <a:ext cx="360040" cy="67691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1F76528-048B-EE0C-FBE5-9E8BE56F2A3D}"/>
                </a:ext>
              </a:extLst>
            </p:cNvPr>
            <p:cNvCxnSpPr>
              <a:cxnSpLocks/>
              <a:stCxn id="75" idx="2"/>
              <a:endCxn id="73" idx="6"/>
            </p:cNvCxnSpPr>
            <p:nvPr/>
          </p:nvCxnSpPr>
          <p:spPr bwMode="auto">
            <a:xfrm flipH="1">
              <a:off x="5292080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F119666-CA0B-DF73-6B23-9E6E672DDDC6}"/>
                </a:ext>
              </a:extLst>
            </p:cNvPr>
            <p:cNvCxnSpPr>
              <a:cxnSpLocks/>
              <a:stCxn id="71" idx="6"/>
              <a:endCxn id="77" idx="2"/>
            </p:cNvCxnSpPr>
            <p:nvPr/>
          </p:nvCxnSpPr>
          <p:spPr bwMode="auto">
            <a:xfrm>
              <a:off x="5292080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B528D693-8993-AAE2-06E6-E7239E86875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07C51C89-92FE-216B-9876-9E48EDF6B03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151DA51-E75F-0D73-2AAE-7747C78146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34C5DE0-2768-28B8-5474-68BBF9E252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EE354531-0E54-CCF6-6848-ACC0BDA7BD6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BA9A6E1D-775D-FCC0-7D58-EC4DC156D50A}"/>
                </a:ext>
              </a:extLst>
            </p:cNvPr>
            <p:cNvCxnSpPr>
              <a:cxnSpLocks/>
              <a:stCxn id="77" idx="6"/>
            </p:cNvCxnSpPr>
            <p:nvPr/>
          </p:nvCxnSpPr>
          <p:spPr bwMode="auto">
            <a:xfrm flipV="1">
              <a:off x="5868144" y="4241562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1F3A9675-A26A-6637-486C-4FCAB66B51B2}"/>
                </a:ext>
              </a:extLst>
            </p:cNvPr>
            <p:cNvCxnSpPr>
              <a:cxnSpLocks/>
              <a:stCxn id="77" idx="6"/>
            </p:cNvCxnSpPr>
            <p:nvPr/>
          </p:nvCxnSpPr>
          <p:spPr bwMode="auto">
            <a:xfrm flipV="1"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16A29FA-9083-3717-6E4C-216F5CBCADE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8144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5D0DF2A-30DE-063F-027D-9F00F2CC44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4CEA1310-F996-2EFB-58A3-1E7140DD268E}"/>
                </a:ext>
              </a:extLst>
            </p:cNvPr>
            <p:cNvSpPr/>
            <p:nvPr/>
          </p:nvSpPr>
          <p:spPr bwMode="auto">
            <a:xfrm>
              <a:off x="6804248" y="414435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9D156C9-5FC7-EB55-EC5C-5F08B49DB5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4247123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9D2AB6A-EFA2-4880-F9FC-7923D96BA4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3923087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E58093FD-8B1B-CA9C-D9AC-FEC92EB3D2B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44208" y="4243255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B2A933A2-D076-42F8-0983-02C2775DABAB}"/>
              </a:ext>
            </a:extLst>
          </p:cNvPr>
          <p:cNvSpPr txBox="1"/>
          <p:nvPr/>
        </p:nvSpPr>
        <p:spPr>
          <a:xfrm>
            <a:off x="4672531" y="3815308"/>
            <a:ext cx="331821" cy="8890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I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will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do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1333F32-80F4-04B3-0884-953519987FD7}"/>
              </a:ext>
            </a:extLst>
          </p:cNvPr>
          <p:cNvSpPr txBox="1"/>
          <p:nvPr/>
        </p:nvSpPr>
        <p:spPr>
          <a:xfrm>
            <a:off x="7138210" y="4120007"/>
            <a:ext cx="125034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it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571AA399-B71C-7200-0AD6-DC5A9F8BD797}"/>
              </a:ext>
            </a:extLst>
          </p:cNvPr>
          <p:cNvCxnSpPr>
            <a:cxnSpLocks/>
          </p:cNvCxnSpPr>
          <p:nvPr/>
        </p:nvCxnSpPr>
        <p:spPr bwMode="auto">
          <a:xfrm>
            <a:off x="4238037" y="4318796"/>
            <a:ext cx="370069" cy="2161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63990473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96B257-EF7D-02B5-F2D0-FB7D1B9FB6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681959" y="857017"/>
            <a:ext cx="2005358" cy="264175"/>
          </a:xfr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Labeled learning: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E9D619-370E-44F5-987B-7CE406F62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4C8B9-A7BB-AEB7-3F42-BF3A52BCCE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8DD48-5760-B5B6-F386-DAC1B51D0F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 descr="cat – Wiktionary">
            <a:extLst>
              <a:ext uri="{FF2B5EF4-FFF2-40B4-BE49-F238E27FC236}">
                <a16:creationId xmlns:a16="http://schemas.microsoft.com/office/drawing/2014/main" id="{85A9C672-699D-8F47-FE70-D4A930349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1347614"/>
            <a:ext cx="723295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w the Cat Gets Its Stripes: It's Genetics, Not a Folk Tale - The New York  Times">
            <a:extLst>
              <a:ext uri="{FF2B5EF4-FFF2-40B4-BE49-F238E27FC236}">
                <a16:creationId xmlns:a16="http://schemas.microsoft.com/office/drawing/2014/main" id="{4D2B7B4E-78F0-EB21-CD8D-DED109F4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541" y="1355796"/>
            <a:ext cx="716259" cy="71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hy Is My Cat So Affectionate? Understanding a Cat's Body Language -  PetHelpful">
            <a:extLst>
              <a:ext uri="{FF2B5EF4-FFF2-40B4-BE49-F238E27FC236}">
                <a16:creationId xmlns:a16="http://schemas.microsoft.com/office/drawing/2014/main" id="{F5FEE0FF-0720-F2CE-0C85-639017E89B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7305" y="1357976"/>
            <a:ext cx="716259" cy="71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BA2FF4-354A-0DA1-2EE7-AB28083953EC}"/>
              </a:ext>
            </a:extLst>
          </p:cNvPr>
          <p:cNvSpPr txBox="1"/>
          <p:nvPr/>
        </p:nvSpPr>
        <p:spPr>
          <a:xfrm>
            <a:off x="792760" y="-46139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58" name="Picture 10" descr="374,000+ Dog Pictures">
            <a:extLst>
              <a:ext uri="{FF2B5EF4-FFF2-40B4-BE49-F238E27FC236}">
                <a16:creationId xmlns:a16="http://schemas.microsoft.com/office/drawing/2014/main" id="{A5839870-A7F7-39CB-EBDA-83178B36F5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6423" y="1347614"/>
            <a:ext cx="716260" cy="71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4" name="TextBox 2083">
            <a:extLst>
              <a:ext uri="{FF2B5EF4-FFF2-40B4-BE49-F238E27FC236}">
                <a16:creationId xmlns:a16="http://schemas.microsoft.com/office/drawing/2014/main" id="{42E66A18-15F2-448E-31A0-C74E7649CFE2}"/>
              </a:ext>
            </a:extLst>
          </p:cNvPr>
          <p:cNvSpPr txBox="1"/>
          <p:nvPr/>
        </p:nvSpPr>
        <p:spPr>
          <a:xfrm>
            <a:off x="3999150" y="3370761"/>
            <a:ext cx="423193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Cat</a:t>
            </a:r>
          </a:p>
        </p:txBody>
      </p:sp>
      <p:sp>
        <p:nvSpPr>
          <p:cNvPr id="2085" name="TextBox 2084">
            <a:extLst>
              <a:ext uri="{FF2B5EF4-FFF2-40B4-BE49-F238E27FC236}">
                <a16:creationId xmlns:a16="http://schemas.microsoft.com/office/drawing/2014/main" id="{449C1E12-70BC-291D-1BD6-4F171B2A897E}"/>
              </a:ext>
            </a:extLst>
          </p:cNvPr>
          <p:cNvSpPr txBox="1"/>
          <p:nvPr/>
        </p:nvSpPr>
        <p:spPr>
          <a:xfrm>
            <a:off x="1398227" y="2108012"/>
            <a:ext cx="283732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Cat</a:t>
            </a:r>
          </a:p>
        </p:txBody>
      </p:sp>
      <p:sp>
        <p:nvSpPr>
          <p:cNvPr id="2086" name="TextBox 2085">
            <a:extLst>
              <a:ext uri="{FF2B5EF4-FFF2-40B4-BE49-F238E27FC236}">
                <a16:creationId xmlns:a16="http://schemas.microsoft.com/office/drawing/2014/main" id="{86C35735-284F-DD19-D54E-3B0EB642D366}"/>
              </a:ext>
            </a:extLst>
          </p:cNvPr>
          <p:cNvSpPr txBox="1"/>
          <p:nvPr/>
        </p:nvSpPr>
        <p:spPr>
          <a:xfrm>
            <a:off x="2262627" y="2108012"/>
            <a:ext cx="283732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Cat</a:t>
            </a:r>
          </a:p>
        </p:txBody>
      </p:sp>
      <p:sp>
        <p:nvSpPr>
          <p:cNvPr id="2087" name="TextBox 2086">
            <a:extLst>
              <a:ext uri="{FF2B5EF4-FFF2-40B4-BE49-F238E27FC236}">
                <a16:creationId xmlns:a16="http://schemas.microsoft.com/office/drawing/2014/main" id="{C7BEFFF6-33D0-72C2-1AFF-FD429896E9C8}"/>
              </a:ext>
            </a:extLst>
          </p:cNvPr>
          <p:cNvSpPr txBox="1"/>
          <p:nvPr/>
        </p:nvSpPr>
        <p:spPr>
          <a:xfrm>
            <a:off x="3127027" y="2108012"/>
            <a:ext cx="318998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Dog</a:t>
            </a:r>
          </a:p>
        </p:txBody>
      </p:sp>
      <p:sp>
        <p:nvSpPr>
          <p:cNvPr id="2088" name="TextBox 2087">
            <a:extLst>
              <a:ext uri="{FF2B5EF4-FFF2-40B4-BE49-F238E27FC236}">
                <a16:creationId xmlns:a16="http://schemas.microsoft.com/office/drawing/2014/main" id="{397BECB0-469B-AAF8-ECC1-B127515B3723}"/>
              </a:ext>
            </a:extLst>
          </p:cNvPr>
          <p:cNvSpPr txBox="1"/>
          <p:nvPr/>
        </p:nvSpPr>
        <p:spPr>
          <a:xfrm>
            <a:off x="3991427" y="2108012"/>
            <a:ext cx="283732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Cat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554D15-10C2-3AEB-E72E-D7BAA4D83A8F}"/>
              </a:ext>
            </a:extLst>
          </p:cNvPr>
          <p:cNvGrpSpPr/>
          <p:nvPr/>
        </p:nvGrpSpPr>
        <p:grpSpPr>
          <a:xfrm>
            <a:off x="1910918" y="3083989"/>
            <a:ext cx="1944216" cy="901356"/>
            <a:chOff x="5076056" y="3813382"/>
            <a:chExt cx="1944216" cy="90135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247D6F0-877B-097E-7BB5-41FC901BC791}"/>
                </a:ext>
              </a:extLst>
            </p:cNvPr>
            <p:cNvSpPr/>
            <p:nvPr/>
          </p:nvSpPr>
          <p:spPr bwMode="auto">
            <a:xfrm>
              <a:off x="5076056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427F966-FB06-1DB7-8F60-893F7EB44B44}"/>
                </a:ext>
              </a:extLst>
            </p:cNvPr>
            <p:cNvCxnSpPr>
              <a:cxnSpLocks/>
              <a:stCxn id="8" idx="6"/>
            </p:cNvCxnSpPr>
            <p:nvPr/>
          </p:nvCxnSpPr>
          <p:spPr bwMode="auto">
            <a:xfrm>
              <a:off x="5292080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9810F0A-3BBE-18AC-95D1-C0C084E06226}"/>
                </a:ext>
              </a:extLst>
            </p:cNvPr>
            <p:cNvSpPr/>
            <p:nvPr/>
          </p:nvSpPr>
          <p:spPr bwMode="auto">
            <a:xfrm>
              <a:off x="5076056" y="4137418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A350528-1CB6-593E-4169-ECFD73D678B1}"/>
                </a:ext>
              </a:extLst>
            </p:cNvPr>
            <p:cNvSpPr/>
            <p:nvPr/>
          </p:nvSpPr>
          <p:spPr bwMode="auto">
            <a:xfrm>
              <a:off x="5076056" y="449030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A0EAF2B-15E1-C49C-FCB2-519FB025047B}"/>
                </a:ext>
              </a:extLst>
            </p:cNvPr>
            <p:cNvSpPr/>
            <p:nvPr/>
          </p:nvSpPr>
          <p:spPr bwMode="auto">
            <a:xfrm>
              <a:off x="5652120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61AB4AF-39A9-88BD-5533-6E5950AC1120}"/>
                </a:ext>
              </a:extLst>
            </p:cNvPr>
            <p:cNvSpPr/>
            <p:nvPr/>
          </p:nvSpPr>
          <p:spPr bwMode="auto">
            <a:xfrm>
              <a:off x="5652120" y="413355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CBFD609-90C1-37A4-BD10-861A89BA66DE}"/>
                </a:ext>
              </a:extLst>
            </p:cNvPr>
            <p:cNvSpPr/>
            <p:nvPr/>
          </p:nvSpPr>
          <p:spPr bwMode="auto">
            <a:xfrm>
              <a:off x="5652120" y="449871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73E2527-F168-613B-39D9-2B953449A94E}"/>
                </a:ext>
              </a:extLst>
            </p:cNvPr>
            <p:cNvSpPr/>
            <p:nvPr/>
          </p:nvSpPr>
          <p:spPr bwMode="auto">
            <a:xfrm>
              <a:off x="6228184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D928FE4-D5C0-A571-5034-84FC375A19C4}"/>
                </a:ext>
              </a:extLst>
            </p:cNvPr>
            <p:cNvSpPr/>
            <p:nvPr/>
          </p:nvSpPr>
          <p:spPr bwMode="auto">
            <a:xfrm>
              <a:off x="6228184" y="4141005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A6F020D-A095-E836-F604-75C1810B4187}"/>
                </a:ext>
              </a:extLst>
            </p:cNvPr>
            <p:cNvSpPr/>
            <p:nvPr/>
          </p:nvSpPr>
          <p:spPr bwMode="auto">
            <a:xfrm>
              <a:off x="6228184" y="449690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5EFDF7D-9167-7549-E0C7-973B516D96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9974075-3B6D-88DF-05E2-DA0B3A2448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4A1EB99-B047-2478-4513-C619E657FAF2}"/>
                </a:ext>
              </a:extLst>
            </p:cNvPr>
            <p:cNvCxnSpPr>
              <a:cxnSpLocks/>
              <a:stCxn id="8" idx="6"/>
              <a:endCxn id="13" idx="2"/>
            </p:cNvCxnSpPr>
            <p:nvPr/>
          </p:nvCxnSpPr>
          <p:spPr bwMode="auto">
            <a:xfrm>
              <a:off x="5292080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C640B80-7D2F-4F5D-4F0D-8B3B4737D2C5}"/>
                </a:ext>
              </a:extLst>
            </p:cNvPr>
            <p:cNvCxnSpPr>
              <a:cxnSpLocks/>
              <a:stCxn id="10" idx="6"/>
              <a:endCxn id="14" idx="2"/>
            </p:cNvCxnSpPr>
            <p:nvPr/>
          </p:nvCxnSpPr>
          <p:spPr bwMode="auto">
            <a:xfrm>
              <a:off x="5292080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46F8BA2-9273-6433-90AD-09E3CE45ACD7}"/>
                </a:ext>
              </a:extLst>
            </p:cNvPr>
            <p:cNvCxnSpPr>
              <a:cxnSpLocks/>
              <a:stCxn id="11" idx="6"/>
              <a:endCxn id="13" idx="2"/>
            </p:cNvCxnSpPr>
            <p:nvPr/>
          </p:nvCxnSpPr>
          <p:spPr bwMode="auto">
            <a:xfrm flipV="1">
              <a:off x="5292080" y="4241562"/>
              <a:ext cx="360040" cy="3567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A6CCD4C-EAC1-8E8C-2BAB-BE2A98D1E8E6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 bwMode="auto">
            <a:xfrm flipV="1">
              <a:off x="5292080" y="3921394"/>
              <a:ext cx="360040" cy="67691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577EEBC-3B1A-F031-7685-8CEDB77E2158}"/>
                </a:ext>
              </a:extLst>
            </p:cNvPr>
            <p:cNvCxnSpPr>
              <a:cxnSpLocks/>
              <a:stCxn id="12" idx="2"/>
              <a:endCxn id="10" idx="6"/>
            </p:cNvCxnSpPr>
            <p:nvPr/>
          </p:nvCxnSpPr>
          <p:spPr bwMode="auto">
            <a:xfrm flipH="1">
              <a:off x="5292080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1F55284-A98F-0E47-B390-10D18F905908}"/>
                </a:ext>
              </a:extLst>
            </p:cNvPr>
            <p:cNvCxnSpPr>
              <a:cxnSpLocks/>
              <a:stCxn id="8" idx="6"/>
              <a:endCxn id="14" idx="2"/>
            </p:cNvCxnSpPr>
            <p:nvPr/>
          </p:nvCxnSpPr>
          <p:spPr bwMode="auto">
            <a:xfrm>
              <a:off x="5292080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9EF3C5D-5C02-A8CA-4E88-53C00BEA77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A148B6C-AE9F-2AAA-3E9F-F6B792B31A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EF79F26-75E9-6970-6340-CEBA68E5A9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3088FC5-3862-8E26-DD3A-D6F8DA93E8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52E4F88-3C9A-1EF9-1181-752310CD67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B491637-AB8B-3B94-A737-E9679720029A}"/>
                </a:ext>
              </a:extLst>
            </p:cNvPr>
            <p:cNvCxnSpPr>
              <a:cxnSpLocks/>
              <a:stCxn id="14" idx="6"/>
            </p:cNvCxnSpPr>
            <p:nvPr/>
          </p:nvCxnSpPr>
          <p:spPr bwMode="auto">
            <a:xfrm flipV="1">
              <a:off x="5868144" y="4241562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7762125-904F-4E63-1A95-806A1EF853AA}"/>
                </a:ext>
              </a:extLst>
            </p:cNvPr>
            <p:cNvCxnSpPr>
              <a:cxnSpLocks/>
              <a:stCxn id="14" idx="6"/>
            </p:cNvCxnSpPr>
            <p:nvPr/>
          </p:nvCxnSpPr>
          <p:spPr bwMode="auto">
            <a:xfrm flipV="1"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1C1ABF1-4D07-6B33-D904-1F69CBCB15A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8144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9A36387-F564-6ED1-BBB8-969376D0686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F0A5D3A-FF06-6869-286D-70F0782A4918}"/>
                </a:ext>
              </a:extLst>
            </p:cNvPr>
            <p:cNvSpPr/>
            <p:nvPr/>
          </p:nvSpPr>
          <p:spPr bwMode="auto">
            <a:xfrm>
              <a:off x="6804248" y="414435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0EBA02C-21D2-14AA-CD12-78263DD79E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4247123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CC868E7-8568-13F7-A1F5-F78220B32C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3923087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836CBCE-FDD7-4BF6-A3F6-5ECC1EAFC51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44208" y="4243255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9" name="Down Arrow 38">
            <a:extLst>
              <a:ext uri="{FF2B5EF4-FFF2-40B4-BE49-F238E27FC236}">
                <a16:creationId xmlns:a16="http://schemas.microsoft.com/office/drawing/2014/main" id="{9A546930-2C28-B112-490C-29EE592F1282}"/>
              </a:ext>
            </a:extLst>
          </p:cNvPr>
          <p:cNvSpPr/>
          <p:nvPr/>
        </p:nvSpPr>
        <p:spPr bwMode="auto">
          <a:xfrm>
            <a:off x="1566790" y="1528754"/>
            <a:ext cx="51588" cy="48999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0" name="Picture 2" descr="9 Signs Your Cat Loves You — How to Tell If Your Cat Loves You">
            <a:extLst>
              <a:ext uri="{FF2B5EF4-FFF2-40B4-BE49-F238E27FC236}">
                <a16:creationId xmlns:a16="http://schemas.microsoft.com/office/drawing/2014/main" id="{D42598A5-AA4B-F4DB-DDC9-8647B97D2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695" y="3153860"/>
            <a:ext cx="715255" cy="71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Down Arrow 40">
            <a:extLst>
              <a:ext uri="{FF2B5EF4-FFF2-40B4-BE49-F238E27FC236}">
                <a16:creationId xmlns:a16="http://schemas.microsoft.com/office/drawing/2014/main" id="{536A9657-7CE2-16DE-AA5F-81BB41FAEFDD}"/>
              </a:ext>
            </a:extLst>
          </p:cNvPr>
          <p:cNvSpPr/>
          <p:nvPr/>
        </p:nvSpPr>
        <p:spPr bwMode="auto">
          <a:xfrm>
            <a:off x="2618081" y="2396599"/>
            <a:ext cx="298342" cy="576064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FBB19C9B-D885-D454-BF3F-7C677A5FA5CF}"/>
              </a:ext>
            </a:extLst>
          </p:cNvPr>
          <p:cNvSpPr txBox="1">
            <a:spLocks/>
          </p:cNvSpPr>
          <p:nvPr/>
        </p:nvSpPr>
        <p:spPr>
          <a:xfrm>
            <a:off x="6012160" y="857017"/>
            <a:ext cx="2232248" cy="26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Un-labeled learning: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EA45E6B-EE43-468E-C0EA-BAF5FC53C021}"/>
              </a:ext>
            </a:extLst>
          </p:cNvPr>
          <p:cNvGrpSpPr/>
          <p:nvPr/>
        </p:nvGrpSpPr>
        <p:grpSpPr>
          <a:xfrm>
            <a:off x="6001293" y="3082179"/>
            <a:ext cx="1944216" cy="901356"/>
            <a:chOff x="5076056" y="3813382"/>
            <a:chExt cx="1944216" cy="90135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C04BEE9-F8D7-8E91-890A-8466DFAD3E10}"/>
                </a:ext>
              </a:extLst>
            </p:cNvPr>
            <p:cNvSpPr/>
            <p:nvPr/>
          </p:nvSpPr>
          <p:spPr bwMode="auto">
            <a:xfrm>
              <a:off x="5076056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457F610-A496-B396-0655-440521D54597}"/>
                </a:ext>
              </a:extLst>
            </p:cNvPr>
            <p:cNvCxnSpPr>
              <a:cxnSpLocks/>
              <a:stCxn id="44" idx="6"/>
            </p:cNvCxnSpPr>
            <p:nvPr/>
          </p:nvCxnSpPr>
          <p:spPr bwMode="auto">
            <a:xfrm>
              <a:off x="5292080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0DB7FBA-B75A-A095-74BA-BA1D8E4202F9}"/>
                </a:ext>
              </a:extLst>
            </p:cNvPr>
            <p:cNvSpPr/>
            <p:nvPr/>
          </p:nvSpPr>
          <p:spPr bwMode="auto">
            <a:xfrm>
              <a:off x="5076056" y="4137418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DABF279-9B93-7066-4E7B-D92E915C3ECC}"/>
                </a:ext>
              </a:extLst>
            </p:cNvPr>
            <p:cNvSpPr/>
            <p:nvPr/>
          </p:nvSpPr>
          <p:spPr bwMode="auto">
            <a:xfrm>
              <a:off x="5076056" y="449030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BCDCFFC-1999-C16A-6FCD-13891A348969}"/>
                </a:ext>
              </a:extLst>
            </p:cNvPr>
            <p:cNvSpPr/>
            <p:nvPr/>
          </p:nvSpPr>
          <p:spPr bwMode="auto">
            <a:xfrm>
              <a:off x="5652120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17765B8-C86B-E72F-97E6-37C3356E7AB4}"/>
                </a:ext>
              </a:extLst>
            </p:cNvPr>
            <p:cNvSpPr/>
            <p:nvPr/>
          </p:nvSpPr>
          <p:spPr bwMode="auto">
            <a:xfrm>
              <a:off x="5652120" y="4133550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A7D6BE3-07C2-CCF7-C092-A2FFB2C1FFD6}"/>
                </a:ext>
              </a:extLst>
            </p:cNvPr>
            <p:cNvSpPr/>
            <p:nvPr/>
          </p:nvSpPr>
          <p:spPr bwMode="auto">
            <a:xfrm>
              <a:off x="5652120" y="449871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BD28CBC-3581-9B97-3F16-94D88018C20B}"/>
                </a:ext>
              </a:extLst>
            </p:cNvPr>
            <p:cNvSpPr/>
            <p:nvPr/>
          </p:nvSpPr>
          <p:spPr bwMode="auto">
            <a:xfrm>
              <a:off x="6228184" y="3813382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491502-2F37-007E-76E0-B5EBD0A76034}"/>
                </a:ext>
              </a:extLst>
            </p:cNvPr>
            <p:cNvSpPr/>
            <p:nvPr/>
          </p:nvSpPr>
          <p:spPr bwMode="auto">
            <a:xfrm>
              <a:off x="6228184" y="4141005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47FA5FC-4555-C58B-2353-9B86E39BB90D}"/>
                </a:ext>
              </a:extLst>
            </p:cNvPr>
            <p:cNvSpPr/>
            <p:nvPr/>
          </p:nvSpPr>
          <p:spPr bwMode="auto">
            <a:xfrm>
              <a:off x="6228184" y="449690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9FEB8C2-EB0B-05BD-8D69-9F56EF113F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962198D-B849-4411-6361-3F800F1C35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92080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36BF993-1146-F8FA-FFD2-9F62D86C2B75}"/>
                </a:ext>
              </a:extLst>
            </p:cNvPr>
            <p:cNvCxnSpPr>
              <a:cxnSpLocks/>
              <a:stCxn id="44" idx="6"/>
              <a:endCxn id="49" idx="2"/>
            </p:cNvCxnSpPr>
            <p:nvPr/>
          </p:nvCxnSpPr>
          <p:spPr bwMode="auto">
            <a:xfrm>
              <a:off x="5292080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3EE838D-123F-3918-22DB-BB9C78CCE90C}"/>
                </a:ext>
              </a:extLst>
            </p:cNvPr>
            <p:cNvCxnSpPr>
              <a:cxnSpLocks/>
              <a:stCxn id="46" idx="6"/>
              <a:endCxn id="50" idx="2"/>
            </p:cNvCxnSpPr>
            <p:nvPr/>
          </p:nvCxnSpPr>
          <p:spPr bwMode="auto">
            <a:xfrm>
              <a:off x="5292080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7886E30-FF31-69E1-ABF2-77B8ACD8B885}"/>
                </a:ext>
              </a:extLst>
            </p:cNvPr>
            <p:cNvCxnSpPr>
              <a:cxnSpLocks/>
              <a:stCxn id="47" idx="6"/>
              <a:endCxn id="49" idx="2"/>
            </p:cNvCxnSpPr>
            <p:nvPr/>
          </p:nvCxnSpPr>
          <p:spPr bwMode="auto">
            <a:xfrm flipV="1">
              <a:off x="5292080" y="4241562"/>
              <a:ext cx="360040" cy="3567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C09029B-451E-6FD1-6759-CF739AA89A6A}"/>
                </a:ext>
              </a:extLst>
            </p:cNvPr>
            <p:cNvCxnSpPr>
              <a:cxnSpLocks/>
              <a:stCxn id="47" idx="6"/>
              <a:endCxn id="48" idx="2"/>
            </p:cNvCxnSpPr>
            <p:nvPr/>
          </p:nvCxnSpPr>
          <p:spPr bwMode="auto">
            <a:xfrm flipV="1">
              <a:off x="5292080" y="3921394"/>
              <a:ext cx="360040" cy="67691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38611B2-D7B3-DC4F-FCA1-0D0319118355}"/>
                </a:ext>
              </a:extLst>
            </p:cNvPr>
            <p:cNvCxnSpPr>
              <a:cxnSpLocks/>
              <a:stCxn id="48" idx="2"/>
              <a:endCxn id="46" idx="6"/>
            </p:cNvCxnSpPr>
            <p:nvPr/>
          </p:nvCxnSpPr>
          <p:spPr bwMode="auto">
            <a:xfrm flipH="1">
              <a:off x="5292080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9CD6354-8B27-E4CC-B0FE-06B34E16335E}"/>
                </a:ext>
              </a:extLst>
            </p:cNvPr>
            <p:cNvCxnSpPr>
              <a:cxnSpLocks/>
              <a:stCxn id="44" idx="6"/>
              <a:endCxn id="50" idx="2"/>
            </p:cNvCxnSpPr>
            <p:nvPr/>
          </p:nvCxnSpPr>
          <p:spPr bwMode="auto">
            <a:xfrm>
              <a:off x="5292080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226B0EA-3659-A914-8059-0006959BAA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33928AB-3336-8C5B-0E21-53495D7379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48" name="Straight Connector 2047">
              <a:extLst>
                <a:ext uri="{FF2B5EF4-FFF2-40B4-BE49-F238E27FC236}">
                  <a16:creationId xmlns:a16="http://schemas.microsoft.com/office/drawing/2014/main" id="{E9AFFBCE-69CC-F479-8D63-957F69FBA7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59831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49" name="Straight Connector 2048">
              <a:extLst>
                <a:ext uri="{FF2B5EF4-FFF2-40B4-BE49-F238E27FC236}">
                  <a16:creationId xmlns:a16="http://schemas.microsoft.com/office/drawing/2014/main" id="{F62313F6-8929-99EE-9A8E-B1E5E60D6C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51" name="Straight Connector 2050">
              <a:extLst>
                <a:ext uri="{FF2B5EF4-FFF2-40B4-BE49-F238E27FC236}">
                  <a16:creationId xmlns:a16="http://schemas.microsoft.com/office/drawing/2014/main" id="{BF9D5DC1-3068-A924-41D4-DCC26FF6C6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4245430"/>
              <a:ext cx="360040" cy="361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53" name="Straight Connector 2052">
              <a:extLst>
                <a:ext uri="{FF2B5EF4-FFF2-40B4-BE49-F238E27FC236}">
                  <a16:creationId xmlns:a16="http://schemas.microsoft.com/office/drawing/2014/main" id="{C8704297-6482-BE70-410A-DD087A12EECA}"/>
                </a:ext>
              </a:extLst>
            </p:cNvPr>
            <p:cNvCxnSpPr>
              <a:cxnSpLocks/>
              <a:stCxn id="50" idx="6"/>
            </p:cNvCxnSpPr>
            <p:nvPr/>
          </p:nvCxnSpPr>
          <p:spPr bwMode="auto">
            <a:xfrm flipV="1">
              <a:off x="5868144" y="4241562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55" name="Straight Connector 2054">
              <a:extLst>
                <a:ext uri="{FF2B5EF4-FFF2-40B4-BE49-F238E27FC236}">
                  <a16:creationId xmlns:a16="http://schemas.microsoft.com/office/drawing/2014/main" id="{7E108EE0-9E1E-69B2-CB99-416156916451}"/>
                </a:ext>
              </a:extLst>
            </p:cNvPr>
            <p:cNvCxnSpPr>
              <a:cxnSpLocks/>
              <a:stCxn id="50" idx="6"/>
            </p:cNvCxnSpPr>
            <p:nvPr/>
          </p:nvCxnSpPr>
          <p:spPr bwMode="auto">
            <a:xfrm flipV="1"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56" name="Straight Connector 2055">
              <a:extLst>
                <a:ext uri="{FF2B5EF4-FFF2-40B4-BE49-F238E27FC236}">
                  <a16:creationId xmlns:a16="http://schemas.microsoft.com/office/drawing/2014/main" id="{293280AC-92C9-F391-40B1-7D8B4D3D77F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8144" y="3921394"/>
              <a:ext cx="360040" cy="3240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57" name="Straight Connector 2056">
              <a:extLst>
                <a:ext uri="{FF2B5EF4-FFF2-40B4-BE49-F238E27FC236}">
                  <a16:creationId xmlns:a16="http://schemas.microsoft.com/office/drawing/2014/main" id="{6D67DB4F-CB5C-DCA0-5DDC-B83B94A80A2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8144" y="3921394"/>
              <a:ext cx="360040" cy="6853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59" name="Oval 2058">
              <a:extLst>
                <a:ext uri="{FF2B5EF4-FFF2-40B4-BE49-F238E27FC236}">
                  <a16:creationId xmlns:a16="http://schemas.microsoft.com/office/drawing/2014/main" id="{56C09039-E3A3-5AE9-3E64-466B5E7C67F8}"/>
                </a:ext>
              </a:extLst>
            </p:cNvPr>
            <p:cNvSpPr/>
            <p:nvPr/>
          </p:nvSpPr>
          <p:spPr bwMode="auto">
            <a:xfrm>
              <a:off x="6804248" y="4144354"/>
              <a:ext cx="216024" cy="21602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060" name="Straight Connector 2059">
              <a:extLst>
                <a:ext uri="{FF2B5EF4-FFF2-40B4-BE49-F238E27FC236}">
                  <a16:creationId xmlns:a16="http://schemas.microsoft.com/office/drawing/2014/main" id="{344DF966-59C7-91FC-85BD-C39A80C3F9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4247123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61" name="Straight Connector 2060">
              <a:extLst>
                <a:ext uri="{FF2B5EF4-FFF2-40B4-BE49-F238E27FC236}">
                  <a16:creationId xmlns:a16="http://schemas.microsoft.com/office/drawing/2014/main" id="{BB3E09F5-DED1-BC5A-C2CC-D02E312E5D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44208" y="3923087"/>
              <a:ext cx="360040" cy="320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62" name="Straight Connector 2061">
              <a:extLst>
                <a:ext uri="{FF2B5EF4-FFF2-40B4-BE49-F238E27FC236}">
                  <a16:creationId xmlns:a16="http://schemas.microsoft.com/office/drawing/2014/main" id="{983B6012-3EE1-A03F-0B81-832E04E6CA7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44208" y="4243255"/>
              <a:ext cx="360040" cy="365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063" name="Down Arrow 2062">
            <a:extLst>
              <a:ext uri="{FF2B5EF4-FFF2-40B4-BE49-F238E27FC236}">
                <a16:creationId xmlns:a16="http://schemas.microsoft.com/office/drawing/2014/main" id="{E66E0424-1EA6-ACAE-A43A-C6F587409653}"/>
              </a:ext>
            </a:extLst>
          </p:cNvPr>
          <p:cNvSpPr/>
          <p:nvPr/>
        </p:nvSpPr>
        <p:spPr bwMode="auto">
          <a:xfrm>
            <a:off x="6793381" y="2396599"/>
            <a:ext cx="298342" cy="576064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064" name="Picture 4" descr="internet cloud Icon - Free PNG &amp; SVG 3240212 - Noun Project">
            <a:extLst>
              <a:ext uri="{FF2B5EF4-FFF2-40B4-BE49-F238E27FC236}">
                <a16:creationId xmlns:a16="http://schemas.microsoft.com/office/drawing/2014/main" id="{8D4D2F4D-EFAB-EF41-8E35-DBD90743A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733" y="1252527"/>
            <a:ext cx="1021637" cy="102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5" name="TextBox 2064">
            <a:extLst>
              <a:ext uri="{FF2B5EF4-FFF2-40B4-BE49-F238E27FC236}">
                <a16:creationId xmlns:a16="http://schemas.microsoft.com/office/drawing/2014/main" id="{AE0621B4-F6D3-FE76-CA0D-28E9CD6F4126}"/>
              </a:ext>
            </a:extLst>
          </p:cNvPr>
          <p:cNvSpPr txBox="1"/>
          <p:nvPr/>
        </p:nvSpPr>
        <p:spPr>
          <a:xfrm>
            <a:off x="5587607" y="3071918"/>
            <a:ext cx="331821" cy="8890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I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will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do</a:t>
            </a:r>
          </a:p>
        </p:txBody>
      </p:sp>
      <p:sp>
        <p:nvSpPr>
          <p:cNvPr id="2066" name="TextBox 2065">
            <a:extLst>
              <a:ext uri="{FF2B5EF4-FFF2-40B4-BE49-F238E27FC236}">
                <a16:creationId xmlns:a16="http://schemas.microsoft.com/office/drawing/2014/main" id="{7BD90191-BB7E-DD18-58E1-97CE2118406D}"/>
              </a:ext>
            </a:extLst>
          </p:cNvPr>
          <p:cNvSpPr txBox="1"/>
          <p:nvPr/>
        </p:nvSpPr>
        <p:spPr>
          <a:xfrm>
            <a:off x="8053286" y="3376617"/>
            <a:ext cx="125034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it</a:t>
            </a:r>
          </a:p>
        </p:txBody>
      </p:sp>
      <p:sp>
        <p:nvSpPr>
          <p:cNvPr id="2067" name="Content Placeholder 1">
            <a:extLst>
              <a:ext uri="{FF2B5EF4-FFF2-40B4-BE49-F238E27FC236}">
                <a16:creationId xmlns:a16="http://schemas.microsoft.com/office/drawing/2014/main" id="{185C490F-49EF-C676-37DB-1E5A9D1770E1}"/>
              </a:ext>
            </a:extLst>
          </p:cNvPr>
          <p:cNvSpPr txBox="1">
            <a:spLocks/>
          </p:cNvSpPr>
          <p:nvPr/>
        </p:nvSpPr>
        <p:spPr>
          <a:xfrm>
            <a:off x="4951003" y="4396956"/>
            <a:ext cx="3684756" cy="265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Basis of Large Language Models</a:t>
            </a:r>
          </a:p>
        </p:txBody>
      </p:sp>
    </p:spTree>
    <p:extLst>
      <p:ext uri="{BB962C8B-B14F-4D97-AF65-F5344CB8AC3E}">
        <p14:creationId xmlns:p14="http://schemas.microsoft.com/office/powerpoint/2010/main" val="425059570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6123</TotalTime>
  <Words>3431</Words>
  <Application>Microsoft Macintosh PowerPoint</Application>
  <PresentationFormat>On-screen Show (16:9)</PresentationFormat>
  <Paragraphs>913</Paragraphs>
  <Slides>50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3" baseType="lpstr">
      <vt:lpstr>Arial</vt:lpstr>
      <vt:lpstr>Arial Narrow</vt:lpstr>
      <vt:lpstr>Calibri</vt:lpstr>
      <vt:lpstr>Cambria Math</vt:lpstr>
      <vt:lpstr>Century Gothic</vt:lpstr>
      <vt:lpstr>Courier New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Modern Engineering and AI (ChatGPT for Scientists) Unveiling the Power and Potential of Large Language Models</vt:lpstr>
      <vt:lpstr>Engineering and Large Language Models</vt:lpstr>
      <vt:lpstr>Terms</vt:lpstr>
      <vt:lpstr>Neural Net - Polynomial</vt:lpstr>
      <vt:lpstr>Machine Learning</vt:lpstr>
      <vt:lpstr>Interactive Training Demo</vt:lpstr>
      <vt:lpstr>Text generation</vt:lpstr>
      <vt:lpstr>Text generation</vt:lpstr>
      <vt:lpstr>Machine Learning</vt:lpstr>
      <vt:lpstr>Meaning of words in sentence</vt:lpstr>
      <vt:lpstr>Word embedding</vt:lpstr>
      <vt:lpstr>Position encoding</vt:lpstr>
      <vt:lpstr>Position encoding</vt:lpstr>
      <vt:lpstr>Context encoding</vt:lpstr>
      <vt:lpstr>Vector rotation</vt:lpstr>
      <vt:lpstr>Self-Attention Mechanism</vt:lpstr>
      <vt:lpstr>Traditional Database Lookup</vt:lpstr>
      <vt:lpstr>Lookup with Neural Nets</vt:lpstr>
      <vt:lpstr>Putting all together: Transformer</vt:lpstr>
      <vt:lpstr>ChatGPT 3</vt:lpstr>
      <vt:lpstr>Hallucination</vt:lpstr>
      <vt:lpstr>Important Lesson to be learned</vt:lpstr>
      <vt:lpstr>Write code</vt:lpstr>
      <vt:lpstr>LLM cannot calculate</vt:lpstr>
      <vt:lpstr>Code plug-in can calculate</vt:lpstr>
      <vt:lpstr>PowerPoint Presentation</vt:lpstr>
      <vt:lpstr>Jupyter Notebook</vt:lpstr>
      <vt:lpstr>Run JupyterLab</vt:lpstr>
      <vt:lpstr>Simple Examples</vt:lpstr>
      <vt:lpstr>Editor Basics</vt:lpstr>
      <vt:lpstr>Jupyter variable space</vt:lpstr>
      <vt:lpstr>Ask ChatGPT to write Python code</vt:lpstr>
      <vt:lpstr>ChatGPT Code</vt:lpstr>
      <vt:lpstr>PowerPoint Presentation</vt:lpstr>
      <vt:lpstr>Optimize plot</vt:lpstr>
      <vt:lpstr>Real measured data</vt:lpstr>
      <vt:lpstr>Overlay different models</vt:lpstr>
      <vt:lpstr>Analyze Radiacode Spectra</vt:lpstr>
      <vt:lpstr>ChatGPT can analyze files!</vt:lpstr>
      <vt:lpstr>ChatGPT can analyze files!</vt:lpstr>
      <vt:lpstr>Get spectrum into JupyterLab</vt:lpstr>
      <vt:lpstr>Run inside JupyterLab</vt:lpstr>
      <vt:lpstr>Peak finding</vt:lpstr>
      <vt:lpstr>Peak finding</vt:lpstr>
      <vt:lpstr>Calibrate spectrum</vt:lpstr>
      <vt:lpstr>Fit spectrum</vt:lpstr>
      <vt:lpstr>Program (just for reference)</vt:lpstr>
      <vt:lpstr>Real power of Jupyter Notebook</vt:lpstr>
      <vt:lpstr>Conclusions</vt:lpstr>
      <vt:lpstr>References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Janoschek</dc:creator>
  <cp:lastModifiedBy>Ritt Stefan</cp:lastModifiedBy>
  <cp:revision>316</cp:revision>
  <cp:lastPrinted>2015-09-30T13:23:15Z</cp:lastPrinted>
  <dcterms:created xsi:type="dcterms:W3CDTF">2021-09-21T08:04:37Z</dcterms:created>
  <dcterms:modified xsi:type="dcterms:W3CDTF">2025-06-30T20:26:46Z</dcterms:modified>
</cp:coreProperties>
</file>