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>
  <p:sldMasterIdLst>
    <p:sldMasterId id="2147483648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477" r:id="rId32"/>
    <p:sldId id="485" r:id="rId33"/>
    <p:sldId id="484" r:id="rId34"/>
    <p:sldId id="286" r:id="rId35"/>
    <p:sldId id="287" r:id="rId36"/>
    <p:sldId id="288" r:id="rId37"/>
    <p:sldId id="289" r:id="rId38"/>
    <p:sldId id="470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</p:sldIdLst>
  <p:sldSz cx="14400213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9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93"/>
    <p:restoredTop sz="94646"/>
  </p:normalViewPr>
  <p:slideViewPr>
    <p:cSldViewPr>
      <p:cViewPr varScale="1">
        <p:scale>
          <a:sx n="85" d="100"/>
          <a:sy n="85" d="100"/>
        </p:scale>
        <p:origin x="320" y="176"/>
      </p:cViewPr>
      <p:guideLst>
        <p:guide orient="horz" pos="2880"/>
        <p:guide pos="29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0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wmf"/><Relationship Id="rId2" Type="http://schemas.openxmlformats.org/officeDocument/2006/relationships/image" Target="../media/image173.wmf"/><Relationship Id="rId1" Type="http://schemas.openxmlformats.org/officeDocument/2006/relationships/image" Target="../media/image17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13DE6-355A-6E49-A87A-9C03BA747F65}" type="datetimeFigureOut">
              <a:rPr lang="en-US" smtClean="0"/>
              <a:t>7/1/25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17825" y="946150"/>
            <a:ext cx="485775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CFB8B-5361-474A-977B-7D0E61ECE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61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80017" y="2344485"/>
            <a:ext cx="12240181" cy="4975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33" b="0" i="0">
                <a:solidFill>
                  <a:srgbClr val="00B0F0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60033" y="4235198"/>
            <a:ext cx="10080149" cy="3213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88" b="0" i="0"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DDBB3-3966-6A46-9F0C-B94E62C33708}" type="datetime1">
              <a:rPr lang="en-GB" smtClean="0"/>
              <a:t>01/07/2025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56422" y="963723"/>
            <a:ext cx="12061581" cy="497508"/>
          </a:xfrm>
        </p:spPr>
        <p:txBody>
          <a:bodyPr lIns="0" tIns="0" rIns="0" bIns="0"/>
          <a:lstStyle>
            <a:lvl1pPr>
              <a:defRPr sz="3233" b="0" i="0">
                <a:solidFill>
                  <a:srgbClr val="00B0F0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37485" y="1611369"/>
            <a:ext cx="5787450" cy="321306"/>
          </a:xfrm>
        </p:spPr>
        <p:txBody>
          <a:bodyPr lIns="0" tIns="0" rIns="0" bIns="0"/>
          <a:lstStyle>
            <a:lvl1pPr>
              <a:defRPr sz="2088" b="0" i="0"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85639-9300-4741-90C2-CB2183522A7A}" type="datetime1">
              <a:rPr lang="en-GB" smtClean="0"/>
              <a:t>01/07/2025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56422" y="963723"/>
            <a:ext cx="12061581" cy="497508"/>
          </a:xfrm>
        </p:spPr>
        <p:txBody>
          <a:bodyPr lIns="0" tIns="0" rIns="0" bIns="0"/>
          <a:lstStyle>
            <a:lvl1pPr>
              <a:defRPr sz="3233" b="0" i="0">
                <a:solidFill>
                  <a:srgbClr val="00B0F0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20013" y="1739459"/>
            <a:ext cx="6264093" cy="238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416112" y="1739459"/>
            <a:ext cx="6264093" cy="238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C5206-C2B2-5446-ACE7-14A8ADE7E4CD}" type="datetime1">
              <a:rPr lang="en-GB" smtClean="0"/>
              <a:t>01/07/2025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56422" y="963723"/>
            <a:ext cx="12061581" cy="497508"/>
          </a:xfrm>
        </p:spPr>
        <p:txBody>
          <a:bodyPr lIns="0" tIns="0" rIns="0" bIns="0"/>
          <a:lstStyle>
            <a:lvl1pPr>
              <a:defRPr sz="3233" b="0" i="0">
                <a:solidFill>
                  <a:srgbClr val="00B0F0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2D66A-C445-7D46-BB5C-A9C22DBE0308}" type="datetime1">
              <a:rPr lang="en-GB" smtClean="0"/>
              <a:t>01/07/2025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BD5C9-3491-6649-BD45-8011453FAA3E}" type="datetime1">
              <a:rPr lang="en-GB" smtClean="0"/>
              <a:t>01/07/2025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400213" cy="7562850"/>
          </a:xfrm>
          <a:custGeom>
            <a:avLst/>
            <a:gdLst/>
            <a:ahLst/>
            <a:cxnLst/>
            <a:rect l="l" t="t" r="r" b="b"/>
            <a:pathLst>
              <a:path w="10477500" h="5892800">
                <a:moveTo>
                  <a:pt x="10477499" y="0"/>
                </a:moveTo>
                <a:lnTo>
                  <a:pt x="0" y="0"/>
                </a:lnTo>
                <a:lnTo>
                  <a:pt x="0" y="5892800"/>
                </a:lnTo>
                <a:lnTo>
                  <a:pt x="10477499" y="5892800"/>
                </a:lnTo>
                <a:lnTo>
                  <a:pt x="104774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56422" y="963721"/>
            <a:ext cx="12061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00B0F0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37485" y="1611370"/>
            <a:ext cx="5787450" cy="238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0" i="0"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96073" y="7033453"/>
            <a:ext cx="46080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20011" y="7033453"/>
            <a:ext cx="331204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72B2E-35E7-994B-9E8A-AFED3448FEB8}" type="datetime1">
              <a:rPr lang="en-GB" smtClean="0"/>
              <a:t>01/07/2025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368153" y="7033453"/>
            <a:ext cx="331204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15743">
        <a:defRPr>
          <a:latin typeface="+mn-lt"/>
          <a:ea typeface="+mn-ea"/>
          <a:cs typeface="+mn-cs"/>
        </a:defRPr>
      </a:lvl2pPr>
      <a:lvl3pPr marL="1231486">
        <a:defRPr>
          <a:latin typeface="+mn-lt"/>
          <a:ea typeface="+mn-ea"/>
          <a:cs typeface="+mn-cs"/>
        </a:defRPr>
      </a:lvl3pPr>
      <a:lvl4pPr marL="1847230">
        <a:defRPr>
          <a:latin typeface="+mn-lt"/>
          <a:ea typeface="+mn-ea"/>
          <a:cs typeface="+mn-cs"/>
        </a:defRPr>
      </a:lvl4pPr>
      <a:lvl5pPr marL="2462973">
        <a:defRPr>
          <a:latin typeface="+mn-lt"/>
          <a:ea typeface="+mn-ea"/>
          <a:cs typeface="+mn-cs"/>
        </a:defRPr>
      </a:lvl5pPr>
      <a:lvl6pPr marL="3078716">
        <a:defRPr>
          <a:latin typeface="+mn-lt"/>
          <a:ea typeface="+mn-ea"/>
          <a:cs typeface="+mn-cs"/>
        </a:defRPr>
      </a:lvl6pPr>
      <a:lvl7pPr marL="3694458">
        <a:defRPr>
          <a:latin typeface="+mn-lt"/>
          <a:ea typeface="+mn-ea"/>
          <a:cs typeface="+mn-cs"/>
        </a:defRPr>
      </a:lvl7pPr>
      <a:lvl8pPr marL="4310202">
        <a:defRPr>
          <a:latin typeface="+mn-lt"/>
          <a:ea typeface="+mn-ea"/>
          <a:cs typeface="+mn-cs"/>
        </a:defRPr>
      </a:lvl8pPr>
      <a:lvl9pPr marL="492594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15743">
        <a:defRPr>
          <a:latin typeface="+mn-lt"/>
          <a:ea typeface="+mn-ea"/>
          <a:cs typeface="+mn-cs"/>
        </a:defRPr>
      </a:lvl2pPr>
      <a:lvl3pPr marL="1231486">
        <a:defRPr>
          <a:latin typeface="+mn-lt"/>
          <a:ea typeface="+mn-ea"/>
          <a:cs typeface="+mn-cs"/>
        </a:defRPr>
      </a:lvl3pPr>
      <a:lvl4pPr marL="1847230">
        <a:defRPr>
          <a:latin typeface="+mn-lt"/>
          <a:ea typeface="+mn-ea"/>
          <a:cs typeface="+mn-cs"/>
        </a:defRPr>
      </a:lvl4pPr>
      <a:lvl5pPr marL="2462973">
        <a:defRPr>
          <a:latin typeface="+mn-lt"/>
          <a:ea typeface="+mn-ea"/>
          <a:cs typeface="+mn-cs"/>
        </a:defRPr>
      </a:lvl5pPr>
      <a:lvl6pPr marL="3078716">
        <a:defRPr>
          <a:latin typeface="+mn-lt"/>
          <a:ea typeface="+mn-ea"/>
          <a:cs typeface="+mn-cs"/>
        </a:defRPr>
      </a:lvl6pPr>
      <a:lvl7pPr marL="3694458">
        <a:defRPr>
          <a:latin typeface="+mn-lt"/>
          <a:ea typeface="+mn-ea"/>
          <a:cs typeface="+mn-cs"/>
        </a:defRPr>
      </a:lvl7pPr>
      <a:lvl8pPr marL="4310202">
        <a:defRPr>
          <a:latin typeface="+mn-lt"/>
          <a:ea typeface="+mn-ea"/>
          <a:cs typeface="+mn-cs"/>
        </a:defRPr>
      </a:lvl8pPr>
      <a:lvl9pPr marL="492594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jpg"/><Relationship Id="rId5" Type="http://schemas.openxmlformats.org/officeDocument/2006/relationships/image" Target="../media/image95.jpg"/><Relationship Id="rId4" Type="http://schemas.openxmlformats.org/officeDocument/2006/relationships/image" Target="../media/image94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jpg"/><Relationship Id="rId13" Type="http://schemas.openxmlformats.org/officeDocument/2006/relationships/image" Target="../media/image116.png"/><Relationship Id="rId3" Type="http://schemas.openxmlformats.org/officeDocument/2006/relationships/image" Target="../media/image106.jpg"/><Relationship Id="rId7" Type="http://schemas.openxmlformats.org/officeDocument/2006/relationships/image" Target="../media/image110.jpg"/><Relationship Id="rId12" Type="http://schemas.openxmlformats.org/officeDocument/2006/relationships/image" Target="../media/image115.jpg"/><Relationship Id="rId2" Type="http://schemas.openxmlformats.org/officeDocument/2006/relationships/image" Target="../media/image10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11" Type="http://schemas.openxmlformats.org/officeDocument/2006/relationships/image" Target="../media/image114.jpg"/><Relationship Id="rId5" Type="http://schemas.openxmlformats.org/officeDocument/2006/relationships/image" Target="../media/image108.jpg"/><Relationship Id="rId10" Type="http://schemas.openxmlformats.org/officeDocument/2006/relationships/image" Target="../media/image113.jpg"/><Relationship Id="rId4" Type="http://schemas.openxmlformats.org/officeDocument/2006/relationships/image" Target="../media/image107.jpg"/><Relationship Id="rId9" Type="http://schemas.openxmlformats.org/officeDocument/2006/relationships/image" Target="../media/image1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7" Type="http://schemas.openxmlformats.org/officeDocument/2006/relationships/image" Target="../media/image127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jpg"/><Relationship Id="rId5" Type="http://schemas.openxmlformats.org/officeDocument/2006/relationships/image" Target="../media/image125.png"/><Relationship Id="rId4" Type="http://schemas.openxmlformats.org/officeDocument/2006/relationships/image" Target="../media/image124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g"/><Relationship Id="rId7" Type="http://schemas.openxmlformats.org/officeDocument/2006/relationships/image" Target="../media/image133.png"/><Relationship Id="rId2" Type="http://schemas.openxmlformats.org/officeDocument/2006/relationships/image" Target="../media/image1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jpg"/><Relationship Id="rId5" Type="http://schemas.openxmlformats.org/officeDocument/2006/relationships/image" Target="../media/image131.jpg"/><Relationship Id="rId4" Type="http://schemas.openxmlformats.org/officeDocument/2006/relationships/image" Target="../media/image1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150.png"/><Relationship Id="rId18" Type="http://schemas.openxmlformats.org/officeDocument/2006/relationships/image" Target="../media/image155.png"/><Relationship Id="rId3" Type="http://schemas.openxmlformats.org/officeDocument/2006/relationships/image" Target="../media/image140.jpg"/><Relationship Id="rId7" Type="http://schemas.openxmlformats.org/officeDocument/2006/relationships/image" Target="../media/image144.png"/><Relationship Id="rId12" Type="http://schemas.openxmlformats.org/officeDocument/2006/relationships/image" Target="../media/image149.png"/><Relationship Id="rId17" Type="http://schemas.openxmlformats.org/officeDocument/2006/relationships/image" Target="../media/image154.png"/><Relationship Id="rId2" Type="http://schemas.openxmlformats.org/officeDocument/2006/relationships/image" Target="../media/image139.png"/><Relationship Id="rId16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png"/><Relationship Id="rId11" Type="http://schemas.openxmlformats.org/officeDocument/2006/relationships/image" Target="../media/image148.png"/><Relationship Id="rId5" Type="http://schemas.openxmlformats.org/officeDocument/2006/relationships/image" Target="../media/image142.png"/><Relationship Id="rId15" Type="http://schemas.openxmlformats.org/officeDocument/2006/relationships/image" Target="../media/image152.png"/><Relationship Id="rId10" Type="http://schemas.openxmlformats.org/officeDocument/2006/relationships/image" Target="../media/image147.png"/><Relationship Id="rId19" Type="http://schemas.openxmlformats.org/officeDocument/2006/relationships/image" Target="../media/image156.jpg"/><Relationship Id="rId4" Type="http://schemas.openxmlformats.org/officeDocument/2006/relationships/image" Target="../media/image141.png"/><Relationship Id="rId9" Type="http://schemas.openxmlformats.org/officeDocument/2006/relationships/image" Target="../media/image146.png"/><Relationship Id="rId14" Type="http://schemas.openxmlformats.org/officeDocument/2006/relationships/image" Target="../media/image1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13" Type="http://schemas.openxmlformats.org/officeDocument/2006/relationships/image" Target="../media/image168.png"/><Relationship Id="rId3" Type="http://schemas.openxmlformats.org/officeDocument/2006/relationships/image" Target="../media/image158.jpg"/><Relationship Id="rId7" Type="http://schemas.openxmlformats.org/officeDocument/2006/relationships/image" Target="../media/image162.jpg"/><Relationship Id="rId12" Type="http://schemas.openxmlformats.org/officeDocument/2006/relationships/image" Target="../media/image167.jpg"/><Relationship Id="rId2" Type="http://schemas.openxmlformats.org/officeDocument/2006/relationships/image" Target="../media/image15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jpg"/><Relationship Id="rId11" Type="http://schemas.openxmlformats.org/officeDocument/2006/relationships/image" Target="../media/image166.jpg"/><Relationship Id="rId5" Type="http://schemas.openxmlformats.org/officeDocument/2006/relationships/image" Target="../media/image160.jpg"/><Relationship Id="rId10" Type="http://schemas.openxmlformats.org/officeDocument/2006/relationships/image" Target="../media/image165.png"/><Relationship Id="rId4" Type="http://schemas.openxmlformats.org/officeDocument/2006/relationships/image" Target="../media/image159.jpg"/><Relationship Id="rId9" Type="http://schemas.openxmlformats.org/officeDocument/2006/relationships/image" Target="../media/image164.jpg"/><Relationship Id="rId14" Type="http://schemas.openxmlformats.org/officeDocument/2006/relationships/image" Target="../media/image1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0.png"/><Relationship Id="rId4" Type="http://schemas.openxmlformats.org/officeDocument/2006/relationships/oleObject" Target="../embeddings/oleObject1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79.png"/><Relationship Id="rId3" Type="http://schemas.openxmlformats.org/officeDocument/2006/relationships/image" Target="../media/image175.jpeg"/><Relationship Id="rId7" Type="http://schemas.openxmlformats.org/officeDocument/2006/relationships/image" Target="../media/image172.wmf"/><Relationship Id="rId12" Type="http://schemas.openxmlformats.org/officeDocument/2006/relationships/image" Target="../media/image17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2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74.wmf"/><Relationship Id="rId5" Type="http://schemas.openxmlformats.org/officeDocument/2006/relationships/image" Target="../media/image177.jpeg"/><Relationship Id="rId15" Type="http://schemas.openxmlformats.org/officeDocument/2006/relationships/image" Target="../media/image181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76.jpeg"/><Relationship Id="rId9" Type="http://schemas.openxmlformats.org/officeDocument/2006/relationships/image" Target="../media/image173.wmf"/><Relationship Id="rId14" Type="http://schemas.openxmlformats.org/officeDocument/2006/relationships/image" Target="../media/image180.t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5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2.png"/><Relationship Id="rId3" Type="http://schemas.openxmlformats.org/officeDocument/2006/relationships/image" Target="../media/image187.png"/><Relationship Id="rId7" Type="http://schemas.openxmlformats.org/officeDocument/2006/relationships/image" Target="../media/image191.png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189.png"/><Relationship Id="rId4" Type="http://schemas.openxmlformats.org/officeDocument/2006/relationships/image" Target="../media/image18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jpg"/><Relationship Id="rId2" Type="http://schemas.openxmlformats.org/officeDocument/2006/relationships/image" Target="../media/image19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5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jpg"/><Relationship Id="rId7" Type="http://schemas.openxmlformats.org/officeDocument/2006/relationships/image" Target="../media/image203.jpg"/><Relationship Id="rId2" Type="http://schemas.openxmlformats.org/officeDocument/2006/relationships/image" Target="../media/image19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2.jpg"/><Relationship Id="rId5" Type="http://schemas.openxmlformats.org/officeDocument/2006/relationships/image" Target="../media/image201.jpg"/><Relationship Id="rId4" Type="http://schemas.openxmlformats.org/officeDocument/2006/relationships/image" Target="../media/image200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jpeg"/><Relationship Id="rId2" Type="http://schemas.openxmlformats.org/officeDocument/2006/relationships/hyperlink" Target="http://www.ams02.org/what-is-ams/tecnology/tracker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7.png"/><Relationship Id="rId5" Type="http://schemas.openxmlformats.org/officeDocument/2006/relationships/image" Target="../media/image206.gif"/><Relationship Id="rId4" Type="http://schemas.openxmlformats.org/officeDocument/2006/relationships/image" Target="../media/image20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4.jpg"/><Relationship Id="rId3" Type="http://schemas.openxmlformats.org/officeDocument/2006/relationships/image" Target="../media/image209.jpg"/><Relationship Id="rId7" Type="http://schemas.openxmlformats.org/officeDocument/2006/relationships/image" Target="../media/image213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2.jpg"/><Relationship Id="rId11" Type="http://schemas.openxmlformats.org/officeDocument/2006/relationships/image" Target="../media/image217.jpg"/><Relationship Id="rId5" Type="http://schemas.openxmlformats.org/officeDocument/2006/relationships/image" Target="../media/image211.jpg"/><Relationship Id="rId10" Type="http://schemas.openxmlformats.org/officeDocument/2006/relationships/image" Target="../media/image216.png"/><Relationship Id="rId4" Type="http://schemas.openxmlformats.org/officeDocument/2006/relationships/image" Target="../media/image210.jpg"/><Relationship Id="rId9" Type="http://schemas.openxmlformats.org/officeDocument/2006/relationships/image" Target="../media/image2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jpg"/><Relationship Id="rId5" Type="http://schemas.openxmlformats.org/officeDocument/2006/relationships/image" Target="../media/image9.png"/><Relationship Id="rId10" Type="http://schemas.openxmlformats.org/officeDocument/2006/relationships/image" Target="../media/image14.jpg"/><Relationship Id="rId4" Type="http://schemas.openxmlformats.org/officeDocument/2006/relationships/image" Target="../media/image8.png"/><Relationship Id="rId9" Type="http://schemas.openxmlformats.org/officeDocument/2006/relationships/image" Target="../media/image13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jp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jpg"/><Relationship Id="rId3" Type="http://schemas.openxmlformats.org/officeDocument/2006/relationships/image" Target="../media/image222.jpg"/><Relationship Id="rId7" Type="http://schemas.openxmlformats.org/officeDocument/2006/relationships/image" Target="../media/image226.jpg"/><Relationship Id="rId2" Type="http://schemas.openxmlformats.org/officeDocument/2006/relationships/image" Target="../media/image2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5.jpg"/><Relationship Id="rId5" Type="http://schemas.openxmlformats.org/officeDocument/2006/relationships/image" Target="../media/image224.jpg"/><Relationship Id="rId10" Type="http://schemas.openxmlformats.org/officeDocument/2006/relationships/image" Target="../media/image229.jpg"/><Relationship Id="rId4" Type="http://schemas.openxmlformats.org/officeDocument/2006/relationships/image" Target="../media/image223.jpg"/><Relationship Id="rId9" Type="http://schemas.openxmlformats.org/officeDocument/2006/relationships/image" Target="../media/image228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8.png"/><Relationship Id="rId3" Type="http://schemas.openxmlformats.org/officeDocument/2006/relationships/image" Target="../media/image233.jpg"/><Relationship Id="rId7" Type="http://schemas.openxmlformats.org/officeDocument/2006/relationships/image" Target="../media/image237.png"/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6.jpg"/><Relationship Id="rId5" Type="http://schemas.openxmlformats.org/officeDocument/2006/relationships/image" Target="../media/image235.jpg"/><Relationship Id="rId10" Type="http://schemas.openxmlformats.org/officeDocument/2006/relationships/image" Target="../media/image240.png"/><Relationship Id="rId4" Type="http://schemas.openxmlformats.org/officeDocument/2006/relationships/image" Target="../media/image234.png"/><Relationship Id="rId9" Type="http://schemas.openxmlformats.org/officeDocument/2006/relationships/image" Target="../media/image23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png"/><Relationship Id="rId2" Type="http://schemas.openxmlformats.org/officeDocument/2006/relationships/image" Target="../media/image24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4.jpg"/><Relationship Id="rId4" Type="http://schemas.openxmlformats.org/officeDocument/2006/relationships/image" Target="../media/image243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png"/><Relationship Id="rId2" Type="http://schemas.openxmlformats.org/officeDocument/2006/relationships/image" Target="../media/image24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9.png"/><Relationship Id="rId5" Type="http://schemas.openxmlformats.org/officeDocument/2006/relationships/image" Target="../media/image248.png"/><Relationship Id="rId4" Type="http://schemas.openxmlformats.org/officeDocument/2006/relationships/image" Target="../media/image24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3.png"/><Relationship Id="rId4" Type="http://schemas.openxmlformats.org/officeDocument/2006/relationships/image" Target="../media/image25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5.png"/><Relationship Id="rId2" Type="http://schemas.openxmlformats.org/officeDocument/2006/relationships/image" Target="../media/image2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6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3.jpg"/><Relationship Id="rId3" Type="http://schemas.openxmlformats.org/officeDocument/2006/relationships/image" Target="../media/image258.jpg"/><Relationship Id="rId7" Type="http://schemas.openxmlformats.org/officeDocument/2006/relationships/image" Target="../media/image262.jpg"/><Relationship Id="rId12" Type="http://schemas.openxmlformats.org/officeDocument/2006/relationships/image" Target="../media/image267.jpg"/><Relationship Id="rId2" Type="http://schemas.openxmlformats.org/officeDocument/2006/relationships/image" Target="../media/image25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1.jpg"/><Relationship Id="rId11" Type="http://schemas.openxmlformats.org/officeDocument/2006/relationships/image" Target="../media/image266.jpg"/><Relationship Id="rId5" Type="http://schemas.openxmlformats.org/officeDocument/2006/relationships/image" Target="../media/image260.jpg"/><Relationship Id="rId10" Type="http://schemas.openxmlformats.org/officeDocument/2006/relationships/image" Target="../media/image265.jpg"/><Relationship Id="rId4" Type="http://schemas.openxmlformats.org/officeDocument/2006/relationships/image" Target="../media/image259.jpg"/><Relationship Id="rId9" Type="http://schemas.openxmlformats.org/officeDocument/2006/relationships/image" Target="../media/image26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2.jpg"/><Relationship Id="rId7" Type="http://schemas.openxmlformats.org/officeDocument/2006/relationships/image" Target="../media/image3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jpg"/><Relationship Id="rId26" Type="http://schemas.openxmlformats.org/officeDocument/2006/relationships/image" Target="../media/image62.png"/><Relationship Id="rId3" Type="http://schemas.openxmlformats.org/officeDocument/2006/relationships/image" Target="../media/image39.png"/><Relationship Id="rId21" Type="http://schemas.openxmlformats.org/officeDocument/2006/relationships/image" Target="../media/image57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5" Type="http://schemas.openxmlformats.org/officeDocument/2006/relationships/image" Target="../media/image61.png"/><Relationship Id="rId2" Type="http://schemas.openxmlformats.org/officeDocument/2006/relationships/image" Target="../media/image38.png"/><Relationship Id="rId16" Type="http://schemas.openxmlformats.org/officeDocument/2006/relationships/image" Target="../media/image52.png"/><Relationship Id="rId20" Type="http://schemas.openxmlformats.org/officeDocument/2006/relationships/image" Target="../media/image5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24" Type="http://schemas.openxmlformats.org/officeDocument/2006/relationships/image" Target="../media/image60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23" Type="http://schemas.openxmlformats.org/officeDocument/2006/relationships/image" Target="../media/image59.png"/><Relationship Id="rId28" Type="http://schemas.openxmlformats.org/officeDocument/2006/relationships/image" Target="../media/image64.png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Relationship Id="rId22" Type="http://schemas.openxmlformats.org/officeDocument/2006/relationships/image" Target="../media/image58.png"/><Relationship Id="rId27" Type="http://schemas.openxmlformats.org/officeDocument/2006/relationships/image" Target="../media/image6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10178" y="144700"/>
            <a:ext cx="12979859" cy="7495122"/>
            <a:chOff x="357187" y="1152877"/>
            <a:chExt cx="9638665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7984" y="2440939"/>
              <a:ext cx="4294632" cy="317906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36767" y="2440939"/>
              <a:ext cx="4358640" cy="149047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33719" y="3940555"/>
              <a:ext cx="4358639" cy="1700783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4541301" y="6572309"/>
            <a:ext cx="6511735" cy="79953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2566" algn="ctr">
              <a:lnSpc>
                <a:spcPts val="3387"/>
              </a:lnSpc>
              <a:spcBef>
                <a:spcPts val="135"/>
              </a:spcBef>
            </a:pPr>
            <a:r>
              <a:rPr sz="2828" i="1" spc="-13" dirty="0">
                <a:solidFill>
                  <a:srgbClr val="FFFF00"/>
                </a:solidFill>
                <a:latin typeface="Gill Sans MT"/>
                <a:cs typeface="Gill Sans MT"/>
              </a:rPr>
              <a:t>Cinzia</a:t>
            </a:r>
            <a:r>
              <a:rPr sz="2828" i="1" spc="-135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828" i="1" spc="-27" dirty="0">
                <a:solidFill>
                  <a:srgbClr val="FFFF00"/>
                </a:solidFill>
                <a:latin typeface="Gill Sans MT"/>
                <a:cs typeface="Gill Sans MT"/>
              </a:rPr>
              <a:t>Da</a:t>
            </a:r>
            <a:r>
              <a:rPr sz="2828" i="1" spc="-465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828" i="1" spc="-34" dirty="0">
                <a:solidFill>
                  <a:srgbClr val="FFFF00"/>
                </a:solidFill>
                <a:latin typeface="Gill Sans MT"/>
                <a:cs typeface="Gill Sans MT"/>
              </a:rPr>
              <a:t>Vià</a:t>
            </a:r>
            <a:endParaRPr sz="2828" dirty="0">
              <a:latin typeface="Gill Sans MT"/>
              <a:cs typeface="Gill Sans MT"/>
            </a:endParaRPr>
          </a:p>
          <a:p>
            <a:pPr algn="ctr">
              <a:lnSpc>
                <a:spcPts val="2740"/>
              </a:lnSpc>
            </a:pPr>
            <a:r>
              <a:rPr sz="2021" i="1" dirty="0">
                <a:solidFill>
                  <a:srgbClr val="FFFF00"/>
                </a:solidFill>
                <a:latin typeface="Gill Sans MT"/>
                <a:cs typeface="Gill Sans MT"/>
              </a:rPr>
              <a:t>The</a:t>
            </a:r>
            <a:r>
              <a:rPr sz="2021" i="1" spc="107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021" i="1" dirty="0">
                <a:solidFill>
                  <a:srgbClr val="FFFF00"/>
                </a:solidFill>
                <a:latin typeface="Gill Sans MT"/>
                <a:cs typeface="Gill Sans MT"/>
              </a:rPr>
              <a:t>University</a:t>
            </a:r>
            <a:r>
              <a:rPr sz="2021" i="1" spc="107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021" i="1" dirty="0">
                <a:solidFill>
                  <a:srgbClr val="FFFF00"/>
                </a:solidFill>
                <a:latin typeface="Gill Sans MT"/>
                <a:cs typeface="Gill Sans MT"/>
              </a:rPr>
              <a:t>of</a:t>
            </a:r>
            <a:r>
              <a:rPr sz="2021" i="1" spc="101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021" i="1" dirty="0">
                <a:solidFill>
                  <a:srgbClr val="FFFF00"/>
                </a:solidFill>
                <a:latin typeface="Gill Sans MT"/>
                <a:cs typeface="Gill Sans MT"/>
              </a:rPr>
              <a:t>Manchester,</a:t>
            </a:r>
            <a:r>
              <a:rPr sz="2021" i="1" spc="-128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021" i="1" dirty="0">
                <a:solidFill>
                  <a:srgbClr val="FFFF00"/>
                </a:solidFill>
                <a:latin typeface="Gill Sans MT"/>
                <a:cs typeface="Gill Sans MT"/>
              </a:rPr>
              <a:t>UK</a:t>
            </a:r>
            <a:r>
              <a:rPr sz="2021" i="1" spc="114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290" i="1" dirty="0">
                <a:solidFill>
                  <a:srgbClr val="FFFF00"/>
                </a:solidFill>
                <a:latin typeface="Gill Sans MT"/>
                <a:cs typeface="Gill Sans MT"/>
              </a:rPr>
              <a:t>&amp;</a:t>
            </a:r>
            <a:r>
              <a:rPr sz="2290" i="1" spc="47" dirty="0">
                <a:solidFill>
                  <a:srgbClr val="FFFF00"/>
                </a:solidFill>
                <a:latin typeface="Gill Sans MT"/>
                <a:cs typeface="Gill Sans MT"/>
              </a:rPr>
              <a:t>  </a:t>
            </a:r>
            <a:r>
              <a:rPr sz="2021" i="1" dirty="0">
                <a:solidFill>
                  <a:srgbClr val="FFFF00"/>
                </a:solidFill>
                <a:latin typeface="Gill Sans MT"/>
                <a:cs typeface="Gill Sans MT"/>
              </a:rPr>
              <a:t>Stony</a:t>
            </a:r>
            <a:r>
              <a:rPr sz="2021" i="1" spc="107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021" i="1" dirty="0">
                <a:solidFill>
                  <a:srgbClr val="FFFF00"/>
                </a:solidFill>
                <a:latin typeface="Gill Sans MT"/>
                <a:cs typeface="Gill Sans MT"/>
              </a:rPr>
              <a:t>Brook</a:t>
            </a:r>
            <a:r>
              <a:rPr sz="2021" i="1" spc="122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021" i="1" dirty="0">
                <a:solidFill>
                  <a:srgbClr val="FFFF00"/>
                </a:solidFill>
                <a:latin typeface="Gill Sans MT"/>
                <a:cs typeface="Gill Sans MT"/>
              </a:rPr>
              <a:t>University</a:t>
            </a:r>
            <a:r>
              <a:rPr sz="2021" i="1" spc="107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021" i="1" spc="-34" dirty="0">
                <a:solidFill>
                  <a:srgbClr val="FFFF00"/>
                </a:solidFill>
                <a:latin typeface="Gill Sans MT"/>
                <a:cs typeface="Gill Sans MT"/>
              </a:rPr>
              <a:t>USA</a:t>
            </a:r>
            <a:endParaRPr sz="2021" dirty="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18729" y="113901"/>
            <a:ext cx="13151045" cy="985761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446414" marR="6841">
              <a:lnSpc>
                <a:spcPct val="101499"/>
              </a:lnSpc>
              <a:spcBef>
                <a:spcPts val="67"/>
              </a:spcBef>
            </a:pPr>
            <a:r>
              <a:rPr sz="320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3200" spc="135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Detectors,</a:t>
            </a:r>
            <a:r>
              <a:rPr sz="3200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dirty="0">
                <a:solidFill>
                  <a:srgbClr val="FFFFFF"/>
                </a:solidFill>
                <a:latin typeface="American Typewriter"/>
                <a:cs typeface="American Typewriter"/>
              </a:rPr>
              <a:t>Imaging</a:t>
            </a:r>
            <a:r>
              <a:rPr sz="3200" spc="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dirty="0">
                <a:solidFill>
                  <a:srgbClr val="FFFFFF"/>
                </a:solidFill>
                <a:latin typeface="American Typewriter"/>
                <a:cs typeface="American Typewriter"/>
              </a:rPr>
              <a:t>What</a:t>
            </a:r>
            <a:r>
              <a:rPr sz="3200" spc="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You</a:t>
            </a:r>
            <a:r>
              <a:rPr sz="3200" spc="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dirty="0">
                <a:solidFill>
                  <a:srgbClr val="FFFFFF"/>
                </a:solidFill>
                <a:latin typeface="American Typewriter"/>
                <a:cs typeface="American Typewriter"/>
              </a:rPr>
              <a:t>Cannot</a:t>
            </a:r>
            <a:r>
              <a:rPr sz="3200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See: </a:t>
            </a:r>
            <a:r>
              <a:rPr sz="3200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r>
              <a:rPr sz="3200" spc="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3200" spc="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dirty="0">
                <a:solidFill>
                  <a:srgbClr val="FFFFFF"/>
                </a:solidFill>
                <a:latin typeface="American Typewriter"/>
                <a:cs typeface="American Typewriter"/>
              </a:rPr>
              <a:t>Advanced</a:t>
            </a:r>
            <a:r>
              <a:rPr sz="3200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Techniques</a:t>
            </a:r>
            <a:endParaRPr sz="3200" dirty="0">
              <a:latin typeface="American Typewriter"/>
              <a:cs typeface="American Typewriter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1791CF2-2E74-58B2-389B-60D17F80FEB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0</a:t>
            </a:fld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2587830" y="6995706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6"/>
                </a:lnTo>
                <a:lnTo>
                  <a:pt x="8012" y="107473"/>
                </a:lnTo>
                <a:lnTo>
                  <a:pt x="0" y="157142"/>
                </a:lnTo>
                <a:lnTo>
                  <a:pt x="8012" y="206810"/>
                </a:lnTo>
                <a:lnTo>
                  <a:pt x="30323" y="249947"/>
                </a:lnTo>
                <a:lnTo>
                  <a:pt x="64344" y="283964"/>
                </a:lnTo>
                <a:lnTo>
                  <a:pt x="107487" y="306271"/>
                </a:lnTo>
                <a:lnTo>
                  <a:pt x="157162" y="314283"/>
                </a:lnTo>
                <a:lnTo>
                  <a:pt x="206838" y="306271"/>
                </a:lnTo>
                <a:lnTo>
                  <a:pt x="249981" y="283964"/>
                </a:lnTo>
                <a:lnTo>
                  <a:pt x="284002" y="249947"/>
                </a:lnTo>
                <a:lnTo>
                  <a:pt x="306312" y="206810"/>
                </a:lnTo>
                <a:lnTo>
                  <a:pt x="314325" y="157142"/>
                </a:lnTo>
                <a:lnTo>
                  <a:pt x="306312" y="107473"/>
                </a:lnTo>
                <a:lnTo>
                  <a:pt x="284002" y="64336"/>
                </a:lnTo>
                <a:lnTo>
                  <a:pt x="249981" y="30319"/>
                </a:lnTo>
                <a:lnTo>
                  <a:pt x="206838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489555" y="241707"/>
            <a:ext cx="9700690" cy="7495312"/>
            <a:chOff x="363537" y="1152877"/>
            <a:chExt cx="7203599" cy="5565916"/>
          </a:xfrm>
        </p:grpSpPr>
        <p:sp>
          <p:nvSpPr>
            <p:cNvPr id="5" name="object 5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2701532" y="7091956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12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70509" y="3468249"/>
            <a:ext cx="2929639" cy="512961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7230">
              <a:lnSpc>
                <a:spcPts val="3953"/>
              </a:lnSpc>
            </a:pPr>
            <a:r>
              <a:rPr sz="3165" b="1" i="1" spc="135" dirty="0">
                <a:latin typeface="Times New Roman"/>
                <a:cs typeface="Times New Roman"/>
              </a:rPr>
              <a:t>E</a:t>
            </a:r>
            <a:r>
              <a:rPr sz="2727" b="1" i="1" spc="202" baseline="-24691" dirty="0">
                <a:latin typeface="Times New Roman"/>
                <a:cs typeface="Times New Roman"/>
              </a:rPr>
              <a:t>ph</a:t>
            </a:r>
            <a:r>
              <a:rPr sz="2727" b="1" i="1" spc="828" baseline="-24691" dirty="0">
                <a:latin typeface="Times New Roman"/>
                <a:cs typeface="Times New Roman"/>
              </a:rPr>
              <a:t> </a:t>
            </a:r>
            <a:r>
              <a:rPr sz="3165" spc="-141" dirty="0">
                <a:latin typeface="Arial"/>
                <a:cs typeface="Arial"/>
              </a:rPr>
              <a:t>=</a:t>
            </a:r>
            <a:r>
              <a:rPr sz="3165" spc="-154" dirty="0">
                <a:latin typeface="Arial"/>
                <a:cs typeface="Arial"/>
              </a:rPr>
              <a:t> </a:t>
            </a:r>
            <a:r>
              <a:rPr sz="3165" b="1" i="1" spc="-511" dirty="0" err="1">
                <a:latin typeface="Times New Roman"/>
                <a:cs typeface="Times New Roman"/>
              </a:rPr>
              <a:t>h</a:t>
            </a:r>
            <a:r>
              <a:rPr lang="en-US" sz="3367" b="1" i="1" spc="-511" dirty="0" err="1">
                <a:latin typeface="Symbol" pitchFamily="2" charset="2"/>
                <a:cs typeface="Times New Roman"/>
              </a:rPr>
              <a:t>n</a:t>
            </a:r>
            <a:r>
              <a:rPr sz="3367" i="1" dirty="0">
                <a:latin typeface="Arial"/>
                <a:cs typeface="Arial"/>
              </a:rPr>
              <a:t> </a:t>
            </a:r>
            <a:r>
              <a:rPr sz="3165" spc="-135" dirty="0">
                <a:latin typeface="Arial"/>
                <a:cs typeface="Arial"/>
              </a:rPr>
              <a:t>=</a:t>
            </a:r>
            <a:r>
              <a:rPr sz="3165" spc="-148" dirty="0">
                <a:latin typeface="Arial"/>
                <a:cs typeface="Arial"/>
              </a:rPr>
              <a:t> </a:t>
            </a:r>
            <a:r>
              <a:rPr sz="3165" b="1" i="1" spc="-54" dirty="0">
                <a:latin typeface="Times New Roman"/>
                <a:cs typeface="Times New Roman"/>
              </a:rPr>
              <a:t>hc</a:t>
            </a:r>
            <a:r>
              <a:rPr sz="3165" b="1" i="1" spc="-162" dirty="0">
                <a:latin typeface="Times New Roman"/>
                <a:cs typeface="Times New Roman"/>
              </a:rPr>
              <a:t> </a:t>
            </a:r>
            <a:r>
              <a:rPr sz="3165" dirty="0">
                <a:latin typeface="Times New Roman"/>
                <a:cs typeface="Times New Roman"/>
              </a:rPr>
              <a:t>/</a:t>
            </a:r>
            <a:r>
              <a:rPr sz="3165" spc="-282" dirty="0">
                <a:latin typeface="Times New Roman"/>
                <a:cs typeface="Times New Roman"/>
              </a:rPr>
              <a:t> </a:t>
            </a:r>
            <a:r>
              <a:rPr lang="en-US" sz="3367" i="1" spc="-67" dirty="0">
                <a:latin typeface="Symbol" pitchFamily="2" charset="2"/>
                <a:cs typeface="Times New Roman"/>
              </a:rPr>
              <a:t>l</a:t>
            </a:r>
            <a:endParaRPr sz="3367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21273" y="1790184"/>
            <a:ext cx="11237125" cy="1312820"/>
          </a:xfrm>
          <a:prstGeom prst="rect">
            <a:avLst/>
          </a:prstGeom>
        </p:spPr>
        <p:txBody>
          <a:bodyPr vert="horz" wrap="square" lIns="0" tIns="53872" rIns="0" bIns="0" rtlCol="0">
            <a:spAutoFit/>
          </a:bodyPr>
          <a:lstStyle/>
          <a:p>
            <a:pPr marL="413061" indent="-395956">
              <a:spcBef>
                <a:spcPts val="425"/>
              </a:spcBef>
              <a:buChar char="•"/>
              <a:tabLst>
                <a:tab pos="413061" algn="l"/>
              </a:tabLst>
            </a:pP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Photons</a:t>
            </a:r>
            <a:r>
              <a:rPr sz="2559" spc="-8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are</a:t>
            </a:r>
            <a:r>
              <a:rPr sz="2559" spc="-8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the</a:t>
            </a:r>
            <a:r>
              <a:rPr sz="2559" spc="-8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quantum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particles</a:t>
            </a:r>
            <a:r>
              <a:rPr sz="2559" spc="-8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carrying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“electromagnetic</a:t>
            </a:r>
            <a:r>
              <a:rPr sz="2559" spc="-80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energy”</a:t>
            </a:r>
            <a:endParaRPr sz="2559">
              <a:latin typeface="American Typewriter"/>
              <a:cs typeface="American Typewriter"/>
            </a:endParaRPr>
          </a:p>
          <a:p>
            <a:pPr marL="413061" indent="-395956">
              <a:spcBef>
                <a:spcPts val="290"/>
              </a:spcBef>
              <a:buChar char="•"/>
              <a:tabLst>
                <a:tab pos="413061" algn="l"/>
              </a:tabLst>
            </a:pP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They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have</a:t>
            </a:r>
            <a:r>
              <a:rPr sz="2559" spc="-8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zero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mass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energy</a:t>
            </a:r>
            <a:endParaRPr sz="2559">
              <a:latin typeface="American Typewriter"/>
              <a:cs typeface="American Typewriter"/>
            </a:endParaRPr>
          </a:p>
          <a:p>
            <a:pPr marL="413061" indent="-395956">
              <a:spcBef>
                <a:spcPts val="324"/>
              </a:spcBef>
              <a:buChar char="•"/>
              <a:tabLst>
                <a:tab pos="413061" algn="l"/>
              </a:tabLst>
            </a:pP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They</a:t>
            </a:r>
            <a:r>
              <a:rPr sz="2559" spc="-6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27" dirty="0">
                <a:solidFill>
                  <a:srgbClr val="AFFF62"/>
                </a:solidFill>
                <a:latin typeface="American Typewriter"/>
                <a:cs typeface="American Typewriter"/>
              </a:rPr>
              <a:t>travel</a:t>
            </a:r>
            <a:r>
              <a:rPr sz="2559" spc="-67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at</a:t>
            </a:r>
            <a:r>
              <a:rPr sz="2559" spc="-6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the</a:t>
            </a:r>
            <a:r>
              <a:rPr sz="2559" spc="-6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speed</a:t>
            </a:r>
            <a:r>
              <a:rPr sz="2559" spc="-5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of</a:t>
            </a:r>
            <a:r>
              <a:rPr sz="2559" spc="-6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light</a:t>
            </a:r>
            <a:endParaRPr sz="2559">
              <a:latin typeface="American Typewriter"/>
              <a:cs typeface="American Typewrite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21274" y="3538783"/>
            <a:ext cx="2856099" cy="4110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413061" indent="-395956">
              <a:spcBef>
                <a:spcPts val="135"/>
              </a:spcBef>
              <a:buChar char="•"/>
              <a:tabLst>
                <a:tab pos="413061" algn="l"/>
              </a:tabLst>
            </a:pP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Their</a:t>
            </a:r>
            <a:r>
              <a:rPr sz="2559" spc="-122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energy</a:t>
            </a:r>
            <a:r>
              <a:rPr sz="2559" spc="-107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34" dirty="0">
                <a:solidFill>
                  <a:srgbClr val="AFFF62"/>
                </a:solidFill>
                <a:latin typeface="American Typewriter"/>
                <a:cs typeface="American Typewriter"/>
              </a:rPr>
              <a:t>is:</a:t>
            </a:r>
            <a:endParaRPr sz="2559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79997" y="4380938"/>
            <a:ext cx="7896173" cy="432733"/>
          </a:xfrm>
          <a:prstGeom prst="rect">
            <a:avLst/>
          </a:prstGeom>
        </p:spPr>
        <p:txBody>
          <a:bodyPr vert="horz" wrap="square" lIns="0" tIns="17957" rIns="0" bIns="0" rtlCol="0">
            <a:spAutoFit/>
          </a:bodyPr>
          <a:lstStyle/>
          <a:p>
            <a:pPr marL="51311">
              <a:spcBef>
                <a:spcPts val="141"/>
              </a:spcBef>
            </a:pP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(wher</a:t>
            </a:r>
            <a:r>
              <a:rPr lang="en-US"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e</a:t>
            </a:r>
            <a:r>
              <a:rPr sz="2559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lang="en-US" sz="2559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h</a:t>
            </a:r>
            <a:r>
              <a:rPr sz="2694" spc="-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is</a:t>
            </a:r>
            <a:r>
              <a:rPr sz="2559" spc="-4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559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spc="223" dirty="0">
                <a:solidFill>
                  <a:srgbClr val="FFFF00"/>
                </a:solidFill>
                <a:latin typeface="American Typewriter"/>
                <a:cs typeface="American Typewriter"/>
              </a:rPr>
              <a:t>Planck</a:t>
            </a:r>
            <a:r>
              <a:rPr sz="2559" spc="223" dirty="0">
                <a:solidFill>
                  <a:srgbClr val="FFFF00"/>
                </a:solidFill>
                <a:latin typeface="Arial"/>
                <a:cs typeface="Arial"/>
              </a:rPr>
              <a:t>’</a:t>
            </a:r>
            <a:r>
              <a:rPr sz="2559" spc="223" dirty="0">
                <a:solidFill>
                  <a:srgbClr val="FFFF00"/>
                </a:solidFill>
                <a:latin typeface="American Typewriter"/>
                <a:cs typeface="American Typewriter"/>
              </a:rPr>
              <a:t>s</a:t>
            </a:r>
            <a:r>
              <a:rPr sz="2559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constant,</a:t>
            </a:r>
            <a:r>
              <a:rPr sz="2559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6.62</a:t>
            </a:r>
            <a:r>
              <a:rPr sz="2559" spc="-61" dirty="0">
                <a:solidFill>
                  <a:srgbClr val="FFFF00"/>
                </a:solidFill>
                <a:latin typeface="Times New Roman"/>
                <a:cs typeface="Times New Roman"/>
              </a:rPr>
              <a:t>×</a:t>
            </a:r>
            <a:r>
              <a:rPr sz="2559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10</a:t>
            </a:r>
            <a:r>
              <a:rPr sz="2626" spc="-91" baseline="25641" dirty="0">
                <a:solidFill>
                  <a:srgbClr val="FFFF00"/>
                </a:solidFill>
                <a:latin typeface="American Typewriter"/>
                <a:cs typeface="American Typewriter"/>
              </a:rPr>
              <a:t>-</a:t>
            </a:r>
            <a:r>
              <a:rPr sz="2626" baseline="25641" dirty="0">
                <a:solidFill>
                  <a:srgbClr val="FFFF00"/>
                </a:solidFill>
                <a:latin typeface="American Typewriter"/>
                <a:cs typeface="American Typewriter"/>
              </a:rPr>
              <a:t>34</a:t>
            </a:r>
            <a:r>
              <a:rPr sz="2626" spc="192" baseline="2564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J·s)</a:t>
            </a:r>
            <a:endParaRPr sz="2559" dirty="0">
              <a:latin typeface="American Typewriter"/>
              <a:cs typeface="American Typewriter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21274" y="5213400"/>
            <a:ext cx="9903137" cy="2177415"/>
          </a:xfrm>
          <a:prstGeom prst="rect">
            <a:avLst/>
          </a:prstGeom>
        </p:spPr>
        <p:txBody>
          <a:bodyPr vert="horz" wrap="square" lIns="0" tIns="53872" rIns="0" bIns="0" rtlCol="0">
            <a:spAutoFit/>
          </a:bodyPr>
          <a:lstStyle/>
          <a:p>
            <a:pPr marL="413061" indent="-395956">
              <a:spcBef>
                <a:spcPts val="425"/>
              </a:spcBef>
              <a:buChar char="•"/>
              <a:tabLst>
                <a:tab pos="413061" algn="l"/>
              </a:tabLst>
            </a:pP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The</a:t>
            </a:r>
            <a:r>
              <a:rPr sz="2559" spc="-8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most</a:t>
            </a:r>
            <a:r>
              <a:rPr sz="2559" spc="-8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important</a:t>
            </a:r>
            <a:r>
              <a:rPr sz="2559" spc="-8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forms</a:t>
            </a:r>
            <a:r>
              <a:rPr sz="2559" spc="-8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of</a:t>
            </a:r>
            <a:r>
              <a:rPr sz="2559" spc="-8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interaction</a:t>
            </a:r>
            <a:r>
              <a:rPr sz="2559" spc="-8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with</a:t>
            </a:r>
            <a:r>
              <a:rPr sz="2559" spc="-8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matter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include:</a:t>
            </a:r>
            <a:endParaRPr sz="2559">
              <a:latin typeface="American Typewriter"/>
              <a:cs typeface="American Typewriter"/>
            </a:endParaRPr>
          </a:p>
          <a:p>
            <a:pPr marL="875724" lvl="1" indent="-330107">
              <a:spcBef>
                <a:spcPts val="290"/>
              </a:spcBef>
              <a:buChar char="–"/>
              <a:tabLst>
                <a:tab pos="875724" algn="l"/>
              </a:tabLst>
            </a:pPr>
            <a:r>
              <a:rPr sz="2559" spc="-13" dirty="0">
                <a:solidFill>
                  <a:srgbClr val="FAA2D5"/>
                </a:solidFill>
                <a:latin typeface="American Typewriter"/>
                <a:cs typeface="American Typewriter"/>
              </a:rPr>
              <a:t>Absorption</a:t>
            </a:r>
            <a:endParaRPr sz="2559">
              <a:latin typeface="American Typewriter"/>
              <a:cs typeface="American Typewriter"/>
            </a:endParaRPr>
          </a:p>
          <a:p>
            <a:pPr marL="875724" lvl="1" indent="-330107">
              <a:spcBef>
                <a:spcPts val="290"/>
              </a:spcBef>
              <a:buChar char="–"/>
              <a:tabLst>
                <a:tab pos="875724" algn="l"/>
              </a:tabLst>
            </a:pPr>
            <a:r>
              <a:rPr sz="2559" spc="-13" dirty="0">
                <a:solidFill>
                  <a:srgbClr val="FAA2D5"/>
                </a:solidFill>
                <a:latin typeface="American Typewriter"/>
                <a:cs typeface="American Typewriter"/>
              </a:rPr>
              <a:t>Refraction</a:t>
            </a:r>
            <a:endParaRPr sz="2559">
              <a:latin typeface="American Typewriter"/>
              <a:cs typeface="American Typewriter"/>
            </a:endParaRPr>
          </a:p>
          <a:p>
            <a:pPr marL="875724" lvl="1" indent="-330107">
              <a:spcBef>
                <a:spcPts val="295"/>
              </a:spcBef>
              <a:buChar char="–"/>
              <a:tabLst>
                <a:tab pos="875724" algn="l"/>
              </a:tabLst>
            </a:pPr>
            <a:r>
              <a:rPr sz="2559" spc="-13" dirty="0">
                <a:solidFill>
                  <a:srgbClr val="FAA2D5"/>
                </a:solidFill>
                <a:latin typeface="American Typewriter"/>
                <a:cs typeface="American Typewriter"/>
              </a:rPr>
              <a:t>Transmission/Reflection</a:t>
            </a:r>
            <a:endParaRPr sz="2559">
              <a:latin typeface="American Typewriter"/>
              <a:cs typeface="American Typewriter"/>
            </a:endParaRPr>
          </a:p>
          <a:p>
            <a:pPr marL="875724" lvl="1" indent="-330107">
              <a:spcBef>
                <a:spcPts val="290"/>
              </a:spcBef>
              <a:buChar char="–"/>
              <a:tabLst>
                <a:tab pos="875724" algn="l"/>
              </a:tabLst>
            </a:pPr>
            <a:r>
              <a:rPr sz="2559" spc="-13" dirty="0">
                <a:solidFill>
                  <a:srgbClr val="FAA2D5"/>
                </a:solidFill>
                <a:latin typeface="American Typewriter"/>
                <a:cs typeface="American Typewriter"/>
              </a:rPr>
              <a:t>Diffraction</a:t>
            </a:r>
            <a:endParaRPr sz="2559">
              <a:latin typeface="American Typewriter"/>
              <a:cs typeface="American Typewriter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65924" y="172035"/>
            <a:ext cx="5772182" cy="746709"/>
          </a:xfrm>
          <a:prstGeom prst="rect">
            <a:avLst/>
          </a:prstGeom>
        </p:spPr>
        <p:txBody>
          <a:bodyPr vert="horz" wrap="square" lIns="0" tIns="308512" rIns="0" bIns="0" rtlCol="0">
            <a:spAutoFit/>
          </a:bodyPr>
          <a:lstStyle/>
          <a:p>
            <a:pPr marL="753430">
              <a:spcBef>
                <a:spcPts val="135"/>
              </a:spcBef>
            </a:pP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Photons</a:t>
            </a:r>
            <a:r>
              <a:rPr lang="en-US"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quick recap</a:t>
            </a:r>
            <a:endParaRPr sz="2828" dirty="0">
              <a:latin typeface="American Typewriter"/>
              <a:cs typeface="American Typewriter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91BC988-0B14-B88E-F318-32843D53C49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9</a:t>
            </a:fld>
            <a:endParaRPr lang="en-GB"/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3657C4E3-294B-5749-94EC-BBDF471BC4EA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587830" y="6995706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6"/>
                </a:lnTo>
                <a:lnTo>
                  <a:pt x="8012" y="107473"/>
                </a:lnTo>
                <a:lnTo>
                  <a:pt x="0" y="157142"/>
                </a:lnTo>
                <a:lnTo>
                  <a:pt x="8012" y="206810"/>
                </a:lnTo>
                <a:lnTo>
                  <a:pt x="30323" y="249947"/>
                </a:lnTo>
                <a:lnTo>
                  <a:pt x="64344" y="283964"/>
                </a:lnTo>
                <a:lnTo>
                  <a:pt x="107487" y="306271"/>
                </a:lnTo>
                <a:lnTo>
                  <a:pt x="157162" y="314283"/>
                </a:lnTo>
                <a:lnTo>
                  <a:pt x="206838" y="306271"/>
                </a:lnTo>
                <a:lnTo>
                  <a:pt x="249981" y="283964"/>
                </a:lnTo>
                <a:lnTo>
                  <a:pt x="284002" y="249947"/>
                </a:lnTo>
                <a:lnTo>
                  <a:pt x="306312" y="206810"/>
                </a:lnTo>
                <a:lnTo>
                  <a:pt x="314325" y="157142"/>
                </a:lnTo>
                <a:lnTo>
                  <a:pt x="306312" y="107473"/>
                </a:lnTo>
                <a:lnTo>
                  <a:pt x="284002" y="64336"/>
                </a:lnTo>
                <a:lnTo>
                  <a:pt x="249981" y="30319"/>
                </a:lnTo>
                <a:lnTo>
                  <a:pt x="206838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481007" y="241707"/>
            <a:ext cx="11406439" cy="7495122"/>
            <a:chOff x="357187" y="1152877"/>
            <a:chExt cx="8470265" cy="5565775"/>
          </a:xfrm>
        </p:grpSpPr>
        <p:sp>
          <p:nvSpPr>
            <p:cNvPr id="5" name="object 5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234110" y="2355128"/>
              <a:ext cx="7593330" cy="4091304"/>
            </a:xfrm>
            <a:custGeom>
              <a:avLst/>
              <a:gdLst/>
              <a:ahLst/>
              <a:cxnLst/>
              <a:rect l="l" t="t" r="r" b="b"/>
              <a:pathLst>
                <a:path w="7593330" h="4091304">
                  <a:moveTo>
                    <a:pt x="7592965" y="0"/>
                  </a:moveTo>
                  <a:lnTo>
                    <a:pt x="0" y="0"/>
                  </a:lnTo>
                  <a:lnTo>
                    <a:pt x="0" y="4090791"/>
                  </a:lnTo>
                  <a:lnTo>
                    <a:pt x="7592965" y="4090791"/>
                  </a:lnTo>
                  <a:lnTo>
                    <a:pt x="75929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0643" y="2519140"/>
              <a:ext cx="6357620" cy="3157220"/>
            </a:xfrm>
            <a:custGeom>
              <a:avLst/>
              <a:gdLst/>
              <a:ahLst/>
              <a:cxnLst/>
              <a:rect l="l" t="t" r="r" b="b"/>
              <a:pathLst>
                <a:path w="6357620" h="3157220">
                  <a:moveTo>
                    <a:pt x="6339510" y="1266342"/>
                  </a:moveTo>
                  <a:lnTo>
                    <a:pt x="5453786" y="1266342"/>
                  </a:lnTo>
                  <a:lnTo>
                    <a:pt x="5453786" y="1020699"/>
                  </a:lnTo>
                  <a:lnTo>
                    <a:pt x="5441747" y="1020699"/>
                  </a:lnTo>
                  <a:lnTo>
                    <a:pt x="5441747" y="2842818"/>
                  </a:lnTo>
                  <a:lnTo>
                    <a:pt x="4537811" y="2842818"/>
                  </a:lnTo>
                  <a:lnTo>
                    <a:pt x="4537811" y="2541892"/>
                  </a:lnTo>
                  <a:lnTo>
                    <a:pt x="5441747" y="2541892"/>
                  </a:lnTo>
                  <a:lnTo>
                    <a:pt x="5441747" y="2532799"/>
                  </a:lnTo>
                  <a:lnTo>
                    <a:pt x="4537811" y="2532799"/>
                  </a:lnTo>
                  <a:lnTo>
                    <a:pt x="4537811" y="2223097"/>
                  </a:lnTo>
                  <a:lnTo>
                    <a:pt x="5441747" y="2223097"/>
                  </a:lnTo>
                  <a:lnTo>
                    <a:pt x="5441747" y="2214003"/>
                  </a:lnTo>
                  <a:lnTo>
                    <a:pt x="4537811" y="2214003"/>
                  </a:lnTo>
                  <a:lnTo>
                    <a:pt x="4537811" y="1904301"/>
                  </a:lnTo>
                  <a:lnTo>
                    <a:pt x="5441747" y="1904301"/>
                  </a:lnTo>
                  <a:lnTo>
                    <a:pt x="5441747" y="1895208"/>
                  </a:lnTo>
                  <a:lnTo>
                    <a:pt x="4537811" y="1895208"/>
                  </a:lnTo>
                  <a:lnTo>
                    <a:pt x="4537811" y="1594599"/>
                  </a:lnTo>
                  <a:lnTo>
                    <a:pt x="5441747" y="1594599"/>
                  </a:lnTo>
                  <a:lnTo>
                    <a:pt x="5441747" y="1585506"/>
                  </a:lnTo>
                  <a:lnTo>
                    <a:pt x="4537811" y="1585506"/>
                  </a:lnTo>
                  <a:lnTo>
                    <a:pt x="4537811" y="1275435"/>
                  </a:lnTo>
                  <a:lnTo>
                    <a:pt x="5441747" y="1275435"/>
                  </a:lnTo>
                  <a:lnTo>
                    <a:pt x="5441747" y="1266342"/>
                  </a:lnTo>
                  <a:lnTo>
                    <a:pt x="4537811" y="1266342"/>
                  </a:lnTo>
                  <a:lnTo>
                    <a:pt x="4537811" y="956754"/>
                  </a:lnTo>
                  <a:lnTo>
                    <a:pt x="4634001" y="956754"/>
                  </a:lnTo>
                  <a:lnTo>
                    <a:pt x="4634001" y="947661"/>
                  </a:lnTo>
                  <a:lnTo>
                    <a:pt x="4537811" y="947661"/>
                  </a:lnTo>
                  <a:lnTo>
                    <a:pt x="4537811" y="637832"/>
                  </a:lnTo>
                  <a:lnTo>
                    <a:pt x="4634001" y="637832"/>
                  </a:lnTo>
                  <a:lnTo>
                    <a:pt x="4634001" y="628751"/>
                  </a:lnTo>
                  <a:lnTo>
                    <a:pt x="4537811" y="628751"/>
                  </a:lnTo>
                  <a:lnTo>
                    <a:pt x="4537811" y="328256"/>
                  </a:lnTo>
                  <a:lnTo>
                    <a:pt x="4634001" y="328256"/>
                  </a:lnTo>
                  <a:lnTo>
                    <a:pt x="4634001" y="319163"/>
                  </a:lnTo>
                  <a:lnTo>
                    <a:pt x="4537811" y="319163"/>
                  </a:lnTo>
                  <a:lnTo>
                    <a:pt x="4537811" y="9093"/>
                  </a:lnTo>
                  <a:lnTo>
                    <a:pt x="4634001" y="9093"/>
                  </a:lnTo>
                  <a:lnTo>
                    <a:pt x="4634001" y="0"/>
                  </a:lnTo>
                  <a:lnTo>
                    <a:pt x="4525784" y="0"/>
                  </a:lnTo>
                  <a:lnTo>
                    <a:pt x="4525784" y="9093"/>
                  </a:lnTo>
                  <a:lnTo>
                    <a:pt x="4525784" y="319163"/>
                  </a:lnTo>
                  <a:lnTo>
                    <a:pt x="4525784" y="2842818"/>
                  </a:lnTo>
                  <a:lnTo>
                    <a:pt x="3633724" y="2842818"/>
                  </a:lnTo>
                  <a:lnTo>
                    <a:pt x="3633724" y="2541892"/>
                  </a:lnTo>
                  <a:lnTo>
                    <a:pt x="4525784" y="2541892"/>
                  </a:lnTo>
                  <a:lnTo>
                    <a:pt x="4525784" y="2532799"/>
                  </a:lnTo>
                  <a:lnTo>
                    <a:pt x="3633724" y="2532799"/>
                  </a:lnTo>
                  <a:lnTo>
                    <a:pt x="3633724" y="2223097"/>
                  </a:lnTo>
                  <a:lnTo>
                    <a:pt x="4525784" y="2223097"/>
                  </a:lnTo>
                  <a:lnTo>
                    <a:pt x="4525784" y="2214003"/>
                  </a:lnTo>
                  <a:lnTo>
                    <a:pt x="3633724" y="2214003"/>
                  </a:lnTo>
                  <a:lnTo>
                    <a:pt x="3633724" y="1904301"/>
                  </a:lnTo>
                  <a:lnTo>
                    <a:pt x="4525784" y="1904301"/>
                  </a:lnTo>
                  <a:lnTo>
                    <a:pt x="4525784" y="1895208"/>
                  </a:lnTo>
                  <a:lnTo>
                    <a:pt x="3633724" y="1895208"/>
                  </a:lnTo>
                  <a:lnTo>
                    <a:pt x="3633724" y="1594599"/>
                  </a:lnTo>
                  <a:lnTo>
                    <a:pt x="4525784" y="1594599"/>
                  </a:lnTo>
                  <a:lnTo>
                    <a:pt x="4525784" y="1585506"/>
                  </a:lnTo>
                  <a:lnTo>
                    <a:pt x="3633724" y="1585506"/>
                  </a:lnTo>
                  <a:lnTo>
                    <a:pt x="3633724" y="1275435"/>
                  </a:lnTo>
                  <a:lnTo>
                    <a:pt x="4525784" y="1275435"/>
                  </a:lnTo>
                  <a:lnTo>
                    <a:pt x="4525784" y="1266342"/>
                  </a:lnTo>
                  <a:lnTo>
                    <a:pt x="3633724" y="1266342"/>
                  </a:lnTo>
                  <a:lnTo>
                    <a:pt x="3633724" y="956754"/>
                  </a:lnTo>
                  <a:lnTo>
                    <a:pt x="4525784" y="956754"/>
                  </a:lnTo>
                  <a:lnTo>
                    <a:pt x="4525784" y="947661"/>
                  </a:lnTo>
                  <a:lnTo>
                    <a:pt x="3633724" y="947661"/>
                  </a:lnTo>
                  <a:lnTo>
                    <a:pt x="3633724" y="637832"/>
                  </a:lnTo>
                  <a:lnTo>
                    <a:pt x="4525784" y="637832"/>
                  </a:lnTo>
                  <a:lnTo>
                    <a:pt x="4525784" y="628751"/>
                  </a:lnTo>
                  <a:lnTo>
                    <a:pt x="3633724" y="628751"/>
                  </a:lnTo>
                  <a:lnTo>
                    <a:pt x="3633724" y="328256"/>
                  </a:lnTo>
                  <a:lnTo>
                    <a:pt x="4525784" y="328256"/>
                  </a:lnTo>
                  <a:lnTo>
                    <a:pt x="4525784" y="319163"/>
                  </a:lnTo>
                  <a:lnTo>
                    <a:pt x="3633724" y="319163"/>
                  </a:lnTo>
                  <a:lnTo>
                    <a:pt x="3633724" y="9093"/>
                  </a:lnTo>
                  <a:lnTo>
                    <a:pt x="4525784" y="9093"/>
                  </a:lnTo>
                  <a:lnTo>
                    <a:pt x="4525784" y="0"/>
                  </a:lnTo>
                  <a:lnTo>
                    <a:pt x="3621684" y="0"/>
                  </a:lnTo>
                  <a:lnTo>
                    <a:pt x="3621684" y="9093"/>
                  </a:lnTo>
                  <a:lnTo>
                    <a:pt x="3621684" y="319163"/>
                  </a:lnTo>
                  <a:lnTo>
                    <a:pt x="3621684" y="2842818"/>
                  </a:lnTo>
                  <a:lnTo>
                    <a:pt x="2729941" y="2842818"/>
                  </a:lnTo>
                  <a:lnTo>
                    <a:pt x="2729941" y="2541892"/>
                  </a:lnTo>
                  <a:lnTo>
                    <a:pt x="3621684" y="2541892"/>
                  </a:lnTo>
                  <a:lnTo>
                    <a:pt x="3621684" y="2532799"/>
                  </a:lnTo>
                  <a:lnTo>
                    <a:pt x="2729941" y="2532799"/>
                  </a:lnTo>
                  <a:lnTo>
                    <a:pt x="2729941" y="2223097"/>
                  </a:lnTo>
                  <a:lnTo>
                    <a:pt x="3621684" y="2223097"/>
                  </a:lnTo>
                  <a:lnTo>
                    <a:pt x="3621684" y="2214003"/>
                  </a:lnTo>
                  <a:lnTo>
                    <a:pt x="2729941" y="2214003"/>
                  </a:lnTo>
                  <a:lnTo>
                    <a:pt x="2729941" y="1904301"/>
                  </a:lnTo>
                  <a:lnTo>
                    <a:pt x="3621684" y="1904301"/>
                  </a:lnTo>
                  <a:lnTo>
                    <a:pt x="3621684" y="1895208"/>
                  </a:lnTo>
                  <a:lnTo>
                    <a:pt x="2729941" y="1895208"/>
                  </a:lnTo>
                  <a:lnTo>
                    <a:pt x="2729941" y="1594599"/>
                  </a:lnTo>
                  <a:lnTo>
                    <a:pt x="3621684" y="1594599"/>
                  </a:lnTo>
                  <a:lnTo>
                    <a:pt x="3621684" y="1585506"/>
                  </a:lnTo>
                  <a:lnTo>
                    <a:pt x="2729941" y="1585506"/>
                  </a:lnTo>
                  <a:lnTo>
                    <a:pt x="2729941" y="1275435"/>
                  </a:lnTo>
                  <a:lnTo>
                    <a:pt x="3621684" y="1275435"/>
                  </a:lnTo>
                  <a:lnTo>
                    <a:pt x="3621684" y="1266342"/>
                  </a:lnTo>
                  <a:lnTo>
                    <a:pt x="2729941" y="1266342"/>
                  </a:lnTo>
                  <a:lnTo>
                    <a:pt x="2729941" y="956754"/>
                  </a:lnTo>
                  <a:lnTo>
                    <a:pt x="3621684" y="956754"/>
                  </a:lnTo>
                  <a:lnTo>
                    <a:pt x="3621684" y="947661"/>
                  </a:lnTo>
                  <a:lnTo>
                    <a:pt x="2729941" y="947661"/>
                  </a:lnTo>
                  <a:lnTo>
                    <a:pt x="2729941" y="637832"/>
                  </a:lnTo>
                  <a:lnTo>
                    <a:pt x="3621684" y="637832"/>
                  </a:lnTo>
                  <a:lnTo>
                    <a:pt x="3621684" y="628751"/>
                  </a:lnTo>
                  <a:lnTo>
                    <a:pt x="2729941" y="628751"/>
                  </a:lnTo>
                  <a:lnTo>
                    <a:pt x="2729941" y="328256"/>
                  </a:lnTo>
                  <a:lnTo>
                    <a:pt x="3621684" y="328256"/>
                  </a:lnTo>
                  <a:lnTo>
                    <a:pt x="3621684" y="319163"/>
                  </a:lnTo>
                  <a:lnTo>
                    <a:pt x="2729941" y="319163"/>
                  </a:lnTo>
                  <a:lnTo>
                    <a:pt x="2729941" y="9093"/>
                  </a:lnTo>
                  <a:lnTo>
                    <a:pt x="3621684" y="9093"/>
                  </a:lnTo>
                  <a:lnTo>
                    <a:pt x="3621684" y="0"/>
                  </a:lnTo>
                  <a:lnTo>
                    <a:pt x="2717914" y="0"/>
                  </a:lnTo>
                  <a:lnTo>
                    <a:pt x="2717914" y="9093"/>
                  </a:lnTo>
                  <a:lnTo>
                    <a:pt x="2717914" y="319163"/>
                  </a:lnTo>
                  <a:lnTo>
                    <a:pt x="2717914" y="2842818"/>
                  </a:lnTo>
                  <a:lnTo>
                    <a:pt x="1825853" y="2842818"/>
                  </a:lnTo>
                  <a:lnTo>
                    <a:pt x="1825853" y="2541892"/>
                  </a:lnTo>
                  <a:lnTo>
                    <a:pt x="2717914" y="2541892"/>
                  </a:lnTo>
                  <a:lnTo>
                    <a:pt x="2717914" y="2532799"/>
                  </a:lnTo>
                  <a:lnTo>
                    <a:pt x="1825853" y="2532799"/>
                  </a:lnTo>
                  <a:lnTo>
                    <a:pt x="1825853" y="2223097"/>
                  </a:lnTo>
                  <a:lnTo>
                    <a:pt x="2717914" y="2223097"/>
                  </a:lnTo>
                  <a:lnTo>
                    <a:pt x="2717914" y="2214003"/>
                  </a:lnTo>
                  <a:lnTo>
                    <a:pt x="1825853" y="2214003"/>
                  </a:lnTo>
                  <a:lnTo>
                    <a:pt x="1825853" y="1904301"/>
                  </a:lnTo>
                  <a:lnTo>
                    <a:pt x="2717914" y="1904301"/>
                  </a:lnTo>
                  <a:lnTo>
                    <a:pt x="2717914" y="1895208"/>
                  </a:lnTo>
                  <a:lnTo>
                    <a:pt x="1825853" y="1895208"/>
                  </a:lnTo>
                  <a:lnTo>
                    <a:pt x="1825853" y="1594599"/>
                  </a:lnTo>
                  <a:lnTo>
                    <a:pt x="2717914" y="1594599"/>
                  </a:lnTo>
                  <a:lnTo>
                    <a:pt x="2717914" y="1585506"/>
                  </a:lnTo>
                  <a:lnTo>
                    <a:pt x="1825853" y="1585506"/>
                  </a:lnTo>
                  <a:lnTo>
                    <a:pt x="1825853" y="1275435"/>
                  </a:lnTo>
                  <a:lnTo>
                    <a:pt x="2717914" y="1275435"/>
                  </a:lnTo>
                  <a:lnTo>
                    <a:pt x="2717914" y="1266342"/>
                  </a:lnTo>
                  <a:lnTo>
                    <a:pt x="1825853" y="1266342"/>
                  </a:lnTo>
                  <a:lnTo>
                    <a:pt x="1825853" y="956754"/>
                  </a:lnTo>
                  <a:lnTo>
                    <a:pt x="2717914" y="956754"/>
                  </a:lnTo>
                  <a:lnTo>
                    <a:pt x="2717914" y="947661"/>
                  </a:lnTo>
                  <a:lnTo>
                    <a:pt x="1825853" y="947661"/>
                  </a:lnTo>
                  <a:lnTo>
                    <a:pt x="1825853" y="637832"/>
                  </a:lnTo>
                  <a:lnTo>
                    <a:pt x="2717914" y="637832"/>
                  </a:lnTo>
                  <a:lnTo>
                    <a:pt x="2717914" y="628751"/>
                  </a:lnTo>
                  <a:lnTo>
                    <a:pt x="1825853" y="628751"/>
                  </a:lnTo>
                  <a:lnTo>
                    <a:pt x="1825853" y="328256"/>
                  </a:lnTo>
                  <a:lnTo>
                    <a:pt x="2717914" y="328256"/>
                  </a:lnTo>
                  <a:lnTo>
                    <a:pt x="2717914" y="319163"/>
                  </a:lnTo>
                  <a:lnTo>
                    <a:pt x="1825853" y="319163"/>
                  </a:lnTo>
                  <a:lnTo>
                    <a:pt x="1825853" y="9093"/>
                  </a:lnTo>
                  <a:lnTo>
                    <a:pt x="2717914" y="9093"/>
                  </a:lnTo>
                  <a:lnTo>
                    <a:pt x="2717914" y="0"/>
                  </a:lnTo>
                  <a:lnTo>
                    <a:pt x="1813814" y="0"/>
                  </a:lnTo>
                  <a:lnTo>
                    <a:pt x="1813814" y="9093"/>
                  </a:lnTo>
                  <a:lnTo>
                    <a:pt x="1813814" y="319163"/>
                  </a:lnTo>
                  <a:lnTo>
                    <a:pt x="1813814" y="2842818"/>
                  </a:lnTo>
                  <a:lnTo>
                    <a:pt x="910196" y="2842818"/>
                  </a:lnTo>
                  <a:lnTo>
                    <a:pt x="910196" y="2541892"/>
                  </a:lnTo>
                  <a:lnTo>
                    <a:pt x="1813814" y="2541892"/>
                  </a:lnTo>
                  <a:lnTo>
                    <a:pt x="1813814" y="2532799"/>
                  </a:lnTo>
                  <a:lnTo>
                    <a:pt x="910196" y="2532799"/>
                  </a:lnTo>
                  <a:lnTo>
                    <a:pt x="910196" y="2223097"/>
                  </a:lnTo>
                  <a:lnTo>
                    <a:pt x="1813814" y="2223097"/>
                  </a:lnTo>
                  <a:lnTo>
                    <a:pt x="1813814" y="2214003"/>
                  </a:lnTo>
                  <a:lnTo>
                    <a:pt x="910196" y="2214003"/>
                  </a:lnTo>
                  <a:lnTo>
                    <a:pt x="910196" y="1904301"/>
                  </a:lnTo>
                  <a:lnTo>
                    <a:pt x="1813814" y="1904301"/>
                  </a:lnTo>
                  <a:lnTo>
                    <a:pt x="1813814" y="1895208"/>
                  </a:lnTo>
                  <a:lnTo>
                    <a:pt x="910196" y="1895208"/>
                  </a:lnTo>
                  <a:lnTo>
                    <a:pt x="910196" y="1594599"/>
                  </a:lnTo>
                  <a:lnTo>
                    <a:pt x="1813814" y="1594599"/>
                  </a:lnTo>
                  <a:lnTo>
                    <a:pt x="1813814" y="1585506"/>
                  </a:lnTo>
                  <a:lnTo>
                    <a:pt x="910196" y="1585506"/>
                  </a:lnTo>
                  <a:lnTo>
                    <a:pt x="910196" y="1275435"/>
                  </a:lnTo>
                  <a:lnTo>
                    <a:pt x="1813814" y="1275435"/>
                  </a:lnTo>
                  <a:lnTo>
                    <a:pt x="1813814" y="1266342"/>
                  </a:lnTo>
                  <a:lnTo>
                    <a:pt x="910196" y="1266342"/>
                  </a:lnTo>
                  <a:lnTo>
                    <a:pt x="910196" y="956754"/>
                  </a:lnTo>
                  <a:lnTo>
                    <a:pt x="1813814" y="956754"/>
                  </a:lnTo>
                  <a:lnTo>
                    <a:pt x="1813814" y="947661"/>
                  </a:lnTo>
                  <a:lnTo>
                    <a:pt x="910196" y="947661"/>
                  </a:lnTo>
                  <a:lnTo>
                    <a:pt x="910196" y="637832"/>
                  </a:lnTo>
                  <a:lnTo>
                    <a:pt x="1813814" y="637832"/>
                  </a:lnTo>
                  <a:lnTo>
                    <a:pt x="1813814" y="628751"/>
                  </a:lnTo>
                  <a:lnTo>
                    <a:pt x="910196" y="628751"/>
                  </a:lnTo>
                  <a:lnTo>
                    <a:pt x="910196" y="328256"/>
                  </a:lnTo>
                  <a:lnTo>
                    <a:pt x="1813814" y="328256"/>
                  </a:lnTo>
                  <a:lnTo>
                    <a:pt x="1813814" y="319163"/>
                  </a:lnTo>
                  <a:lnTo>
                    <a:pt x="910196" y="319163"/>
                  </a:lnTo>
                  <a:lnTo>
                    <a:pt x="910196" y="9093"/>
                  </a:lnTo>
                  <a:lnTo>
                    <a:pt x="1813814" y="9093"/>
                  </a:lnTo>
                  <a:lnTo>
                    <a:pt x="1813814" y="0"/>
                  </a:lnTo>
                  <a:lnTo>
                    <a:pt x="0" y="0"/>
                  </a:lnTo>
                  <a:lnTo>
                    <a:pt x="0" y="9093"/>
                  </a:lnTo>
                  <a:lnTo>
                    <a:pt x="898169" y="9093"/>
                  </a:lnTo>
                  <a:lnTo>
                    <a:pt x="898169" y="319163"/>
                  </a:lnTo>
                  <a:lnTo>
                    <a:pt x="0" y="319163"/>
                  </a:lnTo>
                  <a:lnTo>
                    <a:pt x="0" y="328256"/>
                  </a:lnTo>
                  <a:lnTo>
                    <a:pt x="898169" y="328256"/>
                  </a:lnTo>
                  <a:lnTo>
                    <a:pt x="898169" y="628751"/>
                  </a:lnTo>
                  <a:lnTo>
                    <a:pt x="0" y="628751"/>
                  </a:lnTo>
                  <a:lnTo>
                    <a:pt x="0" y="637832"/>
                  </a:lnTo>
                  <a:lnTo>
                    <a:pt x="898169" y="637832"/>
                  </a:lnTo>
                  <a:lnTo>
                    <a:pt x="898169" y="947661"/>
                  </a:lnTo>
                  <a:lnTo>
                    <a:pt x="0" y="947661"/>
                  </a:lnTo>
                  <a:lnTo>
                    <a:pt x="0" y="956754"/>
                  </a:lnTo>
                  <a:lnTo>
                    <a:pt x="898169" y="956754"/>
                  </a:lnTo>
                  <a:lnTo>
                    <a:pt x="898169" y="1266342"/>
                  </a:lnTo>
                  <a:lnTo>
                    <a:pt x="0" y="1266342"/>
                  </a:lnTo>
                  <a:lnTo>
                    <a:pt x="0" y="1275435"/>
                  </a:lnTo>
                  <a:lnTo>
                    <a:pt x="898169" y="1275435"/>
                  </a:lnTo>
                  <a:lnTo>
                    <a:pt x="898169" y="1585506"/>
                  </a:lnTo>
                  <a:lnTo>
                    <a:pt x="0" y="1585506"/>
                  </a:lnTo>
                  <a:lnTo>
                    <a:pt x="0" y="1594599"/>
                  </a:lnTo>
                  <a:lnTo>
                    <a:pt x="898169" y="1594599"/>
                  </a:lnTo>
                  <a:lnTo>
                    <a:pt x="898169" y="1895208"/>
                  </a:lnTo>
                  <a:lnTo>
                    <a:pt x="0" y="1895208"/>
                  </a:lnTo>
                  <a:lnTo>
                    <a:pt x="0" y="1904301"/>
                  </a:lnTo>
                  <a:lnTo>
                    <a:pt x="898169" y="1904301"/>
                  </a:lnTo>
                  <a:lnTo>
                    <a:pt x="898169" y="2214003"/>
                  </a:lnTo>
                  <a:lnTo>
                    <a:pt x="0" y="2214003"/>
                  </a:lnTo>
                  <a:lnTo>
                    <a:pt x="0" y="2223097"/>
                  </a:lnTo>
                  <a:lnTo>
                    <a:pt x="898169" y="2223097"/>
                  </a:lnTo>
                  <a:lnTo>
                    <a:pt x="898169" y="2532799"/>
                  </a:lnTo>
                  <a:lnTo>
                    <a:pt x="0" y="2532799"/>
                  </a:lnTo>
                  <a:lnTo>
                    <a:pt x="0" y="2541892"/>
                  </a:lnTo>
                  <a:lnTo>
                    <a:pt x="898169" y="2541892"/>
                  </a:lnTo>
                  <a:lnTo>
                    <a:pt x="898169" y="2842818"/>
                  </a:lnTo>
                  <a:lnTo>
                    <a:pt x="0" y="2842818"/>
                  </a:lnTo>
                  <a:lnTo>
                    <a:pt x="0" y="2851899"/>
                  </a:lnTo>
                  <a:lnTo>
                    <a:pt x="898169" y="2851899"/>
                  </a:lnTo>
                  <a:lnTo>
                    <a:pt x="898169" y="3157067"/>
                  </a:lnTo>
                  <a:lnTo>
                    <a:pt x="910196" y="3157067"/>
                  </a:lnTo>
                  <a:lnTo>
                    <a:pt x="910196" y="2851899"/>
                  </a:lnTo>
                  <a:lnTo>
                    <a:pt x="1813814" y="2851899"/>
                  </a:lnTo>
                  <a:lnTo>
                    <a:pt x="1813814" y="3157067"/>
                  </a:lnTo>
                  <a:lnTo>
                    <a:pt x="1825853" y="3157067"/>
                  </a:lnTo>
                  <a:lnTo>
                    <a:pt x="1825853" y="2851899"/>
                  </a:lnTo>
                  <a:lnTo>
                    <a:pt x="2717914" y="2851899"/>
                  </a:lnTo>
                  <a:lnTo>
                    <a:pt x="2717914" y="3157067"/>
                  </a:lnTo>
                  <a:lnTo>
                    <a:pt x="2729941" y="3157067"/>
                  </a:lnTo>
                  <a:lnTo>
                    <a:pt x="2729941" y="2851899"/>
                  </a:lnTo>
                  <a:lnTo>
                    <a:pt x="3621684" y="2851899"/>
                  </a:lnTo>
                  <a:lnTo>
                    <a:pt x="3621684" y="3157067"/>
                  </a:lnTo>
                  <a:lnTo>
                    <a:pt x="3633724" y="3157067"/>
                  </a:lnTo>
                  <a:lnTo>
                    <a:pt x="3633724" y="2851899"/>
                  </a:lnTo>
                  <a:lnTo>
                    <a:pt x="4525784" y="2851899"/>
                  </a:lnTo>
                  <a:lnTo>
                    <a:pt x="4525784" y="3157067"/>
                  </a:lnTo>
                  <a:lnTo>
                    <a:pt x="4537811" y="3157067"/>
                  </a:lnTo>
                  <a:lnTo>
                    <a:pt x="4537811" y="2851899"/>
                  </a:lnTo>
                  <a:lnTo>
                    <a:pt x="5441747" y="2851899"/>
                  </a:lnTo>
                  <a:lnTo>
                    <a:pt x="5441747" y="3157067"/>
                  </a:lnTo>
                  <a:lnTo>
                    <a:pt x="5453786" y="3157067"/>
                  </a:lnTo>
                  <a:lnTo>
                    <a:pt x="5453786" y="2851899"/>
                  </a:lnTo>
                  <a:lnTo>
                    <a:pt x="6339510" y="2851899"/>
                  </a:lnTo>
                  <a:lnTo>
                    <a:pt x="6339510" y="2842818"/>
                  </a:lnTo>
                  <a:lnTo>
                    <a:pt x="5453786" y="2842818"/>
                  </a:lnTo>
                  <a:lnTo>
                    <a:pt x="5453786" y="2541892"/>
                  </a:lnTo>
                  <a:lnTo>
                    <a:pt x="6339510" y="2541892"/>
                  </a:lnTo>
                  <a:lnTo>
                    <a:pt x="6339510" y="2532799"/>
                  </a:lnTo>
                  <a:lnTo>
                    <a:pt x="5453786" y="2532799"/>
                  </a:lnTo>
                  <a:lnTo>
                    <a:pt x="5453786" y="2223097"/>
                  </a:lnTo>
                  <a:lnTo>
                    <a:pt x="6339510" y="2223097"/>
                  </a:lnTo>
                  <a:lnTo>
                    <a:pt x="6339510" y="2214003"/>
                  </a:lnTo>
                  <a:lnTo>
                    <a:pt x="5453786" y="2214003"/>
                  </a:lnTo>
                  <a:lnTo>
                    <a:pt x="5453786" y="1904301"/>
                  </a:lnTo>
                  <a:lnTo>
                    <a:pt x="6339510" y="1904301"/>
                  </a:lnTo>
                  <a:lnTo>
                    <a:pt x="6339510" y="1895208"/>
                  </a:lnTo>
                  <a:lnTo>
                    <a:pt x="5453786" y="1895208"/>
                  </a:lnTo>
                  <a:lnTo>
                    <a:pt x="5453786" y="1594599"/>
                  </a:lnTo>
                  <a:lnTo>
                    <a:pt x="6339510" y="1594599"/>
                  </a:lnTo>
                  <a:lnTo>
                    <a:pt x="6339510" y="1585506"/>
                  </a:lnTo>
                  <a:lnTo>
                    <a:pt x="5453786" y="1585506"/>
                  </a:lnTo>
                  <a:lnTo>
                    <a:pt x="5453786" y="1275435"/>
                  </a:lnTo>
                  <a:lnTo>
                    <a:pt x="6339510" y="1275435"/>
                  </a:lnTo>
                  <a:lnTo>
                    <a:pt x="6339510" y="1266342"/>
                  </a:lnTo>
                  <a:close/>
                </a:path>
                <a:path w="6357620" h="3157220">
                  <a:moveTo>
                    <a:pt x="6339510" y="947661"/>
                  </a:moveTo>
                  <a:lnTo>
                    <a:pt x="6080391" y="947661"/>
                  </a:lnTo>
                  <a:lnTo>
                    <a:pt x="6080391" y="956754"/>
                  </a:lnTo>
                  <a:lnTo>
                    <a:pt x="6339510" y="956754"/>
                  </a:lnTo>
                  <a:lnTo>
                    <a:pt x="6339510" y="947661"/>
                  </a:lnTo>
                  <a:close/>
                </a:path>
                <a:path w="6357620" h="3157220">
                  <a:moveTo>
                    <a:pt x="6339510" y="628751"/>
                  </a:moveTo>
                  <a:lnTo>
                    <a:pt x="6080391" y="628751"/>
                  </a:lnTo>
                  <a:lnTo>
                    <a:pt x="6080391" y="637832"/>
                  </a:lnTo>
                  <a:lnTo>
                    <a:pt x="6339510" y="637832"/>
                  </a:lnTo>
                  <a:lnTo>
                    <a:pt x="6339510" y="628751"/>
                  </a:lnTo>
                  <a:close/>
                </a:path>
                <a:path w="6357620" h="3157220">
                  <a:moveTo>
                    <a:pt x="6339510" y="319163"/>
                  </a:moveTo>
                  <a:lnTo>
                    <a:pt x="6080391" y="319163"/>
                  </a:lnTo>
                  <a:lnTo>
                    <a:pt x="6080391" y="328256"/>
                  </a:lnTo>
                  <a:lnTo>
                    <a:pt x="6339510" y="328256"/>
                  </a:lnTo>
                  <a:lnTo>
                    <a:pt x="6339510" y="319163"/>
                  </a:lnTo>
                  <a:close/>
                </a:path>
                <a:path w="6357620" h="3157220">
                  <a:moveTo>
                    <a:pt x="6339510" y="0"/>
                  </a:moveTo>
                  <a:lnTo>
                    <a:pt x="6080391" y="0"/>
                  </a:lnTo>
                  <a:lnTo>
                    <a:pt x="6080391" y="9093"/>
                  </a:lnTo>
                  <a:lnTo>
                    <a:pt x="6339510" y="9093"/>
                  </a:lnTo>
                  <a:lnTo>
                    <a:pt x="6339510" y="0"/>
                  </a:lnTo>
                  <a:close/>
                </a:path>
                <a:path w="6357620" h="3157220">
                  <a:moveTo>
                    <a:pt x="6357556" y="4546"/>
                  </a:moveTo>
                  <a:lnTo>
                    <a:pt x="6345529" y="4546"/>
                  </a:lnTo>
                  <a:lnTo>
                    <a:pt x="6345529" y="3157067"/>
                  </a:lnTo>
                  <a:lnTo>
                    <a:pt x="6357556" y="3157067"/>
                  </a:lnTo>
                  <a:lnTo>
                    <a:pt x="6357556" y="45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94636" y="2519140"/>
              <a:ext cx="6363970" cy="3171190"/>
            </a:xfrm>
            <a:custGeom>
              <a:avLst/>
              <a:gdLst/>
              <a:ahLst/>
              <a:cxnLst/>
              <a:rect l="l" t="t" r="r" b="b"/>
              <a:pathLst>
                <a:path w="6363970" h="3171190">
                  <a:moveTo>
                    <a:pt x="12026" y="13881"/>
                  </a:moveTo>
                  <a:lnTo>
                    <a:pt x="0" y="13881"/>
                  </a:lnTo>
                  <a:lnTo>
                    <a:pt x="0" y="3166160"/>
                  </a:lnTo>
                  <a:lnTo>
                    <a:pt x="12026" y="3166160"/>
                  </a:lnTo>
                  <a:lnTo>
                    <a:pt x="12026" y="13881"/>
                  </a:lnTo>
                  <a:close/>
                </a:path>
                <a:path w="6363970" h="3171190">
                  <a:moveTo>
                    <a:pt x="4640008" y="0"/>
                  </a:moveTo>
                  <a:lnTo>
                    <a:pt x="6007" y="0"/>
                  </a:lnTo>
                  <a:lnTo>
                    <a:pt x="6007" y="9093"/>
                  </a:lnTo>
                  <a:lnTo>
                    <a:pt x="4640008" y="9093"/>
                  </a:lnTo>
                  <a:lnTo>
                    <a:pt x="4640008" y="0"/>
                  </a:lnTo>
                  <a:close/>
                </a:path>
                <a:path w="6363970" h="3171190">
                  <a:moveTo>
                    <a:pt x="6345517" y="0"/>
                  </a:moveTo>
                  <a:lnTo>
                    <a:pt x="6086399" y="0"/>
                  </a:lnTo>
                  <a:lnTo>
                    <a:pt x="6086399" y="9093"/>
                  </a:lnTo>
                  <a:lnTo>
                    <a:pt x="6345517" y="9093"/>
                  </a:lnTo>
                  <a:lnTo>
                    <a:pt x="6345517" y="0"/>
                  </a:lnTo>
                  <a:close/>
                </a:path>
                <a:path w="6363970" h="3171190">
                  <a:moveTo>
                    <a:pt x="6357556" y="3161614"/>
                  </a:moveTo>
                  <a:lnTo>
                    <a:pt x="18046" y="3161614"/>
                  </a:lnTo>
                  <a:lnTo>
                    <a:pt x="18046" y="3170707"/>
                  </a:lnTo>
                  <a:lnTo>
                    <a:pt x="6357556" y="3170707"/>
                  </a:lnTo>
                  <a:lnTo>
                    <a:pt x="6357556" y="3161614"/>
                  </a:lnTo>
                  <a:close/>
                </a:path>
                <a:path w="6363970" h="3171190">
                  <a:moveTo>
                    <a:pt x="6363563" y="4546"/>
                  </a:moveTo>
                  <a:lnTo>
                    <a:pt x="6351537" y="4546"/>
                  </a:lnTo>
                  <a:lnTo>
                    <a:pt x="6351537" y="3157067"/>
                  </a:lnTo>
                  <a:lnTo>
                    <a:pt x="6363563" y="3157067"/>
                  </a:lnTo>
                  <a:lnTo>
                    <a:pt x="6363563" y="4546"/>
                  </a:lnTo>
                  <a:close/>
                </a:path>
              </a:pathLst>
            </a:custGeom>
            <a:solidFill>
              <a:srgbClr val="8080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294638" y="2523679"/>
              <a:ext cx="12065" cy="3152775"/>
            </a:xfrm>
            <a:custGeom>
              <a:avLst/>
              <a:gdLst/>
              <a:ahLst/>
              <a:cxnLst/>
              <a:rect l="l" t="t" r="r" b="b"/>
              <a:pathLst>
                <a:path w="12064" h="3152775">
                  <a:moveTo>
                    <a:pt x="0" y="3152520"/>
                  </a:moveTo>
                  <a:lnTo>
                    <a:pt x="12033" y="3152520"/>
                  </a:lnTo>
                  <a:lnTo>
                    <a:pt x="12033" y="0"/>
                  </a:lnTo>
                  <a:lnTo>
                    <a:pt x="0" y="0"/>
                  </a:lnTo>
                  <a:lnTo>
                    <a:pt x="0" y="31525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216422" y="2523679"/>
              <a:ext cx="6424295" cy="3225800"/>
            </a:xfrm>
            <a:custGeom>
              <a:avLst/>
              <a:gdLst/>
              <a:ahLst/>
              <a:cxnLst/>
              <a:rect l="l" t="t" r="r" b="b"/>
              <a:pathLst>
                <a:path w="6424295" h="3225800">
                  <a:moveTo>
                    <a:pt x="0" y="3161611"/>
                  </a:moveTo>
                  <a:lnTo>
                    <a:pt x="156833" y="3161611"/>
                  </a:lnTo>
                </a:path>
                <a:path w="6424295" h="3225800">
                  <a:moveTo>
                    <a:pt x="0" y="2842813"/>
                  </a:moveTo>
                  <a:lnTo>
                    <a:pt x="156833" y="2842813"/>
                  </a:lnTo>
                </a:path>
                <a:path w="6424295" h="3225800">
                  <a:moveTo>
                    <a:pt x="0" y="2532804"/>
                  </a:moveTo>
                  <a:lnTo>
                    <a:pt x="156833" y="2532804"/>
                  </a:lnTo>
                </a:path>
                <a:path w="6424295" h="3225800">
                  <a:moveTo>
                    <a:pt x="0" y="2214006"/>
                  </a:moveTo>
                  <a:lnTo>
                    <a:pt x="156833" y="2214006"/>
                  </a:lnTo>
                </a:path>
                <a:path w="6424295" h="3225800">
                  <a:moveTo>
                    <a:pt x="0" y="1895209"/>
                  </a:moveTo>
                  <a:lnTo>
                    <a:pt x="156833" y="1895209"/>
                  </a:lnTo>
                </a:path>
                <a:path w="6424295" h="3225800">
                  <a:moveTo>
                    <a:pt x="0" y="1585502"/>
                  </a:moveTo>
                  <a:lnTo>
                    <a:pt x="156833" y="1585502"/>
                  </a:lnTo>
                </a:path>
                <a:path w="6424295" h="3225800">
                  <a:moveTo>
                    <a:pt x="0" y="1266341"/>
                  </a:moveTo>
                  <a:lnTo>
                    <a:pt x="156833" y="1266341"/>
                  </a:lnTo>
                </a:path>
                <a:path w="6424295" h="3225800">
                  <a:moveTo>
                    <a:pt x="0" y="947665"/>
                  </a:moveTo>
                  <a:lnTo>
                    <a:pt x="156833" y="947665"/>
                  </a:lnTo>
                </a:path>
                <a:path w="6424295" h="3225800">
                  <a:moveTo>
                    <a:pt x="0" y="628746"/>
                  </a:moveTo>
                  <a:lnTo>
                    <a:pt x="156833" y="628746"/>
                  </a:lnTo>
                </a:path>
                <a:path w="6424295" h="3225800">
                  <a:moveTo>
                    <a:pt x="0" y="319161"/>
                  </a:moveTo>
                  <a:lnTo>
                    <a:pt x="156833" y="319161"/>
                  </a:lnTo>
                </a:path>
                <a:path w="6424295" h="3225800">
                  <a:moveTo>
                    <a:pt x="0" y="0"/>
                  </a:moveTo>
                  <a:lnTo>
                    <a:pt x="156833" y="0"/>
                  </a:lnTo>
                </a:path>
                <a:path w="6424295" h="3225800">
                  <a:moveTo>
                    <a:pt x="84232" y="3161611"/>
                  </a:moveTo>
                  <a:lnTo>
                    <a:pt x="6423738" y="3161611"/>
                  </a:lnTo>
                </a:path>
                <a:path w="6424295" h="3225800">
                  <a:moveTo>
                    <a:pt x="84232" y="3225249"/>
                  </a:moveTo>
                  <a:lnTo>
                    <a:pt x="84232" y="3106761"/>
                  </a:lnTo>
                </a:path>
                <a:path w="6424295" h="3225800">
                  <a:moveTo>
                    <a:pt x="988409" y="3225249"/>
                  </a:moveTo>
                  <a:lnTo>
                    <a:pt x="988409" y="3106761"/>
                  </a:lnTo>
                </a:path>
                <a:path w="6424295" h="3225800">
                  <a:moveTo>
                    <a:pt x="1904057" y="3225249"/>
                  </a:moveTo>
                  <a:lnTo>
                    <a:pt x="1904057" y="3106761"/>
                  </a:lnTo>
                </a:path>
                <a:path w="6424295" h="3225800">
                  <a:moveTo>
                    <a:pt x="2808154" y="3225249"/>
                  </a:moveTo>
                  <a:lnTo>
                    <a:pt x="2808154" y="3106761"/>
                  </a:lnTo>
                </a:path>
                <a:path w="6424295" h="3225800">
                  <a:moveTo>
                    <a:pt x="3711930" y="3225249"/>
                  </a:moveTo>
                  <a:lnTo>
                    <a:pt x="3711930" y="3106761"/>
                  </a:lnTo>
                </a:path>
              </a:pathLst>
            </a:custGeom>
            <a:ln w="105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4152" y="2441055"/>
              <a:ext cx="6259422" cy="3307873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2701532" y="7091956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13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30147" y="1785008"/>
            <a:ext cx="602859" cy="4804620"/>
          </a:xfrm>
          <a:prstGeom prst="rect">
            <a:avLst/>
          </a:prstGeom>
        </p:spPr>
        <p:txBody>
          <a:bodyPr vert="horz" wrap="square" lIns="0" tIns="138529" rIns="0" bIns="0" rtlCol="0">
            <a:spAutoFit/>
          </a:bodyPr>
          <a:lstStyle/>
          <a:p>
            <a:pPr marR="6841" algn="r">
              <a:spcBef>
                <a:spcPts val="1091"/>
              </a:spcBef>
            </a:pPr>
            <a:r>
              <a:rPr sz="2021" spc="364" dirty="0">
                <a:latin typeface="Arial"/>
                <a:cs typeface="Arial"/>
              </a:rPr>
              <a:t>100</a:t>
            </a:r>
            <a:endParaRPr sz="2021">
              <a:latin typeface="Arial"/>
              <a:cs typeface="Arial"/>
            </a:endParaRPr>
          </a:p>
          <a:p>
            <a:pPr marR="6841" algn="r">
              <a:spcBef>
                <a:spcPts val="957"/>
              </a:spcBef>
            </a:pPr>
            <a:r>
              <a:rPr sz="2021" spc="364" dirty="0">
                <a:latin typeface="Arial"/>
                <a:cs typeface="Arial"/>
              </a:rPr>
              <a:t>90</a:t>
            </a:r>
            <a:endParaRPr sz="2021">
              <a:latin typeface="Arial"/>
              <a:cs typeface="Arial"/>
            </a:endParaRPr>
          </a:p>
          <a:p>
            <a:pPr marR="6841" algn="r">
              <a:spcBef>
                <a:spcPts val="856"/>
              </a:spcBef>
            </a:pPr>
            <a:r>
              <a:rPr sz="2021" spc="364" dirty="0">
                <a:latin typeface="Arial"/>
                <a:cs typeface="Arial"/>
              </a:rPr>
              <a:t>80</a:t>
            </a:r>
            <a:endParaRPr sz="2021">
              <a:latin typeface="Arial"/>
              <a:cs typeface="Arial"/>
            </a:endParaRPr>
          </a:p>
          <a:p>
            <a:pPr marR="6841" algn="r">
              <a:spcBef>
                <a:spcPts val="963"/>
              </a:spcBef>
            </a:pPr>
            <a:r>
              <a:rPr sz="2021" spc="364" dirty="0">
                <a:latin typeface="Arial"/>
                <a:cs typeface="Arial"/>
              </a:rPr>
              <a:t>70</a:t>
            </a:r>
            <a:endParaRPr sz="2021">
              <a:latin typeface="Arial"/>
              <a:cs typeface="Arial"/>
            </a:endParaRPr>
          </a:p>
          <a:p>
            <a:pPr marR="6841" algn="r">
              <a:spcBef>
                <a:spcPts val="957"/>
              </a:spcBef>
            </a:pPr>
            <a:r>
              <a:rPr sz="2021" spc="364" dirty="0">
                <a:latin typeface="Arial"/>
                <a:cs typeface="Arial"/>
              </a:rPr>
              <a:t>60</a:t>
            </a:r>
            <a:endParaRPr sz="2021">
              <a:latin typeface="Arial"/>
              <a:cs typeface="Arial"/>
            </a:endParaRPr>
          </a:p>
          <a:p>
            <a:pPr marR="6841" algn="r">
              <a:spcBef>
                <a:spcPts val="957"/>
              </a:spcBef>
            </a:pPr>
            <a:r>
              <a:rPr sz="2021" spc="364" dirty="0">
                <a:latin typeface="Arial"/>
                <a:cs typeface="Arial"/>
              </a:rPr>
              <a:t>50</a:t>
            </a:r>
            <a:endParaRPr sz="2021">
              <a:latin typeface="Arial"/>
              <a:cs typeface="Arial"/>
            </a:endParaRPr>
          </a:p>
          <a:p>
            <a:pPr marR="6841" algn="r">
              <a:spcBef>
                <a:spcPts val="862"/>
              </a:spcBef>
            </a:pPr>
            <a:r>
              <a:rPr sz="2021" spc="364" dirty="0">
                <a:latin typeface="Arial"/>
                <a:cs typeface="Arial"/>
              </a:rPr>
              <a:t>40</a:t>
            </a:r>
            <a:endParaRPr sz="2021">
              <a:latin typeface="Arial"/>
              <a:cs typeface="Arial"/>
            </a:endParaRPr>
          </a:p>
          <a:p>
            <a:pPr marR="6841" algn="r">
              <a:spcBef>
                <a:spcPts val="957"/>
              </a:spcBef>
            </a:pPr>
            <a:r>
              <a:rPr sz="2021" spc="364" dirty="0">
                <a:latin typeface="Arial"/>
                <a:cs typeface="Arial"/>
              </a:rPr>
              <a:t>30</a:t>
            </a:r>
            <a:endParaRPr sz="2021">
              <a:latin typeface="Arial"/>
              <a:cs typeface="Arial"/>
            </a:endParaRPr>
          </a:p>
          <a:p>
            <a:pPr marR="6841" algn="r">
              <a:spcBef>
                <a:spcPts val="957"/>
              </a:spcBef>
            </a:pPr>
            <a:r>
              <a:rPr sz="2021" spc="364" dirty="0">
                <a:latin typeface="Arial"/>
                <a:cs typeface="Arial"/>
              </a:rPr>
              <a:t>20</a:t>
            </a:r>
            <a:endParaRPr sz="2021">
              <a:latin typeface="Arial"/>
              <a:cs typeface="Arial"/>
            </a:endParaRPr>
          </a:p>
          <a:p>
            <a:pPr marR="6841" algn="r">
              <a:spcBef>
                <a:spcPts val="862"/>
              </a:spcBef>
            </a:pPr>
            <a:r>
              <a:rPr sz="2021" spc="364" dirty="0">
                <a:latin typeface="Arial"/>
                <a:cs typeface="Arial"/>
              </a:rPr>
              <a:t>10</a:t>
            </a:r>
            <a:endParaRPr sz="2021">
              <a:latin typeface="Arial"/>
              <a:cs typeface="Arial"/>
            </a:endParaRPr>
          </a:p>
          <a:p>
            <a:pPr marR="11972" algn="r">
              <a:spcBef>
                <a:spcPts val="957"/>
              </a:spcBef>
            </a:pPr>
            <a:r>
              <a:rPr sz="2021" spc="290" dirty="0">
                <a:latin typeface="Arial"/>
                <a:cs typeface="Arial"/>
              </a:rPr>
              <a:t>0</a:t>
            </a:r>
            <a:endParaRPr sz="2021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92839" y="6471476"/>
            <a:ext cx="8863313" cy="814486"/>
          </a:xfrm>
          <a:prstGeom prst="rect">
            <a:avLst/>
          </a:prstGeom>
        </p:spPr>
        <p:txBody>
          <a:bodyPr vert="horz" wrap="square" lIns="0" tIns="101759" rIns="0" bIns="0" rtlCol="0">
            <a:spAutoFit/>
          </a:bodyPr>
          <a:lstStyle/>
          <a:p>
            <a:pPr>
              <a:spcBef>
                <a:spcPts val="801"/>
              </a:spcBef>
              <a:tabLst>
                <a:tab pos="1119455" algn="l"/>
                <a:tab pos="2353508" algn="l"/>
                <a:tab pos="3570454" algn="l"/>
                <a:tab pos="4787402" algn="l"/>
                <a:tab pos="6005207" algn="l"/>
                <a:tab pos="7238403" algn="l"/>
                <a:tab pos="8456205" algn="l"/>
              </a:tabLst>
            </a:pPr>
            <a:r>
              <a:rPr sz="2021" spc="290" dirty="0">
                <a:latin typeface="Arial"/>
                <a:cs typeface="Arial"/>
              </a:rPr>
              <a:t>0</a:t>
            </a:r>
            <a:r>
              <a:rPr sz="2021" dirty="0">
                <a:latin typeface="Arial"/>
                <a:cs typeface="Arial"/>
              </a:rPr>
              <a:t>	</a:t>
            </a:r>
            <a:r>
              <a:rPr sz="2021" spc="342" dirty="0">
                <a:latin typeface="Arial"/>
                <a:cs typeface="Arial"/>
              </a:rPr>
              <a:t>10</a:t>
            </a:r>
            <a:r>
              <a:rPr sz="2021" dirty="0">
                <a:latin typeface="Arial"/>
                <a:cs typeface="Arial"/>
              </a:rPr>
              <a:t>	</a:t>
            </a:r>
            <a:r>
              <a:rPr sz="2021" spc="330" dirty="0">
                <a:latin typeface="Arial"/>
                <a:cs typeface="Arial"/>
              </a:rPr>
              <a:t>20</a:t>
            </a:r>
            <a:r>
              <a:rPr sz="2021" dirty="0">
                <a:latin typeface="Arial"/>
                <a:cs typeface="Arial"/>
              </a:rPr>
              <a:t>	</a:t>
            </a:r>
            <a:r>
              <a:rPr sz="2021" spc="342" dirty="0">
                <a:latin typeface="Arial"/>
                <a:cs typeface="Arial"/>
              </a:rPr>
              <a:t>30</a:t>
            </a:r>
            <a:r>
              <a:rPr sz="2021" dirty="0">
                <a:latin typeface="Arial"/>
                <a:cs typeface="Arial"/>
              </a:rPr>
              <a:t>	</a:t>
            </a:r>
            <a:r>
              <a:rPr sz="2021" spc="342" dirty="0">
                <a:latin typeface="Arial"/>
                <a:cs typeface="Arial"/>
              </a:rPr>
              <a:t>40</a:t>
            </a:r>
            <a:r>
              <a:rPr sz="2021" dirty="0">
                <a:latin typeface="Arial"/>
                <a:cs typeface="Arial"/>
              </a:rPr>
              <a:t>	</a:t>
            </a:r>
            <a:r>
              <a:rPr sz="2021" spc="342" dirty="0">
                <a:latin typeface="Arial"/>
                <a:cs typeface="Arial"/>
              </a:rPr>
              <a:t>50</a:t>
            </a:r>
            <a:r>
              <a:rPr sz="2021" dirty="0">
                <a:latin typeface="Arial"/>
                <a:cs typeface="Arial"/>
              </a:rPr>
              <a:t>	</a:t>
            </a:r>
            <a:r>
              <a:rPr sz="2021" spc="342" dirty="0">
                <a:latin typeface="Arial"/>
                <a:cs typeface="Arial"/>
              </a:rPr>
              <a:t>60</a:t>
            </a:r>
            <a:r>
              <a:rPr sz="2021" dirty="0">
                <a:latin typeface="Arial"/>
                <a:cs typeface="Arial"/>
              </a:rPr>
              <a:t>	</a:t>
            </a:r>
            <a:r>
              <a:rPr sz="2021" spc="364" dirty="0">
                <a:latin typeface="Arial"/>
                <a:cs typeface="Arial"/>
              </a:rPr>
              <a:t>70</a:t>
            </a:r>
            <a:endParaRPr sz="2021">
              <a:latin typeface="Arial"/>
              <a:cs typeface="Arial"/>
            </a:endParaRPr>
          </a:p>
          <a:p>
            <a:pPr marL="3391719">
              <a:spcBef>
                <a:spcPts val="667"/>
              </a:spcBef>
            </a:pPr>
            <a:r>
              <a:rPr sz="2021" spc="308" dirty="0">
                <a:latin typeface="Arial"/>
                <a:cs typeface="Arial"/>
              </a:rPr>
              <a:t>Energy</a:t>
            </a:r>
            <a:r>
              <a:rPr sz="2021" spc="296" dirty="0">
                <a:latin typeface="Arial"/>
                <a:cs typeface="Arial"/>
              </a:rPr>
              <a:t> </a:t>
            </a:r>
            <a:r>
              <a:rPr sz="2021" spc="249" dirty="0">
                <a:latin typeface="Arial"/>
                <a:cs typeface="Arial"/>
              </a:rPr>
              <a:t>(keV)</a:t>
            </a:r>
            <a:endParaRPr sz="2021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25706" y="3380546"/>
            <a:ext cx="397545" cy="16512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7104">
              <a:lnSpc>
                <a:spcPts val="3104"/>
              </a:lnSpc>
            </a:pPr>
            <a:r>
              <a:rPr sz="2694" spc="-269" dirty="0">
                <a:latin typeface="Arial"/>
                <a:cs typeface="Arial"/>
              </a:rPr>
              <a:t>Efficiency</a:t>
            </a:r>
            <a:r>
              <a:rPr sz="2694" spc="-107" dirty="0">
                <a:latin typeface="Arial"/>
                <a:cs typeface="Arial"/>
              </a:rPr>
              <a:t> </a:t>
            </a:r>
            <a:r>
              <a:rPr sz="2694" spc="-377" dirty="0">
                <a:latin typeface="Arial"/>
                <a:cs typeface="Arial"/>
              </a:rPr>
              <a:t>(%)</a:t>
            </a:r>
            <a:endParaRPr sz="2694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971570" y="1945142"/>
            <a:ext cx="1258735" cy="1474818"/>
          </a:xfrm>
          <a:prstGeom prst="rect">
            <a:avLst/>
          </a:prstGeom>
        </p:spPr>
        <p:txBody>
          <a:bodyPr vert="horz" wrap="square" lIns="0" tIns="16247" rIns="0" bIns="0" rtlCol="0">
            <a:spAutoFit/>
          </a:bodyPr>
          <a:lstStyle/>
          <a:p>
            <a:pPr marR="6841">
              <a:lnSpc>
                <a:spcPct val="119500"/>
              </a:lnSpc>
              <a:spcBef>
                <a:spcPts val="128"/>
              </a:spcBef>
            </a:pPr>
            <a:r>
              <a:rPr sz="2021" spc="384" dirty="0">
                <a:latin typeface="Arial"/>
                <a:cs typeface="Arial"/>
              </a:rPr>
              <a:t>300um 500um 1000um 1500um</a:t>
            </a:r>
            <a:endParaRPr sz="2021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206775" y="278382"/>
            <a:ext cx="6205407" cy="746709"/>
          </a:xfrm>
          <a:prstGeom prst="rect">
            <a:avLst/>
          </a:prstGeom>
        </p:spPr>
        <p:txBody>
          <a:bodyPr vert="horz" wrap="square" lIns="0" tIns="308512" rIns="0" bIns="0" rtlCol="0">
            <a:spAutoFit/>
          </a:bodyPr>
          <a:lstStyle/>
          <a:p>
            <a:pPr marL="604626">
              <a:spcBef>
                <a:spcPts val="135"/>
              </a:spcBef>
            </a:pPr>
            <a:r>
              <a:rPr lang="en-US" sz="2828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X</a:t>
            </a:r>
            <a:r>
              <a:rPr sz="2828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-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ray</a:t>
            </a:r>
            <a:r>
              <a:rPr lang="en-US"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absorption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efficiency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Si</a:t>
            </a:r>
            <a:endParaRPr sz="2828" dirty="0">
              <a:latin typeface="American Typewriter"/>
              <a:cs typeface="American Typewriter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5770019D-90C8-46D3-30DC-CB74007E525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7" y="233155"/>
            <a:ext cx="12001602" cy="7512225"/>
            <a:chOff x="357187" y="1146527"/>
            <a:chExt cx="8912225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435850" y="6359063"/>
              <a:ext cx="1833880" cy="359410"/>
            </a:xfrm>
            <a:custGeom>
              <a:avLst/>
              <a:gdLst/>
              <a:ahLst/>
              <a:cxnLst/>
              <a:rect l="l" t="t" r="r" b="b"/>
              <a:pathLst>
                <a:path w="1833879" h="359409">
                  <a:moveTo>
                    <a:pt x="916781" y="0"/>
                  </a:moveTo>
                  <a:lnTo>
                    <a:pt x="841590" y="678"/>
                  </a:lnTo>
                  <a:lnTo>
                    <a:pt x="768074" y="2678"/>
                  </a:lnTo>
                  <a:lnTo>
                    <a:pt x="696467" y="5946"/>
                  </a:lnTo>
                  <a:lnTo>
                    <a:pt x="627007" y="10431"/>
                  </a:lnTo>
                  <a:lnTo>
                    <a:pt x="559928" y="16079"/>
                  </a:lnTo>
                  <a:lnTo>
                    <a:pt x="495467" y="22838"/>
                  </a:lnTo>
                  <a:lnTo>
                    <a:pt x="433859" y="30655"/>
                  </a:lnTo>
                  <a:lnTo>
                    <a:pt x="375341" y="39478"/>
                  </a:lnTo>
                  <a:lnTo>
                    <a:pt x="320149" y="49253"/>
                  </a:lnTo>
                  <a:lnTo>
                    <a:pt x="268518" y="59929"/>
                  </a:lnTo>
                  <a:lnTo>
                    <a:pt x="220685" y="71452"/>
                  </a:lnTo>
                  <a:lnTo>
                    <a:pt x="176885" y="83770"/>
                  </a:lnTo>
                  <a:lnTo>
                    <a:pt x="137354" y="96830"/>
                  </a:lnTo>
                  <a:lnTo>
                    <a:pt x="72045" y="124967"/>
                  </a:lnTo>
                  <a:lnTo>
                    <a:pt x="26644" y="155440"/>
                  </a:lnTo>
                  <a:lnTo>
                    <a:pt x="3039" y="187829"/>
                  </a:lnTo>
                  <a:lnTo>
                    <a:pt x="0" y="204610"/>
                  </a:lnTo>
                  <a:lnTo>
                    <a:pt x="3039" y="221392"/>
                  </a:lnTo>
                  <a:lnTo>
                    <a:pt x="26644" y="253781"/>
                  </a:lnTo>
                  <a:lnTo>
                    <a:pt x="72045" y="284255"/>
                  </a:lnTo>
                  <a:lnTo>
                    <a:pt x="137354" y="312391"/>
                  </a:lnTo>
                  <a:lnTo>
                    <a:pt x="176885" y="325452"/>
                  </a:lnTo>
                  <a:lnTo>
                    <a:pt x="220685" y="337770"/>
                  </a:lnTo>
                  <a:lnTo>
                    <a:pt x="268518" y="349293"/>
                  </a:lnTo>
                  <a:lnTo>
                    <a:pt x="316605" y="359236"/>
                  </a:lnTo>
                  <a:lnTo>
                    <a:pt x="1516956" y="359236"/>
                  </a:lnTo>
                  <a:lnTo>
                    <a:pt x="1565043" y="349293"/>
                  </a:lnTo>
                  <a:lnTo>
                    <a:pt x="1612876" y="337770"/>
                  </a:lnTo>
                  <a:lnTo>
                    <a:pt x="1656676" y="325452"/>
                  </a:lnTo>
                  <a:lnTo>
                    <a:pt x="1696207" y="312391"/>
                  </a:lnTo>
                  <a:lnTo>
                    <a:pt x="1761517" y="284255"/>
                  </a:lnTo>
                  <a:lnTo>
                    <a:pt x="1806918" y="253781"/>
                  </a:lnTo>
                  <a:lnTo>
                    <a:pt x="1830523" y="221392"/>
                  </a:lnTo>
                  <a:lnTo>
                    <a:pt x="1833562" y="204610"/>
                  </a:lnTo>
                  <a:lnTo>
                    <a:pt x="1830523" y="187829"/>
                  </a:lnTo>
                  <a:lnTo>
                    <a:pt x="1806918" y="155440"/>
                  </a:lnTo>
                  <a:lnTo>
                    <a:pt x="1761517" y="124967"/>
                  </a:lnTo>
                  <a:lnTo>
                    <a:pt x="1696207" y="96830"/>
                  </a:lnTo>
                  <a:lnTo>
                    <a:pt x="1656676" y="83770"/>
                  </a:lnTo>
                  <a:lnTo>
                    <a:pt x="1612876" y="71452"/>
                  </a:lnTo>
                  <a:lnTo>
                    <a:pt x="1565043" y="59929"/>
                  </a:lnTo>
                  <a:lnTo>
                    <a:pt x="1513412" y="49253"/>
                  </a:lnTo>
                  <a:lnTo>
                    <a:pt x="1458220" y="39478"/>
                  </a:lnTo>
                  <a:lnTo>
                    <a:pt x="1399702" y="30655"/>
                  </a:lnTo>
                  <a:lnTo>
                    <a:pt x="1338094" y="22838"/>
                  </a:lnTo>
                  <a:lnTo>
                    <a:pt x="1273633" y="16079"/>
                  </a:lnTo>
                  <a:lnTo>
                    <a:pt x="1206554" y="10431"/>
                  </a:lnTo>
                  <a:lnTo>
                    <a:pt x="1137094" y="5946"/>
                  </a:lnTo>
                  <a:lnTo>
                    <a:pt x="1065487" y="2678"/>
                  </a:lnTo>
                  <a:lnTo>
                    <a:pt x="991971" y="678"/>
                  </a:lnTo>
                  <a:lnTo>
                    <a:pt x="916781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1150090" y="7412111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14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43114" y="1868222"/>
            <a:ext cx="5660036" cy="3226276"/>
          </a:xfrm>
          <a:prstGeom prst="rect">
            <a:avLst/>
          </a:prstGeom>
        </p:spPr>
        <p:txBody>
          <a:bodyPr vert="horz" wrap="square" lIns="0" tIns="60714" rIns="0" bIns="0" rtlCol="0">
            <a:spAutoFit/>
          </a:bodyPr>
          <a:lstStyle/>
          <a:p>
            <a:pPr marL="279650" marR="6841" indent="-263401" algn="just">
              <a:lnSpc>
                <a:spcPct val="88700"/>
              </a:lnSpc>
              <a:spcBef>
                <a:spcPts val="478"/>
              </a:spcBef>
              <a:buClr>
                <a:srgbClr val="418AB3"/>
              </a:buClr>
              <a:buFont typeface="Arial"/>
              <a:buChar char="•"/>
              <a:tabLst>
                <a:tab pos="281361" algn="l"/>
              </a:tabLst>
            </a:pP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At</a:t>
            </a:r>
            <a:r>
              <a:rPr sz="2000" spc="12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low</a:t>
            </a:r>
            <a:r>
              <a:rPr sz="2000" spc="13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energy</a:t>
            </a:r>
            <a:r>
              <a:rPr sz="2000" spc="14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000" spc="14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most</a:t>
            </a:r>
            <a:r>
              <a:rPr sz="2000" spc="13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0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important 	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parameter</a:t>
            </a:r>
            <a:r>
              <a:rPr sz="2000" spc="444" dirty="0">
                <a:solidFill>
                  <a:srgbClr val="FFFF00"/>
                </a:solidFill>
                <a:latin typeface="American Typewriter"/>
                <a:cs typeface="American Typewriter"/>
              </a:rPr>
              <a:t>  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is</a:t>
            </a:r>
            <a:r>
              <a:rPr sz="2000" spc="452" dirty="0">
                <a:solidFill>
                  <a:srgbClr val="FFFF00"/>
                </a:solidFill>
                <a:latin typeface="American Typewriter"/>
                <a:cs typeface="American Typewriter"/>
              </a:rPr>
              <a:t>  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000" spc="452" dirty="0">
                <a:solidFill>
                  <a:srgbClr val="FFFF00"/>
                </a:solidFill>
                <a:latin typeface="American Typewriter"/>
                <a:cs typeface="American Typewriter"/>
              </a:rPr>
              <a:t>   </a:t>
            </a:r>
            <a:r>
              <a:rPr sz="200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absorption 	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coefficient</a:t>
            </a:r>
            <a:r>
              <a:rPr sz="2000" spc="41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00" spc="74" dirty="0">
                <a:solidFill>
                  <a:srgbClr val="FFFF00"/>
                </a:solidFill>
                <a:latin typeface="Symbol" pitchFamily="2" charset="2"/>
                <a:cs typeface="Arial"/>
              </a:rPr>
              <a:t>a</a:t>
            </a:r>
            <a:r>
              <a:rPr sz="2000" spc="74" dirty="0">
                <a:solidFill>
                  <a:srgbClr val="FFFF00"/>
                </a:solidFill>
                <a:latin typeface="Gill Sans MT"/>
                <a:cs typeface="Gill Sans MT"/>
              </a:rPr>
              <a:t>,</a:t>
            </a:r>
            <a:r>
              <a:rPr sz="2000" spc="122" dirty="0">
                <a:solidFill>
                  <a:srgbClr val="FFFF00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that</a:t>
            </a:r>
            <a:r>
              <a:rPr sz="2000" spc="41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determines</a:t>
            </a:r>
            <a:r>
              <a:rPr sz="2000" spc="43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00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the 	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probability</a:t>
            </a:r>
            <a:r>
              <a:rPr sz="2000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2000" spc="202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000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photon</a:t>
            </a:r>
            <a:r>
              <a:rPr sz="2000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000" dirty="0">
                <a:solidFill>
                  <a:srgbClr val="FFFF00"/>
                </a:solidFill>
                <a:latin typeface="American Typewriter"/>
                <a:cs typeface="American Typewriter"/>
              </a:rPr>
              <a:t>to</a:t>
            </a:r>
            <a:r>
              <a:rPr sz="2000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000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be 	</a:t>
            </a:r>
            <a:r>
              <a:rPr sz="200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absorbed</a:t>
            </a:r>
            <a:endParaRPr sz="2000" dirty="0">
              <a:latin typeface="American Typewriter"/>
              <a:cs typeface="American Typewriter"/>
            </a:endParaRPr>
          </a:p>
          <a:p>
            <a:pPr marL="369446" indent="-352342" algn="just">
              <a:spcBef>
                <a:spcPts val="970"/>
              </a:spcBef>
              <a:buClr>
                <a:srgbClr val="418AB3"/>
              </a:buClr>
              <a:buChar char="•"/>
              <a:tabLst>
                <a:tab pos="369446" algn="l"/>
              </a:tabLst>
            </a:pPr>
            <a:r>
              <a:rPr sz="2000" spc="168" dirty="0">
                <a:solidFill>
                  <a:srgbClr val="AFFF62"/>
                </a:solidFill>
                <a:latin typeface="Symbol" pitchFamily="2" charset="2"/>
                <a:cs typeface="Arial"/>
              </a:rPr>
              <a:t>a</a:t>
            </a:r>
            <a:r>
              <a:rPr sz="2000" spc="-67" dirty="0">
                <a:solidFill>
                  <a:srgbClr val="AFFF6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AFFF62"/>
                </a:solidFill>
                <a:latin typeface="American Typewriter"/>
                <a:cs typeface="American Typewriter"/>
              </a:rPr>
              <a:t>is</a:t>
            </a:r>
            <a:r>
              <a:rPr sz="2000" spc="-5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000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strongly</a:t>
            </a:r>
            <a:r>
              <a:rPr sz="2000" spc="-6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AFFF62"/>
                </a:solidFill>
                <a:latin typeface="American Typewriter"/>
                <a:cs typeface="American Typewriter"/>
              </a:rPr>
              <a:t>dependent</a:t>
            </a:r>
            <a:r>
              <a:rPr sz="2000" spc="-6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AFFF62"/>
                </a:solidFill>
                <a:latin typeface="American Typewriter"/>
                <a:cs typeface="American Typewriter"/>
              </a:rPr>
              <a:t>on</a:t>
            </a:r>
            <a:r>
              <a:rPr lang="en-US" sz="2000" dirty="0">
                <a:solidFill>
                  <a:srgbClr val="AFFF62"/>
                </a:solidFill>
                <a:latin typeface="American Typewriter"/>
                <a:cs typeface="American Typewriter"/>
              </a:rPr>
              <a:t> the atomic number of the absorbing medium Z</a:t>
            </a:r>
            <a:r>
              <a:rPr sz="2000" spc="-6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endParaRPr lang="en-US" sz="2000" spc="-61" dirty="0">
              <a:solidFill>
                <a:srgbClr val="AFFF62"/>
              </a:solidFill>
              <a:latin typeface="American Typewriter"/>
              <a:cs typeface="American Typewriter"/>
            </a:endParaRPr>
          </a:p>
          <a:p>
            <a:pPr marL="38100" indent="-20638" algn="just">
              <a:spcBef>
                <a:spcPts val="970"/>
              </a:spcBef>
              <a:buClr>
                <a:srgbClr val="418AB3"/>
              </a:buClr>
              <a:buChar char="•"/>
            </a:pP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000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attenuation</a:t>
            </a:r>
            <a:r>
              <a:rPr sz="2000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2000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2000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light</a:t>
            </a:r>
            <a:r>
              <a:rPr sz="2000" spc="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beam</a:t>
            </a:r>
            <a:r>
              <a:rPr sz="2000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in 	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000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semiconductor</a:t>
            </a:r>
            <a:r>
              <a:rPr sz="2000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is</a:t>
            </a:r>
            <a:r>
              <a:rPr sz="2000" spc="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described</a:t>
            </a:r>
            <a:r>
              <a:rPr sz="2000" spc="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by </a:t>
            </a:r>
            <a:r>
              <a:rPr lang="en-US" sz="2000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000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Lambert-</a:t>
            </a:r>
            <a:r>
              <a:rPr sz="2000" dirty="0">
                <a:solidFill>
                  <a:srgbClr val="FFFFFF"/>
                </a:solidFill>
                <a:latin typeface="American Typewriter"/>
                <a:cs typeface="American Typewriter"/>
              </a:rPr>
              <a:t>Beer’s</a:t>
            </a:r>
            <a:r>
              <a:rPr sz="2000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law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:</a:t>
            </a:r>
            <a:endParaRPr sz="2000" dirty="0">
              <a:latin typeface="Gill Sans MT"/>
              <a:cs typeface="Gill Sans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273125" y="1954897"/>
            <a:ext cx="11648474" cy="5033351"/>
            <a:chOff x="945405" y="2425069"/>
            <a:chExt cx="8649997" cy="3737697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5405" y="2425069"/>
              <a:ext cx="4087643" cy="373762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419767" y="5338536"/>
              <a:ext cx="3175635" cy="824230"/>
            </a:xfrm>
            <a:custGeom>
              <a:avLst/>
              <a:gdLst/>
              <a:ahLst/>
              <a:cxnLst/>
              <a:rect l="l" t="t" r="r" b="b"/>
              <a:pathLst>
                <a:path w="3175634" h="824229">
                  <a:moveTo>
                    <a:pt x="3175589" y="0"/>
                  </a:moveTo>
                  <a:lnTo>
                    <a:pt x="0" y="0"/>
                  </a:lnTo>
                  <a:lnTo>
                    <a:pt x="0" y="824153"/>
                  </a:lnTo>
                  <a:lnTo>
                    <a:pt x="3175589" y="824153"/>
                  </a:lnTo>
                  <a:lnTo>
                    <a:pt x="31755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2CB7255-BA77-308E-6075-D18EDE6F6D63}"/>
              </a:ext>
            </a:extLst>
          </p:cNvPr>
          <p:cNvGrpSpPr/>
          <p:nvPr/>
        </p:nvGrpSpPr>
        <p:grpSpPr>
          <a:xfrm>
            <a:off x="8645146" y="5849861"/>
            <a:ext cx="4293555" cy="1166828"/>
            <a:chOff x="8636595" y="5833098"/>
            <a:chExt cx="4293555" cy="1166828"/>
          </a:xfrm>
        </p:grpSpPr>
        <p:sp>
          <p:nvSpPr>
            <p:cNvPr id="14" name="object 14"/>
            <p:cNvSpPr txBox="1"/>
            <p:nvPr/>
          </p:nvSpPr>
          <p:spPr>
            <a:xfrm>
              <a:off x="12076213" y="5877236"/>
              <a:ext cx="715735" cy="550065"/>
            </a:xfrm>
            <a:prstGeom prst="rect">
              <a:avLst/>
            </a:prstGeom>
          </p:spPr>
          <p:txBody>
            <a:bodyPr vert="horz" wrap="square" lIns="0" tIns="21378" rIns="0" bIns="0" rtlCol="0">
              <a:spAutoFit/>
            </a:bodyPr>
            <a:lstStyle/>
            <a:p>
              <a:pPr>
                <a:spcBef>
                  <a:spcPts val="168"/>
                </a:spcBef>
              </a:pPr>
              <a:r>
                <a:rPr sz="3299" spc="686" dirty="0">
                  <a:latin typeface="Arial"/>
                  <a:cs typeface="Arial"/>
                </a:rPr>
                <a:t>-</a:t>
              </a:r>
              <a:r>
                <a:rPr sz="3434" i="1" spc="-34" dirty="0">
                  <a:latin typeface="Symbol" pitchFamily="2" charset="2"/>
                  <a:cs typeface="Arial"/>
                </a:rPr>
                <a:t>a</a:t>
              </a:r>
              <a:r>
                <a:rPr sz="3299" b="1" i="1" spc="-34" dirty="0">
                  <a:latin typeface="Times New Roman"/>
                  <a:cs typeface="Times New Roman"/>
                </a:rPr>
                <a:t>x</a:t>
              </a:r>
              <a:endParaRPr sz="3299" dirty="0">
                <a:latin typeface="Times New Roman"/>
                <a:cs typeface="Times New Roman"/>
              </a:endParaRP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8636595" y="5833098"/>
              <a:ext cx="3411071" cy="932639"/>
            </a:xfrm>
            <a:prstGeom prst="rect">
              <a:avLst/>
            </a:prstGeom>
          </p:spPr>
          <p:txBody>
            <a:bodyPr vert="horz" wrap="square" lIns="0" tIns="20522" rIns="0" bIns="0" rtlCol="0">
              <a:spAutoFit/>
            </a:bodyPr>
            <a:lstStyle/>
            <a:p>
              <a:pPr marL="34207">
                <a:spcBef>
                  <a:spcPts val="162"/>
                </a:spcBef>
              </a:pPr>
              <a:r>
                <a:rPr lang="en-US" sz="5926" i="1" spc="-67" dirty="0">
                  <a:latin typeface="Symbol" pitchFamily="2" charset="2"/>
                  <a:cs typeface="Arial"/>
                </a:rPr>
                <a:t>I </a:t>
              </a:r>
              <a:r>
                <a:rPr sz="5658" spc="-67" dirty="0">
                  <a:latin typeface="Times New Roman"/>
                  <a:cs typeface="Times New Roman"/>
                </a:rPr>
                <a:t>(</a:t>
              </a:r>
              <a:r>
                <a:rPr sz="5658" spc="-848" dirty="0">
                  <a:latin typeface="Times New Roman"/>
                  <a:cs typeface="Times New Roman"/>
                </a:rPr>
                <a:t> </a:t>
              </a:r>
              <a:r>
                <a:rPr sz="5658" b="1" i="1" spc="94" dirty="0">
                  <a:latin typeface="Times New Roman"/>
                  <a:cs typeface="Times New Roman"/>
                </a:rPr>
                <a:t>x</a:t>
              </a:r>
              <a:r>
                <a:rPr sz="5658" spc="94" dirty="0">
                  <a:latin typeface="Times New Roman"/>
                  <a:cs typeface="Times New Roman"/>
                </a:rPr>
                <a:t>)</a:t>
              </a:r>
              <a:r>
                <a:rPr sz="5658" spc="-357" dirty="0">
                  <a:latin typeface="Times New Roman"/>
                  <a:cs typeface="Times New Roman"/>
                </a:rPr>
                <a:t> </a:t>
              </a:r>
              <a:r>
                <a:rPr sz="5658" spc="-242" dirty="0">
                  <a:latin typeface="Arial"/>
                  <a:cs typeface="Arial"/>
                </a:rPr>
                <a:t>=</a:t>
              </a:r>
              <a:r>
                <a:rPr sz="5658" spc="-747" dirty="0">
                  <a:latin typeface="Arial"/>
                  <a:cs typeface="Arial"/>
                </a:rPr>
                <a:t> </a:t>
              </a:r>
              <a:r>
                <a:rPr lang="en-US" sz="5926" i="1" spc="-94" dirty="0">
                  <a:latin typeface="Arial"/>
                  <a:cs typeface="Arial"/>
                </a:rPr>
                <a:t>I</a:t>
              </a:r>
              <a:r>
                <a:rPr sz="4951" spc="-140" baseline="-23809" dirty="0">
                  <a:latin typeface="Times New Roman"/>
                  <a:cs typeface="Times New Roman"/>
                </a:rPr>
                <a:t>0</a:t>
              </a:r>
              <a:r>
                <a:rPr sz="4951" spc="353" baseline="-23809" dirty="0">
                  <a:latin typeface="Times New Roman"/>
                  <a:cs typeface="Times New Roman"/>
                </a:rPr>
                <a:t> </a:t>
              </a:r>
              <a:r>
                <a:rPr sz="5658" spc="-1920" dirty="0">
                  <a:latin typeface="Arial"/>
                  <a:cs typeface="Arial"/>
                </a:rPr>
                <a:t>×</a:t>
              </a:r>
              <a:r>
                <a:rPr sz="5658" spc="-976" dirty="0">
                  <a:latin typeface="Arial"/>
                  <a:cs typeface="Arial"/>
                </a:rPr>
                <a:t> </a:t>
              </a:r>
              <a:r>
                <a:rPr lang="en-US" sz="5658" spc="-976" dirty="0">
                  <a:latin typeface="Arial"/>
                  <a:cs typeface="Arial"/>
                </a:rPr>
                <a:t>    </a:t>
              </a:r>
              <a:r>
                <a:rPr sz="5658" b="1" i="1" spc="-67" dirty="0">
                  <a:latin typeface="Times New Roman"/>
                  <a:cs typeface="Times New Roman"/>
                </a:rPr>
                <a:t>e</a:t>
              </a:r>
              <a:endParaRPr sz="5658" dirty="0">
                <a:latin typeface="Times New Roman"/>
                <a:cs typeface="Times New Roman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8636595" y="5872879"/>
              <a:ext cx="4293555" cy="1127047"/>
            </a:xfrm>
            <a:custGeom>
              <a:avLst/>
              <a:gdLst/>
              <a:ahLst/>
              <a:cxnLst/>
              <a:rect l="l" t="t" r="r" b="b"/>
              <a:pathLst>
                <a:path w="3188334" h="836929">
                  <a:moveTo>
                    <a:pt x="0" y="0"/>
                  </a:moveTo>
                  <a:lnTo>
                    <a:pt x="3188291" y="0"/>
                  </a:lnTo>
                  <a:lnTo>
                    <a:pt x="3188291" y="836854"/>
                  </a:lnTo>
                  <a:lnTo>
                    <a:pt x="0" y="83685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361845" y="329703"/>
            <a:ext cx="4389327" cy="51477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3233" dirty="0">
                <a:solidFill>
                  <a:srgbClr val="FFFFFF"/>
                </a:solidFill>
                <a:latin typeface="American Typewriter"/>
                <a:cs typeface="American Typewriter"/>
              </a:rPr>
              <a:t>Absorption</a:t>
            </a:r>
            <a:r>
              <a:rPr sz="3233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33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coefficient</a:t>
            </a:r>
            <a:endParaRPr sz="3233">
              <a:latin typeface="American Typewriter"/>
              <a:cs typeface="American Typewriter"/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F770709-FBDD-BD90-D7C0-69EFC35CD6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4" y="241707"/>
            <a:ext cx="9709027" cy="7495122"/>
            <a:chOff x="357187" y="1152877"/>
            <a:chExt cx="7209790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2587830" y="6995706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6"/>
                </a:lnTo>
                <a:lnTo>
                  <a:pt x="8012" y="107473"/>
                </a:lnTo>
                <a:lnTo>
                  <a:pt x="0" y="157142"/>
                </a:lnTo>
                <a:lnTo>
                  <a:pt x="8012" y="206810"/>
                </a:lnTo>
                <a:lnTo>
                  <a:pt x="30323" y="249947"/>
                </a:lnTo>
                <a:lnTo>
                  <a:pt x="64344" y="283964"/>
                </a:lnTo>
                <a:lnTo>
                  <a:pt x="107487" y="306271"/>
                </a:lnTo>
                <a:lnTo>
                  <a:pt x="157162" y="314283"/>
                </a:lnTo>
                <a:lnTo>
                  <a:pt x="206838" y="306271"/>
                </a:lnTo>
                <a:lnTo>
                  <a:pt x="249981" y="283964"/>
                </a:lnTo>
                <a:lnTo>
                  <a:pt x="284002" y="249947"/>
                </a:lnTo>
                <a:lnTo>
                  <a:pt x="306312" y="206810"/>
                </a:lnTo>
                <a:lnTo>
                  <a:pt x="314325" y="157142"/>
                </a:lnTo>
                <a:lnTo>
                  <a:pt x="306312" y="107473"/>
                </a:lnTo>
                <a:lnTo>
                  <a:pt x="284002" y="64336"/>
                </a:lnTo>
                <a:lnTo>
                  <a:pt x="249981" y="30319"/>
                </a:lnTo>
                <a:lnTo>
                  <a:pt x="206838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67525" y="1896954"/>
            <a:ext cx="12768644" cy="5460534"/>
          </a:xfrm>
          <a:prstGeom prst="rect">
            <a:avLst/>
          </a:prstGeom>
        </p:spPr>
        <p:txBody>
          <a:bodyPr vert="horz" wrap="square" lIns="0" tIns="12827" rIns="0" bIns="0" rtlCol="0">
            <a:spAutoFit/>
          </a:bodyPr>
          <a:lstStyle/>
          <a:p>
            <a:pPr marL="279650" marR="7697" indent="-263401" algn="just">
              <a:lnSpc>
                <a:spcPct val="101099"/>
              </a:lnSpc>
              <a:spcBef>
                <a:spcPts val="101"/>
              </a:spcBef>
              <a:buClr>
                <a:srgbClr val="418AB3"/>
              </a:buClr>
              <a:buFont typeface="Arial"/>
              <a:buChar char="•"/>
              <a:tabLst>
                <a:tab pos="281361" algn="l"/>
              </a:tabLst>
            </a:pP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Charged</a:t>
            </a:r>
            <a:r>
              <a:rPr sz="2559" spc="94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particles</a:t>
            </a:r>
            <a:r>
              <a:rPr sz="2559" spc="107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continuously</a:t>
            </a:r>
            <a:r>
              <a:rPr sz="2559" spc="101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interact</a:t>
            </a:r>
            <a:r>
              <a:rPr sz="2559" spc="94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with</a:t>
            </a:r>
            <a:r>
              <a:rPr sz="2559" spc="94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electrons</a:t>
            </a:r>
            <a:r>
              <a:rPr sz="2559" spc="94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2559" spc="101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protons</a:t>
            </a:r>
            <a:r>
              <a:rPr sz="2559" spc="101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z="2559" spc="101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2559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the 	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nucleus</a:t>
            </a:r>
            <a:r>
              <a:rPr sz="2559" spc="-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via</a:t>
            </a:r>
            <a:r>
              <a:rPr sz="2559" spc="-9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559" spc="-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long-</a:t>
            </a:r>
            <a:r>
              <a:rPr sz="2559" dirty="0">
                <a:solidFill>
                  <a:srgbClr val="FFFF00"/>
                </a:solidFill>
                <a:latin typeface="American Typewriter"/>
                <a:cs typeface="American Typewriter"/>
              </a:rPr>
              <a:t>range</a:t>
            </a:r>
            <a:r>
              <a:rPr sz="2559" spc="-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Coulomb</a:t>
            </a:r>
            <a:r>
              <a:rPr sz="2559" spc="-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force.</a:t>
            </a:r>
            <a:endParaRPr sz="2559" dirty="0">
              <a:latin typeface="American Typewriter"/>
              <a:cs typeface="American Typewriter"/>
            </a:endParaRPr>
          </a:p>
          <a:p>
            <a:pPr marL="280504" indent="-263401" algn="just">
              <a:spcBef>
                <a:spcPts val="1098"/>
              </a:spcBef>
              <a:buClr>
                <a:srgbClr val="418AB3"/>
              </a:buClr>
              <a:buFont typeface="Arial"/>
              <a:buChar char="•"/>
              <a:tabLst>
                <a:tab pos="280504" algn="l"/>
              </a:tabLst>
            </a:pP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Most</a:t>
            </a:r>
            <a:r>
              <a:rPr sz="2559" spc="-10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interactions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are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elastic</a:t>
            </a:r>
            <a:r>
              <a:rPr sz="2559" spc="-8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(Rutherford)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scattering</a:t>
            </a:r>
            <a:r>
              <a:rPr sz="2559" spc="-9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with</a:t>
            </a:r>
            <a:r>
              <a:rPr sz="2559" spc="-10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AFFF62"/>
                </a:solidFill>
                <a:latin typeface="American Typewriter"/>
                <a:cs typeface="American Typewriter"/>
              </a:rPr>
              <a:t>atomic</a:t>
            </a:r>
            <a:r>
              <a:rPr sz="2559" spc="-8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electrons.</a:t>
            </a:r>
            <a:endParaRPr sz="2559" dirty="0">
              <a:latin typeface="American Typewriter"/>
              <a:cs typeface="American Typewriter"/>
            </a:endParaRPr>
          </a:p>
          <a:p>
            <a:pPr marL="279650" marR="6841" indent="-263401" algn="just">
              <a:lnSpc>
                <a:spcPct val="101099"/>
              </a:lnSpc>
              <a:spcBef>
                <a:spcPts val="1064"/>
              </a:spcBef>
              <a:buClr>
                <a:srgbClr val="418AB3"/>
              </a:buClr>
              <a:buFont typeface="Arial"/>
              <a:buChar char="•"/>
              <a:tabLst>
                <a:tab pos="281361" algn="l"/>
              </a:tabLst>
            </a:pP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The</a:t>
            </a:r>
            <a:r>
              <a:rPr sz="2559" spc="384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basic</a:t>
            </a:r>
            <a:r>
              <a:rPr sz="2559" spc="391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theory</a:t>
            </a:r>
            <a:r>
              <a:rPr sz="2559" spc="391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lang="en-US" sz="2559" spc="391" dirty="0">
                <a:solidFill>
                  <a:srgbClr val="FAA2D5"/>
                </a:solidFill>
                <a:latin typeface="American Typewriter"/>
                <a:cs typeface="American Typewriter"/>
              </a:rPr>
              <a:t>was</a:t>
            </a:r>
            <a:r>
              <a:rPr sz="2559" spc="384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developed</a:t>
            </a:r>
            <a:r>
              <a:rPr sz="2559" spc="391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by</a:t>
            </a:r>
            <a:r>
              <a:rPr sz="2559" spc="391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lang="en-US" sz="2559" spc="391" dirty="0">
                <a:solidFill>
                  <a:srgbClr val="FAA2D5"/>
                </a:solidFill>
                <a:latin typeface="American Typewriter"/>
                <a:cs typeface="American Typewriter"/>
              </a:rPr>
              <a:t>N.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Bohr</a:t>
            </a:r>
            <a:r>
              <a:rPr sz="2559" spc="384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using</a:t>
            </a:r>
            <a:r>
              <a:rPr sz="2559" spc="384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classical</a:t>
            </a:r>
            <a:r>
              <a:rPr sz="2559" spc="384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arguments,</a:t>
            </a:r>
            <a:r>
              <a:rPr sz="2559" spc="391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spc="-34" dirty="0">
                <a:solidFill>
                  <a:srgbClr val="FAA2D5"/>
                </a:solidFill>
                <a:latin typeface="American Typewriter"/>
                <a:cs typeface="American Typewriter"/>
              </a:rPr>
              <a:t>and 	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later</a:t>
            </a:r>
            <a:r>
              <a:rPr sz="2559" spc="54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quantum</a:t>
            </a:r>
            <a:r>
              <a:rPr sz="2559" spc="54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mechanic</a:t>
            </a:r>
            <a:r>
              <a:rPr lang="en-US"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s was used by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Bethe</a:t>
            </a:r>
            <a:r>
              <a:rPr sz="2559" spc="61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(1930),</a:t>
            </a:r>
            <a:r>
              <a:rPr sz="2559" spc="67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Bloch</a:t>
            </a:r>
            <a:r>
              <a:rPr sz="2559" spc="54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(1933)</a:t>
            </a:r>
            <a:r>
              <a:rPr sz="2559" spc="61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AA2D5"/>
                </a:solidFill>
                <a:latin typeface="American Typewriter"/>
                <a:cs typeface="American Typewriter"/>
              </a:rPr>
              <a:t>and</a:t>
            </a:r>
            <a:r>
              <a:rPr sz="2559" spc="61" dirty="0">
                <a:solidFill>
                  <a:srgbClr val="FAA2D5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FAA2D5"/>
                </a:solidFill>
                <a:latin typeface="American Typewriter"/>
                <a:cs typeface="American Typewriter"/>
              </a:rPr>
              <a:t>Landau 	(1944).</a:t>
            </a:r>
            <a:endParaRPr sz="2559" dirty="0">
              <a:latin typeface="American Typewriter"/>
              <a:cs typeface="American Typewriter"/>
            </a:endParaRPr>
          </a:p>
          <a:p>
            <a:pPr marL="279650" marR="6841" indent="-263401" algn="just">
              <a:lnSpc>
                <a:spcPct val="101099"/>
              </a:lnSpc>
              <a:spcBef>
                <a:spcPts val="1064"/>
              </a:spcBef>
              <a:buClr>
                <a:srgbClr val="418AB3"/>
              </a:buClr>
              <a:buFont typeface="Arial"/>
              <a:buChar char="•"/>
              <a:tabLst>
                <a:tab pos="281361" algn="l"/>
              </a:tabLst>
            </a:pP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Since</a:t>
            </a:r>
            <a:r>
              <a:rPr sz="2559" spc="60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559" spc="61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time</a:t>
            </a:r>
            <a:r>
              <a:rPr sz="2559" spc="61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that</a:t>
            </a:r>
            <a:r>
              <a:rPr sz="2559" spc="60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559" spc="61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electrostatic</a:t>
            </a:r>
            <a:r>
              <a:rPr sz="2559" spc="61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force</a:t>
            </a:r>
            <a:r>
              <a:rPr sz="2559" spc="60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acts</a:t>
            </a:r>
            <a:r>
              <a:rPr sz="2559" spc="61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on</a:t>
            </a:r>
            <a:r>
              <a:rPr sz="2559" spc="61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559" spc="60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lang="en-US" sz="2559" spc="606" dirty="0">
                <a:solidFill>
                  <a:srgbClr val="FFFFFF"/>
                </a:solidFill>
                <a:latin typeface="American Typewriter"/>
                <a:cs typeface="American Typewriter"/>
              </a:rPr>
              <a:t>traveling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electron</a:t>
            </a:r>
            <a:r>
              <a:rPr sz="2559" spc="61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is</a:t>
            </a:r>
            <a:r>
              <a:rPr sz="2559" spc="61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inversely 	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proportional</a:t>
            </a:r>
            <a:r>
              <a:rPr sz="2559" spc="50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2559" spc="49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lang="en-US" sz="2559" spc="498" dirty="0">
                <a:solidFill>
                  <a:srgbClr val="FFFFFF"/>
                </a:solidFill>
                <a:latin typeface="American Typewriter"/>
                <a:cs typeface="American Typewriter"/>
              </a:rPr>
              <a:t>its</a:t>
            </a:r>
            <a:r>
              <a:rPr sz="2559" spc="50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velocity,</a:t>
            </a:r>
            <a:r>
              <a:rPr sz="2559" spc="49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the</a:t>
            </a:r>
            <a:r>
              <a:rPr sz="2559" u="sng" spc="50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 </a:t>
            </a:r>
            <a:r>
              <a:rPr sz="2559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energy</a:t>
            </a:r>
            <a:r>
              <a:rPr sz="2559" u="sng" spc="50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 </a:t>
            </a:r>
            <a:r>
              <a:rPr sz="2559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loss</a:t>
            </a:r>
            <a:r>
              <a:rPr sz="2559" u="sng" spc="50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is</a:t>
            </a:r>
            <a:r>
              <a:rPr sz="2559" spc="50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inversely</a:t>
            </a:r>
            <a:r>
              <a:rPr sz="2559" spc="51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proportional</a:t>
            </a:r>
            <a:r>
              <a:rPr sz="2559" spc="50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2559" spc="49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559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the 	</a:t>
            </a:r>
            <a:r>
              <a:rPr sz="2559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square</a:t>
            </a:r>
            <a:r>
              <a:rPr sz="2559" u="sng" spc="-94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 </a:t>
            </a:r>
            <a:r>
              <a:rPr sz="2559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of</a:t>
            </a:r>
            <a:r>
              <a:rPr sz="2559" u="sng" spc="-8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 </a:t>
            </a:r>
            <a:r>
              <a:rPr sz="2559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the</a:t>
            </a:r>
            <a:r>
              <a:rPr sz="2559" u="sng" spc="-8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 </a:t>
            </a:r>
            <a:r>
              <a:rPr sz="2559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particle</a:t>
            </a:r>
            <a:r>
              <a:rPr sz="2559" u="sng" spc="-8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 </a:t>
            </a:r>
            <a:r>
              <a:rPr sz="2559" u="sng" spc="-13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velocity.</a:t>
            </a:r>
            <a:endParaRPr sz="2559" dirty="0">
              <a:latin typeface="American Typewriter"/>
              <a:cs typeface="American Typewriter"/>
            </a:endParaRPr>
          </a:p>
          <a:p>
            <a:pPr marL="280504" indent="-263401" algn="just">
              <a:spcBef>
                <a:spcPts val="1098"/>
              </a:spcBef>
              <a:buClr>
                <a:srgbClr val="418AB3"/>
              </a:buClr>
              <a:buFont typeface="Arial"/>
              <a:buChar char="•"/>
              <a:tabLst>
                <a:tab pos="280504" algn="l"/>
              </a:tabLst>
            </a:pPr>
            <a:r>
              <a:rPr sz="2559" dirty="0">
                <a:solidFill>
                  <a:srgbClr val="FFC000"/>
                </a:solidFill>
                <a:latin typeface="American Typewriter"/>
                <a:cs typeface="American Typewriter"/>
              </a:rPr>
              <a:t>Minimum</a:t>
            </a:r>
            <a:r>
              <a:rPr sz="2559" spc="-9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C000"/>
                </a:solidFill>
                <a:latin typeface="American Typewriter"/>
                <a:cs typeface="American Typewriter"/>
              </a:rPr>
              <a:t>Ionizing</a:t>
            </a:r>
            <a:r>
              <a:rPr sz="2559" spc="-80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C000"/>
                </a:solidFill>
                <a:latin typeface="American Typewriter"/>
                <a:cs typeface="American Typewriter"/>
              </a:rPr>
              <a:t>Particle</a:t>
            </a:r>
            <a:r>
              <a:rPr sz="2559" spc="-8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C000"/>
                </a:solidFill>
                <a:latin typeface="American Typewriter"/>
                <a:cs typeface="American Typewriter"/>
              </a:rPr>
              <a:t>Energy</a:t>
            </a:r>
            <a:r>
              <a:rPr sz="2559" spc="-80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C000"/>
                </a:solidFill>
                <a:latin typeface="American Typewriter"/>
                <a:cs typeface="American Typewriter"/>
              </a:rPr>
              <a:t>Loss</a:t>
            </a:r>
            <a:r>
              <a:rPr sz="2559" spc="485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C000"/>
                </a:solidFill>
                <a:latin typeface="American Typewriter"/>
                <a:cs typeface="American Typewriter"/>
              </a:rPr>
              <a:t>in</a:t>
            </a:r>
            <a:r>
              <a:rPr sz="2559" spc="-8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C000"/>
                </a:solidFill>
                <a:latin typeface="American Typewriter"/>
                <a:cs typeface="American Typewriter"/>
              </a:rPr>
              <a:t>Si:</a:t>
            </a:r>
            <a:r>
              <a:rPr sz="2559" spc="-80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FFC000"/>
                </a:solidFill>
                <a:latin typeface="American Typewriter"/>
                <a:cs typeface="American Typewriter"/>
              </a:rPr>
              <a:t>3.87</a:t>
            </a:r>
            <a:r>
              <a:rPr sz="2559" spc="-80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MeV/cm.</a:t>
            </a:r>
            <a:endParaRPr sz="2559" dirty="0">
              <a:latin typeface="American Typewriter"/>
              <a:cs typeface="American Typewriter"/>
            </a:endParaRPr>
          </a:p>
          <a:p>
            <a:pPr marL="280504" indent="-263401" algn="just">
              <a:spcBef>
                <a:spcPts val="1104"/>
              </a:spcBef>
              <a:buClr>
                <a:srgbClr val="418AB3"/>
              </a:buClr>
              <a:buFont typeface="Arial"/>
              <a:buChar char="•"/>
              <a:tabLst>
                <a:tab pos="280504" algn="l"/>
              </a:tabLst>
            </a:pPr>
            <a:r>
              <a:rPr sz="2559" dirty="0">
                <a:solidFill>
                  <a:srgbClr val="4CD0F8"/>
                </a:solidFill>
                <a:latin typeface="American Typewriter"/>
                <a:cs typeface="American Typewriter"/>
              </a:rPr>
              <a:t>Ionizing</a:t>
            </a:r>
            <a:r>
              <a:rPr sz="2559" spc="-88" dirty="0">
                <a:solidFill>
                  <a:srgbClr val="4CD0F8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4CD0F8"/>
                </a:solidFill>
                <a:latin typeface="American Typewriter"/>
                <a:cs typeface="American Typewriter"/>
              </a:rPr>
              <a:t>Energy</a:t>
            </a:r>
            <a:r>
              <a:rPr sz="2559" spc="-88" dirty="0">
                <a:solidFill>
                  <a:srgbClr val="4CD0F8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4CD0F8"/>
                </a:solidFill>
                <a:latin typeface="American Typewriter"/>
                <a:cs typeface="American Typewriter"/>
              </a:rPr>
              <a:t>for</a:t>
            </a:r>
            <a:r>
              <a:rPr sz="2559" spc="-94" dirty="0">
                <a:solidFill>
                  <a:srgbClr val="4CD0F8"/>
                </a:solidFill>
                <a:latin typeface="American Typewriter"/>
                <a:cs typeface="American Typewriter"/>
              </a:rPr>
              <a:t> </a:t>
            </a:r>
            <a:r>
              <a:rPr sz="2559" spc="-27" dirty="0">
                <a:solidFill>
                  <a:srgbClr val="4CD0F8"/>
                </a:solidFill>
                <a:latin typeface="American Typewriter"/>
                <a:cs typeface="American Typewriter"/>
              </a:rPr>
              <a:t>e-</a:t>
            </a:r>
            <a:r>
              <a:rPr sz="2559" dirty="0">
                <a:solidFill>
                  <a:srgbClr val="4CD0F8"/>
                </a:solidFill>
                <a:latin typeface="American Typewriter"/>
                <a:cs typeface="American Typewriter"/>
              </a:rPr>
              <a:t>h</a:t>
            </a:r>
            <a:r>
              <a:rPr sz="2559" spc="-80" dirty="0">
                <a:solidFill>
                  <a:srgbClr val="4CD0F8"/>
                </a:solidFill>
                <a:latin typeface="American Typewriter"/>
                <a:cs typeface="American Typewriter"/>
              </a:rPr>
              <a:t> </a:t>
            </a:r>
            <a:r>
              <a:rPr sz="2559" dirty="0">
                <a:solidFill>
                  <a:srgbClr val="4CD0F8"/>
                </a:solidFill>
                <a:latin typeface="American Typewriter"/>
                <a:cs typeface="American Typewriter"/>
              </a:rPr>
              <a:t>pair</a:t>
            </a:r>
            <a:r>
              <a:rPr sz="2559" spc="-94" dirty="0">
                <a:solidFill>
                  <a:srgbClr val="4CD0F8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4CD0F8"/>
                </a:solidFill>
                <a:latin typeface="American Typewriter"/>
                <a:cs typeface="American Typewriter"/>
              </a:rPr>
              <a:t>creation=</a:t>
            </a:r>
            <a:r>
              <a:rPr sz="2559" spc="-88" dirty="0">
                <a:solidFill>
                  <a:srgbClr val="4CD0F8"/>
                </a:solidFill>
                <a:latin typeface="American Typewriter"/>
                <a:cs typeface="American Typewriter"/>
              </a:rPr>
              <a:t> </a:t>
            </a:r>
            <a:r>
              <a:rPr sz="2559" spc="-13" dirty="0">
                <a:solidFill>
                  <a:srgbClr val="4CD0F8"/>
                </a:solidFill>
                <a:latin typeface="American Typewriter"/>
                <a:cs typeface="American Typewriter"/>
              </a:rPr>
              <a:t>3.62eV</a:t>
            </a:r>
            <a:endParaRPr sz="2559" dirty="0">
              <a:latin typeface="American Typewriter"/>
              <a:cs typeface="American Typewriter"/>
            </a:endParaRPr>
          </a:p>
          <a:p>
            <a:pPr marR="844936" algn="r">
              <a:spcBef>
                <a:spcPts val="1474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15</a:t>
            </a:r>
            <a:endParaRPr sz="1212" dirty="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076758" y="-13020"/>
            <a:ext cx="15164716" cy="963884"/>
          </a:xfrm>
          <a:prstGeom prst="rect">
            <a:avLst/>
          </a:prstGeom>
        </p:spPr>
        <p:txBody>
          <a:bodyPr vert="horz" wrap="square" lIns="0" tIns="441917" rIns="0" bIns="0" rtlCol="0">
            <a:spAutoFit/>
          </a:bodyPr>
          <a:lstStyle/>
          <a:p>
            <a:pPr marL="321555">
              <a:spcBef>
                <a:spcPts val="135"/>
              </a:spcBef>
            </a:pP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Charged</a:t>
            </a:r>
            <a:r>
              <a:rPr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particles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4A0A947-6D5E-AC23-7326-CA989E08A2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680738" y="7281698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5"/>
                </a:lnTo>
                <a:lnTo>
                  <a:pt x="8012" y="107472"/>
                </a:lnTo>
                <a:lnTo>
                  <a:pt x="0" y="157140"/>
                </a:lnTo>
                <a:lnTo>
                  <a:pt x="8012" y="206809"/>
                </a:lnTo>
                <a:lnTo>
                  <a:pt x="30323" y="249946"/>
                </a:lnTo>
                <a:lnTo>
                  <a:pt x="64344" y="283963"/>
                </a:lnTo>
                <a:lnTo>
                  <a:pt x="107487" y="306271"/>
                </a:lnTo>
                <a:lnTo>
                  <a:pt x="157162" y="314283"/>
                </a:lnTo>
                <a:lnTo>
                  <a:pt x="206837" y="306271"/>
                </a:lnTo>
                <a:lnTo>
                  <a:pt x="249980" y="283963"/>
                </a:lnTo>
                <a:lnTo>
                  <a:pt x="284001" y="249946"/>
                </a:lnTo>
                <a:lnTo>
                  <a:pt x="306312" y="206809"/>
                </a:lnTo>
                <a:lnTo>
                  <a:pt x="314325" y="157140"/>
                </a:lnTo>
                <a:lnTo>
                  <a:pt x="306312" y="107472"/>
                </a:lnTo>
                <a:lnTo>
                  <a:pt x="284001" y="64335"/>
                </a:lnTo>
                <a:lnTo>
                  <a:pt x="249980" y="30319"/>
                </a:lnTo>
                <a:lnTo>
                  <a:pt x="206837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5" name="object 5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35884" y="2314747"/>
              <a:ext cx="1593850" cy="1297940"/>
            </a:xfrm>
            <a:custGeom>
              <a:avLst/>
              <a:gdLst/>
              <a:ahLst/>
              <a:cxnLst/>
              <a:rect l="l" t="t" r="r" b="b"/>
              <a:pathLst>
                <a:path w="1593850" h="1297939">
                  <a:moveTo>
                    <a:pt x="1593824" y="0"/>
                  </a:moveTo>
                  <a:lnTo>
                    <a:pt x="142087" y="0"/>
                  </a:lnTo>
                  <a:lnTo>
                    <a:pt x="0" y="0"/>
                  </a:lnTo>
                  <a:lnTo>
                    <a:pt x="0" y="1297825"/>
                  </a:lnTo>
                  <a:lnTo>
                    <a:pt x="1593824" y="1297825"/>
                  </a:lnTo>
                  <a:lnTo>
                    <a:pt x="15938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876904" y="2314741"/>
              <a:ext cx="1270" cy="1294130"/>
            </a:xfrm>
            <a:custGeom>
              <a:avLst/>
              <a:gdLst/>
              <a:ahLst/>
              <a:cxnLst/>
              <a:rect l="l" t="t" r="r" b="b"/>
              <a:pathLst>
                <a:path w="1269" h="1294129">
                  <a:moveTo>
                    <a:pt x="0" y="1293853"/>
                  </a:moveTo>
                  <a:lnTo>
                    <a:pt x="1068" y="0"/>
                  </a:lnTo>
                </a:path>
              </a:pathLst>
            </a:custGeom>
            <a:ln w="127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32097" y="2308390"/>
              <a:ext cx="90683" cy="85243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891858" y="2990486"/>
              <a:ext cx="1433830" cy="1270"/>
            </a:xfrm>
            <a:custGeom>
              <a:avLst/>
              <a:gdLst/>
              <a:ahLst/>
              <a:cxnLst/>
              <a:rect l="l" t="t" r="r" b="b"/>
              <a:pathLst>
                <a:path w="1433829" h="1269">
                  <a:moveTo>
                    <a:pt x="0" y="0"/>
                  </a:moveTo>
                  <a:lnTo>
                    <a:pt x="1433586" y="994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891858" y="2990486"/>
              <a:ext cx="1433830" cy="1270"/>
            </a:xfrm>
            <a:custGeom>
              <a:avLst/>
              <a:gdLst/>
              <a:ahLst/>
              <a:cxnLst/>
              <a:rect l="l" t="t" r="r" b="b"/>
              <a:pathLst>
                <a:path w="1433829" h="1269">
                  <a:moveTo>
                    <a:pt x="0" y="0"/>
                  </a:moveTo>
                  <a:lnTo>
                    <a:pt x="1433586" y="994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816014" y="2978562"/>
              <a:ext cx="30480" cy="105410"/>
            </a:xfrm>
            <a:custGeom>
              <a:avLst/>
              <a:gdLst/>
              <a:ahLst/>
              <a:cxnLst/>
              <a:rect l="l" t="t" r="r" b="b"/>
              <a:pathLst>
                <a:path w="30480" h="105410">
                  <a:moveTo>
                    <a:pt x="29911" y="0"/>
                  </a:moveTo>
                  <a:lnTo>
                    <a:pt x="0" y="0"/>
                  </a:lnTo>
                  <a:lnTo>
                    <a:pt x="0" y="105336"/>
                  </a:lnTo>
                  <a:lnTo>
                    <a:pt x="29911" y="105336"/>
                  </a:lnTo>
                  <a:lnTo>
                    <a:pt x="299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3867574" y="7280765"/>
            <a:ext cx="47887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212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-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764693" y="7469576"/>
            <a:ext cx="253970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16-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96833" y="2880213"/>
            <a:ext cx="1258735" cy="28218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5131" rIns="0" bIns="0" rtlCol="0">
            <a:spAutoFit/>
          </a:bodyPr>
          <a:lstStyle/>
          <a:p>
            <a:pPr marL="42761">
              <a:spcBef>
                <a:spcPts val="40"/>
              </a:spcBef>
            </a:pPr>
            <a:r>
              <a:rPr i="1" dirty="0">
                <a:latin typeface="Times New Roman"/>
                <a:cs typeface="Times New Roman"/>
              </a:rPr>
              <a:t>n</a:t>
            </a:r>
            <a:r>
              <a:rPr i="1"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Arial"/>
                <a:cs typeface="Arial"/>
              </a:rPr>
              <a:t>=</a:t>
            </a:r>
            <a:r>
              <a:rPr spc="141" dirty="0">
                <a:latin typeface="Arial"/>
                <a:cs typeface="Arial"/>
              </a:rPr>
              <a:t> </a:t>
            </a:r>
            <a:r>
              <a:rPr i="1" dirty="0">
                <a:latin typeface="Times New Roman"/>
                <a:cs typeface="Times New Roman"/>
              </a:rPr>
              <a:t>p</a:t>
            </a:r>
            <a:r>
              <a:rPr i="1" spc="-34" dirty="0">
                <a:latin typeface="Times New Roman"/>
                <a:cs typeface="Times New Roman"/>
              </a:rPr>
              <a:t> </a:t>
            </a:r>
            <a:r>
              <a:rPr spc="-61" dirty="0">
                <a:latin typeface="Arial"/>
                <a:cs typeface="Arial"/>
              </a:rPr>
              <a:t>=</a:t>
            </a:r>
            <a:r>
              <a:rPr spc="-162" dirty="0">
                <a:latin typeface="Arial"/>
                <a:cs typeface="Arial"/>
              </a:rPr>
              <a:t> </a:t>
            </a:r>
            <a:r>
              <a:rPr i="1" spc="-34" dirty="0">
                <a:latin typeface="Times New Roman"/>
                <a:cs typeface="Times New Roman"/>
              </a:rPr>
              <a:t>n</a:t>
            </a:r>
            <a:r>
              <a:rPr sz="2122" i="1" spc="-49" baseline="-23809" dirty="0">
                <a:latin typeface="Times New Roman"/>
                <a:cs typeface="Times New Roman"/>
              </a:rPr>
              <a:t>i</a:t>
            </a:r>
            <a:endParaRPr sz="2122" baseline="-23809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82936" y="1797286"/>
            <a:ext cx="7494268" cy="1804561"/>
          </a:xfrm>
          <a:prstGeom prst="rect">
            <a:avLst/>
          </a:prstGeom>
          <a:ln w="12700">
            <a:solidFill>
              <a:srgbClr val="00B0F0"/>
            </a:solidFill>
          </a:ln>
        </p:spPr>
        <p:txBody>
          <a:bodyPr vert="horz" wrap="square" lIns="0" tIns="52162" rIns="0" bIns="0" rtlCol="0">
            <a:spAutoFit/>
          </a:bodyPr>
          <a:lstStyle/>
          <a:p>
            <a:pPr marL="105189">
              <a:spcBef>
                <a:spcPts val="410"/>
              </a:spcBef>
            </a:pP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Intrinsic</a:t>
            </a:r>
            <a:r>
              <a:rPr sz="2021" spc="263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semiconductor:</a:t>
            </a:r>
            <a:endParaRPr sz="2021" dirty="0">
              <a:latin typeface="American Typewriter"/>
              <a:cs typeface="American Typewriter"/>
            </a:endParaRPr>
          </a:p>
          <a:p>
            <a:pPr marL="105189" marR="311293">
              <a:lnSpc>
                <a:spcPct val="101400"/>
              </a:lnSpc>
              <a:spcBef>
                <a:spcPts val="1037"/>
              </a:spcBef>
            </a:pP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Pure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(undoped)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semiconductor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886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electron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density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n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hole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density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p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are</a:t>
            </a:r>
            <a:r>
              <a:rPr sz="1886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equal.</a:t>
            </a:r>
            <a:endParaRPr sz="1886" dirty="0">
              <a:latin typeface="American Typewriter"/>
              <a:cs typeface="American Typewriter"/>
            </a:endParaRPr>
          </a:p>
          <a:p>
            <a:pPr marL="314711" algn="ctr">
              <a:spcBef>
                <a:spcPts val="1320"/>
              </a:spcBef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For</a:t>
            </a:r>
            <a:r>
              <a:rPr sz="2021" spc="9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Silicon:</a:t>
            </a:r>
            <a:r>
              <a:rPr sz="2021" spc="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 err="1">
                <a:solidFill>
                  <a:srgbClr val="FFFF00"/>
                </a:solidFill>
                <a:latin typeface="American Typewriter"/>
                <a:cs typeface="American Typewriter"/>
              </a:rPr>
              <a:t>n</a:t>
            </a:r>
            <a:r>
              <a:rPr sz="2021" baseline="-16666" dirty="0" err="1">
                <a:solidFill>
                  <a:srgbClr val="FFFF00"/>
                </a:solidFill>
                <a:latin typeface="American Typewriter"/>
                <a:cs typeface="American Typewriter"/>
              </a:rPr>
              <a:t>i</a:t>
            </a:r>
            <a:r>
              <a:rPr sz="2021" spc="364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lang="en-US" sz="2021" spc="-202" baseline="-16666" dirty="0">
                <a:solidFill>
                  <a:srgbClr val="FFFF00"/>
                </a:solidFill>
                <a:latin typeface="Arial"/>
                <a:cs typeface="Arial"/>
              </a:rPr>
              <a:t>=</a:t>
            </a:r>
            <a:r>
              <a:rPr sz="2021" spc="47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2021" spc="-107" dirty="0">
                <a:solidFill>
                  <a:srgbClr val="FFFF00"/>
                </a:solidFill>
                <a:latin typeface="American Typewriter"/>
                <a:cs typeface="American Typewriter"/>
              </a:rPr>
              <a:t>1.45</a:t>
            </a:r>
            <a:r>
              <a:rPr sz="2021" spc="-107" dirty="0">
                <a:solidFill>
                  <a:srgbClr val="FFFF00"/>
                </a:solidFill>
                <a:latin typeface="Arial"/>
                <a:cs typeface="Arial"/>
              </a:rPr>
              <a:t>×</a:t>
            </a:r>
            <a:r>
              <a:rPr sz="2021" spc="-107" dirty="0">
                <a:solidFill>
                  <a:srgbClr val="FFFF00"/>
                </a:solidFill>
                <a:latin typeface="American Typewriter"/>
                <a:cs typeface="American Typewriter"/>
              </a:rPr>
              <a:t>10</a:t>
            </a:r>
            <a:r>
              <a:rPr sz="2021" spc="-162" baseline="27777" dirty="0">
                <a:solidFill>
                  <a:srgbClr val="FFFF00"/>
                </a:solidFill>
                <a:latin typeface="American Typewriter"/>
                <a:cs typeface="American Typewriter"/>
              </a:rPr>
              <a:t>10</a:t>
            </a:r>
            <a:r>
              <a:rPr sz="2021" spc="382" baseline="2777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cm</a:t>
            </a:r>
            <a:r>
              <a:rPr sz="2021" baseline="27777" dirty="0">
                <a:solidFill>
                  <a:srgbClr val="FFFF00"/>
                </a:solidFill>
                <a:latin typeface="American Typewriter"/>
                <a:cs typeface="American Typewriter"/>
              </a:rPr>
              <a:t>-</a:t>
            </a:r>
            <a:r>
              <a:rPr sz="2021" spc="-101" baseline="27777" dirty="0">
                <a:solidFill>
                  <a:srgbClr val="FFFF00"/>
                </a:solidFill>
                <a:latin typeface="American Typewriter"/>
                <a:cs typeface="American Typewriter"/>
              </a:rPr>
              <a:t>3</a:t>
            </a:r>
            <a:endParaRPr lang="en-US" sz="2021" spc="-101" dirty="0">
              <a:solidFill>
                <a:srgbClr val="FFFF00"/>
              </a:solidFill>
              <a:latin typeface="American Typewriter"/>
              <a:cs typeface="American Typewriter"/>
            </a:endParaRPr>
          </a:p>
          <a:p>
            <a:pPr marL="314711" algn="ctr">
              <a:spcBef>
                <a:spcPts val="1320"/>
              </a:spcBef>
            </a:pPr>
            <a:endParaRPr lang="en-US" sz="200" spc="-101" baseline="27777" dirty="0">
              <a:solidFill>
                <a:srgbClr val="FFFF00"/>
              </a:solidFill>
              <a:latin typeface="American Typewriter"/>
              <a:cs typeface="American Typewriter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684280" y="2578983"/>
            <a:ext cx="166748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spc="-94" dirty="0">
                <a:latin typeface="American Typewriter"/>
                <a:cs typeface="American Typewriter"/>
              </a:rPr>
              <a:t>E</a:t>
            </a:r>
            <a:r>
              <a:rPr sz="942" spc="-94" dirty="0">
                <a:latin typeface="American Typewriter"/>
                <a:cs typeface="American Typewriter"/>
              </a:rPr>
              <a:t>f</a:t>
            </a:r>
            <a:endParaRPr sz="942">
              <a:latin typeface="American Typewriter"/>
              <a:cs typeface="American Typewriter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692912" y="1857175"/>
            <a:ext cx="140238" cy="249695"/>
          </a:xfrm>
          <a:custGeom>
            <a:avLst/>
            <a:gdLst/>
            <a:ahLst/>
            <a:cxnLst/>
            <a:rect l="l" t="t" r="r" b="b"/>
            <a:pathLst>
              <a:path w="104139" h="185419">
                <a:moveTo>
                  <a:pt x="103620" y="0"/>
                </a:moveTo>
                <a:lnTo>
                  <a:pt x="0" y="0"/>
                </a:lnTo>
                <a:lnTo>
                  <a:pt x="0" y="184835"/>
                </a:lnTo>
                <a:lnTo>
                  <a:pt x="103620" y="184835"/>
                </a:lnTo>
                <a:lnTo>
                  <a:pt x="1036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692911" y="1823742"/>
            <a:ext cx="15563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spc="-67" dirty="0">
                <a:latin typeface="American Typewriter"/>
                <a:cs typeface="American Typewriter"/>
              </a:rPr>
              <a:t>E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4097886" y="2250612"/>
            <a:ext cx="1664063" cy="1056073"/>
            <a:chOff x="3043034" y="2644664"/>
            <a:chExt cx="1235710" cy="784225"/>
          </a:xfrm>
        </p:grpSpPr>
        <p:sp>
          <p:nvSpPr>
            <p:cNvPr id="23" name="object 23"/>
            <p:cNvSpPr/>
            <p:nvPr/>
          </p:nvSpPr>
          <p:spPr>
            <a:xfrm>
              <a:off x="3056369" y="2760932"/>
              <a:ext cx="1206500" cy="1270"/>
            </a:xfrm>
            <a:custGeom>
              <a:avLst/>
              <a:gdLst/>
              <a:ahLst/>
              <a:cxnLst/>
              <a:rect l="l" t="t" r="r" b="b"/>
              <a:pathLst>
                <a:path w="1206500" h="1269">
                  <a:moveTo>
                    <a:pt x="0" y="0"/>
                  </a:moveTo>
                  <a:lnTo>
                    <a:pt x="1206050" y="993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050019" y="2761429"/>
              <a:ext cx="1219200" cy="0"/>
            </a:xfrm>
            <a:custGeom>
              <a:avLst/>
              <a:gdLst/>
              <a:ahLst/>
              <a:cxnLst/>
              <a:rect l="l" t="t" r="r" b="b"/>
              <a:pathLst>
                <a:path w="1219200">
                  <a:moveTo>
                    <a:pt x="0" y="0"/>
                  </a:moveTo>
                  <a:lnTo>
                    <a:pt x="180473" y="0"/>
                  </a:lnTo>
                </a:path>
                <a:path w="1219200">
                  <a:moveTo>
                    <a:pt x="264864" y="0"/>
                  </a:moveTo>
                  <a:lnTo>
                    <a:pt x="1218750" y="0"/>
                  </a:lnTo>
                </a:path>
              </a:pathLst>
            </a:custGeom>
            <a:ln w="136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065983" y="3238922"/>
              <a:ext cx="1206500" cy="1270"/>
            </a:xfrm>
            <a:custGeom>
              <a:avLst/>
              <a:gdLst/>
              <a:ahLst/>
              <a:cxnLst/>
              <a:rect l="l" t="t" r="r" b="b"/>
              <a:pathLst>
                <a:path w="1206500" h="1269">
                  <a:moveTo>
                    <a:pt x="0" y="0"/>
                  </a:moveTo>
                  <a:lnTo>
                    <a:pt x="1206050" y="994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065983" y="3238922"/>
              <a:ext cx="1206500" cy="1270"/>
            </a:xfrm>
            <a:custGeom>
              <a:avLst/>
              <a:gdLst/>
              <a:ahLst/>
              <a:cxnLst/>
              <a:rect l="l" t="t" r="r" b="b"/>
              <a:pathLst>
                <a:path w="1206500" h="1269">
                  <a:moveTo>
                    <a:pt x="0" y="0"/>
                  </a:moveTo>
                  <a:lnTo>
                    <a:pt x="1206050" y="994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46161" y="3264371"/>
              <a:ext cx="84272" cy="78288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3119395" y="2702300"/>
              <a:ext cx="57785" cy="568960"/>
            </a:xfrm>
            <a:custGeom>
              <a:avLst/>
              <a:gdLst/>
              <a:ahLst/>
              <a:cxnLst/>
              <a:rect l="l" t="t" r="r" b="b"/>
              <a:pathLst>
                <a:path w="57785" h="568960">
                  <a:moveTo>
                    <a:pt x="42730" y="0"/>
                  </a:moveTo>
                  <a:lnTo>
                    <a:pt x="42730" y="1987"/>
                  </a:lnTo>
                  <a:lnTo>
                    <a:pt x="40594" y="5962"/>
                  </a:lnTo>
                  <a:lnTo>
                    <a:pt x="35252" y="20868"/>
                  </a:lnTo>
                  <a:lnTo>
                    <a:pt x="20297" y="78506"/>
                  </a:lnTo>
                  <a:lnTo>
                    <a:pt x="12819" y="118256"/>
                  </a:lnTo>
                  <a:lnTo>
                    <a:pt x="4273" y="161980"/>
                  </a:lnTo>
                  <a:lnTo>
                    <a:pt x="0" y="211667"/>
                  </a:lnTo>
                  <a:lnTo>
                    <a:pt x="0" y="263342"/>
                  </a:lnTo>
                  <a:lnTo>
                    <a:pt x="4273" y="317004"/>
                  </a:lnTo>
                  <a:lnTo>
                    <a:pt x="10683" y="369672"/>
                  </a:lnTo>
                  <a:lnTo>
                    <a:pt x="20297" y="421347"/>
                  </a:lnTo>
                  <a:lnTo>
                    <a:pt x="30979" y="469046"/>
                  </a:lnTo>
                  <a:lnTo>
                    <a:pt x="40594" y="509790"/>
                  </a:lnTo>
                  <a:lnTo>
                    <a:pt x="53412" y="553515"/>
                  </a:lnTo>
                  <a:lnTo>
                    <a:pt x="55549" y="561465"/>
                  </a:lnTo>
                  <a:lnTo>
                    <a:pt x="57685" y="566433"/>
                  </a:lnTo>
                  <a:lnTo>
                    <a:pt x="57685" y="568421"/>
                  </a:lnTo>
                  <a:lnTo>
                    <a:pt x="427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119395" y="2702300"/>
              <a:ext cx="57785" cy="568960"/>
            </a:xfrm>
            <a:custGeom>
              <a:avLst/>
              <a:gdLst/>
              <a:ahLst/>
              <a:cxnLst/>
              <a:rect l="l" t="t" r="r" b="b"/>
              <a:pathLst>
                <a:path w="57785" h="568960">
                  <a:moveTo>
                    <a:pt x="57685" y="568421"/>
                  </a:moveTo>
                  <a:lnTo>
                    <a:pt x="57685" y="566434"/>
                  </a:lnTo>
                  <a:lnTo>
                    <a:pt x="55549" y="561465"/>
                  </a:lnTo>
                  <a:lnTo>
                    <a:pt x="53412" y="553515"/>
                  </a:lnTo>
                  <a:lnTo>
                    <a:pt x="40593" y="509790"/>
                  </a:lnTo>
                  <a:lnTo>
                    <a:pt x="30979" y="469047"/>
                  </a:lnTo>
                  <a:lnTo>
                    <a:pt x="20296" y="421347"/>
                  </a:lnTo>
                  <a:lnTo>
                    <a:pt x="10682" y="369672"/>
                  </a:lnTo>
                  <a:lnTo>
                    <a:pt x="4273" y="317004"/>
                  </a:lnTo>
                  <a:lnTo>
                    <a:pt x="0" y="263342"/>
                  </a:lnTo>
                  <a:lnTo>
                    <a:pt x="0" y="211667"/>
                  </a:lnTo>
                  <a:lnTo>
                    <a:pt x="4273" y="161980"/>
                  </a:lnTo>
                  <a:lnTo>
                    <a:pt x="12819" y="118255"/>
                  </a:lnTo>
                  <a:lnTo>
                    <a:pt x="20296" y="78505"/>
                  </a:lnTo>
                  <a:lnTo>
                    <a:pt x="28842" y="45712"/>
                  </a:lnTo>
                  <a:lnTo>
                    <a:pt x="35252" y="20868"/>
                  </a:lnTo>
                  <a:lnTo>
                    <a:pt x="40593" y="5962"/>
                  </a:lnTo>
                  <a:lnTo>
                    <a:pt x="42730" y="1987"/>
                  </a:lnTo>
                  <a:lnTo>
                    <a:pt x="42730" y="0"/>
                  </a:lnTo>
                </a:path>
              </a:pathLst>
            </a:custGeom>
            <a:ln w="127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132214" y="2702300"/>
              <a:ext cx="38735" cy="36195"/>
            </a:xfrm>
            <a:custGeom>
              <a:avLst/>
              <a:gdLst/>
              <a:ahLst/>
              <a:cxnLst/>
              <a:rect l="l" t="t" r="r" b="b"/>
              <a:pathLst>
                <a:path w="38735" h="36194">
                  <a:moveTo>
                    <a:pt x="29911" y="0"/>
                  </a:moveTo>
                  <a:lnTo>
                    <a:pt x="0" y="22856"/>
                  </a:lnTo>
                  <a:lnTo>
                    <a:pt x="38456" y="35774"/>
                  </a:lnTo>
                  <a:lnTo>
                    <a:pt x="299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132214" y="2702300"/>
              <a:ext cx="38735" cy="36195"/>
            </a:xfrm>
            <a:custGeom>
              <a:avLst/>
              <a:gdLst/>
              <a:ahLst/>
              <a:cxnLst/>
              <a:rect l="l" t="t" r="r" b="b"/>
              <a:pathLst>
                <a:path w="38735" h="36194">
                  <a:moveTo>
                    <a:pt x="0" y="22855"/>
                  </a:moveTo>
                  <a:lnTo>
                    <a:pt x="29911" y="0"/>
                  </a:lnTo>
                  <a:lnTo>
                    <a:pt x="38457" y="35774"/>
                  </a:lnTo>
                  <a:lnTo>
                    <a:pt x="0" y="22855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186695" y="2685407"/>
              <a:ext cx="37465" cy="32384"/>
            </a:xfrm>
            <a:custGeom>
              <a:avLst/>
              <a:gdLst/>
              <a:ahLst/>
              <a:cxnLst/>
              <a:rect l="l" t="t" r="r" b="b"/>
              <a:pathLst>
                <a:path w="37464" h="32385">
                  <a:moveTo>
                    <a:pt x="29018" y="0"/>
                  </a:moveTo>
                  <a:lnTo>
                    <a:pt x="8369" y="0"/>
                  </a:lnTo>
                  <a:lnTo>
                    <a:pt x="0" y="7119"/>
                  </a:lnTo>
                  <a:lnTo>
                    <a:pt x="0" y="15900"/>
                  </a:lnTo>
                  <a:lnTo>
                    <a:pt x="0" y="24681"/>
                  </a:lnTo>
                  <a:lnTo>
                    <a:pt x="8369" y="31799"/>
                  </a:lnTo>
                  <a:lnTo>
                    <a:pt x="29018" y="31799"/>
                  </a:lnTo>
                  <a:lnTo>
                    <a:pt x="37388" y="24681"/>
                  </a:lnTo>
                  <a:lnTo>
                    <a:pt x="37388" y="7119"/>
                  </a:lnTo>
                  <a:lnTo>
                    <a:pt x="290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186695" y="2685407"/>
              <a:ext cx="37465" cy="32384"/>
            </a:xfrm>
            <a:custGeom>
              <a:avLst/>
              <a:gdLst/>
              <a:ahLst/>
              <a:cxnLst/>
              <a:rect l="l" t="t" r="r" b="b"/>
              <a:pathLst>
                <a:path w="37464" h="32385">
                  <a:moveTo>
                    <a:pt x="0" y="15899"/>
                  </a:moveTo>
                  <a:lnTo>
                    <a:pt x="0" y="7118"/>
                  </a:lnTo>
                  <a:lnTo>
                    <a:pt x="8369" y="0"/>
                  </a:lnTo>
                  <a:lnTo>
                    <a:pt x="18694" y="0"/>
                  </a:lnTo>
                  <a:lnTo>
                    <a:pt x="29019" y="0"/>
                  </a:lnTo>
                  <a:lnTo>
                    <a:pt x="37388" y="7118"/>
                  </a:lnTo>
                  <a:lnTo>
                    <a:pt x="37388" y="15899"/>
                  </a:lnTo>
                  <a:lnTo>
                    <a:pt x="37388" y="24680"/>
                  </a:lnTo>
                  <a:lnTo>
                    <a:pt x="29019" y="31799"/>
                  </a:lnTo>
                  <a:lnTo>
                    <a:pt x="18694" y="31799"/>
                  </a:lnTo>
                  <a:lnTo>
                    <a:pt x="8369" y="31799"/>
                  </a:lnTo>
                  <a:lnTo>
                    <a:pt x="0" y="24680"/>
                  </a:lnTo>
                  <a:lnTo>
                    <a:pt x="0" y="15899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230486" y="2644667"/>
              <a:ext cx="125095" cy="784225"/>
            </a:xfrm>
            <a:custGeom>
              <a:avLst/>
              <a:gdLst/>
              <a:ahLst/>
              <a:cxnLst/>
              <a:rect l="l" t="t" r="r" b="b"/>
              <a:pathLst>
                <a:path w="125095" h="784225">
                  <a:moveTo>
                    <a:pt x="84391" y="0"/>
                  </a:moveTo>
                  <a:lnTo>
                    <a:pt x="0" y="0"/>
                  </a:lnTo>
                  <a:lnTo>
                    <a:pt x="0" y="184835"/>
                  </a:lnTo>
                  <a:lnTo>
                    <a:pt x="84391" y="184835"/>
                  </a:lnTo>
                  <a:lnTo>
                    <a:pt x="84391" y="0"/>
                  </a:lnTo>
                  <a:close/>
                </a:path>
                <a:path w="125095" h="784225">
                  <a:moveTo>
                    <a:pt x="124993" y="599224"/>
                  </a:moveTo>
                  <a:lnTo>
                    <a:pt x="24574" y="599224"/>
                  </a:lnTo>
                  <a:lnTo>
                    <a:pt x="24574" y="784059"/>
                  </a:lnTo>
                  <a:lnTo>
                    <a:pt x="124993" y="784059"/>
                  </a:lnTo>
                  <a:lnTo>
                    <a:pt x="124993" y="5992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4149091" y="1909904"/>
            <a:ext cx="1662353" cy="558187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200972" marR="6841" indent="-184724">
              <a:lnSpc>
                <a:spcPct val="111700"/>
              </a:lnSpc>
              <a:spcBef>
                <a:spcPts val="135"/>
              </a:spcBef>
            </a:pPr>
            <a:r>
              <a:rPr sz="1615" dirty="0">
                <a:latin typeface="American Typewriter"/>
                <a:cs typeface="American Typewriter"/>
              </a:rPr>
              <a:t>conduction</a:t>
            </a:r>
            <a:r>
              <a:rPr sz="1615" spc="-54" dirty="0">
                <a:latin typeface="American Typewriter"/>
                <a:cs typeface="American Typewriter"/>
              </a:rPr>
              <a:t> </a:t>
            </a:r>
            <a:r>
              <a:rPr sz="1615" spc="-27" dirty="0">
                <a:latin typeface="American Typewriter"/>
                <a:cs typeface="American Typewriter"/>
              </a:rPr>
              <a:t>band </a:t>
            </a:r>
            <a:r>
              <a:rPr sz="1615" spc="-67" dirty="0">
                <a:latin typeface="American Typewriter"/>
                <a:cs typeface="American Typewriter"/>
              </a:rPr>
              <a:t>e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1278500" y="1806324"/>
            <a:ext cx="2254096" cy="1747864"/>
            <a:chOff x="949396" y="2314741"/>
            <a:chExt cx="1673860" cy="1297940"/>
          </a:xfrm>
        </p:grpSpPr>
        <p:sp>
          <p:nvSpPr>
            <p:cNvPr id="37" name="object 37"/>
            <p:cNvSpPr/>
            <p:nvPr/>
          </p:nvSpPr>
          <p:spPr>
            <a:xfrm>
              <a:off x="949396" y="2314741"/>
              <a:ext cx="1672589" cy="1297940"/>
            </a:xfrm>
            <a:custGeom>
              <a:avLst/>
              <a:gdLst/>
              <a:ahLst/>
              <a:cxnLst/>
              <a:rect l="l" t="t" r="r" b="b"/>
              <a:pathLst>
                <a:path w="1672589" h="1297939">
                  <a:moveTo>
                    <a:pt x="1672065" y="0"/>
                  </a:moveTo>
                  <a:lnTo>
                    <a:pt x="0" y="0"/>
                  </a:lnTo>
                  <a:lnTo>
                    <a:pt x="0" y="1297828"/>
                  </a:lnTo>
                  <a:lnTo>
                    <a:pt x="1672065" y="1297828"/>
                  </a:lnTo>
                  <a:lnTo>
                    <a:pt x="16720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253261" y="2612803"/>
              <a:ext cx="1362075" cy="471805"/>
            </a:xfrm>
            <a:custGeom>
              <a:avLst/>
              <a:gdLst/>
              <a:ahLst/>
              <a:cxnLst/>
              <a:rect l="l" t="t" r="r" b="b"/>
              <a:pathLst>
                <a:path w="1362075" h="471805">
                  <a:moveTo>
                    <a:pt x="1341666" y="0"/>
                  </a:moveTo>
                  <a:lnTo>
                    <a:pt x="579437" y="0"/>
                  </a:lnTo>
                  <a:lnTo>
                    <a:pt x="579437" y="150368"/>
                  </a:lnTo>
                  <a:lnTo>
                    <a:pt x="1341666" y="150368"/>
                  </a:lnTo>
                  <a:lnTo>
                    <a:pt x="1341666" y="0"/>
                  </a:lnTo>
                  <a:close/>
                </a:path>
                <a:path w="1362075" h="471805">
                  <a:moveTo>
                    <a:pt x="1361859" y="153047"/>
                  </a:moveTo>
                  <a:lnTo>
                    <a:pt x="586943" y="153047"/>
                  </a:lnTo>
                  <a:lnTo>
                    <a:pt x="0" y="471233"/>
                  </a:lnTo>
                  <a:lnTo>
                    <a:pt x="774903" y="471233"/>
                  </a:lnTo>
                  <a:lnTo>
                    <a:pt x="1361859" y="153047"/>
                  </a:lnTo>
                  <a:close/>
                </a:path>
              </a:pathLst>
            </a:custGeom>
            <a:solidFill>
              <a:srgbClr val="C2C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253263" y="2926058"/>
              <a:ext cx="760095" cy="150495"/>
            </a:xfrm>
            <a:custGeom>
              <a:avLst/>
              <a:gdLst/>
              <a:ahLst/>
              <a:cxnLst/>
              <a:rect l="l" t="t" r="r" b="b"/>
              <a:pathLst>
                <a:path w="760094" h="150494">
                  <a:moveTo>
                    <a:pt x="759932" y="0"/>
                  </a:moveTo>
                  <a:lnTo>
                    <a:pt x="0" y="0"/>
                  </a:lnTo>
                  <a:lnTo>
                    <a:pt x="0" y="150368"/>
                  </a:lnTo>
                  <a:lnTo>
                    <a:pt x="759932" y="150368"/>
                  </a:lnTo>
                  <a:lnTo>
                    <a:pt x="759932" y="0"/>
                  </a:lnTo>
                  <a:close/>
                </a:path>
              </a:pathLst>
            </a:custGeom>
            <a:solidFill>
              <a:srgbClr val="C2C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253263" y="2926058"/>
              <a:ext cx="760095" cy="150495"/>
            </a:xfrm>
            <a:custGeom>
              <a:avLst/>
              <a:gdLst/>
              <a:ahLst/>
              <a:cxnLst/>
              <a:rect l="l" t="t" r="r" b="b"/>
              <a:pathLst>
                <a:path w="760094" h="150494">
                  <a:moveTo>
                    <a:pt x="0" y="150368"/>
                  </a:moveTo>
                  <a:lnTo>
                    <a:pt x="759932" y="150368"/>
                  </a:lnTo>
                  <a:lnTo>
                    <a:pt x="759932" y="0"/>
                  </a:lnTo>
                  <a:lnTo>
                    <a:pt x="0" y="0"/>
                  </a:lnTo>
                  <a:lnTo>
                    <a:pt x="0" y="15036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256422" y="2621967"/>
              <a:ext cx="1362710" cy="315595"/>
            </a:xfrm>
            <a:custGeom>
              <a:avLst/>
              <a:gdLst/>
              <a:ahLst/>
              <a:cxnLst/>
              <a:rect l="l" t="t" r="r" b="b"/>
              <a:pathLst>
                <a:path w="1362710" h="315594">
                  <a:moveTo>
                    <a:pt x="1362439" y="0"/>
                  </a:moveTo>
                  <a:lnTo>
                    <a:pt x="584645" y="0"/>
                  </a:lnTo>
                  <a:lnTo>
                    <a:pt x="0" y="315501"/>
                  </a:lnTo>
                  <a:lnTo>
                    <a:pt x="774913" y="315501"/>
                  </a:lnTo>
                  <a:lnTo>
                    <a:pt x="136243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256422" y="2619281"/>
              <a:ext cx="1362710" cy="474345"/>
            </a:xfrm>
            <a:custGeom>
              <a:avLst/>
              <a:gdLst/>
              <a:ahLst/>
              <a:cxnLst/>
              <a:rect l="l" t="t" r="r" b="b"/>
              <a:pathLst>
                <a:path w="1362710" h="474344">
                  <a:moveTo>
                    <a:pt x="584645" y="2686"/>
                  </a:moveTo>
                  <a:lnTo>
                    <a:pt x="0" y="318188"/>
                  </a:lnTo>
                  <a:lnTo>
                    <a:pt x="774913" y="318188"/>
                  </a:lnTo>
                  <a:lnTo>
                    <a:pt x="1362439" y="2686"/>
                  </a:lnTo>
                  <a:lnTo>
                    <a:pt x="584645" y="2686"/>
                  </a:lnTo>
                  <a:close/>
                </a:path>
                <a:path w="1362710" h="474344">
                  <a:moveTo>
                    <a:pt x="780116" y="473928"/>
                  </a:moveTo>
                  <a:lnTo>
                    <a:pt x="1362439" y="153054"/>
                  </a:lnTo>
                  <a:lnTo>
                    <a:pt x="136243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641856" y="2314747"/>
              <a:ext cx="306705" cy="1297940"/>
            </a:xfrm>
            <a:custGeom>
              <a:avLst/>
              <a:gdLst/>
              <a:ahLst/>
              <a:cxnLst/>
              <a:rect l="l" t="t" r="r" b="b"/>
              <a:pathLst>
                <a:path w="306705" h="1297939">
                  <a:moveTo>
                    <a:pt x="115316" y="508825"/>
                  </a:moveTo>
                  <a:lnTo>
                    <a:pt x="14998" y="4914"/>
                  </a:lnTo>
                  <a:lnTo>
                    <a:pt x="9791" y="0"/>
                  </a:lnTo>
                  <a:lnTo>
                    <a:pt x="5194" y="0"/>
                  </a:lnTo>
                  <a:lnTo>
                    <a:pt x="0" y="4914"/>
                  </a:lnTo>
                  <a:lnTo>
                    <a:pt x="0" y="9842"/>
                  </a:lnTo>
                  <a:lnTo>
                    <a:pt x="100330" y="513765"/>
                  </a:lnTo>
                  <a:lnTo>
                    <a:pt x="105511" y="518693"/>
                  </a:lnTo>
                  <a:lnTo>
                    <a:pt x="110134" y="518693"/>
                  </a:lnTo>
                  <a:lnTo>
                    <a:pt x="115316" y="513765"/>
                  </a:lnTo>
                  <a:lnTo>
                    <a:pt x="115316" y="508825"/>
                  </a:lnTo>
                  <a:close/>
                </a:path>
                <a:path w="306705" h="1297939">
                  <a:moveTo>
                    <a:pt x="306158" y="1265605"/>
                  </a:moveTo>
                  <a:lnTo>
                    <a:pt x="303276" y="1262926"/>
                  </a:lnTo>
                  <a:lnTo>
                    <a:pt x="303276" y="1260233"/>
                  </a:lnTo>
                  <a:lnTo>
                    <a:pt x="295783" y="1260233"/>
                  </a:lnTo>
                  <a:lnTo>
                    <a:pt x="286816" y="1262214"/>
                  </a:lnTo>
                  <a:lnTo>
                    <a:pt x="193141" y="791679"/>
                  </a:lnTo>
                  <a:lnTo>
                    <a:pt x="187960" y="786739"/>
                  </a:lnTo>
                  <a:lnTo>
                    <a:pt x="183337" y="786739"/>
                  </a:lnTo>
                  <a:lnTo>
                    <a:pt x="178168" y="791679"/>
                  </a:lnTo>
                  <a:lnTo>
                    <a:pt x="178168" y="797039"/>
                  </a:lnTo>
                  <a:lnTo>
                    <a:pt x="271500" y="1265580"/>
                  </a:lnTo>
                  <a:lnTo>
                    <a:pt x="261200" y="1267841"/>
                  </a:lnTo>
                  <a:lnTo>
                    <a:pt x="258318" y="1267841"/>
                  </a:lnTo>
                  <a:lnTo>
                    <a:pt x="258318" y="1270533"/>
                  </a:lnTo>
                  <a:lnTo>
                    <a:pt x="255993" y="1270533"/>
                  </a:lnTo>
                  <a:lnTo>
                    <a:pt x="255993" y="1280375"/>
                  </a:lnTo>
                  <a:lnTo>
                    <a:pt x="258318" y="1280375"/>
                  </a:lnTo>
                  <a:lnTo>
                    <a:pt x="275983" y="1297825"/>
                  </a:lnTo>
                  <a:lnTo>
                    <a:pt x="277939" y="1297825"/>
                  </a:lnTo>
                  <a:lnTo>
                    <a:pt x="285978" y="1297825"/>
                  </a:lnTo>
                  <a:lnTo>
                    <a:pt x="293484" y="1297825"/>
                  </a:lnTo>
                  <a:lnTo>
                    <a:pt x="294614" y="1297825"/>
                  </a:lnTo>
                  <a:lnTo>
                    <a:pt x="295567" y="1295590"/>
                  </a:lnTo>
                  <a:lnTo>
                    <a:pt x="306158" y="1270533"/>
                  </a:lnTo>
                  <a:lnTo>
                    <a:pt x="306158" y="1265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251242" y="3170639"/>
              <a:ext cx="777875" cy="0"/>
            </a:xfrm>
            <a:custGeom>
              <a:avLst/>
              <a:gdLst/>
              <a:ahLst/>
              <a:cxnLst/>
              <a:rect l="l" t="t" r="r" b="b"/>
              <a:pathLst>
                <a:path w="777875">
                  <a:moveTo>
                    <a:pt x="0" y="0"/>
                  </a:moveTo>
                  <a:lnTo>
                    <a:pt x="77779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49758" y="3121706"/>
              <a:ext cx="98102" cy="95613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32417" y="3121706"/>
              <a:ext cx="98102" cy="95613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2049219" y="2844019"/>
              <a:ext cx="572770" cy="337185"/>
            </a:xfrm>
            <a:custGeom>
              <a:avLst/>
              <a:gdLst/>
              <a:ahLst/>
              <a:cxnLst/>
              <a:rect l="l" t="t" r="r" b="b"/>
              <a:pathLst>
                <a:path w="572769" h="337185">
                  <a:moveTo>
                    <a:pt x="0" y="336913"/>
                  </a:moveTo>
                  <a:lnTo>
                    <a:pt x="57224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47763" y="3091754"/>
              <a:ext cx="108428" cy="90635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36656" y="2832285"/>
              <a:ext cx="86301" cy="89228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1095558" y="2927626"/>
              <a:ext cx="60960" cy="0"/>
            </a:xfrm>
            <a:custGeom>
              <a:avLst/>
              <a:gdLst/>
              <a:ahLst/>
              <a:cxnLst/>
              <a:rect l="l" t="t" r="r" b="b"/>
              <a:pathLst>
                <a:path w="60959">
                  <a:moveTo>
                    <a:pt x="6054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5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95558" y="3091722"/>
              <a:ext cx="142168" cy="149171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1191272" y="2779944"/>
              <a:ext cx="0" cy="147955"/>
            </a:xfrm>
            <a:custGeom>
              <a:avLst/>
              <a:gdLst/>
              <a:ahLst/>
              <a:cxnLst/>
              <a:rect l="l" t="t" r="r" b="b"/>
              <a:pathLst>
                <a:path h="147955">
                  <a:moveTo>
                    <a:pt x="0" y="0"/>
                  </a:moveTo>
                  <a:lnTo>
                    <a:pt x="0" y="147682"/>
                  </a:lnTo>
                </a:path>
              </a:pathLst>
            </a:custGeom>
            <a:ln w="32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143413" y="2832314"/>
              <a:ext cx="93345" cy="95885"/>
            </a:xfrm>
            <a:custGeom>
              <a:avLst/>
              <a:gdLst/>
              <a:ahLst/>
              <a:cxnLst/>
              <a:rect l="l" t="t" r="r" b="b"/>
              <a:pathLst>
                <a:path w="93344" h="95885">
                  <a:moveTo>
                    <a:pt x="92825" y="0"/>
                  </a:moveTo>
                  <a:lnTo>
                    <a:pt x="47859" y="47881"/>
                  </a:lnTo>
                  <a:lnTo>
                    <a:pt x="0" y="0"/>
                  </a:lnTo>
                  <a:lnTo>
                    <a:pt x="47859" y="95312"/>
                  </a:lnTo>
                  <a:lnTo>
                    <a:pt x="928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143413" y="2832314"/>
              <a:ext cx="93345" cy="95885"/>
            </a:xfrm>
            <a:custGeom>
              <a:avLst/>
              <a:gdLst/>
              <a:ahLst/>
              <a:cxnLst/>
              <a:rect l="l" t="t" r="r" b="b"/>
              <a:pathLst>
                <a:path w="93344" h="95885">
                  <a:moveTo>
                    <a:pt x="92825" y="0"/>
                  </a:moveTo>
                  <a:lnTo>
                    <a:pt x="47859" y="95312"/>
                  </a:lnTo>
                  <a:lnTo>
                    <a:pt x="0" y="0"/>
                  </a:lnTo>
                  <a:lnTo>
                    <a:pt x="47859" y="47881"/>
                  </a:lnTo>
                  <a:lnTo>
                    <a:pt x="9282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/>
          <p:nvPr/>
        </p:nvSpPr>
        <p:spPr>
          <a:xfrm>
            <a:off x="1278501" y="1806323"/>
            <a:ext cx="2252383" cy="1340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75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875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875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875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875">
              <a:latin typeface="Times New Roman"/>
              <a:cs typeface="Times New Roman"/>
            </a:endParaRPr>
          </a:p>
          <a:p>
            <a:pPr>
              <a:spcBef>
                <a:spcPts val="707"/>
              </a:spcBef>
            </a:pPr>
            <a:endParaRPr sz="875">
              <a:latin typeface="Times New Roman"/>
              <a:cs typeface="Times New Roman"/>
            </a:endParaRPr>
          </a:p>
          <a:p>
            <a:pPr>
              <a:lnSpc>
                <a:spcPts val="896"/>
              </a:lnSpc>
            </a:pPr>
            <a:r>
              <a:rPr sz="875" spc="13" dirty="0">
                <a:latin typeface="Arial"/>
                <a:cs typeface="Arial"/>
              </a:rPr>
              <a:t>300</a:t>
            </a:r>
            <a:r>
              <a:rPr sz="875" spc="-40" dirty="0">
                <a:latin typeface="Arial"/>
                <a:cs typeface="Arial"/>
              </a:rPr>
              <a:t> </a:t>
            </a:r>
            <a:r>
              <a:rPr sz="875" spc="61" dirty="0">
                <a:latin typeface="Arial"/>
                <a:cs typeface="Arial"/>
              </a:rPr>
              <a:t>µm</a:t>
            </a:r>
            <a:endParaRPr sz="875">
              <a:latin typeface="Arial"/>
              <a:cs typeface="Arial"/>
            </a:endParaRPr>
          </a:p>
          <a:p>
            <a:pPr marL="1884859">
              <a:lnSpc>
                <a:spcPts val="896"/>
              </a:lnSpc>
            </a:pPr>
            <a:r>
              <a:rPr sz="875" spc="135" dirty="0">
                <a:latin typeface="Arial"/>
                <a:cs typeface="Arial"/>
              </a:rPr>
              <a:t>1</a:t>
            </a:r>
            <a:r>
              <a:rPr sz="875" spc="-128" dirty="0">
                <a:latin typeface="Arial"/>
                <a:cs typeface="Arial"/>
              </a:rPr>
              <a:t> </a:t>
            </a:r>
            <a:r>
              <a:rPr sz="875" spc="67" dirty="0">
                <a:latin typeface="Arial"/>
                <a:cs typeface="Arial"/>
              </a:rPr>
              <a:t>cm</a:t>
            </a:r>
            <a:endParaRPr sz="875">
              <a:latin typeface="Arial"/>
              <a:cs typeface="Arial"/>
            </a:endParaRPr>
          </a:p>
          <a:p>
            <a:pPr marR="403653" algn="ctr">
              <a:spcBef>
                <a:spcPts val="572"/>
              </a:spcBef>
            </a:pPr>
            <a:r>
              <a:rPr sz="875" spc="135" dirty="0">
                <a:latin typeface="Arial"/>
                <a:cs typeface="Arial"/>
              </a:rPr>
              <a:t>1</a:t>
            </a:r>
            <a:r>
              <a:rPr sz="875" spc="-128" dirty="0">
                <a:latin typeface="Arial"/>
                <a:cs typeface="Arial"/>
              </a:rPr>
              <a:t> </a:t>
            </a:r>
            <a:r>
              <a:rPr sz="875" spc="67" dirty="0">
                <a:latin typeface="Arial"/>
                <a:cs typeface="Arial"/>
              </a:rPr>
              <a:t>cm</a:t>
            </a:r>
            <a:endParaRPr sz="875">
              <a:latin typeface="Arial"/>
              <a:cs typeface="Arial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1247285" y="3732982"/>
            <a:ext cx="12229919" cy="2828736"/>
          </a:xfrm>
          <a:custGeom>
            <a:avLst/>
            <a:gdLst/>
            <a:ahLst/>
            <a:cxnLst/>
            <a:rect l="l" t="t" r="r" b="b"/>
            <a:pathLst>
              <a:path w="9081770" h="2100579">
                <a:moveTo>
                  <a:pt x="0" y="0"/>
                </a:moveTo>
                <a:lnTo>
                  <a:pt x="9081773" y="0"/>
                </a:lnTo>
                <a:lnTo>
                  <a:pt x="9081773" y="2100035"/>
                </a:lnTo>
                <a:lnTo>
                  <a:pt x="0" y="2100035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10100803" y="5506099"/>
            <a:ext cx="79527" cy="3206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525"/>
              </a:lnSpc>
            </a:pPr>
            <a:r>
              <a:rPr sz="2290" spc="-67" dirty="0">
                <a:solidFill>
                  <a:srgbClr val="FF0000"/>
                </a:solidFill>
                <a:latin typeface="American Typewriter"/>
                <a:cs typeface="American Typewriter"/>
              </a:rPr>
              <a:t>,</a:t>
            </a:r>
            <a:endParaRPr sz="2290">
              <a:latin typeface="American Typewriter"/>
              <a:cs typeface="American Typewriter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267595" y="3751526"/>
            <a:ext cx="9296003" cy="244889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85521">
              <a:spcBef>
                <a:spcPts val="135"/>
              </a:spcBef>
            </a:pP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Signal</a:t>
            </a:r>
            <a:r>
              <a:rPr sz="1886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generated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by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an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Ionizing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particle</a:t>
            </a:r>
            <a:r>
              <a:rPr sz="1886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passing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through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300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um</a:t>
            </a:r>
            <a:r>
              <a:rPr sz="1886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intrinsic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Silicon</a:t>
            </a:r>
            <a:endParaRPr sz="1886" dirty="0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</a:pPr>
            <a:endParaRPr sz="1886" dirty="0">
              <a:latin typeface="American Typewriter"/>
              <a:cs typeface="American Typewriter"/>
            </a:endParaRPr>
          </a:p>
          <a:p>
            <a:pPr marL="289055" indent="-203538">
              <a:buClr>
                <a:srgbClr val="FF0000"/>
              </a:buClr>
              <a:buSzPct val="116666"/>
              <a:buFont typeface="Arial"/>
              <a:buChar char="•"/>
              <a:tabLst>
                <a:tab pos="289055" algn="l"/>
              </a:tabLst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Ionization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energy</a:t>
            </a:r>
            <a:r>
              <a:rPr sz="1615" spc="36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</a:t>
            </a:r>
            <a:r>
              <a:rPr sz="1615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0</a:t>
            </a:r>
            <a:r>
              <a:rPr sz="1615" spc="181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=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3.62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eV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,</a:t>
            </a:r>
            <a:endParaRPr sz="1615" dirty="0">
              <a:latin typeface="American Typewriter"/>
              <a:cs typeface="American Typewriter"/>
            </a:endParaRPr>
          </a:p>
          <a:p>
            <a:pPr marL="288202" marR="3425926" indent="-203538">
              <a:lnSpc>
                <a:spcPct val="118300"/>
              </a:lnSpc>
              <a:spcBef>
                <a:spcPts val="128"/>
              </a:spcBef>
              <a:buClr>
                <a:srgbClr val="FF0000"/>
              </a:buClr>
              <a:buSzPct val="116666"/>
              <a:buFont typeface="Arial"/>
              <a:buChar char="•"/>
              <a:tabLst>
                <a:tab pos="290768" algn="l"/>
              </a:tabLst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mean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energy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loss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for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mip</a:t>
            </a:r>
            <a:r>
              <a:rPr sz="1615" spc="36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dE/dx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=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3.87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MeV/cm</a:t>
            </a:r>
            <a:r>
              <a:rPr sz="1615" spc="673" dirty="0">
                <a:solidFill>
                  <a:srgbClr val="FFFFFF"/>
                </a:solidFill>
                <a:latin typeface="American Typewriter"/>
                <a:cs typeface="American Typewriter"/>
              </a:rPr>
              <a:t> 	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[dE/dx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x</a:t>
            </a:r>
            <a:r>
              <a:rPr sz="1212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]</a:t>
            </a:r>
            <a:r>
              <a:rPr sz="1615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/I</a:t>
            </a:r>
            <a:r>
              <a:rPr sz="1615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0</a:t>
            </a:r>
            <a:r>
              <a:rPr sz="1615" spc="595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=[</a:t>
            </a:r>
            <a:r>
              <a:rPr sz="1615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3.87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x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0.03]/3.62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=</a:t>
            </a:r>
            <a:r>
              <a:rPr sz="1615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14FF0D"/>
                </a:solidFill>
                <a:latin typeface="American Typewriter"/>
                <a:cs typeface="American Typewriter"/>
              </a:rPr>
              <a:t>3.2</a:t>
            </a:r>
            <a:r>
              <a:rPr sz="1615" spc="-13" dirty="0">
                <a:solidFill>
                  <a:srgbClr val="14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14FF0D"/>
                </a:solidFill>
                <a:latin typeface="American Typewriter"/>
                <a:cs typeface="American Typewriter"/>
              </a:rPr>
              <a:t>x</a:t>
            </a:r>
            <a:r>
              <a:rPr sz="1615" spc="-21" dirty="0">
                <a:solidFill>
                  <a:srgbClr val="14FF0D"/>
                </a:solidFill>
                <a:latin typeface="American Typewriter"/>
                <a:cs typeface="American Typewriter"/>
              </a:rPr>
              <a:t> </a:t>
            </a:r>
            <a:r>
              <a:rPr sz="1615" spc="-47" dirty="0">
                <a:solidFill>
                  <a:srgbClr val="14FF0D"/>
                </a:solidFill>
                <a:latin typeface="American Typewriter"/>
                <a:cs typeface="American Typewriter"/>
              </a:rPr>
              <a:t>10</a:t>
            </a:r>
            <a:r>
              <a:rPr sz="1615" spc="-13" dirty="0">
                <a:solidFill>
                  <a:srgbClr val="14FF0D"/>
                </a:solidFill>
                <a:latin typeface="American Typewriter"/>
                <a:cs typeface="American Typewriter"/>
              </a:rPr>
              <a:t> </a:t>
            </a:r>
            <a:r>
              <a:rPr sz="1615" baseline="27777" dirty="0">
                <a:solidFill>
                  <a:srgbClr val="14FF0D"/>
                </a:solidFill>
                <a:latin typeface="American Typewriter"/>
                <a:cs typeface="American Typewriter"/>
              </a:rPr>
              <a:t>4</a:t>
            </a:r>
            <a:r>
              <a:rPr sz="1615" spc="192" baseline="27777" dirty="0">
                <a:solidFill>
                  <a:srgbClr val="14FF0D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14FF0D"/>
                </a:solidFill>
                <a:latin typeface="American Typewriter"/>
                <a:cs typeface="American Typewriter"/>
              </a:rPr>
              <a:t>e-</a:t>
            </a:r>
            <a:r>
              <a:rPr sz="1615" dirty="0">
                <a:solidFill>
                  <a:srgbClr val="14FF0D"/>
                </a:solidFill>
                <a:latin typeface="American Typewriter"/>
                <a:cs typeface="American Typewriter"/>
              </a:rPr>
              <a:t>h</a:t>
            </a:r>
            <a:r>
              <a:rPr sz="1615" spc="-13" dirty="0">
                <a:solidFill>
                  <a:srgbClr val="14FF0D"/>
                </a:solidFill>
                <a:latin typeface="American Typewriter"/>
                <a:cs typeface="American Typewriter"/>
              </a:rPr>
              <a:t> pairs</a:t>
            </a:r>
            <a:endParaRPr sz="1615" dirty="0">
              <a:latin typeface="American Typewriter"/>
              <a:cs typeface="American Typewriter"/>
            </a:endParaRPr>
          </a:p>
          <a:p>
            <a:pPr>
              <a:spcBef>
                <a:spcPts val="431"/>
              </a:spcBef>
              <a:buClr>
                <a:srgbClr val="FF0000"/>
              </a:buClr>
              <a:buFont typeface="Arial"/>
              <a:buChar char="•"/>
            </a:pPr>
            <a:endParaRPr sz="1615" dirty="0">
              <a:latin typeface="American Typewriter"/>
              <a:cs typeface="American Typewriter"/>
            </a:endParaRPr>
          </a:p>
          <a:p>
            <a:pPr marL="502856" marR="452401" lvl="1" indent="-213800">
              <a:lnSpc>
                <a:spcPct val="102400"/>
              </a:lnSpc>
              <a:buSzPct val="94117"/>
              <a:buFont typeface="Arial Unicode MS"/>
              <a:buChar char="►"/>
              <a:tabLst>
                <a:tab pos="502856" algn="l"/>
                <a:tab pos="521672" algn="l"/>
              </a:tabLst>
            </a:pPr>
            <a:r>
              <a:rPr sz="2290" dirty="0">
                <a:solidFill>
                  <a:srgbClr val="FF0000"/>
                </a:solidFill>
                <a:latin typeface="American Typewriter"/>
                <a:cs typeface="American Typewriter"/>
              </a:rPr>
              <a:t>	</a:t>
            </a:r>
            <a:r>
              <a:rPr sz="2290" spc="-11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4.5</a:t>
            </a:r>
            <a:r>
              <a:rPr sz="2290" spc="-11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×</a:t>
            </a:r>
            <a:r>
              <a:rPr sz="2290" spc="-11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10</a:t>
            </a:r>
            <a:r>
              <a:rPr sz="2222" spc="-171" baseline="25252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8</a:t>
            </a:r>
            <a:r>
              <a:rPr sz="2222" spc="324" baseline="25252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free</a:t>
            </a:r>
            <a:r>
              <a:rPr sz="2290" spc="-21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charge</a:t>
            </a:r>
            <a:r>
              <a:rPr sz="2290" spc="-21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carriers in</a:t>
            </a:r>
            <a:r>
              <a:rPr sz="2290" spc="-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1cm</a:t>
            </a:r>
            <a:r>
              <a:rPr sz="2290" spc="-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x 1cm</a:t>
            </a:r>
            <a:r>
              <a:rPr sz="2290" spc="-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x</a:t>
            </a:r>
            <a:r>
              <a:rPr sz="2290" spc="-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300um</a:t>
            </a:r>
            <a:r>
              <a:rPr sz="2290" spc="-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volume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but</a:t>
            </a:r>
            <a:r>
              <a:rPr sz="2290" spc="-21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only</a:t>
            </a:r>
            <a:r>
              <a:rPr sz="2290" spc="538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spc="-11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3.2</a:t>
            </a:r>
            <a:r>
              <a:rPr sz="2290" spc="-11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×</a:t>
            </a:r>
            <a:r>
              <a:rPr sz="2290" spc="-11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10</a:t>
            </a:r>
            <a:r>
              <a:rPr sz="2222" spc="-171" baseline="25252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4</a:t>
            </a:r>
            <a:r>
              <a:rPr sz="2222" spc="324" baseline="25252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e-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h</a:t>
            </a:r>
            <a:r>
              <a:rPr sz="2290" spc="-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pairs</a:t>
            </a:r>
            <a:r>
              <a:rPr sz="2290" spc="-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produced</a:t>
            </a:r>
            <a:r>
              <a:rPr sz="2290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by</a:t>
            </a:r>
            <a:r>
              <a:rPr sz="2290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a</a:t>
            </a:r>
            <a:r>
              <a:rPr sz="2290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M.I.P.</a:t>
            </a:r>
            <a:endParaRPr sz="2290" dirty="0">
              <a:solidFill>
                <a:schemeClr val="accent6">
                  <a:lumMod val="60000"/>
                  <a:lumOff val="40000"/>
                </a:schemeClr>
              </a:solidFill>
              <a:latin typeface="American Typewriter"/>
              <a:cs typeface="American Typewriter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1247285" y="6611324"/>
            <a:ext cx="12229919" cy="1093698"/>
          </a:xfrm>
          <a:custGeom>
            <a:avLst/>
            <a:gdLst/>
            <a:ahLst/>
            <a:cxnLst/>
            <a:rect l="l" t="t" r="r" b="b"/>
            <a:pathLst>
              <a:path w="9081770" h="812165">
                <a:moveTo>
                  <a:pt x="0" y="0"/>
                </a:moveTo>
                <a:lnTo>
                  <a:pt x="9081773" y="0"/>
                </a:lnTo>
                <a:lnTo>
                  <a:pt x="9081773" y="812090"/>
                </a:lnTo>
                <a:lnTo>
                  <a:pt x="0" y="81209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14FF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1336004" y="6602377"/>
            <a:ext cx="10731750" cy="823199"/>
          </a:xfrm>
          <a:prstGeom prst="rect">
            <a:avLst/>
          </a:prstGeom>
        </p:spPr>
        <p:txBody>
          <a:bodyPr vert="horz" wrap="square" lIns="0" tIns="41046" rIns="0" bIns="0" rtlCol="0">
            <a:spAutoFit/>
          </a:bodyPr>
          <a:lstStyle/>
          <a:p>
            <a:pPr marL="372012" indent="-354908">
              <a:spcBef>
                <a:spcPts val="324"/>
              </a:spcBef>
              <a:buClr>
                <a:srgbClr val="FF0000"/>
              </a:buClr>
              <a:buSzPct val="123529"/>
              <a:buFont typeface="Arial Unicode MS"/>
              <a:buChar char="►"/>
              <a:tabLst>
                <a:tab pos="372012" algn="l"/>
              </a:tabLst>
            </a:pP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Need</a:t>
            </a:r>
            <a:r>
              <a:rPr sz="2290" spc="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to reduce</a:t>
            </a:r>
            <a:r>
              <a:rPr sz="2290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number</a:t>
            </a:r>
            <a:r>
              <a:rPr sz="2290" spc="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2290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free carriers, hence</a:t>
            </a:r>
            <a:r>
              <a:rPr sz="2290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American Typewriter"/>
                <a:cs typeface="American Typewriter"/>
              </a:rPr>
              <a:t>deplete</a:t>
            </a:r>
            <a:r>
              <a:rPr sz="2290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290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detector</a:t>
            </a:r>
            <a:endParaRPr sz="2290" dirty="0">
              <a:latin typeface="American Typewriter"/>
              <a:cs typeface="American Typewriter"/>
            </a:endParaRPr>
          </a:p>
          <a:p>
            <a:pPr marL="372012" indent="-354908">
              <a:spcBef>
                <a:spcPts val="639"/>
              </a:spcBef>
              <a:buClr>
                <a:srgbClr val="FF0000"/>
              </a:buClr>
              <a:buSzPct val="123529"/>
              <a:buFont typeface="Arial Unicode MS"/>
              <a:buChar char="►"/>
              <a:tabLst>
                <a:tab pos="372012" algn="l"/>
              </a:tabLst>
            </a:pPr>
            <a:r>
              <a:rPr sz="2290" dirty="0">
                <a:solidFill>
                  <a:srgbClr val="CCFFCC"/>
                </a:solidFill>
                <a:latin typeface="American Typewriter"/>
                <a:cs typeface="American Typewriter"/>
              </a:rPr>
              <a:t>Solution:</a:t>
            </a:r>
            <a:r>
              <a:rPr sz="2290" spc="-6" dirty="0">
                <a:solidFill>
                  <a:srgbClr val="CCFFCC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M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ake</a:t>
            </a:r>
            <a:r>
              <a:rPr sz="2290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use</a:t>
            </a:r>
            <a:r>
              <a:rPr sz="2290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of reverse</a:t>
            </a:r>
            <a:r>
              <a:rPr sz="2290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biased </a:t>
            </a:r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p-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n</a:t>
            </a:r>
            <a:r>
              <a:rPr sz="2290" spc="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junction</a:t>
            </a:r>
            <a:r>
              <a:rPr sz="2290" spc="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(reverse</a:t>
            </a:r>
            <a:r>
              <a:rPr lang="en-US" sz="2290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-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biased</a:t>
            </a:r>
            <a:r>
              <a:rPr sz="2290" spc="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diode)!!</a:t>
            </a:r>
            <a:endParaRPr sz="2290" dirty="0">
              <a:latin typeface="American Typewriter"/>
              <a:cs typeface="American Typewriter"/>
            </a:endParaRPr>
          </a:p>
        </p:txBody>
      </p:sp>
      <p:sp>
        <p:nvSpPr>
          <p:cNvPr id="61" name="object 61"/>
          <p:cNvSpPr txBox="1">
            <a:spLocks noGrp="1"/>
          </p:cNvSpPr>
          <p:nvPr>
            <p:ph type="title"/>
          </p:nvPr>
        </p:nvSpPr>
        <p:spPr>
          <a:xfrm>
            <a:off x="1076758" y="-13020"/>
            <a:ext cx="15164716" cy="920018"/>
          </a:xfrm>
          <a:prstGeom prst="rect">
            <a:avLst/>
          </a:prstGeom>
        </p:spPr>
        <p:txBody>
          <a:bodyPr vert="horz" wrap="square" lIns="0" tIns="423440" rIns="0" bIns="0" rtlCol="0">
            <a:spAutoFit/>
          </a:bodyPr>
          <a:lstStyle/>
          <a:p>
            <a:pPr marL="496015">
              <a:spcBef>
                <a:spcPts val="135"/>
              </a:spcBef>
            </a:pPr>
            <a:r>
              <a:rPr sz="3200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Problem:</a:t>
            </a:r>
            <a:r>
              <a:rPr sz="3200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Getting</a:t>
            </a:r>
            <a:r>
              <a:rPr sz="3200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3200" spc="-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Signal</a:t>
            </a:r>
            <a:r>
              <a:rPr sz="3200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from</a:t>
            </a:r>
            <a:r>
              <a:rPr sz="3200" spc="-14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“pure”</a:t>
            </a:r>
            <a:r>
              <a:rPr sz="3200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3200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endParaRPr sz="3200" dirty="0">
              <a:latin typeface="American Typewriter"/>
              <a:cs typeface="American Typewriter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6634950" y="4150894"/>
            <a:ext cx="6842666" cy="2329344"/>
            <a:chOff x="4927023" y="4055787"/>
            <a:chExt cx="5081270" cy="1729739"/>
          </a:xfrm>
        </p:grpSpPr>
        <p:pic>
          <p:nvPicPr>
            <p:cNvPr id="63" name="object 6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26432" y="4055787"/>
              <a:ext cx="2481557" cy="1729502"/>
            </a:xfrm>
            <a:prstGeom prst="rect">
              <a:avLst/>
            </a:prstGeom>
          </p:spPr>
        </p:pic>
        <p:sp>
          <p:nvSpPr>
            <p:cNvPr id="64" name="object 64"/>
            <p:cNvSpPr/>
            <p:nvPr/>
          </p:nvSpPr>
          <p:spPr>
            <a:xfrm>
              <a:off x="4927023" y="4469516"/>
              <a:ext cx="1976755" cy="118110"/>
            </a:xfrm>
            <a:custGeom>
              <a:avLst/>
              <a:gdLst/>
              <a:ahLst/>
              <a:cxnLst/>
              <a:rect l="l" t="t" r="r" b="b"/>
              <a:pathLst>
                <a:path w="1976754" h="118110">
                  <a:moveTo>
                    <a:pt x="1926005" y="58954"/>
                  </a:moveTo>
                  <a:lnTo>
                    <a:pt x="1862545" y="95968"/>
                  </a:lnTo>
                  <a:lnTo>
                    <a:pt x="1860497" y="103745"/>
                  </a:lnTo>
                  <a:lnTo>
                    <a:pt x="1867566" y="115862"/>
                  </a:lnTo>
                  <a:lnTo>
                    <a:pt x="1875345" y="117908"/>
                  </a:lnTo>
                  <a:lnTo>
                    <a:pt x="1954647" y="71654"/>
                  </a:lnTo>
                  <a:lnTo>
                    <a:pt x="1951210" y="71654"/>
                  </a:lnTo>
                  <a:lnTo>
                    <a:pt x="1951210" y="69924"/>
                  </a:lnTo>
                  <a:lnTo>
                    <a:pt x="1944814" y="69924"/>
                  </a:lnTo>
                  <a:lnTo>
                    <a:pt x="1926005" y="58954"/>
                  </a:lnTo>
                  <a:close/>
                </a:path>
                <a:path w="1976754" h="118110">
                  <a:moveTo>
                    <a:pt x="1904231" y="46254"/>
                  </a:moveTo>
                  <a:lnTo>
                    <a:pt x="0" y="46254"/>
                  </a:lnTo>
                  <a:lnTo>
                    <a:pt x="0" y="71654"/>
                  </a:lnTo>
                  <a:lnTo>
                    <a:pt x="1904231" y="71654"/>
                  </a:lnTo>
                  <a:lnTo>
                    <a:pt x="1926005" y="58954"/>
                  </a:lnTo>
                  <a:lnTo>
                    <a:pt x="1904231" y="46254"/>
                  </a:lnTo>
                  <a:close/>
                </a:path>
                <a:path w="1976754" h="118110">
                  <a:moveTo>
                    <a:pt x="1954648" y="46254"/>
                  </a:moveTo>
                  <a:lnTo>
                    <a:pt x="1951210" y="46254"/>
                  </a:lnTo>
                  <a:lnTo>
                    <a:pt x="1951210" y="71654"/>
                  </a:lnTo>
                  <a:lnTo>
                    <a:pt x="1954647" y="71654"/>
                  </a:lnTo>
                  <a:lnTo>
                    <a:pt x="1976422" y="58954"/>
                  </a:lnTo>
                  <a:lnTo>
                    <a:pt x="1954648" y="46254"/>
                  </a:lnTo>
                  <a:close/>
                </a:path>
                <a:path w="1976754" h="118110">
                  <a:moveTo>
                    <a:pt x="1944814" y="47984"/>
                  </a:moveTo>
                  <a:lnTo>
                    <a:pt x="1926005" y="58954"/>
                  </a:lnTo>
                  <a:lnTo>
                    <a:pt x="1944814" y="69924"/>
                  </a:lnTo>
                  <a:lnTo>
                    <a:pt x="1944814" y="47984"/>
                  </a:lnTo>
                  <a:close/>
                </a:path>
                <a:path w="1976754" h="118110">
                  <a:moveTo>
                    <a:pt x="1951210" y="47984"/>
                  </a:moveTo>
                  <a:lnTo>
                    <a:pt x="1944814" y="47984"/>
                  </a:lnTo>
                  <a:lnTo>
                    <a:pt x="1944814" y="69924"/>
                  </a:lnTo>
                  <a:lnTo>
                    <a:pt x="1951210" y="69924"/>
                  </a:lnTo>
                  <a:lnTo>
                    <a:pt x="1951210" y="47984"/>
                  </a:lnTo>
                  <a:close/>
                </a:path>
                <a:path w="1976754" h="118110">
                  <a:moveTo>
                    <a:pt x="1875345" y="0"/>
                  </a:moveTo>
                  <a:lnTo>
                    <a:pt x="1867566" y="2047"/>
                  </a:lnTo>
                  <a:lnTo>
                    <a:pt x="1860497" y="14164"/>
                  </a:lnTo>
                  <a:lnTo>
                    <a:pt x="1862545" y="21940"/>
                  </a:lnTo>
                  <a:lnTo>
                    <a:pt x="1926005" y="58954"/>
                  </a:lnTo>
                  <a:lnTo>
                    <a:pt x="1944814" y="47984"/>
                  </a:lnTo>
                  <a:lnTo>
                    <a:pt x="1951210" y="47984"/>
                  </a:lnTo>
                  <a:lnTo>
                    <a:pt x="1951210" y="46254"/>
                  </a:lnTo>
                  <a:lnTo>
                    <a:pt x="1954648" y="46254"/>
                  </a:lnTo>
                  <a:lnTo>
                    <a:pt x="187534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65"/>
          <p:cNvSpPr txBox="1"/>
          <p:nvPr/>
        </p:nvSpPr>
        <p:spPr>
          <a:xfrm>
            <a:off x="3884161" y="2693878"/>
            <a:ext cx="2013857" cy="807383"/>
          </a:xfrm>
          <a:prstGeom prst="rect">
            <a:avLst/>
          </a:prstGeom>
        </p:spPr>
        <p:txBody>
          <a:bodyPr vert="horz" wrap="square" lIns="0" tIns="58149" rIns="0" bIns="0" rtlCol="0">
            <a:spAutoFit/>
          </a:bodyPr>
          <a:lstStyle/>
          <a:p>
            <a:pPr marL="642253">
              <a:spcBef>
                <a:spcPts val="458"/>
              </a:spcBef>
            </a:pPr>
            <a:r>
              <a:rPr sz="1615" spc="-13" dirty="0">
                <a:latin typeface="American Typewriter"/>
                <a:cs typeface="American Typewriter"/>
              </a:rPr>
              <a:t>E=3.62eV</a:t>
            </a:r>
            <a:endParaRPr sz="1615">
              <a:latin typeface="American Typewriter"/>
              <a:cs typeface="American Typewriter"/>
            </a:endParaRPr>
          </a:p>
          <a:p>
            <a:pPr marL="498581">
              <a:lnSpc>
                <a:spcPts val="1764"/>
              </a:lnSpc>
              <a:spcBef>
                <a:spcPts val="324"/>
              </a:spcBef>
            </a:pPr>
            <a:r>
              <a:rPr sz="1615" spc="-67" dirty="0">
                <a:latin typeface="American Typewriter"/>
                <a:cs typeface="American Typewriter"/>
              </a:rPr>
              <a:t>h</a:t>
            </a:r>
            <a:endParaRPr sz="1615">
              <a:latin typeface="American Typewriter"/>
              <a:cs typeface="American Typewriter"/>
            </a:endParaRPr>
          </a:p>
          <a:p>
            <a:pPr marL="418193">
              <a:lnSpc>
                <a:spcPts val="1764"/>
              </a:lnSpc>
            </a:pPr>
            <a:r>
              <a:rPr sz="1615" dirty="0">
                <a:latin typeface="American Typewriter"/>
                <a:cs typeface="American Typewriter"/>
              </a:rPr>
              <a:t>valence</a:t>
            </a:r>
            <a:r>
              <a:rPr sz="1615" spc="-61" dirty="0">
                <a:latin typeface="American Typewriter"/>
                <a:cs typeface="American Typewriter"/>
              </a:rPr>
              <a:t> </a:t>
            </a:r>
            <a:r>
              <a:rPr sz="1615" spc="-27" dirty="0">
                <a:latin typeface="American Typewriter"/>
                <a:cs typeface="American Typewriter"/>
              </a:rPr>
              <a:t>band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66" name="Slide Number Placeholder 65">
            <a:extLst>
              <a:ext uri="{FF2B5EF4-FFF2-40B4-BE49-F238E27FC236}">
                <a16:creationId xmlns:a16="http://schemas.microsoft.com/office/drawing/2014/main" id="{FE803443-50C2-9111-6454-249F0CB3816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01794" y="7040073"/>
            <a:ext cx="750820" cy="281486"/>
          </a:xfrm>
        </p:spPr>
        <p:txBody>
          <a:bodyPr/>
          <a:lstStyle/>
          <a:p>
            <a:fld id="{B6F15528-21DE-4FAA-801E-634DDDAF4B2B}" type="slidenum">
              <a:rPr lang="en-GB" smtClean="0"/>
              <a:t>13</a:t>
            </a:fld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323370" y="6155157"/>
              <a:ext cx="1377315" cy="379095"/>
            </a:xfrm>
            <a:custGeom>
              <a:avLst/>
              <a:gdLst/>
              <a:ahLst/>
              <a:cxnLst/>
              <a:rect l="l" t="t" r="r" b="b"/>
              <a:pathLst>
                <a:path w="1377314" h="379095">
                  <a:moveTo>
                    <a:pt x="1377160" y="0"/>
                  </a:moveTo>
                  <a:lnTo>
                    <a:pt x="0" y="0"/>
                  </a:lnTo>
                  <a:lnTo>
                    <a:pt x="0" y="378922"/>
                  </a:lnTo>
                  <a:lnTo>
                    <a:pt x="1377160" y="378922"/>
                  </a:lnTo>
                  <a:lnTo>
                    <a:pt x="13771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633398" y="6194688"/>
              <a:ext cx="222885" cy="318135"/>
            </a:xfrm>
            <a:custGeom>
              <a:avLst/>
              <a:gdLst/>
              <a:ahLst/>
              <a:cxnLst/>
              <a:rect l="l" t="t" r="r" b="b"/>
              <a:pathLst>
                <a:path w="222885" h="318134">
                  <a:moveTo>
                    <a:pt x="222499" y="0"/>
                  </a:moveTo>
                  <a:lnTo>
                    <a:pt x="0" y="317613"/>
                  </a:lnTo>
                </a:path>
              </a:pathLst>
            </a:custGeom>
            <a:ln w="675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54129" y="1734290"/>
            <a:ext cx="4556075" cy="2964076"/>
          </a:xfrm>
          <a:prstGeom prst="rect">
            <a:avLst/>
          </a:prstGeom>
          <a:ln w="12700">
            <a:solidFill>
              <a:srgbClr val="00B0F0"/>
            </a:solidFill>
          </a:ln>
        </p:spPr>
        <p:txBody>
          <a:bodyPr vert="horz" wrap="square" lIns="0" tIns="1710" rIns="0" bIns="0" rtlCol="0">
            <a:spAutoFit/>
          </a:bodyPr>
          <a:lstStyle/>
          <a:p>
            <a:pPr marL="370302" indent="-265113">
              <a:spcBef>
                <a:spcPts val="13"/>
              </a:spcBef>
              <a:buClr>
                <a:srgbClr val="418AB3"/>
              </a:buClr>
              <a:buFont typeface="Arial"/>
              <a:buChar char="•"/>
              <a:tabLst>
                <a:tab pos="370302" algn="l"/>
              </a:tabLst>
            </a:pPr>
            <a:r>
              <a:rPr sz="202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Doping:</a:t>
            </a:r>
            <a:r>
              <a:rPr sz="2021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n-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type</a:t>
            </a:r>
            <a:r>
              <a:rPr sz="2021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endParaRPr sz="2021">
              <a:latin typeface="American Typewriter"/>
              <a:cs typeface="American Typewriter"/>
            </a:endParaRPr>
          </a:p>
          <a:p>
            <a:pPr marL="634558" lvl="1" indent="-264257">
              <a:lnSpc>
                <a:spcPts val="2274"/>
              </a:lnSpc>
              <a:spcBef>
                <a:spcPts val="808"/>
              </a:spcBef>
              <a:buClr>
                <a:srgbClr val="418AB3"/>
              </a:buClr>
              <a:buFont typeface="Arial"/>
              <a:buChar char="•"/>
              <a:tabLst>
                <a:tab pos="634558" algn="l"/>
              </a:tabLst>
            </a:pP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add</a:t>
            </a:r>
            <a:r>
              <a:rPr sz="2021" spc="-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elements</a:t>
            </a:r>
            <a:r>
              <a:rPr sz="2021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from</a:t>
            </a:r>
            <a:r>
              <a:rPr sz="2021" spc="-9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V</a:t>
            </a:r>
            <a:r>
              <a:rPr sz="2021" baseline="22222" dirty="0">
                <a:solidFill>
                  <a:srgbClr val="FFFF00"/>
                </a:solidFill>
                <a:latin typeface="American Typewriter"/>
                <a:cs typeface="American Typewriter"/>
              </a:rPr>
              <a:t>th</a:t>
            </a:r>
            <a:r>
              <a:rPr sz="2021" spc="151" baseline="2222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group</a:t>
            </a:r>
            <a:endParaRPr sz="2021">
              <a:latin typeface="American Typewriter"/>
              <a:cs typeface="American Typewriter"/>
            </a:endParaRPr>
          </a:p>
          <a:p>
            <a:pPr marL="1324702" lvl="2" indent="-315568">
              <a:lnSpc>
                <a:spcPts val="2274"/>
              </a:lnSpc>
              <a:buChar char="□"/>
              <a:tabLst>
                <a:tab pos="1324702" algn="l"/>
              </a:tabLst>
            </a:pPr>
            <a:r>
              <a:rPr sz="2021" spc="-27" dirty="0">
                <a:solidFill>
                  <a:srgbClr val="CCFFCC"/>
                </a:solidFill>
                <a:latin typeface="American Typewriter"/>
                <a:cs typeface="American Typewriter"/>
              </a:rPr>
              <a:t>donors</a:t>
            </a:r>
            <a:r>
              <a:rPr sz="2021" spc="-54" dirty="0">
                <a:solidFill>
                  <a:srgbClr val="CCFFCC"/>
                </a:solidFill>
                <a:latin typeface="American Typewriter"/>
                <a:cs typeface="American Typewriter"/>
              </a:rPr>
              <a:t> </a:t>
            </a:r>
            <a:r>
              <a:rPr sz="2021" spc="-94" dirty="0">
                <a:solidFill>
                  <a:srgbClr val="CCFFCC"/>
                </a:solidFill>
                <a:latin typeface="American Typewriter"/>
                <a:cs typeface="American Typewriter"/>
              </a:rPr>
              <a:t>(P,</a:t>
            </a:r>
            <a:r>
              <a:rPr sz="2021" spc="-34" dirty="0">
                <a:solidFill>
                  <a:srgbClr val="CCFFCC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CCFFCC"/>
                </a:solidFill>
                <a:latin typeface="American Typewriter"/>
                <a:cs typeface="American Typewriter"/>
              </a:rPr>
              <a:t>As,..)</a:t>
            </a:r>
            <a:endParaRPr sz="2021">
              <a:latin typeface="American Typewriter"/>
              <a:cs typeface="American Typewriter"/>
            </a:endParaRPr>
          </a:p>
          <a:p>
            <a:pPr marL="634558" lvl="1" indent="-264257">
              <a:spcBef>
                <a:spcPts val="936"/>
              </a:spcBef>
              <a:buClr>
                <a:srgbClr val="418AB3"/>
              </a:buClr>
              <a:buFont typeface="Arial"/>
              <a:buChar char="•"/>
              <a:tabLst>
                <a:tab pos="634558" algn="l"/>
              </a:tabLst>
            </a:pP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electrons</a:t>
            </a:r>
            <a:r>
              <a:rPr sz="2021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are</a:t>
            </a:r>
            <a:r>
              <a:rPr sz="2021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majority</a:t>
            </a:r>
            <a:r>
              <a:rPr sz="2021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carriers</a:t>
            </a:r>
            <a:endParaRPr sz="2021">
              <a:latin typeface="American Typewriter"/>
              <a:cs typeface="American Typewriter"/>
            </a:endParaRPr>
          </a:p>
          <a:p>
            <a:pPr marL="370302" indent="-265113">
              <a:spcBef>
                <a:spcPts val="808"/>
              </a:spcBef>
              <a:buClr>
                <a:srgbClr val="418AB3"/>
              </a:buClr>
              <a:buFont typeface="Arial"/>
              <a:buChar char="•"/>
              <a:tabLst>
                <a:tab pos="370302" algn="l"/>
              </a:tabLst>
            </a:pPr>
            <a:r>
              <a:rPr sz="202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Doping:</a:t>
            </a:r>
            <a:r>
              <a:rPr sz="2021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p-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type</a:t>
            </a:r>
            <a:r>
              <a:rPr sz="2021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endParaRPr sz="2021">
              <a:latin typeface="American Typewriter"/>
              <a:cs typeface="American Typewriter"/>
            </a:endParaRPr>
          </a:p>
          <a:p>
            <a:pPr marL="634558" lvl="1" indent="-264257">
              <a:lnSpc>
                <a:spcPts val="2296"/>
              </a:lnSpc>
              <a:spcBef>
                <a:spcPts val="808"/>
              </a:spcBef>
              <a:buClr>
                <a:srgbClr val="418AB3"/>
              </a:buClr>
              <a:buFont typeface="Arial"/>
              <a:buChar char="•"/>
              <a:tabLst>
                <a:tab pos="634558" algn="l"/>
              </a:tabLst>
            </a:pP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add</a:t>
            </a:r>
            <a:r>
              <a:rPr sz="2021" spc="-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elements</a:t>
            </a:r>
            <a:r>
              <a:rPr sz="2021" spc="-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from</a:t>
            </a:r>
            <a:r>
              <a:rPr sz="2021" spc="-9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III</a:t>
            </a:r>
            <a:r>
              <a:rPr sz="2021" baseline="22222" dirty="0">
                <a:solidFill>
                  <a:srgbClr val="FFFF00"/>
                </a:solidFill>
                <a:latin typeface="American Typewriter"/>
                <a:cs typeface="American Typewriter"/>
              </a:rPr>
              <a:t>rd</a:t>
            </a:r>
            <a:r>
              <a:rPr sz="2021" spc="131" baseline="2222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group</a:t>
            </a:r>
            <a:endParaRPr sz="2021">
              <a:latin typeface="American Typewriter"/>
              <a:cs typeface="American Typewriter"/>
            </a:endParaRPr>
          </a:p>
          <a:p>
            <a:pPr marL="1387131" lvl="2" indent="-377998">
              <a:lnSpc>
                <a:spcPts val="2296"/>
              </a:lnSpc>
              <a:buChar char="□"/>
              <a:tabLst>
                <a:tab pos="1387131" algn="l"/>
              </a:tabLst>
            </a:pPr>
            <a:r>
              <a:rPr sz="2021" spc="-34" dirty="0">
                <a:solidFill>
                  <a:srgbClr val="FF6600"/>
                </a:solidFill>
                <a:latin typeface="American Typewriter"/>
                <a:cs typeface="American Typewriter"/>
              </a:rPr>
              <a:t>acceptors</a:t>
            </a:r>
            <a:r>
              <a:rPr sz="2021" spc="-27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6600"/>
                </a:solidFill>
                <a:latin typeface="American Typewriter"/>
                <a:cs typeface="American Typewriter"/>
              </a:rPr>
              <a:t>(B,..)</a:t>
            </a:r>
            <a:endParaRPr sz="2021">
              <a:latin typeface="American Typewriter"/>
              <a:cs typeface="American Typewriter"/>
            </a:endParaRPr>
          </a:p>
          <a:p>
            <a:pPr marL="634558" lvl="1" indent="-264257">
              <a:spcBef>
                <a:spcPts val="936"/>
              </a:spcBef>
              <a:buClr>
                <a:srgbClr val="418AB3"/>
              </a:buClr>
              <a:buFont typeface="Arial"/>
              <a:buChar char="•"/>
              <a:tabLst>
                <a:tab pos="634558" algn="l"/>
              </a:tabLst>
            </a:pP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holes</a:t>
            </a:r>
            <a:r>
              <a:rPr sz="2021" spc="-10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are</a:t>
            </a:r>
            <a:r>
              <a:rPr sz="2021" spc="-9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majority</a:t>
            </a:r>
            <a:r>
              <a:rPr sz="2021" spc="-10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carriers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3136833" y="7233139"/>
            <a:ext cx="844859" cy="423284"/>
          </a:xfrm>
          <a:custGeom>
            <a:avLst/>
            <a:gdLst/>
            <a:ahLst/>
            <a:cxnLst/>
            <a:rect l="l" t="t" r="r" b="b"/>
            <a:pathLst>
              <a:path w="627379" h="314325">
                <a:moveTo>
                  <a:pt x="313536" y="0"/>
                </a:moveTo>
                <a:lnTo>
                  <a:pt x="250348" y="3187"/>
                </a:lnTo>
                <a:lnTo>
                  <a:pt x="191494" y="12327"/>
                </a:lnTo>
                <a:lnTo>
                  <a:pt x="138235" y="26790"/>
                </a:lnTo>
                <a:lnTo>
                  <a:pt x="91832" y="45945"/>
                </a:lnTo>
                <a:lnTo>
                  <a:pt x="53547" y="69161"/>
                </a:lnTo>
                <a:lnTo>
                  <a:pt x="24639" y="95808"/>
                </a:lnTo>
                <a:lnTo>
                  <a:pt x="0" y="156869"/>
                </a:lnTo>
                <a:lnTo>
                  <a:pt x="6369" y="188483"/>
                </a:lnTo>
                <a:lnTo>
                  <a:pt x="53547" y="244575"/>
                </a:lnTo>
                <a:lnTo>
                  <a:pt x="91832" y="267791"/>
                </a:lnTo>
                <a:lnTo>
                  <a:pt x="138235" y="286946"/>
                </a:lnTo>
                <a:lnTo>
                  <a:pt x="191494" y="301409"/>
                </a:lnTo>
                <a:lnTo>
                  <a:pt x="250348" y="310549"/>
                </a:lnTo>
                <a:lnTo>
                  <a:pt x="313536" y="313736"/>
                </a:lnTo>
                <a:lnTo>
                  <a:pt x="376725" y="310549"/>
                </a:lnTo>
                <a:lnTo>
                  <a:pt x="435579" y="301409"/>
                </a:lnTo>
                <a:lnTo>
                  <a:pt x="488837" y="286946"/>
                </a:lnTo>
                <a:lnTo>
                  <a:pt x="535240" y="267791"/>
                </a:lnTo>
                <a:lnTo>
                  <a:pt x="573525" y="244575"/>
                </a:lnTo>
                <a:lnTo>
                  <a:pt x="602433" y="217929"/>
                </a:lnTo>
                <a:lnTo>
                  <a:pt x="627072" y="156869"/>
                </a:lnTo>
                <a:lnTo>
                  <a:pt x="620702" y="125254"/>
                </a:lnTo>
                <a:lnTo>
                  <a:pt x="573525" y="69161"/>
                </a:lnTo>
                <a:lnTo>
                  <a:pt x="535240" y="45945"/>
                </a:lnTo>
                <a:lnTo>
                  <a:pt x="488837" y="26790"/>
                </a:lnTo>
                <a:lnTo>
                  <a:pt x="435579" y="12327"/>
                </a:lnTo>
                <a:lnTo>
                  <a:pt x="376725" y="3187"/>
                </a:lnTo>
                <a:lnTo>
                  <a:pt x="313536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3389469" y="7330021"/>
            <a:ext cx="337772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-</a:t>
            </a: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17-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42847" y="6600825"/>
            <a:ext cx="3096387" cy="623759"/>
          </a:xfrm>
          <a:prstGeom prst="rect">
            <a:avLst/>
          </a:prstGeom>
        </p:spPr>
        <p:txBody>
          <a:bodyPr vert="horz" wrap="square" lIns="0" tIns="64134" rIns="0" bIns="0" rtlCol="0">
            <a:spAutoFit/>
          </a:bodyPr>
          <a:lstStyle/>
          <a:p>
            <a:pPr marL="17104">
              <a:spcBef>
                <a:spcPts val="505"/>
              </a:spcBef>
            </a:pPr>
            <a:r>
              <a:rPr sz="1615" spc="-13" dirty="0">
                <a:solidFill>
                  <a:srgbClr val="14FF0D"/>
                </a:solidFill>
                <a:latin typeface="American Typewriter"/>
                <a:cs typeface="American Typewriter"/>
              </a:rPr>
              <a:t>Resistivity</a:t>
            </a:r>
            <a:endParaRPr sz="1615" dirty="0">
              <a:latin typeface="American Typewriter"/>
              <a:cs typeface="American Typewriter"/>
            </a:endParaRPr>
          </a:p>
          <a:p>
            <a:pPr marL="434441" indent="-213800">
              <a:spcBef>
                <a:spcPts val="418"/>
              </a:spcBef>
              <a:buFont typeface="Arial Unicode MS"/>
              <a:buChar char="■"/>
              <a:tabLst>
                <a:tab pos="434441" algn="l"/>
              </a:tabLst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carrier</a:t>
            </a:r>
            <a:r>
              <a:rPr sz="1615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concentrations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lang="en-US" sz="1684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e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,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lang="en-US" sz="1684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h</a:t>
            </a:r>
            <a:endParaRPr sz="1684" dirty="0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47140" y="7210425"/>
            <a:ext cx="2251530" cy="279033"/>
          </a:xfrm>
          <a:prstGeom prst="rect">
            <a:avLst/>
          </a:prstGeom>
        </p:spPr>
        <p:txBody>
          <a:bodyPr vert="horz" wrap="square" lIns="0" tIns="19667" rIns="0" bIns="0" rtlCol="0">
            <a:spAutoFit/>
          </a:bodyPr>
          <a:lstStyle/>
          <a:p>
            <a:pPr marL="230904" indent="-213800">
              <a:spcBef>
                <a:spcPts val="154"/>
              </a:spcBef>
              <a:buFont typeface="Arial Unicode MS"/>
              <a:buChar char="■"/>
              <a:tabLst>
                <a:tab pos="230904" algn="l"/>
              </a:tabLst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carrier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mobility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84" i="1" dirty="0">
                <a:solidFill>
                  <a:srgbClr val="FFFFFF"/>
                </a:solidFill>
                <a:latin typeface="Arial"/>
                <a:cs typeface="Arial"/>
              </a:rPr>
              <a:t>µ</a:t>
            </a:r>
            <a:r>
              <a:rPr sz="1684" i="1" spc="2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15" dirty="0">
                <a:solidFill>
                  <a:srgbClr val="FFFFFF"/>
                </a:solidFill>
                <a:latin typeface="Gill Sans MT"/>
                <a:cs typeface="Gill Sans MT"/>
              </a:rPr>
              <a:t>,</a:t>
            </a:r>
            <a:r>
              <a:rPr sz="1615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684" i="1" spc="-67" dirty="0">
                <a:solidFill>
                  <a:srgbClr val="FFFFFF"/>
                </a:solidFill>
                <a:latin typeface="Arial"/>
                <a:cs typeface="Arial"/>
              </a:rPr>
              <a:t>µ</a:t>
            </a:r>
            <a:endParaRPr sz="1684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99242" y="7362825"/>
            <a:ext cx="367702" cy="18302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  <a:tabLst>
                <a:tab pos="283071" algn="l"/>
              </a:tabLst>
            </a:pPr>
            <a:r>
              <a:rPr lang="en-US" sz="1077" i="1" spc="-67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1077" i="1" dirty="0">
                <a:solidFill>
                  <a:srgbClr val="FFFFFF"/>
                </a:solidFill>
                <a:latin typeface="Gill Sans MT"/>
                <a:cs typeface="Gill Sans MT"/>
              </a:rPr>
              <a:t>	</a:t>
            </a:r>
            <a:r>
              <a:rPr lang="en-US" sz="1077" i="1" spc="-67" dirty="0">
                <a:solidFill>
                  <a:srgbClr val="FFFFFF"/>
                </a:solidFill>
                <a:latin typeface="Gill Sans MT"/>
                <a:cs typeface="Gill Sans MT"/>
              </a:rPr>
              <a:t>h</a:t>
            </a:r>
            <a:endParaRPr sz="1077" dirty="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61094" y="7010973"/>
            <a:ext cx="1935135" cy="465554"/>
          </a:xfrm>
          <a:prstGeom prst="rect">
            <a:avLst/>
          </a:prstGeom>
        </p:spPr>
        <p:txBody>
          <a:bodyPr vert="horz" wrap="square" lIns="0" tIns="21378" rIns="0" bIns="0" rtlCol="0">
            <a:spAutoFit/>
          </a:bodyPr>
          <a:lstStyle/>
          <a:p>
            <a:pPr marL="51311">
              <a:lnSpc>
                <a:spcPts val="2678"/>
              </a:lnSpc>
              <a:spcBef>
                <a:spcPts val="168"/>
              </a:spcBef>
            </a:pPr>
            <a:r>
              <a:rPr lang="en-US" sz="2727" i="1" baseline="28806" dirty="0">
                <a:latin typeface="Symbol" pitchFamily="2" charset="2"/>
                <a:cs typeface="Arial"/>
              </a:rPr>
              <a:t>r</a:t>
            </a:r>
            <a:r>
              <a:rPr sz="2727" i="1" spc="80" baseline="28806" dirty="0">
                <a:latin typeface="Arial"/>
                <a:cs typeface="Arial"/>
              </a:rPr>
              <a:t> </a:t>
            </a:r>
            <a:r>
              <a:rPr sz="2626" baseline="29914" dirty="0">
                <a:latin typeface="Arial"/>
                <a:cs typeface="Arial"/>
              </a:rPr>
              <a:t>=</a:t>
            </a:r>
            <a:r>
              <a:rPr sz="2626" spc="828" baseline="29914" dirty="0">
                <a:latin typeface="Arial"/>
                <a:cs typeface="Arial"/>
              </a:rPr>
              <a:t> </a:t>
            </a:r>
            <a:r>
              <a:rPr sz="2626" baseline="42735" dirty="0">
                <a:latin typeface="Times New Roman"/>
                <a:cs typeface="Times New Roman"/>
              </a:rPr>
              <a:t>1</a:t>
            </a:r>
            <a:r>
              <a:rPr sz="1751" i="1" dirty="0">
                <a:latin typeface="Times New Roman"/>
                <a:cs typeface="Times New Roman"/>
              </a:rPr>
              <a:t>q</a:t>
            </a:r>
            <a:r>
              <a:rPr sz="1751" i="1" spc="195" dirty="0">
                <a:latin typeface="Times New Roman"/>
                <a:cs typeface="Times New Roman"/>
              </a:rPr>
              <a:t> </a:t>
            </a:r>
            <a:r>
              <a:rPr sz="2694" spc="-208" dirty="0">
                <a:latin typeface="Arial"/>
                <a:cs typeface="Arial"/>
              </a:rPr>
              <a:t>(</a:t>
            </a:r>
            <a:r>
              <a:rPr sz="1819" i="1" spc="-208" dirty="0">
                <a:latin typeface="Arial"/>
                <a:cs typeface="Arial"/>
              </a:rPr>
              <a:t>µ</a:t>
            </a:r>
            <a:r>
              <a:rPr sz="1819" i="1" spc="74" dirty="0">
                <a:latin typeface="Arial"/>
                <a:cs typeface="Arial"/>
              </a:rPr>
              <a:t> </a:t>
            </a:r>
            <a:r>
              <a:rPr lang="en-US" sz="1751" i="1" spc="74" dirty="0">
                <a:latin typeface="Times New Roman"/>
                <a:cs typeface="Times New Roman"/>
              </a:rPr>
              <a:t>e</a:t>
            </a:r>
            <a:r>
              <a:rPr sz="1751" i="1" spc="-94" dirty="0">
                <a:latin typeface="Times New Roman"/>
                <a:cs typeface="Times New Roman"/>
              </a:rPr>
              <a:t> </a:t>
            </a:r>
            <a:r>
              <a:rPr sz="1751" spc="-61" dirty="0">
                <a:latin typeface="Arial"/>
                <a:cs typeface="Arial"/>
              </a:rPr>
              <a:t>+</a:t>
            </a:r>
            <a:r>
              <a:rPr sz="1751" spc="-128" dirty="0">
                <a:latin typeface="Arial"/>
                <a:cs typeface="Arial"/>
              </a:rPr>
              <a:t> </a:t>
            </a:r>
            <a:r>
              <a:rPr sz="1819" i="1" dirty="0">
                <a:latin typeface="Arial"/>
                <a:cs typeface="Arial"/>
              </a:rPr>
              <a:t>µ</a:t>
            </a:r>
            <a:r>
              <a:rPr sz="1819" i="1" spc="425" dirty="0">
                <a:latin typeface="Arial"/>
                <a:cs typeface="Arial"/>
              </a:rPr>
              <a:t> </a:t>
            </a:r>
            <a:r>
              <a:rPr lang="en-US" sz="1751" i="1" spc="-34" dirty="0">
                <a:latin typeface="Times New Roman"/>
                <a:cs typeface="Times New Roman"/>
              </a:rPr>
              <a:t>h</a:t>
            </a:r>
            <a:r>
              <a:rPr sz="2694" spc="-34" dirty="0">
                <a:latin typeface="Arial"/>
                <a:cs typeface="Arial"/>
              </a:rPr>
              <a:t>)</a:t>
            </a:r>
            <a:endParaRPr sz="2694" dirty="0">
              <a:latin typeface="Arial"/>
              <a:cs typeface="Arial"/>
            </a:endParaRPr>
          </a:p>
          <a:p>
            <a:pPr marL="735472">
              <a:lnSpc>
                <a:spcPts val="660"/>
              </a:lnSpc>
              <a:tabLst>
                <a:tab pos="1016830" algn="l"/>
                <a:tab pos="1565012" algn="l"/>
              </a:tabLst>
            </a:pPr>
            <a:r>
              <a:rPr sz="1010" spc="-67" dirty="0">
                <a:latin typeface="Times New Roman"/>
                <a:cs typeface="Times New Roman"/>
              </a:rPr>
              <a:t>0</a:t>
            </a:r>
            <a:r>
              <a:rPr sz="1010" dirty="0">
                <a:latin typeface="Times New Roman"/>
                <a:cs typeface="Times New Roman"/>
              </a:rPr>
              <a:t>	</a:t>
            </a:r>
            <a:r>
              <a:rPr lang="en-US" sz="1010" i="1" spc="-67" dirty="0">
                <a:latin typeface="Times New Roman"/>
                <a:cs typeface="Times New Roman"/>
              </a:rPr>
              <a:t>e</a:t>
            </a:r>
            <a:r>
              <a:rPr sz="1010" i="1" dirty="0">
                <a:latin typeface="Times New Roman"/>
                <a:cs typeface="Times New Roman"/>
              </a:rPr>
              <a:t>	</a:t>
            </a:r>
            <a:r>
              <a:rPr lang="en-US" sz="1010" i="1" spc="-67" dirty="0">
                <a:latin typeface="Times New Roman"/>
                <a:cs typeface="Times New Roman"/>
              </a:rPr>
              <a:t>h</a:t>
            </a:r>
            <a:endParaRPr sz="1010" dirty="0">
              <a:latin typeface="Times New Roman"/>
              <a:cs typeface="Times New Roman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944272"/>
              </p:ext>
            </p:extLst>
          </p:nvPr>
        </p:nvGraphicFramePr>
        <p:xfrm>
          <a:off x="1146780" y="4888983"/>
          <a:ext cx="4555221" cy="17666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5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7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2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78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b="1" dirty="0">
                          <a:solidFill>
                            <a:srgbClr val="CCFFCC"/>
                          </a:solidFill>
                          <a:latin typeface="Gill Sans MT"/>
                          <a:cs typeface="Gill Sans MT"/>
                        </a:rPr>
                        <a:t>detector</a:t>
                      </a:r>
                      <a:r>
                        <a:rPr sz="1300" b="1" spc="105" dirty="0">
                          <a:solidFill>
                            <a:srgbClr val="CCFFCC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CFFCC"/>
                          </a:solidFill>
                          <a:latin typeface="Gill Sans MT"/>
                          <a:cs typeface="Gill Sans MT"/>
                        </a:rPr>
                        <a:t>grade</a:t>
                      </a:r>
                      <a:endParaRPr sz="1300">
                        <a:latin typeface="Gill Sans MT"/>
                        <a:cs typeface="Gill Sans MT"/>
                      </a:endParaRPr>
                    </a:p>
                  </a:txBody>
                  <a:tcPr marL="0" marR="0" marT="9406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b="1" dirty="0">
                          <a:solidFill>
                            <a:srgbClr val="CCFFCC"/>
                          </a:solidFill>
                          <a:latin typeface="Gill Sans MT"/>
                          <a:cs typeface="Gill Sans MT"/>
                        </a:rPr>
                        <a:t>electronics</a:t>
                      </a:r>
                      <a:r>
                        <a:rPr sz="1300" b="1" spc="90" dirty="0">
                          <a:solidFill>
                            <a:srgbClr val="CCFFCC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CFFCC"/>
                          </a:solidFill>
                          <a:latin typeface="Gill Sans MT"/>
                          <a:cs typeface="Gill Sans MT"/>
                        </a:rPr>
                        <a:t>grade</a:t>
                      </a:r>
                      <a:endParaRPr sz="1300">
                        <a:latin typeface="Gill Sans MT"/>
                        <a:cs typeface="Gill Sans MT"/>
                      </a:endParaRPr>
                    </a:p>
                  </a:txBody>
                  <a:tcPr marL="0" marR="0" marT="9406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330">
                <a:tc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300" b="1" spc="-10" dirty="0">
                          <a:solidFill>
                            <a:srgbClr val="FFFF00"/>
                          </a:solidFill>
                          <a:latin typeface="Gill Sans MT"/>
                          <a:cs typeface="Gill Sans MT"/>
                        </a:rPr>
                        <a:t>doping</a:t>
                      </a:r>
                      <a:endParaRPr sz="1300">
                        <a:latin typeface="Gill Sans MT"/>
                        <a:cs typeface="Gill Sans MT"/>
                      </a:endParaRPr>
                    </a:p>
                  </a:txBody>
                  <a:tcPr marL="0" marR="0" marT="12484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300" b="1" spc="-225" dirty="0">
                          <a:solidFill>
                            <a:srgbClr val="FF99FF"/>
                          </a:solidFill>
                          <a:latin typeface="Symbol" pitchFamily="2" charset="2"/>
                          <a:cs typeface="Arial"/>
                        </a:rPr>
                        <a:t>�</a:t>
                      </a:r>
                      <a:r>
                        <a:rPr sz="1300" b="1" spc="60" dirty="0">
                          <a:solidFill>
                            <a:srgbClr val="FF99FF"/>
                          </a:solidFill>
                          <a:latin typeface="Symbol" pitchFamily="2" charset="2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10</a:t>
                      </a:r>
                      <a:r>
                        <a:rPr sz="1300" b="1" baseline="23809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12</a:t>
                      </a:r>
                      <a:r>
                        <a:rPr sz="1300" b="1" spc="142" baseline="23809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300" b="1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cm</a:t>
                      </a:r>
                      <a:r>
                        <a:rPr sz="1300" b="1" baseline="23809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-</a:t>
                      </a:r>
                      <a:r>
                        <a:rPr sz="1300" b="1" spc="-75" baseline="23809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3</a:t>
                      </a:r>
                      <a:endParaRPr sz="1300" baseline="23809" dirty="0">
                        <a:latin typeface="Gill Sans MT"/>
                        <a:cs typeface="Gill Sans MT"/>
                      </a:endParaRPr>
                    </a:p>
                  </a:txBody>
                  <a:tcPr marL="0" marR="0" marT="12484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300" b="1" spc="-225" dirty="0">
                          <a:solidFill>
                            <a:srgbClr val="FF99FF"/>
                          </a:solidFill>
                          <a:latin typeface="Arial"/>
                          <a:cs typeface="Arial"/>
                        </a:rPr>
                        <a:t>�</a:t>
                      </a:r>
                      <a:r>
                        <a:rPr sz="1300" b="1" spc="60" dirty="0">
                          <a:solidFill>
                            <a:srgbClr val="FF99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10</a:t>
                      </a:r>
                      <a:r>
                        <a:rPr sz="1300" b="1" baseline="23809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17</a:t>
                      </a:r>
                      <a:r>
                        <a:rPr sz="1300" b="1" spc="142" baseline="23809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300" b="1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cm</a:t>
                      </a:r>
                      <a:r>
                        <a:rPr sz="1300" b="1" baseline="23809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-</a:t>
                      </a:r>
                      <a:r>
                        <a:rPr sz="1300" b="1" spc="-75" baseline="23809" dirty="0">
                          <a:solidFill>
                            <a:srgbClr val="FF99FF"/>
                          </a:solidFill>
                          <a:latin typeface="Gill Sans MT"/>
                          <a:cs typeface="Gill Sans MT"/>
                        </a:rPr>
                        <a:t>3</a:t>
                      </a:r>
                      <a:endParaRPr sz="1300" baseline="23809">
                        <a:latin typeface="Gill Sans MT"/>
                        <a:cs typeface="Gill Sans MT"/>
                      </a:endParaRPr>
                    </a:p>
                  </a:txBody>
                  <a:tcPr marL="0" marR="0" marT="12484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300" b="1" dirty="0">
                          <a:solidFill>
                            <a:srgbClr val="FFFF00"/>
                          </a:solidFill>
                          <a:latin typeface="Gill Sans MT"/>
                          <a:cs typeface="Gill Sans MT"/>
                        </a:rPr>
                        <a:t>resistivity</a:t>
                      </a:r>
                      <a:r>
                        <a:rPr sz="1300" b="1" spc="335" dirty="0">
                          <a:solidFill>
                            <a:srgbClr val="FFFF0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lang="en-US" sz="1300" b="1" spc="-50" dirty="0">
                          <a:solidFill>
                            <a:srgbClr val="FFFF00"/>
                          </a:solidFill>
                          <a:latin typeface="Symbol" pitchFamily="2" charset="2"/>
                          <a:cs typeface="Arial"/>
                        </a:rPr>
                        <a:t>r</a:t>
                      </a:r>
                      <a:endParaRPr sz="1300" dirty="0">
                        <a:latin typeface="Symbol" pitchFamily="2" charset="2"/>
                        <a:cs typeface="Arial"/>
                      </a:endParaRPr>
                    </a:p>
                  </a:txBody>
                  <a:tcPr marL="0" marR="0" marT="1436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300" b="1" spc="-2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�</a:t>
                      </a:r>
                      <a:r>
                        <a:rPr sz="1300" b="1" spc="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5</a:t>
                      </a:r>
                      <a:r>
                        <a:rPr sz="1300" b="1" spc="3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k·</a:t>
                      </a:r>
                      <a:r>
                        <a:rPr lang="en-GB" sz="1300" b="1" spc="-10" dirty="0">
                          <a:solidFill>
                            <a:srgbClr val="FFFFFF"/>
                          </a:solidFill>
                          <a:latin typeface="Symbol" pitchFamily="2" charset="2"/>
                          <a:cs typeface="Arial"/>
                        </a:rPr>
                        <a:t>W</a:t>
                      </a:r>
                      <a:r>
                        <a:rPr sz="1300" b="1" spc="-1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cm</a:t>
                      </a:r>
                      <a:endParaRPr sz="1300" dirty="0">
                        <a:latin typeface="Gill Sans MT"/>
                        <a:cs typeface="Gill Sans MT"/>
                      </a:endParaRPr>
                    </a:p>
                  </a:txBody>
                  <a:tcPr marL="0" marR="0" marT="1436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300" b="1" spc="-10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�</a:t>
                      </a:r>
                      <a:r>
                        <a:rPr sz="1300" b="1" spc="-10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1</a:t>
                      </a:r>
                      <a:r>
                        <a:rPr sz="1300" b="1" spc="3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lang="en-US" sz="1300" b="1" spc="-20" dirty="0" err="1">
                          <a:solidFill>
                            <a:srgbClr val="FFFFFF"/>
                          </a:solidFill>
                          <a:latin typeface="Symbol" pitchFamily="2" charset="2"/>
                          <a:cs typeface="Arial"/>
                        </a:rPr>
                        <a:t>W</a:t>
                      </a:r>
                      <a:r>
                        <a:rPr sz="1300" b="1" spc="-20" dirty="0" err="1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·cm</a:t>
                      </a:r>
                      <a:endParaRPr sz="1300" dirty="0">
                        <a:latin typeface="Gill Sans MT"/>
                        <a:cs typeface="Gill Sans MT"/>
                      </a:endParaRPr>
                    </a:p>
                  </a:txBody>
                  <a:tcPr marL="0" marR="0" marT="1436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7510101" y="7070082"/>
            <a:ext cx="1722211" cy="36967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p-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n</a:t>
            </a:r>
            <a:r>
              <a:rPr sz="2290" spc="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junction</a:t>
            </a:r>
            <a:endParaRPr sz="2290">
              <a:latin typeface="American Typewriter"/>
              <a:cs typeface="American Typewriter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076758" y="-13020"/>
            <a:ext cx="15164716" cy="854470"/>
          </a:xfrm>
          <a:prstGeom prst="rect">
            <a:avLst/>
          </a:prstGeom>
        </p:spPr>
        <p:txBody>
          <a:bodyPr vert="horz" wrap="square" lIns="0" tIns="415231" rIns="0" bIns="0" rtlCol="0">
            <a:spAutoFit/>
          </a:bodyPr>
          <a:lstStyle/>
          <a:p>
            <a:pPr marL="402799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Doping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p-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n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Junction</a:t>
            </a:r>
            <a:endParaRPr sz="2828">
              <a:latin typeface="American Typewriter"/>
              <a:cs typeface="American Typewriter"/>
            </a:endParaRPr>
          </a:p>
        </p:txBody>
      </p:sp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43039" y="1768398"/>
            <a:ext cx="2397070" cy="2089227"/>
          </a:xfrm>
          <a:prstGeom prst="rect">
            <a:avLst/>
          </a:prstGeom>
        </p:spPr>
      </p:pic>
      <p:grpSp>
        <p:nvGrpSpPr>
          <p:cNvPr id="21" name="object 21"/>
          <p:cNvGrpSpPr/>
          <p:nvPr/>
        </p:nvGrpSpPr>
        <p:grpSpPr>
          <a:xfrm>
            <a:off x="6925783" y="1738202"/>
            <a:ext cx="3049698" cy="5286690"/>
            <a:chOff x="5142991" y="2264155"/>
            <a:chExt cx="2264664" cy="3925824"/>
          </a:xfrm>
        </p:grpSpPr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45538" y="2264155"/>
              <a:ext cx="1685543" cy="155143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42991" y="4678171"/>
              <a:ext cx="2264664" cy="1511808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6980405" y="3955380"/>
            <a:ext cx="2374667" cy="856136"/>
          </a:xfrm>
          <a:prstGeom prst="rect">
            <a:avLst/>
          </a:prstGeom>
        </p:spPr>
        <p:txBody>
          <a:bodyPr vert="horz" wrap="square" lIns="0" tIns="11116" rIns="0" bIns="0" rtlCol="0">
            <a:spAutoFit/>
          </a:bodyPr>
          <a:lstStyle/>
          <a:p>
            <a:pPr marL="51311" marR="41049" algn="just">
              <a:lnSpc>
                <a:spcPct val="102699"/>
              </a:lnSpc>
              <a:spcBef>
                <a:spcPts val="88"/>
              </a:spcBef>
            </a:pP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346" spc="16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P</a:t>
            </a:r>
            <a:r>
              <a:rPr sz="1346" spc="16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atom</a:t>
            </a:r>
            <a:r>
              <a:rPr sz="1346" spc="17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donated</a:t>
            </a:r>
            <a:r>
              <a:rPr sz="1346" spc="16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its</a:t>
            </a:r>
            <a:r>
              <a:rPr sz="1346" spc="1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5</a:t>
            </a:r>
            <a:r>
              <a:rPr sz="1413" spc="-49" baseline="23809" dirty="0">
                <a:solidFill>
                  <a:srgbClr val="FFFFFF"/>
                </a:solidFill>
                <a:latin typeface="American Typewriter"/>
                <a:cs typeface="American Typewriter"/>
              </a:rPr>
              <a:t>th</a:t>
            </a:r>
            <a:r>
              <a:rPr sz="1413" spc="1010" baseline="2380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valence</a:t>
            </a:r>
            <a:r>
              <a:rPr sz="1346" spc="538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electron</a:t>
            </a:r>
            <a:r>
              <a:rPr sz="1346" spc="538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34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which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becomes</a:t>
            </a:r>
            <a:r>
              <a:rPr sz="1346" spc="410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346" spc="418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free</a:t>
            </a:r>
            <a:r>
              <a:rPr sz="1346" spc="418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charge carrier</a:t>
            </a:r>
            <a:endParaRPr sz="1346" dirty="0">
              <a:latin typeface="American Typewriter"/>
              <a:cs typeface="American Typewriter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824941" y="3915889"/>
            <a:ext cx="2209627" cy="856136"/>
          </a:xfrm>
          <a:prstGeom prst="rect">
            <a:avLst/>
          </a:prstGeom>
        </p:spPr>
        <p:txBody>
          <a:bodyPr vert="horz" wrap="square" lIns="0" tIns="11116" rIns="0" bIns="0" rtlCol="0">
            <a:spAutoFit/>
          </a:bodyPr>
          <a:lstStyle/>
          <a:p>
            <a:pPr marL="17104" marR="6841">
              <a:lnSpc>
                <a:spcPct val="102699"/>
              </a:lnSpc>
              <a:spcBef>
                <a:spcPts val="88"/>
              </a:spcBef>
            </a:pP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346" spc="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free</a:t>
            </a:r>
            <a:r>
              <a:rPr sz="1346" spc="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place</a:t>
            </a:r>
            <a:r>
              <a:rPr sz="1346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346" spc="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346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B</a:t>
            </a:r>
            <a:r>
              <a:rPr sz="1346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atom</a:t>
            </a:r>
            <a:r>
              <a:rPr sz="1346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is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filled</a:t>
            </a:r>
            <a:r>
              <a:rPr sz="1346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with</a:t>
            </a:r>
            <a:r>
              <a:rPr sz="1346" spc="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an</a:t>
            </a:r>
            <a:r>
              <a:rPr sz="1346" spc="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electron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therefore</a:t>
            </a:r>
            <a:r>
              <a:rPr sz="1346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346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new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hole</a:t>
            </a:r>
            <a:r>
              <a:rPr sz="1346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is </a:t>
            </a: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generated</a:t>
            </a:r>
            <a:endParaRPr sz="1346" dirty="0">
              <a:latin typeface="American Typewriter"/>
              <a:cs typeface="American Typewriter"/>
            </a:endParaRP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0FA513EC-751C-ECCC-DFD4-528EDD5A851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14</a:t>
            </a:fld>
            <a:endParaRPr lang="en-GB"/>
          </a:p>
        </p:txBody>
      </p:sp>
      <p:pic>
        <p:nvPicPr>
          <p:cNvPr id="30" name="Picture 29" descr="A diagram of energy levels&#10;&#10;AI-generated content may be incorrect.">
            <a:extLst>
              <a:ext uri="{FF2B5EF4-FFF2-40B4-BE49-F238E27FC236}">
                <a16:creationId xmlns:a16="http://schemas.microsoft.com/office/drawing/2014/main" id="{5BBD156B-F7ED-B6FD-7EE7-002D725A67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795" y="5000625"/>
            <a:ext cx="4003511" cy="202194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01077E4-DACA-FE4E-631A-73AF8E3F302B}"/>
              </a:ext>
            </a:extLst>
          </p:cNvPr>
          <p:cNvSpPr txBox="1"/>
          <p:nvPr/>
        </p:nvSpPr>
        <p:spPr>
          <a:xfrm>
            <a:off x="10271508" y="893467"/>
            <a:ext cx="1704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B=Boron</a:t>
            </a:r>
          </a:p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P=Phosphorus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3823009" y="7207320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5"/>
                </a:lnTo>
                <a:lnTo>
                  <a:pt x="8012" y="107472"/>
                </a:lnTo>
                <a:lnTo>
                  <a:pt x="0" y="157140"/>
                </a:lnTo>
                <a:lnTo>
                  <a:pt x="8012" y="206809"/>
                </a:lnTo>
                <a:lnTo>
                  <a:pt x="30323" y="249946"/>
                </a:lnTo>
                <a:lnTo>
                  <a:pt x="64344" y="283962"/>
                </a:lnTo>
                <a:lnTo>
                  <a:pt x="107487" y="306270"/>
                </a:lnTo>
                <a:lnTo>
                  <a:pt x="157162" y="314281"/>
                </a:lnTo>
                <a:lnTo>
                  <a:pt x="206837" y="306270"/>
                </a:lnTo>
                <a:lnTo>
                  <a:pt x="249980" y="283962"/>
                </a:lnTo>
                <a:lnTo>
                  <a:pt x="284001" y="249946"/>
                </a:lnTo>
                <a:lnTo>
                  <a:pt x="306312" y="206809"/>
                </a:lnTo>
                <a:lnTo>
                  <a:pt x="314325" y="157140"/>
                </a:lnTo>
                <a:lnTo>
                  <a:pt x="306312" y="107472"/>
                </a:lnTo>
                <a:lnTo>
                  <a:pt x="284001" y="64335"/>
                </a:lnTo>
                <a:lnTo>
                  <a:pt x="249980" y="30319"/>
                </a:lnTo>
                <a:lnTo>
                  <a:pt x="206837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4008930" y="7206883"/>
            <a:ext cx="50452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212" spc="-67" dirty="0">
                <a:solidFill>
                  <a:srgbClr val="FFFFFF"/>
                </a:solidFill>
                <a:latin typeface="Gill Sans MT"/>
                <a:cs typeface="Gill Sans MT"/>
              </a:rPr>
              <a:t>-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928091" y="7395693"/>
            <a:ext cx="212070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18-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11224" y="1017880"/>
            <a:ext cx="12220513" cy="516810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R="41049" algn="r">
              <a:spcBef>
                <a:spcPts val="135"/>
              </a:spcBef>
            </a:pPr>
            <a:r>
              <a:rPr sz="1886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p-</a:t>
            </a:r>
            <a:r>
              <a:rPr sz="1886" dirty="0">
                <a:solidFill>
                  <a:srgbClr val="FFC000"/>
                </a:solidFill>
                <a:latin typeface="American Typewriter"/>
                <a:cs typeface="American Typewriter"/>
              </a:rPr>
              <a:t>n</a:t>
            </a:r>
            <a:r>
              <a:rPr sz="1886" spc="-6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junction</a:t>
            </a:r>
            <a:r>
              <a:rPr sz="1886" spc="-6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C000"/>
                </a:solidFill>
                <a:latin typeface="American Typewriter"/>
                <a:cs typeface="American Typewriter"/>
              </a:rPr>
              <a:t>with</a:t>
            </a:r>
            <a:r>
              <a:rPr sz="1886" spc="-6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reverse</a:t>
            </a:r>
            <a:r>
              <a:rPr sz="1886" spc="-61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bias</a:t>
            </a:r>
            <a:endParaRPr sz="1886" dirty="0">
              <a:latin typeface="American Typewriter"/>
              <a:cs typeface="American Typewriter"/>
            </a:endParaRPr>
          </a:p>
          <a:p>
            <a:pPr marL="289055" marR="4397431" indent="-204392" algn="just">
              <a:lnSpc>
                <a:spcPct val="172700"/>
              </a:lnSpc>
              <a:spcBef>
                <a:spcPts val="1407"/>
              </a:spcBef>
              <a:buClr>
                <a:srgbClr val="FF0000"/>
              </a:buClr>
              <a:buSzPct val="118181"/>
              <a:buFont typeface="Arial"/>
              <a:buChar char="•"/>
              <a:tabLst>
                <a:tab pos="289055" algn="l"/>
              </a:tabLst>
            </a:pP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At</a:t>
            </a:r>
            <a:r>
              <a:rPr sz="1481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interface</a:t>
            </a:r>
            <a:r>
              <a:rPr sz="1481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481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an</a:t>
            </a:r>
            <a:r>
              <a:rPr sz="1481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n-type</a:t>
            </a:r>
            <a:r>
              <a:rPr sz="1481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481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p-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type</a:t>
            </a:r>
            <a:r>
              <a:rPr sz="1481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semiconductor</a:t>
            </a:r>
            <a:r>
              <a:rPr sz="1481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difference</a:t>
            </a:r>
            <a:r>
              <a:rPr sz="1481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481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spc="-13" dirty="0">
                <a:solidFill>
                  <a:srgbClr val="F3CCC0"/>
                </a:solidFill>
                <a:latin typeface="American Typewriter"/>
                <a:cs typeface="American Typewriter"/>
              </a:rPr>
              <a:t>Fermi </a:t>
            </a:r>
            <a:r>
              <a:rPr sz="1481" dirty="0">
                <a:solidFill>
                  <a:srgbClr val="F3CCC0"/>
                </a:solidFill>
                <a:latin typeface="American Typewriter"/>
                <a:cs typeface="American Typewriter"/>
              </a:rPr>
              <a:t>Levels</a:t>
            </a:r>
            <a:r>
              <a:rPr sz="1481" spc="249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3CCC0"/>
                </a:solidFill>
                <a:latin typeface="American Typewriter"/>
                <a:cs typeface="American Typewriter"/>
              </a:rPr>
              <a:t>(E</a:t>
            </a:r>
            <a:r>
              <a:rPr sz="1413" baseline="-15873" dirty="0">
                <a:solidFill>
                  <a:srgbClr val="F3CCC0"/>
                </a:solidFill>
                <a:latin typeface="American Typewriter"/>
                <a:cs typeface="American Typewriter"/>
              </a:rPr>
              <a:t>F</a:t>
            </a:r>
            <a:r>
              <a:rPr sz="1481" dirty="0">
                <a:solidFill>
                  <a:srgbClr val="F3CCC0"/>
                </a:solidFill>
                <a:latin typeface="American Typewriter"/>
                <a:cs typeface="American Typewriter"/>
              </a:rPr>
              <a:t>)</a:t>
            </a:r>
            <a:r>
              <a:rPr sz="1481" spc="249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3CCC0"/>
                </a:solidFill>
                <a:latin typeface="American Typewriter"/>
                <a:cs typeface="American Typewriter"/>
              </a:rPr>
              <a:t>which</a:t>
            </a:r>
            <a:r>
              <a:rPr sz="1481" spc="249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3CCC0"/>
                </a:solidFill>
                <a:latin typeface="American Typewriter"/>
                <a:cs typeface="American Typewriter"/>
              </a:rPr>
              <a:t>is</a:t>
            </a:r>
            <a:r>
              <a:rPr sz="1481" spc="249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3CCC0"/>
                </a:solidFill>
                <a:latin typeface="American Typewriter"/>
                <a:cs typeface="American Typewriter"/>
              </a:rPr>
              <a:t>the</a:t>
            </a:r>
            <a:r>
              <a:rPr sz="1481" spc="256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energy</a:t>
            </a:r>
            <a:r>
              <a:rPr sz="1346" spc="242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level</a:t>
            </a:r>
            <a:r>
              <a:rPr sz="1346" spc="236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with</a:t>
            </a:r>
            <a:r>
              <a:rPr sz="1346" spc="236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a</a:t>
            </a:r>
            <a:r>
              <a:rPr sz="1346" spc="236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50%</a:t>
            </a:r>
            <a:r>
              <a:rPr sz="1346" spc="249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probability</a:t>
            </a:r>
            <a:r>
              <a:rPr sz="1346" spc="249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of</a:t>
            </a:r>
            <a:r>
              <a:rPr sz="1346" spc="223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being</a:t>
            </a:r>
            <a:r>
              <a:rPr sz="1346" spc="236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occupied</a:t>
            </a:r>
            <a:r>
              <a:rPr sz="1346" spc="249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by</a:t>
            </a:r>
            <a:r>
              <a:rPr sz="1346" spc="242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3CCC0"/>
                </a:solidFill>
                <a:latin typeface="American Typewriter"/>
                <a:cs typeface="American Typewriter"/>
              </a:rPr>
              <a:t>an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electron</a:t>
            </a:r>
            <a:r>
              <a:rPr sz="1346" spc="236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at</a:t>
            </a:r>
            <a:r>
              <a:rPr sz="1346" spc="215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any</a:t>
            </a:r>
            <a:r>
              <a:rPr sz="1346" spc="236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given</a:t>
            </a:r>
            <a:r>
              <a:rPr sz="1346" spc="229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3CCC0"/>
                </a:solidFill>
                <a:latin typeface="American Typewriter"/>
                <a:cs typeface="American Typewriter"/>
              </a:rPr>
              <a:t>time</a:t>
            </a:r>
            <a:r>
              <a:rPr sz="1346" spc="242" dirty="0">
                <a:solidFill>
                  <a:srgbClr val="F3CCC0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cause</a:t>
            </a:r>
            <a:r>
              <a:rPr sz="1481" spc="25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diffusion</a:t>
            </a:r>
            <a:r>
              <a:rPr sz="1481" spc="24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481" spc="24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surplus</a:t>
            </a:r>
            <a:r>
              <a:rPr sz="1481" spc="24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carries</a:t>
            </a:r>
            <a:r>
              <a:rPr sz="1481" spc="24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1481" spc="25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24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other</a:t>
            </a:r>
            <a:r>
              <a:rPr sz="1481" spc="24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material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until</a:t>
            </a:r>
            <a:r>
              <a:rPr sz="1481" spc="28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00"/>
                </a:solidFill>
                <a:latin typeface="American Typewriter"/>
                <a:cs typeface="American Typewriter"/>
              </a:rPr>
              <a:t>thermal</a:t>
            </a:r>
            <a:r>
              <a:rPr sz="1481" spc="28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00"/>
                </a:solidFill>
                <a:latin typeface="American Typewriter"/>
                <a:cs typeface="American Typewriter"/>
              </a:rPr>
              <a:t>equilibrium</a:t>
            </a:r>
            <a:r>
              <a:rPr sz="1481" spc="31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is</a:t>
            </a:r>
            <a:r>
              <a:rPr sz="1481" spc="28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reached.</a:t>
            </a:r>
            <a:r>
              <a:rPr sz="1481" spc="28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At</a:t>
            </a:r>
            <a:r>
              <a:rPr sz="1481" spc="29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this</a:t>
            </a:r>
            <a:r>
              <a:rPr sz="1481" spc="29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point</a:t>
            </a:r>
            <a:r>
              <a:rPr sz="1481" spc="29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29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fermi</a:t>
            </a:r>
            <a:r>
              <a:rPr sz="1481" spc="29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level</a:t>
            </a:r>
            <a:r>
              <a:rPr sz="1481" spc="28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is</a:t>
            </a:r>
            <a:r>
              <a:rPr sz="1481" spc="29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equal.</a:t>
            </a:r>
            <a:r>
              <a:rPr sz="1481" spc="28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The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remaining</a:t>
            </a:r>
            <a:r>
              <a:rPr sz="1481" spc="55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ions</a:t>
            </a:r>
            <a:r>
              <a:rPr sz="1481" spc="55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create</a:t>
            </a:r>
            <a:r>
              <a:rPr sz="1481" spc="56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481" spc="56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space</a:t>
            </a:r>
            <a:r>
              <a:rPr sz="1481" spc="56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charge</a:t>
            </a:r>
            <a:r>
              <a:rPr sz="1481" spc="55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481" spc="55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an</a:t>
            </a:r>
            <a:r>
              <a:rPr sz="1481" spc="55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electric</a:t>
            </a:r>
            <a:r>
              <a:rPr sz="1481" spc="56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field</a:t>
            </a:r>
            <a:r>
              <a:rPr sz="1481" spc="55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stopping</a:t>
            </a:r>
            <a:r>
              <a:rPr sz="1481" spc="56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further diffusion.</a:t>
            </a:r>
            <a:endParaRPr sz="1481" dirty="0">
              <a:latin typeface="American Typewriter"/>
              <a:cs typeface="American Typewriter"/>
            </a:endParaRPr>
          </a:p>
          <a:p>
            <a:pPr>
              <a:spcBef>
                <a:spcPts val="1212"/>
              </a:spcBef>
              <a:buFont typeface="Arial"/>
              <a:buChar char="•"/>
            </a:pPr>
            <a:endParaRPr sz="1481" dirty="0">
              <a:latin typeface="American Typewriter"/>
              <a:cs typeface="American Typewriter"/>
            </a:endParaRPr>
          </a:p>
          <a:p>
            <a:pPr marL="289912" indent="-204392">
              <a:buClr>
                <a:srgbClr val="FF0000"/>
              </a:buClr>
              <a:buSzPct val="114285"/>
              <a:buFont typeface="Arial"/>
              <a:buChar char="•"/>
              <a:tabLst>
                <a:tab pos="289912" algn="l"/>
              </a:tabLst>
            </a:pPr>
            <a:r>
              <a:rPr sz="1886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Operation</a:t>
            </a:r>
            <a:r>
              <a:rPr sz="1886" spc="-8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AFFF62"/>
                </a:solidFill>
                <a:latin typeface="American Typewriter"/>
                <a:cs typeface="American Typewriter"/>
              </a:rPr>
              <a:t>with</a:t>
            </a:r>
            <a:r>
              <a:rPr sz="1886" spc="-8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reverse</a:t>
            </a:r>
            <a:r>
              <a:rPr sz="1886" spc="-7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AFFF62"/>
                </a:solidFill>
                <a:latin typeface="American Typewriter"/>
                <a:cs typeface="American Typewriter"/>
              </a:rPr>
              <a:t>bias</a:t>
            </a:r>
            <a:endParaRPr sz="1886" dirty="0">
              <a:latin typeface="American Typewriter"/>
              <a:cs typeface="American Typewriter"/>
            </a:endParaRPr>
          </a:p>
          <a:p>
            <a:pPr marL="499436" lvl="1" indent="-210379">
              <a:spcBef>
                <a:spcPts val="1372"/>
              </a:spcBef>
              <a:buFont typeface="Arial Unicode MS"/>
              <a:buChar char="■"/>
              <a:tabLst>
                <a:tab pos="499436" algn="l"/>
              </a:tabLst>
            </a:pP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applying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an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external</a:t>
            </a:r>
            <a:r>
              <a:rPr sz="1481" spc="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voltage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V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with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cathode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p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481" spc="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anode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1481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n</a:t>
            </a:r>
            <a:endParaRPr sz="1481" dirty="0">
              <a:latin typeface="American Typewriter"/>
              <a:cs typeface="American Typewriter"/>
            </a:endParaRPr>
          </a:p>
          <a:p>
            <a:pPr marL="549892" lvl="1" indent="-260836">
              <a:spcBef>
                <a:spcPts val="1582"/>
              </a:spcBef>
              <a:buFont typeface="Arial Unicode MS"/>
              <a:buChar char="■"/>
              <a:tabLst>
                <a:tab pos="549892" algn="l"/>
              </a:tabLst>
            </a:pP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e</a:t>
            </a:r>
            <a:r>
              <a:rPr sz="1481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h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are</a:t>
            </a:r>
            <a:r>
              <a:rPr sz="1481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pulled</a:t>
            </a:r>
            <a:r>
              <a:rPr sz="1481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out</a:t>
            </a:r>
            <a:r>
              <a:rPr sz="1481" spc="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depletion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zone.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depletion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zone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becomes</a:t>
            </a:r>
            <a:r>
              <a:rPr sz="1481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larger.</a:t>
            </a:r>
            <a:endParaRPr sz="1481" dirty="0">
              <a:latin typeface="American Typewriter"/>
              <a:cs typeface="American Typewriter"/>
            </a:endParaRPr>
          </a:p>
          <a:p>
            <a:pPr marL="499436" marR="4398286" lvl="1" indent="-210379">
              <a:lnSpc>
                <a:spcPct val="172700"/>
              </a:lnSpc>
              <a:spcBef>
                <a:spcPts val="458"/>
              </a:spcBef>
              <a:buFont typeface="Arial Unicode MS"/>
              <a:buChar char="■"/>
              <a:tabLst>
                <a:tab pos="502856" algn="l"/>
              </a:tabLst>
            </a:pP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59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potential</a:t>
            </a:r>
            <a:r>
              <a:rPr sz="1481" spc="58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barrier</a:t>
            </a:r>
            <a:r>
              <a:rPr sz="1481" spc="58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becomes</a:t>
            </a:r>
            <a:r>
              <a:rPr sz="1481" spc="59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higher</a:t>
            </a:r>
            <a:r>
              <a:rPr sz="1481" spc="58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481" spc="59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diffusion</a:t>
            </a:r>
            <a:r>
              <a:rPr sz="1481" spc="58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across</a:t>
            </a:r>
            <a:r>
              <a:rPr sz="1481" spc="59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59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junction</a:t>
            </a:r>
            <a:r>
              <a:rPr sz="1481" spc="59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is 	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suppressed.</a:t>
            </a:r>
            <a:r>
              <a:rPr sz="1481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current</a:t>
            </a:r>
            <a:r>
              <a:rPr sz="1481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across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junction</a:t>
            </a:r>
            <a:r>
              <a:rPr sz="1481" spc="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is</a:t>
            </a:r>
            <a:r>
              <a:rPr sz="1481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very</a:t>
            </a:r>
            <a:r>
              <a:rPr sz="1481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FFFFFF"/>
                </a:solidFill>
                <a:latin typeface="American Typewriter"/>
                <a:cs typeface="American Typewriter"/>
              </a:rPr>
              <a:t>small</a:t>
            </a:r>
            <a:r>
              <a:rPr sz="1481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481" dirty="0">
                <a:solidFill>
                  <a:srgbClr val="14FF0D"/>
                </a:solidFill>
                <a:latin typeface="American Typewriter"/>
                <a:cs typeface="American Typewriter"/>
              </a:rPr>
              <a:t>“leakage</a:t>
            </a:r>
            <a:r>
              <a:rPr sz="1481" spc="47" dirty="0">
                <a:solidFill>
                  <a:srgbClr val="14FF0D"/>
                </a:solidFill>
                <a:latin typeface="American Typewriter"/>
                <a:cs typeface="American Typewriter"/>
              </a:rPr>
              <a:t> </a:t>
            </a:r>
            <a:r>
              <a:rPr sz="1481" spc="-13" dirty="0">
                <a:solidFill>
                  <a:srgbClr val="14FF0D"/>
                </a:solidFill>
                <a:latin typeface="American Typewriter"/>
                <a:cs typeface="American Typewriter"/>
              </a:rPr>
              <a:t>current”.</a:t>
            </a:r>
            <a:endParaRPr sz="1481" dirty="0">
              <a:latin typeface="American Typewriter"/>
              <a:cs typeface="American Typewriter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018491" y="1615064"/>
            <a:ext cx="12437713" cy="5852438"/>
            <a:chOff x="756316" y="2172715"/>
            <a:chExt cx="9236075" cy="4345940"/>
          </a:xfrm>
        </p:grpSpPr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31584" y="2172715"/>
              <a:ext cx="3160776" cy="399592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762666" y="5797985"/>
              <a:ext cx="5600065" cy="714375"/>
            </a:xfrm>
            <a:custGeom>
              <a:avLst/>
              <a:gdLst/>
              <a:ahLst/>
              <a:cxnLst/>
              <a:rect l="l" t="t" r="r" b="b"/>
              <a:pathLst>
                <a:path w="5600065" h="714375">
                  <a:moveTo>
                    <a:pt x="0" y="0"/>
                  </a:moveTo>
                  <a:lnTo>
                    <a:pt x="5599669" y="0"/>
                  </a:lnTo>
                  <a:lnTo>
                    <a:pt x="5599669" y="714041"/>
                  </a:lnTo>
                  <a:lnTo>
                    <a:pt x="0" y="71404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AFFF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558366" y="6513235"/>
            <a:ext cx="6482661" cy="869092"/>
          </a:xfrm>
          <a:prstGeom prst="rect">
            <a:avLst/>
          </a:prstGeom>
        </p:spPr>
        <p:txBody>
          <a:bodyPr vert="horz" wrap="square" lIns="0" tIns="47887" rIns="0" bIns="0" rtlCol="0">
            <a:spAutoFit/>
          </a:bodyPr>
          <a:lstStyle/>
          <a:p>
            <a:pPr marL="1074129" marR="6841" indent="-1057881">
              <a:lnSpc>
                <a:spcPts val="3233"/>
              </a:lnSpc>
              <a:spcBef>
                <a:spcPts val="377"/>
              </a:spcBef>
            </a:pPr>
            <a:r>
              <a:rPr sz="2828" dirty="0">
                <a:solidFill>
                  <a:srgbClr val="FFFF00"/>
                </a:solidFill>
                <a:latin typeface="American Typewriter"/>
                <a:cs typeface="American Typewriter"/>
              </a:rPr>
              <a:t>Et</a:t>
            </a:r>
            <a:r>
              <a:rPr sz="2828" spc="-12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voilà,</a:t>
            </a:r>
            <a:r>
              <a:rPr sz="2828" spc="-10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00"/>
                </a:solidFill>
                <a:latin typeface="American Typewriter"/>
                <a:cs typeface="American Typewriter"/>
              </a:rPr>
              <a:t>that</a:t>
            </a:r>
            <a:r>
              <a:rPr sz="2828" dirty="0">
                <a:solidFill>
                  <a:srgbClr val="FFFF00"/>
                </a:solidFill>
                <a:latin typeface="Arial"/>
                <a:cs typeface="Arial"/>
              </a:rPr>
              <a:t>’</a:t>
            </a:r>
            <a:r>
              <a:rPr sz="2828" dirty="0">
                <a:solidFill>
                  <a:srgbClr val="FFFF00"/>
                </a:solidFill>
                <a:latin typeface="American Typewriter"/>
                <a:cs typeface="American Typewriter"/>
              </a:rPr>
              <a:t>s</a:t>
            </a:r>
            <a:r>
              <a:rPr sz="2828" spc="-12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828" spc="-12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828" spc="-47" dirty="0">
                <a:solidFill>
                  <a:srgbClr val="FFFF00"/>
                </a:solidFill>
                <a:latin typeface="American Typewriter"/>
                <a:cs typeface="American Typewriter"/>
              </a:rPr>
              <a:t>way</a:t>
            </a:r>
            <a:r>
              <a:rPr sz="2828" spc="-12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00"/>
                </a:solidFill>
                <a:latin typeface="American Typewriter"/>
                <a:cs typeface="American Typewriter"/>
              </a:rPr>
              <a:t>we</a:t>
            </a:r>
            <a:r>
              <a:rPr sz="2828" spc="-12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operate</a:t>
            </a:r>
            <a:r>
              <a:rPr sz="2828" spc="-12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our </a:t>
            </a:r>
            <a:r>
              <a:rPr sz="2828" spc="-40" dirty="0">
                <a:solidFill>
                  <a:srgbClr val="FFFF00"/>
                </a:solidFill>
                <a:latin typeface="American Typewriter"/>
                <a:cs typeface="American Typewriter"/>
              </a:rPr>
              <a:t>semiconductor</a:t>
            </a:r>
            <a:r>
              <a:rPr sz="2828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detectors!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115760" y="356376"/>
            <a:ext cx="3499149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depletion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region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0537225-211A-EA91-39B4-3E4628B2130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15</a:t>
            </a:fld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5" y="233155"/>
            <a:ext cx="10154544" cy="7512225"/>
            <a:chOff x="357187" y="1146527"/>
            <a:chExt cx="7540625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97488" y="3376426"/>
              <a:ext cx="4493866" cy="141577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397488" y="3376426"/>
              <a:ext cx="4493895" cy="1416050"/>
            </a:xfrm>
            <a:custGeom>
              <a:avLst/>
              <a:gdLst/>
              <a:ahLst/>
              <a:cxnLst/>
              <a:rect l="l" t="t" r="r" b="b"/>
              <a:pathLst>
                <a:path w="4493895" h="1416050">
                  <a:moveTo>
                    <a:pt x="0" y="0"/>
                  </a:moveTo>
                  <a:lnTo>
                    <a:pt x="4493867" y="0"/>
                  </a:lnTo>
                  <a:lnTo>
                    <a:pt x="4493867" y="1415780"/>
                  </a:lnTo>
                  <a:lnTo>
                    <a:pt x="0" y="141578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076758" y="-13020"/>
            <a:ext cx="15164716" cy="767432"/>
          </a:xfrm>
          <a:prstGeom prst="rect">
            <a:avLst/>
          </a:prstGeom>
        </p:spPr>
        <p:txBody>
          <a:bodyPr vert="horz" wrap="square" lIns="0" tIns="329035" rIns="0" bIns="0" rtlCol="0">
            <a:spAutoFit/>
          </a:bodyPr>
          <a:lstStyle/>
          <a:p>
            <a:pPr marL="418193">
              <a:spcBef>
                <a:spcPts val="135"/>
              </a:spcBef>
            </a:pPr>
            <a:r>
              <a:rPr sz="2828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p-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n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junction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basic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working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principle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81031" y="4013539"/>
            <a:ext cx="284754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2021" spc="-67" dirty="0">
                <a:solidFill>
                  <a:srgbClr val="595959"/>
                </a:solidFill>
                <a:latin typeface="Gill Sans MT"/>
                <a:cs typeface="Gill Sans MT"/>
              </a:rPr>
              <a:t>W</a:t>
            </a:r>
            <a:endParaRPr sz="2021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4558536" y="2340015"/>
            <a:ext cx="6087596" cy="3200712"/>
            <a:chOff x="3385106" y="2711053"/>
            <a:chExt cx="4520565" cy="2376805"/>
          </a:xfrm>
        </p:grpSpPr>
        <p:sp>
          <p:nvSpPr>
            <p:cNvPr id="13" name="object 13"/>
            <p:cNvSpPr/>
            <p:nvPr/>
          </p:nvSpPr>
          <p:spPr>
            <a:xfrm>
              <a:off x="3747785" y="3383679"/>
              <a:ext cx="3555365" cy="42545"/>
            </a:xfrm>
            <a:custGeom>
              <a:avLst/>
              <a:gdLst/>
              <a:ahLst/>
              <a:cxnLst/>
              <a:rect l="l" t="t" r="r" b="b"/>
              <a:pathLst>
                <a:path w="3555365" h="42545">
                  <a:moveTo>
                    <a:pt x="3555226" y="0"/>
                  </a:moveTo>
                  <a:lnTo>
                    <a:pt x="0" y="0"/>
                  </a:lnTo>
                  <a:lnTo>
                    <a:pt x="0" y="42066"/>
                  </a:lnTo>
                  <a:lnTo>
                    <a:pt x="3555226" y="42066"/>
                  </a:lnTo>
                  <a:lnTo>
                    <a:pt x="3555226" y="0"/>
                  </a:lnTo>
                  <a:close/>
                </a:path>
              </a:pathLst>
            </a:custGeom>
            <a:solidFill>
              <a:srgbClr val="33C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47785" y="3383679"/>
              <a:ext cx="3555365" cy="42545"/>
            </a:xfrm>
            <a:custGeom>
              <a:avLst/>
              <a:gdLst/>
              <a:ahLst/>
              <a:cxnLst/>
              <a:rect l="l" t="t" r="r" b="b"/>
              <a:pathLst>
                <a:path w="3555365" h="42545">
                  <a:moveTo>
                    <a:pt x="0" y="0"/>
                  </a:moveTo>
                  <a:lnTo>
                    <a:pt x="3555226" y="0"/>
                  </a:lnTo>
                  <a:lnTo>
                    <a:pt x="3555226" y="42066"/>
                  </a:lnTo>
                  <a:lnTo>
                    <a:pt x="0" y="42066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365732" y="3105165"/>
              <a:ext cx="0" cy="245745"/>
            </a:xfrm>
            <a:custGeom>
              <a:avLst/>
              <a:gdLst/>
              <a:ahLst/>
              <a:cxnLst/>
              <a:rect l="l" t="t" r="r" b="b"/>
              <a:pathLst>
                <a:path h="245745">
                  <a:moveTo>
                    <a:pt x="0" y="245150"/>
                  </a:moveTo>
                  <a:lnTo>
                    <a:pt x="0" y="0"/>
                  </a:lnTo>
                </a:path>
              </a:pathLst>
            </a:custGeom>
            <a:ln w="1637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224452" y="3105166"/>
              <a:ext cx="282575" cy="210820"/>
            </a:xfrm>
            <a:custGeom>
              <a:avLst/>
              <a:gdLst/>
              <a:ahLst/>
              <a:cxnLst/>
              <a:rect l="l" t="t" r="r" b="b"/>
              <a:pathLst>
                <a:path w="282575" h="210820">
                  <a:moveTo>
                    <a:pt x="0" y="0"/>
                  </a:moveTo>
                  <a:lnTo>
                    <a:pt x="282559" y="0"/>
                  </a:lnTo>
                </a:path>
                <a:path w="282575" h="210820">
                  <a:moveTo>
                    <a:pt x="0" y="0"/>
                  </a:moveTo>
                  <a:lnTo>
                    <a:pt x="141279" y="210336"/>
                  </a:lnTo>
                </a:path>
              </a:pathLst>
            </a:custGeom>
            <a:ln w="1636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365732" y="2894828"/>
              <a:ext cx="141605" cy="210820"/>
            </a:xfrm>
            <a:custGeom>
              <a:avLst/>
              <a:gdLst/>
              <a:ahLst/>
              <a:cxnLst/>
              <a:rect l="l" t="t" r="r" b="b"/>
              <a:pathLst>
                <a:path w="141604" h="210819">
                  <a:moveTo>
                    <a:pt x="141280" y="210336"/>
                  </a:moveTo>
                  <a:lnTo>
                    <a:pt x="0" y="0"/>
                  </a:lnTo>
                </a:path>
              </a:pathLst>
            </a:custGeom>
            <a:ln w="1637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365732" y="2719308"/>
              <a:ext cx="0" cy="175895"/>
            </a:xfrm>
            <a:custGeom>
              <a:avLst/>
              <a:gdLst/>
              <a:ahLst/>
              <a:cxnLst/>
              <a:rect l="l" t="t" r="r" b="b"/>
              <a:pathLst>
                <a:path h="175894">
                  <a:moveTo>
                    <a:pt x="0" y="175521"/>
                  </a:moveTo>
                  <a:lnTo>
                    <a:pt x="0" y="0"/>
                  </a:lnTo>
                </a:path>
              </a:pathLst>
            </a:custGeom>
            <a:ln w="1637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397488" y="4725479"/>
              <a:ext cx="4495800" cy="73025"/>
            </a:xfrm>
            <a:custGeom>
              <a:avLst/>
              <a:gdLst/>
              <a:ahLst/>
              <a:cxnLst/>
              <a:rect l="l" t="t" r="r" b="b"/>
              <a:pathLst>
                <a:path w="4495800" h="73025">
                  <a:moveTo>
                    <a:pt x="4495802" y="0"/>
                  </a:moveTo>
                  <a:lnTo>
                    <a:pt x="0" y="0"/>
                  </a:lnTo>
                  <a:lnTo>
                    <a:pt x="0" y="72529"/>
                  </a:lnTo>
                  <a:lnTo>
                    <a:pt x="4495802" y="72529"/>
                  </a:lnTo>
                  <a:lnTo>
                    <a:pt x="4495802" y="0"/>
                  </a:lnTo>
                  <a:close/>
                </a:path>
              </a:pathLst>
            </a:custGeom>
            <a:solidFill>
              <a:srgbClr val="66FF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397488" y="4725479"/>
              <a:ext cx="4495800" cy="73025"/>
            </a:xfrm>
            <a:custGeom>
              <a:avLst/>
              <a:gdLst/>
              <a:ahLst/>
              <a:cxnLst/>
              <a:rect l="l" t="t" r="r" b="b"/>
              <a:pathLst>
                <a:path w="4495800" h="73025">
                  <a:moveTo>
                    <a:pt x="0" y="0"/>
                  </a:moveTo>
                  <a:lnTo>
                    <a:pt x="4495802" y="0"/>
                  </a:lnTo>
                  <a:lnTo>
                    <a:pt x="4495802" y="72530"/>
                  </a:lnTo>
                  <a:lnTo>
                    <a:pt x="0" y="72530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692806" y="4798008"/>
              <a:ext cx="0" cy="281940"/>
            </a:xfrm>
            <a:custGeom>
              <a:avLst/>
              <a:gdLst/>
              <a:ahLst/>
              <a:cxnLst/>
              <a:rect l="l" t="t" r="r" b="b"/>
              <a:pathLst>
                <a:path h="281939">
                  <a:moveTo>
                    <a:pt x="0" y="0"/>
                  </a:moveTo>
                  <a:lnTo>
                    <a:pt x="0" y="281415"/>
                  </a:lnTo>
                </a:path>
              </a:pathLst>
            </a:custGeom>
            <a:ln w="1637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834876" y="3350315"/>
              <a:ext cx="3336925" cy="0"/>
            </a:xfrm>
            <a:custGeom>
              <a:avLst/>
              <a:gdLst/>
              <a:ahLst/>
              <a:cxnLst/>
              <a:rect l="l" t="t" r="r" b="b"/>
              <a:pathLst>
                <a:path w="3336925">
                  <a:moveTo>
                    <a:pt x="0" y="0"/>
                  </a:moveTo>
                  <a:lnTo>
                    <a:pt x="3336532" y="0"/>
                  </a:lnTo>
                </a:path>
              </a:pathLst>
            </a:custGeom>
            <a:ln w="24553">
              <a:solidFill>
                <a:srgbClr val="418A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397488" y="4798008"/>
              <a:ext cx="4495800" cy="0"/>
            </a:xfrm>
            <a:custGeom>
              <a:avLst/>
              <a:gdLst/>
              <a:ahLst/>
              <a:cxnLst/>
              <a:rect l="l" t="t" r="r" b="b"/>
              <a:pathLst>
                <a:path w="4495800">
                  <a:moveTo>
                    <a:pt x="0" y="0"/>
                  </a:moveTo>
                  <a:lnTo>
                    <a:pt x="4495802" y="0"/>
                  </a:lnTo>
                </a:path>
              </a:pathLst>
            </a:custGeom>
            <a:ln w="24553">
              <a:solidFill>
                <a:srgbClr val="418A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6959688" y="5476812"/>
            <a:ext cx="436966" cy="20193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pc="-21" baseline="9259" dirty="0">
                <a:solidFill>
                  <a:srgbClr val="FFFFFF"/>
                </a:solidFill>
                <a:latin typeface="Gill Sans MT"/>
                <a:cs typeface="Gill Sans MT"/>
              </a:rPr>
              <a:t>V</a:t>
            </a:r>
            <a:r>
              <a:rPr sz="1077" spc="-13" dirty="0">
                <a:solidFill>
                  <a:srgbClr val="FFFFFF"/>
                </a:solidFill>
                <a:latin typeface="Gill Sans MT"/>
                <a:cs typeface="Gill Sans MT"/>
              </a:rPr>
              <a:t>bias</a:t>
            </a:r>
            <a:endParaRPr sz="1077">
              <a:latin typeface="Gill Sans MT"/>
              <a:cs typeface="Gill Sans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442160" y="5443975"/>
            <a:ext cx="762767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dirty="0">
                <a:solidFill>
                  <a:srgbClr val="FFFFFF"/>
                </a:solidFill>
                <a:latin typeface="Gill Sans MT"/>
                <a:cs typeface="Gill Sans MT"/>
              </a:rPr>
              <a:t>~</a:t>
            </a:r>
            <a:r>
              <a:rPr sz="1615" spc="-2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Gill Sans MT"/>
                <a:cs typeface="Gill Sans MT"/>
              </a:rPr>
              <a:t>+100V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846366" y="2164421"/>
            <a:ext cx="721720" cy="519262"/>
          </a:xfrm>
          <a:prstGeom prst="rect">
            <a:avLst/>
          </a:prstGeom>
        </p:spPr>
        <p:txBody>
          <a:bodyPr vert="horz" wrap="square" lIns="0" tIns="31640" rIns="0" bIns="0" rtlCol="0">
            <a:spAutoFit/>
          </a:bodyPr>
          <a:lstStyle/>
          <a:p>
            <a:pPr marL="17104" marR="6841">
              <a:lnSpc>
                <a:spcPts val="1872"/>
              </a:lnSpc>
              <a:spcBef>
                <a:spcPts val="249"/>
              </a:spcBef>
            </a:pPr>
            <a:r>
              <a:rPr sz="1615" b="1" spc="-13" dirty="0">
                <a:solidFill>
                  <a:srgbClr val="B1D1E3"/>
                </a:solidFill>
                <a:latin typeface="Gill Sans MT"/>
                <a:cs typeface="Gill Sans MT"/>
              </a:rPr>
              <a:t>photon x-</a:t>
            </a:r>
            <a:r>
              <a:rPr sz="1615" b="1" spc="-34" dirty="0">
                <a:solidFill>
                  <a:srgbClr val="B1D1E3"/>
                </a:solidFill>
                <a:latin typeface="Gill Sans MT"/>
                <a:cs typeface="Gill Sans MT"/>
              </a:rPr>
              <a:t>ray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109243" y="4185917"/>
            <a:ext cx="709749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212" spc="-13" dirty="0">
                <a:solidFill>
                  <a:srgbClr val="0000FF"/>
                </a:solidFill>
                <a:latin typeface="Gill Sans MT"/>
                <a:cs typeface="Gill Sans MT"/>
              </a:rPr>
              <a:t>PE</a:t>
            </a:r>
            <a:r>
              <a:rPr sz="1212" spc="-61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212" spc="-13" dirty="0">
                <a:solidFill>
                  <a:srgbClr val="0000FF"/>
                </a:solidFill>
                <a:latin typeface="Gill Sans MT"/>
                <a:cs typeface="Gill Sans MT"/>
              </a:rPr>
              <a:t>electron</a:t>
            </a:r>
            <a:endParaRPr sz="1212">
              <a:latin typeface="Gill Sans MT"/>
              <a:cs typeface="Gill Sans M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5453509" y="1987052"/>
            <a:ext cx="709749" cy="2478137"/>
            <a:chOff x="4049701" y="2448948"/>
            <a:chExt cx="527050" cy="1840230"/>
          </a:xfrm>
        </p:grpSpPr>
        <p:sp>
          <p:nvSpPr>
            <p:cNvPr id="29" name="object 29"/>
            <p:cNvSpPr/>
            <p:nvPr/>
          </p:nvSpPr>
          <p:spPr>
            <a:xfrm>
              <a:off x="4347744" y="2455298"/>
              <a:ext cx="222885" cy="1671320"/>
            </a:xfrm>
            <a:custGeom>
              <a:avLst/>
              <a:gdLst/>
              <a:ahLst/>
              <a:cxnLst/>
              <a:rect l="l" t="t" r="r" b="b"/>
              <a:pathLst>
                <a:path w="222885" h="1671320">
                  <a:moveTo>
                    <a:pt x="112249" y="0"/>
                  </a:moveTo>
                  <a:lnTo>
                    <a:pt x="64501" y="15797"/>
                  </a:lnTo>
                  <a:lnTo>
                    <a:pt x="24917" y="33907"/>
                  </a:lnTo>
                  <a:lnTo>
                    <a:pt x="937" y="56097"/>
                  </a:lnTo>
                  <a:lnTo>
                    <a:pt x="0" y="84134"/>
                  </a:lnTo>
                  <a:lnTo>
                    <a:pt x="22534" y="107270"/>
                  </a:lnTo>
                  <a:lnTo>
                    <a:pt x="65443" y="133830"/>
                  </a:lnTo>
                  <a:lnTo>
                    <a:pt x="117814" y="162647"/>
                  </a:lnTo>
                  <a:lnTo>
                    <a:pt x="168733" y="192553"/>
                  </a:lnTo>
                  <a:lnTo>
                    <a:pt x="207287" y="222377"/>
                  </a:lnTo>
                  <a:lnTo>
                    <a:pt x="222564" y="250952"/>
                  </a:lnTo>
                  <a:lnTo>
                    <a:pt x="210235" y="274657"/>
                  </a:lnTo>
                  <a:lnTo>
                    <a:pt x="178441" y="298488"/>
                  </a:lnTo>
                  <a:lnTo>
                    <a:pt x="134966" y="322395"/>
                  </a:lnTo>
                  <a:lnTo>
                    <a:pt x="87598" y="346328"/>
                  </a:lnTo>
                  <a:lnTo>
                    <a:pt x="44123" y="370235"/>
                  </a:lnTo>
                  <a:lnTo>
                    <a:pt x="12328" y="394067"/>
                  </a:lnTo>
                  <a:lnTo>
                    <a:pt x="0" y="417771"/>
                  </a:lnTo>
                  <a:lnTo>
                    <a:pt x="12328" y="441475"/>
                  </a:lnTo>
                  <a:lnTo>
                    <a:pt x="44123" y="465306"/>
                  </a:lnTo>
                  <a:lnTo>
                    <a:pt x="87598" y="489214"/>
                  </a:lnTo>
                  <a:lnTo>
                    <a:pt x="134966" y="513147"/>
                  </a:lnTo>
                  <a:lnTo>
                    <a:pt x="178441" y="537054"/>
                  </a:lnTo>
                  <a:lnTo>
                    <a:pt x="210235" y="560885"/>
                  </a:lnTo>
                  <a:lnTo>
                    <a:pt x="222564" y="584589"/>
                  </a:lnTo>
                  <a:lnTo>
                    <a:pt x="210235" y="608294"/>
                  </a:lnTo>
                  <a:lnTo>
                    <a:pt x="178441" y="632125"/>
                  </a:lnTo>
                  <a:lnTo>
                    <a:pt x="134966" y="656032"/>
                  </a:lnTo>
                  <a:lnTo>
                    <a:pt x="87598" y="679965"/>
                  </a:lnTo>
                  <a:lnTo>
                    <a:pt x="44123" y="703872"/>
                  </a:lnTo>
                  <a:lnTo>
                    <a:pt x="12328" y="727704"/>
                  </a:lnTo>
                  <a:lnTo>
                    <a:pt x="0" y="751408"/>
                  </a:lnTo>
                  <a:lnTo>
                    <a:pt x="12328" y="775193"/>
                  </a:lnTo>
                  <a:lnTo>
                    <a:pt x="44123" y="799231"/>
                  </a:lnTo>
                  <a:lnTo>
                    <a:pt x="87598" y="823422"/>
                  </a:lnTo>
                  <a:lnTo>
                    <a:pt x="134966" y="847663"/>
                  </a:lnTo>
                  <a:lnTo>
                    <a:pt x="178441" y="871854"/>
                  </a:lnTo>
                  <a:lnTo>
                    <a:pt x="210235" y="895892"/>
                  </a:lnTo>
                  <a:lnTo>
                    <a:pt x="222564" y="919677"/>
                  </a:lnTo>
                  <a:lnTo>
                    <a:pt x="210235" y="943381"/>
                  </a:lnTo>
                  <a:lnTo>
                    <a:pt x="178441" y="967212"/>
                  </a:lnTo>
                  <a:lnTo>
                    <a:pt x="134966" y="991120"/>
                  </a:lnTo>
                  <a:lnTo>
                    <a:pt x="87598" y="1015052"/>
                  </a:lnTo>
                  <a:lnTo>
                    <a:pt x="44123" y="1038960"/>
                  </a:lnTo>
                  <a:lnTo>
                    <a:pt x="12328" y="1062791"/>
                  </a:lnTo>
                  <a:lnTo>
                    <a:pt x="0" y="1086495"/>
                  </a:lnTo>
                  <a:lnTo>
                    <a:pt x="12328" y="1110200"/>
                  </a:lnTo>
                  <a:lnTo>
                    <a:pt x="44123" y="1134031"/>
                  </a:lnTo>
                  <a:lnTo>
                    <a:pt x="87598" y="1157938"/>
                  </a:lnTo>
                  <a:lnTo>
                    <a:pt x="134966" y="1181871"/>
                  </a:lnTo>
                  <a:lnTo>
                    <a:pt x="178441" y="1205778"/>
                  </a:lnTo>
                  <a:lnTo>
                    <a:pt x="210235" y="1229609"/>
                  </a:lnTo>
                  <a:lnTo>
                    <a:pt x="222564" y="1253313"/>
                  </a:lnTo>
                  <a:lnTo>
                    <a:pt x="210235" y="1277018"/>
                  </a:lnTo>
                  <a:lnTo>
                    <a:pt x="178441" y="1300849"/>
                  </a:lnTo>
                  <a:lnTo>
                    <a:pt x="134966" y="1324757"/>
                  </a:lnTo>
                  <a:lnTo>
                    <a:pt x="87598" y="1348689"/>
                  </a:lnTo>
                  <a:lnTo>
                    <a:pt x="44123" y="1372597"/>
                  </a:lnTo>
                  <a:lnTo>
                    <a:pt x="12328" y="1396428"/>
                  </a:lnTo>
                  <a:lnTo>
                    <a:pt x="0" y="1420133"/>
                  </a:lnTo>
                  <a:lnTo>
                    <a:pt x="15142" y="1448708"/>
                  </a:lnTo>
                  <a:lnTo>
                    <a:pt x="53401" y="1478532"/>
                  </a:lnTo>
                  <a:lnTo>
                    <a:pt x="104024" y="1508437"/>
                  </a:lnTo>
                  <a:lnTo>
                    <a:pt x="156261" y="1537254"/>
                  </a:lnTo>
                  <a:lnTo>
                    <a:pt x="199358" y="1563815"/>
                  </a:lnTo>
                  <a:lnTo>
                    <a:pt x="222564" y="1586951"/>
                  </a:lnTo>
                  <a:lnTo>
                    <a:pt x="222473" y="1614784"/>
                  </a:lnTo>
                  <a:lnTo>
                    <a:pt x="198614" y="1636633"/>
                  </a:lnTo>
                  <a:lnTo>
                    <a:pt x="159151" y="1654675"/>
                  </a:lnTo>
                  <a:lnTo>
                    <a:pt x="112249" y="1671085"/>
                  </a:lnTo>
                </a:path>
              </a:pathLst>
            </a:custGeom>
            <a:ln w="12701">
              <a:solidFill>
                <a:srgbClr val="DF53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049701" y="4127547"/>
              <a:ext cx="380365" cy="161925"/>
            </a:xfrm>
            <a:custGeom>
              <a:avLst/>
              <a:gdLst/>
              <a:ahLst/>
              <a:cxnLst/>
              <a:rect l="l" t="t" r="r" b="b"/>
              <a:pathLst>
                <a:path w="380364" h="161925">
                  <a:moveTo>
                    <a:pt x="57988" y="90180"/>
                  </a:moveTo>
                  <a:lnTo>
                    <a:pt x="0" y="152599"/>
                  </a:lnTo>
                  <a:lnTo>
                    <a:pt x="84735" y="161532"/>
                  </a:lnTo>
                  <a:lnTo>
                    <a:pt x="77490" y="142205"/>
                  </a:lnTo>
                  <a:lnTo>
                    <a:pt x="63926" y="142205"/>
                  </a:lnTo>
                  <a:lnTo>
                    <a:pt x="55010" y="118421"/>
                  </a:lnTo>
                  <a:lnTo>
                    <a:pt x="66903" y="113963"/>
                  </a:lnTo>
                  <a:lnTo>
                    <a:pt x="57988" y="90180"/>
                  </a:lnTo>
                  <a:close/>
                </a:path>
                <a:path w="380364" h="161925">
                  <a:moveTo>
                    <a:pt x="66903" y="113963"/>
                  </a:moveTo>
                  <a:lnTo>
                    <a:pt x="55010" y="118421"/>
                  </a:lnTo>
                  <a:lnTo>
                    <a:pt x="63926" y="142205"/>
                  </a:lnTo>
                  <a:lnTo>
                    <a:pt x="75819" y="137748"/>
                  </a:lnTo>
                  <a:lnTo>
                    <a:pt x="66903" y="113963"/>
                  </a:lnTo>
                  <a:close/>
                </a:path>
                <a:path w="380364" h="161925">
                  <a:moveTo>
                    <a:pt x="75819" y="137748"/>
                  </a:moveTo>
                  <a:lnTo>
                    <a:pt x="63926" y="142205"/>
                  </a:lnTo>
                  <a:lnTo>
                    <a:pt x="77490" y="142205"/>
                  </a:lnTo>
                  <a:lnTo>
                    <a:pt x="75819" y="137748"/>
                  </a:lnTo>
                  <a:close/>
                </a:path>
                <a:path w="380364" h="161925">
                  <a:moveTo>
                    <a:pt x="370998" y="0"/>
                  </a:moveTo>
                  <a:lnTo>
                    <a:pt x="66903" y="113963"/>
                  </a:lnTo>
                  <a:lnTo>
                    <a:pt x="75819" y="137748"/>
                  </a:lnTo>
                  <a:lnTo>
                    <a:pt x="379914" y="23784"/>
                  </a:lnTo>
                  <a:lnTo>
                    <a:pt x="370998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5360934" y="4053888"/>
            <a:ext cx="446373" cy="22463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4207">
              <a:spcBef>
                <a:spcPts val="135"/>
              </a:spcBef>
            </a:pPr>
            <a:r>
              <a:rPr sz="2021" b="1" spc="-21" baseline="-33333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r>
              <a:rPr sz="2021" b="1" spc="-171" baseline="-33333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2021" b="1" spc="-21" baseline="-16666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r>
              <a:rPr sz="2021" b="1" spc="-232" baseline="-16666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559008" y="4250909"/>
            <a:ext cx="393355" cy="22463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4207">
              <a:spcBef>
                <a:spcPts val="135"/>
              </a:spcBef>
            </a:pPr>
            <a:r>
              <a:rPr sz="2021" b="1" baseline="-30555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2021" b="1" spc="223" baseline="-30555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2021" b="1" baseline="-16666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2021" b="1" spc="232" baseline="-16666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endParaRPr sz="1346">
              <a:latin typeface="Gill Sans MT"/>
              <a:cs typeface="Gill Sans MT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5578282" y="3837697"/>
            <a:ext cx="506231" cy="1088567"/>
            <a:chOff x="4142355" y="3823210"/>
            <a:chExt cx="375920" cy="808355"/>
          </a:xfrm>
        </p:grpSpPr>
        <p:sp>
          <p:nvSpPr>
            <p:cNvPr id="34" name="object 34"/>
            <p:cNvSpPr/>
            <p:nvPr/>
          </p:nvSpPr>
          <p:spPr>
            <a:xfrm>
              <a:off x="4142355" y="3824660"/>
              <a:ext cx="51435" cy="210820"/>
            </a:xfrm>
            <a:custGeom>
              <a:avLst/>
              <a:gdLst/>
              <a:ahLst/>
              <a:cxnLst/>
              <a:rect l="l" t="t" r="r" b="b"/>
              <a:pathLst>
                <a:path w="51435" h="210820">
                  <a:moveTo>
                    <a:pt x="38105" y="38100"/>
                  </a:moveTo>
                  <a:lnTo>
                    <a:pt x="12701" y="38100"/>
                  </a:lnTo>
                  <a:lnTo>
                    <a:pt x="12701" y="210336"/>
                  </a:lnTo>
                  <a:lnTo>
                    <a:pt x="38103" y="210336"/>
                  </a:lnTo>
                  <a:lnTo>
                    <a:pt x="38105" y="38100"/>
                  </a:lnTo>
                  <a:close/>
                </a:path>
                <a:path w="51435" h="210820">
                  <a:moveTo>
                    <a:pt x="25403" y="0"/>
                  </a:moveTo>
                  <a:lnTo>
                    <a:pt x="0" y="50800"/>
                  </a:lnTo>
                  <a:lnTo>
                    <a:pt x="12701" y="50800"/>
                  </a:lnTo>
                  <a:lnTo>
                    <a:pt x="12701" y="38100"/>
                  </a:lnTo>
                  <a:lnTo>
                    <a:pt x="44455" y="38100"/>
                  </a:lnTo>
                  <a:lnTo>
                    <a:pt x="25403" y="0"/>
                  </a:lnTo>
                  <a:close/>
                </a:path>
                <a:path w="51435" h="210820">
                  <a:moveTo>
                    <a:pt x="44455" y="38100"/>
                  </a:moveTo>
                  <a:lnTo>
                    <a:pt x="38105" y="38100"/>
                  </a:lnTo>
                  <a:lnTo>
                    <a:pt x="38104" y="50800"/>
                  </a:lnTo>
                  <a:lnTo>
                    <a:pt x="50806" y="50800"/>
                  </a:lnTo>
                  <a:lnTo>
                    <a:pt x="44455" y="3810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283635" y="4351226"/>
              <a:ext cx="50800" cy="280035"/>
            </a:xfrm>
            <a:custGeom>
              <a:avLst/>
              <a:gdLst/>
              <a:ahLst/>
              <a:cxnLst/>
              <a:rect l="l" t="t" r="r" b="b"/>
              <a:pathLst>
                <a:path w="50800" h="280035">
                  <a:moveTo>
                    <a:pt x="12701" y="229165"/>
                  </a:moveTo>
                  <a:lnTo>
                    <a:pt x="0" y="229165"/>
                  </a:lnTo>
                  <a:lnTo>
                    <a:pt x="25402" y="279965"/>
                  </a:lnTo>
                  <a:lnTo>
                    <a:pt x="44455" y="241865"/>
                  </a:lnTo>
                  <a:lnTo>
                    <a:pt x="12701" y="241865"/>
                  </a:lnTo>
                  <a:lnTo>
                    <a:pt x="12701" y="229165"/>
                  </a:lnTo>
                  <a:close/>
                </a:path>
                <a:path w="50800" h="280035">
                  <a:moveTo>
                    <a:pt x="38103" y="0"/>
                  </a:moveTo>
                  <a:lnTo>
                    <a:pt x="12700" y="0"/>
                  </a:lnTo>
                  <a:lnTo>
                    <a:pt x="12701" y="241865"/>
                  </a:lnTo>
                  <a:lnTo>
                    <a:pt x="38105" y="241865"/>
                  </a:lnTo>
                  <a:lnTo>
                    <a:pt x="38103" y="0"/>
                  </a:lnTo>
                  <a:close/>
                </a:path>
                <a:path w="50800" h="280035">
                  <a:moveTo>
                    <a:pt x="50806" y="229165"/>
                  </a:moveTo>
                  <a:lnTo>
                    <a:pt x="38105" y="229165"/>
                  </a:lnTo>
                  <a:lnTo>
                    <a:pt x="38105" y="241865"/>
                  </a:lnTo>
                  <a:lnTo>
                    <a:pt x="44455" y="241865"/>
                  </a:lnTo>
                  <a:lnTo>
                    <a:pt x="50806" y="229165"/>
                  </a:lnTo>
                  <a:close/>
                </a:path>
              </a:pathLst>
            </a:custGeom>
            <a:solidFill>
              <a:srgbClr val="418A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45434" y="3823210"/>
              <a:ext cx="172619" cy="218102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8622777" y="2164421"/>
            <a:ext cx="1589667" cy="50458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lnSpc>
                <a:spcPts val="1905"/>
              </a:lnSpc>
              <a:spcBef>
                <a:spcPts val="135"/>
              </a:spcBef>
            </a:pPr>
            <a:r>
              <a:rPr sz="1615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charged</a:t>
            </a:r>
            <a:r>
              <a:rPr sz="1615" b="1" spc="-94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 </a:t>
            </a:r>
            <a:r>
              <a:rPr sz="1615" b="1" spc="-13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particle</a:t>
            </a:r>
            <a:endParaRPr sz="1615" dirty="0">
              <a:solidFill>
                <a:schemeClr val="accent2">
                  <a:lumMod val="40000"/>
                  <a:lumOff val="60000"/>
                </a:schemeClr>
              </a:solidFill>
              <a:latin typeface="Gill Sans MT"/>
              <a:cs typeface="Gill Sans MT"/>
            </a:endParaRPr>
          </a:p>
          <a:p>
            <a:pPr marL="119728">
              <a:lnSpc>
                <a:spcPts val="1905"/>
              </a:lnSpc>
            </a:pPr>
            <a:r>
              <a:rPr sz="1548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n</a:t>
            </a:r>
            <a:r>
              <a:rPr sz="1548" b="1" spc="-54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sz="1548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</a:t>
            </a:r>
            <a:r>
              <a:rPr sz="1548" b="1" spc="-4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sz="1615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K</a:t>
            </a:r>
            <a:r>
              <a:rPr sz="1615" b="1" spc="-6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 </a:t>
            </a:r>
            <a:r>
              <a:rPr sz="1615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,</a:t>
            </a:r>
            <a:r>
              <a:rPr sz="1615" b="1" spc="-168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 </a:t>
            </a:r>
            <a:r>
              <a:rPr sz="1615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p</a:t>
            </a:r>
            <a:r>
              <a:rPr sz="1615" b="1" spc="-21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 </a:t>
            </a:r>
            <a:r>
              <a:rPr sz="1615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,</a:t>
            </a:r>
            <a:r>
              <a:rPr sz="1615" b="1" spc="-168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 </a:t>
            </a:r>
            <a:r>
              <a:rPr sz="1548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µ</a:t>
            </a:r>
            <a:r>
              <a:rPr sz="1548" b="1" spc="-34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sz="1548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 </a:t>
            </a:r>
            <a:r>
              <a:rPr sz="1615" b="1" spc="-67" dirty="0">
                <a:solidFill>
                  <a:schemeClr val="accent2">
                    <a:lumMod val="40000"/>
                    <a:lumOff val="60000"/>
                  </a:schemeClr>
                </a:solidFill>
                <a:latin typeface="Gill Sans MT"/>
                <a:cs typeface="Gill Sans MT"/>
              </a:rPr>
              <a:t>e</a:t>
            </a:r>
            <a:endParaRPr sz="1615" dirty="0">
              <a:solidFill>
                <a:schemeClr val="accent2">
                  <a:lumMod val="40000"/>
                  <a:lumOff val="60000"/>
                </a:schemeClr>
              </a:solidFill>
              <a:latin typeface="Gill Sans MT"/>
              <a:cs typeface="Gill Sans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604057" y="3063321"/>
            <a:ext cx="1481067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615" b="1" dirty="0">
                <a:solidFill>
                  <a:srgbClr val="E757C8"/>
                </a:solidFill>
                <a:latin typeface="Gill Sans MT"/>
                <a:cs typeface="Gill Sans MT"/>
              </a:rPr>
              <a:t>p</a:t>
            </a:r>
            <a:r>
              <a:rPr sz="1615" b="1" baseline="27777" dirty="0">
                <a:solidFill>
                  <a:srgbClr val="E757C8"/>
                </a:solidFill>
                <a:latin typeface="Gill Sans MT"/>
                <a:cs typeface="Gill Sans MT"/>
              </a:rPr>
              <a:t>++</a:t>
            </a:r>
            <a:r>
              <a:rPr sz="1615" b="1" dirty="0">
                <a:solidFill>
                  <a:srgbClr val="E757C8"/>
                </a:solidFill>
                <a:latin typeface="Gill Sans MT"/>
                <a:cs typeface="Gill Sans MT"/>
              </a:rPr>
              <a:t>(n</a:t>
            </a:r>
            <a:r>
              <a:rPr sz="1615" b="1" baseline="27777" dirty="0">
                <a:solidFill>
                  <a:srgbClr val="E757C8"/>
                </a:solidFill>
                <a:latin typeface="Gill Sans MT"/>
                <a:cs typeface="Gill Sans MT"/>
              </a:rPr>
              <a:t>++</a:t>
            </a:r>
            <a:r>
              <a:rPr sz="1615" b="1" spc="465" baseline="27777" dirty="0">
                <a:solidFill>
                  <a:srgbClr val="E757C8"/>
                </a:solidFill>
                <a:latin typeface="Gill Sans MT"/>
                <a:cs typeface="Gill Sans MT"/>
              </a:rPr>
              <a:t> </a:t>
            </a:r>
            <a:r>
              <a:rPr sz="1615" b="1" dirty="0">
                <a:solidFill>
                  <a:srgbClr val="E757C8"/>
                </a:solidFill>
                <a:latin typeface="Gill Sans MT"/>
                <a:cs typeface="Gill Sans MT"/>
              </a:rPr>
              <a:t>)</a:t>
            </a:r>
            <a:r>
              <a:rPr sz="1615" b="1" spc="154" dirty="0">
                <a:solidFill>
                  <a:srgbClr val="E757C8"/>
                </a:solidFill>
                <a:latin typeface="Gill Sans MT"/>
                <a:cs typeface="Gill Sans MT"/>
              </a:rPr>
              <a:t> </a:t>
            </a:r>
            <a:r>
              <a:rPr sz="1212" b="1" spc="-13" dirty="0">
                <a:solidFill>
                  <a:srgbClr val="E757C8"/>
                </a:solidFill>
                <a:latin typeface="Gill Sans MT"/>
                <a:cs typeface="Gill Sans MT"/>
              </a:rPr>
              <a:t>(~1</a:t>
            </a:r>
            <a:r>
              <a:rPr sz="1144" b="1" spc="-13" dirty="0">
                <a:solidFill>
                  <a:srgbClr val="E757C8"/>
                </a:solidFill>
                <a:latin typeface="Arial"/>
                <a:cs typeface="Arial"/>
              </a:rPr>
              <a:t>µ</a:t>
            </a:r>
            <a:r>
              <a:rPr sz="1212" b="1" spc="-13" dirty="0">
                <a:solidFill>
                  <a:srgbClr val="E757C8"/>
                </a:solidFill>
                <a:latin typeface="Gill Sans MT"/>
                <a:cs typeface="Gill Sans MT"/>
              </a:rPr>
              <a:t>m)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641588" y="4881649"/>
            <a:ext cx="1519548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615" b="1" dirty="0">
                <a:solidFill>
                  <a:srgbClr val="B1D1E3"/>
                </a:solidFill>
                <a:latin typeface="Gill Sans MT"/>
                <a:cs typeface="Gill Sans MT"/>
              </a:rPr>
              <a:t>n</a:t>
            </a:r>
            <a:r>
              <a:rPr sz="1615" b="1" baseline="27777" dirty="0">
                <a:solidFill>
                  <a:srgbClr val="B1D1E3"/>
                </a:solidFill>
                <a:latin typeface="Gill Sans MT"/>
                <a:cs typeface="Gill Sans MT"/>
              </a:rPr>
              <a:t>++</a:t>
            </a:r>
            <a:r>
              <a:rPr sz="1615" b="1" spc="223" baseline="27777" dirty="0">
                <a:solidFill>
                  <a:srgbClr val="B1D1E3"/>
                </a:solidFill>
                <a:latin typeface="Gill Sans MT"/>
                <a:cs typeface="Gill Sans MT"/>
              </a:rPr>
              <a:t> </a:t>
            </a:r>
            <a:r>
              <a:rPr sz="1615" b="1" dirty="0">
                <a:solidFill>
                  <a:srgbClr val="B1D1E3"/>
                </a:solidFill>
                <a:latin typeface="Gill Sans MT"/>
                <a:cs typeface="Gill Sans MT"/>
              </a:rPr>
              <a:t>(p</a:t>
            </a:r>
            <a:r>
              <a:rPr sz="1615" b="1" baseline="27777" dirty="0">
                <a:solidFill>
                  <a:srgbClr val="B1D1E3"/>
                </a:solidFill>
                <a:latin typeface="Gill Sans MT"/>
                <a:cs typeface="Gill Sans MT"/>
              </a:rPr>
              <a:t>++</a:t>
            </a:r>
            <a:r>
              <a:rPr sz="1615" b="1" dirty="0">
                <a:solidFill>
                  <a:srgbClr val="B1D1E3"/>
                </a:solidFill>
                <a:latin typeface="Gill Sans MT"/>
                <a:cs typeface="Gill Sans MT"/>
              </a:rPr>
              <a:t>)</a:t>
            </a:r>
            <a:r>
              <a:rPr sz="1615" b="1" spc="452" dirty="0">
                <a:solidFill>
                  <a:srgbClr val="B1D1E3"/>
                </a:solidFill>
                <a:latin typeface="Gill Sans MT"/>
                <a:cs typeface="Gill Sans MT"/>
              </a:rPr>
              <a:t> </a:t>
            </a:r>
            <a:r>
              <a:rPr sz="1615" b="1" spc="-13" dirty="0">
                <a:solidFill>
                  <a:srgbClr val="B1D1E3"/>
                </a:solidFill>
                <a:latin typeface="Gill Sans MT"/>
                <a:cs typeface="Gill Sans MT"/>
              </a:rPr>
              <a:t>(</a:t>
            </a:r>
            <a:r>
              <a:rPr sz="1212" b="1" spc="-13" dirty="0">
                <a:solidFill>
                  <a:srgbClr val="B1D1E3"/>
                </a:solidFill>
                <a:latin typeface="Gill Sans MT"/>
                <a:cs typeface="Gill Sans MT"/>
              </a:rPr>
              <a:t>~1</a:t>
            </a:r>
            <a:r>
              <a:rPr sz="1144" b="1" spc="-13" dirty="0">
                <a:solidFill>
                  <a:srgbClr val="B1D1E3"/>
                </a:solidFill>
                <a:latin typeface="Arial"/>
                <a:cs typeface="Arial"/>
              </a:rPr>
              <a:t>µ</a:t>
            </a:r>
            <a:r>
              <a:rPr sz="1212" b="1" spc="-13" dirty="0">
                <a:solidFill>
                  <a:srgbClr val="B1D1E3"/>
                </a:solidFill>
                <a:latin typeface="Gill Sans MT"/>
                <a:cs typeface="Gill Sans MT"/>
              </a:rPr>
              <a:t>m)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805325" y="3660683"/>
            <a:ext cx="248530" cy="967995"/>
          </a:xfrm>
          <a:prstGeom prst="rect">
            <a:avLst/>
          </a:prstGeom>
        </p:spPr>
        <p:txBody>
          <a:bodyPr vert="vert270" wrap="square" lIns="0" tIns="2565" rIns="0" bIns="0" rtlCol="0">
            <a:spAutoFit/>
          </a:bodyPr>
          <a:lstStyle/>
          <a:p>
            <a:pPr marL="17104">
              <a:spcBef>
                <a:spcPts val="21"/>
              </a:spcBef>
            </a:pPr>
            <a:r>
              <a:rPr sz="1615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1615" spc="-13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615" dirty="0">
                <a:solidFill>
                  <a:srgbClr val="FFFFFF"/>
                </a:solidFill>
                <a:latin typeface="Gill Sans MT"/>
                <a:cs typeface="Gill Sans MT"/>
              </a:rPr>
              <a:t>(p)</a:t>
            </a:r>
            <a:r>
              <a:rPr sz="1615" spc="-2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615" dirty="0">
                <a:solidFill>
                  <a:srgbClr val="FFFFFF"/>
                </a:solidFill>
                <a:latin typeface="Gill Sans MT"/>
                <a:cs typeface="Gill Sans MT"/>
              </a:rPr>
              <a:t>-</a:t>
            </a:r>
            <a:r>
              <a:rPr sz="1615" spc="-13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Gill Sans MT"/>
                <a:cs typeface="Gill Sans MT"/>
              </a:rPr>
              <a:t>type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8496956" y="2382903"/>
            <a:ext cx="1115075" cy="3293066"/>
          </a:xfrm>
          <a:custGeom>
            <a:avLst/>
            <a:gdLst/>
            <a:ahLst/>
            <a:cxnLst/>
            <a:rect l="l" t="t" r="r" b="b"/>
            <a:pathLst>
              <a:path w="828040" h="2445385">
                <a:moveTo>
                  <a:pt x="779353" y="2376903"/>
                </a:moveTo>
                <a:lnTo>
                  <a:pt x="755222" y="2384840"/>
                </a:lnTo>
                <a:lnTo>
                  <a:pt x="815232" y="2445320"/>
                </a:lnTo>
                <a:lnTo>
                  <a:pt x="823511" y="2388963"/>
                </a:lnTo>
                <a:lnTo>
                  <a:pt x="783320" y="2388963"/>
                </a:lnTo>
                <a:lnTo>
                  <a:pt x="779353" y="2376903"/>
                </a:lnTo>
                <a:close/>
              </a:path>
              <a:path w="828040" h="2445385">
                <a:moveTo>
                  <a:pt x="803484" y="2368967"/>
                </a:moveTo>
                <a:lnTo>
                  <a:pt x="779353" y="2376903"/>
                </a:lnTo>
                <a:lnTo>
                  <a:pt x="783320" y="2388963"/>
                </a:lnTo>
                <a:lnTo>
                  <a:pt x="807452" y="2381027"/>
                </a:lnTo>
                <a:lnTo>
                  <a:pt x="803484" y="2368967"/>
                </a:lnTo>
                <a:close/>
              </a:path>
              <a:path w="828040" h="2445385">
                <a:moveTo>
                  <a:pt x="827615" y="2361030"/>
                </a:moveTo>
                <a:lnTo>
                  <a:pt x="803484" y="2368967"/>
                </a:lnTo>
                <a:lnTo>
                  <a:pt x="807452" y="2381027"/>
                </a:lnTo>
                <a:lnTo>
                  <a:pt x="783320" y="2388963"/>
                </a:lnTo>
                <a:lnTo>
                  <a:pt x="823511" y="2388963"/>
                </a:lnTo>
                <a:lnTo>
                  <a:pt x="827615" y="2361030"/>
                </a:lnTo>
                <a:close/>
              </a:path>
              <a:path w="828040" h="2445385">
                <a:moveTo>
                  <a:pt x="24131" y="0"/>
                </a:moveTo>
                <a:lnTo>
                  <a:pt x="0" y="7937"/>
                </a:lnTo>
                <a:lnTo>
                  <a:pt x="779353" y="2376903"/>
                </a:lnTo>
                <a:lnTo>
                  <a:pt x="803484" y="2368967"/>
                </a:lnTo>
                <a:lnTo>
                  <a:pt x="2413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8926560" y="4398672"/>
            <a:ext cx="685805" cy="59435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R="134267" algn="r">
              <a:lnSpc>
                <a:spcPts val="1548"/>
              </a:lnSpc>
              <a:spcBef>
                <a:spcPts val="135"/>
              </a:spcBef>
              <a:tabLst>
                <a:tab pos="439572" algn="l"/>
              </a:tabLst>
            </a:pP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346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  <a:p>
            <a:pPr marR="71837" algn="r">
              <a:lnSpc>
                <a:spcPts val="1489"/>
              </a:lnSpc>
              <a:tabLst>
                <a:tab pos="439572" algn="l"/>
              </a:tabLst>
            </a:pP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346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  <a:p>
            <a:pPr marR="6841" algn="r">
              <a:lnSpc>
                <a:spcPts val="1548"/>
              </a:lnSpc>
              <a:tabLst>
                <a:tab pos="439572" algn="l"/>
              </a:tabLst>
            </a:pP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346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801463" y="4021052"/>
            <a:ext cx="620816" cy="40199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lnSpc>
                <a:spcPts val="1548"/>
              </a:lnSpc>
              <a:spcBef>
                <a:spcPts val="135"/>
              </a:spcBef>
              <a:tabLst>
                <a:tab pos="439572" algn="l"/>
              </a:tabLst>
            </a:pP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346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  <a:p>
            <a:pPr marL="62430">
              <a:lnSpc>
                <a:spcPts val="1548"/>
              </a:lnSpc>
              <a:tabLst>
                <a:tab pos="502856" algn="l"/>
              </a:tabLst>
            </a:pP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346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8666644" y="3993968"/>
            <a:ext cx="1142440" cy="1143293"/>
            <a:chOff x="6435731" y="3939257"/>
            <a:chExt cx="848360" cy="848994"/>
          </a:xfrm>
        </p:grpSpPr>
        <p:sp>
          <p:nvSpPr>
            <p:cNvPr id="45" name="object 45"/>
            <p:cNvSpPr/>
            <p:nvPr/>
          </p:nvSpPr>
          <p:spPr>
            <a:xfrm>
              <a:off x="6435725" y="4122033"/>
              <a:ext cx="192405" cy="666115"/>
            </a:xfrm>
            <a:custGeom>
              <a:avLst/>
              <a:gdLst/>
              <a:ahLst/>
              <a:cxnLst/>
              <a:rect l="l" t="t" r="r" b="b"/>
              <a:pathLst>
                <a:path w="192404" h="666114">
                  <a:moveTo>
                    <a:pt x="50812" y="229171"/>
                  </a:moveTo>
                  <a:lnTo>
                    <a:pt x="38100" y="229171"/>
                  </a:lnTo>
                  <a:lnTo>
                    <a:pt x="38100" y="0"/>
                  </a:lnTo>
                  <a:lnTo>
                    <a:pt x="12700" y="0"/>
                  </a:lnTo>
                  <a:lnTo>
                    <a:pt x="12700" y="229171"/>
                  </a:lnTo>
                  <a:lnTo>
                    <a:pt x="0" y="229171"/>
                  </a:lnTo>
                  <a:lnTo>
                    <a:pt x="25400" y="279971"/>
                  </a:lnTo>
                  <a:lnTo>
                    <a:pt x="44450" y="241871"/>
                  </a:lnTo>
                  <a:lnTo>
                    <a:pt x="50812" y="229171"/>
                  </a:lnTo>
                  <a:close/>
                </a:path>
                <a:path w="192404" h="666114">
                  <a:moveTo>
                    <a:pt x="192087" y="615022"/>
                  </a:moveTo>
                  <a:lnTo>
                    <a:pt x="179387" y="615022"/>
                  </a:lnTo>
                  <a:lnTo>
                    <a:pt x="179387" y="385864"/>
                  </a:lnTo>
                  <a:lnTo>
                    <a:pt x="153974" y="385864"/>
                  </a:lnTo>
                  <a:lnTo>
                    <a:pt x="153974" y="615022"/>
                  </a:lnTo>
                  <a:lnTo>
                    <a:pt x="141274" y="615022"/>
                  </a:lnTo>
                  <a:lnTo>
                    <a:pt x="166687" y="665822"/>
                  </a:lnTo>
                  <a:lnTo>
                    <a:pt x="185737" y="627722"/>
                  </a:lnTo>
                  <a:lnTo>
                    <a:pt x="192087" y="615022"/>
                  </a:lnTo>
                  <a:close/>
                </a:path>
              </a:pathLst>
            </a:custGeom>
            <a:solidFill>
              <a:srgbClr val="418A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7047293" y="3939267"/>
              <a:ext cx="236854" cy="772160"/>
            </a:xfrm>
            <a:custGeom>
              <a:avLst/>
              <a:gdLst/>
              <a:ahLst/>
              <a:cxnLst/>
              <a:rect l="l" t="t" r="r" b="b"/>
              <a:pathLst>
                <a:path w="236854" h="772160">
                  <a:moveTo>
                    <a:pt x="50800" y="50800"/>
                  </a:moveTo>
                  <a:lnTo>
                    <a:pt x="44450" y="38100"/>
                  </a:lnTo>
                  <a:lnTo>
                    <a:pt x="25400" y="0"/>
                  </a:lnTo>
                  <a:lnTo>
                    <a:pt x="0" y="50800"/>
                  </a:lnTo>
                  <a:lnTo>
                    <a:pt x="12700" y="50800"/>
                  </a:lnTo>
                  <a:lnTo>
                    <a:pt x="12700" y="210337"/>
                  </a:lnTo>
                  <a:lnTo>
                    <a:pt x="38100" y="210337"/>
                  </a:lnTo>
                  <a:lnTo>
                    <a:pt x="38100" y="50800"/>
                  </a:lnTo>
                  <a:lnTo>
                    <a:pt x="50800" y="50800"/>
                  </a:lnTo>
                  <a:close/>
                </a:path>
                <a:path w="236854" h="772160">
                  <a:moveTo>
                    <a:pt x="190157" y="332206"/>
                  </a:moveTo>
                  <a:lnTo>
                    <a:pt x="183794" y="319506"/>
                  </a:lnTo>
                  <a:lnTo>
                    <a:pt x="164744" y="281406"/>
                  </a:lnTo>
                  <a:lnTo>
                    <a:pt x="139344" y="332206"/>
                  </a:lnTo>
                  <a:lnTo>
                    <a:pt x="152044" y="332206"/>
                  </a:lnTo>
                  <a:lnTo>
                    <a:pt x="152044" y="491744"/>
                  </a:lnTo>
                  <a:lnTo>
                    <a:pt x="177444" y="491744"/>
                  </a:lnTo>
                  <a:lnTo>
                    <a:pt x="177444" y="332206"/>
                  </a:lnTo>
                  <a:lnTo>
                    <a:pt x="190157" y="332206"/>
                  </a:lnTo>
                  <a:close/>
                </a:path>
                <a:path w="236854" h="772160">
                  <a:moveTo>
                    <a:pt x="236601" y="612178"/>
                  </a:moveTo>
                  <a:lnTo>
                    <a:pt x="230251" y="599478"/>
                  </a:lnTo>
                  <a:lnTo>
                    <a:pt x="211201" y="561378"/>
                  </a:lnTo>
                  <a:lnTo>
                    <a:pt x="185788" y="612178"/>
                  </a:lnTo>
                  <a:lnTo>
                    <a:pt x="198488" y="612178"/>
                  </a:lnTo>
                  <a:lnTo>
                    <a:pt x="198488" y="771715"/>
                  </a:lnTo>
                  <a:lnTo>
                    <a:pt x="223901" y="771715"/>
                  </a:lnTo>
                  <a:lnTo>
                    <a:pt x="223901" y="612178"/>
                  </a:lnTo>
                  <a:lnTo>
                    <a:pt x="236601" y="612178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8522595" y="3269914"/>
            <a:ext cx="779014" cy="79953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R="228339" algn="r">
              <a:lnSpc>
                <a:spcPts val="1535"/>
              </a:lnSpc>
              <a:spcBef>
                <a:spcPts val="135"/>
              </a:spcBef>
              <a:tabLst>
                <a:tab pos="439572" algn="l"/>
              </a:tabLst>
            </a:pP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346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  <a:p>
            <a:pPr marR="162489" algn="r">
              <a:lnSpc>
                <a:spcPts val="1489"/>
              </a:lnSpc>
              <a:tabLst>
                <a:tab pos="439572" algn="l"/>
              </a:tabLst>
            </a:pP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346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  <a:p>
            <a:pPr marR="100058" algn="r">
              <a:lnSpc>
                <a:spcPts val="1522"/>
              </a:lnSpc>
              <a:tabLst>
                <a:tab pos="439572" algn="l"/>
              </a:tabLst>
            </a:pP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346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  <a:p>
            <a:pPr marL="221496">
              <a:lnSpc>
                <a:spcPts val="1569"/>
              </a:lnSpc>
              <a:tabLst>
                <a:tab pos="661923" algn="l"/>
              </a:tabLst>
            </a:pPr>
            <a:r>
              <a:rPr sz="1346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346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346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346">
              <a:latin typeface="Gill Sans MT"/>
              <a:cs typeface="Gill Sans MT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3283335" y="3370825"/>
            <a:ext cx="6163702" cy="1551186"/>
            <a:chOff x="2438159" y="3476518"/>
            <a:chExt cx="4577080" cy="1151890"/>
          </a:xfrm>
        </p:grpSpPr>
        <p:sp>
          <p:nvSpPr>
            <p:cNvPr id="49" name="object 49"/>
            <p:cNvSpPr/>
            <p:nvPr/>
          </p:nvSpPr>
          <p:spPr>
            <a:xfrm>
              <a:off x="6230582" y="3527292"/>
              <a:ext cx="126364" cy="666115"/>
            </a:xfrm>
            <a:custGeom>
              <a:avLst/>
              <a:gdLst/>
              <a:ahLst/>
              <a:cxnLst/>
              <a:rect l="l" t="t" r="r" b="b"/>
              <a:pathLst>
                <a:path w="126364" h="666114">
                  <a:moveTo>
                    <a:pt x="50800" y="229171"/>
                  </a:moveTo>
                  <a:lnTo>
                    <a:pt x="38100" y="229171"/>
                  </a:lnTo>
                  <a:lnTo>
                    <a:pt x="38100" y="0"/>
                  </a:lnTo>
                  <a:lnTo>
                    <a:pt x="12700" y="0"/>
                  </a:lnTo>
                  <a:lnTo>
                    <a:pt x="12700" y="229171"/>
                  </a:lnTo>
                  <a:lnTo>
                    <a:pt x="0" y="229171"/>
                  </a:lnTo>
                  <a:lnTo>
                    <a:pt x="25400" y="279971"/>
                  </a:lnTo>
                  <a:lnTo>
                    <a:pt x="44450" y="241871"/>
                  </a:lnTo>
                  <a:lnTo>
                    <a:pt x="50800" y="229171"/>
                  </a:lnTo>
                  <a:close/>
                </a:path>
                <a:path w="126364" h="666114">
                  <a:moveTo>
                    <a:pt x="126276" y="615022"/>
                  </a:moveTo>
                  <a:lnTo>
                    <a:pt x="113576" y="615022"/>
                  </a:lnTo>
                  <a:lnTo>
                    <a:pt x="113576" y="385864"/>
                  </a:lnTo>
                  <a:lnTo>
                    <a:pt x="88176" y="385864"/>
                  </a:lnTo>
                  <a:lnTo>
                    <a:pt x="88176" y="615022"/>
                  </a:lnTo>
                  <a:lnTo>
                    <a:pt x="75476" y="615022"/>
                  </a:lnTo>
                  <a:lnTo>
                    <a:pt x="100876" y="665822"/>
                  </a:lnTo>
                  <a:lnTo>
                    <a:pt x="119926" y="627722"/>
                  </a:lnTo>
                  <a:lnTo>
                    <a:pt x="126276" y="615022"/>
                  </a:lnTo>
                  <a:close/>
                </a:path>
              </a:pathLst>
            </a:custGeom>
            <a:solidFill>
              <a:srgbClr val="418A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6886664" y="3520040"/>
              <a:ext cx="128270" cy="360045"/>
            </a:xfrm>
            <a:custGeom>
              <a:avLst/>
              <a:gdLst/>
              <a:ahLst/>
              <a:cxnLst/>
              <a:rect l="l" t="t" r="r" b="b"/>
              <a:pathLst>
                <a:path w="128270" h="360045">
                  <a:moveTo>
                    <a:pt x="50800" y="50800"/>
                  </a:moveTo>
                  <a:lnTo>
                    <a:pt x="44450" y="38100"/>
                  </a:lnTo>
                  <a:lnTo>
                    <a:pt x="25400" y="0"/>
                  </a:lnTo>
                  <a:lnTo>
                    <a:pt x="0" y="50800"/>
                  </a:lnTo>
                  <a:lnTo>
                    <a:pt x="12700" y="50800"/>
                  </a:lnTo>
                  <a:lnTo>
                    <a:pt x="12700" y="210337"/>
                  </a:lnTo>
                  <a:lnTo>
                    <a:pt x="38100" y="210337"/>
                  </a:lnTo>
                  <a:lnTo>
                    <a:pt x="38100" y="50800"/>
                  </a:lnTo>
                  <a:lnTo>
                    <a:pt x="50800" y="50800"/>
                  </a:lnTo>
                  <a:close/>
                </a:path>
                <a:path w="128270" h="360045">
                  <a:moveTo>
                    <a:pt x="128219" y="200215"/>
                  </a:moveTo>
                  <a:lnTo>
                    <a:pt x="121869" y="187515"/>
                  </a:lnTo>
                  <a:lnTo>
                    <a:pt x="102806" y="149415"/>
                  </a:lnTo>
                  <a:lnTo>
                    <a:pt x="77406" y="200215"/>
                  </a:lnTo>
                  <a:lnTo>
                    <a:pt x="90106" y="200215"/>
                  </a:lnTo>
                  <a:lnTo>
                    <a:pt x="90106" y="359752"/>
                  </a:lnTo>
                  <a:lnTo>
                    <a:pt x="115519" y="359752"/>
                  </a:lnTo>
                  <a:lnTo>
                    <a:pt x="115519" y="200215"/>
                  </a:lnTo>
                  <a:lnTo>
                    <a:pt x="128219" y="20021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438159" y="3476518"/>
              <a:ext cx="76835" cy="1151890"/>
            </a:xfrm>
            <a:custGeom>
              <a:avLst/>
              <a:gdLst/>
              <a:ahLst/>
              <a:cxnLst/>
              <a:rect l="l" t="t" r="r" b="b"/>
              <a:pathLst>
                <a:path w="76835" h="1151889">
                  <a:moveTo>
                    <a:pt x="25405" y="1075571"/>
                  </a:moveTo>
                  <a:lnTo>
                    <a:pt x="1" y="1075571"/>
                  </a:lnTo>
                  <a:lnTo>
                    <a:pt x="38106" y="1151771"/>
                  </a:lnTo>
                  <a:lnTo>
                    <a:pt x="69860" y="1088271"/>
                  </a:lnTo>
                  <a:lnTo>
                    <a:pt x="25405" y="1088271"/>
                  </a:lnTo>
                  <a:lnTo>
                    <a:pt x="25405" y="1075571"/>
                  </a:lnTo>
                  <a:close/>
                </a:path>
                <a:path w="76835" h="1151889">
                  <a:moveTo>
                    <a:pt x="50807" y="63500"/>
                  </a:moveTo>
                  <a:lnTo>
                    <a:pt x="25403" y="63500"/>
                  </a:lnTo>
                  <a:lnTo>
                    <a:pt x="25405" y="1088271"/>
                  </a:lnTo>
                  <a:lnTo>
                    <a:pt x="50807" y="1088271"/>
                  </a:lnTo>
                  <a:lnTo>
                    <a:pt x="50807" y="63500"/>
                  </a:lnTo>
                  <a:close/>
                </a:path>
                <a:path w="76835" h="1151889">
                  <a:moveTo>
                    <a:pt x="76211" y="1075571"/>
                  </a:moveTo>
                  <a:lnTo>
                    <a:pt x="50807" y="1075571"/>
                  </a:lnTo>
                  <a:lnTo>
                    <a:pt x="50807" y="1088271"/>
                  </a:lnTo>
                  <a:lnTo>
                    <a:pt x="69860" y="1088271"/>
                  </a:lnTo>
                  <a:lnTo>
                    <a:pt x="76211" y="1075571"/>
                  </a:lnTo>
                  <a:close/>
                </a:path>
                <a:path w="76835" h="1151889">
                  <a:moveTo>
                    <a:pt x="38105" y="0"/>
                  </a:moveTo>
                  <a:lnTo>
                    <a:pt x="0" y="76200"/>
                  </a:lnTo>
                  <a:lnTo>
                    <a:pt x="25403" y="76200"/>
                  </a:lnTo>
                  <a:lnTo>
                    <a:pt x="25403" y="63500"/>
                  </a:lnTo>
                  <a:lnTo>
                    <a:pt x="69859" y="63500"/>
                  </a:lnTo>
                  <a:lnTo>
                    <a:pt x="38105" y="0"/>
                  </a:lnTo>
                  <a:close/>
                </a:path>
                <a:path w="76835" h="1151889">
                  <a:moveTo>
                    <a:pt x="69859" y="63500"/>
                  </a:moveTo>
                  <a:lnTo>
                    <a:pt x="50807" y="63500"/>
                  </a:lnTo>
                  <a:lnTo>
                    <a:pt x="50807" y="76200"/>
                  </a:lnTo>
                  <a:lnTo>
                    <a:pt x="76210" y="76200"/>
                  </a:lnTo>
                  <a:lnTo>
                    <a:pt x="69859" y="635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1234144" y="2962071"/>
            <a:ext cx="767897" cy="43148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</a:pPr>
            <a:r>
              <a:rPr sz="1346" b="1" spc="-13" dirty="0">
                <a:solidFill>
                  <a:srgbClr val="00B050"/>
                </a:solidFill>
                <a:latin typeface="Helvetica"/>
                <a:cs typeface="Helvetica"/>
              </a:rPr>
              <a:t>Junction </a:t>
            </a:r>
            <a:r>
              <a:rPr sz="1346" b="1" spc="-27" dirty="0">
                <a:solidFill>
                  <a:srgbClr val="00B050"/>
                </a:solidFill>
                <a:latin typeface="Helvetica"/>
                <a:cs typeface="Helvetica"/>
              </a:rPr>
              <a:t>side</a:t>
            </a:r>
            <a:endParaRPr sz="1346">
              <a:latin typeface="Helvetica"/>
              <a:cs typeface="Helvetica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294085" y="4809127"/>
            <a:ext cx="581481" cy="43148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</a:pPr>
            <a:r>
              <a:rPr sz="1346" b="1" spc="-13" dirty="0">
                <a:solidFill>
                  <a:schemeClr val="accent2">
                    <a:lumMod val="40000"/>
                    <a:lumOff val="60000"/>
                  </a:schemeClr>
                </a:solidFill>
                <a:latin typeface="Helvetica"/>
                <a:cs typeface="Helvetica"/>
              </a:rPr>
              <a:t>Ohmic </a:t>
            </a:r>
            <a:r>
              <a:rPr sz="1346" b="1" spc="-27" dirty="0">
                <a:solidFill>
                  <a:schemeClr val="accent2">
                    <a:lumMod val="40000"/>
                    <a:lumOff val="60000"/>
                  </a:schemeClr>
                </a:solidFill>
                <a:latin typeface="Helvetica"/>
                <a:cs typeface="Helvetica"/>
              </a:rPr>
              <a:t>side</a:t>
            </a:r>
            <a:endParaRPr sz="1346">
              <a:solidFill>
                <a:schemeClr val="accent2">
                  <a:lumMod val="40000"/>
                  <a:lumOff val="6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610775" y="3667014"/>
            <a:ext cx="186526" cy="978257"/>
          </a:xfrm>
          <a:prstGeom prst="rect">
            <a:avLst/>
          </a:prstGeom>
        </p:spPr>
        <p:txBody>
          <a:bodyPr vert="vert270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b="1" spc="-27" dirty="0">
                <a:solidFill>
                  <a:srgbClr val="D9D9D9"/>
                </a:solidFill>
                <a:latin typeface="Gill Sans MT"/>
                <a:cs typeface="Gill Sans MT"/>
              </a:rPr>
              <a:t>thick</a:t>
            </a:r>
            <a:r>
              <a:rPr sz="1212" b="1" spc="-47" dirty="0">
                <a:solidFill>
                  <a:srgbClr val="D9D9D9"/>
                </a:solidFill>
                <a:latin typeface="Gill Sans MT"/>
                <a:cs typeface="Gill Sans MT"/>
              </a:rPr>
              <a:t> </a:t>
            </a:r>
            <a:r>
              <a:rPr sz="1212" b="1" spc="-13" dirty="0">
                <a:solidFill>
                  <a:srgbClr val="D9D9D9"/>
                </a:solidFill>
                <a:latin typeface="Gill Sans MT"/>
                <a:cs typeface="Gill Sans MT"/>
              </a:rPr>
              <a:t>~300</a:t>
            </a:r>
            <a:r>
              <a:rPr sz="1144" b="1" spc="-13" dirty="0">
                <a:solidFill>
                  <a:srgbClr val="D9D9D9"/>
                </a:solidFill>
                <a:latin typeface="Arial"/>
                <a:cs typeface="Arial"/>
              </a:rPr>
              <a:t>µ</a:t>
            </a:r>
            <a:r>
              <a:rPr sz="1212" b="1" spc="-13" dirty="0">
                <a:solidFill>
                  <a:srgbClr val="D9D9D9"/>
                </a:solidFill>
                <a:latin typeface="Gill Sans MT"/>
                <a:cs typeface="Gill Sans MT"/>
              </a:rPr>
              <a:t>m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1203639" y="3186683"/>
            <a:ext cx="2238703" cy="2620085"/>
          </a:xfrm>
          <a:custGeom>
            <a:avLst/>
            <a:gdLst/>
            <a:ahLst/>
            <a:cxnLst/>
            <a:rect l="l" t="t" r="r" b="b"/>
            <a:pathLst>
              <a:path w="1662429" h="1945639">
                <a:moveTo>
                  <a:pt x="1661858" y="38100"/>
                </a:moveTo>
                <a:lnTo>
                  <a:pt x="1636458" y="25400"/>
                </a:lnTo>
                <a:lnTo>
                  <a:pt x="1585645" y="0"/>
                </a:lnTo>
                <a:lnTo>
                  <a:pt x="1585645" y="25400"/>
                </a:lnTo>
                <a:lnTo>
                  <a:pt x="38100" y="25400"/>
                </a:lnTo>
                <a:lnTo>
                  <a:pt x="38100" y="38112"/>
                </a:lnTo>
                <a:lnTo>
                  <a:pt x="25400" y="38112"/>
                </a:lnTo>
                <a:lnTo>
                  <a:pt x="25400" y="1869440"/>
                </a:lnTo>
                <a:lnTo>
                  <a:pt x="0" y="1869440"/>
                </a:lnTo>
                <a:lnTo>
                  <a:pt x="38100" y="1945640"/>
                </a:lnTo>
                <a:lnTo>
                  <a:pt x="69850" y="1882140"/>
                </a:lnTo>
                <a:lnTo>
                  <a:pt x="76200" y="1869440"/>
                </a:lnTo>
                <a:lnTo>
                  <a:pt x="50800" y="1869440"/>
                </a:lnTo>
                <a:lnTo>
                  <a:pt x="50800" y="50800"/>
                </a:lnTo>
                <a:lnTo>
                  <a:pt x="1585645" y="50800"/>
                </a:lnTo>
                <a:lnTo>
                  <a:pt x="1585645" y="76200"/>
                </a:lnTo>
                <a:lnTo>
                  <a:pt x="1636445" y="50800"/>
                </a:lnTo>
                <a:lnTo>
                  <a:pt x="1661858" y="38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11578234" y="2991486"/>
            <a:ext cx="969705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E-field</a:t>
            </a:r>
            <a:r>
              <a:rPr sz="1212" spc="46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13" dirty="0">
                <a:solidFill>
                  <a:srgbClr val="FFFFFF"/>
                </a:solidFill>
                <a:latin typeface="Gill Sans MT"/>
                <a:cs typeface="Gill Sans MT"/>
              </a:rPr>
              <a:t>[V/cm]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1060456" y="4976026"/>
            <a:ext cx="186526" cy="820060"/>
          </a:xfrm>
          <a:prstGeom prst="rect">
            <a:avLst/>
          </a:prstGeom>
        </p:spPr>
        <p:txBody>
          <a:bodyPr vert="vert" wrap="square" lIns="0" tIns="17957" rIns="0" bIns="0" rtlCol="0">
            <a:spAutoFit/>
          </a:bodyPr>
          <a:lstStyle/>
          <a:p>
            <a:pPr marL="17104">
              <a:spcBef>
                <a:spcPts val="141"/>
              </a:spcBef>
            </a:pP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Depth</a:t>
            </a:r>
            <a:r>
              <a:rPr sz="1212" spc="12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27" dirty="0">
                <a:solidFill>
                  <a:srgbClr val="FFFFFF"/>
                </a:solidFill>
                <a:latin typeface="Gill Sans MT"/>
                <a:cs typeface="Gill Sans MT"/>
              </a:rPr>
              <a:t>[</a:t>
            </a:r>
            <a:r>
              <a:rPr sz="1212" spc="-27" dirty="0">
                <a:solidFill>
                  <a:srgbClr val="FFFFFF"/>
                </a:solidFill>
                <a:latin typeface="Arial"/>
                <a:cs typeface="Arial"/>
              </a:rPr>
              <a:t>µ</a:t>
            </a:r>
            <a:r>
              <a:rPr sz="1212" spc="-27" dirty="0">
                <a:solidFill>
                  <a:srgbClr val="FFFFFF"/>
                </a:solidFill>
                <a:latin typeface="Gill Sans MT"/>
                <a:cs typeface="Gill Sans MT"/>
              </a:rPr>
              <a:t>m]</a:t>
            </a:r>
            <a:endParaRPr sz="1212">
              <a:latin typeface="Gill Sans MT"/>
              <a:cs typeface="Gill Sans MT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11246403" y="3229441"/>
            <a:ext cx="1729906" cy="1834232"/>
            <a:chOff x="8351422" y="3371528"/>
            <a:chExt cx="1284605" cy="1362075"/>
          </a:xfrm>
        </p:grpSpPr>
        <p:sp>
          <p:nvSpPr>
            <p:cNvPr id="59" name="object 59"/>
            <p:cNvSpPr/>
            <p:nvPr/>
          </p:nvSpPr>
          <p:spPr>
            <a:xfrm>
              <a:off x="8357773" y="3377878"/>
              <a:ext cx="963930" cy="33655"/>
            </a:xfrm>
            <a:custGeom>
              <a:avLst/>
              <a:gdLst/>
              <a:ahLst/>
              <a:cxnLst/>
              <a:rect l="l" t="t" r="r" b="b"/>
              <a:pathLst>
                <a:path w="963929" h="33654">
                  <a:moveTo>
                    <a:pt x="0" y="0"/>
                  </a:moveTo>
                  <a:lnTo>
                    <a:pt x="963801" y="33363"/>
                  </a:lnTo>
                </a:path>
              </a:pathLst>
            </a:custGeom>
            <a:ln w="12700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8357772" y="3411241"/>
              <a:ext cx="963930" cy="1315720"/>
            </a:xfrm>
            <a:custGeom>
              <a:avLst/>
              <a:gdLst/>
              <a:ahLst/>
              <a:cxnLst/>
              <a:rect l="l" t="t" r="r" b="b"/>
              <a:pathLst>
                <a:path w="963929" h="1315720">
                  <a:moveTo>
                    <a:pt x="963801" y="0"/>
                  </a:moveTo>
                  <a:lnTo>
                    <a:pt x="0" y="1315690"/>
                  </a:lnTo>
                </a:path>
              </a:pathLst>
            </a:custGeom>
            <a:ln w="12701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8665493" y="3411241"/>
              <a:ext cx="963930" cy="1315720"/>
            </a:xfrm>
            <a:custGeom>
              <a:avLst/>
              <a:gdLst/>
              <a:ahLst/>
              <a:cxnLst/>
              <a:rect l="l" t="t" r="r" b="b"/>
              <a:pathLst>
                <a:path w="963929" h="1315720">
                  <a:moveTo>
                    <a:pt x="963801" y="0"/>
                  </a:moveTo>
                  <a:lnTo>
                    <a:pt x="0" y="1315690"/>
                  </a:lnTo>
                </a:path>
              </a:pathLst>
            </a:custGeom>
            <a:ln w="1270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8357773" y="3377878"/>
              <a:ext cx="1271905" cy="33655"/>
            </a:xfrm>
            <a:custGeom>
              <a:avLst/>
              <a:gdLst/>
              <a:ahLst/>
              <a:cxnLst/>
              <a:rect l="l" t="t" r="r" b="b"/>
              <a:pathLst>
                <a:path w="1271904" h="33654">
                  <a:moveTo>
                    <a:pt x="0" y="0"/>
                  </a:moveTo>
                  <a:lnTo>
                    <a:pt x="1271520" y="33363"/>
                  </a:lnTo>
                </a:path>
              </a:pathLst>
            </a:custGeom>
            <a:ln w="12699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8357773" y="4726930"/>
              <a:ext cx="306070" cy="0"/>
            </a:xfrm>
            <a:custGeom>
              <a:avLst/>
              <a:gdLst/>
              <a:ahLst/>
              <a:cxnLst/>
              <a:rect l="l" t="t" r="r" b="b"/>
              <a:pathLst>
                <a:path w="306070">
                  <a:moveTo>
                    <a:pt x="0" y="0"/>
                  </a:moveTo>
                  <a:lnTo>
                    <a:pt x="305784" y="0"/>
                  </a:lnTo>
                </a:path>
              </a:pathLst>
            </a:custGeom>
            <a:ln w="12699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" name="object 64"/>
          <p:cNvSpPr txBox="1"/>
          <p:nvPr/>
        </p:nvSpPr>
        <p:spPr>
          <a:xfrm>
            <a:off x="11638177" y="3935537"/>
            <a:ext cx="3471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13" dirty="0">
                <a:solidFill>
                  <a:srgbClr val="FFC000"/>
                </a:solidFill>
                <a:latin typeface="Gill Sans MT"/>
                <a:cs typeface="Gill Sans MT"/>
              </a:rPr>
              <a:t>fully-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1875341" y="4411667"/>
            <a:ext cx="950893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dirty="0">
                <a:solidFill>
                  <a:srgbClr val="FF00FF"/>
                </a:solidFill>
                <a:latin typeface="Gill Sans MT"/>
                <a:cs typeface="Gill Sans MT"/>
              </a:rPr>
              <a:t>over-</a:t>
            </a:r>
            <a:r>
              <a:rPr sz="1212" spc="-13" dirty="0">
                <a:solidFill>
                  <a:srgbClr val="FF00FF"/>
                </a:solidFill>
                <a:latin typeface="Gill Sans MT"/>
                <a:cs typeface="Gill Sans MT"/>
              </a:rPr>
              <a:t>depleted</a:t>
            </a:r>
            <a:endParaRPr sz="1212">
              <a:latin typeface="Gill Sans MT"/>
              <a:cs typeface="Gill Sans MT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11246400" y="3229439"/>
            <a:ext cx="666139" cy="947473"/>
            <a:chOff x="8351422" y="3371528"/>
            <a:chExt cx="494665" cy="703580"/>
          </a:xfrm>
        </p:grpSpPr>
        <p:sp>
          <p:nvSpPr>
            <p:cNvPr id="67" name="object 67"/>
            <p:cNvSpPr/>
            <p:nvPr/>
          </p:nvSpPr>
          <p:spPr>
            <a:xfrm>
              <a:off x="8357773" y="3411241"/>
              <a:ext cx="481965" cy="657225"/>
            </a:xfrm>
            <a:custGeom>
              <a:avLst/>
              <a:gdLst/>
              <a:ahLst/>
              <a:cxnLst/>
              <a:rect l="l" t="t" r="r" b="b"/>
              <a:pathLst>
                <a:path w="481965" h="657225">
                  <a:moveTo>
                    <a:pt x="481901" y="0"/>
                  </a:moveTo>
                  <a:lnTo>
                    <a:pt x="0" y="657120"/>
                  </a:lnTo>
                </a:path>
              </a:pathLst>
            </a:custGeom>
            <a:ln w="12701">
              <a:solidFill>
                <a:srgbClr val="00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8357773" y="3377878"/>
              <a:ext cx="481965" cy="33655"/>
            </a:xfrm>
            <a:custGeom>
              <a:avLst/>
              <a:gdLst/>
              <a:ahLst/>
              <a:cxnLst/>
              <a:rect l="l" t="t" r="r" b="b"/>
              <a:pathLst>
                <a:path w="481965" h="33654">
                  <a:moveTo>
                    <a:pt x="0" y="0"/>
                  </a:moveTo>
                  <a:lnTo>
                    <a:pt x="481901" y="33363"/>
                  </a:lnTo>
                </a:path>
              </a:pathLst>
            </a:custGeom>
            <a:ln w="12700">
              <a:solidFill>
                <a:srgbClr val="00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69"/>
          <p:cNvSpPr txBox="1"/>
          <p:nvPr/>
        </p:nvSpPr>
        <p:spPr>
          <a:xfrm>
            <a:off x="11343670" y="3492245"/>
            <a:ext cx="470316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13" dirty="0">
                <a:solidFill>
                  <a:srgbClr val="009900"/>
                </a:solidFill>
                <a:latin typeface="Gill Sans MT"/>
                <a:cs typeface="Gill Sans MT"/>
              </a:rPr>
              <a:t>under-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039694" y="1840161"/>
            <a:ext cx="1004766" cy="71303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b="1" spc="-21" baseline="9259" dirty="0">
                <a:solidFill>
                  <a:srgbClr val="7030A0"/>
                </a:solidFill>
                <a:latin typeface="Gill Sans MT"/>
                <a:cs typeface="Gill Sans MT"/>
              </a:rPr>
              <a:t>E</a:t>
            </a:r>
            <a:r>
              <a:rPr sz="1077" b="1" spc="-13" dirty="0">
                <a:solidFill>
                  <a:srgbClr val="7030A0"/>
                </a:solidFill>
                <a:latin typeface="Gill Sans MT"/>
                <a:cs typeface="Gill Sans MT"/>
              </a:rPr>
              <a:t>x-</a:t>
            </a:r>
            <a:r>
              <a:rPr sz="1077" b="1" spc="-34" dirty="0">
                <a:solidFill>
                  <a:srgbClr val="7030A0"/>
                </a:solidFill>
                <a:latin typeface="Gill Sans MT"/>
                <a:cs typeface="Gill Sans MT"/>
              </a:rPr>
              <a:t>ray</a:t>
            </a:r>
            <a:endParaRPr sz="1077">
              <a:latin typeface="Gill Sans MT"/>
              <a:cs typeface="Gill Sans MT"/>
            </a:endParaRPr>
          </a:p>
          <a:p>
            <a:pPr marL="191565" marR="41049">
              <a:lnSpc>
                <a:spcPct val="102200"/>
              </a:lnSpc>
              <a:spcBef>
                <a:spcPts val="1144"/>
              </a:spcBef>
            </a:pPr>
            <a:r>
              <a:rPr sz="1212" b="1" dirty="0">
                <a:solidFill>
                  <a:srgbClr val="FFFFFF"/>
                </a:solidFill>
                <a:latin typeface="Gill Sans MT"/>
                <a:cs typeface="Gill Sans MT"/>
              </a:rPr>
              <a:t>Q</a:t>
            </a:r>
            <a:r>
              <a:rPr sz="1212" b="1" spc="-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b="1" spc="-40" dirty="0">
                <a:solidFill>
                  <a:srgbClr val="FFFFFF"/>
                </a:solidFill>
                <a:latin typeface="Gill Sans MT"/>
                <a:cs typeface="Gill Sans MT"/>
              </a:rPr>
              <a:t>sensitive </a:t>
            </a:r>
            <a:r>
              <a:rPr sz="1212" b="1" spc="-13" dirty="0">
                <a:solidFill>
                  <a:srgbClr val="FFFFFF"/>
                </a:solidFill>
                <a:latin typeface="Gill Sans MT"/>
                <a:cs typeface="Gill Sans MT"/>
              </a:rPr>
              <a:t>amplifier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842295" y="6067425"/>
            <a:ext cx="8992453" cy="1507422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81418" indent="-330107">
              <a:spcBef>
                <a:spcPts val="135"/>
              </a:spcBef>
              <a:buFont typeface="Arial Unicode MS"/>
              <a:buChar char="❖"/>
              <a:tabLst>
                <a:tab pos="381418" algn="l"/>
              </a:tabLst>
            </a:pP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n+</a:t>
            </a:r>
            <a:r>
              <a:rPr sz="1600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600" spc="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p+</a:t>
            </a:r>
            <a:r>
              <a:rPr sz="1600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electrodes</a:t>
            </a:r>
            <a:r>
              <a:rPr sz="1600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are</a:t>
            </a:r>
            <a:r>
              <a:rPr sz="1600" spc="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implanted</a:t>
            </a:r>
            <a:r>
              <a:rPr sz="1600" spc="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on</a:t>
            </a:r>
            <a:r>
              <a:rPr sz="1600" spc="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00" spc="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wafer’s</a:t>
            </a:r>
            <a:r>
              <a:rPr sz="1600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surfaces</a:t>
            </a:r>
            <a:r>
              <a:rPr sz="1600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to</a:t>
            </a:r>
            <a:r>
              <a:rPr sz="1600" spc="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form</a:t>
            </a:r>
            <a:r>
              <a:rPr sz="1600" spc="9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a</a:t>
            </a:r>
            <a:r>
              <a:rPr sz="1600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FFF00"/>
                </a:solidFill>
                <a:latin typeface="American Typewriter"/>
                <a:cs typeface="American Typewriter"/>
              </a:rPr>
              <a:t>p-i-n</a:t>
            </a:r>
            <a:r>
              <a:rPr sz="1600" spc="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0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junction</a:t>
            </a:r>
            <a:endParaRPr sz="1600" dirty="0">
              <a:latin typeface="American Typewriter"/>
              <a:cs typeface="American Typewriter"/>
            </a:endParaRPr>
          </a:p>
          <a:p>
            <a:pPr marL="381418" indent="-330107">
              <a:buFont typeface="Arial Unicode MS"/>
              <a:buChar char="❖"/>
              <a:tabLst>
                <a:tab pos="381418" algn="l"/>
              </a:tabLst>
            </a:pP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V</a:t>
            </a:r>
            <a:r>
              <a:rPr sz="1600" baseline="-15873" dirty="0">
                <a:solidFill>
                  <a:srgbClr val="00B0F0"/>
                </a:solidFill>
                <a:latin typeface="American Typewriter"/>
                <a:cs typeface="American Typewriter"/>
              </a:rPr>
              <a:t>bias</a:t>
            </a:r>
            <a:r>
              <a:rPr sz="1600" spc="192" baseline="-15873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is</a:t>
            </a:r>
            <a:r>
              <a:rPr sz="1600" spc="6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the</a:t>
            </a:r>
            <a:r>
              <a:rPr sz="1600" spc="7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applied</a:t>
            </a:r>
            <a:r>
              <a:rPr sz="1600" spc="458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reverse</a:t>
            </a:r>
            <a:r>
              <a:rPr sz="1600" spc="7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bias</a:t>
            </a:r>
            <a:r>
              <a:rPr sz="1600" spc="6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voltage,</a:t>
            </a:r>
            <a:r>
              <a:rPr sz="1600" spc="5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W</a:t>
            </a:r>
            <a:r>
              <a:rPr sz="1600" spc="88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is</a:t>
            </a:r>
            <a:r>
              <a:rPr sz="1600" spc="6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the</a:t>
            </a:r>
            <a:r>
              <a:rPr sz="1600" spc="7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F0"/>
                </a:solidFill>
                <a:latin typeface="American Typewriter"/>
                <a:cs typeface="American Typewriter"/>
              </a:rPr>
              <a:t>depletion</a:t>
            </a:r>
            <a:r>
              <a:rPr sz="1600" spc="7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00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region</a:t>
            </a:r>
            <a:endParaRPr sz="1600" dirty="0">
              <a:latin typeface="American Typewriter"/>
              <a:cs typeface="American Typewriter"/>
            </a:endParaRPr>
          </a:p>
          <a:p>
            <a:pPr marL="381418" indent="-330107">
              <a:spcBef>
                <a:spcPts val="128"/>
              </a:spcBef>
              <a:buFont typeface="Arial Unicode MS"/>
              <a:buChar char="❖"/>
              <a:tabLst>
                <a:tab pos="381418" algn="l"/>
              </a:tabLst>
            </a:pP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e-h</a:t>
            </a:r>
            <a:r>
              <a:rPr sz="1600" spc="88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pairs</a:t>
            </a:r>
            <a:r>
              <a:rPr sz="1600" spc="80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are</a:t>
            </a:r>
            <a:r>
              <a:rPr sz="1600" spc="88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created</a:t>
            </a:r>
            <a:r>
              <a:rPr sz="1600" spc="94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by</a:t>
            </a:r>
            <a:r>
              <a:rPr sz="1600" spc="88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the</a:t>
            </a:r>
            <a:r>
              <a:rPr sz="1600" spc="94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energy</a:t>
            </a:r>
            <a:r>
              <a:rPr sz="1600" spc="88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released</a:t>
            </a:r>
            <a:r>
              <a:rPr sz="1600" spc="94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by</a:t>
            </a:r>
            <a:r>
              <a:rPr sz="1600" spc="88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the</a:t>
            </a:r>
            <a:r>
              <a:rPr sz="1600" spc="88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00B050"/>
                </a:solidFill>
                <a:latin typeface="American Typewriter"/>
                <a:cs typeface="American Typewriter"/>
              </a:rPr>
              <a:t>impinging</a:t>
            </a:r>
            <a:r>
              <a:rPr sz="1600" spc="74" dirty="0">
                <a:solidFill>
                  <a:srgbClr val="00B050"/>
                </a:solidFill>
                <a:latin typeface="American Typewriter"/>
                <a:cs typeface="American Typewriter"/>
              </a:rPr>
              <a:t> </a:t>
            </a:r>
            <a:r>
              <a:rPr sz="1600" spc="-13" dirty="0">
                <a:solidFill>
                  <a:srgbClr val="00B050"/>
                </a:solidFill>
                <a:latin typeface="American Typewriter"/>
                <a:cs typeface="American Typewriter"/>
              </a:rPr>
              <a:t>particle</a:t>
            </a:r>
            <a:endParaRPr sz="1600" dirty="0">
              <a:latin typeface="American Typewriter"/>
              <a:cs typeface="American Typewriter"/>
            </a:endParaRPr>
          </a:p>
          <a:p>
            <a:pPr marL="381418" indent="-330107">
              <a:buFont typeface="Arial Unicode MS"/>
              <a:buChar char="❖"/>
              <a:tabLst>
                <a:tab pos="381418" algn="l"/>
              </a:tabLst>
            </a:pP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e-h</a:t>
            </a:r>
            <a:r>
              <a:rPr sz="1600" spc="88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drift</a:t>
            </a:r>
            <a:r>
              <a:rPr sz="1600" spc="80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towards</a:t>
            </a:r>
            <a:r>
              <a:rPr sz="1600" spc="88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the</a:t>
            </a:r>
            <a:r>
              <a:rPr sz="1600" spc="88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positive</a:t>
            </a:r>
            <a:r>
              <a:rPr sz="1600" spc="94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and</a:t>
            </a:r>
            <a:r>
              <a:rPr sz="1600" spc="101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negative</a:t>
            </a:r>
            <a:r>
              <a:rPr sz="1600" spc="94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electrode</a:t>
            </a:r>
            <a:r>
              <a:rPr sz="1600" spc="94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“inducing</a:t>
            </a:r>
            <a:r>
              <a:rPr sz="1600" spc="80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“</a:t>
            </a:r>
            <a:r>
              <a:rPr sz="1600" spc="80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a</a:t>
            </a:r>
            <a:r>
              <a:rPr sz="1600" spc="88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F2BAA9"/>
                </a:solidFill>
                <a:latin typeface="American Typewriter"/>
                <a:cs typeface="American Typewriter"/>
              </a:rPr>
              <a:t>current</a:t>
            </a:r>
            <a:r>
              <a:rPr sz="1600" spc="74" dirty="0">
                <a:solidFill>
                  <a:srgbClr val="F2BAA9"/>
                </a:solidFill>
                <a:latin typeface="American Typewriter"/>
                <a:cs typeface="American Typewriter"/>
              </a:rPr>
              <a:t> </a:t>
            </a:r>
            <a:r>
              <a:rPr sz="1600" spc="-13" dirty="0">
                <a:solidFill>
                  <a:srgbClr val="F2BAA9"/>
                </a:solidFill>
                <a:latin typeface="American Typewriter"/>
                <a:cs typeface="American Typewriter"/>
              </a:rPr>
              <a:t>pulse</a:t>
            </a:r>
            <a:endParaRPr sz="1600" dirty="0">
              <a:latin typeface="American Typewriter"/>
              <a:cs typeface="American Typewriter"/>
            </a:endParaRPr>
          </a:p>
          <a:p>
            <a:pPr marL="381418" indent="-330107">
              <a:buFont typeface="Arial Unicode MS"/>
              <a:buChar char="❖"/>
              <a:tabLst>
                <a:tab pos="381418" algn="l"/>
              </a:tabLst>
            </a:pP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Charge</a:t>
            </a:r>
            <a:r>
              <a:rPr sz="1600" spc="80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collection</a:t>
            </a:r>
            <a:r>
              <a:rPr sz="1600" spc="88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time</a:t>
            </a:r>
            <a:r>
              <a:rPr sz="1600" spc="88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depends</a:t>
            </a:r>
            <a:r>
              <a:rPr sz="1600" spc="80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on</a:t>
            </a:r>
            <a:r>
              <a:rPr sz="1600" spc="478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the</a:t>
            </a:r>
            <a:r>
              <a:rPr sz="1600" spc="80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carrier</a:t>
            </a:r>
            <a:r>
              <a:rPr sz="1600" spc="80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mobility,</a:t>
            </a:r>
            <a:r>
              <a:rPr sz="1600" spc="61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bias</a:t>
            </a:r>
            <a:r>
              <a:rPr sz="1600" spc="80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voltage</a:t>
            </a:r>
            <a:r>
              <a:rPr sz="1600" spc="88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and</a:t>
            </a:r>
            <a:r>
              <a:rPr sz="1600" spc="94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dirty="0">
                <a:solidFill>
                  <a:srgbClr val="E757C8"/>
                </a:solidFill>
                <a:latin typeface="American Typewriter"/>
                <a:cs typeface="American Typewriter"/>
              </a:rPr>
              <a:t>carrier</a:t>
            </a:r>
            <a:r>
              <a:rPr sz="1600" spc="74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1600" spc="-13" dirty="0">
                <a:solidFill>
                  <a:srgbClr val="E757C8"/>
                </a:solidFill>
                <a:latin typeface="American Typewriter"/>
                <a:cs typeface="American Typewriter"/>
              </a:rPr>
              <a:t>polarity</a:t>
            </a:r>
            <a:endParaRPr sz="1600" dirty="0">
              <a:latin typeface="American Typewriter"/>
              <a:cs typeface="American Typewriter"/>
            </a:endParaRPr>
          </a:p>
        </p:txBody>
      </p:sp>
      <p:grpSp>
        <p:nvGrpSpPr>
          <p:cNvPr id="72" name="object 72"/>
          <p:cNvGrpSpPr/>
          <p:nvPr/>
        </p:nvGrpSpPr>
        <p:grpSpPr>
          <a:xfrm>
            <a:off x="7225739" y="1838177"/>
            <a:ext cx="6216600" cy="5553078"/>
            <a:chOff x="5365733" y="2338394"/>
            <a:chExt cx="4616362" cy="4123640"/>
          </a:xfrm>
        </p:grpSpPr>
        <p:pic>
          <p:nvPicPr>
            <p:cNvPr id="73" name="object 7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02487" y="2346579"/>
              <a:ext cx="501598" cy="315098"/>
            </a:xfrm>
            <a:prstGeom prst="rect">
              <a:avLst/>
            </a:prstGeom>
          </p:spPr>
        </p:pic>
        <p:sp>
          <p:nvSpPr>
            <p:cNvPr id="74" name="object 74"/>
            <p:cNvSpPr/>
            <p:nvPr/>
          </p:nvSpPr>
          <p:spPr>
            <a:xfrm>
              <a:off x="5794302" y="2338394"/>
              <a:ext cx="518159" cy="331470"/>
            </a:xfrm>
            <a:custGeom>
              <a:avLst/>
              <a:gdLst/>
              <a:ahLst/>
              <a:cxnLst/>
              <a:rect l="l" t="t" r="r" b="b"/>
              <a:pathLst>
                <a:path w="518160" h="331469">
                  <a:moveTo>
                    <a:pt x="0" y="0"/>
                  </a:moveTo>
                  <a:lnTo>
                    <a:pt x="517969" y="0"/>
                  </a:lnTo>
                  <a:lnTo>
                    <a:pt x="517969" y="331468"/>
                  </a:lnTo>
                  <a:lnTo>
                    <a:pt x="0" y="331468"/>
                  </a:lnTo>
                  <a:lnTo>
                    <a:pt x="0" y="0"/>
                  </a:lnTo>
                  <a:close/>
                </a:path>
              </a:pathLst>
            </a:custGeom>
            <a:ln w="1636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5365733" y="2504130"/>
              <a:ext cx="436880" cy="215265"/>
            </a:xfrm>
            <a:custGeom>
              <a:avLst/>
              <a:gdLst/>
              <a:ahLst/>
              <a:cxnLst/>
              <a:rect l="l" t="t" r="r" b="b"/>
              <a:pathLst>
                <a:path w="436879" h="215264">
                  <a:moveTo>
                    <a:pt x="0" y="215178"/>
                  </a:moveTo>
                  <a:lnTo>
                    <a:pt x="4367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7675285" y="5485239"/>
              <a:ext cx="2306810" cy="976795"/>
            </a:xfrm>
            <a:custGeom>
              <a:avLst/>
              <a:gdLst/>
              <a:ahLst/>
              <a:cxnLst/>
              <a:rect l="l" t="t" r="r" b="b"/>
              <a:pathLst>
                <a:path w="2296159" h="1155065">
                  <a:moveTo>
                    <a:pt x="2295705" y="0"/>
                  </a:moveTo>
                  <a:lnTo>
                    <a:pt x="0" y="0"/>
                  </a:lnTo>
                  <a:lnTo>
                    <a:pt x="0" y="1154754"/>
                  </a:lnTo>
                  <a:lnTo>
                    <a:pt x="2295705" y="1154754"/>
                  </a:lnTo>
                  <a:lnTo>
                    <a:pt x="2295705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7675285" y="5479707"/>
              <a:ext cx="2306810" cy="982327"/>
            </a:xfrm>
            <a:custGeom>
              <a:avLst/>
              <a:gdLst/>
              <a:ahLst/>
              <a:cxnLst/>
              <a:rect l="l" t="t" r="r" b="b"/>
              <a:pathLst>
                <a:path w="2296159" h="1155065">
                  <a:moveTo>
                    <a:pt x="0" y="0"/>
                  </a:moveTo>
                  <a:lnTo>
                    <a:pt x="2295705" y="0"/>
                  </a:lnTo>
                  <a:lnTo>
                    <a:pt x="2295705" y="1154754"/>
                  </a:lnTo>
                  <a:lnTo>
                    <a:pt x="0" y="115475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7986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8454353" y="5588411"/>
              <a:ext cx="1070231" cy="485843"/>
            </a:xfrm>
            <a:custGeom>
              <a:avLst/>
              <a:gdLst/>
              <a:ahLst/>
              <a:cxnLst/>
              <a:rect l="l" t="t" r="r" b="b"/>
              <a:pathLst>
                <a:path w="1478915" h="450214">
                  <a:moveTo>
                    <a:pt x="1007995" y="25167"/>
                  </a:moveTo>
                  <a:lnTo>
                    <a:pt x="1007995" y="387208"/>
                  </a:lnTo>
                </a:path>
                <a:path w="1478915" h="450214">
                  <a:moveTo>
                    <a:pt x="1447935" y="0"/>
                  </a:moveTo>
                  <a:lnTo>
                    <a:pt x="1447935" y="412397"/>
                  </a:lnTo>
                </a:path>
                <a:path w="1478915" h="450214">
                  <a:moveTo>
                    <a:pt x="0" y="450171"/>
                  </a:moveTo>
                  <a:lnTo>
                    <a:pt x="1478377" y="450171"/>
                  </a:lnTo>
                </a:path>
              </a:pathLst>
            </a:custGeom>
            <a:ln w="113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9" name="object 79"/>
          <p:cNvSpPr txBox="1"/>
          <p:nvPr/>
        </p:nvSpPr>
        <p:spPr>
          <a:xfrm>
            <a:off x="8740747" y="1722492"/>
            <a:ext cx="495969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b="1" spc="-13" dirty="0">
                <a:solidFill>
                  <a:srgbClr val="FFFFFF"/>
                </a:solidFill>
                <a:latin typeface="Gill Sans MT"/>
                <a:cs typeface="Gill Sans MT"/>
              </a:rPr>
              <a:t>signal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12316402" y="7087995"/>
            <a:ext cx="436111" cy="303262"/>
          </a:xfrm>
          <a:prstGeom prst="rect">
            <a:avLst/>
          </a:prstGeom>
        </p:spPr>
        <p:txBody>
          <a:bodyPr vert="horz" wrap="square" lIns="0" tIns="23088" rIns="0" bIns="0" rtlCol="0">
            <a:spAutoFit/>
          </a:bodyPr>
          <a:lstStyle/>
          <a:p>
            <a:pPr>
              <a:spcBef>
                <a:spcPts val="181"/>
              </a:spcBef>
            </a:pPr>
            <a:r>
              <a:rPr sz="1819" dirty="0">
                <a:latin typeface="Times New Roman"/>
                <a:cs typeface="Times New Roman"/>
              </a:rPr>
              <a:t>0</a:t>
            </a:r>
            <a:r>
              <a:rPr sz="1819" spc="660" dirty="0">
                <a:latin typeface="Times New Roman"/>
                <a:cs typeface="Times New Roman"/>
              </a:rPr>
              <a:t> </a:t>
            </a:r>
            <a:r>
              <a:rPr sz="1819" spc="-101" dirty="0">
                <a:latin typeface="Times New Roman"/>
                <a:cs typeface="Times New Roman"/>
              </a:rPr>
              <a:t>Si</a:t>
            </a:r>
            <a:endParaRPr sz="1819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2837478" y="6441501"/>
            <a:ext cx="230028" cy="303262"/>
          </a:xfrm>
          <a:prstGeom prst="rect">
            <a:avLst/>
          </a:prstGeom>
        </p:spPr>
        <p:txBody>
          <a:bodyPr vert="horz" wrap="square" lIns="0" tIns="23088" rIns="0" bIns="0" rtlCol="0">
            <a:spAutoFit/>
          </a:bodyPr>
          <a:lstStyle/>
          <a:p>
            <a:pPr>
              <a:spcBef>
                <a:spcPts val="181"/>
              </a:spcBef>
            </a:pPr>
            <a:r>
              <a:rPr sz="1819" spc="-101" dirty="0">
                <a:latin typeface="Times New Roman"/>
                <a:cs typeface="Times New Roman"/>
              </a:rPr>
              <a:t>eff</a:t>
            </a:r>
            <a:endParaRPr sz="1819" dirty="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1942494" y="6157431"/>
            <a:ext cx="112876" cy="303262"/>
          </a:xfrm>
          <a:prstGeom prst="rect">
            <a:avLst/>
          </a:prstGeom>
        </p:spPr>
        <p:txBody>
          <a:bodyPr vert="horz" wrap="square" lIns="0" tIns="23088" rIns="0" bIns="0" rtlCol="0">
            <a:spAutoFit/>
          </a:bodyPr>
          <a:lstStyle/>
          <a:p>
            <a:pPr>
              <a:spcBef>
                <a:spcPts val="181"/>
              </a:spcBef>
            </a:pPr>
            <a:r>
              <a:rPr sz="1819" spc="-88" dirty="0">
                <a:latin typeface="Times New Roman"/>
                <a:cs typeface="Times New Roman"/>
              </a:rPr>
              <a:t>2</a:t>
            </a:r>
            <a:endParaRPr sz="1819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1994562" y="6816669"/>
            <a:ext cx="584047" cy="509508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>
              <a:spcBef>
                <a:spcPts val="175"/>
              </a:spcBef>
            </a:pPr>
            <a:r>
              <a:rPr sz="3165" spc="-168" dirty="0">
                <a:latin typeface="Times New Roman"/>
                <a:cs typeface="Times New Roman"/>
              </a:rPr>
              <a:t>2ε</a:t>
            </a:r>
            <a:r>
              <a:rPr sz="3165" spc="-34" dirty="0">
                <a:latin typeface="Times New Roman"/>
                <a:cs typeface="Times New Roman"/>
              </a:rPr>
              <a:t> </a:t>
            </a:r>
            <a:r>
              <a:rPr sz="3165" spc="-154" dirty="0">
                <a:latin typeface="Times New Roman"/>
                <a:cs typeface="Times New Roman"/>
              </a:rPr>
              <a:t>ε</a:t>
            </a:r>
            <a:endParaRPr sz="3165" dirty="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1402084" y="6170127"/>
            <a:ext cx="1639264" cy="509508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>
              <a:spcBef>
                <a:spcPts val="175"/>
              </a:spcBef>
              <a:tabLst>
                <a:tab pos="702974" algn="l"/>
              </a:tabLst>
            </a:pPr>
            <a:r>
              <a:rPr lang="en-US" sz="3165" spc="-34" dirty="0">
                <a:latin typeface="Times New Roman"/>
                <a:cs typeface="Times New Roman"/>
              </a:rPr>
              <a:t> </a:t>
            </a:r>
            <a:r>
              <a:rPr sz="3165" spc="-34" dirty="0">
                <a:latin typeface="Times New Roman"/>
                <a:cs typeface="Times New Roman"/>
              </a:rPr>
              <a:t>W</a:t>
            </a:r>
            <a:r>
              <a:rPr sz="3165" dirty="0">
                <a:latin typeface="Times New Roman"/>
                <a:cs typeface="Times New Roman"/>
              </a:rPr>
              <a:t>	</a:t>
            </a:r>
            <a:r>
              <a:rPr sz="3165" spc="-566" dirty="0">
                <a:latin typeface="Arial"/>
                <a:cs typeface="Arial"/>
              </a:rPr>
              <a:t> </a:t>
            </a:r>
            <a:r>
              <a:rPr lang="en-US" sz="3165" spc="-27" dirty="0">
                <a:latin typeface="Times New Roman"/>
                <a:cs typeface="Times New Roman"/>
              </a:rPr>
              <a:t>q</a:t>
            </a:r>
            <a:r>
              <a:rPr lang="en-GB" sz="3165" spc="-189" dirty="0">
                <a:latin typeface="Arial"/>
                <a:cs typeface="Arial"/>
              </a:rPr>
              <a:t> </a:t>
            </a:r>
            <a:r>
              <a:rPr lang="en-GB" sz="3165" spc="-505" dirty="0">
                <a:latin typeface="Times New Roman"/>
                <a:cs typeface="Times New Roman"/>
              </a:rPr>
              <a:t>N</a:t>
            </a:r>
            <a:endParaRPr sz="3165" dirty="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10452712" y="6600444"/>
            <a:ext cx="903006" cy="509444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 marL="34207">
              <a:spcBef>
                <a:spcPts val="175"/>
              </a:spcBef>
            </a:pPr>
            <a:r>
              <a:rPr sz="4747" spc="-263" baseline="14184" dirty="0">
                <a:latin typeface="Times New Roman"/>
                <a:cs typeface="Times New Roman"/>
              </a:rPr>
              <a:t>V</a:t>
            </a:r>
            <a:r>
              <a:rPr sz="1819" spc="-175" dirty="0">
                <a:latin typeface="Times New Roman"/>
                <a:cs typeface="Times New Roman"/>
              </a:rPr>
              <a:t>bias</a:t>
            </a:r>
            <a:r>
              <a:rPr sz="1819" spc="148" dirty="0">
                <a:latin typeface="Times New Roman"/>
                <a:cs typeface="Times New Roman"/>
              </a:rPr>
              <a:t> </a:t>
            </a:r>
            <a:r>
              <a:rPr sz="4747" spc="-766" baseline="14184" dirty="0">
                <a:latin typeface="Arial"/>
                <a:cs typeface="Arial"/>
              </a:rPr>
              <a:t>=</a:t>
            </a:r>
            <a:endParaRPr sz="4747" baseline="14184">
              <a:latin typeface="Arial"/>
              <a:cs typeface="Arial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7904414" y="6448426"/>
            <a:ext cx="2374394" cy="323120"/>
          </a:xfrm>
          <a:custGeom>
            <a:avLst/>
            <a:gdLst/>
            <a:ahLst/>
            <a:cxnLst/>
            <a:rect l="l" t="t" r="r" b="b"/>
            <a:pathLst>
              <a:path w="1853565" h="137795">
                <a:moveTo>
                  <a:pt x="1780945" y="92587"/>
                </a:moveTo>
                <a:lnTo>
                  <a:pt x="1738370" y="115312"/>
                </a:lnTo>
                <a:lnTo>
                  <a:pt x="1736032" y="123005"/>
                </a:lnTo>
                <a:lnTo>
                  <a:pt x="1742639" y="135381"/>
                </a:lnTo>
                <a:lnTo>
                  <a:pt x="1750334" y="137720"/>
                </a:lnTo>
                <a:lnTo>
                  <a:pt x="1831569" y="94358"/>
                </a:lnTo>
                <a:lnTo>
                  <a:pt x="1827875" y="94358"/>
                </a:lnTo>
                <a:lnTo>
                  <a:pt x="1780945" y="92587"/>
                </a:lnTo>
                <a:close/>
              </a:path>
              <a:path w="1853565" h="137795">
                <a:moveTo>
                  <a:pt x="1803182" y="80717"/>
                </a:moveTo>
                <a:lnTo>
                  <a:pt x="1780945" y="92587"/>
                </a:lnTo>
                <a:lnTo>
                  <a:pt x="1827875" y="94358"/>
                </a:lnTo>
                <a:lnTo>
                  <a:pt x="1827949" y="92389"/>
                </a:lnTo>
                <a:lnTo>
                  <a:pt x="1821564" y="92389"/>
                </a:lnTo>
                <a:lnTo>
                  <a:pt x="1803182" y="80717"/>
                </a:lnTo>
                <a:close/>
              </a:path>
              <a:path w="1853565" h="137795">
                <a:moveTo>
                  <a:pt x="1754781" y="19895"/>
                </a:moveTo>
                <a:lnTo>
                  <a:pt x="1746933" y="21647"/>
                </a:lnTo>
                <a:lnTo>
                  <a:pt x="1739411" y="33488"/>
                </a:lnTo>
                <a:lnTo>
                  <a:pt x="1741163" y="41337"/>
                </a:lnTo>
                <a:lnTo>
                  <a:pt x="1781902" y="67205"/>
                </a:lnTo>
                <a:lnTo>
                  <a:pt x="1828834" y="68976"/>
                </a:lnTo>
                <a:lnTo>
                  <a:pt x="1827949" y="92389"/>
                </a:lnTo>
                <a:lnTo>
                  <a:pt x="1827875" y="94358"/>
                </a:lnTo>
                <a:lnTo>
                  <a:pt x="1831569" y="94358"/>
                </a:lnTo>
                <a:lnTo>
                  <a:pt x="1853563" y="82618"/>
                </a:lnTo>
                <a:lnTo>
                  <a:pt x="1754781" y="19895"/>
                </a:lnTo>
                <a:close/>
              </a:path>
              <a:path w="1853565" h="137795">
                <a:moveTo>
                  <a:pt x="957" y="0"/>
                </a:moveTo>
                <a:lnTo>
                  <a:pt x="206" y="19895"/>
                </a:lnTo>
                <a:lnTo>
                  <a:pt x="140" y="21647"/>
                </a:lnTo>
                <a:lnTo>
                  <a:pt x="65" y="23655"/>
                </a:lnTo>
                <a:lnTo>
                  <a:pt x="0" y="25382"/>
                </a:lnTo>
                <a:lnTo>
                  <a:pt x="1780945" y="92587"/>
                </a:lnTo>
                <a:lnTo>
                  <a:pt x="1803182" y="80717"/>
                </a:lnTo>
                <a:lnTo>
                  <a:pt x="1781902" y="67205"/>
                </a:lnTo>
                <a:lnTo>
                  <a:pt x="957" y="0"/>
                </a:lnTo>
                <a:close/>
              </a:path>
              <a:path w="1853565" h="137795">
                <a:moveTo>
                  <a:pt x="1822391" y="70464"/>
                </a:moveTo>
                <a:lnTo>
                  <a:pt x="1803182" y="80717"/>
                </a:lnTo>
                <a:lnTo>
                  <a:pt x="1821564" y="92389"/>
                </a:lnTo>
                <a:lnTo>
                  <a:pt x="1822391" y="70464"/>
                </a:lnTo>
                <a:close/>
              </a:path>
              <a:path w="1853565" h="137795">
                <a:moveTo>
                  <a:pt x="1828778" y="70464"/>
                </a:moveTo>
                <a:lnTo>
                  <a:pt x="1822391" y="70464"/>
                </a:lnTo>
                <a:lnTo>
                  <a:pt x="1821564" y="92389"/>
                </a:lnTo>
                <a:lnTo>
                  <a:pt x="1827949" y="92389"/>
                </a:lnTo>
                <a:lnTo>
                  <a:pt x="1828778" y="70464"/>
                </a:lnTo>
                <a:close/>
              </a:path>
              <a:path w="1853565" h="137795">
                <a:moveTo>
                  <a:pt x="1781902" y="67205"/>
                </a:moveTo>
                <a:lnTo>
                  <a:pt x="1803182" y="80717"/>
                </a:lnTo>
                <a:lnTo>
                  <a:pt x="1822391" y="70464"/>
                </a:lnTo>
                <a:lnTo>
                  <a:pt x="1828778" y="70464"/>
                </a:lnTo>
                <a:lnTo>
                  <a:pt x="1828834" y="68976"/>
                </a:lnTo>
                <a:lnTo>
                  <a:pt x="1781902" y="67205"/>
                </a:lnTo>
                <a:close/>
              </a:path>
            </a:pathLst>
          </a:custGeom>
          <a:solidFill>
            <a:srgbClr val="A6B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12112704" y="5612264"/>
            <a:ext cx="1502445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229" dirty="0">
                <a:solidFill>
                  <a:srgbClr val="FFFFFF"/>
                </a:solidFill>
                <a:latin typeface="Arial"/>
                <a:cs typeface="Arial"/>
              </a:rPr>
              <a:t>E=</a:t>
            </a:r>
            <a:r>
              <a:rPr sz="1615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permittivity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88" name="Slide Number Placeholder 87">
            <a:extLst>
              <a:ext uri="{FF2B5EF4-FFF2-40B4-BE49-F238E27FC236}">
                <a16:creationId xmlns:a16="http://schemas.microsoft.com/office/drawing/2014/main" id="{104BA531-93A3-BCDD-09A1-0FDB0084456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734288" y="7035327"/>
            <a:ext cx="456193" cy="355928"/>
          </a:xfrm>
        </p:spPr>
        <p:txBody>
          <a:bodyPr/>
          <a:lstStyle/>
          <a:p>
            <a:fld id="{B6F15528-21DE-4FAA-801E-634DDDAF4B2B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5" y="233155"/>
            <a:ext cx="13445899" cy="7512225"/>
            <a:chOff x="357187" y="1146527"/>
            <a:chExt cx="99847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7268" y="4236122"/>
              <a:ext cx="9252369" cy="159304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077268" y="4236122"/>
              <a:ext cx="9252585" cy="1593215"/>
            </a:xfrm>
            <a:custGeom>
              <a:avLst/>
              <a:gdLst/>
              <a:ahLst/>
              <a:cxnLst/>
              <a:rect l="l" t="t" r="r" b="b"/>
              <a:pathLst>
                <a:path w="9252585" h="1593214">
                  <a:moveTo>
                    <a:pt x="0" y="0"/>
                  </a:moveTo>
                  <a:lnTo>
                    <a:pt x="9252369" y="0"/>
                  </a:lnTo>
                  <a:lnTo>
                    <a:pt x="9252369" y="1593044"/>
                  </a:lnTo>
                  <a:lnTo>
                    <a:pt x="0" y="159304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041555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30" h="55245">
                  <a:moveTo>
                    <a:pt x="773023" y="0"/>
                  </a:moveTo>
                  <a:lnTo>
                    <a:pt x="0" y="0"/>
                  </a:lnTo>
                  <a:lnTo>
                    <a:pt x="0" y="54856"/>
                  </a:lnTo>
                  <a:lnTo>
                    <a:pt x="773023" y="54856"/>
                  </a:lnTo>
                  <a:lnTo>
                    <a:pt x="773023" y="0"/>
                  </a:lnTo>
                  <a:close/>
                </a:path>
              </a:pathLst>
            </a:custGeom>
            <a:solidFill>
              <a:srgbClr val="33C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041555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30" h="55245">
                  <a:moveTo>
                    <a:pt x="0" y="0"/>
                  </a:moveTo>
                  <a:lnTo>
                    <a:pt x="773023" y="0"/>
                  </a:lnTo>
                  <a:lnTo>
                    <a:pt x="773023" y="54856"/>
                  </a:lnTo>
                  <a:lnTo>
                    <a:pt x="0" y="5485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428065" y="3865290"/>
              <a:ext cx="0" cy="370840"/>
            </a:xfrm>
            <a:custGeom>
              <a:avLst/>
              <a:gdLst/>
              <a:ahLst/>
              <a:cxnLst/>
              <a:rect l="l" t="t" r="r" b="b"/>
              <a:pathLst>
                <a:path h="370839">
                  <a:moveTo>
                    <a:pt x="0" y="370832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137186" y="3865290"/>
              <a:ext cx="582295" cy="318770"/>
            </a:xfrm>
            <a:custGeom>
              <a:avLst/>
              <a:gdLst/>
              <a:ahLst/>
              <a:cxnLst/>
              <a:rect l="l" t="t" r="r" b="b"/>
              <a:pathLst>
                <a:path w="582294" h="318770">
                  <a:moveTo>
                    <a:pt x="0" y="0"/>
                  </a:moveTo>
                  <a:lnTo>
                    <a:pt x="581759" y="0"/>
                  </a:lnTo>
                </a:path>
                <a:path w="582294" h="318770">
                  <a:moveTo>
                    <a:pt x="0" y="0"/>
                  </a:moveTo>
                  <a:lnTo>
                    <a:pt x="290879" y="31816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428065" y="3547120"/>
              <a:ext cx="291465" cy="318770"/>
            </a:xfrm>
            <a:custGeom>
              <a:avLst/>
              <a:gdLst/>
              <a:ahLst/>
              <a:cxnLst/>
              <a:rect l="l" t="t" r="r" b="b"/>
              <a:pathLst>
                <a:path w="291464" h="318770">
                  <a:moveTo>
                    <a:pt x="290879" y="31816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428065" y="3281613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h="266064">
                  <a:moveTo>
                    <a:pt x="0" y="265507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388367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773023" y="0"/>
                  </a:moveTo>
                  <a:lnTo>
                    <a:pt x="0" y="0"/>
                  </a:lnTo>
                  <a:lnTo>
                    <a:pt x="0" y="54856"/>
                  </a:lnTo>
                  <a:lnTo>
                    <a:pt x="773023" y="54856"/>
                  </a:lnTo>
                  <a:lnTo>
                    <a:pt x="773023" y="0"/>
                  </a:lnTo>
                  <a:close/>
                </a:path>
              </a:pathLst>
            </a:custGeom>
            <a:solidFill>
              <a:srgbClr val="33C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388367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0" y="0"/>
                  </a:moveTo>
                  <a:lnTo>
                    <a:pt x="773023" y="0"/>
                  </a:lnTo>
                  <a:lnTo>
                    <a:pt x="773023" y="54856"/>
                  </a:lnTo>
                  <a:lnTo>
                    <a:pt x="0" y="5485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774879" y="3865290"/>
              <a:ext cx="0" cy="370840"/>
            </a:xfrm>
            <a:custGeom>
              <a:avLst/>
              <a:gdLst/>
              <a:ahLst/>
              <a:cxnLst/>
              <a:rect l="l" t="t" r="r" b="b"/>
              <a:pathLst>
                <a:path h="370839">
                  <a:moveTo>
                    <a:pt x="0" y="370832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483999" y="3865290"/>
              <a:ext cx="582295" cy="318770"/>
            </a:xfrm>
            <a:custGeom>
              <a:avLst/>
              <a:gdLst/>
              <a:ahLst/>
              <a:cxnLst/>
              <a:rect l="l" t="t" r="r" b="b"/>
              <a:pathLst>
                <a:path w="582295" h="318770">
                  <a:moveTo>
                    <a:pt x="0" y="0"/>
                  </a:moveTo>
                  <a:lnTo>
                    <a:pt x="581759" y="0"/>
                  </a:lnTo>
                </a:path>
                <a:path w="582295" h="318770">
                  <a:moveTo>
                    <a:pt x="0" y="0"/>
                  </a:moveTo>
                  <a:lnTo>
                    <a:pt x="290879" y="31816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774879" y="3547120"/>
              <a:ext cx="291465" cy="318770"/>
            </a:xfrm>
            <a:custGeom>
              <a:avLst/>
              <a:gdLst/>
              <a:ahLst/>
              <a:cxnLst/>
              <a:rect l="l" t="t" r="r" b="b"/>
              <a:pathLst>
                <a:path w="291464" h="318770">
                  <a:moveTo>
                    <a:pt x="290879" y="31816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774879" y="3281613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h="266064">
                  <a:moveTo>
                    <a:pt x="0" y="265507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743151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773023" y="0"/>
                  </a:moveTo>
                  <a:lnTo>
                    <a:pt x="0" y="0"/>
                  </a:lnTo>
                  <a:lnTo>
                    <a:pt x="0" y="54856"/>
                  </a:lnTo>
                  <a:lnTo>
                    <a:pt x="773023" y="54856"/>
                  </a:lnTo>
                  <a:lnTo>
                    <a:pt x="773023" y="0"/>
                  </a:lnTo>
                  <a:close/>
                </a:path>
              </a:pathLst>
            </a:custGeom>
            <a:solidFill>
              <a:srgbClr val="33C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743151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0" y="0"/>
                  </a:moveTo>
                  <a:lnTo>
                    <a:pt x="773023" y="0"/>
                  </a:lnTo>
                  <a:lnTo>
                    <a:pt x="773023" y="54856"/>
                  </a:lnTo>
                  <a:lnTo>
                    <a:pt x="0" y="5485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129663" y="3865290"/>
              <a:ext cx="0" cy="370840"/>
            </a:xfrm>
            <a:custGeom>
              <a:avLst/>
              <a:gdLst/>
              <a:ahLst/>
              <a:cxnLst/>
              <a:rect l="l" t="t" r="r" b="b"/>
              <a:pathLst>
                <a:path h="370839">
                  <a:moveTo>
                    <a:pt x="0" y="370832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838783" y="3865290"/>
              <a:ext cx="582295" cy="318770"/>
            </a:xfrm>
            <a:custGeom>
              <a:avLst/>
              <a:gdLst/>
              <a:ahLst/>
              <a:cxnLst/>
              <a:rect l="l" t="t" r="r" b="b"/>
              <a:pathLst>
                <a:path w="582295" h="318770">
                  <a:moveTo>
                    <a:pt x="0" y="0"/>
                  </a:moveTo>
                  <a:lnTo>
                    <a:pt x="581759" y="0"/>
                  </a:lnTo>
                </a:path>
                <a:path w="582295" h="318770">
                  <a:moveTo>
                    <a:pt x="0" y="0"/>
                  </a:moveTo>
                  <a:lnTo>
                    <a:pt x="290879" y="31816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129663" y="3547120"/>
              <a:ext cx="291465" cy="318770"/>
            </a:xfrm>
            <a:custGeom>
              <a:avLst/>
              <a:gdLst/>
              <a:ahLst/>
              <a:cxnLst/>
              <a:rect l="l" t="t" r="r" b="b"/>
              <a:pathLst>
                <a:path w="291464" h="318770">
                  <a:moveTo>
                    <a:pt x="290879" y="31816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129663" y="3281613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h="266064">
                  <a:moveTo>
                    <a:pt x="0" y="265507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089965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773023" y="0"/>
                  </a:moveTo>
                  <a:lnTo>
                    <a:pt x="0" y="0"/>
                  </a:lnTo>
                  <a:lnTo>
                    <a:pt x="0" y="54856"/>
                  </a:lnTo>
                  <a:lnTo>
                    <a:pt x="773023" y="54856"/>
                  </a:lnTo>
                  <a:lnTo>
                    <a:pt x="773023" y="0"/>
                  </a:lnTo>
                  <a:close/>
                </a:path>
              </a:pathLst>
            </a:custGeom>
            <a:solidFill>
              <a:srgbClr val="33C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089965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0" y="0"/>
                  </a:moveTo>
                  <a:lnTo>
                    <a:pt x="773023" y="0"/>
                  </a:lnTo>
                  <a:lnTo>
                    <a:pt x="773023" y="54856"/>
                  </a:lnTo>
                  <a:lnTo>
                    <a:pt x="0" y="5485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476476" y="3865290"/>
              <a:ext cx="0" cy="370840"/>
            </a:xfrm>
            <a:custGeom>
              <a:avLst/>
              <a:gdLst/>
              <a:ahLst/>
              <a:cxnLst/>
              <a:rect l="l" t="t" r="r" b="b"/>
              <a:pathLst>
                <a:path h="370839">
                  <a:moveTo>
                    <a:pt x="0" y="370832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185597" y="3865290"/>
              <a:ext cx="582295" cy="318770"/>
            </a:xfrm>
            <a:custGeom>
              <a:avLst/>
              <a:gdLst/>
              <a:ahLst/>
              <a:cxnLst/>
              <a:rect l="l" t="t" r="r" b="b"/>
              <a:pathLst>
                <a:path w="582295" h="318770">
                  <a:moveTo>
                    <a:pt x="0" y="0"/>
                  </a:moveTo>
                  <a:lnTo>
                    <a:pt x="581759" y="0"/>
                  </a:lnTo>
                </a:path>
                <a:path w="582295" h="318770">
                  <a:moveTo>
                    <a:pt x="0" y="0"/>
                  </a:moveTo>
                  <a:lnTo>
                    <a:pt x="290879" y="31816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476475" y="3547120"/>
              <a:ext cx="291465" cy="318770"/>
            </a:xfrm>
            <a:custGeom>
              <a:avLst/>
              <a:gdLst/>
              <a:ahLst/>
              <a:cxnLst/>
              <a:rect l="l" t="t" r="r" b="b"/>
              <a:pathLst>
                <a:path w="291465" h="318770">
                  <a:moveTo>
                    <a:pt x="290879" y="31816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476476" y="3281613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h="266064">
                  <a:moveTo>
                    <a:pt x="0" y="265507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440762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773023" y="0"/>
                  </a:moveTo>
                  <a:lnTo>
                    <a:pt x="0" y="0"/>
                  </a:lnTo>
                  <a:lnTo>
                    <a:pt x="0" y="54856"/>
                  </a:lnTo>
                  <a:lnTo>
                    <a:pt x="773023" y="54856"/>
                  </a:lnTo>
                  <a:lnTo>
                    <a:pt x="773023" y="0"/>
                  </a:lnTo>
                  <a:close/>
                </a:path>
              </a:pathLst>
            </a:custGeom>
            <a:solidFill>
              <a:srgbClr val="33C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440762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0" y="0"/>
                  </a:moveTo>
                  <a:lnTo>
                    <a:pt x="773023" y="0"/>
                  </a:lnTo>
                  <a:lnTo>
                    <a:pt x="773023" y="54856"/>
                  </a:lnTo>
                  <a:lnTo>
                    <a:pt x="0" y="5485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827273" y="3865290"/>
              <a:ext cx="0" cy="370840"/>
            </a:xfrm>
            <a:custGeom>
              <a:avLst/>
              <a:gdLst/>
              <a:ahLst/>
              <a:cxnLst/>
              <a:rect l="l" t="t" r="r" b="b"/>
              <a:pathLst>
                <a:path h="370839">
                  <a:moveTo>
                    <a:pt x="0" y="370832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7536394" y="3865290"/>
              <a:ext cx="582295" cy="318770"/>
            </a:xfrm>
            <a:custGeom>
              <a:avLst/>
              <a:gdLst/>
              <a:ahLst/>
              <a:cxnLst/>
              <a:rect l="l" t="t" r="r" b="b"/>
              <a:pathLst>
                <a:path w="582295" h="318770">
                  <a:moveTo>
                    <a:pt x="0" y="0"/>
                  </a:moveTo>
                  <a:lnTo>
                    <a:pt x="581759" y="0"/>
                  </a:lnTo>
                </a:path>
                <a:path w="582295" h="318770">
                  <a:moveTo>
                    <a:pt x="0" y="0"/>
                  </a:moveTo>
                  <a:lnTo>
                    <a:pt x="290879" y="31816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7827273" y="3547120"/>
              <a:ext cx="291465" cy="318770"/>
            </a:xfrm>
            <a:custGeom>
              <a:avLst/>
              <a:gdLst/>
              <a:ahLst/>
              <a:cxnLst/>
              <a:rect l="l" t="t" r="r" b="b"/>
              <a:pathLst>
                <a:path w="291465" h="318770">
                  <a:moveTo>
                    <a:pt x="290879" y="31816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7827273" y="3281613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h="266064">
                  <a:moveTo>
                    <a:pt x="0" y="265507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8787575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773023" y="0"/>
                  </a:moveTo>
                  <a:lnTo>
                    <a:pt x="0" y="0"/>
                  </a:lnTo>
                  <a:lnTo>
                    <a:pt x="0" y="54856"/>
                  </a:lnTo>
                  <a:lnTo>
                    <a:pt x="773023" y="54856"/>
                  </a:lnTo>
                  <a:lnTo>
                    <a:pt x="773023" y="0"/>
                  </a:lnTo>
                  <a:close/>
                </a:path>
              </a:pathLst>
            </a:custGeom>
            <a:solidFill>
              <a:srgbClr val="33C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8787575" y="4236122"/>
              <a:ext cx="773430" cy="55244"/>
            </a:xfrm>
            <a:custGeom>
              <a:avLst/>
              <a:gdLst/>
              <a:ahLst/>
              <a:cxnLst/>
              <a:rect l="l" t="t" r="r" b="b"/>
              <a:pathLst>
                <a:path w="773429" h="55245">
                  <a:moveTo>
                    <a:pt x="0" y="0"/>
                  </a:moveTo>
                  <a:lnTo>
                    <a:pt x="773023" y="0"/>
                  </a:lnTo>
                  <a:lnTo>
                    <a:pt x="773023" y="54856"/>
                  </a:lnTo>
                  <a:lnTo>
                    <a:pt x="0" y="5485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9174087" y="3865290"/>
              <a:ext cx="0" cy="370840"/>
            </a:xfrm>
            <a:custGeom>
              <a:avLst/>
              <a:gdLst/>
              <a:ahLst/>
              <a:cxnLst/>
              <a:rect l="l" t="t" r="r" b="b"/>
              <a:pathLst>
                <a:path h="370839">
                  <a:moveTo>
                    <a:pt x="0" y="370832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8883207" y="3865290"/>
              <a:ext cx="582295" cy="318770"/>
            </a:xfrm>
            <a:custGeom>
              <a:avLst/>
              <a:gdLst/>
              <a:ahLst/>
              <a:cxnLst/>
              <a:rect l="l" t="t" r="r" b="b"/>
              <a:pathLst>
                <a:path w="582295" h="318770">
                  <a:moveTo>
                    <a:pt x="0" y="0"/>
                  </a:moveTo>
                  <a:lnTo>
                    <a:pt x="581759" y="0"/>
                  </a:lnTo>
                </a:path>
                <a:path w="582295" h="318770">
                  <a:moveTo>
                    <a:pt x="0" y="0"/>
                  </a:moveTo>
                  <a:lnTo>
                    <a:pt x="290879" y="31816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9174087" y="3547120"/>
              <a:ext cx="291465" cy="318770"/>
            </a:xfrm>
            <a:custGeom>
              <a:avLst/>
              <a:gdLst/>
              <a:ahLst/>
              <a:cxnLst/>
              <a:rect l="l" t="t" r="r" b="b"/>
              <a:pathLst>
                <a:path w="291465" h="318770">
                  <a:moveTo>
                    <a:pt x="290879" y="31816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9174087" y="3281613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h="266064">
                  <a:moveTo>
                    <a:pt x="0" y="265507"/>
                  </a:moveTo>
                  <a:lnTo>
                    <a:pt x="0" y="0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077268" y="5776504"/>
              <a:ext cx="9256395" cy="52705"/>
            </a:xfrm>
            <a:custGeom>
              <a:avLst/>
              <a:gdLst/>
              <a:ahLst/>
              <a:cxnLst/>
              <a:rect l="l" t="t" r="r" b="b"/>
              <a:pathLst>
                <a:path w="9256395" h="52704">
                  <a:moveTo>
                    <a:pt x="9256354" y="0"/>
                  </a:moveTo>
                  <a:lnTo>
                    <a:pt x="0" y="0"/>
                  </a:lnTo>
                  <a:lnTo>
                    <a:pt x="0" y="52661"/>
                  </a:lnTo>
                  <a:lnTo>
                    <a:pt x="9256354" y="52661"/>
                  </a:lnTo>
                  <a:lnTo>
                    <a:pt x="9256354" y="0"/>
                  </a:lnTo>
                  <a:close/>
                </a:path>
              </a:pathLst>
            </a:custGeom>
            <a:solidFill>
              <a:srgbClr val="66FF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77268" y="5776504"/>
              <a:ext cx="9256395" cy="52705"/>
            </a:xfrm>
            <a:custGeom>
              <a:avLst/>
              <a:gdLst/>
              <a:ahLst/>
              <a:cxnLst/>
              <a:rect l="l" t="t" r="r" b="b"/>
              <a:pathLst>
                <a:path w="9256395" h="52704">
                  <a:moveTo>
                    <a:pt x="0" y="0"/>
                  </a:moveTo>
                  <a:lnTo>
                    <a:pt x="9256354" y="0"/>
                  </a:lnTo>
                  <a:lnTo>
                    <a:pt x="9256354" y="52662"/>
                  </a:lnTo>
                  <a:lnTo>
                    <a:pt x="0" y="52662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5803069" y="5829167"/>
              <a:ext cx="0" cy="426084"/>
            </a:xfrm>
            <a:custGeom>
              <a:avLst/>
              <a:gdLst/>
              <a:ahLst/>
              <a:cxnLst/>
              <a:rect l="l" t="t" r="r" b="b"/>
              <a:pathLst>
                <a:path h="426085">
                  <a:moveTo>
                    <a:pt x="0" y="0"/>
                  </a:moveTo>
                  <a:lnTo>
                    <a:pt x="0" y="425689"/>
                  </a:lnTo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041555" y="4236122"/>
              <a:ext cx="773430" cy="0"/>
            </a:xfrm>
            <a:custGeom>
              <a:avLst/>
              <a:gdLst/>
              <a:ahLst/>
              <a:cxnLst/>
              <a:rect l="l" t="t" r="r" b="b"/>
              <a:pathLst>
                <a:path w="773430">
                  <a:moveTo>
                    <a:pt x="0" y="0"/>
                  </a:moveTo>
                  <a:lnTo>
                    <a:pt x="773023" y="0"/>
                  </a:lnTo>
                </a:path>
              </a:pathLst>
            </a:custGeom>
            <a:ln w="16368">
              <a:solidFill>
                <a:srgbClr val="418A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388367" y="4236122"/>
              <a:ext cx="773430" cy="0"/>
            </a:xfrm>
            <a:custGeom>
              <a:avLst/>
              <a:gdLst/>
              <a:ahLst/>
              <a:cxnLst/>
              <a:rect l="l" t="t" r="r" b="b"/>
              <a:pathLst>
                <a:path w="773429">
                  <a:moveTo>
                    <a:pt x="0" y="0"/>
                  </a:moveTo>
                  <a:lnTo>
                    <a:pt x="773023" y="0"/>
                  </a:lnTo>
                </a:path>
              </a:pathLst>
            </a:custGeom>
            <a:ln w="16368">
              <a:solidFill>
                <a:srgbClr val="418A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4743151" y="4236122"/>
              <a:ext cx="773430" cy="0"/>
            </a:xfrm>
            <a:custGeom>
              <a:avLst/>
              <a:gdLst/>
              <a:ahLst/>
              <a:cxnLst/>
              <a:rect l="l" t="t" r="r" b="b"/>
              <a:pathLst>
                <a:path w="773429">
                  <a:moveTo>
                    <a:pt x="0" y="0"/>
                  </a:moveTo>
                  <a:lnTo>
                    <a:pt x="773023" y="0"/>
                  </a:lnTo>
                </a:path>
              </a:pathLst>
            </a:custGeom>
            <a:ln w="16368">
              <a:solidFill>
                <a:srgbClr val="418A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6089965" y="4236122"/>
              <a:ext cx="773430" cy="0"/>
            </a:xfrm>
            <a:custGeom>
              <a:avLst/>
              <a:gdLst/>
              <a:ahLst/>
              <a:cxnLst/>
              <a:rect l="l" t="t" r="r" b="b"/>
              <a:pathLst>
                <a:path w="773429">
                  <a:moveTo>
                    <a:pt x="0" y="0"/>
                  </a:moveTo>
                  <a:lnTo>
                    <a:pt x="773023" y="0"/>
                  </a:lnTo>
                </a:path>
              </a:pathLst>
            </a:custGeom>
            <a:ln w="16368">
              <a:solidFill>
                <a:srgbClr val="418A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7440762" y="4236122"/>
              <a:ext cx="773430" cy="0"/>
            </a:xfrm>
            <a:custGeom>
              <a:avLst/>
              <a:gdLst/>
              <a:ahLst/>
              <a:cxnLst/>
              <a:rect l="l" t="t" r="r" b="b"/>
              <a:pathLst>
                <a:path w="773429">
                  <a:moveTo>
                    <a:pt x="0" y="0"/>
                  </a:moveTo>
                  <a:lnTo>
                    <a:pt x="773023" y="0"/>
                  </a:lnTo>
                </a:path>
              </a:pathLst>
            </a:custGeom>
            <a:ln w="16368">
              <a:solidFill>
                <a:srgbClr val="418A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8787575" y="4236122"/>
              <a:ext cx="773430" cy="0"/>
            </a:xfrm>
            <a:custGeom>
              <a:avLst/>
              <a:gdLst/>
              <a:ahLst/>
              <a:cxnLst/>
              <a:rect l="l" t="t" r="r" b="b"/>
              <a:pathLst>
                <a:path w="773429">
                  <a:moveTo>
                    <a:pt x="0" y="0"/>
                  </a:moveTo>
                  <a:lnTo>
                    <a:pt x="773023" y="0"/>
                  </a:lnTo>
                </a:path>
              </a:pathLst>
            </a:custGeom>
            <a:ln w="16368">
              <a:solidFill>
                <a:srgbClr val="418A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77268" y="5829167"/>
              <a:ext cx="9256395" cy="0"/>
            </a:xfrm>
            <a:custGeom>
              <a:avLst/>
              <a:gdLst/>
              <a:ahLst/>
              <a:cxnLst/>
              <a:rect l="l" t="t" r="r" b="b"/>
              <a:pathLst>
                <a:path w="9256395">
                  <a:moveTo>
                    <a:pt x="0" y="0"/>
                  </a:moveTo>
                  <a:lnTo>
                    <a:pt x="9256354" y="0"/>
                  </a:lnTo>
                </a:path>
              </a:pathLst>
            </a:custGeom>
            <a:ln w="16368">
              <a:solidFill>
                <a:srgbClr val="418A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696973"/>
          </a:xfrm>
          <a:prstGeom prst="rect">
            <a:avLst/>
          </a:prstGeom>
        </p:spPr>
        <p:txBody>
          <a:bodyPr vert="horz" wrap="square" lIns="0" tIns="259257" rIns="0" bIns="0" rtlCol="0">
            <a:spAutoFit/>
          </a:bodyPr>
          <a:lstStyle/>
          <a:p>
            <a:pPr marL="229193">
              <a:spcBef>
                <a:spcPts val="135"/>
              </a:spcBef>
            </a:pP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Segmented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Sensors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for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better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position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sensitivity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..“imaging”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219915" y="7124806"/>
            <a:ext cx="531029" cy="32812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3030" spc="-21" baseline="11111" dirty="0">
                <a:solidFill>
                  <a:srgbClr val="FFFFFF"/>
                </a:solidFill>
                <a:latin typeface="Gill Sans MT"/>
                <a:cs typeface="Gill Sans MT"/>
              </a:rPr>
              <a:t>V</a:t>
            </a:r>
            <a:r>
              <a:rPr sz="1346" spc="-13" dirty="0">
                <a:solidFill>
                  <a:srgbClr val="FFFFFF"/>
                </a:solidFill>
                <a:latin typeface="Gill Sans MT"/>
                <a:cs typeface="Gill Sans MT"/>
              </a:rPr>
              <a:t>bias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7830992" y="7075550"/>
            <a:ext cx="968851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~</a:t>
            </a:r>
            <a:r>
              <a:rPr sz="2021" spc="4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+100V</a:t>
            </a:r>
            <a:endParaRPr sz="2021">
              <a:latin typeface="Gill Sans MT"/>
              <a:cs typeface="Gill Sans MT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3140964" y="1814420"/>
            <a:ext cx="9089920" cy="5922558"/>
            <a:chOff x="2332436" y="2320754"/>
            <a:chExt cx="6750050" cy="4398010"/>
          </a:xfrm>
        </p:grpSpPr>
        <p:sp>
          <p:nvSpPr>
            <p:cNvPr id="60" name="object 60"/>
            <p:cNvSpPr/>
            <p:nvPr/>
          </p:nvSpPr>
          <p:spPr>
            <a:xfrm>
              <a:off x="7233897" y="2574754"/>
              <a:ext cx="1849120" cy="4144010"/>
            </a:xfrm>
            <a:custGeom>
              <a:avLst/>
              <a:gdLst/>
              <a:ahLst/>
              <a:cxnLst/>
              <a:rect l="l" t="t" r="r" b="b"/>
              <a:pathLst>
                <a:path w="1849120" h="4144009">
                  <a:moveTo>
                    <a:pt x="1802082" y="4079014"/>
                  </a:moveTo>
                  <a:lnTo>
                    <a:pt x="1778854" y="4089299"/>
                  </a:lnTo>
                  <a:lnTo>
                    <a:pt x="1844555" y="4143546"/>
                  </a:lnTo>
                  <a:lnTo>
                    <a:pt x="1847032" y="4090612"/>
                  </a:lnTo>
                  <a:lnTo>
                    <a:pt x="1807218" y="4090612"/>
                  </a:lnTo>
                  <a:lnTo>
                    <a:pt x="1802082" y="4079014"/>
                  </a:lnTo>
                  <a:close/>
                </a:path>
                <a:path w="1849120" h="4144009">
                  <a:moveTo>
                    <a:pt x="1825309" y="4068729"/>
                  </a:moveTo>
                  <a:lnTo>
                    <a:pt x="1802082" y="4079014"/>
                  </a:lnTo>
                  <a:lnTo>
                    <a:pt x="1807218" y="4090612"/>
                  </a:lnTo>
                  <a:lnTo>
                    <a:pt x="1830445" y="4080327"/>
                  </a:lnTo>
                  <a:lnTo>
                    <a:pt x="1825309" y="4068729"/>
                  </a:lnTo>
                  <a:close/>
                </a:path>
                <a:path w="1849120" h="4144009">
                  <a:moveTo>
                    <a:pt x="1848537" y="4058445"/>
                  </a:moveTo>
                  <a:lnTo>
                    <a:pt x="1825309" y="4068729"/>
                  </a:lnTo>
                  <a:lnTo>
                    <a:pt x="1830445" y="4080327"/>
                  </a:lnTo>
                  <a:lnTo>
                    <a:pt x="1807218" y="4090612"/>
                  </a:lnTo>
                  <a:lnTo>
                    <a:pt x="1847032" y="4090612"/>
                  </a:lnTo>
                  <a:lnTo>
                    <a:pt x="1848537" y="4058445"/>
                  </a:lnTo>
                  <a:close/>
                </a:path>
                <a:path w="1849120" h="4144009">
                  <a:moveTo>
                    <a:pt x="23228" y="0"/>
                  </a:moveTo>
                  <a:lnTo>
                    <a:pt x="0" y="10284"/>
                  </a:lnTo>
                  <a:lnTo>
                    <a:pt x="1802082" y="4079014"/>
                  </a:lnTo>
                  <a:lnTo>
                    <a:pt x="1825309" y="4068729"/>
                  </a:lnTo>
                  <a:lnTo>
                    <a:pt x="2322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2940471" y="2327104"/>
              <a:ext cx="471170" cy="2527935"/>
            </a:xfrm>
            <a:custGeom>
              <a:avLst/>
              <a:gdLst/>
              <a:ahLst/>
              <a:cxnLst/>
              <a:rect l="l" t="t" r="r" b="b"/>
              <a:pathLst>
                <a:path w="471170" h="2527935">
                  <a:moveTo>
                    <a:pt x="236709" y="0"/>
                  </a:moveTo>
                  <a:lnTo>
                    <a:pt x="179367" y="13383"/>
                  </a:lnTo>
                  <a:lnTo>
                    <a:pt x="125371" y="27534"/>
                  </a:lnTo>
                  <a:lnTo>
                    <a:pt x="77578" y="42951"/>
                  </a:lnTo>
                  <a:lnTo>
                    <a:pt x="38847" y="60134"/>
                  </a:lnTo>
                  <a:lnTo>
                    <a:pt x="0" y="101793"/>
                  </a:lnTo>
                  <a:lnTo>
                    <a:pt x="5599" y="127267"/>
                  </a:lnTo>
                  <a:lnTo>
                    <a:pt x="51994" y="162264"/>
                  </a:lnTo>
                  <a:lnTo>
                    <a:pt x="92327" y="181816"/>
                  </a:lnTo>
                  <a:lnTo>
                    <a:pt x="140339" y="202442"/>
                  </a:lnTo>
                  <a:lnTo>
                    <a:pt x="193221" y="223921"/>
                  </a:lnTo>
                  <a:lnTo>
                    <a:pt x="248165" y="246033"/>
                  </a:lnTo>
                  <a:lnTo>
                    <a:pt x="302361" y="268556"/>
                  </a:lnTo>
                  <a:lnTo>
                    <a:pt x="353002" y="291269"/>
                  </a:lnTo>
                  <a:lnTo>
                    <a:pt x="397278" y="313952"/>
                  </a:lnTo>
                  <a:lnTo>
                    <a:pt x="432381" y="336384"/>
                  </a:lnTo>
                  <a:lnTo>
                    <a:pt x="463834" y="379609"/>
                  </a:lnTo>
                  <a:lnTo>
                    <a:pt x="454818" y="400498"/>
                  </a:lnTo>
                  <a:lnTo>
                    <a:pt x="392235" y="442489"/>
                  </a:lnTo>
                  <a:lnTo>
                    <a:pt x="345032" y="463561"/>
                  </a:lnTo>
                  <a:lnTo>
                    <a:pt x="291465" y="484663"/>
                  </a:lnTo>
                  <a:lnTo>
                    <a:pt x="234716" y="505780"/>
                  </a:lnTo>
                  <a:lnTo>
                    <a:pt x="177967" y="526897"/>
                  </a:lnTo>
                  <a:lnTo>
                    <a:pt x="124401" y="548000"/>
                  </a:lnTo>
                  <a:lnTo>
                    <a:pt x="77198" y="569071"/>
                  </a:lnTo>
                  <a:lnTo>
                    <a:pt x="39542" y="590097"/>
                  </a:lnTo>
                  <a:lnTo>
                    <a:pt x="14615" y="611062"/>
                  </a:lnTo>
                  <a:lnTo>
                    <a:pt x="5599" y="631951"/>
                  </a:lnTo>
                  <a:lnTo>
                    <a:pt x="14615" y="652840"/>
                  </a:lnTo>
                  <a:lnTo>
                    <a:pt x="77198" y="694831"/>
                  </a:lnTo>
                  <a:lnTo>
                    <a:pt x="124401" y="715902"/>
                  </a:lnTo>
                  <a:lnTo>
                    <a:pt x="177967" y="737004"/>
                  </a:lnTo>
                  <a:lnTo>
                    <a:pt x="234716" y="758122"/>
                  </a:lnTo>
                  <a:lnTo>
                    <a:pt x="291465" y="779239"/>
                  </a:lnTo>
                  <a:lnTo>
                    <a:pt x="345032" y="800341"/>
                  </a:lnTo>
                  <a:lnTo>
                    <a:pt x="392235" y="821413"/>
                  </a:lnTo>
                  <a:lnTo>
                    <a:pt x="429891" y="842439"/>
                  </a:lnTo>
                  <a:lnTo>
                    <a:pt x="454818" y="863404"/>
                  </a:lnTo>
                  <a:lnTo>
                    <a:pt x="463834" y="884292"/>
                  </a:lnTo>
                  <a:lnTo>
                    <a:pt x="454818" y="905181"/>
                  </a:lnTo>
                  <a:lnTo>
                    <a:pt x="392235" y="947172"/>
                  </a:lnTo>
                  <a:lnTo>
                    <a:pt x="345032" y="968244"/>
                  </a:lnTo>
                  <a:lnTo>
                    <a:pt x="291465" y="989346"/>
                  </a:lnTo>
                  <a:lnTo>
                    <a:pt x="234716" y="1010464"/>
                  </a:lnTo>
                  <a:lnTo>
                    <a:pt x="177967" y="1031581"/>
                  </a:lnTo>
                  <a:lnTo>
                    <a:pt x="124401" y="1052683"/>
                  </a:lnTo>
                  <a:lnTo>
                    <a:pt x="77198" y="1073755"/>
                  </a:lnTo>
                  <a:lnTo>
                    <a:pt x="39542" y="1094781"/>
                  </a:lnTo>
                  <a:lnTo>
                    <a:pt x="14615" y="1115746"/>
                  </a:lnTo>
                  <a:lnTo>
                    <a:pt x="5599" y="1136635"/>
                  </a:lnTo>
                  <a:lnTo>
                    <a:pt x="14615" y="1157567"/>
                  </a:lnTo>
                  <a:lnTo>
                    <a:pt x="77198" y="1199857"/>
                  </a:lnTo>
                  <a:lnTo>
                    <a:pt x="124401" y="1221155"/>
                  </a:lnTo>
                  <a:lnTo>
                    <a:pt x="177967" y="1242513"/>
                  </a:lnTo>
                  <a:lnTo>
                    <a:pt x="234716" y="1263902"/>
                  </a:lnTo>
                  <a:lnTo>
                    <a:pt x="291465" y="1285292"/>
                  </a:lnTo>
                  <a:lnTo>
                    <a:pt x="345032" y="1306650"/>
                  </a:lnTo>
                  <a:lnTo>
                    <a:pt x="392235" y="1327948"/>
                  </a:lnTo>
                  <a:lnTo>
                    <a:pt x="429891" y="1349154"/>
                  </a:lnTo>
                  <a:lnTo>
                    <a:pt x="454818" y="1370238"/>
                  </a:lnTo>
                  <a:lnTo>
                    <a:pt x="463834" y="1391170"/>
                  </a:lnTo>
                  <a:lnTo>
                    <a:pt x="454818" y="1412059"/>
                  </a:lnTo>
                  <a:lnTo>
                    <a:pt x="392235" y="1454050"/>
                  </a:lnTo>
                  <a:lnTo>
                    <a:pt x="345032" y="1475122"/>
                  </a:lnTo>
                  <a:lnTo>
                    <a:pt x="291465" y="1496224"/>
                  </a:lnTo>
                  <a:lnTo>
                    <a:pt x="234716" y="1517341"/>
                  </a:lnTo>
                  <a:lnTo>
                    <a:pt x="177967" y="1538459"/>
                  </a:lnTo>
                  <a:lnTo>
                    <a:pt x="124401" y="1559561"/>
                  </a:lnTo>
                  <a:lnTo>
                    <a:pt x="77198" y="1580633"/>
                  </a:lnTo>
                  <a:lnTo>
                    <a:pt x="39542" y="1601659"/>
                  </a:lnTo>
                  <a:lnTo>
                    <a:pt x="14615" y="1622624"/>
                  </a:lnTo>
                  <a:lnTo>
                    <a:pt x="5599" y="1643513"/>
                  </a:lnTo>
                  <a:lnTo>
                    <a:pt x="14615" y="1664401"/>
                  </a:lnTo>
                  <a:lnTo>
                    <a:pt x="77198" y="1706392"/>
                  </a:lnTo>
                  <a:lnTo>
                    <a:pt x="124401" y="1727464"/>
                  </a:lnTo>
                  <a:lnTo>
                    <a:pt x="177967" y="1748566"/>
                  </a:lnTo>
                  <a:lnTo>
                    <a:pt x="234716" y="1769683"/>
                  </a:lnTo>
                  <a:lnTo>
                    <a:pt x="291465" y="1790800"/>
                  </a:lnTo>
                  <a:lnTo>
                    <a:pt x="345032" y="1811903"/>
                  </a:lnTo>
                  <a:lnTo>
                    <a:pt x="392235" y="1832974"/>
                  </a:lnTo>
                  <a:lnTo>
                    <a:pt x="429891" y="1854000"/>
                  </a:lnTo>
                  <a:lnTo>
                    <a:pt x="454818" y="1874965"/>
                  </a:lnTo>
                  <a:lnTo>
                    <a:pt x="463834" y="1895854"/>
                  </a:lnTo>
                  <a:lnTo>
                    <a:pt x="454818" y="1916743"/>
                  </a:lnTo>
                  <a:lnTo>
                    <a:pt x="392235" y="1958734"/>
                  </a:lnTo>
                  <a:lnTo>
                    <a:pt x="345032" y="1979805"/>
                  </a:lnTo>
                  <a:lnTo>
                    <a:pt x="291465" y="2000907"/>
                  </a:lnTo>
                  <a:lnTo>
                    <a:pt x="234716" y="2022025"/>
                  </a:lnTo>
                  <a:lnTo>
                    <a:pt x="177967" y="2043142"/>
                  </a:lnTo>
                  <a:lnTo>
                    <a:pt x="124401" y="2064244"/>
                  </a:lnTo>
                  <a:lnTo>
                    <a:pt x="77198" y="2085316"/>
                  </a:lnTo>
                  <a:lnTo>
                    <a:pt x="39542" y="2106342"/>
                  </a:lnTo>
                  <a:lnTo>
                    <a:pt x="14615" y="2127307"/>
                  </a:lnTo>
                  <a:lnTo>
                    <a:pt x="5599" y="2148196"/>
                  </a:lnTo>
                  <a:lnTo>
                    <a:pt x="13854" y="2169462"/>
                  </a:lnTo>
                  <a:lnTo>
                    <a:pt x="71595" y="2213853"/>
                  </a:lnTo>
                  <a:lnTo>
                    <a:pt x="115546" y="2236536"/>
                  </a:lnTo>
                  <a:lnTo>
                    <a:pt x="165861" y="2259249"/>
                  </a:lnTo>
                  <a:lnTo>
                    <a:pt x="219774" y="2281772"/>
                  </a:lnTo>
                  <a:lnTo>
                    <a:pt x="274517" y="2303884"/>
                  </a:lnTo>
                  <a:lnTo>
                    <a:pt x="327323" y="2325363"/>
                  </a:lnTo>
                  <a:lnTo>
                    <a:pt x="375424" y="2345989"/>
                  </a:lnTo>
                  <a:lnTo>
                    <a:pt x="416055" y="2365541"/>
                  </a:lnTo>
                  <a:lnTo>
                    <a:pt x="463834" y="2400538"/>
                  </a:lnTo>
                  <a:lnTo>
                    <a:pt x="470700" y="2425897"/>
                  </a:lnTo>
                  <a:lnTo>
                    <a:pt x="459234" y="2447839"/>
                  </a:lnTo>
                  <a:lnTo>
                    <a:pt x="432572" y="2466980"/>
                  </a:lnTo>
                  <a:lnTo>
                    <a:pt x="393853" y="2483933"/>
                  </a:lnTo>
                  <a:lnTo>
                    <a:pt x="346211" y="2499312"/>
                  </a:lnTo>
                  <a:lnTo>
                    <a:pt x="292784" y="2513731"/>
                  </a:lnTo>
                  <a:lnTo>
                    <a:pt x="236709" y="2527805"/>
                  </a:lnTo>
                </a:path>
              </a:pathLst>
            </a:custGeom>
            <a:ln w="12701">
              <a:solidFill>
                <a:srgbClr val="DF53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332436" y="4862413"/>
              <a:ext cx="776605" cy="241935"/>
            </a:xfrm>
            <a:custGeom>
              <a:avLst/>
              <a:gdLst/>
              <a:ahLst/>
              <a:cxnLst/>
              <a:rect l="l" t="t" r="r" b="b"/>
              <a:pathLst>
                <a:path w="776605" h="241935">
                  <a:moveTo>
                    <a:pt x="63357" y="168125"/>
                  </a:moveTo>
                  <a:lnTo>
                    <a:pt x="0" y="225088"/>
                  </a:lnTo>
                  <a:lnTo>
                    <a:pt x="83591" y="241590"/>
                  </a:lnTo>
                  <a:lnTo>
                    <a:pt x="77775" y="220474"/>
                  </a:lnTo>
                  <a:lnTo>
                    <a:pt x="64601" y="220474"/>
                  </a:lnTo>
                  <a:lnTo>
                    <a:pt x="57857" y="195985"/>
                  </a:lnTo>
                  <a:lnTo>
                    <a:pt x="70102" y="192613"/>
                  </a:lnTo>
                  <a:lnTo>
                    <a:pt x="63357" y="168125"/>
                  </a:lnTo>
                  <a:close/>
                </a:path>
                <a:path w="776605" h="241935">
                  <a:moveTo>
                    <a:pt x="70102" y="192613"/>
                  </a:moveTo>
                  <a:lnTo>
                    <a:pt x="57857" y="195985"/>
                  </a:lnTo>
                  <a:lnTo>
                    <a:pt x="64601" y="220474"/>
                  </a:lnTo>
                  <a:lnTo>
                    <a:pt x="76846" y="217102"/>
                  </a:lnTo>
                  <a:lnTo>
                    <a:pt x="70102" y="192613"/>
                  </a:lnTo>
                  <a:close/>
                </a:path>
                <a:path w="776605" h="241935">
                  <a:moveTo>
                    <a:pt x="76846" y="217102"/>
                  </a:moveTo>
                  <a:lnTo>
                    <a:pt x="64601" y="220474"/>
                  </a:lnTo>
                  <a:lnTo>
                    <a:pt x="77775" y="220474"/>
                  </a:lnTo>
                  <a:lnTo>
                    <a:pt x="76846" y="217102"/>
                  </a:lnTo>
                  <a:close/>
                </a:path>
                <a:path w="776605" h="241935">
                  <a:moveTo>
                    <a:pt x="769650" y="0"/>
                  </a:moveTo>
                  <a:lnTo>
                    <a:pt x="70102" y="192613"/>
                  </a:lnTo>
                  <a:lnTo>
                    <a:pt x="76846" y="217102"/>
                  </a:lnTo>
                  <a:lnTo>
                    <a:pt x="776395" y="24488"/>
                  </a:lnTo>
                  <a:lnTo>
                    <a:pt x="76965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" name="object 63"/>
          <p:cNvSpPr txBox="1"/>
          <p:nvPr/>
        </p:nvSpPr>
        <p:spPr>
          <a:xfrm>
            <a:off x="4678469" y="2037178"/>
            <a:ext cx="721720" cy="514944"/>
          </a:xfrm>
          <a:prstGeom prst="rect">
            <a:avLst/>
          </a:prstGeom>
        </p:spPr>
        <p:txBody>
          <a:bodyPr vert="horz" wrap="square" lIns="0" tIns="27364" rIns="0" bIns="0" rtlCol="0">
            <a:spAutoFit/>
          </a:bodyPr>
          <a:lstStyle/>
          <a:p>
            <a:pPr marL="17104" marR="6841">
              <a:lnSpc>
                <a:spcPts val="1912"/>
              </a:lnSpc>
              <a:spcBef>
                <a:spcPts val="215"/>
              </a:spcBef>
            </a:pPr>
            <a:r>
              <a:rPr sz="1615" b="1" spc="-13" dirty="0">
                <a:solidFill>
                  <a:srgbClr val="FE75E8"/>
                </a:solidFill>
                <a:latin typeface="Gill Sans MT"/>
                <a:cs typeface="Gill Sans MT"/>
              </a:rPr>
              <a:t>photon x-</a:t>
            </a:r>
            <a:r>
              <a:rPr sz="1615" b="1" spc="-34" dirty="0">
                <a:solidFill>
                  <a:srgbClr val="FE75E8"/>
                </a:solidFill>
                <a:latin typeface="Gill Sans MT"/>
                <a:cs typeface="Gill Sans MT"/>
              </a:rPr>
              <a:t>ray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9979993" y="1712917"/>
            <a:ext cx="1589667" cy="50458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lnSpc>
                <a:spcPts val="1905"/>
              </a:lnSpc>
              <a:spcBef>
                <a:spcPts val="135"/>
              </a:spcBef>
            </a:pPr>
            <a:r>
              <a:rPr sz="1615" b="1" dirty="0">
                <a:solidFill>
                  <a:srgbClr val="FE75E8"/>
                </a:solidFill>
                <a:latin typeface="Gill Sans MT"/>
                <a:cs typeface="Gill Sans MT"/>
              </a:rPr>
              <a:t>charged</a:t>
            </a:r>
            <a:r>
              <a:rPr sz="1615" b="1" spc="-94" dirty="0">
                <a:solidFill>
                  <a:srgbClr val="FE75E8"/>
                </a:solidFill>
                <a:latin typeface="Gill Sans MT"/>
                <a:cs typeface="Gill Sans MT"/>
              </a:rPr>
              <a:t> </a:t>
            </a:r>
            <a:r>
              <a:rPr sz="1615" b="1" spc="-13" dirty="0">
                <a:solidFill>
                  <a:srgbClr val="FE75E8"/>
                </a:solidFill>
                <a:latin typeface="Gill Sans MT"/>
                <a:cs typeface="Gill Sans MT"/>
              </a:rPr>
              <a:t>particle</a:t>
            </a:r>
            <a:endParaRPr sz="1615">
              <a:latin typeface="Gill Sans MT"/>
              <a:cs typeface="Gill Sans MT"/>
            </a:endParaRPr>
          </a:p>
          <a:p>
            <a:pPr marL="119728">
              <a:lnSpc>
                <a:spcPts val="1905"/>
              </a:lnSpc>
            </a:pPr>
            <a:r>
              <a:rPr sz="1548" b="1" dirty="0">
                <a:solidFill>
                  <a:srgbClr val="FE75E8"/>
                </a:solidFill>
                <a:latin typeface="Arial"/>
                <a:cs typeface="Arial"/>
              </a:rPr>
              <a:t>n</a:t>
            </a:r>
            <a:r>
              <a:rPr sz="1548" b="1" spc="-54" dirty="0">
                <a:solidFill>
                  <a:srgbClr val="FE75E8"/>
                </a:solidFill>
                <a:latin typeface="Arial"/>
                <a:cs typeface="Arial"/>
              </a:rPr>
              <a:t> </a:t>
            </a:r>
            <a:r>
              <a:rPr sz="1548" b="1" dirty="0">
                <a:solidFill>
                  <a:srgbClr val="FE75E8"/>
                </a:solidFill>
                <a:latin typeface="Arial"/>
                <a:cs typeface="Arial"/>
              </a:rPr>
              <a:t>,</a:t>
            </a:r>
            <a:r>
              <a:rPr sz="1548" b="1" spc="-40" dirty="0">
                <a:solidFill>
                  <a:srgbClr val="FE75E8"/>
                </a:solidFill>
                <a:latin typeface="Arial"/>
                <a:cs typeface="Arial"/>
              </a:rPr>
              <a:t> </a:t>
            </a:r>
            <a:r>
              <a:rPr sz="1615" b="1" dirty="0">
                <a:solidFill>
                  <a:srgbClr val="FE75E8"/>
                </a:solidFill>
                <a:latin typeface="Gill Sans MT"/>
                <a:cs typeface="Gill Sans MT"/>
              </a:rPr>
              <a:t>K</a:t>
            </a:r>
            <a:r>
              <a:rPr sz="1615" b="1" spc="-6" dirty="0">
                <a:solidFill>
                  <a:srgbClr val="FE75E8"/>
                </a:solidFill>
                <a:latin typeface="Gill Sans MT"/>
                <a:cs typeface="Gill Sans MT"/>
              </a:rPr>
              <a:t> </a:t>
            </a:r>
            <a:r>
              <a:rPr sz="1615" b="1" dirty="0">
                <a:solidFill>
                  <a:srgbClr val="FE75E8"/>
                </a:solidFill>
                <a:latin typeface="Gill Sans MT"/>
                <a:cs typeface="Gill Sans MT"/>
              </a:rPr>
              <a:t>,</a:t>
            </a:r>
            <a:r>
              <a:rPr sz="1615" b="1" spc="-168" dirty="0">
                <a:solidFill>
                  <a:srgbClr val="FE75E8"/>
                </a:solidFill>
                <a:latin typeface="Gill Sans MT"/>
                <a:cs typeface="Gill Sans MT"/>
              </a:rPr>
              <a:t> </a:t>
            </a:r>
            <a:r>
              <a:rPr sz="1615" b="1" dirty="0">
                <a:solidFill>
                  <a:srgbClr val="FE75E8"/>
                </a:solidFill>
                <a:latin typeface="Gill Sans MT"/>
                <a:cs typeface="Gill Sans MT"/>
              </a:rPr>
              <a:t>p</a:t>
            </a:r>
            <a:r>
              <a:rPr sz="1615" b="1" spc="-21" dirty="0">
                <a:solidFill>
                  <a:srgbClr val="FE75E8"/>
                </a:solidFill>
                <a:latin typeface="Gill Sans MT"/>
                <a:cs typeface="Gill Sans MT"/>
              </a:rPr>
              <a:t> </a:t>
            </a:r>
            <a:r>
              <a:rPr sz="1615" b="1" dirty="0">
                <a:solidFill>
                  <a:srgbClr val="FE75E8"/>
                </a:solidFill>
                <a:latin typeface="Gill Sans MT"/>
                <a:cs typeface="Gill Sans MT"/>
              </a:rPr>
              <a:t>,</a:t>
            </a:r>
            <a:r>
              <a:rPr sz="1615" b="1" spc="-168" dirty="0">
                <a:solidFill>
                  <a:srgbClr val="FE75E8"/>
                </a:solidFill>
                <a:latin typeface="Gill Sans MT"/>
                <a:cs typeface="Gill Sans MT"/>
              </a:rPr>
              <a:t> </a:t>
            </a:r>
            <a:r>
              <a:rPr sz="1548" b="1" dirty="0">
                <a:solidFill>
                  <a:srgbClr val="FE75E8"/>
                </a:solidFill>
                <a:latin typeface="Arial"/>
                <a:cs typeface="Arial"/>
              </a:rPr>
              <a:t>µ</a:t>
            </a:r>
            <a:r>
              <a:rPr sz="1548" b="1" spc="-34" dirty="0">
                <a:solidFill>
                  <a:srgbClr val="FE75E8"/>
                </a:solidFill>
                <a:latin typeface="Arial"/>
                <a:cs typeface="Arial"/>
              </a:rPr>
              <a:t> </a:t>
            </a:r>
            <a:r>
              <a:rPr sz="1548" b="1" dirty="0">
                <a:solidFill>
                  <a:srgbClr val="FE75E8"/>
                </a:solidFill>
                <a:latin typeface="Arial"/>
                <a:cs typeface="Arial"/>
              </a:rPr>
              <a:t>, </a:t>
            </a:r>
            <a:r>
              <a:rPr sz="1615" b="1" spc="-67" dirty="0">
                <a:solidFill>
                  <a:srgbClr val="FE75E8"/>
                </a:solidFill>
                <a:latin typeface="Gill Sans MT"/>
                <a:cs typeface="Gill Sans MT"/>
              </a:rPr>
              <a:t>e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223362" y="5144342"/>
            <a:ext cx="976546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dirty="0">
                <a:solidFill>
                  <a:srgbClr val="0000FF"/>
                </a:solidFill>
                <a:latin typeface="Gill Sans MT"/>
                <a:cs typeface="Gill Sans MT"/>
              </a:rPr>
              <a:t>PE</a:t>
            </a:r>
            <a:r>
              <a:rPr sz="1615" spc="-21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615" spc="-13" dirty="0">
                <a:solidFill>
                  <a:srgbClr val="0000FF"/>
                </a:solidFill>
                <a:latin typeface="Gill Sans MT"/>
                <a:cs typeface="Gill Sans MT"/>
              </a:rPr>
              <a:t>electron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2908716" y="5074564"/>
            <a:ext cx="137674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182380" y="5000681"/>
            <a:ext cx="137674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445307" y="4918590"/>
            <a:ext cx="137674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1794672" y="6133544"/>
            <a:ext cx="137674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1274179" y="4988368"/>
            <a:ext cx="137674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1027347" y="4401380"/>
            <a:ext cx="255681" cy="568471"/>
          </a:xfrm>
          <a:prstGeom prst="rect">
            <a:avLst/>
          </a:prstGeom>
        </p:spPr>
        <p:txBody>
          <a:bodyPr vert="horz" wrap="square" lIns="0" tIns="45321" rIns="0" bIns="0" rtlCol="0">
            <a:spAutoFit/>
          </a:bodyPr>
          <a:lstStyle/>
          <a:p>
            <a:pPr>
              <a:spcBef>
                <a:spcPts val="357"/>
              </a:spcBef>
            </a:pP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  <a:p>
            <a:pPr marL="118017">
              <a:spcBef>
                <a:spcPts val="229"/>
              </a:spcBef>
            </a:pP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0887831" y="6133544"/>
            <a:ext cx="8551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0496122" y="5234608"/>
            <a:ext cx="1307478" cy="881250"/>
          </a:xfrm>
          <a:prstGeom prst="rect">
            <a:avLst/>
          </a:prstGeom>
        </p:spPr>
        <p:txBody>
          <a:bodyPr vert="horz" wrap="square" lIns="0" tIns="58149" rIns="0" bIns="0" rtlCol="0">
            <a:spAutoFit/>
          </a:bodyPr>
          <a:lstStyle/>
          <a:p>
            <a:pPr>
              <a:spcBef>
                <a:spcPts val="458"/>
              </a:spcBef>
              <a:tabLst>
                <a:tab pos="906511" algn="l"/>
              </a:tabLst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615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  <a:p>
            <a:pPr marL="128280">
              <a:spcBef>
                <a:spcPts val="324"/>
              </a:spcBef>
              <a:tabLst>
                <a:tab pos="1034790" algn="l"/>
              </a:tabLst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615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  <a:p>
            <a:pPr marL="262546">
              <a:spcBef>
                <a:spcPts val="290"/>
              </a:spcBef>
              <a:tabLst>
                <a:tab pos="1169055" algn="l"/>
              </a:tabLst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r>
              <a:rPr sz="1615" b="1" dirty="0">
                <a:solidFill>
                  <a:srgbClr val="0000FF"/>
                </a:solidFill>
                <a:latin typeface="Gill Sans MT"/>
                <a:cs typeface="Gill Sans MT"/>
              </a:rPr>
              <a:t>	</a:t>
            </a:r>
            <a:r>
              <a:rPr sz="1615" b="1" spc="-67" dirty="0">
                <a:solidFill>
                  <a:srgbClr val="FF0000"/>
                </a:solidFill>
                <a:latin typeface="Gill Sans MT"/>
                <a:cs typeface="Gill Sans MT"/>
              </a:rPr>
              <a:t>+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10367337" y="4988368"/>
            <a:ext cx="8551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0238556" y="4705153"/>
            <a:ext cx="8551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10120505" y="4430147"/>
            <a:ext cx="8551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316524" y="5357779"/>
            <a:ext cx="8551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574088" y="5288002"/>
            <a:ext cx="8551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831652" y="5218225"/>
            <a:ext cx="8551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>
              <a:spcBef>
                <a:spcPts val="135"/>
              </a:spcBef>
            </a:pPr>
            <a:r>
              <a:rPr sz="1615" b="1" spc="-67" dirty="0">
                <a:solidFill>
                  <a:srgbClr val="0000FF"/>
                </a:solidFill>
                <a:latin typeface="Gill Sans MT"/>
                <a:cs typeface="Gill Sans MT"/>
              </a:rPr>
              <a:t>-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133706" y="2381962"/>
            <a:ext cx="553262" cy="20193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b="1" spc="-21" baseline="9259" dirty="0">
                <a:solidFill>
                  <a:srgbClr val="FE75E8"/>
                </a:solidFill>
                <a:latin typeface="Gill Sans MT"/>
                <a:cs typeface="Gill Sans MT"/>
              </a:rPr>
              <a:t>E</a:t>
            </a:r>
            <a:r>
              <a:rPr sz="1077" b="1" spc="-13" dirty="0">
                <a:solidFill>
                  <a:srgbClr val="FE75E8"/>
                </a:solidFill>
                <a:latin typeface="Gill Sans MT"/>
                <a:cs typeface="Gill Sans MT"/>
              </a:rPr>
              <a:t>x-</a:t>
            </a:r>
            <a:r>
              <a:rPr sz="1077" b="1" spc="-34" dirty="0">
                <a:solidFill>
                  <a:srgbClr val="FE75E8"/>
                </a:solidFill>
                <a:latin typeface="Gill Sans MT"/>
                <a:cs typeface="Gill Sans MT"/>
              </a:rPr>
              <a:t>ray</a:t>
            </a:r>
            <a:endParaRPr sz="1077">
              <a:latin typeface="Gill Sans MT"/>
              <a:cs typeface="Gill Sans MT"/>
            </a:endParaRPr>
          </a:p>
        </p:txBody>
      </p:sp>
      <p:grpSp>
        <p:nvGrpSpPr>
          <p:cNvPr id="81" name="object 81"/>
          <p:cNvGrpSpPr/>
          <p:nvPr/>
        </p:nvGrpSpPr>
        <p:grpSpPr>
          <a:xfrm>
            <a:off x="1273566" y="2440488"/>
            <a:ext cx="11622784" cy="3968609"/>
            <a:chOff x="945732" y="2785663"/>
            <a:chExt cx="8630920" cy="2947035"/>
          </a:xfrm>
        </p:grpSpPr>
        <p:sp>
          <p:nvSpPr>
            <p:cNvPr id="82" name="object 82"/>
            <p:cNvSpPr/>
            <p:nvPr/>
          </p:nvSpPr>
          <p:spPr>
            <a:xfrm>
              <a:off x="2550092" y="4398501"/>
              <a:ext cx="51435" cy="318770"/>
            </a:xfrm>
            <a:custGeom>
              <a:avLst/>
              <a:gdLst/>
              <a:ahLst/>
              <a:cxnLst/>
              <a:rect l="l" t="t" r="r" b="b"/>
              <a:pathLst>
                <a:path w="51435" h="318770">
                  <a:moveTo>
                    <a:pt x="38105" y="38100"/>
                  </a:moveTo>
                  <a:lnTo>
                    <a:pt x="12702" y="38100"/>
                  </a:lnTo>
                  <a:lnTo>
                    <a:pt x="12701" y="318169"/>
                  </a:lnTo>
                  <a:lnTo>
                    <a:pt x="38105" y="318169"/>
                  </a:lnTo>
                  <a:lnTo>
                    <a:pt x="38105" y="38100"/>
                  </a:lnTo>
                  <a:close/>
                </a:path>
                <a:path w="51435" h="318770">
                  <a:moveTo>
                    <a:pt x="25403" y="0"/>
                  </a:moveTo>
                  <a:lnTo>
                    <a:pt x="0" y="50800"/>
                  </a:lnTo>
                  <a:lnTo>
                    <a:pt x="12702" y="50800"/>
                  </a:lnTo>
                  <a:lnTo>
                    <a:pt x="12702" y="38100"/>
                  </a:lnTo>
                  <a:lnTo>
                    <a:pt x="44456" y="38100"/>
                  </a:lnTo>
                  <a:lnTo>
                    <a:pt x="25403" y="0"/>
                  </a:lnTo>
                  <a:close/>
                </a:path>
                <a:path w="51435" h="318770">
                  <a:moveTo>
                    <a:pt x="44456" y="38100"/>
                  </a:moveTo>
                  <a:lnTo>
                    <a:pt x="38105" y="38100"/>
                  </a:lnTo>
                  <a:lnTo>
                    <a:pt x="38105" y="50800"/>
                  </a:lnTo>
                  <a:lnTo>
                    <a:pt x="50807" y="50800"/>
                  </a:lnTo>
                  <a:lnTo>
                    <a:pt x="44456" y="3810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840964" y="4725448"/>
              <a:ext cx="5008245" cy="1007744"/>
            </a:xfrm>
            <a:custGeom>
              <a:avLst/>
              <a:gdLst/>
              <a:ahLst/>
              <a:cxnLst/>
              <a:rect l="l" t="t" r="r" b="b"/>
              <a:pathLst>
                <a:path w="5008245" h="1007745">
                  <a:moveTo>
                    <a:pt x="50812" y="842276"/>
                  </a:moveTo>
                  <a:lnTo>
                    <a:pt x="38112" y="842276"/>
                  </a:lnTo>
                  <a:lnTo>
                    <a:pt x="38112" y="469582"/>
                  </a:lnTo>
                  <a:lnTo>
                    <a:pt x="12700" y="469582"/>
                  </a:lnTo>
                  <a:lnTo>
                    <a:pt x="12700" y="842276"/>
                  </a:lnTo>
                  <a:lnTo>
                    <a:pt x="0" y="842276"/>
                  </a:lnTo>
                  <a:lnTo>
                    <a:pt x="25412" y="893076"/>
                  </a:lnTo>
                  <a:lnTo>
                    <a:pt x="44462" y="854976"/>
                  </a:lnTo>
                  <a:lnTo>
                    <a:pt x="50812" y="842276"/>
                  </a:lnTo>
                  <a:close/>
                </a:path>
                <a:path w="5008245" h="1007745">
                  <a:moveTo>
                    <a:pt x="4716843" y="372694"/>
                  </a:moveTo>
                  <a:lnTo>
                    <a:pt x="4704143" y="372694"/>
                  </a:lnTo>
                  <a:lnTo>
                    <a:pt x="4704143" y="0"/>
                  </a:lnTo>
                  <a:lnTo>
                    <a:pt x="4678731" y="0"/>
                  </a:lnTo>
                  <a:lnTo>
                    <a:pt x="4678731" y="372694"/>
                  </a:lnTo>
                  <a:lnTo>
                    <a:pt x="4666031" y="372694"/>
                  </a:lnTo>
                  <a:lnTo>
                    <a:pt x="4691431" y="423494"/>
                  </a:lnTo>
                  <a:lnTo>
                    <a:pt x="4710493" y="385394"/>
                  </a:lnTo>
                  <a:lnTo>
                    <a:pt x="4716843" y="372694"/>
                  </a:lnTo>
                  <a:close/>
                </a:path>
                <a:path w="5008245" h="1007745">
                  <a:moveTo>
                    <a:pt x="5007724" y="956373"/>
                  </a:moveTo>
                  <a:lnTo>
                    <a:pt x="4995024" y="956373"/>
                  </a:lnTo>
                  <a:lnTo>
                    <a:pt x="4995024" y="583679"/>
                  </a:lnTo>
                  <a:lnTo>
                    <a:pt x="4969611" y="583679"/>
                  </a:lnTo>
                  <a:lnTo>
                    <a:pt x="4969611" y="956373"/>
                  </a:lnTo>
                  <a:lnTo>
                    <a:pt x="4956911" y="956373"/>
                  </a:lnTo>
                  <a:lnTo>
                    <a:pt x="4982324" y="1007173"/>
                  </a:lnTo>
                  <a:lnTo>
                    <a:pt x="5001374" y="969073"/>
                  </a:lnTo>
                  <a:lnTo>
                    <a:pt x="5007724" y="956373"/>
                  </a:lnTo>
                  <a:close/>
                </a:path>
              </a:pathLst>
            </a:custGeom>
            <a:solidFill>
              <a:srgbClr val="002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2835554" y="4343648"/>
              <a:ext cx="6363970" cy="1273175"/>
            </a:xfrm>
            <a:custGeom>
              <a:avLst/>
              <a:gdLst/>
              <a:ahLst/>
              <a:cxnLst/>
              <a:rect l="l" t="t" r="r" b="b"/>
              <a:pathLst>
                <a:path w="6363970" h="1273175">
                  <a:moveTo>
                    <a:pt x="215328" y="82969"/>
                  </a:moveTo>
                  <a:lnTo>
                    <a:pt x="110109" y="134175"/>
                  </a:lnTo>
                  <a:lnTo>
                    <a:pt x="107492" y="141782"/>
                  </a:lnTo>
                  <a:lnTo>
                    <a:pt x="113626" y="154393"/>
                  </a:lnTo>
                  <a:lnTo>
                    <a:pt x="121234" y="157010"/>
                  </a:lnTo>
                  <a:lnTo>
                    <a:pt x="164617" y="135890"/>
                  </a:lnTo>
                  <a:lnTo>
                    <a:pt x="0" y="381889"/>
                  </a:lnTo>
                  <a:lnTo>
                    <a:pt x="21107" y="396024"/>
                  </a:lnTo>
                  <a:lnTo>
                    <a:pt x="185737" y="150025"/>
                  </a:lnTo>
                  <a:lnTo>
                    <a:pt x="182765" y="198183"/>
                  </a:lnTo>
                  <a:lnTo>
                    <a:pt x="188087" y="204203"/>
                  </a:lnTo>
                  <a:lnTo>
                    <a:pt x="202095" y="205066"/>
                  </a:lnTo>
                  <a:lnTo>
                    <a:pt x="208114" y="199745"/>
                  </a:lnTo>
                  <a:lnTo>
                    <a:pt x="214464" y="96850"/>
                  </a:lnTo>
                  <a:lnTo>
                    <a:pt x="215328" y="82969"/>
                  </a:lnTo>
                  <a:close/>
                </a:path>
                <a:path w="6363970" h="1273175">
                  <a:moveTo>
                    <a:pt x="5485981" y="314375"/>
                  </a:moveTo>
                  <a:lnTo>
                    <a:pt x="5401538" y="44691"/>
                  </a:lnTo>
                  <a:lnTo>
                    <a:pt x="5413654" y="40894"/>
                  </a:lnTo>
                  <a:lnTo>
                    <a:pt x="5405628" y="32562"/>
                  </a:lnTo>
                  <a:lnTo>
                    <a:pt x="5374233" y="0"/>
                  </a:lnTo>
                  <a:lnTo>
                    <a:pt x="5365178" y="56070"/>
                  </a:lnTo>
                  <a:lnTo>
                    <a:pt x="5377294" y="52273"/>
                  </a:lnTo>
                  <a:lnTo>
                    <a:pt x="5461736" y="321970"/>
                  </a:lnTo>
                  <a:lnTo>
                    <a:pt x="5485981" y="314375"/>
                  </a:lnTo>
                  <a:close/>
                </a:path>
                <a:path w="6363970" h="1273175">
                  <a:moveTo>
                    <a:pt x="5981408" y="156121"/>
                  </a:moveTo>
                  <a:lnTo>
                    <a:pt x="5975045" y="143421"/>
                  </a:lnTo>
                  <a:lnTo>
                    <a:pt x="5955995" y="105321"/>
                  </a:lnTo>
                  <a:lnTo>
                    <a:pt x="5930595" y="156121"/>
                  </a:lnTo>
                  <a:lnTo>
                    <a:pt x="5943295" y="156121"/>
                  </a:lnTo>
                  <a:lnTo>
                    <a:pt x="5943295" y="423494"/>
                  </a:lnTo>
                  <a:lnTo>
                    <a:pt x="5968695" y="423494"/>
                  </a:lnTo>
                  <a:lnTo>
                    <a:pt x="5968695" y="156121"/>
                  </a:lnTo>
                  <a:lnTo>
                    <a:pt x="5981408" y="156121"/>
                  </a:lnTo>
                  <a:close/>
                </a:path>
                <a:path w="6363970" h="1273175">
                  <a:moveTo>
                    <a:pt x="6268301" y="581812"/>
                  </a:moveTo>
                  <a:lnTo>
                    <a:pt x="6261951" y="569112"/>
                  </a:lnTo>
                  <a:lnTo>
                    <a:pt x="6242888" y="531012"/>
                  </a:lnTo>
                  <a:lnTo>
                    <a:pt x="6217488" y="581812"/>
                  </a:lnTo>
                  <a:lnTo>
                    <a:pt x="6230188" y="581812"/>
                  </a:lnTo>
                  <a:lnTo>
                    <a:pt x="6230188" y="849185"/>
                  </a:lnTo>
                  <a:lnTo>
                    <a:pt x="6255588" y="849185"/>
                  </a:lnTo>
                  <a:lnTo>
                    <a:pt x="6255588" y="581812"/>
                  </a:lnTo>
                  <a:lnTo>
                    <a:pt x="6268301" y="581812"/>
                  </a:lnTo>
                  <a:close/>
                </a:path>
                <a:path w="6363970" h="1273175">
                  <a:moveTo>
                    <a:pt x="6363932" y="1005306"/>
                  </a:moveTo>
                  <a:lnTo>
                    <a:pt x="6357582" y="992606"/>
                  </a:lnTo>
                  <a:lnTo>
                    <a:pt x="6338519" y="954506"/>
                  </a:lnTo>
                  <a:lnTo>
                    <a:pt x="6313119" y="1005306"/>
                  </a:lnTo>
                  <a:lnTo>
                    <a:pt x="6325819" y="1005306"/>
                  </a:lnTo>
                  <a:lnTo>
                    <a:pt x="6325819" y="1272679"/>
                  </a:lnTo>
                  <a:lnTo>
                    <a:pt x="6351232" y="1272679"/>
                  </a:lnTo>
                  <a:lnTo>
                    <a:pt x="6351232" y="1005306"/>
                  </a:lnTo>
                  <a:lnTo>
                    <a:pt x="6363932" y="100530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8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56511" y="2802032"/>
              <a:ext cx="554266" cy="315099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7548325" y="2793848"/>
              <a:ext cx="570865" cy="331470"/>
            </a:xfrm>
            <a:custGeom>
              <a:avLst/>
              <a:gdLst/>
              <a:ahLst/>
              <a:cxnLst/>
              <a:rect l="l" t="t" r="r" b="b"/>
              <a:pathLst>
                <a:path w="570865" h="331469">
                  <a:moveTo>
                    <a:pt x="0" y="0"/>
                  </a:moveTo>
                  <a:lnTo>
                    <a:pt x="570637" y="0"/>
                  </a:lnTo>
                  <a:lnTo>
                    <a:pt x="570637" y="331468"/>
                  </a:lnTo>
                  <a:lnTo>
                    <a:pt x="0" y="331468"/>
                  </a:lnTo>
                  <a:lnTo>
                    <a:pt x="0" y="0"/>
                  </a:lnTo>
                  <a:close/>
                </a:path>
              </a:pathLst>
            </a:custGeom>
            <a:ln w="1636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7" name="object 8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05831" y="2802032"/>
              <a:ext cx="554266" cy="315099"/>
            </a:xfrm>
            <a:prstGeom prst="rect">
              <a:avLst/>
            </a:prstGeom>
          </p:spPr>
        </p:pic>
        <p:sp>
          <p:nvSpPr>
            <p:cNvPr id="88" name="object 88"/>
            <p:cNvSpPr/>
            <p:nvPr/>
          </p:nvSpPr>
          <p:spPr>
            <a:xfrm>
              <a:off x="8997645" y="2793848"/>
              <a:ext cx="570865" cy="331470"/>
            </a:xfrm>
            <a:custGeom>
              <a:avLst/>
              <a:gdLst/>
              <a:ahLst/>
              <a:cxnLst/>
              <a:rect l="l" t="t" r="r" b="b"/>
              <a:pathLst>
                <a:path w="570865" h="331469">
                  <a:moveTo>
                    <a:pt x="0" y="0"/>
                  </a:moveTo>
                  <a:lnTo>
                    <a:pt x="570637" y="0"/>
                  </a:lnTo>
                  <a:lnTo>
                    <a:pt x="570637" y="331468"/>
                  </a:lnTo>
                  <a:lnTo>
                    <a:pt x="0" y="331468"/>
                  </a:lnTo>
                  <a:lnTo>
                    <a:pt x="0" y="0"/>
                  </a:lnTo>
                  <a:close/>
                </a:path>
              </a:pathLst>
            </a:custGeom>
            <a:ln w="1636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9" name="object 8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2102" y="3047565"/>
              <a:ext cx="554266" cy="315099"/>
            </a:xfrm>
            <a:prstGeom prst="rect">
              <a:avLst/>
            </a:prstGeom>
          </p:spPr>
        </p:pic>
        <p:sp>
          <p:nvSpPr>
            <p:cNvPr id="90" name="object 90"/>
            <p:cNvSpPr/>
            <p:nvPr/>
          </p:nvSpPr>
          <p:spPr>
            <a:xfrm>
              <a:off x="953917" y="3039380"/>
              <a:ext cx="570865" cy="331470"/>
            </a:xfrm>
            <a:custGeom>
              <a:avLst/>
              <a:gdLst/>
              <a:ahLst/>
              <a:cxnLst/>
              <a:rect l="l" t="t" r="r" b="b"/>
              <a:pathLst>
                <a:path w="570865" h="331470">
                  <a:moveTo>
                    <a:pt x="0" y="0"/>
                  </a:moveTo>
                  <a:lnTo>
                    <a:pt x="570637" y="0"/>
                  </a:lnTo>
                  <a:lnTo>
                    <a:pt x="570637" y="331468"/>
                  </a:lnTo>
                  <a:lnTo>
                    <a:pt x="0" y="331468"/>
                  </a:lnTo>
                  <a:lnTo>
                    <a:pt x="0" y="0"/>
                  </a:lnTo>
                  <a:close/>
                </a:path>
              </a:pathLst>
            </a:custGeom>
            <a:ln w="1636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" name="object 9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64122" y="2932983"/>
              <a:ext cx="554266" cy="315099"/>
            </a:xfrm>
            <a:prstGeom prst="rect">
              <a:avLst/>
            </a:prstGeom>
          </p:spPr>
        </p:pic>
        <p:sp>
          <p:nvSpPr>
            <p:cNvPr id="92" name="object 92"/>
            <p:cNvSpPr/>
            <p:nvPr/>
          </p:nvSpPr>
          <p:spPr>
            <a:xfrm>
              <a:off x="3755937" y="2924798"/>
              <a:ext cx="570865" cy="331470"/>
            </a:xfrm>
            <a:custGeom>
              <a:avLst/>
              <a:gdLst/>
              <a:ahLst/>
              <a:cxnLst/>
              <a:rect l="l" t="t" r="r" b="b"/>
              <a:pathLst>
                <a:path w="570864" h="331470">
                  <a:moveTo>
                    <a:pt x="0" y="0"/>
                  </a:moveTo>
                  <a:lnTo>
                    <a:pt x="570637" y="0"/>
                  </a:lnTo>
                  <a:lnTo>
                    <a:pt x="570637" y="331468"/>
                  </a:lnTo>
                  <a:lnTo>
                    <a:pt x="0" y="331468"/>
                  </a:lnTo>
                  <a:lnTo>
                    <a:pt x="0" y="0"/>
                  </a:lnTo>
                  <a:close/>
                </a:path>
              </a:pathLst>
            </a:custGeom>
            <a:ln w="1636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" name="object 93"/>
          <p:cNvSpPr txBox="1"/>
          <p:nvPr/>
        </p:nvSpPr>
        <p:spPr>
          <a:xfrm>
            <a:off x="1478113" y="5126540"/>
            <a:ext cx="248530" cy="643050"/>
          </a:xfrm>
          <a:prstGeom prst="rect">
            <a:avLst/>
          </a:prstGeom>
        </p:spPr>
        <p:txBody>
          <a:bodyPr vert="vert270" wrap="square" lIns="0" tIns="2565" rIns="0" bIns="0" rtlCol="0">
            <a:spAutoFit/>
          </a:bodyPr>
          <a:lstStyle/>
          <a:p>
            <a:pPr marL="17104">
              <a:spcBef>
                <a:spcPts val="21"/>
              </a:spcBef>
            </a:pPr>
            <a:r>
              <a:rPr sz="1615" b="1" spc="-13" dirty="0">
                <a:solidFill>
                  <a:srgbClr val="C00000"/>
                </a:solidFill>
                <a:latin typeface="Gill Sans MT"/>
                <a:cs typeface="Gill Sans MT"/>
              </a:rPr>
              <a:t>n-</a:t>
            </a:r>
            <a:r>
              <a:rPr sz="1615" b="1" spc="-27" dirty="0">
                <a:solidFill>
                  <a:srgbClr val="C00000"/>
                </a:solidFill>
                <a:latin typeface="Gill Sans MT"/>
                <a:cs typeface="Gill Sans MT"/>
              </a:rPr>
              <a:t>type</a:t>
            </a:r>
            <a:endParaRPr sz="1615">
              <a:latin typeface="Gill Sans MT"/>
              <a:cs typeface="Gill Sans MT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1876452" y="4352160"/>
            <a:ext cx="366846" cy="20193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4207">
              <a:spcBef>
                <a:spcPts val="135"/>
              </a:spcBef>
            </a:pPr>
            <a:r>
              <a:rPr b="1" spc="-49" baseline="-18518" dirty="0">
                <a:solidFill>
                  <a:srgbClr val="C00000"/>
                </a:solidFill>
                <a:latin typeface="Gill Sans MT"/>
                <a:cs typeface="Gill Sans MT"/>
              </a:rPr>
              <a:t>p</a:t>
            </a:r>
            <a:r>
              <a:rPr sz="1077" b="1" spc="-34" dirty="0">
                <a:solidFill>
                  <a:srgbClr val="C00000"/>
                </a:solidFill>
                <a:latin typeface="Gill Sans MT"/>
                <a:cs typeface="Gill Sans MT"/>
              </a:rPr>
              <a:t>++</a:t>
            </a:r>
            <a:endParaRPr sz="1077">
              <a:latin typeface="Gill Sans MT"/>
              <a:cs typeface="Gill Sans MT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1914015" y="5993989"/>
            <a:ext cx="366846" cy="20193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4207">
              <a:spcBef>
                <a:spcPts val="135"/>
              </a:spcBef>
            </a:pPr>
            <a:r>
              <a:rPr b="1" spc="-49" baseline="-18518" dirty="0">
                <a:solidFill>
                  <a:srgbClr val="C00000"/>
                </a:solidFill>
                <a:latin typeface="Gill Sans MT"/>
                <a:cs typeface="Gill Sans MT"/>
              </a:rPr>
              <a:t>n</a:t>
            </a:r>
            <a:r>
              <a:rPr sz="1077" b="1" spc="-34" dirty="0">
                <a:solidFill>
                  <a:srgbClr val="C00000"/>
                </a:solidFill>
                <a:latin typeface="Gill Sans MT"/>
                <a:cs typeface="Gill Sans MT"/>
              </a:rPr>
              <a:t>++</a:t>
            </a:r>
            <a:endParaRPr sz="1077">
              <a:latin typeface="Gill Sans MT"/>
              <a:cs typeface="Gill Sans MT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11190800" y="2338177"/>
            <a:ext cx="495969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b="1" spc="-13" dirty="0">
                <a:solidFill>
                  <a:srgbClr val="FFC000"/>
                </a:solidFill>
                <a:latin typeface="Gill Sans MT"/>
                <a:cs typeface="Gill Sans MT"/>
              </a:rPr>
              <a:t>signal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13142519" y="2338177"/>
            <a:ext cx="495969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b="1" spc="-13" dirty="0">
                <a:solidFill>
                  <a:srgbClr val="FFC000"/>
                </a:solidFill>
                <a:latin typeface="Gill Sans MT"/>
                <a:cs typeface="Gill Sans MT"/>
              </a:rPr>
              <a:t>signal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2310472" y="2666542"/>
            <a:ext cx="495969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b="1" spc="-13" dirty="0">
                <a:solidFill>
                  <a:srgbClr val="FFC000"/>
                </a:solidFill>
                <a:latin typeface="Gill Sans MT"/>
                <a:cs typeface="Gill Sans MT"/>
              </a:rPr>
              <a:t>signal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6083798" y="2514673"/>
            <a:ext cx="495969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b="1" spc="-13" dirty="0">
                <a:solidFill>
                  <a:srgbClr val="FFC000"/>
                </a:solidFill>
                <a:latin typeface="Gill Sans MT"/>
                <a:cs typeface="Gill Sans MT"/>
              </a:rPr>
              <a:t>signal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100" name="Slide Number Placeholder 99">
            <a:extLst>
              <a:ext uri="{FF2B5EF4-FFF2-40B4-BE49-F238E27FC236}">
                <a16:creationId xmlns:a16="http://schemas.microsoft.com/office/drawing/2014/main" id="{B9954758-DB1A-4E2A-E934-33654B64A0B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17</a:t>
            </a:fld>
            <a:endParaRPr lang="en-GB"/>
          </a:p>
        </p:txBody>
      </p:sp>
      <p:sp>
        <p:nvSpPr>
          <p:cNvPr id="101" name="object 2">
            <a:extLst>
              <a:ext uri="{FF2B5EF4-FFF2-40B4-BE49-F238E27FC236}">
                <a16:creationId xmlns:a16="http://schemas.microsoft.com/office/drawing/2014/main" id="{3EE4238C-7C9A-9C42-AAC4-390AAFB911C7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5" y="233155"/>
            <a:ext cx="10203286" cy="7512225"/>
            <a:chOff x="357187" y="1146527"/>
            <a:chExt cx="757682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52599" y="2307528"/>
              <a:ext cx="1581360" cy="142303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0138" y="3111573"/>
              <a:ext cx="2487631" cy="932736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076758" y="-13020"/>
            <a:ext cx="15164716" cy="750854"/>
          </a:xfrm>
          <a:prstGeom prst="rect">
            <a:avLst/>
          </a:prstGeom>
        </p:spPr>
        <p:txBody>
          <a:bodyPr vert="horz" wrap="square" lIns="0" tIns="312617" rIns="0" bIns="0" rtlCol="0">
            <a:spAutoFit/>
          </a:bodyPr>
          <a:lstStyle/>
          <a:p>
            <a:pPr marL="490030">
              <a:spcBef>
                <a:spcPts val="135"/>
              </a:spcBef>
            </a:pP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Leakage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Current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07076" y="1526180"/>
            <a:ext cx="4901545" cy="100876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47211" indent="-330107">
              <a:spcBef>
                <a:spcPts val="135"/>
              </a:spcBef>
              <a:buFont typeface="Arial"/>
              <a:buChar char="•"/>
              <a:tabLst>
                <a:tab pos="347211" algn="l"/>
              </a:tabLst>
            </a:pP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Generation </a:t>
            </a:r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Current</a:t>
            </a:r>
            <a:r>
              <a:rPr sz="2828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:</a:t>
            </a:r>
            <a:endParaRPr sz="2828">
              <a:latin typeface="American Typewriter"/>
              <a:cs typeface="American Typewriter"/>
            </a:endParaRPr>
          </a:p>
          <a:p>
            <a:pPr marL="17104">
              <a:spcBef>
                <a:spcPts val="2404"/>
              </a:spcBef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From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“thermal”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generation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depleted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region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68586" y="4323426"/>
            <a:ext cx="4103719" cy="2306717"/>
          </a:xfrm>
          <a:prstGeom prst="rect">
            <a:avLst/>
          </a:prstGeom>
        </p:spPr>
        <p:txBody>
          <a:bodyPr vert="horz" wrap="square" lIns="0" tIns="27364" rIns="0" bIns="0" rtlCol="0">
            <a:spAutoFit/>
          </a:bodyPr>
          <a:lstStyle/>
          <a:p>
            <a:pPr marL="77823" marR="6841">
              <a:lnSpc>
                <a:spcPts val="1912"/>
              </a:lnSpc>
              <a:spcBef>
                <a:spcPts val="215"/>
              </a:spcBef>
            </a:pP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It’s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minimal</a:t>
            </a:r>
            <a:r>
              <a:rPr sz="1615" spc="-6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if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the</a:t>
            </a:r>
            <a:r>
              <a:rPr sz="1615" spc="-6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bulk</a:t>
            </a:r>
            <a:r>
              <a:rPr sz="1615" spc="-21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is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high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 resistivity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and</a:t>
            </a:r>
            <a:r>
              <a:rPr sz="1615" spc="-21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with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low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 impurities</a:t>
            </a:r>
            <a:endParaRPr sz="1615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</a:pPr>
            <a:endParaRPr sz="1615">
              <a:latin typeface="American Typewriter"/>
              <a:cs typeface="American Typewriter"/>
            </a:endParaRPr>
          </a:p>
          <a:p>
            <a:pPr>
              <a:spcBef>
                <a:spcPts val="418"/>
              </a:spcBef>
            </a:pPr>
            <a:endParaRPr sz="1615">
              <a:latin typeface="American Typewriter"/>
              <a:cs typeface="American Typewriter"/>
            </a:endParaRPr>
          </a:p>
          <a:p>
            <a:pPr marL="347211" indent="-330107">
              <a:buFont typeface="Arial"/>
              <a:buChar char="•"/>
              <a:tabLst>
                <a:tab pos="347211" algn="l"/>
              </a:tabLst>
            </a:pP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Diffusion</a:t>
            </a:r>
            <a:r>
              <a:rPr sz="2290" spc="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Current:</a:t>
            </a:r>
            <a:endParaRPr sz="2290">
              <a:latin typeface="American Typewriter"/>
              <a:cs typeface="American Typewriter"/>
            </a:endParaRPr>
          </a:p>
          <a:p>
            <a:pPr>
              <a:spcBef>
                <a:spcPts val="377"/>
              </a:spcBef>
            </a:pPr>
            <a:endParaRPr sz="2290">
              <a:latin typeface="American Typewriter"/>
              <a:cs typeface="American Typewriter"/>
            </a:endParaRPr>
          </a:p>
          <a:p>
            <a:pPr marL="17104" marR="348067">
              <a:lnSpc>
                <a:spcPts val="1872"/>
              </a:lnSpc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Carriers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from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‘un-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depleted’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region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Diffusing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into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depleted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region</a:t>
            </a:r>
            <a:endParaRPr sz="1615">
              <a:latin typeface="American Typewriter"/>
              <a:cs typeface="American Typewriter"/>
            </a:endParaRPr>
          </a:p>
        </p:txBody>
      </p: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41546" y="1795667"/>
            <a:ext cx="2926561" cy="1920941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6905262" y="3888999"/>
            <a:ext cx="6921337" cy="3583806"/>
            <a:chOff x="5127752" y="3861307"/>
            <a:chExt cx="5139690" cy="2661285"/>
          </a:xfrm>
        </p:grpSpPr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30800" y="3861307"/>
              <a:ext cx="5093208" cy="266090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27752" y="3861307"/>
              <a:ext cx="2234183" cy="1042415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9953010" y="6155395"/>
              <a:ext cx="314325" cy="311785"/>
            </a:xfrm>
            <a:custGeom>
              <a:avLst/>
              <a:gdLst/>
              <a:ahLst/>
              <a:cxnLst/>
              <a:rect l="l" t="t" r="r" b="b"/>
              <a:pathLst>
                <a:path w="314325" h="311785">
                  <a:moveTo>
                    <a:pt x="157162" y="0"/>
                  </a:moveTo>
                  <a:lnTo>
                    <a:pt x="107487" y="7945"/>
                  </a:lnTo>
                  <a:lnTo>
                    <a:pt x="64344" y="30070"/>
                  </a:lnTo>
                  <a:lnTo>
                    <a:pt x="30323" y="63808"/>
                  </a:lnTo>
                  <a:lnTo>
                    <a:pt x="8012" y="106591"/>
                  </a:lnTo>
                  <a:lnTo>
                    <a:pt x="0" y="155853"/>
                  </a:lnTo>
                  <a:lnTo>
                    <a:pt x="8012" y="205114"/>
                  </a:lnTo>
                  <a:lnTo>
                    <a:pt x="30323" y="247898"/>
                  </a:lnTo>
                  <a:lnTo>
                    <a:pt x="64344" y="281635"/>
                  </a:lnTo>
                  <a:lnTo>
                    <a:pt x="107487" y="303760"/>
                  </a:lnTo>
                  <a:lnTo>
                    <a:pt x="157162" y="311706"/>
                  </a:lnTo>
                  <a:lnTo>
                    <a:pt x="206837" y="303760"/>
                  </a:lnTo>
                  <a:lnTo>
                    <a:pt x="249980" y="281635"/>
                  </a:lnTo>
                  <a:lnTo>
                    <a:pt x="284001" y="247898"/>
                  </a:lnTo>
                  <a:lnTo>
                    <a:pt x="306312" y="205114"/>
                  </a:lnTo>
                  <a:lnTo>
                    <a:pt x="314325" y="155853"/>
                  </a:lnTo>
                  <a:lnTo>
                    <a:pt x="306312" y="106591"/>
                  </a:lnTo>
                  <a:lnTo>
                    <a:pt x="284001" y="63808"/>
                  </a:lnTo>
                  <a:lnTo>
                    <a:pt x="249980" y="30070"/>
                  </a:lnTo>
                  <a:lnTo>
                    <a:pt x="206837" y="7945"/>
                  </a:lnTo>
                  <a:lnTo>
                    <a:pt x="157162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13494829" y="7071432"/>
            <a:ext cx="24028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21</a:t>
            </a:r>
            <a:endParaRPr sz="1212">
              <a:latin typeface="American Typewriter"/>
              <a:cs typeface="American Typewriter"/>
            </a:endParaRPr>
          </a:p>
        </p:txBody>
      </p:sp>
      <p:pic>
        <p:nvPicPr>
          <p:cNvPr id="19" name="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750360" y="198988"/>
            <a:ext cx="4100469" cy="837332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7050134" y="2380829"/>
            <a:ext cx="1346813" cy="670445"/>
          </a:xfrm>
          <a:prstGeom prst="rect">
            <a:avLst/>
          </a:prstGeom>
          <a:ln w="12700">
            <a:solidFill>
              <a:srgbClr val="AFFF62"/>
            </a:solidFill>
          </a:ln>
        </p:spPr>
        <p:txBody>
          <a:bodyPr vert="horz" wrap="square" lIns="0" tIns="36771" rIns="0" bIns="0" rtlCol="0">
            <a:spAutoFit/>
          </a:bodyPr>
          <a:lstStyle/>
          <a:p>
            <a:pPr marL="105189" marR="156502">
              <a:lnSpc>
                <a:spcPct val="105300"/>
              </a:lnSpc>
              <a:spcBef>
                <a:spcPts val="290"/>
              </a:spcBef>
            </a:pPr>
            <a:r>
              <a:rPr sz="2021" spc="-13" dirty="0">
                <a:solidFill>
                  <a:srgbClr val="AFFF62"/>
                </a:solidFill>
                <a:latin typeface="Gill Sans MT"/>
                <a:cs typeface="Gill Sans MT"/>
              </a:rPr>
              <a:t>Doubles </a:t>
            </a:r>
            <a:r>
              <a:rPr sz="2021" dirty="0">
                <a:solidFill>
                  <a:srgbClr val="AFFF62"/>
                </a:solidFill>
                <a:latin typeface="Gill Sans MT"/>
                <a:cs typeface="Gill Sans MT"/>
              </a:rPr>
              <a:t>every</a:t>
            </a:r>
            <a:r>
              <a:rPr sz="2021" spc="101" dirty="0">
                <a:solidFill>
                  <a:srgbClr val="AFFF62"/>
                </a:solidFill>
                <a:latin typeface="Gill Sans MT"/>
                <a:cs typeface="Gill Sans MT"/>
              </a:rPr>
              <a:t> </a:t>
            </a:r>
            <a:r>
              <a:rPr sz="2021" spc="-34" dirty="0">
                <a:solidFill>
                  <a:srgbClr val="AFFF62"/>
                </a:solidFill>
                <a:latin typeface="Gill Sans MT"/>
                <a:cs typeface="Gill Sans MT"/>
              </a:rPr>
              <a:t>8</a:t>
            </a:r>
            <a:r>
              <a:rPr sz="2021" spc="-49" baseline="27777" dirty="0">
                <a:solidFill>
                  <a:srgbClr val="AFFF62"/>
                </a:solidFill>
                <a:latin typeface="Gill Sans MT"/>
                <a:cs typeface="Gill Sans MT"/>
              </a:rPr>
              <a:t>o</a:t>
            </a:r>
            <a:r>
              <a:rPr sz="2021" spc="-34" dirty="0">
                <a:solidFill>
                  <a:srgbClr val="AFFF62"/>
                </a:solidFill>
                <a:latin typeface="Gill Sans MT"/>
                <a:cs typeface="Gill Sans MT"/>
              </a:rPr>
              <a:t>C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71102EC3-5E86-9208-273F-0F5E053FD3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18</a:t>
            </a:fld>
            <a:endParaRPr lang="en-GB"/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0FA03A68-32AE-1247-B6C0-474E58BDE66C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4" y="241707"/>
            <a:ext cx="9709027" cy="7495122"/>
            <a:chOff x="357187" y="1152877"/>
            <a:chExt cx="7209790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76758" y="-13019"/>
            <a:ext cx="15164716" cy="835907"/>
          </a:xfrm>
          <a:prstGeom prst="rect">
            <a:avLst/>
          </a:prstGeom>
        </p:spPr>
        <p:txBody>
          <a:bodyPr vert="horz" wrap="square" lIns="0" tIns="335199" rIns="0" bIns="0" rtlCol="0">
            <a:spAutoFit/>
          </a:bodyPr>
          <a:lstStyle/>
          <a:p>
            <a:pPr marL="425034">
              <a:spcBef>
                <a:spcPts val="135"/>
              </a:spcBef>
            </a:pP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Some</a:t>
            </a:r>
            <a:r>
              <a:rPr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Information</a:t>
            </a:r>
            <a:r>
              <a:rPr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about</a:t>
            </a:r>
            <a:r>
              <a:rPr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myself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264907" y="1925637"/>
            <a:ext cx="9211799" cy="5248709"/>
          </a:xfrm>
          <a:prstGeom prst="rect">
            <a:avLst/>
          </a:prstGeom>
        </p:spPr>
        <p:txBody>
          <a:bodyPr vert="horz" wrap="square" lIns="0" tIns="90643" rIns="0" bIns="0" rtlCol="0">
            <a:spAutoFit/>
          </a:bodyPr>
          <a:lstStyle/>
          <a:p>
            <a:pPr marL="265113" indent="-248008">
              <a:spcBef>
                <a:spcPts val="713"/>
              </a:spcBef>
              <a:buFont typeface="Arial"/>
              <a:buChar char="•"/>
              <a:tabLst>
                <a:tab pos="265113" algn="l"/>
              </a:tabLst>
            </a:pP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Professor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at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University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Manchester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(UK)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585"/>
              </a:spcBef>
              <a:buFont typeface="Arial"/>
              <a:buChar char="•"/>
              <a:tabLst>
                <a:tab pos="265113" algn="l"/>
              </a:tabLst>
            </a:pP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Visiting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Professor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at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University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751" spc="37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Stony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Brook,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New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York, 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USA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579"/>
              </a:spcBef>
              <a:buFont typeface="Arial"/>
              <a:buChar char="•"/>
              <a:tabLst>
                <a:tab pos="265113" algn="l"/>
              </a:tabLst>
            </a:pP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Member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ATLAS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Collaboration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at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CERN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–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LHC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740"/>
              </a:spcBef>
              <a:buFont typeface="Arial"/>
              <a:buChar char="•"/>
              <a:tabLst>
                <a:tab pos="265113" algn="l"/>
              </a:tabLst>
            </a:pP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Chief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editor</a:t>
            </a:r>
            <a:r>
              <a:rPr sz="1751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Frontiers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751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Physics,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1751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Detectors</a:t>
            </a:r>
            <a:r>
              <a:rPr sz="1751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Imaging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585"/>
              </a:spcBef>
              <a:buFont typeface="Arial"/>
              <a:buChar char="•"/>
              <a:tabLst>
                <a:tab pos="265113" algn="l"/>
              </a:tabLst>
            </a:pP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Co-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Chair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EU-ATTRACT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Independent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Committee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612"/>
              </a:spcBef>
              <a:buFont typeface="Arial"/>
              <a:buChar char="•"/>
              <a:tabLst>
                <a:tab pos="265113" algn="l"/>
              </a:tabLst>
            </a:pP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IEEE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WIE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International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Committee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Member</a:t>
            </a:r>
            <a:r>
              <a:rPr sz="1751" spc="36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2017-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2022</a:t>
            </a:r>
            <a:endParaRPr sz="1751" dirty="0">
              <a:latin typeface="American Typewriter"/>
              <a:cs typeface="American Typewriter"/>
            </a:endParaRPr>
          </a:p>
          <a:p>
            <a:pPr marL="302855" indent="-285750">
              <a:spcBef>
                <a:spcPts val="579"/>
              </a:spcBef>
              <a:buFont typeface="Arial" panose="020B0604020202020204" pitchFamily="34" charset="0"/>
              <a:buChar char="•"/>
              <a:tabLst>
                <a:tab pos="265113" algn="l"/>
              </a:tabLst>
            </a:pPr>
            <a:r>
              <a:rPr lang="en-US"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Chair of the </a:t>
            </a:r>
            <a:r>
              <a:rPr sz="1751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lang="en-US"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IEEE </a:t>
            </a:r>
            <a:r>
              <a:rPr lang="en-US" sz="1751" spc="-13" dirty="0" err="1">
                <a:solidFill>
                  <a:srgbClr val="FFFFFF"/>
                </a:solidFill>
                <a:latin typeface="American Typewriter"/>
                <a:cs typeface="American Typewriter"/>
              </a:rPr>
              <a:t>SusTech</a:t>
            </a:r>
            <a:r>
              <a:rPr lang="en-US"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Innovation, Engagement &amp; Collaboration sub-committee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585"/>
              </a:spcBef>
              <a:buFont typeface="Arial"/>
              <a:buChar char="•"/>
              <a:tabLst>
                <a:tab pos="265113" algn="l"/>
              </a:tabLst>
            </a:pP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Distinguished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Lecturer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IEEE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NPSS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Instrumentation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School</a:t>
            </a:r>
            <a:r>
              <a:rPr lang="en-US"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</a:t>
            </a:r>
            <a:endParaRPr sz="1751" dirty="0">
              <a:latin typeface="American Typewriter"/>
              <a:cs typeface="American Typewriter"/>
            </a:endParaRPr>
          </a:p>
          <a:p>
            <a:pPr>
              <a:spcBef>
                <a:spcPts val="1271"/>
              </a:spcBef>
            </a:pPr>
            <a:endParaRPr sz="1751" dirty="0">
              <a:latin typeface="American Typewriter"/>
              <a:cs typeface="American Typewriter"/>
            </a:endParaRPr>
          </a:p>
          <a:p>
            <a:pPr marL="17104"/>
            <a:r>
              <a:rPr sz="1751" dirty="0">
                <a:solidFill>
                  <a:srgbClr val="FFFF00"/>
                </a:solidFill>
                <a:latin typeface="American Typewriter"/>
                <a:cs typeface="American Typewriter"/>
              </a:rPr>
              <a:t>Scientific</a:t>
            </a:r>
            <a:r>
              <a:rPr sz="1751" spc="-9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Interests: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713"/>
              </a:spcBef>
              <a:buFont typeface="Arial Unicode MS"/>
              <a:buChar char="►"/>
              <a:tabLst>
                <a:tab pos="265113" algn="l"/>
              </a:tabLst>
            </a:pP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development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: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pixels,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3D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detectors,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fast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timing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612"/>
              </a:spcBef>
              <a:buFont typeface="Arial Unicode MS"/>
              <a:buChar char="►"/>
              <a:tabLst>
                <a:tab pos="265113" algn="l"/>
              </a:tabLst>
            </a:pP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1751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effects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751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silicon,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“Lazarus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effect”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579"/>
              </a:spcBef>
              <a:buFont typeface="Arial Unicode MS"/>
              <a:buChar char="►"/>
              <a:tabLst>
                <a:tab pos="265113" algn="l"/>
              </a:tabLst>
            </a:pP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3D</a:t>
            </a:r>
            <a:r>
              <a:rPr sz="1751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printed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detectors,</a:t>
            </a:r>
            <a:r>
              <a:rPr sz="175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Vertical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integrated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microsystems</a:t>
            </a:r>
            <a:endParaRPr sz="1751" dirty="0">
              <a:latin typeface="American Typewriter"/>
              <a:cs typeface="American Typewriter"/>
            </a:endParaRPr>
          </a:p>
          <a:p>
            <a:pPr marL="265113" indent="-248008">
              <a:spcBef>
                <a:spcPts val="585"/>
              </a:spcBef>
              <a:buFont typeface="Arial Unicode MS"/>
              <a:buChar char="►"/>
              <a:tabLst>
                <a:tab pos="265113" algn="l"/>
              </a:tabLst>
            </a:pP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Quantum</a:t>
            </a:r>
            <a:r>
              <a:rPr sz="1751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Imaging</a:t>
            </a:r>
            <a:r>
              <a:rPr sz="175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at</a:t>
            </a:r>
            <a:r>
              <a:rPr sz="1751" spc="37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X-</a:t>
            </a:r>
            <a:r>
              <a:rPr sz="1751" dirty="0">
                <a:solidFill>
                  <a:srgbClr val="FFFFFF"/>
                </a:solidFill>
                <a:latin typeface="American Typewriter"/>
                <a:cs typeface="American Typewriter"/>
              </a:rPr>
              <a:t>Ray</a:t>
            </a:r>
            <a:r>
              <a:rPr sz="1751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energies</a:t>
            </a:r>
            <a:endParaRPr lang="en-US" sz="1751" spc="-13" dirty="0">
              <a:solidFill>
                <a:srgbClr val="FFFFFF"/>
              </a:solidFill>
              <a:latin typeface="American Typewriter"/>
              <a:cs typeface="American Typewriter"/>
            </a:endParaRPr>
          </a:p>
          <a:p>
            <a:pPr marL="265113" indent="-248008">
              <a:spcBef>
                <a:spcPts val="585"/>
              </a:spcBef>
              <a:buFont typeface="Arial Unicode MS"/>
              <a:buChar char="►"/>
              <a:tabLst>
                <a:tab pos="265113" algn="l"/>
              </a:tabLst>
            </a:pPr>
            <a:r>
              <a:rPr lang="en-GB" sz="175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Sustainable Technology</a:t>
            </a:r>
            <a:endParaRPr sz="1751" dirty="0">
              <a:latin typeface="American Typewriter"/>
              <a:cs typeface="American Typewriter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99011" y="4516998"/>
            <a:ext cx="2007136" cy="261871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99011" y="1771038"/>
            <a:ext cx="2007136" cy="2273933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61D394E-BB84-CA5F-381B-6318A1F39B4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7" y="233155"/>
            <a:ext cx="11072943" cy="7512225"/>
            <a:chOff x="357187" y="1146527"/>
            <a:chExt cx="8222615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265445" y="5884934"/>
              <a:ext cx="314325" cy="314325"/>
            </a:xfrm>
            <a:custGeom>
              <a:avLst/>
              <a:gdLst/>
              <a:ahLst/>
              <a:cxnLst/>
              <a:rect l="l" t="t" r="r" b="b"/>
              <a:pathLst>
                <a:path w="314325" h="314325">
                  <a:moveTo>
                    <a:pt x="157162" y="0"/>
                  </a:moveTo>
                  <a:lnTo>
                    <a:pt x="107487" y="8011"/>
                  </a:lnTo>
                  <a:lnTo>
                    <a:pt x="64344" y="30319"/>
                  </a:lnTo>
                  <a:lnTo>
                    <a:pt x="30323" y="64336"/>
                  </a:lnTo>
                  <a:lnTo>
                    <a:pt x="8012" y="107473"/>
                  </a:lnTo>
                  <a:lnTo>
                    <a:pt x="0" y="157142"/>
                  </a:lnTo>
                  <a:lnTo>
                    <a:pt x="8012" y="206810"/>
                  </a:lnTo>
                  <a:lnTo>
                    <a:pt x="30323" y="249947"/>
                  </a:lnTo>
                  <a:lnTo>
                    <a:pt x="64344" y="283964"/>
                  </a:lnTo>
                  <a:lnTo>
                    <a:pt x="107487" y="306271"/>
                  </a:lnTo>
                  <a:lnTo>
                    <a:pt x="157162" y="314283"/>
                  </a:lnTo>
                  <a:lnTo>
                    <a:pt x="206837" y="306271"/>
                  </a:lnTo>
                  <a:lnTo>
                    <a:pt x="249980" y="283964"/>
                  </a:lnTo>
                  <a:lnTo>
                    <a:pt x="284001" y="249947"/>
                  </a:lnTo>
                  <a:lnTo>
                    <a:pt x="306312" y="206810"/>
                  </a:lnTo>
                  <a:lnTo>
                    <a:pt x="314325" y="157142"/>
                  </a:lnTo>
                  <a:lnTo>
                    <a:pt x="306312" y="107473"/>
                  </a:lnTo>
                  <a:lnTo>
                    <a:pt x="284001" y="64336"/>
                  </a:lnTo>
                  <a:lnTo>
                    <a:pt x="249980" y="30319"/>
                  </a:lnTo>
                  <a:lnTo>
                    <a:pt x="206837" y="8011"/>
                  </a:lnTo>
                  <a:lnTo>
                    <a:pt x="157162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87204" y="1856261"/>
            <a:ext cx="4586861" cy="2130711"/>
          </a:xfrm>
          <a:prstGeom prst="rect">
            <a:avLst/>
          </a:prstGeom>
          <a:ln w="12700">
            <a:solidFill>
              <a:srgbClr val="FFC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5189">
              <a:lnSpc>
                <a:spcPts val="2128"/>
              </a:lnSpc>
            </a:pPr>
            <a:r>
              <a:rPr sz="1886" spc="-27" dirty="0">
                <a:solidFill>
                  <a:srgbClr val="FE75E8"/>
                </a:solidFill>
                <a:latin typeface="American Typewriter"/>
                <a:cs typeface="American Typewriter"/>
              </a:rPr>
              <a:t>SIGNAL</a:t>
            </a:r>
            <a:r>
              <a:rPr sz="1886" spc="-67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E75E8"/>
                </a:solidFill>
                <a:latin typeface="American Typewriter"/>
                <a:cs typeface="American Typewriter"/>
              </a:rPr>
              <a:t>if</a:t>
            </a:r>
            <a:r>
              <a:rPr sz="1886" spc="-61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E75E8"/>
                </a:solidFill>
                <a:latin typeface="American Typewriter"/>
                <a:cs typeface="American Typewriter"/>
              </a:rPr>
              <a:t>there</a:t>
            </a:r>
            <a:r>
              <a:rPr sz="1886" spc="-54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E75E8"/>
                </a:solidFill>
                <a:latin typeface="American Typewriter"/>
                <a:cs typeface="American Typewriter"/>
              </a:rPr>
              <a:t>is</a:t>
            </a:r>
            <a:r>
              <a:rPr sz="1886" spc="-61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E75E8"/>
                </a:solidFill>
                <a:latin typeface="American Typewriter"/>
                <a:cs typeface="American Typewriter"/>
              </a:rPr>
              <a:t>a</a:t>
            </a:r>
            <a:r>
              <a:rPr sz="1886" spc="-67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E75E8"/>
                </a:solidFill>
                <a:latin typeface="American Typewriter"/>
                <a:cs typeface="American Typewriter"/>
              </a:rPr>
              <a:t>PARTICLE</a:t>
            </a:r>
            <a:endParaRPr sz="1886">
              <a:latin typeface="American Typewriter"/>
              <a:cs typeface="American Typewriter"/>
            </a:endParaRPr>
          </a:p>
          <a:p>
            <a:pPr marL="451545" indent="-346354">
              <a:spcBef>
                <a:spcPts val="579"/>
              </a:spcBef>
              <a:buFont typeface="Arial Unicode MS"/>
              <a:buChar char="➔"/>
              <a:tabLst>
                <a:tab pos="451545" algn="l"/>
              </a:tabLst>
            </a:pP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Signal</a:t>
            </a:r>
            <a:r>
              <a:rPr sz="1886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formed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no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matter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what</a:t>
            </a:r>
            <a:endParaRPr sz="1886">
              <a:latin typeface="American Typewriter"/>
              <a:cs typeface="American Typewriter"/>
            </a:endParaRPr>
          </a:p>
          <a:p>
            <a:pPr marL="451545" indent="-346354">
              <a:spcBef>
                <a:spcPts val="680"/>
              </a:spcBef>
              <a:buFont typeface="Arial Unicode MS"/>
              <a:buChar char="➔"/>
              <a:tabLst>
                <a:tab pos="451545" algn="l"/>
              </a:tabLst>
            </a:pP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Detection</a:t>
            </a:r>
            <a:r>
              <a:rPr sz="1886" spc="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efficiency</a:t>
            </a:r>
            <a:endParaRPr sz="1886">
              <a:latin typeface="American Typewriter"/>
              <a:cs typeface="American Typewriter"/>
            </a:endParaRPr>
          </a:p>
          <a:p>
            <a:pPr marL="105189">
              <a:spcBef>
                <a:spcPts val="579"/>
              </a:spcBef>
            </a:pPr>
            <a:r>
              <a:rPr sz="1886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NO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SIGNAL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if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NO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PARTICLE</a:t>
            </a:r>
            <a:endParaRPr sz="1886">
              <a:latin typeface="American Typewriter"/>
              <a:cs typeface="American Typewriter"/>
            </a:endParaRPr>
          </a:p>
          <a:p>
            <a:pPr marL="334382" indent="-230904">
              <a:spcBef>
                <a:spcPts val="680"/>
              </a:spcBef>
              <a:buFont typeface="Arial Unicode MS"/>
              <a:buChar char="➔"/>
              <a:tabLst>
                <a:tab pos="334382" algn="l"/>
              </a:tabLst>
            </a:pP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Noise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under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control</a:t>
            </a:r>
            <a:endParaRPr sz="1886">
              <a:latin typeface="American Typewriter"/>
              <a:cs typeface="American Typewriter"/>
            </a:endParaRPr>
          </a:p>
          <a:p>
            <a:pPr marL="334382" indent="-230904">
              <a:spcBef>
                <a:spcPts val="579"/>
              </a:spcBef>
              <a:buFont typeface="Arial Unicode MS"/>
              <a:buChar char="➔"/>
              <a:tabLst>
                <a:tab pos="334382" algn="l"/>
              </a:tabLst>
            </a:pP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Discrimination</a:t>
            </a:r>
            <a:endParaRPr sz="1886">
              <a:latin typeface="American Typewriter"/>
              <a:cs typeface="American Typewriter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7204" y="4497872"/>
            <a:ext cx="4586861" cy="2809511"/>
          </a:xfrm>
          <a:prstGeom prst="rect">
            <a:avLst/>
          </a:prstGeom>
          <a:ln w="12700">
            <a:solidFill>
              <a:srgbClr val="AFFF62"/>
            </a:solidFill>
          </a:ln>
        </p:spPr>
        <p:txBody>
          <a:bodyPr vert="horz" wrap="square" lIns="0" tIns="53872" rIns="0" bIns="0" rtlCol="0">
            <a:spAutoFit/>
          </a:bodyPr>
          <a:lstStyle/>
          <a:p>
            <a:pPr>
              <a:spcBef>
                <a:spcPts val="425"/>
              </a:spcBef>
            </a:pPr>
            <a:endParaRPr sz="1615">
              <a:latin typeface="Times New Roman"/>
              <a:cs typeface="Times New Roman"/>
            </a:endParaRPr>
          </a:p>
          <a:p>
            <a:pPr marL="105189">
              <a:lnSpc>
                <a:spcPts val="1926"/>
              </a:lnSpc>
            </a:pP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Mean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(dE/dx)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Si</a:t>
            </a:r>
            <a:r>
              <a:rPr sz="1615" spc="-13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=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3.88</a:t>
            </a:r>
            <a:r>
              <a:rPr sz="1615" spc="-27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E2EBA0"/>
                </a:solidFill>
                <a:latin typeface="American Typewriter"/>
                <a:cs typeface="American Typewriter"/>
              </a:rPr>
              <a:t>MeV/cm</a:t>
            </a:r>
            <a:endParaRPr sz="1615">
              <a:latin typeface="American Typewriter"/>
              <a:cs typeface="American Typewriter"/>
            </a:endParaRPr>
          </a:p>
          <a:p>
            <a:pPr marL="105189">
              <a:lnSpc>
                <a:spcPts val="1926"/>
              </a:lnSpc>
            </a:pPr>
            <a:r>
              <a:rPr sz="1615" spc="-67" dirty="0">
                <a:solidFill>
                  <a:srgbClr val="E2EBA0"/>
                </a:solidFill>
                <a:latin typeface="Cambria Math"/>
                <a:cs typeface="Cambria Math"/>
              </a:rPr>
              <a:t>⇒</a:t>
            </a:r>
            <a:r>
              <a:rPr sz="1615" spc="-67" dirty="0">
                <a:solidFill>
                  <a:srgbClr val="E2EBA0"/>
                </a:solidFill>
                <a:latin typeface="American Typewriter"/>
                <a:cs typeface="American Typewriter"/>
              </a:rPr>
              <a:t>116</a:t>
            </a:r>
            <a:r>
              <a:rPr sz="1615" spc="-34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keV</a:t>
            </a:r>
            <a:r>
              <a:rPr sz="1615" spc="-13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for</a:t>
            </a:r>
            <a:r>
              <a:rPr sz="1615" spc="-27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300</a:t>
            </a:r>
            <a:r>
              <a:rPr sz="1615" spc="-27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μm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thick</a:t>
            </a:r>
            <a:r>
              <a:rPr sz="1615" spc="-34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Si</a:t>
            </a:r>
            <a:r>
              <a:rPr sz="1615" spc="-13" dirty="0">
                <a:solidFill>
                  <a:srgbClr val="E2EBA0"/>
                </a:solidFill>
                <a:latin typeface="American Typewriter"/>
                <a:cs typeface="American Typewriter"/>
              </a:rPr>
              <a:t> (~75e/um)</a:t>
            </a:r>
            <a:endParaRPr sz="1615">
              <a:latin typeface="American Typewriter"/>
              <a:cs typeface="American Typewriter"/>
            </a:endParaRPr>
          </a:p>
          <a:p>
            <a:pPr marL="105189" marR="431020">
              <a:lnSpc>
                <a:spcPct val="105000"/>
              </a:lnSpc>
              <a:spcBef>
                <a:spcPts val="1838"/>
              </a:spcBef>
            </a:pP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Most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probable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loss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=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spc="-40" dirty="0">
                <a:solidFill>
                  <a:srgbClr val="E2EBA0"/>
                </a:solidFill>
                <a:latin typeface="American Typewriter"/>
                <a:cs typeface="American Typewriter"/>
              </a:rPr>
              <a:t>81</a:t>
            </a:r>
            <a:r>
              <a:rPr sz="1615" spc="-27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keV</a:t>
            </a:r>
            <a:r>
              <a:rPr sz="1615" spc="-13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for</a:t>
            </a:r>
            <a:r>
              <a:rPr sz="1615" spc="-27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300</a:t>
            </a:r>
            <a:r>
              <a:rPr sz="1615" dirty="0">
                <a:solidFill>
                  <a:srgbClr val="E2EBA0"/>
                </a:solidFill>
                <a:latin typeface="Corbel"/>
                <a:cs typeface="Corbel"/>
              </a:rPr>
              <a:t>μ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m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E2EBA0"/>
                </a:solidFill>
                <a:latin typeface="American Typewriter"/>
                <a:cs typeface="American Typewriter"/>
              </a:rPr>
              <a:t>Si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Since</a:t>
            </a:r>
            <a:r>
              <a:rPr sz="1615" spc="-27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3.6eV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needed</a:t>
            </a:r>
            <a:r>
              <a:rPr sz="1615" spc="-27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to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make</a:t>
            </a:r>
            <a:r>
              <a:rPr sz="1615" spc="-27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E2EBA0"/>
                </a:solidFill>
                <a:latin typeface="American Typewriter"/>
                <a:cs typeface="American Typewriter"/>
              </a:rPr>
              <a:t>e-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h</a:t>
            </a:r>
            <a:r>
              <a:rPr sz="1615" spc="-34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E2EBA0"/>
                </a:solidFill>
                <a:latin typeface="American Typewriter"/>
                <a:cs typeface="American Typewriter"/>
              </a:rPr>
              <a:t>pair</a:t>
            </a:r>
            <a:endParaRPr sz="1615">
              <a:latin typeface="American Typewriter"/>
              <a:cs typeface="American Typewriter"/>
            </a:endParaRPr>
          </a:p>
          <a:p>
            <a:pPr marL="105189">
              <a:lnSpc>
                <a:spcPts val="1872"/>
              </a:lnSpc>
            </a:pPr>
            <a:r>
              <a:rPr sz="1615" dirty="0">
                <a:solidFill>
                  <a:srgbClr val="E2EBA0"/>
                </a:solidFill>
                <a:latin typeface="Cambria Math"/>
                <a:cs typeface="Cambria Math"/>
              </a:rPr>
              <a:t>⇒</a:t>
            </a:r>
            <a:r>
              <a:rPr sz="1615" spc="27" dirty="0">
                <a:solidFill>
                  <a:srgbClr val="E2EBA0"/>
                </a:solidFill>
                <a:latin typeface="Cambria Math"/>
                <a:cs typeface="Cambria Math"/>
              </a:rPr>
              <a:t> </a:t>
            </a:r>
            <a:r>
              <a:rPr sz="1615" spc="-13" dirty="0">
                <a:solidFill>
                  <a:srgbClr val="E2EBA0"/>
                </a:solidFill>
                <a:latin typeface="American Typewriter"/>
                <a:cs typeface="American Typewriter"/>
              </a:rPr>
              <a:t>charge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in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300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Corbel"/>
                <a:cs typeface="Corbel"/>
              </a:rPr>
              <a:t>μ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m=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22500</a:t>
            </a:r>
            <a:r>
              <a:rPr sz="1615" spc="-13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e-</a:t>
            </a:r>
            <a:r>
              <a:rPr sz="1615" spc="-6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E2EBA0"/>
                </a:solidFill>
                <a:latin typeface="American Typewriter"/>
                <a:cs typeface="American Typewriter"/>
              </a:rPr>
              <a:t>(=3.6</a:t>
            </a:r>
            <a:r>
              <a:rPr sz="1615" spc="-21" dirty="0">
                <a:solidFill>
                  <a:srgbClr val="E2EBA0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E2EBA0"/>
                </a:solidFill>
                <a:latin typeface="American Typewriter"/>
                <a:cs typeface="American Typewriter"/>
              </a:rPr>
              <a:t>fC)</a:t>
            </a:r>
            <a:endParaRPr sz="1615">
              <a:latin typeface="American Typewriter"/>
              <a:cs typeface="American Typewriter"/>
            </a:endParaRPr>
          </a:p>
          <a:p>
            <a:pPr marL="105189">
              <a:spcBef>
                <a:spcPts val="101"/>
              </a:spcBef>
            </a:pPr>
            <a:r>
              <a:rPr sz="1615" spc="-13" dirty="0">
                <a:solidFill>
                  <a:srgbClr val="E2EBA0"/>
                </a:solidFill>
                <a:latin typeface="American Typewriter"/>
                <a:cs typeface="American Typewriter"/>
              </a:rPr>
              <a:t>(75e/um)</a:t>
            </a:r>
            <a:endParaRPr sz="1615">
              <a:latin typeface="American Typewriter"/>
              <a:cs typeface="American Typewriter"/>
            </a:endParaRPr>
          </a:p>
          <a:p>
            <a:pPr>
              <a:spcBef>
                <a:spcPts val="223"/>
              </a:spcBef>
            </a:pPr>
            <a:endParaRPr sz="1615">
              <a:latin typeface="American Typewriter"/>
              <a:cs typeface="American Typewriter"/>
            </a:endParaRPr>
          </a:p>
          <a:p>
            <a:pPr marL="105189" marR="211234">
              <a:lnSpc>
                <a:spcPts val="1872"/>
              </a:lnSpc>
            </a:pP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Mean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charge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=</a:t>
            </a:r>
            <a:r>
              <a:rPr sz="1615" spc="37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Most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probable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charge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≈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0.7× mean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222279" y="6710230"/>
            <a:ext cx="24028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23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908351"/>
          </a:xfrm>
          <a:prstGeom prst="rect">
            <a:avLst/>
          </a:prstGeom>
        </p:spPr>
        <p:txBody>
          <a:bodyPr vert="horz" wrap="square" lIns="0" tIns="468591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Signal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Noise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Landau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distribution</a:t>
            </a:r>
            <a:endParaRPr sz="2828">
              <a:latin typeface="American Typewriter"/>
              <a:cs typeface="American Typewriter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5546619" y="2307181"/>
            <a:ext cx="8529817" cy="4426953"/>
            <a:chOff x="4118841" y="2686670"/>
            <a:chExt cx="6334125" cy="3287395"/>
          </a:xfrm>
        </p:grpSpPr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18841" y="2815361"/>
              <a:ext cx="3209655" cy="315816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6319875" y="2686670"/>
              <a:ext cx="258445" cy="2584450"/>
            </a:xfrm>
            <a:custGeom>
              <a:avLst/>
              <a:gdLst/>
              <a:ahLst/>
              <a:cxnLst/>
              <a:rect l="l" t="t" r="r" b="b"/>
              <a:pathLst>
                <a:path w="258445" h="2584450">
                  <a:moveTo>
                    <a:pt x="15239" y="2465087"/>
                  </a:moveTo>
                  <a:lnTo>
                    <a:pt x="2623" y="2471225"/>
                  </a:lnTo>
                  <a:lnTo>
                    <a:pt x="0" y="2478826"/>
                  </a:lnTo>
                  <a:lnTo>
                    <a:pt x="51207" y="2584032"/>
                  </a:lnTo>
                  <a:lnTo>
                    <a:pt x="67859" y="2559862"/>
                  </a:lnTo>
                  <a:lnTo>
                    <a:pt x="65764" y="2559862"/>
                  </a:lnTo>
                  <a:lnTo>
                    <a:pt x="40432" y="2557956"/>
                  </a:lnTo>
                  <a:lnTo>
                    <a:pt x="43960" y="2511100"/>
                  </a:lnTo>
                  <a:lnTo>
                    <a:pt x="22840" y="2467711"/>
                  </a:lnTo>
                  <a:lnTo>
                    <a:pt x="15239" y="2465087"/>
                  </a:lnTo>
                  <a:close/>
                </a:path>
                <a:path w="258445" h="2584450">
                  <a:moveTo>
                    <a:pt x="43960" y="2511100"/>
                  </a:moveTo>
                  <a:lnTo>
                    <a:pt x="40432" y="2557956"/>
                  </a:lnTo>
                  <a:lnTo>
                    <a:pt x="65764" y="2559862"/>
                  </a:lnTo>
                  <a:lnTo>
                    <a:pt x="66255" y="2553340"/>
                  </a:lnTo>
                  <a:lnTo>
                    <a:pt x="64521" y="2553340"/>
                  </a:lnTo>
                  <a:lnTo>
                    <a:pt x="42640" y="2551692"/>
                  </a:lnTo>
                  <a:lnTo>
                    <a:pt x="54992" y="2533764"/>
                  </a:lnTo>
                  <a:lnTo>
                    <a:pt x="43960" y="2511100"/>
                  </a:lnTo>
                  <a:close/>
                </a:path>
                <a:path w="258445" h="2584450">
                  <a:moveTo>
                    <a:pt x="104580" y="2471812"/>
                  </a:moveTo>
                  <a:lnTo>
                    <a:pt x="96671" y="2473269"/>
                  </a:lnTo>
                  <a:lnTo>
                    <a:pt x="69292" y="2513008"/>
                  </a:lnTo>
                  <a:lnTo>
                    <a:pt x="65764" y="2559862"/>
                  </a:lnTo>
                  <a:lnTo>
                    <a:pt x="67859" y="2559862"/>
                  </a:lnTo>
                  <a:lnTo>
                    <a:pt x="117590" y="2487678"/>
                  </a:lnTo>
                  <a:lnTo>
                    <a:pt x="116133" y="2479770"/>
                  </a:lnTo>
                  <a:lnTo>
                    <a:pt x="104580" y="2471812"/>
                  </a:lnTo>
                  <a:close/>
                </a:path>
                <a:path w="258445" h="2584450">
                  <a:moveTo>
                    <a:pt x="54992" y="2533764"/>
                  </a:moveTo>
                  <a:lnTo>
                    <a:pt x="42640" y="2551692"/>
                  </a:lnTo>
                  <a:lnTo>
                    <a:pt x="64521" y="2553340"/>
                  </a:lnTo>
                  <a:lnTo>
                    <a:pt x="54992" y="2533764"/>
                  </a:lnTo>
                  <a:close/>
                </a:path>
                <a:path w="258445" h="2584450">
                  <a:moveTo>
                    <a:pt x="69292" y="2513008"/>
                  </a:moveTo>
                  <a:lnTo>
                    <a:pt x="54992" y="2533764"/>
                  </a:lnTo>
                  <a:lnTo>
                    <a:pt x="64521" y="2553340"/>
                  </a:lnTo>
                  <a:lnTo>
                    <a:pt x="66255" y="2553340"/>
                  </a:lnTo>
                  <a:lnTo>
                    <a:pt x="69292" y="2513008"/>
                  </a:lnTo>
                  <a:close/>
                </a:path>
                <a:path w="258445" h="2584450">
                  <a:moveTo>
                    <a:pt x="233020" y="0"/>
                  </a:moveTo>
                  <a:lnTo>
                    <a:pt x="43960" y="2511100"/>
                  </a:lnTo>
                  <a:lnTo>
                    <a:pt x="54992" y="2533764"/>
                  </a:lnTo>
                  <a:lnTo>
                    <a:pt x="69292" y="2513008"/>
                  </a:lnTo>
                  <a:lnTo>
                    <a:pt x="258352" y="1907"/>
                  </a:lnTo>
                  <a:lnTo>
                    <a:pt x="233020" y="0"/>
                  </a:lnTo>
                  <a:close/>
                </a:path>
              </a:pathLst>
            </a:custGeom>
            <a:solidFill>
              <a:srgbClr val="A6B7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56423" y="2812795"/>
              <a:ext cx="2996183" cy="3160776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11219339" y="1747116"/>
            <a:ext cx="1752995" cy="43148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</a:pP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Width</a:t>
            </a:r>
            <a:r>
              <a:rPr sz="1346" spc="14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depends</a:t>
            </a:r>
            <a:r>
              <a:rPr sz="1346" spc="13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on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Substrate</a:t>
            </a:r>
            <a:r>
              <a:rPr sz="1346" spc="46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thickness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305698" y="1747116"/>
            <a:ext cx="1385294" cy="43148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</a:pP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High</a:t>
            </a:r>
            <a:r>
              <a:rPr sz="1346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energy</a:t>
            </a:r>
            <a:r>
              <a:rPr sz="1346" spc="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tail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From</a:t>
            </a:r>
            <a:r>
              <a:rPr sz="1346" spc="9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delta</a:t>
            </a:r>
            <a:r>
              <a:rPr sz="1346" spc="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rays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1083F5C-C8BD-1DCE-8F85-F336B0D7904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19</a:t>
            </a:fld>
            <a:endParaRPr lang="en-GB"/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id="{FD3C739D-B02B-4E46-B76F-9E9B486725E8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784011"/>
          </a:xfrm>
          <a:prstGeom prst="rect">
            <a:avLst/>
          </a:prstGeom>
        </p:spPr>
        <p:txBody>
          <a:bodyPr vert="horz" wrap="square" lIns="0" tIns="345454" rIns="0" bIns="0" rtlCol="0">
            <a:spAutoFit/>
          </a:bodyPr>
          <a:lstStyle/>
          <a:p>
            <a:pPr marL="265113">
              <a:spcBef>
                <a:spcPts val="135"/>
              </a:spcBef>
            </a:pP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Two-dimensional</a:t>
            </a:r>
            <a:r>
              <a:rPr sz="2828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segmentation.</a:t>
            </a:r>
            <a:r>
              <a:rPr sz="2828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Pixel</a:t>
            </a:r>
            <a:r>
              <a:rPr sz="2828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Detectors</a:t>
            </a:r>
            <a:r>
              <a:rPr sz="2828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“Hybrid”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086010" y="6212188"/>
            <a:ext cx="2148060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2021" dirty="0">
                <a:solidFill>
                  <a:srgbClr val="C1E71D"/>
                </a:solidFill>
                <a:latin typeface="Gill Sans MT"/>
                <a:cs typeface="Gill Sans MT"/>
              </a:rPr>
              <a:t>ATLAS</a:t>
            </a:r>
            <a:r>
              <a:rPr sz="2021" spc="40" dirty="0">
                <a:solidFill>
                  <a:srgbClr val="C1E71D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C1E71D"/>
                </a:solidFill>
                <a:latin typeface="Gill Sans MT"/>
                <a:cs typeface="Gill Sans MT"/>
              </a:rPr>
              <a:t>FE-</a:t>
            </a:r>
            <a:r>
              <a:rPr sz="2021" spc="-13" dirty="0">
                <a:solidFill>
                  <a:srgbClr val="C1E71D"/>
                </a:solidFill>
                <a:latin typeface="Gill Sans MT"/>
                <a:cs typeface="Gill Sans MT"/>
              </a:rPr>
              <a:t>I4~4cm</a:t>
            </a:r>
            <a:r>
              <a:rPr sz="2021" spc="-21" baseline="27777" dirty="0">
                <a:solidFill>
                  <a:srgbClr val="C1E71D"/>
                </a:solidFill>
                <a:latin typeface="Gill Sans MT"/>
                <a:cs typeface="Gill Sans MT"/>
              </a:rPr>
              <a:t>2</a:t>
            </a:r>
            <a:endParaRPr sz="2021" baseline="27777" dirty="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016256" y="1557145"/>
            <a:ext cx="9913401" cy="5654050"/>
            <a:chOff x="754656" y="2129704"/>
            <a:chExt cx="7361555" cy="4198620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55444" y="2305670"/>
              <a:ext cx="3360525" cy="200928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4656" y="2129704"/>
              <a:ext cx="3532291" cy="228346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65135" y="4969706"/>
              <a:ext cx="2503007" cy="1358618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343660" y="7304711"/>
            <a:ext cx="2389203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dirty="0">
                <a:solidFill>
                  <a:srgbClr val="FFFFFF"/>
                </a:solidFill>
                <a:latin typeface="Gill Sans MT"/>
                <a:cs typeface="Gill Sans MT"/>
              </a:rPr>
              <a:t>50</a:t>
            </a:r>
            <a:r>
              <a:rPr sz="1346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FFFFFF"/>
                </a:solidFill>
                <a:latin typeface="Gill Sans MT"/>
                <a:cs typeface="Gill Sans MT"/>
              </a:rPr>
              <a:t>microns</a:t>
            </a:r>
            <a:r>
              <a:rPr sz="1346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FFFFFF"/>
                </a:solidFill>
                <a:latin typeface="Gill Sans MT"/>
                <a:cs typeface="Gill Sans MT"/>
              </a:rPr>
              <a:t>(25um</a:t>
            </a:r>
            <a:r>
              <a:rPr sz="1346" spc="8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FFFFFF"/>
                </a:solidFill>
                <a:latin typeface="Gill Sans MT"/>
                <a:cs typeface="Gill Sans MT"/>
              </a:rPr>
              <a:t>In,</a:t>
            </a:r>
            <a:r>
              <a:rPr sz="1346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FFFFFF"/>
                </a:solidFill>
                <a:latin typeface="Gill Sans MT"/>
                <a:cs typeface="Gill Sans MT"/>
              </a:rPr>
              <a:t>&lt;10um</a:t>
            </a:r>
            <a:r>
              <a:rPr sz="1346" spc="-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spc="-34" dirty="0">
                <a:solidFill>
                  <a:srgbClr val="FFFFFF"/>
                </a:solidFill>
                <a:latin typeface="Gill Sans MT"/>
                <a:cs typeface="Gill Sans MT"/>
              </a:rPr>
              <a:t>Au)</a:t>
            </a:r>
            <a:endParaRPr sz="1346">
              <a:latin typeface="Gill Sans MT"/>
              <a:cs typeface="Gill Sans M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745474" y="3339606"/>
            <a:ext cx="12081983" cy="4026758"/>
            <a:chOff x="1296163" y="3453335"/>
            <a:chExt cx="8971915" cy="2990215"/>
          </a:xfrm>
        </p:grpSpPr>
        <p:sp>
          <p:nvSpPr>
            <p:cNvPr id="16" name="object 16"/>
            <p:cNvSpPr/>
            <p:nvPr/>
          </p:nvSpPr>
          <p:spPr>
            <a:xfrm>
              <a:off x="1296163" y="5850832"/>
              <a:ext cx="180975" cy="592455"/>
            </a:xfrm>
            <a:custGeom>
              <a:avLst/>
              <a:gdLst/>
              <a:ahLst/>
              <a:cxnLst/>
              <a:rect l="l" t="t" r="r" b="b"/>
              <a:pathLst>
                <a:path w="180975" h="592454">
                  <a:moveTo>
                    <a:pt x="76132" y="488918"/>
                  </a:moveTo>
                  <a:lnTo>
                    <a:pt x="65867" y="498480"/>
                  </a:lnTo>
                  <a:lnTo>
                    <a:pt x="65581" y="506516"/>
                  </a:lnTo>
                  <a:lnTo>
                    <a:pt x="145338" y="592131"/>
                  </a:lnTo>
                  <a:lnTo>
                    <a:pt x="152230" y="570337"/>
                  </a:lnTo>
                  <a:lnTo>
                    <a:pt x="127401" y="570337"/>
                  </a:lnTo>
                  <a:lnTo>
                    <a:pt x="117063" y="524513"/>
                  </a:lnTo>
                  <a:lnTo>
                    <a:pt x="84170" y="489204"/>
                  </a:lnTo>
                  <a:lnTo>
                    <a:pt x="76132" y="488918"/>
                  </a:lnTo>
                  <a:close/>
                </a:path>
                <a:path w="180975" h="592454">
                  <a:moveTo>
                    <a:pt x="117063" y="524513"/>
                  </a:moveTo>
                  <a:lnTo>
                    <a:pt x="127401" y="570337"/>
                  </a:lnTo>
                  <a:lnTo>
                    <a:pt x="152182" y="564749"/>
                  </a:lnTo>
                  <a:lnTo>
                    <a:pt x="151949" y="563716"/>
                  </a:lnTo>
                  <a:lnTo>
                    <a:pt x="127681" y="563716"/>
                  </a:lnTo>
                  <a:lnTo>
                    <a:pt x="134245" y="542958"/>
                  </a:lnTo>
                  <a:lnTo>
                    <a:pt x="117063" y="524513"/>
                  </a:lnTo>
                  <a:close/>
                </a:path>
                <a:path w="180975" h="592454">
                  <a:moveTo>
                    <a:pt x="163530" y="469207"/>
                  </a:moveTo>
                  <a:lnTo>
                    <a:pt x="156394" y="472914"/>
                  </a:lnTo>
                  <a:lnTo>
                    <a:pt x="141845" y="518925"/>
                  </a:lnTo>
                  <a:lnTo>
                    <a:pt x="152182" y="564749"/>
                  </a:lnTo>
                  <a:lnTo>
                    <a:pt x="127401" y="570337"/>
                  </a:lnTo>
                  <a:lnTo>
                    <a:pt x="152230" y="570337"/>
                  </a:lnTo>
                  <a:lnTo>
                    <a:pt x="180615" y="480573"/>
                  </a:lnTo>
                  <a:lnTo>
                    <a:pt x="176908" y="473436"/>
                  </a:lnTo>
                  <a:lnTo>
                    <a:pt x="163530" y="469207"/>
                  </a:lnTo>
                  <a:close/>
                </a:path>
                <a:path w="180975" h="592454">
                  <a:moveTo>
                    <a:pt x="134245" y="542958"/>
                  </a:moveTo>
                  <a:lnTo>
                    <a:pt x="127681" y="563716"/>
                  </a:lnTo>
                  <a:lnTo>
                    <a:pt x="149086" y="558888"/>
                  </a:lnTo>
                  <a:lnTo>
                    <a:pt x="134245" y="542958"/>
                  </a:lnTo>
                  <a:close/>
                </a:path>
                <a:path w="180975" h="592454">
                  <a:moveTo>
                    <a:pt x="141845" y="518925"/>
                  </a:moveTo>
                  <a:lnTo>
                    <a:pt x="134245" y="542958"/>
                  </a:lnTo>
                  <a:lnTo>
                    <a:pt x="149086" y="558888"/>
                  </a:lnTo>
                  <a:lnTo>
                    <a:pt x="127681" y="563716"/>
                  </a:lnTo>
                  <a:lnTo>
                    <a:pt x="151949" y="563716"/>
                  </a:lnTo>
                  <a:lnTo>
                    <a:pt x="141845" y="518925"/>
                  </a:lnTo>
                  <a:close/>
                </a:path>
                <a:path w="180975" h="592454">
                  <a:moveTo>
                    <a:pt x="24781" y="0"/>
                  </a:moveTo>
                  <a:lnTo>
                    <a:pt x="0" y="5589"/>
                  </a:lnTo>
                  <a:lnTo>
                    <a:pt x="117063" y="524513"/>
                  </a:lnTo>
                  <a:lnTo>
                    <a:pt x="134245" y="542958"/>
                  </a:lnTo>
                  <a:lnTo>
                    <a:pt x="141845" y="518925"/>
                  </a:lnTo>
                  <a:lnTo>
                    <a:pt x="2478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42727" y="4565833"/>
              <a:ext cx="3434172" cy="1812580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559775" y="3453340"/>
              <a:ext cx="4446270" cy="1402080"/>
            </a:xfrm>
            <a:custGeom>
              <a:avLst/>
              <a:gdLst/>
              <a:ahLst/>
              <a:cxnLst/>
              <a:rect l="l" t="t" r="r" b="b"/>
              <a:pathLst>
                <a:path w="4446270" h="1402079">
                  <a:moveTo>
                    <a:pt x="117919" y="1300784"/>
                  </a:moveTo>
                  <a:lnTo>
                    <a:pt x="115874" y="1293012"/>
                  </a:lnTo>
                  <a:lnTo>
                    <a:pt x="103759" y="1285938"/>
                  </a:lnTo>
                  <a:lnTo>
                    <a:pt x="95973" y="1287983"/>
                  </a:lnTo>
                  <a:lnTo>
                    <a:pt x="71653" y="1329664"/>
                  </a:lnTo>
                  <a:lnTo>
                    <a:pt x="71653" y="206857"/>
                  </a:lnTo>
                  <a:lnTo>
                    <a:pt x="46253" y="206857"/>
                  </a:lnTo>
                  <a:lnTo>
                    <a:pt x="46253" y="1329664"/>
                  </a:lnTo>
                  <a:lnTo>
                    <a:pt x="21932" y="1287983"/>
                  </a:lnTo>
                  <a:lnTo>
                    <a:pt x="14160" y="1285938"/>
                  </a:lnTo>
                  <a:lnTo>
                    <a:pt x="2044" y="1293012"/>
                  </a:lnTo>
                  <a:lnTo>
                    <a:pt x="0" y="1300784"/>
                  </a:lnTo>
                  <a:lnTo>
                    <a:pt x="58953" y="1401851"/>
                  </a:lnTo>
                  <a:lnTo>
                    <a:pt x="73660" y="1376641"/>
                  </a:lnTo>
                  <a:lnTo>
                    <a:pt x="117919" y="1300784"/>
                  </a:lnTo>
                  <a:close/>
                </a:path>
                <a:path w="4446270" h="1402079">
                  <a:moveTo>
                    <a:pt x="4445889" y="59537"/>
                  </a:moveTo>
                  <a:lnTo>
                    <a:pt x="4345165" y="0"/>
                  </a:lnTo>
                  <a:lnTo>
                    <a:pt x="4337367" y="2006"/>
                  </a:lnTo>
                  <a:lnTo>
                    <a:pt x="4330230" y="14071"/>
                  </a:lnTo>
                  <a:lnTo>
                    <a:pt x="4332236" y="21869"/>
                  </a:lnTo>
                  <a:lnTo>
                    <a:pt x="4373778" y="46418"/>
                  </a:lnTo>
                  <a:lnTo>
                    <a:pt x="1632102" y="30467"/>
                  </a:lnTo>
                  <a:lnTo>
                    <a:pt x="1632013" y="46418"/>
                  </a:lnTo>
                  <a:lnTo>
                    <a:pt x="1631950" y="55867"/>
                  </a:lnTo>
                  <a:lnTo>
                    <a:pt x="4373626" y="71818"/>
                  </a:lnTo>
                  <a:lnTo>
                    <a:pt x="4331805" y="95897"/>
                  </a:lnTo>
                  <a:lnTo>
                    <a:pt x="4329709" y="103657"/>
                  </a:lnTo>
                  <a:lnTo>
                    <a:pt x="4336707" y="115811"/>
                  </a:lnTo>
                  <a:lnTo>
                    <a:pt x="4344479" y="117906"/>
                  </a:lnTo>
                  <a:lnTo>
                    <a:pt x="4424083" y="72097"/>
                  </a:lnTo>
                  <a:lnTo>
                    <a:pt x="4445889" y="59537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176899" y="4221496"/>
              <a:ext cx="2091150" cy="289882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3462033" y="4953486"/>
            <a:ext cx="702051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solder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339577" y="2846664"/>
            <a:ext cx="2427683" cy="1335280"/>
          </a:xfrm>
          <a:prstGeom prst="rect">
            <a:avLst/>
          </a:prstGeom>
          <a:ln w="12700">
            <a:solidFill>
              <a:srgbClr val="FFC000"/>
            </a:solidFill>
          </a:ln>
        </p:spPr>
        <p:txBody>
          <a:bodyPr vert="horz" wrap="square" lIns="0" tIns="34205" rIns="0" bIns="0" rtlCol="0">
            <a:spAutoFit/>
          </a:bodyPr>
          <a:lstStyle/>
          <a:p>
            <a:pPr marL="105189" marR="1517977">
              <a:lnSpc>
                <a:spcPct val="105300"/>
              </a:lnSpc>
              <a:spcBef>
                <a:spcPts val="269"/>
              </a:spcBef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FE-</a:t>
            </a:r>
            <a:r>
              <a:rPr sz="2021" spc="-34" dirty="0">
                <a:solidFill>
                  <a:srgbClr val="FFFFFF"/>
                </a:solidFill>
                <a:latin typeface="Gill Sans MT"/>
                <a:cs typeface="Gill Sans MT"/>
              </a:rPr>
              <a:t>I4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80x336</a:t>
            </a:r>
            <a:endParaRPr sz="2021">
              <a:latin typeface="Gill Sans MT"/>
              <a:cs typeface="Gill Sans MT"/>
            </a:endParaRPr>
          </a:p>
          <a:p>
            <a:pPr marL="105189"/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=26</a:t>
            </a:r>
            <a:r>
              <a:rPr sz="2021" spc="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880</a:t>
            </a:r>
            <a:r>
              <a:rPr sz="2021" spc="10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pixels</a:t>
            </a:r>
            <a:endParaRPr sz="2021">
              <a:latin typeface="Gill Sans MT"/>
              <a:cs typeface="Gill Sans MT"/>
            </a:endParaRPr>
          </a:p>
          <a:p>
            <a:pPr marL="105189">
              <a:spcBef>
                <a:spcPts val="162"/>
              </a:spcBef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125</a:t>
            </a:r>
            <a:r>
              <a:rPr sz="2021" spc="7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x</a:t>
            </a:r>
            <a:r>
              <a:rPr sz="2021" spc="7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50</a:t>
            </a:r>
            <a:r>
              <a:rPr sz="2021" spc="7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34" dirty="0">
                <a:solidFill>
                  <a:srgbClr val="FFFFFF"/>
                </a:solidFill>
                <a:latin typeface="Gill Sans MT"/>
                <a:cs typeface="Gill Sans MT"/>
              </a:rPr>
              <a:t>um</a:t>
            </a:r>
            <a:r>
              <a:rPr sz="2021" spc="-49" baseline="27777" dirty="0">
                <a:solidFill>
                  <a:srgbClr val="FFFFFF"/>
                </a:solidFill>
                <a:latin typeface="Gill Sans MT"/>
                <a:cs typeface="Gill Sans MT"/>
              </a:rPr>
              <a:t>2</a:t>
            </a:r>
            <a:endParaRPr sz="2021" baseline="27777">
              <a:latin typeface="Gill Sans MT"/>
              <a:cs typeface="Gill Sans MT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97CC333F-2FE0-E0B8-2E09-9243F7340C5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20</a:t>
            </a:fld>
            <a:endParaRPr lang="en-GB"/>
          </a:p>
        </p:txBody>
      </p:sp>
      <p:sp>
        <p:nvSpPr>
          <p:cNvPr id="23" name="object 2">
            <a:extLst>
              <a:ext uri="{FF2B5EF4-FFF2-40B4-BE49-F238E27FC236}">
                <a16:creationId xmlns:a16="http://schemas.microsoft.com/office/drawing/2014/main" id="{738BD0E9-9463-C24C-AD5A-70A02E998146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4" y="233155"/>
            <a:ext cx="13510888" cy="7512225"/>
            <a:chOff x="357187" y="1146527"/>
            <a:chExt cx="1003300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89589" y="2917542"/>
              <a:ext cx="385687" cy="19864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5889589" y="2917542"/>
              <a:ext cx="386080" cy="198755"/>
            </a:xfrm>
            <a:custGeom>
              <a:avLst/>
              <a:gdLst/>
              <a:ahLst/>
              <a:cxnLst/>
              <a:rect l="l" t="t" r="r" b="b"/>
              <a:pathLst>
                <a:path w="386079" h="198755">
                  <a:moveTo>
                    <a:pt x="0" y="49661"/>
                  </a:moveTo>
                  <a:lnTo>
                    <a:pt x="260659" y="49661"/>
                  </a:lnTo>
                  <a:lnTo>
                    <a:pt x="260659" y="0"/>
                  </a:lnTo>
                  <a:lnTo>
                    <a:pt x="385686" y="99323"/>
                  </a:lnTo>
                  <a:lnTo>
                    <a:pt x="260659" y="198646"/>
                  </a:lnTo>
                  <a:lnTo>
                    <a:pt x="260659" y="148984"/>
                  </a:lnTo>
                  <a:lnTo>
                    <a:pt x="0" y="148984"/>
                  </a:lnTo>
                  <a:lnTo>
                    <a:pt x="0" y="49661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20663" y="2531595"/>
              <a:ext cx="3462713" cy="170770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6920663" y="2531596"/>
              <a:ext cx="3463290" cy="1708150"/>
            </a:xfrm>
            <a:custGeom>
              <a:avLst/>
              <a:gdLst/>
              <a:ahLst/>
              <a:cxnLst/>
              <a:rect l="l" t="t" r="r" b="b"/>
              <a:pathLst>
                <a:path w="3463290" h="1708150">
                  <a:moveTo>
                    <a:pt x="0" y="0"/>
                  </a:moveTo>
                  <a:lnTo>
                    <a:pt x="3462714" y="0"/>
                  </a:lnTo>
                  <a:lnTo>
                    <a:pt x="3462714" y="1707703"/>
                  </a:lnTo>
                  <a:lnTo>
                    <a:pt x="0" y="170770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25538" y="2355772"/>
              <a:ext cx="1589921" cy="170077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925538" y="2355772"/>
              <a:ext cx="1590040" cy="170180"/>
            </a:xfrm>
            <a:custGeom>
              <a:avLst/>
              <a:gdLst/>
              <a:ahLst/>
              <a:cxnLst/>
              <a:rect l="l" t="t" r="r" b="b"/>
              <a:pathLst>
                <a:path w="1590040" h="170180">
                  <a:moveTo>
                    <a:pt x="0" y="0"/>
                  </a:moveTo>
                  <a:lnTo>
                    <a:pt x="1589921" y="0"/>
                  </a:lnTo>
                  <a:lnTo>
                    <a:pt x="1589921" y="170076"/>
                  </a:lnTo>
                  <a:lnTo>
                    <a:pt x="0" y="17007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88578" y="2347752"/>
              <a:ext cx="1589921" cy="177245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788577" y="2347752"/>
              <a:ext cx="1590040" cy="177800"/>
            </a:xfrm>
            <a:custGeom>
              <a:avLst/>
              <a:gdLst/>
              <a:ahLst/>
              <a:cxnLst/>
              <a:rect l="l" t="t" r="r" b="b"/>
              <a:pathLst>
                <a:path w="1590040" h="177800">
                  <a:moveTo>
                    <a:pt x="0" y="0"/>
                  </a:moveTo>
                  <a:lnTo>
                    <a:pt x="1589921" y="0"/>
                  </a:lnTo>
                  <a:lnTo>
                    <a:pt x="1589921" y="177245"/>
                  </a:lnTo>
                  <a:lnTo>
                    <a:pt x="0" y="17724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510584" y="2361605"/>
              <a:ext cx="282869" cy="168918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8510584" y="2361605"/>
              <a:ext cx="283210" cy="169545"/>
            </a:xfrm>
            <a:custGeom>
              <a:avLst/>
              <a:gdLst/>
              <a:ahLst/>
              <a:cxnLst/>
              <a:rect l="l" t="t" r="r" b="b"/>
              <a:pathLst>
                <a:path w="283209" h="169544">
                  <a:moveTo>
                    <a:pt x="0" y="0"/>
                  </a:moveTo>
                  <a:lnTo>
                    <a:pt x="282869" y="0"/>
                  </a:lnTo>
                  <a:lnTo>
                    <a:pt x="282869" y="168919"/>
                  </a:lnTo>
                  <a:lnTo>
                    <a:pt x="0" y="16891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582495" y="2502186"/>
              <a:ext cx="1511300" cy="582295"/>
            </a:xfrm>
            <a:custGeom>
              <a:avLst/>
              <a:gdLst/>
              <a:ahLst/>
              <a:cxnLst/>
              <a:rect l="l" t="t" r="r" b="b"/>
              <a:pathLst>
                <a:path w="1511300" h="582294">
                  <a:moveTo>
                    <a:pt x="77343" y="415417"/>
                  </a:moveTo>
                  <a:lnTo>
                    <a:pt x="76060" y="86410"/>
                  </a:lnTo>
                  <a:lnTo>
                    <a:pt x="63373" y="76250"/>
                  </a:lnTo>
                  <a:lnTo>
                    <a:pt x="50647" y="86410"/>
                  </a:lnTo>
                  <a:lnTo>
                    <a:pt x="51943" y="415417"/>
                  </a:lnTo>
                  <a:lnTo>
                    <a:pt x="77343" y="415417"/>
                  </a:lnTo>
                  <a:close/>
                </a:path>
                <a:path w="1511300" h="582294">
                  <a:moveTo>
                    <a:pt x="127025" y="126758"/>
                  </a:moveTo>
                  <a:lnTo>
                    <a:pt x="101523" y="76250"/>
                  </a:lnTo>
                  <a:lnTo>
                    <a:pt x="63017" y="0"/>
                  </a:lnTo>
                  <a:lnTo>
                    <a:pt x="0" y="127254"/>
                  </a:lnTo>
                  <a:lnTo>
                    <a:pt x="50647" y="86410"/>
                  </a:lnTo>
                  <a:lnTo>
                    <a:pt x="63258" y="76250"/>
                  </a:lnTo>
                  <a:lnTo>
                    <a:pt x="76174" y="86410"/>
                  </a:lnTo>
                  <a:lnTo>
                    <a:pt x="127025" y="126758"/>
                  </a:lnTo>
                  <a:close/>
                </a:path>
                <a:path w="1511300" h="582294">
                  <a:moveTo>
                    <a:pt x="704697" y="561555"/>
                  </a:moveTo>
                  <a:lnTo>
                    <a:pt x="209448" y="186740"/>
                  </a:lnTo>
                  <a:lnTo>
                    <a:pt x="233654" y="180606"/>
                  </a:lnTo>
                  <a:lnTo>
                    <a:pt x="272529" y="170764"/>
                  </a:lnTo>
                  <a:lnTo>
                    <a:pt x="201345" y="157505"/>
                  </a:lnTo>
                  <a:lnTo>
                    <a:pt x="201345" y="180606"/>
                  </a:lnTo>
                  <a:lnTo>
                    <a:pt x="193687" y="190741"/>
                  </a:lnTo>
                  <a:lnTo>
                    <a:pt x="186016" y="200863"/>
                  </a:lnTo>
                  <a:lnTo>
                    <a:pt x="201345" y="180606"/>
                  </a:lnTo>
                  <a:lnTo>
                    <a:pt x="201345" y="157505"/>
                  </a:lnTo>
                  <a:lnTo>
                    <a:pt x="132918" y="144754"/>
                  </a:lnTo>
                  <a:lnTo>
                    <a:pt x="195872" y="272034"/>
                  </a:lnTo>
                  <a:lnTo>
                    <a:pt x="194119" y="206997"/>
                  </a:lnTo>
                  <a:lnTo>
                    <a:pt x="689368" y="581799"/>
                  </a:lnTo>
                  <a:lnTo>
                    <a:pt x="704697" y="561555"/>
                  </a:lnTo>
                  <a:close/>
                </a:path>
                <a:path w="1511300" h="582294">
                  <a:moveTo>
                    <a:pt x="1510677" y="533031"/>
                  </a:moveTo>
                  <a:lnTo>
                    <a:pt x="462673" y="179959"/>
                  </a:lnTo>
                  <a:lnTo>
                    <a:pt x="467728" y="176720"/>
                  </a:lnTo>
                  <a:lnTo>
                    <a:pt x="517423" y="144792"/>
                  </a:lnTo>
                  <a:lnTo>
                    <a:pt x="376770" y="164426"/>
                  </a:lnTo>
                  <a:lnTo>
                    <a:pt x="476859" y="265150"/>
                  </a:lnTo>
                  <a:lnTo>
                    <a:pt x="454571" y="204038"/>
                  </a:lnTo>
                  <a:lnTo>
                    <a:pt x="1502575" y="557098"/>
                  </a:lnTo>
                  <a:lnTo>
                    <a:pt x="1510677" y="5330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099095" y="2207762"/>
              <a:ext cx="1169035" cy="305435"/>
            </a:xfrm>
            <a:custGeom>
              <a:avLst/>
              <a:gdLst/>
              <a:ahLst/>
              <a:cxnLst/>
              <a:rect l="l" t="t" r="r" b="b"/>
              <a:pathLst>
                <a:path w="1169034" h="305435">
                  <a:moveTo>
                    <a:pt x="1168869" y="0"/>
                  </a:moveTo>
                  <a:lnTo>
                    <a:pt x="0" y="0"/>
                  </a:lnTo>
                  <a:lnTo>
                    <a:pt x="0" y="305196"/>
                  </a:lnTo>
                  <a:lnTo>
                    <a:pt x="1168869" y="305196"/>
                  </a:lnTo>
                  <a:lnTo>
                    <a:pt x="1168869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694535" y="229134"/>
            <a:ext cx="4769002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Pixel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detectors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“Monolithic”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678130" y="1665025"/>
            <a:ext cx="1336551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dirty="0">
                <a:solidFill>
                  <a:srgbClr val="2A3857"/>
                </a:solidFill>
                <a:latin typeface="American Typewriter"/>
                <a:cs typeface="American Typewriter"/>
              </a:rPr>
              <a:t>Readout</a:t>
            </a:r>
            <a:r>
              <a:rPr sz="1346" spc="154" dirty="0">
                <a:solidFill>
                  <a:srgbClr val="2A3857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2A3857"/>
                </a:solidFill>
                <a:latin typeface="American Typewriter"/>
                <a:cs typeface="American Typewriter"/>
              </a:rPr>
              <a:t>circuit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505772" y="1320240"/>
            <a:ext cx="865381" cy="43148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41905" marR="6841" indent="-25656">
              <a:spcBef>
                <a:spcPts val="135"/>
              </a:spcBef>
            </a:pPr>
            <a:r>
              <a:rPr sz="1346" spc="-13" dirty="0">
                <a:solidFill>
                  <a:srgbClr val="9FE4F7"/>
                </a:solidFill>
                <a:latin typeface="American Typewriter"/>
                <a:cs typeface="American Typewriter"/>
              </a:rPr>
              <a:t>Collection electrode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459953" y="2145261"/>
            <a:ext cx="1289520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dirty="0">
                <a:solidFill>
                  <a:srgbClr val="002060"/>
                </a:solidFill>
                <a:latin typeface="American Typewriter"/>
                <a:cs typeface="American Typewriter"/>
              </a:rPr>
              <a:t>Sensitive</a:t>
            </a:r>
            <a:r>
              <a:rPr sz="1346" spc="107" dirty="0">
                <a:solidFill>
                  <a:srgbClr val="002060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002060"/>
                </a:solidFill>
                <a:latin typeface="American Typewriter"/>
                <a:cs typeface="American Typewriter"/>
              </a:rPr>
              <a:t>layer</a:t>
            </a:r>
            <a:endParaRPr sz="1346">
              <a:latin typeface="American Typewriter"/>
              <a:cs typeface="American Typewriter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9714839" y="1518957"/>
            <a:ext cx="3384563" cy="3036529"/>
            <a:chOff x="7214105" y="2101345"/>
            <a:chExt cx="2513330" cy="2254885"/>
          </a:xfrm>
        </p:grpSpPr>
        <p:sp>
          <p:nvSpPr>
            <p:cNvPr id="25" name="object 25"/>
            <p:cNvSpPr/>
            <p:nvPr/>
          </p:nvSpPr>
          <p:spPr>
            <a:xfrm>
              <a:off x="7214095" y="2639994"/>
              <a:ext cx="1377950" cy="437515"/>
            </a:xfrm>
            <a:custGeom>
              <a:avLst/>
              <a:gdLst/>
              <a:ahLst/>
              <a:cxnLst/>
              <a:rect l="l" t="t" r="r" b="b"/>
              <a:pathLst>
                <a:path w="1377950" h="437514">
                  <a:moveTo>
                    <a:pt x="1133652" y="19672"/>
                  </a:moveTo>
                  <a:lnTo>
                    <a:pt x="993000" y="50"/>
                  </a:lnTo>
                  <a:lnTo>
                    <a:pt x="1047750" y="35217"/>
                  </a:lnTo>
                  <a:lnTo>
                    <a:pt x="0" y="388277"/>
                  </a:lnTo>
                  <a:lnTo>
                    <a:pt x="8115" y="412356"/>
                  </a:lnTo>
                  <a:lnTo>
                    <a:pt x="1055852" y="59283"/>
                  </a:lnTo>
                  <a:lnTo>
                    <a:pt x="1033564" y="120408"/>
                  </a:lnTo>
                  <a:lnTo>
                    <a:pt x="1121422" y="31965"/>
                  </a:lnTo>
                  <a:lnTo>
                    <a:pt x="1133652" y="19672"/>
                  </a:lnTo>
                  <a:close/>
                </a:path>
                <a:path w="1377950" h="437514">
                  <a:moveTo>
                    <a:pt x="1377772" y="0"/>
                  </a:moveTo>
                  <a:lnTo>
                    <a:pt x="1238148" y="25933"/>
                  </a:lnTo>
                  <a:lnTo>
                    <a:pt x="1301203" y="41948"/>
                  </a:lnTo>
                  <a:lnTo>
                    <a:pt x="805319" y="416801"/>
                  </a:lnTo>
                  <a:lnTo>
                    <a:pt x="820635" y="437057"/>
                  </a:lnTo>
                  <a:lnTo>
                    <a:pt x="1316532" y="62217"/>
                  </a:lnTo>
                  <a:lnTo>
                    <a:pt x="1314742" y="127241"/>
                  </a:lnTo>
                  <a:lnTo>
                    <a:pt x="1360030" y="35826"/>
                  </a:lnTo>
                  <a:lnTo>
                    <a:pt x="13777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867358" y="2101345"/>
              <a:ext cx="859790" cy="2254885"/>
            </a:xfrm>
            <a:custGeom>
              <a:avLst/>
              <a:gdLst/>
              <a:ahLst/>
              <a:cxnLst/>
              <a:rect l="l" t="t" r="r" b="b"/>
              <a:pathLst>
                <a:path w="859790" h="2254885">
                  <a:moveTo>
                    <a:pt x="0" y="2113591"/>
                  </a:moveTo>
                  <a:lnTo>
                    <a:pt x="15507" y="2254731"/>
                  </a:lnTo>
                  <a:lnTo>
                    <a:pt x="87080" y="2187672"/>
                  </a:lnTo>
                  <a:lnTo>
                    <a:pt x="53854" y="2187672"/>
                  </a:lnTo>
                  <a:lnTo>
                    <a:pt x="30027" y="2178862"/>
                  </a:lnTo>
                  <a:lnTo>
                    <a:pt x="33554" y="2169328"/>
                  </a:lnTo>
                  <a:lnTo>
                    <a:pt x="0" y="2113591"/>
                  </a:lnTo>
                  <a:close/>
                </a:path>
                <a:path w="859790" h="2254885">
                  <a:moveTo>
                    <a:pt x="57380" y="2178139"/>
                  </a:moveTo>
                  <a:lnTo>
                    <a:pt x="41947" y="2183269"/>
                  </a:lnTo>
                  <a:lnTo>
                    <a:pt x="53854" y="2187672"/>
                  </a:lnTo>
                  <a:lnTo>
                    <a:pt x="57380" y="2178139"/>
                  </a:lnTo>
                  <a:close/>
                </a:path>
                <a:path w="859790" h="2254885">
                  <a:moveTo>
                    <a:pt x="119131" y="2157643"/>
                  </a:moveTo>
                  <a:lnTo>
                    <a:pt x="57380" y="2178139"/>
                  </a:lnTo>
                  <a:lnTo>
                    <a:pt x="53854" y="2187672"/>
                  </a:lnTo>
                  <a:lnTo>
                    <a:pt x="87080" y="2187672"/>
                  </a:lnTo>
                  <a:lnTo>
                    <a:pt x="119131" y="2157643"/>
                  </a:lnTo>
                  <a:close/>
                </a:path>
                <a:path w="859790" h="2254885">
                  <a:moveTo>
                    <a:pt x="33554" y="2169328"/>
                  </a:moveTo>
                  <a:lnTo>
                    <a:pt x="30027" y="2178862"/>
                  </a:lnTo>
                  <a:lnTo>
                    <a:pt x="41947" y="2183269"/>
                  </a:lnTo>
                  <a:lnTo>
                    <a:pt x="33554" y="2169328"/>
                  </a:lnTo>
                  <a:close/>
                </a:path>
                <a:path w="859790" h="2254885">
                  <a:moveTo>
                    <a:pt x="835947" y="0"/>
                  </a:moveTo>
                  <a:lnTo>
                    <a:pt x="33554" y="2169328"/>
                  </a:lnTo>
                  <a:lnTo>
                    <a:pt x="41947" y="2183269"/>
                  </a:lnTo>
                  <a:lnTo>
                    <a:pt x="57380" y="2178139"/>
                  </a:lnTo>
                  <a:lnTo>
                    <a:pt x="859772" y="8809"/>
                  </a:lnTo>
                  <a:lnTo>
                    <a:pt x="835947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12517879" y="3387585"/>
            <a:ext cx="802957" cy="737395"/>
          </a:xfrm>
          <a:prstGeom prst="rect">
            <a:avLst/>
          </a:prstGeom>
        </p:spPr>
        <p:txBody>
          <a:bodyPr vert="horz" wrap="square" lIns="0" tIns="44464" rIns="0" bIns="0" rtlCol="0">
            <a:spAutoFit/>
          </a:bodyPr>
          <a:lstStyle/>
          <a:p>
            <a:pPr marL="17104" marR="6841" algn="ctr">
              <a:lnSpc>
                <a:spcPts val="1751"/>
              </a:lnSpc>
              <a:spcBef>
                <a:spcPts val="348"/>
              </a:spcBef>
            </a:pPr>
            <a:r>
              <a:rPr sz="1615" spc="-27" dirty="0">
                <a:solidFill>
                  <a:srgbClr val="FF6600"/>
                </a:solidFill>
                <a:latin typeface="American Typewriter"/>
                <a:cs typeface="American Typewriter"/>
              </a:rPr>
              <a:t>High </a:t>
            </a:r>
            <a:r>
              <a:rPr sz="1615" spc="-13" dirty="0">
                <a:solidFill>
                  <a:srgbClr val="FF6600"/>
                </a:solidFill>
                <a:latin typeface="American Typewriter"/>
                <a:cs typeface="American Typewriter"/>
              </a:rPr>
              <a:t>energy particle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9286166" y="3183908"/>
            <a:ext cx="4617645" cy="2753485"/>
            <a:chOff x="6895779" y="3337717"/>
            <a:chExt cx="3429000" cy="2044700"/>
          </a:xfrm>
        </p:grpSpPr>
        <p:sp>
          <p:nvSpPr>
            <p:cNvPr id="29" name="object 29"/>
            <p:cNvSpPr/>
            <p:nvPr/>
          </p:nvSpPr>
          <p:spPr>
            <a:xfrm>
              <a:off x="6902129" y="3344067"/>
              <a:ext cx="1713864" cy="83820"/>
            </a:xfrm>
            <a:custGeom>
              <a:avLst/>
              <a:gdLst/>
              <a:ahLst/>
              <a:cxnLst/>
              <a:rect l="l" t="t" r="r" b="b"/>
              <a:pathLst>
                <a:path w="1713865" h="83820">
                  <a:moveTo>
                    <a:pt x="0" y="0"/>
                  </a:moveTo>
                  <a:lnTo>
                    <a:pt x="48200" y="301"/>
                  </a:lnTo>
                  <a:lnTo>
                    <a:pt x="96590" y="673"/>
                  </a:lnTo>
                  <a:lnTo>
                    <a:pt x="145361" y="1189"/>
                  </a:lnTo>
                  <a:lnTo>
                    <a:pt x="194703" y="1918"/>
                  </a:lnTo>
                  <a:lnTo>
                    <a:pt x="244807" y="2934"/>
                  </a:lnTo>
                  <a:lnTo>
                    <a:pt x="295861" y="4306"/>
                  </a:lnTo>
                  <a:lnTo>
                    <a:pt x="348058" y="6107"/>
                  </a:lnTo>
                  <a:lnTo>
                    <a:pt x="401586" y="8408"/>
                  </a:lnTo>
                  <a:lnTo>
                    <a:pt x="456637" y="11280"/>
                  </a:lnTo>
                  <a:lnTo>
                    <a:pt x="503235" y="14168"/>
                  </a:lnTo>
                  <a:lnTo>
                    <a:pt x="551396" y="17561"/>
                  </a:lnTo>
                  <a:lnTo>
                    <a:pt x="600821" y="21361"/>
                  </a:lnTo>
                  <a:lnTo>
                    <a:pt x="651211" y="25469"/>
                  </a:lnTo>
                  <a:lnTo>
                    <a:pt x="702264" y="29789"/>
                  </a:lnTo>
                  <a:lnTo>
                    <a:pt x="753682" y="34222"/>
                  </a:lnTo>
                  <a:lnTo>
                    <a:pt x="805166" y="38671"/>
                  </a:lnTo>
                  <a:lnTo>
                    <a:pt x="856415" y="43038"/>
                  </a:lnTo>
                  <a:lnTo>
                    <a:pt x="907130" y="47225"/>
                  </a:lnTo>
                  <a:lnTo>
                    <a:pt x="957011" y="51134"/>
                  </a:lnTo>
                  <a:lnTo>
                    <a:pt x="1005759" y="54667"/>
                  </a:lnTo>
                  <a:lnTo>
                    <a:pt x="1059802" y="58280"/>
                  </a:lnTo>
                  <a:lnTo>
                    <a:pt x="1115571" y="61803"/>
                  </a:lnTo>
                  <a:lnTo>
                    <a:pt x="1172190" y="65202"/>
                  </a:lnTo>
                  <a:lnTo>
                    <a:pt x="1228783" y="68440"/>
                  </a:lnTo>
                  <a:lnTo>
                    <a:pt x="1284474" y="71480"/>
                  </a:lnTo>
                  <a:lnTo>
                    <a:pt x="1338387" y="74285"/>
                  </a:lnTo>
                  <a:lnTo>
                    <a:pt x="1389648" y="76820"/>
                  </a:lnTo>
                  <a:lnTo>
                    <a:pt x="1437379" y="79047"/>
                  </a:lnTo>
                  <a:lnTo>
                    <a:pt x="1480706" y="80931"/>
                  </a:lnTo>
                  <a:lnTo>
                    <a:pt x="1586601" y="83684"/>
                  </a:lnTo>
                  <a:lnTo>
                    <a:pt x="1645710" y="83060"/>
                  </a:lnTo>
                  <a:lnTo>
                    <a:pt x="1690114" y="81810"/>
                  </a:lnTo>
                  <a:lnTo>
                    <a:pt x="1713847" y="81185"/>
                  </a:lnTo>
                  <a:lnTo>
                    <a:pt x="1710946" y="82435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604393" y="3345222"/>
              <a:ext cx="1713864" cy="83820"/>
            </a:xfrm>
            <a:custGeom>
              <a:avLst/>
              <a:gdLst/>
              <a:ahLst/>
              <a:cxnLst/>
              <a:rect l="l" t="t" r="r" b="b"/>
              <a:pathLst>
                <a:path w="1713865" h="83820">
                  <a:moveTo>
                    <a:pt x="1713846" y="0"/>
                  </a:moveTo>
                  <a:lnTo>
                    <a:pt x="1665646" y="301"/>
                  </a:lnTo>
                  <a:lnTo>
                    <a:pt x="1617256" y="673"/>
                  </a:lnTo>
                  <a:lnTo>
                    <a:pt x="1568484" y="1189"/>
                  </a:lnTo>
                  <a:lnTo>
                    <a:pt x="1519142" y="1918"/>
                  </a:lnTo>
                  <a:lnTo>
                    <a:pt x="1469039" y="2934"/>
                  </a:lnTo>
                  <a:lnTo>
                    <a:pt x="1417985" y="4306"/>
                  </a:lnTo>
                  <a:lnTo>
                    <a:pt x="1365788" y="6107"/>
                  </a:lnTo>
                  <a:lnTo>
                    <a:pt x="1312260" y="8408"/>
                  </a:lnTo>
                  <a:lnTo>
                    <a:pt x="1257209" y="11280"/>
                  </a:lnTo>
                  <a:lnTo>
                    <a:pt x="1210611" y="14168"/>
                  </a:lnTo>
                  <a:lnTo>
                    <a:pt x="1162450" y="17561"/>
                  </a:lnTo>
                  <a:lnTo>
                    <a:pt x="1113025" y="21360"/>
                  </a:lnTo>
                  <a:lnTo>
                    <a:pt x="1062636" y="25469"/>
                  </a:lnTo>
                  <a:lnTo>
                    <a:pt x="1011582" y="29789"/>
                  </a:lnTo>
                  <a:lnTo>
                    <a:pt x="960164" y="34222"/>
                  </a:lnTo>
                  <a:lnTo>
                    <a:pt x="908680" y="38671"/>
                  </a:lnTo>
                  <a:lnTo>
                    <a:pt x="857431" y="43037"/>
                  </a:lnTo>
                  <a:lnTo>
                    <a:pt x="806717" y="47224"/>
                  </a:lnTo>
                  <a:lnTo>
                    <a:pt x="756836" y="51133"/>
                  </a:lnTo>
                  <a:lnTo>
                    <a:pt x="708088" y="54667"/>
                  </a:lnTo>
                  <a:lnTo>
                    <a:pt x="654044" y="58279"/>
                  </a:lnTo>
                  <a:lnTo>
                    <a:pt x="598275" y="61803"/>
                  </a:lnTo>
                  <a:lnTo>
                    <a:pt x="541657" y="65202"/>
                  </a:lnTo>
                  <a:lnTo>
                    <a:pt x="485064" y="68439"/>
                  </a:lnTo>
                  <a:lnTo>
                    <a:pt x="429373" y="71479"/>
                  </a:lnTo>
                  <a:lnTo>
                    <a:pt x="375460" y="74284"/>
                  </a:lnTo>
                  <a:lnTo>
                    <a:pt x="324199" y="76819"/>
                  </a:lnTo>
                  <a:lnTo>
                    <a:pt x="276467" y="79046"/>
                  </a:lnTo>
                  <a:lnTo>
                    <a:pt x="233140" y="80930"/>
                  </a:lnTo>
                  <a:lnTo>
                    <a:pt x="127245" y="83684"/>
                  </a:lnTo>
                  <a:lnTo>
                    <a:pt x="68137" y="83059"/>
                  </a:lnTo>
                  <a:lnTo>
                    <a:pt x="23733" y="81809"/>
                  </a:lnTo>
                  <a:lnTo>
                    <a:pt x="0" y="81184"/>
                  </a:lnTo>
                  <a:lnTo>
                    <a:pt x="2901" y="82434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953503" y="4394707"/>
              <a:ext cx="1560576" cy="987551"/>
            </a:xfrm>
            <a:prstGeom prst="rect">
              <a:avLst/>
            </a:prstGeom>
          </p:spPr>
        </p:pic>
      </p:grpSp>
      <p:sp>
        <p:nvSpPr>
          <p:cNvPr id="32" name="object 32"/>
          <p:cNvSpPr txBox="1"/>
          <p:nvPr/>
        </p:nvSpPr>
        <p:spPr>
          <a:xfrm>
            <a:off x="10604531" y="179854"/>
            <a:ext cx="2541415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IEEE</a:t>
            </a:r>
            <a:r>
              <a:rPr sz="1212" spc="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TNS</a:t>
            </a:r>
            <a:r>
              <a:rPr sz="1212" spc="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Vol:</a:t>
            </a:r>
            <a:r>
              <a:rPr sz="1212" spc="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56,</a:t>
            </a:r>
            <a:r>
              <a:rPr sz="1212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Issue:</a:t>
            </a:r>
            <a:r>
              <a:rPr sz="1212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3,</a:t>
            </a:r>
            <a:r>
              <a:rPr sz="1212" spc="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2009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660018" y="5638253"/>
            <a:ext cx="552406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MAPS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366416" y="5954306"/>
            <a:ext cx="1326291" cy="85852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Pixel</a:t>
            </a:r>
            <a:r>
              <a:rPr sz="1346" spc="54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size</a:t>
            </a:r>
            <a:r>
              <a:rPr sz="1346" spc="67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spc="-67" dirty="0">
                <a:solidFill>
                  <a:srgbClr val="F2F2F2"/>
                </a:solidFill>
                <a:latin typeface="American Typewriter"/>
                <a:cs typeface="American Typewriter"/>
              </a:rPr>
              <a:t>:</a:t>
            </a:r>
            <a:endParaRPr sz="1346">
              <a:latin typeface="American Typewriter"/>
              <a:cs typeface="American Typewriter"/>
            </a:endParaRPr>
          </a:p>
          <a:p>
            <a:pPr marL="17104"/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20</a:t>
            </a:r>
            <a:r>
              <a:rPr sz="1346" spc="27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x</a:t>
            </a:r>
            <a:r>
              <a:rPr sz="1346" spc="34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20</a:t>
            </a:r>
            <a:r>
              <a:rPr sz="1346" spc="34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2F2F2"/>
                </a:solidFill>
                <a:latin typeface="American Typewriter"/>
                <a:cs typeface="American Typewriter"/>
              </a:rPr>
              <a:t>micron</a:t>
            </a:r>
            <a:endParaRPr sz="1346">
              <a:latin typeface="American Typewriter"/>
              <a:cs typeface="American Typewriter"/>
            </a:endParaRPr>
          </a:p>
          <a:p>
            <a:pPr marL="17104" marR="446414">
              <a:spcBef>
                <a:spcPts val="128"/>
              </a:spcBef>
            </a:pPr>
            <a:r>
              <a:rPr sz="1346" spc="-13" dirty="0">
                <a:solidFill>
                  <a:srgbClr val="F2F2F2"/>
                </a:solidFill>
                <a:latin typeface="American Typewriter"/>
                <a:cs typeface="American Typewriter"/>
              </a:rPr>
              <a:t>Thickness </a:t>
            </a: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20-50</a:t>
            </a:r>
            <a:r>
              <a:rPr sz="1346" spc="61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2F2F2"/>
                </a:solidFill>
                <a:latin typeface="American Typewriter"/>
                <a:cs typeface="American Typewriter"/>
              </a:rPr>
              <a:t>um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366413" y="7013284"/>
            <a:ext cx="2074520" cy="664242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Used</a:t>
            </a:r>
            <a:r>
              <a:rPr sz="1346" spc="67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in</a:t>
            </a:r>
            <a:r>
              <a:rPr sz="1346" spc="67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2F2F2"/>
                </a:solidFill>
                <a:latin typeface="American Typewriter"/>
                <a:cs typeface="American Typewriter"/>
              </a:rPr>
              <a:t>the</a:t>
            </a:r>
            <a:endParaRPr sz="1346">
              <a:latin typeface="American Typewriter"/>
              <a:cs typeface="American Typewriter"/>
            </a:endParaRPr>
          </a:p>
          <a:p>
            <a:pPr marL="17104"/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EUDET</a:t>
            </a:r>
            <a:r>
              <a:rPr sz="1346" spc="114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telescope</a:t>
            </a:r>
            <a:r>
              <a:rPr sz="1346" spc="114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And</a:t>
            </a:r>
            <a:r>
              <a:rPr sz="1346" spc="122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2F2F2"/>
                </a:solidFill>
                <a:latin typeface="American Typewriter"/>
                <a:cs typeface="American Typewriter"/>
              </a:rPr>
              <a:t>at</a:t>
            </a:r>
            <a:endParaRPr sz="1346">
              <a:latin typeface="American Typewriter"/>
              <a:cs typeface="American Typewriter"/>
            </a:endParaRPr>
          </a:p>
          <a:p>
            <a:pPr marL="17104">
              <a:spcBef>
                <a:spcPts val="162"/>
              </a:spcBef>
            </a:pP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STAR</a:t>
            </a:r>
            <a:r>
              <a:rPr sz="1346" spc="34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2F2F2"/>
                </a:solidFill>
                <a:latin typeface="American Typewriter"/>
                <a:cs typeface="American Typewriter"/>
              </a:rPr>
              <a:t>at</a:t>
            </a:r>
            <a:r>
              <a:rPr sz="1346" spc="13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346" spc="-27" dirty="0">
                <a:solidFill>
                  <a:srgbClr val="F2F2F2"/>
                </a:solidFill>
                <a:latin typeface="American Typewriter"/>
                <a:cs typeface="American Typewriter"/>
              </a:rPr>
              <a:t>RICH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2289316" y="5954306"/>
            <a:ext cx="1323725" cy="106563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CCD</a:t>
            </a:r>
            <a:endParaRPr sz="1346">
              <a:latin typeface="American Typewriter"/>
              <a:cs typeface="American Typewriter"/>
            </a:endParaRPr>
          </a:p>
          <a:p>
            <a:pPr marL="17104"/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Charge</a:t>
            </a:r>
            <a:r>
              <a:rPr sz="1346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coupled</a:t>
            </a:r>
            <a:endParaRPr sz="1346">
              <a:latin typeface="American Typewriter"/>
              <a:cs typeface="American Typewriter"/>
            </a:endParaRPr>
          </a:p>
          <a:p>
            <a:pPr marL="17104" marR="330963">
              <a:spcBef>
                <a:spcPts val="128"/>
              </a:spcBef>
            </a:pP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Device Various dimensions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2289315" y="7197965"/>
            <a:ext cx="1296361" cy="4608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lnSpc>
                <a:spcPct val="110000"/>
              </a:lnSpc>
              <a:spcBef>
                <a:spcPts val="135"/>
              </a:spcBef>
            </a:pP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Many</a:t>
            </a:r>
            <a:r>
              <a:rPr sz="1346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uses</a:t>
            </a:r>
            <a:r>
              <a:rPr sz="1346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in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Different</a:t>
            </a:r>
            <a:r>
              <a:rPr sz="1346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fields</a:t>
            </a:r>
            <a:endParaRPr sz="1346">
              <a:latin typeface="American Typewriter"/>
              <a:cs typeface="American Typewriter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1392820" y="4180422"/>
            <a:ext cx="12600186" cy="3476916"/>
            <a:chOff x="1034288" y="4077715"/>
            <a:chExt cx="9356725" cy="2581910"/>
          </a:xfrm>
        </p:grpSpPr>
        <p:pic>
          <p:nvPicPr>
            <p:cNvPr id="39" name="object 3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75898" y="4369889"/>
              <a:ext cx="1514934" cy="1026053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34288" y="4077715"/>
              <a:ext cx="4727448" cy="2581656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1565843" y="1790904"/>
            <a:ext cx="5703648" cy="506563"/>
          </a:xfrm>
          <a:prstGeom prst="rect">
            <a:avLst/>
          </a:prstGeom>
        </p:spPr>
        <p:txBody>
          <a:bodyPr vert="horz" wrap="square" lIns="0" tIns="44464" rIns="0" bIns="0" rtlCol="0">
            <a:spAutoFit/>
          </a:bodyPr>
          <a:lstStyle/>
          <a:p>
            <a:pPr marL="17104" marR="6841">
              <a:lnSpc>
                <a:spcPts val="1751"/>
              </a:lnSpc>
              <a:spcBef>
                <a:spcPts val="348"/>
              </a:spcBef>
            </a:pP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Integrate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readout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circuitry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together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with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detector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‘one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piece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’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1615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silicon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65843" y="2611819"/>
            <a:ext cx="5825074" cy="737395"/>
          </a:xfrm>
          <a:prstGeom prst="rect">
            <a:avLst/>
          </a:prstGeom>
        </p:spPr>
        <p:txBody>
          <a:bodyPr vert="horz" wrap="square" lIns="0" tIns="44464" rIns="0" bIns="0" rtlCol="0">
            <a:spAutoFit/>
          </a:bodyPr>
          <a:lstStyle/>
          <a:p>
            <a:pPr marL="17104" marR="6841">
              <a:lnSpc>
                <a:spcPts val="1751"/>
              </a:lnSpc>
              <a:spcBef>
                <a:spcPts val="348"/>
              </a:spcBef>
            </a:pP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charge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generated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by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particle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is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collected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on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defined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collection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electrode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either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by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diffusion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or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by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67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application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an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E-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field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565842" y="3637962"/>
            <a:ext cx="5367586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Small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pixel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size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thin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effective</a:t>
            </a:r>
            <a:r>
              <a:rPr sz="1615" spc="34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detection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thickness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:a16="http://schemas.microsoft.com/office/drawing/2014/main" id="{D4255B9E-2532-C399-C8CF-C2B831D9841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21</a:t>
            </a:fld>
            <a:endParaRPr lang="en-GB"/>
          </a:p>
        </p:txBody>
      </p:sp>
      <p:sp>
        <p:nvSpPr>
          <p:cNvPr id="45" name="object 2">
            <a:extLst>
              <a:ext uri="{FF2B5EF4-FFF2-40B4-BE49-F238E27FC236}">
                <a16:creationId xmlns:a16="http://schemas.microsoft.com/office/drawing/2014/main" id="{B48DE69B-80F8-774A-A154-3570F949B30E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33155"/>
            <a:ext cx="10586380" cy="7512225"/>
            <a:chOff x="357187" y="1146527"/>
            <a:chExt cx="786130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25357" y="3048603"/>
              <a:ext cx="1113234" cy="91972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1509" y="4623082"/>
              <a:ext cx="1047491" cy="65475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25766" y="4099277"/>
              <a:ext cx="1192361" cy="1159463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1666352" y="4052524"/>
            <a:ext cx="1054363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B1D1E3"/>
                </a:solidFill>
                <a:latin typeface="American Typewriter"/>
                <a:cs typeface="American Typewriter"/>
              </a:rPr>
              <a:t>deepNwell</a:t>
            </a:r>
            <a:endParaRPr sz="1615">
              <a:latin typeface="American Typewriter"/>
              <a:cs typeface="American Typewriter"/>
            </a:endParaRPr>
          </a:p>
        </p:txBody>
      </p: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647521" y="4567740"/>
            <a:ext cx="1763607" cy="1140648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2299240" y="4405519"/>
            <a:ext cx="894455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F2F2F2"/>
                </a:solidFill>
                <a:latin typeface="American Typewriter"/>
                <a:cs typeface="American Typewriter"/>
              </a:rPr>
              <a:t>diamond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731504" y="4393206"/>
            <a:ext cx="714025" cy="765937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27" dirty="0">
                <a:solidFill>
                  <a:srgbClr val="B1D1E3"/>
                </a:solidFill>
                <a:latin typeface="American Typewriter"/>
                <a:cs typeface="American Typewriter"/>
              </a:rPr>
              <a:t>CMOS</a:t>
            </a:r>
            <a:endParaRPr sz="1615">
              <a:latin typeface="American Typewriter"/>
              <a:cs typeface="American Typewriter"/>
            </a:endParaRPr>
          </a:p>
          <a:p>
            <a:pPr marL="17104" marR="6841">
              <a:lnSpc>
                <a:spcPts val="1912"/>
              </a:lnSpc>
              <a:spcBef>
                <a:spcPts val="148"/>
              </a:spcBef>
            </a:pPr>
            <a:r>
              <a:rPr sz="1615" spc="-13" dirty="0">
                <a:solidFill>
                  <a:srgbClr val="B1D1E3"/>
                </a:solidFill>
                <a:latin typeface="American Typewriter"/>
                <a:cs typeface="American Typewriter"/>
              </a:rPr>
              <a:t>Pixel Sensor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1929259" y="5991225"/>
            <a:ext cx="1416078" cy="1408380"/>
            <a:chOff x="8858504" y="5647435"/>
            <a:chExt cx="1051560" cy="1045844"/>
          </a:xfrm>
        </p:grpSpPr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858504" y="5647435"/>
              <a:ext cx="1051559" cy="104546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9347548" y="6168304"/>
              <a:ext cx="314325" cy="314325"/>
            </a:xfrm>
            <a:custGeom>
              <a:avLst/>
              <a:gdLst/>
              <a:ahLst/>
              <a:cxnLst/>
              <a:rect l="l" t="t" r="r" b="b"/>
              <a:pathLst>
                <a:path w="314325" h="314325">
                  <a:moveTo>
                    <a:pt x="157162" y="0"/>
                  </a:moveTo>
                  <a:lnTo>
                    <a:pt x="107487" y="8011"/>
                  </a:lnTo>
                  <a:lnTo>
                    <a:pt x="64344" y="30319"/>
                  </a:lnTo>
                  <a:lnTo>
                    <a:pt x="30323" y="64336"/>
                  </a:lnTo>
                  <a:lnTo>
                    <a:pt x="8012" y="107473"/>
                  </a:lnTo>
                  <a:lnTo>
                    <a:pt x="0" y="157142"/>
                  </a:lnTo>
                  <a:lnTo>
                    <a:pt x="8012" y="206810"/>
                  </a:lnTo>
                  <a:lnTo>
                    <a:pt x="30323" y="249947"/>
                  </a:lnTo>
                  <a:lnTo>
                    <a:pt x="64344" y="283964"/>
                  </a:lnTo>
                  <a:lnTo>
                    <a:pt x="107487" y="306271"/>
                  </a:lnTo>
                  <a:lnTo>
                    <a:pt x="157162" y="314283"/>
                  </a:lnTo>
                  <a:lnTo>
                    <a:pt x="206838" y="306271"/>
                  </a:lnTo>
                  <a:lnTo>
                    <a:pt x="249981" y="283964"/>
                  </a:lnTo>
                  <a:lnTo>
                    <a:pt x="284002" y="249947"/>
                  </a:lnTo>
                  <a:lnTo>
                    <a:pt x="306312" y="206810"/>
                  </a:lnTo>
                  <a:lnTo>
                    <a:pt x="314325" y="157142"/>
                  </a:lnTo>
                  <a:lnTo>
                    <a:pt x="306312" y="107473"/>
                  </a:lnTo>
                  <a:lnTo>
                    <a:pt x="284002" y="64336"/>
                  </a:lnTo>
                  <a:lnTo>
                    <a:pt x="249981" y="30319"/>
                  </a:lnTo>
                  <a:lnTo>
                    <a:pt x="206838" y="8011"/>
                  </a:lnTo>
                  <a:lnTo>
                    <a:pt x="157162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12134668" y="5762625"/>
            <a:ext cx="629367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B1D1E3"/>
                </a:solidFill>
                <a:latin typeface="American Typewriter"/>
                <a:cs typeface="American Typewriter"/>
              </a:rPr>
              <a:t>LePiX</a:t>
            </a:r>
            <a:endParaRPr sz="1615" dirty="0">
              <a:latin typeface="American Typewriter"/>
              <a:cs typeface="American Typewriter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374940" y="4562337"/>
            <a:ext cx="6196196" cy="2827025"/>
            <a:chOff x="1763597" y="4361319"/>
            <a:chExt cx="4601210" cy="2099310"/>
          </a:xfrm>
        </p:grpSpPr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120282" y="4361319"/>
              <a:ext cx="1244203" cy="81557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63597" y="5756467"/>
              <a:ext cx="1174625" cy="704022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6895739" y="4052524"/>
            <a:ext cx="849134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B1D1E3"/>
                </a:solidFill>
                <a:latin typeface="American Typewriter"/>
                <a:cs typeface="American Typewriter"/>
              </a:rPr>
              <a:t>DEPFET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463659" y="5903688"/>
            <a:ext cx="1418643" cy="510375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17104" marR="6841">
              <a:lnSpc>
                <a:spcPct val="103299"/>
              </a:lnSpc>
              <a:spcBef>
                <a:spcPts val="67"/>
              </a:spcBef>
            </a:pPr>
            <a:r>
              <a:rPr sz="1615" spc="-13" dirty="0">
                <a:solidFill>
                  <a:srgbClr val="F2F2F2"/>
                </a:solidFill>
                <a:latin typeface="American Typewriter"/>
                <a:cs typeface="American Typewriter"/>
              </a:rPr>
              <a:t>n-in-</a:t>
            </a:r>
            <a:r>
              <a:rPr sz="1615" dirty="0">
                <a:solidFill>
                  <a:srgbClr val="F2F2F2"/>
                </a:solidFill>
                <a:latin typeface="American Typewriter"/>
                <a:cs typeface="American Typewriter"/>
              </a:rPr>
              <a:t>n,</a:t>
            </a:r>
            <a:r>
              <a:rPr sz="1615" spc="465" dirty="0">
                <a:solidFill>
                  <a:srgbClr val="F2F2F2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2F2F2"/>
                </a:solidFill>
                <a:latin typeface="American Typewriter"/>
                <a:cs typeface="American Typewriter"/>
              </a:rPr>
              <a:t>n-in-</a:t>
            </a:r>
            <a:r>
              <a:rPr sz="1615" spc="-34" dirty="0">
                <a:solidFill>
                  <a:srgbClr val="F2F2F2"/>
                </a:solidFill>
                <a:latin typeface="American Typewriter"/>
                <a:cs typeface="American Typewriter"/>
              </a:rPr>
              <a:t>p-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planar</a:t>
            </a:r>
            <a:endParaRPr sz="1615">
              <a:latin typeface="American Typewriter"/>
              <a:cs typeface="American Typewriter"/>
            </a:endParaRPr>
          </a:p>
        </p:txBody>
      </p:sp>
      <p:pic>
        <p:nvPicPr>
          <p:cNvPr id="24" name="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479827" y="6244363"/>
            <a:ext cx="2009293" cy="1314991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9504680" y="6615439"/>
            <a:ext cx="263377" cy="94907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 marL="17104">
              <a:spcBef>
                <a:spcPts val="175"/>
              </a:spcBef>
            </a:pPr>
            <a:r>
              <a:rPr sz="471" b="1" spc="-13" dirty="0">
                <a:solidFill>
                  <a:srgbClr val="D9680D"/>
                </a:solidFill>
                <a:latin typeface="Helvetica"/>
                <a:cs typeface="Helvetica"/>
              </a:rPr>
              <a:t>PWELL</a:t>
            </a:r>
            <a:endParaRPr sz="471">
              <a:latin typeface="Helvetica"/>
              <a:cs typeface="Helvetic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003679" y="6399475"/>
            <a:ext cx="226607" cy="94907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 marL="17104">
              <a:spcBef>
                <a:spcPts val="175"/>
              </a:spcBef>
            </a:pPr>
            <a:r>
              <a:rPr sz="471" b="1" spc="-27" dirty="0">
                <a:solidFill>
                  <a:srgbClr val="D9680D"/>
                </a:solidFill>
                <a:latin typeface="Helvetica"/>
                <a:cs typeface="Helvetica"/>
              </a:rPr>
              <a:t>PMOS</a:t>
            </a:r>
            <a:endParaRPr sz="471">
              <a:latin typeface="Helvetica"/>
              <a:cs typeface="Helvetic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756449" y="6800500"/>
            <a:ext cx="459199" cy="94907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 marL="17104">
              <a:spcBef>
                <a:spcPts val="175"/>
              </a:spcBef>
            </a:pPr>
            <a:r>
              <a:rPr sz="471" b="1" dirty="0">
                <a:solidFill>
                  <a:srgbClr val="D9680D"/>
                </a:solidFill>
                <a:latin typeface="Helvetica"/>
                <a:cs typeface="Helvetica"/>
              </a:rPr>
              <a:t>DEEP</a:t>
            </a:r>
            <a:r>
              <a:rPr sz="471" b="1" spc="101" dirty="0">
                <a:solidFill>
                  <a:srgbClr val="D9680D"/>
                </a:solidFill>
                <a:latin typeface="Helvetica"/>
                <a:cs typeface="Helvetica"/>
              </a:rPr>
              <a:t> </a:t>
            </a:r>
            <a:r>
              <a:rPr sz="471" b="1" spc="-13" dirty="0">
                <a:solidFill>
                  <a:srgbClr val="D9680D"/>
                </a:solidFill>
                <a:latin typeface="Helvetica"/>
                <a:cs typeface="Helvetica"/>
              </a:rPr>
              <a:t>PWELL</a:t>
            </a:r>
            <a:endParaRPr sz="471">
              <a:latin typeface="Helvetica"/>
              <a:cs typeface="Helvetic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807771" y="7309476"/>
            <a:ext cx="433545" cy="94907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 marL="17104">
              <a:spcBef>
                <a:spcPts val="175"/>
              </a:spcBef>
            </a:pPr>
            <a:r>
              <a:rPr sz="471" b="1" spc="-13" dirty="0">
                <a:solidFill>
                  <a:srgbClr val="D9680D"/>
                </a:solidFill>
                <a:latin typeface="Helvetica"/>
                <a:cs typeface="Helvetica"/>
              </a:rPr>
              <a:t>SUBSTRATE</a:t>
            </a:r>
            <a:endParaRPr sz="471">
              <a:latin typeface="Helvetica"/>
              <a:cs typeface="Helvetic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252601" y="6769645"/>
            <a:ext cx="356584" cy="487835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 marL="166764">
              <a:spcBef>
                <a:spcPts val="175"/>
              </a:spcBef>
            </a:pPr>
            <a:r>
              <a:rPr sz="471" dirty="0">
                <a:latin typeface="Helvetica"/>
                <a:cs typeface="Helvetica"/>
              </a:rPr>
              <a:t>-</a:t>
            </a:r>
            <a:r>
              <a:rPr sz="471" spc="511" dirty="0">
                <a:latin typeface="Helvetica"/>
                <a:cs typeface="Helvetica"/>
              </a:rPr>
              <a:t> </a:t>
            </a:r>
            <a:r>
              <a:rPr sz="707" spc="-101" baseline="-23809" dirty="0">
                <a:latin typeface="Helvetica"/>
                <a:cs typeface="Helvetica"/>
              </a:rPr>
              <a:t>+</a:t>
            </a:r>
            <a:endParaRPr sz="707" baseline="-23809">
              <a:latin typeface="Helvetica"/>
              <a:cs typeface="Helvetica"/>
            </a:endParaRPr>
          </a:p>
          <a:p>
            <a:pPr>
              <a:spcBef>
                <a:spcPts val="21"/>
              </a:spcBef>
            </a:pPr>
            <a:endParaRPr sz="471">
              <a:latin typeface="Helvetica"/>
              <a:cs typeface="Helvetica"/>
            </a:endParaRPr>
          </a:p>
          <a:p>
            <a:pPr marL="112032"/>
            <a:r>
              <a:rPr sz="471" dirty="0">
                <a:latin typeface="Helvetica"/>
                <a:cs typeface="Helvetica"/>
              </a:rPr>
              <a:t>+</a:t>
            </a:r>
            <a:r>
              <a:rPr sz="471" spc="282" dirty="0">
                <a:latin typeface="Helvetica"/>
                <a:cs typeface="Helvetica"/>
              </a:rPr>
              <a:t>  </a:t>
            </a:r>
            <a:r>
              <a:rPr sz="707" spc="-101" baseline="-23809" dirty="0">
                <a:latin typeface="Helvetica"/>
                <a:cs typeface="Helvetica"/>
              </a:rPr>
              <a:t>+</a:t>
            </a:r>
            <a:endParaRPr sz="707" baseline="-23809">
              <a:latin typeface="Helvetica"/>
              <a:cs typeface="Helvetica"/>
            </a:endParaRPr>
          </a:p>
          <a:p>
            <a:pPr marL="89795">
              <a:spcBef>
                <a:spcPts val="471"/>
              </a:spcBef>
            </a:pPr>
            <a:r>
              <a:rPr sz="707" baseline="15873" dirty="0">
                <a:latin typeface="Helvetica"/>
                <a:cs typeface="Helvetica"/>
              </a:rPr>
              <a:t>-</a:t>
            </a:r>
            <a:r>
              <a:rPr sz="707" spc="514" baseline="15873" dirty="0">
                <a:latin typeface="Helvetica"/>
                <a:cs typeface="Helvetica"/>
              </a:rPr>
              <a:t>  </a:t>
            </a:r>
            <a:r>
              <a:rPr sz="471" spc="-67" dirty="0">
                <a:latin typeface="Helvetica"/>
                <a:cs typeface="Helvetica"/>
              </a:rPr>
              <a:t>-</a:t>
            </a:r>
            <a:endParaRPr sz="471">
              <a:latin typeface="Helvetica"/>
              <a:cs typeface="Helvetica"/>
            </a:endParaRPr>
          </a:p>
          <a:p>
            <a:pPr marL="51311">
              <a:spcBef>
                <a:spcPts val="282"/>
              </a:spcBef>
            </a:pPr>
            <a:r>
              <a:rPr sz="707" baseline="7936" dirty="0">
                <a:latin typeface="Helvetica"/>
                <a:cs typeface="Helvetica"/>
              </a:rPr>
              <a:t>-</a:t>
            </a:r>
            <a:r>
              <a:rPr sz="707" spc="465" baseline="7936" dirty="0">
                <a:latin typeface="Helvetica"/>
                <a:cs typeface="Helvetica"/>
              </a:rPr>
              <a:t>  </a:t>
            </a:r>
            <a:r>
              <a:rPr sz="471" spc="-67" dirty="0">
                <a:latin typeface="Helvetica"/>
                <a:cs typeface="Helvetica"/>
              </a:rPr>
              <a:t>-</a:t>
            </a:r>
            <a:endParaRPr sz="471">
              <a:latin typeface="Helvetica"/>
              <a:cs typeface="Helvetic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432870" y="6646237"/>
            <a:ext cx="72686" cy="94907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 marL="17104">
              <a:spcBef>
                <a:spcPts val="175"/>
              </a:spcBef>
            </a:pPr>
            <a:r>
              <a:rPr sz="471" spc="-67" dirty="0">
                <a:latin typeface="Helvetica"/>
                <a:cs typeface="Helvetica"/>
              </a:rPr>
              <a:t>+</a:t>
            </a:r>
            <a:endParaRPr sz="471">
              <a:latin typeface="Helvetica"/>
              <a:cs typeface="Helvetic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213580" y="7278622"/>
            <a:ext cx="287320" cy="95035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 marL="51311">
              <a:spcBef>
                <a:spcPts val="175"/>
              </a:spcBef>
            </a:pPr>
            <a:r>
              <a:rPr sz="471" dirty="0">
                <a:latin typeface="Helvetica"/>
                <a:cs typeface="Helvetica"/>
              </a:rPr>
              <a:t>+</a:t>
            </a:r>
            <a:r>
              <a:rPr sz="471" spc="316" dirty="0">
                <a:latin typeface="Helvetica"/>
                <a:cs typeface="Helvetica"/>
              </a:rPr>
              <a:t>  </a:t>
            </a:r>
            <a:r>
              <a:rPr sz="707" spc="-101" baseline="15873" dirty="0">
                <a:latin typeface="Helvetica"/>
                <a:cs typeface="Helvetica"/>
              </a:rPr>
              <a:t>+</a:t>
            </a:r>
            <a:endParaRPr sz="707" baseline="15873">
              <a:latin typeface="Helvetica"/>
              <a:cs typeface="Helvetic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475241" y="7147540"/>
            <a:ext cx="614831" cy="94907"/>
          </a:xfrm>
          <a:prstGeom prst="rect">
            <a:avLst/>
          </a:prstGeom>
        </p:spPr>
        <p:txBody>
          <a:bodyPr vert="horz" wrap="square" lIns="0" tIns="22234" rIns="0" bIns="0" rtlCol="0">
            <a:spAutoFit/>
          </a:bodyPr>
          <a:lstStyle/>
          <a:p>
            <a:pPr marL="17104">
              <a:spcBef>
                <a:spcPts val="175"/>
              </a:spcBef>
            </a:pPr>
            <a:r>
              <a:rPr sz="471" b="1" spc="13" dirty="0">
                <a:solidFill>
                  <a:srgbClr val="D9680D"/>
                </a:solidFill>
                <a:latin typeface="Helvetica"/>
                <a:cs typeface="Helvetica"/>
              </a:rPr>
              <a:t>EPITAXIAL</a:t>
            </a:r>
            <a:r>
              <a:rPr sz="471" b="1" spc="67" dirty="0">
                <a:solidFill>
                  <a:srgbClr val="D9680D"/>
                </a:solidFill>
                <a:latin typeface="Helvetica"/>
                <a:cs typeface="Helvetica"/>
              </a:rPr>
              <a:t> </a:t>
            </a:r>
            <a:r>
              <a:rPr sz="471" b="1" spc="-13" dirty="0">
                <a:solidFill>
                  <a:srgbClr val="D9680D"/>
                </a:solidFill>
                <a:latin typeface="Helvetica"/>
                <a:cs typeface="Helvetica"/>
              </a:rPr>
              <a:t>LAYER</a:t>
            </a:r>
            <a:endParaRPr sz="471">
              <a:latin typeface="Helvetica"/>
              <a:cs typeface="Helvetic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709351" y="6080184"/>
            <a:ext cx="1222821" cy="420842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26685">
              <a:spcBef>
                <a:spcPts val="135"/>
              </a:spcBef>
            </a:pPr>
            <a:r>
              <a:rPr sz="1615" spc="-13" dirty="0">
                <a:solidFill>
                  <a:srgbClr val="B1D1E3"/>
                </a:solidFill>
                <a:latin typeface="American Typewriter"/>
                <a:cs typeface="American Typewriter"/>
              </a:rPr>
              <a:t>INMAPS</a:t>
            </a:r>
            <a:endParaRPr sz="1615">
              <a:latin typeface="American Typewriter"/>
              <a:cs typeface="American Typewriter"/>
            </a:endParaRPr>
          </a:p>
          <a:p>
            <a:pPr marL="85521" marR="42761" indent="-12829">
              <a:lnSpc>
                <a:spcPct val="109100"/>
              </a:lnSpc>
              <a:spcBef>
                <a:spcPts val="13"/>
              </a:spcBef>
              <a:tabLst>
                <a:tab pos="936443" algn="l"/>
              </a:tabLst>
            </a:pPr>
            <a:r>
              <a:rPr sz="471" b="1" dirty="0">
                <a:solidFill>
                  <a:srgbClr val="C00000"/>
                </a:solidFill>
                <a:latin typeface="Helvetica"/>
                <a:cs typeface="Helvetica"/>
              </a:rPr>
              <a:t>NWELL</a:t>
            </a:r>
            <a:r>
              <a:rPr sz="471" b="1" spc="308" dirty="0">
                <a:solidFill>
                  <a:srgbClr val="C00000"/>
                </a:solidFill>
                <a:latin typeface="Helvetica"/>
                <a:cs typeface="Helvetica"/>
              </a:rPr>
              <a:t>  </a:t>
            </a:r>
            <a:r>
              <a:rPr sz="471" b="1" spc="-34" dirty="0">
                <a:solidFill>
                  <a:srgbClr val="D9680D"/>
                </a:solidFill>
                <a:latin typeface="Helvetica"/>
                <a:cs typeface="Helvetica"/>
              </a:rPr>
              <a:t>SUB</a:t>
            </a:r>
            <a:r>
              <a:rPr sz="471" b="1" dirty="0">
                <a:solidFill>
                  <a:srgbClr val="D9680D"/>
                </a:solidFill>
                <a:latin typeface="Helvetica"/>
                <a:cs typeface="Helvetica"/>
              </a:rPr>
              <a:t>	</a:t>
            </a:r>
            <a:r>
              <a:rPr sz="471" b="1" spc="-13" dirty="0">
                <a:solidFill>
                  <a:srgbClr val="C00000"/>
                </a:solidFill>
                <a:latin typeface="Helvetica"/>
                <a:cs typeface="Helvetica"/>
              </a:rPr>
              <a:t>NWELL</a:t>
            </a:r>
            <a:r>
              <a:rPr sz="471" b="1" spc="673" dirty="0">
                <a:solidFill>
                  <a:srgbClr val="C00000"/>
                </a:solidFill>
                <a:latin typeface="Helvetica"/>
                <a:cs typeface="Helvetica"/>
              </a:rPr>
              <a:t> </a:t>
            </a:r>
            <a:r>
              <a:rPr sz="471" b="1" dirty="0">
                <a:solidFill>
                  <a:srgbClr val="C00000"/>
                </a:solidFill>
                <a:latin typeface="Helvetica"/>
                <a:cs typeface="Helvetica"/>
              </a:rPr>
              <a:t>DIODE</a:t>
            </a:r>
            <a:r>
              <a:rPr sz="471" b="1" spc="619" dirty="0">
                <a:solidFill>
                  <a:srgbClr val="C00000"/>
                </a:solidFill>
                <a:latin typeface="Helvetica"/>
                <a:cs typeface="Helvetica"/>
              </a:rPr>
              <a:t> </a:t>
            </a:r>
            <a:r>
              <a:rPr sz="471" b="1" dirty="0">
                <a:solidFill>
                  <a:srgbClr val="D9680D"/>
                </a:solidFill>
                <a:latin typeface="Helvetica"/>
                <a:cs typeface="Helvetica"/>
              </a:rPr>
              <a:t>CONT</a:t>
            </a:r>
            <a:r>
              <a:rPr sz="471" b="1" spc="532" dirty="0">
                <a:solidFill>
                  <a:srgbClr val="D9680D"/>
                </a:solidFill>
                <a:latin typeface="Helvetica"/>
                <a:cs typeface="Helvetica"/>
              </a:rPr>
              <a:t> </a:t>
            </a:r>
            <a:r>
              <a:rPr sz="707" b="1" baseline="7936" dirty="0">
                <a:solidFill>
                  <a:srgbClr val="C00000"/>
                </a:solidFill>
                <a:latin typeface="Helvetica"/>
                <a:cs typeface="Helvetica"/>
              </a:rPr>
              <a:t>NMOS</a:t>
            </a:r>
            <a:r>
              <a:rPr sz="707" b="1" spc="727" baseline="7936" dirty="0">
                <a:solidFill>
                  <a:srgbClr val="C00000"/>
                </a:solidFill>
                <a:latin typeface="Helvetica"/>
                <a:cs typeface="Helvetica"/>
              </a:rPr>
              <a:t>  </a:t>
            </a:r>
            <a:r>
              <a:rPr sz="471" b="1" spc="-27" dirty="0">
                <a:solidFill>
                  <a:srgbClr val="C00000"/>
                </a:solidFill>
                <a:latin typeface="Helvetica"/>
                <a:cs typeface="Helvetica"/>
              </a:rPr>
              <a:t>CONT</a:t>
            </a:r>
            <a:endParaRPr sz="471">
              <a:latin typeface="Helvetica"/>
              <a:cs typeface="Helvetica"/>
            </a:endParaRPr>
          </a:p>
        </p:txBody>
      </p:sp>
      <p:pic>
        <p:nvPicPr>
          <p:cNvPr id="34" name="object 3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577631" y="2820791"/>
            <a:ext cx="1761845" cy="837591"/>
          </a:xfrm>
          <a:prstGeom prst="rect">
            <a:avLst/>
          </a:prstGeom>
        </p:spPr>
      </p:pic>
      <p:sp>
        <p:nvSpPr>
          <p:cNvPr id="35" name="object 35"/>
          <p:cNvSpPr txBox="1"/>
          <p:nvPr/>
        </p:nvSpPr>
        <p:spPr>
          <a:xfrm>
            <a:off x="11723736" y="2373753"/>
            <a:ext cx="101759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dirty="0">
                <a:solidFill>
                  <a:srgbClr val="B1D1E3"/>
                </a:solidFill>
                <a:latin typeface="American Typewriter"/>
                <a:cs typeface="American Typewriter"/>
              </a:rPr>
              <a:t>HV-</a:t>
            </a:r>
            <a:r>
              <a:rPr sz="1615" spc="-27" dirty="0">
                <a:solidFill>
                  <a:srgbClr val="B1D1E3"/>
                </a:solidFill>
                <a:latin typeface="American Typewriter"/>
                <a:cs typeface="American Typewriter"/>
              </a:rPr>
              <a:t>MAPS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6983385" y="2710532"/>
            <a:ext cx="3978015" cy="1146715"/>
            <a:chOff x="5185765" y="2986193"/>
            <a:chExt cx="2954020" cy="851535"/>
          </a:xfrm>
        </p:grpSpPr>
        <p:pic>
          <p:nvPicPr>
            <p:cNvPr id="37" name="object 3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85765" y="3099244"/>
              <a:ext cx="1109958" cy="579898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156766" y="2986193"/>
              <a:ext cx="982504" cy="851180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7072105" y="2287558"/>
            <a:ext cx="44466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34" dirty="0">
                <a:solidFill>
                  <a:srgbClr val="B1D1E3"/>
                </a:solidFill>
                <a:latin typeface="American Typewriter"/>
                <a:cs typeface="American Typewriter"/>
              </a:rPr>
              <a:t>CCD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9549934" y="2287557"/>
            <a:ext cx="813219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B1D1E3"/>
                </a:solidFill>
                <a:latin typeface="American Typewriter"/>
                <a:cs typeface="American Typewriter"/>
              </a:rPr>
              <a:t>Mimosa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9564557" y="2784212"/>
            <a:ext cx="849988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0.18mm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xfrm>
            <a:off x="1533027" y="188088"/>
            <a:ext cx="2726975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Pixels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detectors</a:t>
            </a:r>
            <a:endParaRPr sz="2828">
              <a:latin typeface="American Typewriter"/>
              <a:cs typeface="American Typewriter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2517836" y="1643911"/>
            <a:ext cx="9612397" cy="6101278"/>
            <a:chOff x="1869710" y="2194136"/>
            <a:chExt cx="7138034" cy="4530725"/>
          </a:xfrm>
        </p:grpSpPr>
        <p:sp>
          <p:nvSpPr>
            <p:cNvPr id="44" name="object 44"/>
            <p:cNvSpPr/>
            <p:nvPr/>
          </p:nvSpPr>
          <p:spPr>
            <a:xfrm>
              <a:off x="3899693" y="2200486"/>
              <a:ext cx="0" cy="4518025"/>
            </a:xfrm>
            <a:custGeom>
              <a:avLst/>
              <a:gdLst/>
              <a:ahLst/>
              <a:cxnLst/>
              <a:rect l="l" t="t" r="r" b="b"/>
              <a:pathLst>
                <a:path h="4518025">
                  <a:moveTo>
                    <a:pt x="0" y="0"/>
                  </a:moveTo>
                  <a:lnTo>
                    <a:pt x="0" y="4517813"/>
                  </a:lnTo>
                </a:path>
              </a:pathLst>
            </a:custGeom>
            <a:ln w="12701">
              <a:solidFill>
                <a:srgbClr val="A6B7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869710" y="2489764"/>
              <a:ext cx="7138034" cy="76200"/>
            </a:xfrm>
            <a:custGeom>
              <a:avLst/>
              <a:gdLst/>
              <a:ahLst/>
              <a:cxnLst/>
              <a:rect l="l" t="t" r="r" b="b"/>
              <a:pathLst>
                <a:path w="7138034" h="76200">
                  <a:moveTo>
                    <a:pt x="76177" y="0"/>
                  </a:moveTo>
                  <a:lnTo>
                    <a:pt x="0" y="38115"/>
                  </a:lnTo>
                  <a:lnTo>
                    <a:pt x="76180" y="76200"/>
                  </a:lnTo>
                  <a:lnTo>
                    <a:pt x="59243" y="50800"/>
                  </a:lnTo>
                  <a:lnTo>
                    <a:pt x="50764" y="50800"/>
                  </a:lnTo>
                  <a:lnTo>
                    <a:pt x="50764" y="25400"/>
                  </a:lnTo>
                  <a:lnTo>
                    <a:pt x="59241" y="25400"/>
                  </a:lnTo>
                  <a:lnTo>
                    <a:pt x="76177" y="0"/>
                  </a:lnTo>
                  <a:close/>
                </a:path>
                <a:path w="7138034" h="76200">
                  <a:moveTo>
                    <a:pt x="7086967" y="38115"/>
                  </a:moveTo>
                  <a:lnTo>
                    <a:pt x="7061554" y="76200"/>
                  </a:lnTo>
                  <a:lnTo>
                    <a:pt x="7112361" y="50800"/>
                  </a:lnTo>
                  <a:lnTo>
                    <a:pt x="7086967" y="50800"/>
                  </a:lnTo>
                  <a:lnTo>
                    <a:pt x="7086967" y="38115"/>
                  </a:lnTo>
                  <a:close/>
                </a:path>
                <a:path w="7138034" h="76200">
                  <a:moveTo>
                    <a:pt x="50785" y="38115"/>
                  </a:moveTo>
                  <a:lnTo>
                    <a:pt x="50764" y="50800"/>
                  </a:lnTo>
                  <a:lnTo>
                    <a:pt x="59243" y="50800"/>
                  </a:lnTo>
                  <a:lnTo>
                    <a:pt x="50785" y="38115"/>
                  </a:lnTo>
                  <a:close/>
                </a:path>
                <a:path w="7138034" h="76200">
                  <a:moveTo>
                    <a:pt x="7078489" y="25400"/>
                  </a:moveTo>
                  <a:lnTo>
                    <a:pt x="59241" y="25400"/>
                  </a:lnTo>
                  <a:lnTo>
                    <a:pt x="50785" y="38115"/>
                  </a:lnTo>
                  <a:lnTo>
                    <a:pt x="59243" y="50800"/>
                  </a:lnTo>
                  <a:lnTo>
                    <a:pt x="7078489" y="50800"/>
                  </a:lnTo>
                  <a:lnTo>
                    <a:pt x="7086946" y="38115"/>
                  </a:lnTo>
                  <a:lnTo>
                    <a:pt x="7078489" y="25400"/>
                  </a:lnTo>
                  <a:close/>
                </a:path>
                <a:path w="7138034" h="76200">
                  <a:moveTo>
                    <a:pt x="7112361" y="25400"/>
                  </a:moveTo>
                  <a:lnTo>
                    <a:pt x="7086967" y="25400"/>
                  </a:lnTo>
                  <a:lnTo>
                    <a:pt x="7086967" y="50800"/>
                  </a:lnTo>
                  <a:lnTo>
                    <a:pt x="7112361" y="50800"/>
                  </a:lnTo>
                  <a:lnTo>
                    <a:pt x="7137734" y="38115"/>
                  </a:lnTo>
                  <a:lnTo>
                    <a:pt x="7112361" y="25400"/>
                  </a:lnTo>
                  <a:close/>
                </a:path>
                <a:path w="7138034" h="76200">
                  <a:moveTo>
                    <a:pt x="59241" y="25400"/>
                  </a:moveTo>
                  <a:lnTo>
                    <a:pt x="50764" y="25400"/>
                  </a:lnTo>
                  <a:lnTo>
                    <a:pt x="50764" y="38115"/>
                  </a:lnTo>
                  <a:lnTo>
                    <a:pt x="59241" y="25400"/>
                  </a:lnTo>
                  <a:close/>
                </a:path>
                <a:path w="7138034" h="76200">
                  <a:moveTo>
                    <a:pt x="7061554" y="0"/>
                  </a:moveTo>
                  <a:lnTo>
                    <a:pt x="7086967" y="38115"/>
                  </a:lnTo>
                  <a:lnTo>
                    <a:pt x="7086967" y="25400"/>
                  </a:lnTo>
                  <a:lnTo>
                    <a:pt x="7112361" y="25400"/>
                  </a:lnTo>
                  <a:lnTo>
                    <a:pt x="7061554" y="0"/>
                  </a:lnTo>
                  <a:close/>
                </a:path>
              </a:pathLst>
            </a:custGeom>
            <a:solidFill>
              <a:srgbClr val="A6B7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075935" y="5668771"/>
              <a:ext cx="1356360" cy="847343"/>
            </a:xfrm>
            <a:prstGeom prst="rect">
              <a:avLst/>
            </a:prstGeom>
          </p:spPr>
        </p:pic>
      </p:grpSp>
      <p:sp>
        <p:nvSpPr>
          <p:cNvPr id="47" name="object 47"/>
          <p:cNvSpPr txBox="1"/>
          <p:nvPr/>
        </p:nvSpPr>
        <p:spPr>
          <a:xfrm>
            <a:off x="7336658" y="5813386"/>
            <a:ext cx="373687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34" dirty="0">
                <a:solidFill>
                  <a:srgbClr val="FF99FF"/>
                </a:solidFill>
                <a:latin typeface="American Typewriter"/>
                <a:cs typeface="American Typewriter"/>
              </a:rPr>
              <a:t>SOI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412163" y="1682821"/>
            <a:ext cx="2648305" cy="78684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87406">
              <a:spcBef>
                <a:spcPts val="135"/>
              </a:spcBef>
            </a:pPr>
            <a:r>
              <a:rPr sz="1886" spc="-13" dirty="0">
                <a:solidFill>
                  <a:srgbClr val="FF0000"/>
                </a:solidFill>
                <a:latin typeface="American Typewriter"/>
                <a:cs typeface="American Typewriter"/>
              </a:rPr>
              <a:t>Radiation</a:t>
            </a:r>
            <a:r>
              <a:rPr sz="1886" spc="-74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0000"/>
                </a:solidFill>
                <a:latin typeface="American Typewriter"/>
                <a:cs typeface="American Typewriter"/>
              </a:rPr>
              <a:t>Hardness</a:t>
            </a:r>
            <a:endParaRPr sz="1886">
              <a:latin typeface="American Typewriter"/>
              <a:cs typeface="American Typewriter"/>
            </a:endParaRPr>
          </a:p>
          <a:p>
            <a:pPr marL="17104">
              <a:spcBef>
                <a:spcPts val="1819"/>
              </a:spcBef>
            </a:pPr>
            <a:r>
              <a:rPr sz="1615" dirty="0">
                <a:solidFill>
                  <a:srgbClr val="F2F2F2"/>
                </a:solidFill>
                <a:latin typeface="American Typewriter"/>
                <a:cs typeface="American Typewriter"/>
              </a:rPr>
              <a:t>3D</a:t>
            </a:r>
            <a:r>
              <a:rPr sz="1615" spc="-13" dirty="0">
                <a:solidFill>
                  <a:srgbClr val="F2F2F2"/>
                </a:solidFill>
                <a:latin typeface="American Typewriter"/>
                <a:cs typeface="American Typewriter"/>
              </a:rPr>
              <a:t> sensors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570025" y="1686927"/>
            <a:ext cx="2512341" cy="3074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886" spc="-40" dirty="0">
                <a:solidFill>
                  <a:srgbClr val="92D050"/>
                </a:solidFill>
                <a:latin typeface="American Typewriter"/>
                <a:cs typeface="American Typewriter"/>
              </a:rPr>
              <a:t>Granularity,</a:t>
            </a:r>
            <a:r>
              <a:rPr sz="1886" spc="-27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92D050"/>
                </a:solidFill>
                <a:latin typeface="American Typewriter"/>
                <a:cs typeface="American Typewriter"/>
              </a:rPr>
              <a:t>low</a:t>
            </a:r>
            <a:r>
              <a:rPr sz="1886" spc="-40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92D050"/>
                </a:solidFill>
                <a:latin typeface="American Typewriter"/>
                <a:cs typeface="American Typewriter"/>
              </a:rPr>
              <a:t>mass</a:t>
            </a:r>
            <a:endParaRPr sz="1886">
              <a:latin typeface="American Typewriter"/>
              <a:cs typeface="American Typewriter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6260909" y="1695483"/>
            <a:ext cx="2427683" cy="297580"/>
          </a:xfrm>
          <a:custGeom>
            <a:avLst/>
            <a:gdLst/>
            <a:ahLst/>
            <a:cxnLst/>
            <a:rect l="l" t="t" r="r" b="b"/>
            <a:pathLst>
              <a:path w="1802764" h="220980">
                <a:moveTo>
                  <a:pt x="192947" y="0"/>
                </a:moveTo>
                <a:lnTo>
                  <a:pt x="183699" y="3148"/>
                </a:lnTo>
                <a:lnTo>
                  <a:pt x="0" y="110294"/>
                </a:lnTo>
                <a:lnTo>
                  <a:pt x="183705" y="217439"/>
                </a:lnTo>
                <a:lnTo>
                  <a:pt x="192933" y="220588"/>
                </a:lnTo>
                <a:lnTo>
                  <a:pt x="202315" y="219975"/>
                </a:lnTo>
                <a:lnTo>
                  <a:pt x="210802" y="215885"/>
                </a:lnTo>
                <a:lnTo>
                  <a:pt x="217286" y="208601"/>
                </a:lnTo>
                <a:lnTo>
                  <a:pt x="220435" y="199374"/>
                </a:lnTo>
                <a:lnTo>
                  <a:pt x="219822" y="189981"/>
                </a:lnTo>
                <a:lnTo>
                  <a:pt x="215732" y="181504"/>
                </a:lnTo>
                <a:lnTo>
                  <a:pt x="208448" y="175021"/>
                </a:lnTo>
                <a:lnTo>
                  <a:pt x="139569" y="134847"/>
                </a:lnTo>
                <a:lnTo>
                  <a:pt x="48734" y="134847"/>
                </a:lnTo>
                <a:lnTo>
                  <a:pt x="48734" y="85740"/>
                </a:lnTo>
                <a:lnTo>
                  <a:pt x="139566" y="85740"/>
                </a:lnTo>
                <a:lnTo>
                  <a:pt x="208448" y="45565"/>
                </a:lnTo>
                <a:lnTo>
                  <a:pt x="215732" y="39083"/>
                </a:lnTo>
                <a:lnTo>
                  <a:pt x="219823" y="30605"/>
                </a:lnTo>
                <a:lnTo>
                  <a:pt x="220435" y="21213"/>
                </a:lnTo>
                <a:lnTo>
                  <a:pt x="217286" y="11985"/>
                </a:lnTo>
                <a:lnTo>
                  <a:pt x="210803" y="4702"/>
                </a:lnTo>
                <a:lnTo>
                  <a:pt x="202326" y="612"/>
                </a:lnTo>
                <a:lnTo>
                  <a:pt x="192947" y="0"/>
                </a:lnTo>
                <a:close/>
              </a:path>
              <a:path w="1802764" h="220980">
                <a:moveTo>
                  <a:pt x="1704704" y="110294"/>
                </a:moveTo>
                <a:lnTo>
                  <a:pt x="1593725" y="175021"/>
                </a:lnTo>
                <a:lnTo>
                  <a:pt x="1586442" y="181504"/>
                </a:lnTo>
                <a:lnTo>
                  <a:pt x="1582351" y="189981"/>
                </a:lnTo>
                <a:lnTo>
                  <a:pt x="1581738" y="199374"/>
                </a:lnTo>
                <a:lnTo>
                  <a:pt x="1584888" y="208601"/>
                </a:lnTo>
                <a:lnTo>
                  <a:pt x="1591371" y="215885"/>
                </a:lnTo>
                <a:lnTo>
                  <a:pt x="1599850" y="219975"/>
                </a:lnTo>
                <a:lnTo>
                  <a:pt x="1609244" y="220588"/>
                </a:lnTo>
                <a:lnTo>
                  <a:pt x="1618473" y="217439"/>
                </a:lnTo>
                <a:lnTo>
                  <a:pt x="1760076" y="134847"/>
                </a:lnTo>
                <a:lnTo>
                  <a:pt x="1753443" y="134847"/>
                </a:lnTo>
                <a:lnTo>
                  <a:pt x="1753443" y="131502"/>
                </a:lnTo>
                <a:lnTo>
                  <a:pt x="1741066" y="131502"/>
                </a:lnTo>
                <a:lnTo>
                  <a:pt x="1704704" y="110294"/>
                </a:lnTo>
                <a:close/>
              </a:path>
              <a:path w="1802764" h="220980">
                <a:moveTo>
                  <a:pt x="139566" y="85740"/>
                </a:moveTo>
                <a:lnTo>
                  <a:pt x="48734" y="85740"/>
                </a:lnTo>
                <a:lnTo>
                  <a:pt x="48734" y="134847"/>
                </a:lnTo>
                <a:lnTo>
                  <a:pt x="139569" y="134847"/>
                </a:lnTo>
                <a:lnTo>
                  <a:pt x="133834" y="131502"/>
                </a:lnTo>
                <a:lnTo>
                  <a:pt x="61109" y="131502"/>
                </a:lnTo>
                <a:lnTo>
                  <a:pt x="61109" y="89086"/>
                </a:lnTo>
                <a:lnTo>
                  <a:pt x="133831" y="89086"/>
                </a:lnTo>
                <a:lnTo>
                  <a:pt x="139566" y="85740"/>
                </a:lnTo>
                <a:close/>
              </a:path>
              <a:path w="1802764" h="220980">
                <a:moveTo>
                  <a:pt x="1662606" y="85740"/>
                </a:moveTo>
                <a:lnTo>
                  <a:pt x="139566" y="85740"/>
                </a:lnTo>
                <a:lnTo>
                  <a:pt x="97472" y="110294"/>
                </a:lnTo>
                <a:lnTo>
                  <a:pt x="139569" y="134847"/>
                </a:lnTo>
                <a:lnTo>
                  <a:pt x="1662605" y="134847"/>
                </a:lnTo>
                <a:lnTo>
                  <a:pt x="1704704" y="110294"/>
                </a:lnTo>
                <a:lnTo>
                  <a:pt x="1662606" y="85740"/>
                </a:lnTo>
                <a:close/>
              </a:path>
              <a:path w="1802764" h="220980">
                <a:moveTo>
                  <a:pt x="1760078" y="85740"/>
                </a:moveTo>
                <a:lnTo>
                  <a:pt x="1753443" y="85740"/>
                </a:lnTo>
                <a:lnTo>
                  <a:pt x="1753443" y="134847"/>
                </a:lnTo>
                <a:lnTo>
                  <a:pt x="1760076" y="134847"/>
                </a:lnTo>
                <a:lnTo>
                  <a:pt x="1802174" y="110294"/>
                </a:lnTo>
                <a:lnTo>
                  <a:pt x="1760078" y="85740"/>
                </a:lnTo>
                <a:close/>
              </a:path>
              <a:path w="1802764" h="220980">
                <a:moveTo>
                  <a:pt x="61111" y="89086"/>
                </a:moveTo>
                <a:lnTo>
                  <a:pt x="61109" y="131502"/>
                </a:lnTo>
                <a:lnTo>
                  <a:pt x="97469" y="110294"/>
                </a:lnTo>
                <a:lnTo>
                  <a:pt x="61111" y="89086"/>
                </a:lnTo>
                <a:close/>
              </a:path>
              <a:path w="1802764" h="220980">
                <a:moveTo>
                  <a:pt x="97472" y="110294"/>
                </a:moveTo>
                <a:lnTo>
                  <a:pt x="61106" y="131502"/>
                </a:lnTo>
                <a:lnTo>
                  <a:pt x="133834" y="131502"/>
                </a:lnTo>
                <a:lnTo>
                  <a:pt x="97472" y="110294"/>
                </a:lnTo>
                <a:close/>
              </a:path>
              <a:path w="1802764" h="220980">
                <a:moveTo>
                  <a:pt x="1741066" y="89086"/>
                </a:moveTo>
                <a:lnTo>
                  <a:pt x="1704704" y="110294"/>
                </a:lnTo>
                <a:lnTo>
                  <a:pt x="1741066" y="131502"/>
                </a:lnTo>
                <a:lnTo>
                  <a:pt x="1741066" y="89086"/>
                </a:lnTo>
                <a:close/>
              </a:path>
              <a:path w="1802764" h="220980">
                <a:moveTo>
                  <a:pt x="1753443" y="89086"/>
                </a:moveTo>
                <a:lnTo>
                  <a:pt x="1741066" y="89086"/>
                </a:lnTo>
                <a:lnTo>
                  <a:pt x="1741066" y="131502"/>
                </a:lnTo>
                <a:lnTo>
                  <a:pt x="1753443" y="131502"/>
                </a:lnTo>
                <a:lnTo>
                  <a:pt x="1753443" y="89086"/>
                </a:lnTo>
                <a:close/>
              </a:path>
              <a:path w="1802764" h="220980">
                <a:moveTo>
                  <a:pt x="133831" y="89086"/>
                </a:moveTo>
                <a:lnTo>
                  <a:pt x="61111" y="89086"/>
                </a:lnTo>
                <a:lnTo>
                  <a:pt x="97472" y="110294"/>
                </a:lnTo>
                <a:lnTo>
                  <a:pt x="133831" y="89086"/>
                </a:lnTo>
                <a:close/>
              </a:path>
              <a:path w="1802764" h="220980">
                <a:moveTo>
                  <a:pt x="1609244" y="0"/>
                </a:moveTo>
                <a:lnTo>
                  <a:pt x="1599850" y="612"/>
                </a:lnTo>
                <a:lnTo>
                  <a:pt x="1591371" y="4702"/>
                </a:lnTo>
                <a:lnTo>
                  <a:pt x="1584888" y="11985"/>
                </a:lnTo>
                <a:lnTo>
                  <a:pt x="1581738" y="21213"/>
                </a:lnTo>
                <a:lnTo>
                  <a:pt x="1582351" y="30605"/>
                </a:lnTo>
                <a:lnTo>
                  <a:pt x="1586442" y="39083"/>
                </a:lnTo>
                <a:lnTo>
                  <a:pt x="1593725" y="45565"/>
                </a:lnTo>
                <a:lnTo>
                  <a:pt x="1704704" y="110294"/>
                </a:lnTo>
                <a:lnTo>
                  <a:pt x="1741066" y="89086"/>
                </a:lnTo>
                <a:lnTo>
                  <a:pt x="1753443" y="89086"/>
                </a:lnTo>
                <a:lnTo>
                  <a:pt x="1753443" y="85740"/>
                </a:lnTo>
                <a:lnTo>
                  <a:pt x="1760078" y="85740"/>
                </a:lnTo>
                <a:lnTo>
                  <a:pt x="1618473" y="3148"/>
                </a:lnTo>
                <a:lnTo>
                  <a:pt x="1609244" y="0"/>
                </a:lnTo>
                <a:close/>
              </a:path>
            </a:pathLst>
          </a:custGeom>
          <a:solidFill>
            <a:srgbClr val="A6B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997912" y="1781959"/>
            <a:ext cx="1109945" cy="363654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52162" rIns="0" bIns="0" rtlCol="0">
            <a:spAutoFit/>
          </a:bodyPr>
          <a:lstStyle/>
          <a:p>
            <a:pPr marL="105189">
              <a:spcBef>
                <a:spcPts val="410"/>
              </a:spcBef>
            </a:pP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Hybrid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2453328" y="1614898"/>
            <a:ext cx="1592232" cy="362791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51307" rIns="0" bIns="0" rtlCol="0">
            <a:spAutoFit/>
          </a:bodyPr>
          <a:lstStyle/>
          <a:p>
            <a:pPr marL="105189">
              <a:spcBef>
                <a:spcPts val="404"/>
              </a:spcBef>
            </a:pP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Monolithic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2679486" y="7091956"/>
            <a:ext cx="24028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26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54" name="Slide Number Placeholder 53">
            <a:extLst>
              <a:ext uri="{FF2B5EF4-FFF2-40B4-BE49-F238E27FC236}">
                <a16:creationId xmlns:a16="http://schemas.microsoft.com/office/drawing/2014/main" id="{14CCC676-3B0B-B680-2657-31FA14C747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22</a:t>
            </a:fld>
            <a:endParaRPr lang="en-GB"/>
          </a:p>
        </p:txBody>
      </p:sp>
      <p:sp>
        <p:nvSpPr>
          <p:cNvPr id="55" name="object 2">
            <a:extLst>
              <a:ext uri="{FF2B5EF4-FFF2-40B4-BE49-F238E27FC236}">
                <a16:creationId xmlns:a16="http://schemas.microsoft.com/office/drawing/2014/main" id="{45236E1D-86B0-B24C-9CE8-1CB66F6E66BF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5" y="233155"/>
            <a:ext cx="13633171" cy="7512225"/>
            <a:chOff x="357187" y="1146527"/>
            <a:chExt cx="10123805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0166563" y="6404016"/>
              <a:ext cx="314325" cy="314325"/>
            </a:xfrm>
            <a:custGeom>
              <a:avLst/>
              <a:gdLst/>
              <a:ahLst/>
              <a:cxnLst/>
              <a:rect l="l" t="t" r="r" b="b"/>
              <a:pathLst>
                <a:path w="314325" h="314325">
                  <a:moveTo>
                    <a:pt x="157162" y="0"/>
                  </a:moveTo>
                  <a:lnTo>
                    <a:pt x="107487" y="8011"/>
                  </a:lnTo>
                  <a:lnTo>
                    <a:pt x="64344" y="30319"/>
                  </a:lnTo>
                  <a:lnTo>
                    <a:pt x="30323" y="64335"/>
                  </a:lnTo>
                  <a:lnTo>
                    <a:pt x="8012" y="107472"/>
                  </a:lnTo>
                  <a:lnTo>
                    <a:pt x="0" y="157140"/>
                  </a:lnTo>
                  <a:lnTo>
                    <a:pt x="8012" y="206809"/>
                  </a:lnTo>
                  <a:lnTo>
                    <a:pt x="30323" y="249946"/>
                  </a:lnTo>
                  <a:lnTo>
                    <a:pt x="64344" y="283963"/>
                  </a:lnTo>
                  <a:lnTo>
                    <a:pt x="107487" y="306271"/>
                  </a:lnTo>
                  <a:lnTo>
                    <a:pt x="157162" y="314283"/>
                  </a:lnTo>
                  <a:lnTo>
                    <a:pt x="206838" y="306271"/>
                  </a:lnTo>
                  <a:lnTo>
                    <a:pt x="249981" y="283963"/>
                  </a:lnTo>
                  <a:lnTo>
                    <a:pt x="284002" y="249946"/>
                  </a:lnTo>
                  <a:lnTo>
                    <a:pt x="306312" y="206809"/>
                  </a:lnTo>
                  <a:lnTo>
                    <a:pt x="314325" y="157140"/>
                  </a:lnTo>
                  <a:lnTo>
                    <a:pt x="306312" y="107472"/>
                  </a:lnTo>
                  <a:lnTo>
                    <a:pt x="284002" y="64335"/>
                  </a:lnTo>
                  <a:lnTo>
                    <a:pt x="249981" y="30319"/>
                  </a:lnTo>
                  <a:lnTo>
                    <a:pt x="206838" y="8011"/>
                  </a:lnTo>
                  <a:lnTo>
                    <a:pt x="157162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3804455" y="7408007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27</a:t>
            </a:r>
            <a:endParaRPr sz="1212">
              <a:latin typeface="Gill Sans MT"/>
              <a:cs typeface="Gill Sans MT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06162" y="17509"/>
            <a:ext cx="1984588" cy="1706516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696973"/>
          </a:xfrm>
          <a:prstGeom prst="rect">
            <a:avLst/>
          </a:prstGeom>
        </p:spPr>
        <p:txBody>
          <a:bodyPr vert="horz" wrap="square" lIns="0" tIns="259257" rIns="0" bIns="0" rtlCol="0">
            <a:spAutoFit/>
          </a:bodyPr>
          <a:lstStyle/>
          <a:p>
            <a:pPr marL="127425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ALICE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ITS3: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bent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stitched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MAPS-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based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vertex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</a:t>
            </a:r>
            <a:endParaRPr sz="2828">
              <a:latin typeface="American Typewriter"/>
              <a:cs typeface="American Typewriter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81782" y="1787459"/>
            <a:ext cx="5721775" cy="5561697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915971" y="1941409"/>
            <a:ext cx="7055331" cy="433755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68416">
              <a:lnSpc>
                <a:spcPts val="2215"/>
              </a:lnSpc>
              <a:spcBef>
                <a:spcPts val="135"/>
              </a:spcBef>
            </a:pP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Using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special</a:t>
            </a:r>
            <a:r>
              <a:rPr sz="1886" spc="-4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properties</a:t>
            </a:r>
            <a:r>
              <a:rPr sz="1886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silicon</a:t>
            </a:r>
            <a:endParaRPr sz="1886" dirty="0">
              <a:latin typeface="American Typewriter"/>
              <a:cs typeface="American Typewriter"/>
            </a:endParaRPr>
          </a:p>
          <a:p>
            <a:pPr marL="68416" marR="396813" indent="176170">
              <a:lnSpc>
                <a:spcPts val="2290"/>
              </a:lnSpc>
              <a:buChar char="–"/>
              <a:tabLst>
                <a:tab pos="244586" algn="l"/>
              </a:tabLst>
            </a:pP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Wafer-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scale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sensor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ASICs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–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Fabricated with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stitching</a:t>
            </a:r>
            <a:endParaRPr sz="1886" dirty="0">
              <a:latin typeface="American Typewriter"/>
              <a:cs typeface="American Typewriter"/>
            </a:endParaRPr>
          </a:p>
          <a:p>
            <a:pPr marL="244586" indent="-176170">
              <a:lnSpc>
                <a:spcPts val="2155"/>
              </a:lnSpc>
              <a:buChar char="–"/>
              <a:tabLst>
                <a:tab pos="244586" algn="l"/>
              </a:tabLst>
            </a:pP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All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electrical</a:t>
            </a:r>
            <a:r>
              <a:rPr sz="1886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signals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power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routed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on-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chip</a:t>
            </a:r>
            <a:endParaRPr sz="1886" dirty="0">
              <a:latin typeface="American Typewriter"/>
              <a:cs typeface="American Typewriter"/>
            </a:endParaRPr>
          </a:p>
          <a:p>
            <a:pPr marL="244586" indent="-176170">
              <a:lnSpc>
                <a:spcPts val="2195"/>
              </a:lnSpc>
              <a:buClr>
                <a:srgbClr val="FFFFFF"/>
              </a:buClr>
              <a:buChar char="–"/>
              <a:tabLst>
                <a:tab pos="244586" algn="l"/>
              </a:tabLst>
            </a:pPr>
            <a:r>
              <a:rPr sz="1886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Ultra-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thin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bendable:</a:t>
            </a:r>
            <a:r>
              <a:rPr sz="1886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50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µm</a:t>
            </a:r>
            <a:endParaRPr sz="1886" dirty="0">
              <a:latin typeface="American Typewriter"/>
              <a:cs typeface="American Typewriter"/>
            </a:endParaRPr>
          </a:p>
          <a:p>
            <a:pPr marL="244586" indent="-176170">
              <a:lnSpc>
                <a:spcPts val="2215"/>
              </a:lnSpc>
              <a:spcBef>
                <a:spcPts val="34"/>
              </a:spcBef>
              <a:buChar char="–"/>
              <a:tabLst>
                <a:tab pos="244586" algn="l"/>
              </a:tabLst>
            </a:pP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266</a:t>
            </a:r>
            <a:r>
              <a:rPr sz="1886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mm</a:t>
            </a:r>
            <a:r>
              <a:rPr sz="1886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(Z)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x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variable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width*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(r</a:t>
            </a:r>
            <a:r>
              <a:rPr sz="1886" spc="-27" dirty="0">
                <a:solidFill>
                  <a:srgbClr val="FFFFFF"/>
                </a:solidFill>
                <a:latin typeface="Corbel"/>
                <a:cs typeface="Corbel"/>
              </a:rPr>
              <a:t>φ)</a:t>
            </a:r>
            <a:endParaRPr sz="1886" dirty="0">
              <a:latin typeface="Corbel"/>
              <a:cs typeface="Corbel"/>
            </a:endParaRPr>
          </a:p>
          <a:p>
            <a:pPr marL="230049" indent="-161632">
              <a:lnSpc>
                <a:spcPts val="2215"/>
              </a:lnSpc>
              <a:buFont typeface="Corbel"/>
              <a:buChar char="–"/>
              <a:tabLst>
                <a:tab pos="230049" algn="l"/>
              </a:tabLst>
            </a:pP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CMOS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MAPS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•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65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nm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technology</a:t>
            </a:r>
            <a:endParaRPr sz="1886" dirty="0">
              <a:latin typeface="American Typewriter"/>
              <a:cs typeface="American Typewriter"/>
            </a:endParaRPr>
          </a:p>
          <a:p>
            <a:pPr marL="244586" indent="-176170">
              <a:spcBef>
                <a:spcPts val="34"/>
              </a:spcBef>
              <a:buChar char="–"/>
              <a:tabLst>
                <a:tab pos="244586" algn="l"/>
              </a:tabLst>
            </a:pP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Open-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cell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carbon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foam</a:t>
            </a:r>
            <a:r>
              <a:rPr sz="1886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spacers</a:t>
            </a:r>
            <a:endParaRPr sz="1886" dirty="0">
              <a:latin typeface="American Typewriter"/>
              <a:cs typeface="American Typewriter"/>
            </a:endParaRPr>
          </a:p>
          <a:p>
            <a:pPr>
              <a:spcBef>
                <a:spcPts val="377"/>
              </a:spcBef>
              <a:buFont typeface="American Typewriter"/>
              <a:buChar char="–"/>
            </a:pPr>
            <a:endParaRPr sz="1886" dirty="0">
              <a:latin typeface="American Typewriter"/>
              <a:cs typeface="American Typewriter"/>
            </a:endParaRPr>
          </a:p>
          <a:p>
            <a:pPr marL="68416">
              <a:lnSpc>
                <a:spcPts val="2215"/>
              </a:lnSpc>
            </a:pP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Key</a:t>
            </a:r>
            <a:r>
              <a:rPr sz="1886" spc="-10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benefits</a:t>
            </a:r>
            <a:endParaRPr sz="1886" dirty="0">
              <a:latin typeface="American Typewriter"/>
              <a:cs typeface="American Typewriter"/>
            </a:endParaRPr>
          </a:p>
          <a:p>
            <a:pPr marL="244586" indent="-176170">
              <a:lnSpc>
                <a:spcPts val="2215"/>
              </a:lnSpc>
              <a:buChar char="–"/>
              <a:tabLst>
                <a:tab pos="244586" algn="l"/>
              </a:tabLst>
            </a:pP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Extremely</a:t>
            </a:r>
            <a:r>
              <a:rPr sz="1886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lightweight</a:t>
            </a:r>
            <a:endParaRPr sz="1886" dirty="0">
              <a:latin typeface="American Typewriter"/>
              <a:cs typeface="American Typewriter"/>
            </a:endParaRPr>
          </a:p>
          <a:p>
            <a:pPr marL="282215" indent="-213800">
              <a:buChar char="•"/>
              <a:tabLst>
                <a:tab pos="282215" algn="l"/>
              </a:tabLst>
            </a:pP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Material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budget: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0.35%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X0</a:t>
            </a:r>
            <a:r>
              <a:rPr sz="1819" baseline="24691" dirty="0">
                <a:solidFill>
                  <a:srgbClr val="FFFFFF"/>
                </a:solidFill>
                <a:latin typeface="American Typewriter"/>
                <a:cs typeface="American Typewriter"/>
              </a:rPr>
              <a:t>*</a:t>
            </a:r>
            <a:r>
              <a:rPr sz="1819" spc="192" baseline="2469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=&gt;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0.05%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X0</a:t>
            </a:r>
            <a:endParaRPr sz="1886" dirty="0">
              <a:latin typeface="American Typewriter"/>
              <a:cs typeface="American Typewriter"/>
            </a:endParaRPr>
          </a:p>
          <a:p>
            <a:pPr marL="244586" indent="-176170">
              <a:lnSpc>
                <a:spcPts val="2215"/>
              </a:lnSpc>
              <a:spcBef>
                <a:spcPts val="34"/>
              </a:spcBef>
              <a:buChar char="–"/>
              <a:tabLst>
                <a:tab pos="244586" algn="l"/>
              </a:tabLst>
            </a:pPr>
            <a:r>
              <a:rPr sz="1886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Uniformly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distributed</a:t>
            </a:r>
            <a:r>
              <a:rPr sz="1886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material</a:t>
            </a:r>
            <a:endParaRPr sz="1886" dirty="0">
              <a:latin typeface="American Typewriter"/>
              <a:cs typeface="American Typewriter"/>
            </a:endParaRPr>
          </a:p>
          <a:p>
            <a:pPr marL="302739" indent="-176170">
              <a:lnSpc>
                <a:spcPts val="2215"/>
              </a:lnSpc>
              <a:buChar char="–"/>
              <a:tabLst>
                <a:tab pos="302739" algn="l"/>
              </a:tabLst>
            </a:pP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Closer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interaction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point</a:t>
            </a:r>
            <a:endParaRPr sz="1886" dirty="0">
              <a:latin typeface="American Typewriter"/>
              <a:cs typeface="American Typewriter"/>
            </a:endParaRPr>
          </a:p>
          <a:p>
            <a:pPr marL="282215" indent="-213800">
              <a:lnSpc>
                <a:spcPts val="2195"/>
              </a:lnSpc>
              <a:spcBef>
                <a:spcPts val="34"/>
              </a:spcBef>
              <a:buChar char="•"/>
              <a:tabLst>
                <a:tab pos="282215" algn="l"/>
              </a:tabLst>
            </a:pP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Beam</a:t>
            </a:r>
            <a:r>
              <a:rPr sz="1886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pipe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radius: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18.2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mm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=&gt;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16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mm</a:t>
            </a:r>
            <a:endParaRPr sz="1886" dirty="0">
              <a:latin typeface="American Typewriter"/>
              <a:cs typeface="American Typewriter"/>
            </a:endParaRPr>
          </a:p>
          <a:p>
            <a:pPr marL="282215" indent="-213800">
              <a:lnSpc>
                <a:spcPts val="2195"/>
              </a:lnSpc>
              <a:buChar char="•"/>
              <a:tabLst>
                <a:tab pos="282215" algn="l"/>
              </a:tabLst>
            </a:pP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Radial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position:</a:t>
            </a:r>
            <a:r>
              <a:rPr sz="1886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24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mm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=&gt;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18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mm</a:t>
            </a:r>
            <a:endParaRPr sz="1886" dirty="0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0038" y="6661577"/>
            <a:ext cx="6751168" cy="510375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51311" marR="41049">
              <a:lnSpc>
                <a:spcPct val="103299"/>
              </a:lnSpc>
              <a:spcBef>
                <a:spcPts val="67"/>
              </a:spcBef>
            </a:pPr>
            <a:r>
              <a:rPr sz="1615" baseline="27777" dirty="0">
                <a:solidFill>
                  <a:srgbClr val="FFFF00"/>
                </a:solidFill>
                <a:latin typeface="American Typewriter"/>
                <a:cs typeface="American Typewriter"/>
              </a:rPr>
              <a:t>*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X0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(radiation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length)=the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mean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length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(in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cm)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into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material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at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which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energy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an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electron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is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reduced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by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factor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1/e</a:t>
            </a:r>
            <a:endParaRPr sz="1615" dirty="0">
              <a:latin typeface="American Typewriter"/>
              <a:cs typeface="American Typewriter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833707" y="7382697"/>
            <a:ext cx="2569634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Slide</a:t>
            </a:r>
            <a:r>
              <a:rPr sz="1346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from</a:t>
            </a:r>
            <a:r>
              <a:rPr sz="1346" spc="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From</a:t>
            </a:r>
            <a:r>
              <a:rPr sz="1346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Ola</a:t>
            </a:r>
            <a:r>
              <a:rPr sz="1346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Groettvik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37BDCDC-8867-84B2-944D-A8B2493AB02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23</a:t>
            </a:fld>
            <a:endParaRPr lang="en-GB"/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E0A5F6AA-68E8-4E48-B030-604BAD98B5FF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41707"/>
            <a:ext cx="13131215" cy="7495122"/>
            <a:chOff x="357187" y="1152877"/>
            <a:chExt cx="9751060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13808" y="2456179"/>
              <a:ext cx="5294376" cy="181965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04663" y="4477003"/>
              <a:ext cx="5303520" cy="19446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0344" y="2998723"/>
              <a:ext cx="3627120" cy="2453640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076758" y="-13020"/>
            <a:ext cx="15164716" cy="854470"/>
          </a:xfrm>
          <a:prstGeom prst="rect">
            <a:avLst/>
          </a:prstGeom>
        </p:spPr>
        <p:txBody>
          <a:bodyPr vert="horz" wrap="square" lIns="0" tIns="415231" rIns="0" bIns="0" rtlCol="0">
            <a:spAutoFit/>
          </a:bodyPr>
          <a:lstStyle/>
          <a:p>
            <a:pPr marL="297608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High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Precision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Imaging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space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time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834664" y="1546690"/>
            <a:ext cx="2758616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Fundamental</a:t>
            </a:r>
            <a:r>
              <a:rPr sz="2021" spc="39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Science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40208" y="6753225"/>
            <a:ext cx="2127538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Medical</a:t>
            </a:r>
            <a:r>
              <a:rPr sz="2021" spc="18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Imaging</a:t>
            </a:r>
            <a:endParaRPr sz="2021" dirty="0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15545" y="6074034"/>
            <a:ext cx="971416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Biology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ACF7972-F035-03E4-2FA8-BA04920A3E0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24</a:t>
            </a:fld>
            <a:endParaRPr lang="en-GB"/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0C375F0D-304B-5F42-AB4F-685F24EED9CC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872" y="127157"/>
            <a:ext cx="12402654" cy="7808952"/>
            <a:chOff x="357187" y="926083"/>
            <a:chExt cx="9210040" cy="5798820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12840" y="926083"/>
              <a:ext cx="1179575" cy="28346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88634" y="2331826"/>
              <a:ext cx="2478203" cy="162327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2077" y="2331826"/>
              <a:ext cx="4674445" cy="1756470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9069637" y="958356"/>
            <a:ext cx="3749699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G.</a:t>
            </a:r>
            <a:r>
              <a:rPr sz="1346" spc="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Pellegrini,</a:t>
            </a:r>
            <a:r>
              <a:rPr sz="1346" spc="35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Low</a:t>
            </a:r>
            <a:r>
              <a:rPr sz="1346" spc="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Gain</a:t>
            </a:r>
            <a:r>
              <a:rPr sz="1346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Avalanche</a:t>
            </a:r>
            <a:r>
              <a:rPr sz="1346" spc="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Detectors</a:t>
            </a:r>
            <a:endParaRPr sz="1346" dirty="0">
              <a:latin typeface="American Typewriter"/>
              <a:cs typeface="American Typewriter"/>
            </a:endParaRPr>
          </a:p>
        </p:txBody>
      </p: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418336" y="236478"/>
            <a:ext cx="1297046" cy="332470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221539" y="360481"/>
            <a:ext cx="5474475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LGAD</a:t>
            </a:r>
            <a:r>
              <a:rPr sz="2828" spc="-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Basics.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Low</a:t>
            </a:r>
            <a:r>
              <a:rPr sz="2828" spc="-14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Gain</a:t>
            </a:r>
            <a:r>
              <a:rPr sz="2828" spc="-14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71319" y="4465722"/>
            <a:ext cx="4850238" cy="149639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413061" indent="-395956">
              <a:lnSpc>
                <a:spcPts val="2215"/>
              </a:lnSpc>
              <a:spcBef>
                <a:spcPts val="135"/>
              </a:spcBef>
              <a:buFont typeface="Courier New"/>
              <a:buChar char="o"/>
              <a:tabLst>
                <a:tab pos="413061" algn="l"/>
              </a:tabLst>
            </a:pP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Core</a:t>
            </a:r>
            <a:r>
              <a:rPr sz="1886" spc="-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Region</a:t>
            </a:r>
            <a:endParaRPr sz="1886">
              <a:latin typeface="American Typewriter"/>
              <a:cs typeface="American Typewriter"/>
            </a:endParaRPr>
          </a:p>
          <a:p>
            <a:pPr marL="1134847" lvl="1" indent="-590087">
              <a:lnSpc>
                <a:spcPts val="2215"/>
              </a:lnSpc>
              <a:buClr>
                <a:srgbClr val="FB8004"/>
              </a:buClr>
              <a:buFont typeface="Arial Unicode MS"/>
              <a:buChar char="✓"/>
              <a:tabLst>
                <a:tab pos="1134847" algn="l"/>
              </a:tabLst>
            </a:pPr>
            <a:r>
              <a:rPr sz="1886" spc="-40" dirty="0">
                <a:solidFill>
                  <a:srgbClr val="AFFF62"/>
                </a:solidFill>
                <a:latin typeface="American Typewriter"/>
                <a:cs typeface="American Typewriter"/>
              </a:rPr>
              <a:t>Uniform</a:t>
            </a:r>
            <a:r>
              <a:rPr sz="1886" spc="-3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AFFF62"/>
                </a:solidFill>
                <a:latin typeface="American Typewriter"/>
                <a:cs typeface="American Typewriter"/>
              </a:rPr>
              <a:t>electric</a:t>
            </a:r>
            <a:r>
              <a:rPr sz="1886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field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,</a:t>
            </a:r>
            <a:endParaRPr sz="1886">
              <a:latin typeface="American Typewriter"/>
              <a:cs typeface="American Typewriter"/>
            </a:endParaRPr>
          </a:p>
          <a:p>
            <a:pPr marL="544762" marR="6841">
              <a:lnSpc>
                <a:spcPct val="101400"/>
              </a:lnSpc>
            </a:pP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high</a:t>
            </a:r>
            <a:r>
              <a:rPr sz="1886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enough</a:t>
            </a:r>
            <a:r>
              <a:rPr sz="1886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1886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activate</a:t>
            </a:r>
            <a:r>
              <a:rPr sz="1886" spc="21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mechanism</a:t>
            </a:r>
            <a:r>
              <a:rPr sz="1886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of </a:t>
            </a:r>
            <a:r>
              <a:rPr sz="1886" spc="-27" dirty="0">
                <a:solidFill>
                  <a:srgbClr val="00AF50"/>
                </a:solidFill>
                <a:latin typeface="American Typewriter"/>
                <a:cs typeface="American Typewriter"/>
              </a:rPr>
              <a:t>impact</a:t>
            </a:r>
            <a:r>
              <a:rPr sz="1886" spc="-40" dirty="0">
                <a:solidFill>
                  <a:srgbClr val="00AF50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00AF50"/>
                </a:solidFill>
                <a:latin typeface="American Typewriter"/>
                <a:cs typeface="American Typewriter"/>
              </a:rPr>
              <a:t>ionization</a:t>
            </a:r>
            <a:r>
              <a:rPr sz="1886" spc="-61" dirty="0">
                <a:solidFill>
                  <a:srgbClr val="00AF5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(multiplication)</a:t>
            </a:r>
            <a:endParaRPr sz="1886">
              <a:latin typeface="American Typewriter"/>
              <a:cs typeface="American Typewriter"/>
            </a:endParaRPr>
          </a:p>
          <a:p>
            <a:pPr marL="413061" indent="-395956">
              <a:spcBef>
                <a:spcPts val="290"/>
              </a:spcBef>
              <a:buFont typeface="Courier New"/>
              <a:buChar char="o"/>
              <a:tabLst>
                <a:tab pos="413061" algn="l"/>
              </a:tabLst>
            </a:pP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Termination</a:t>
            </a:r>
            <a:endParaRPr sz="1886">
              <a:latin typeface="American Typewriter"/>
              <a:cs typeface="American Typewriter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71321" y="5935123"/>
            <a:ext cx="3556442" cy="101459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44762" marR="6841" indent="397667">
              <a:lnSpc>
                <a:spcPct val="112900"/>
              </a:lnSpc>
              <a:spcBef>
                <a:spcPts val="135"/>
              </a:spcBef>
              <a:buClr>
                <a:srgbClr val="FB8004"/>
              </a:buClr>
              <a:buFont typeface="Arial Unicode MS"/>
              <a:buChar char="✓"/>
              <a:tabLst>
                <a:tab pos="942429" algn="l"/>
              </a:tabLst>
            </a:pPr>
            <a:r>
              <a:rPr sz="1886" spc="-13" dirty="0">
                <a:solidFill>
                  <a:srgbClr val="FF0000"/>
                </a:solidFill>
                <a:latin typeface="American Typewriter"/>
                <a:cs typeface="American Typewriter"/>
              </a:rPr>
              <a:t>High</a:t>
            </a:r>
            <a:r>
              <a:rPr sz="1886" spc="-54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0000"/>
                </a:solidFill>
                <a:latin typeface="American Typewriter"/>
                <a:cs typeface="American Typewriter"/>
              </a:rPr>
              <a:t>electric</a:t>
            </a:r>
            <a:r>
              <a:rPr sz="1886" spc="-54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0000"/>
                </a:solidFill>
                <a:latin typeface="American Typewriter"/>
                <a:cs typeface="American Typewriter"/>
              </a:rPr>
              <a:t>field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confined</a:t>
            </a:r>
            <a:r>
              <a:rPr sz="1886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00AF50"/>
                </a:solidFill>
                <a:latin typeface="American Typewriter"/>
                <a:cs typeface="American Typewriter"/>
              </a:rPr>
              <a:t>core</a:t>
            </a:r>
            <a:r>
              <a:rPr sz="1886" spc="-34" dirty="0">
                <a:solidFill>
                  <a:srgbClr val="00AF5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00AF50"/>
                </a:solidFill>
                <a:latin typeface="American Typewriter"/>
                <a:cs typeface="American Typewriter"/>
              </a:rPr>
              <a:t>region</a:t>
            </a:r>
            <a:endParaRPr sz="1886">
              <a:latin typeface="American Typewriter"/>
              <a:cs typeface="American Typewriter"/>
            </a:endParaRPr>
          </a:p>
          <a:p>
            <a:pPr marL="413061" indent="-395956">
              <a:spcBef>
                <a:spcPts val="418"/>
              </a:spcBef>
              <a:buFont typeface="Courier New"/>
              <a:buChar char="o"/>
              <a:tabLst>
                <a:tab pos="413061" algn="l"/>
              </a:tabLst>
            </a:pP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Periphery</a:t>
            </a:r>
            <a:endParaRPr sz="1886">
              <a:latin typeface="American Typewriter"/>
              <a:cs typeface="American Typewriter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99688" y="6944885"/>
            <a:ext cx="8352808" cy="59768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413917" indent="-396813">
              <a:spcBef>
                <a:spcPts val="135"/>
              </a:spcBef>
              <a:buClr>
                <a:srgbClr val="FB8004"/>
              </a:buClr>
              <a:buFont typeface="Arial Unicode MS"/>
              <a:buChar char="✓"/>
              <a:tabLst>
                <a:tab pos="413917" algn="l"/>
              </a:tabLst>
            </a:pPr>
            <a:r>
              <a:rPr sz="1886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Dead</a:t>
            </a:r>
            <a:r>
              <a:rPr sz="1886" spc="-7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region</a:t>
            </a:r>
            <a:r>
              <a:rPr sz="1886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.</a:t>
            </a:r>
            <a:endParaRPr sz="1886">
              <a:latin typeface="American Typewriter"/>
              <a:cs typeface="American Typewriter"/>
            </a:endParaRPr>
          </a:p>
          <a:p>
            <a:pPr marL="17104">
              <a:spcBef>
                <a:spcPts val="27"/>
              </a:spcBef>
            </a:pPr>
            <a:r>
              <a:rPr sz="1886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Charges</a:t>
            </a:r>
            <a:r>
              <a:rPr sz="1886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should</a:t>
            </a:r>
            <a:r>
              <a:rPr sz="1886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not</a:t>
            </a:r>
            <a:r>
              <a:rPr sz="1886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be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collected.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Reduction</a:t>
            </a:r>
            <a:r>
              <a:rPr sz="1886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surface</a:t>
            </a:r>
            <a:r>
              <a:rPr sz="1886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0000"/>
                </a:solidFill>
                <a:latin typeface="American Typewriter"/>
                <a:cs typeface="American Typewriter"/>
              </a:rPr>
              <a:t>leakage</a:t>
            </a:r>
            <a:r>
              <a:rPr sz="1886" spc="324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0000"/>
                </a:solidFill>
                <a:latin typeface="American Typewriter"/>
                <a:cs typeface="American Typewriter"/>
              </a:rPr>
              <a:t>currents</a:t>
            </a:r>
            <a:endParaRPr sz="1886">
              <a:latin typeface="American Typewriter"/>
              <a:cs typeface="American Typewriter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658905" y="6143859"/>
            <a:ext cx="129721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85"/>
              </a:lnSpc>
            </a:pPr>
            <a:r>
              <a:rPr sz="942" b="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Electric Field</a:t>
            </a:r>
            <a:r>
              <a:rPr sz="942" b="1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942" b="1" dirty="0">
                <a:solidFill>
                  <a:srgbClr val="FFFFFF"/>
                </a:solidFill>
                <a:latin typeface="American Typewriter"/>
                <a:cs typeface="American Typewriter"/>
              </a:rPr>
              <a:t>@</a:t>
            </a:r>
            <a:r>
              <a:rPr sz="942" b="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942" b="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400</a:t>
            </a:r>
            <a:r>
              <a:rPr sz="942" b="1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942" b="1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V</a:t>
            </a:r>
            <a:endParaRPr sz="942">
              <a:latin typeface="American Typewriter"/>
              <a:cs typeface="American Typewriter"/>
            </a:endParaRPr>
          </a:p>
        </p:txBody>
      </p:sp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551981" y="4487762"/>
            <a:ext cx="3337259" cy="2251050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1174478" y="4561493"/>
            <a:ext cx="353165" cy="20193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b="1" spc="-49" baseline="-9259" dirty="0">
                <a:solidFill>
                  <a:srgbClr val="FFFF00"/>
                </a:solidFill>
                <a:latin typeface="American Typewriter"/>
                <a:cs typeface="American Typewriter"/>
              </a:rPr>
              <a:t>N</a:t>
            </a:r>
            <a:r>
              <a:rPr sz="1077" b="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+</a:t>
            </a:r>
            <a:endParaRPr sz="1077">
              <a:latin typeface="American Typewriter"/>
              <a:cs typeface="American Typewriter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406070" y="5353675"/>
            <a:ext cx="177010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b="1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P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412527" y="5899584"/>
            <a:ext cx="171879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b="1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π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0103183" y="4899452"/>
            <a:ext cx="2326780" cy="2532864"/>
            <a:chOff x="7502483" y="4611656"/>
            <a:chExt cx="1727835" cy="1880870"/>
          </a:xfrm>
        </p:grpSpPr>
        <p:sp>
          <p:nvSpPr>
            <p:cNvPr id="23" name="object 23"/>
            <p:cNvSpPr/>
            <p:nvPr/>
          </p:nvSpPr>
          <p:spPr>
            <a:xfrm>
              <a:off x="7510995" y="4620168"/>
              <a:ext cx="1710689" cy="248920"/>
            </a:xfrm>
            <a:custGeom>
              <a:avLst/>
              <a:gdLst/>
              <a:ahLst/>
              <a:cxnLst/>
              <a:rect l="l" t="t" r="r" b="b"/>
              <a:pathLst>
                <a:path w="1710690" h="248920">
                  <a:moveTo>
                    <a:pt x="0" y="124403"/>
                  </a:moveTo>
                  <a:lnTo>
                    <a:pt x="61153" y="78098"/>
                  </a:lnTo>
                  <a:lnTo>
                    <a:pt x="116755" y="61595"/>
                  </a:lnTo>
                  <a:lnTo>
                    <a:pt x="187873" y="46577"/>
                  </a:lnTo>
                  <a:lnTo>
                    <a:pt x="228774" y="39693"/>
                  </a:lnTo>
                  <a:lnTo>
                    <a:pt x="272983" y="33263"/>
                  </a:lnTo>
                  <a:lnTo>
                    <a:pt x="320311" y="27315"/>
                  </a:lnTo>
                  <a:lnTo>
                    <a:pt x="370567" y="21876"/>
                  </a:lnTo>
                  <a:lnTo>
                    <a:pt x="423561" y="16974"/>
                  </a:lnTo>
                  <a:lnTo>
                    <a:pt x="479104" y="12636"/>
                  </a:lnTo>
                  <a:lnTo>
                    <a:pt x="537005" y="8889"/>
                  </a:lnTo>
                  <a:lnTo>
                    <a:pt x="597073" y="5763"/>
                  </a:lnTo>
                  <a:lnTo>
                    <a:pt x="659119" y="3283"/>
                  </a:lnTo>
                  <a:lnTo>
                    <a:pt x="722954" y="1477"/>
                  </a:lnTo>
                  <a:lnTo>
                    <a:pt x="788386" y="373"/>
                  </a:lnTo>
                  <a:lnTo>
                    <a:pt x="855225" y="0"/>
                  </a:lnTo>
                  <a:lnTo>
                    <a:pt x="922064" y="373"/>
                  </a:lnTo>
                  <a:lnTo>
                    <a:pt x="987496" y="1477"/>
                  </a:lnTo>
                  <a:lnTo>
                    <a:pt x="1051331" y="3283"/>
                  </a:lnTo>
                  <a:lnTo>
                    <a:pt x="1113377" y="5763"/>
                  </a:lnTo>
                  <a:lnTo>
                    <a:pt x="1173445" y="8889"/>
                  </a:lnTo>
                  <a:lnTo>
                    <a:pt x="1231346" y="12636"/>
                  </a:lnTo>
                  <a:lnTo>
                    <a:pt x="1286889" y="16974"/>
                  </a:lnTo>
                  <a:lnTo>
                    <a:pt x="1339883" y="21876"/>
                  </a:lnTo>
                  <a:lnTo>
                    <a:pt x="1390139" y="27315"/>
                  </a:lnTo>
                  <a:lnTo>
                    <a:pt x="1437467" y="33263"/>
                  </a:lnTo>
                  <a:lnTo>
                    <a:pt x="1481676" y="39693"/>
                  </a:lnTo>
                  <a:lnTo>
                    <a:pt x="1522577" y="46577"/>
                  </a:lnTo>
                  <a:lnTo>
                    <a:pt x="1559981" y="53886"/>
                  </a:lnTo>
                  <a:lnTo>
                    <a:pt x="1649297" y="78098"/>
                  </a:lnTo>
                  <a:lnTo>
                    <a:pt x="1687865" y="95864"/>
                  </a:lnTo>
                  <a:lnTo>
                    <a:pt x="1710451" y="124403"/>
                  </a:lnTo>
                  <a:lnTo>
                    <a:pt x="1707878" y="134130"/>
                  </a:lnTo>
                  <a:lnTo>
                    <a:pt x="1670806" y="161968"/>
                  </a:lnTo>
                  <a:lnTo>
                    <a:pt x="1623531" y="179131"/>
                  </a:lnTo>
                  <a:lnTo>
                    <a:pt x="1559981" y="194919"/>
                  </a:lnTo>
                  <a:lnTo>
                    <a:pt x="1522577" y="202229"/>
                  </a:lnTo>
                  <a:lnTo>
                    <a:pt x="1481676" y="209112"/>
                  </a:lnTo>
                  <a:lnTo>
                    <a:pt x="1437467" y="215542"/>
                  </a:lnTo>
                  <a:lnTo>
                    <a:pt x="1390139" y="221490"/>
                  </a:lnTo>
                  <a:lnTo>
                    <a:pt x="1339883" y="226929"/>
                  </a:lnTo>
                  <a:lnTo>
                    <a:pt x="1286889" y="231831"/>
                  </a:lnTo>
                  <a:lnTo>
                    <a:pt x="1231346" y="236169"/>
                  </a:lnTo>
                  <a:lnTo>
                    <a:pt x="1173445" y="239916"/>
                  </a:lnTo>
                  <a:lnTo>
                    <a:pt x="1113377" y="243043"/>
                  </a:lnTo>
                  <a:lnTo>
                    <a:pt x="1051331" y="245523"/>
                  </a:lnTo>
                  <a:lnTo>
                    <a:pt x="987496" y="247329"/>
                  </a:lnTo>
                  <a:lnTo>
                    <a:pt x="922064" y="248432"/>
                  </a:lnTo>
                  <a:lnTo>
                    <a:pt x="855225" y="248807"/>
                  </a:lnTo>
                  <a:lnTo>
                    <a:pt x="788386" y="248432"/>
                  </a:lnTo>
                  <a:lnTo>
                    <a:pt x="722954" y="247329"/>
                  </a:lnTo>
                  <a:lnTo>
                    <a:pt x="659119" y="245523"/>
                  </a:lnTo>
                  <a:lnTo>
                    <a:pt x="597073" y="243043"/>
                  </a:lnTo>
                  <a:lnTo>
                    <a:pt x="537005" y="239916"/>
                  </a:lnTo>
                  <a:lnTo>
                    <a:pt x="479104" y="236169"/>
                  </a:lnTo>
                  <a:lnTo>
                    <a:pt x="423561" y="231831"/>
                  </a:lnTo>
                  <a:lnTo>
                    <a:pt x="370567" y="226929"/>
                  </a:lnTo>
                  <a:lnTo>
                    <a:pt x="320311" y="221490"/>
                  </a:lnTo>
                  <a:lnTo>
                    <a:pt x="272983" y="215542"/>
                  </a:lnTo>
                  <a:lnTo>
                    <a:pt x="228774" y="209112"/>
                  </a:lnTo>
                  <a:lnTo>
                    <a:pt x="187873" y="202229"/>
                  </a:lnTo>
                  <a:lnTo>
                    <a:pt x="150469" y="194919"/>
                  </a:lnTo>
                  <a:lnTo>
                    <a:pt x="61153" y="170708"/>
                  </a:lnTo>
                  <a:lnTo>
                    <a:pt x="22585" y="152941"/>
                  </a:lnTo>
                  <a:lnTo>
                    <a:pt x="0" y="124403"/>
                  </a:lnTo>
                  <a:close/>
                </a:path>
              </a:pathLst>
            </a:custGeom>
            <a:ln w="17023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7648524" y="4813104"/>
              <a:ext cx="1429385" cy="1679575"/>
            </a:xfrm>
            <a:custGeom>
              <a:avLst/>
              <a:gdLst/>
              <a:ahLst/>
              <a:cxnLst/>
              <a:rect l="l" t="t" r="r" b="b"/>
              <a:pathLst>
                <a:path w="1429384" h="1679575">
                  <a:moveTo>
                    <a:pt x="26517" y="27838"/>
                  </a:moveTo>
                  <a:lnTo>
                    <a:pt x="9271" y="0"/>
                  </a:lnTo>
                  <a:lnTo>
                    <a:pt x="0" y="5676"/>
                  </a:lnTo>
                  <a:lnTo>
                    <a:pt x="17246" y="33502"/>
                  </a:lnTo>
                  <a:lnTo>
                    <a:pt x="26517" y="27838"/>
                  </a:lnTo>
                  <a:close/>
                </a:path>
                <a:path w="1429384" h="1679575">
                  <a:moveTo>
                    <a:pt x="49542" y="64935"/>
                  </a:moveTo>
                  <a:lnTo>
                    <a:pt x="32308" y="37109"/>
                  </a:lnTo>
                  <a:lnTo>
                    <a:pt x="23025" y="42786"/>
                  </a:lnTo>
                  <a:lnTo>
                    <a:pt x="40271" y="70612"/>
                  </a:lnTo>
                  <a:lnTo>
                    <a:pt x="49542" y="64935"/>
                  </a:lnTo>
                  <a:close/>
                </a:path>
                <a:path w="1429384" h="1679575">
                  <a:moveTo>
                    <a:pt x="72580" y="102044"/>
                  </a:moveTo>
                  <a:lnTo>
                    <a:pt x="55333" y="74206"/>
                  </a:lnTo>
                  <a:lnTo>
                    <a:pt x="46050" y="79997"/>
                  </a:lnTo>
                  <a:lnTo>
                    <a:pt x="63195" y="107823"/>
                  </a:lnTo>
                  <a:lnTo>
                    <a:pt x="72580" y="102044"/>
                  </a:lnTo>
                  <a:close/>
                </a:path>
                <a:path w="1429384" h="1679575">
                  <a:moveTo>
                    <a:pt x="95491" y="139141"/>
                  </a:moveTo>
                  <a:lnTo>
                    <a:pt x="78257" y="111315"/>
                  </a:lnTo>
                  <a:lnTo>
                    <a:pt x="68973" y="117094"/>
                  </a:lnTo>
                  <a:lnTo>
                    <a:pt x="86220" y="144919"/>
                  </a:lnTo>
                  <a:lnTo>
                    <a:pt x="95491" y="139141"/>
                  </a:lnTo>
                  <a:close/>
                </a:path>
                <a:path w="1429384" h="1679575">
                  <a:moveTo>
                    <a:pt x="118529" y="176250"/>
                  </a:moveTo>
                  <a:lnTo>
                    <a:pt x="101282" y="148412"/>
                  </a:lnTo>
                  <a:lnTo>
                    <a:pt x="91998" y="154203"/>
                  </a:lnTo>
                  <a:lnTo>
                    <a:pt x="109245" y="182029"/>
                  </a:lnTo>
                  <a:lnTo>
                    <a:pt x="118529" y="176250"/>
                  </a:lnTo>
                  <a:close/>
                </a:path>
                <a:path w="1429384" h="1679575">
                  <a:moveTo>
                    <a:pt x="141439" y="213347"/>
                  </a:moveTo>
                  <a:lnTo>
                    <a:pt x="124206" y="185521"/>
                  </a:lnTo>
                  <a:lnTo>
                    <a:pt x="114922" y="191300"/>
                  </a:lnTo>
                  <a:lnTo>
                    <a:pt x="132168" y="219125"/>
                  </a:lnTo>
                  <a:lnTo>
                    <a:pt x="141439" y="213347"/>
                  </a:lnTo>
                  <a:close/>
                </a:path>
                <a:path w="1429384" h="1679575">
                  <a:moveTo>
                    <a:pt x="164477" y="250444"/>
                  </a:moveTo>
                  <a:lnTo>
                    <a:pt x="147231" y="222618"/>
                  </a:lnTo>
                  <a:lnTo>
                    <a:pt x="137947" y="228409"/>
                  </a:lnTo>
                  <a:lnTo>
                    <a:pt x="155194" y="256235"/>
                  </a:lnTo>
                  <a:lnTo>
                    <a:pt x="164477" y="250444"/>
                  </a:lnTo>
                  <a:close/>
                </a:path>
                <a:path w="1429384" h="1679575">
                  <a:moveTo>
                    <a:pt x="187388" y="287553"/>
                  </a:moveTo>
                  <a:lnTo>
                    <a:pt x="170141" y="259727"/>
                  </a:lnTo>
                  <a:lnTo>
                    <a:pt x="160870" y="265506"/>
                  </a:lnTo>
                  <a:lnTo>
                    <a:pt x="178117" y="293331"/>
                  </a:lnTo>
                  <a:lnTo>
                    <a:pt x="187388" y="287553"/>
                  </a:lnTo>
                  <a:close/>
                </a:path>
                <a:path w="1429384" h="1679575">
                  <a:moveTo>
                    <a:pt x="210426" y="324764"/>
                  </a:moveTo>
                  <a:lnTo>
                    <a:pt x="193179" y="296824"/>
                  </a:lnTo>
                  <a:lnTo>
                    <a:pt x="183896" y="302615"/>
                  </a:lnTo>
                  <a:lnTo>
                    <a:pt x="201142" y="330441"/>
                  </a:lnTo>
                  <a:lnTo>
                    <a:pt x="210426" y="324764"/>
                  </a:lnTo>
                  <a:close/>
                </a:path>
                <a:path w="1429384" h="1679575">
                  <a:moveTo>
                    <a:pt x="233337" y="361873"/>
                  </a:moveTo>
                  <a:lnTo>
                    <a:pt x="216090" y="334035"/>
                  </a:lnTo>
                  <a:lnTo>
                    <a:pt x="206819" y="339712"/>
                  </a:lnTo>
                  <a:lnTo>
                    <a:pt x="224066" y="367538"/>
                  </a:lnTo>
                  <a:lnTo>
                    <a:pt x="233337" y="361873"/>
                  </a:lnTo>
                  <a:close/>
                </a:path>
                <a:path w="1429384" h="1679575">
                  <a:moveTo>
                    <a:pt x="256374" y="398970"/>
                  </a:moveTo>
                  <a:lnTo>
                    <a:pt x="239128" y="371144"/>
                  </a:lnTo>
                  <a:lnTo>
                    <a:pt x="229844" y="376821"/>
                  </a:lnTo>
                  <a:lnTo>
                    <a:pt x="247091" y="404647"/>
                  </a:lnTo>
                  <a:lnTo>
                    <a:pt x="256374" y="398970"/>
                  </a:lnTo>
                  <a:close/>
                </a:path>
                <a:path w="1429384" h="1679575">
                  <a:moveTo>
                    <a:pt x="279285" y="436067"/>
                  </a:moveTo>
                  <a:lnTo>
                    <a:pt x="262153" y="408241"/>
                  </a:lnTo>
                  <a:lnTo>
                    <a:pt x="252882" y="413918"/>
                  </a:lnTo>
                  <a:lnTo>
                    <a:pt x="270014" y="441744"/>
                  </a:lnTo>
                  <a:lnTo>
                    <a:pt x="279285" y="436067"/>
                  </a:lnTo>
                  <a:close/>
                </a:path>
                <a:path w="1429384" h="1679575">
                  <a:moveTo>
                    <a:pt x="302323" y="473176"/>
                  </a:moveTo>
                  <a:lnTo>
                    <a:pt x="285076" y="445350"/>
                  </a:lnTo>
                  <a:lnTo>
                    <a:pt x="275793" y="451129"/>
                  </a:lnTo>
                  <a:lnTo>
                    <a:pt x="293039" y="478955"/>
                  </a:lnTo>
                  <a:lnTo>
                    <a:pt x="302323" y="473176"/>
                  </a:lnTo>
                  <a:close/>
                </a:path>
                <a:path w="1429384" h="1679575">
                  <a:moveTo>
                    <a:pt x="325348" y="510273"/>
                  </a:moveTo>
                  <a:lnTo>
                    <a:pt x="308102" y="482447"/>
                  </a:lnTo>
                  <a:lnTo>
                    <a:pt x="298831" y="488238"/>
                  </a:lnTo>
                  <a:lnTo>
                    <a:pt x="316064" y="516064"/>
                  </a:lnTo>
                  <a:lnTo>
                    <a:pt x="325348" y="510273"/>
                  </a:lnTo>
                  <a:close/>
                </a:path>
                <a:path w="1429384" h="1679575">
                  <a:moveTo>
                    <a:pt x="348259" y="547382"/>
                  </a:moveTo>
                  <a:lnTo>
                    <a:pt x="331025" y="519557"/>
                  </a:lnTo>
                  <a:lnTo>
                    <a:pt x="321741" y="525335"/>
                  </a:lnTo>
                  <a:lnTo>
                    <a:pt x="338988" y="553161"/>
                  </a:lnTo>
                  <a:lnTo>
                    <a:pt x="348259" y="547382"/>
                  </a:lnTo>
                  <a:close/>
                </a:path>
                <a:path w="1429384" h="1679575">
                  <a:moveTo>
                    <a:pt x="371297" y="584479"/>
                  </a:moveTo>
                  <a:lnTo>
                    <a:pt x="354050" y="556653"/>
                  </a:lnTo>
                  <a:lnTo>
                    <a:pt x="344766" y="562444"/>
                  </a:lnTo>
                  <a:lnTo>
                    <a:pt x="362013" y="590270"/>
                  </a:lnTo>
                  <a:lnTo>
                    <a:pt x="371297" y="584479"/>
                  </a:lnTo>
                  <a:close/>
                </a:path>
                <a:path w="1429384" h="1679575">
                  <a:moveTo>
                    <a:pt x="394208" y="621588"/>
                  </a:moveTo>
                  <a:lnTo>
                    <a:pt x="376974" y="593763"/>
                  </a:lnTo>
                  <a:lnTo>
                    <a:pt x="367690" y="599541"/>
                  </a:lnTo>
                  <a:lnTo>
                    <a:pt x="384937" y="627367"/>
                  </a:lnTo>
                  <a:lnTo>
                    <a:pt x="394208" y="621588"/>
                  </a:lnTo>
                  <a:close/>
                </a:path>
                <a:path w="1429384" h="1679575">
                  <a:moveTo>
                    <a:pt x="417245" y="658685"/>
                  </a:moveTo>
                  <a:lnTo>
                    <a:pt x="399999" y="630859"/>
                  </a:lnTo>
                  <a:lnTo>
                    <a:pt x="390715" y="636651"/>
                  </a:lnTo>
                  <a:lnTo>
                    <a:pt x="407962" y="664476"/>
                  </a:lnTo>
                  <a:lnTo>
                    <a:pt x="417245" y="658685"/>
                  </a:lnTo>
                  <a:close/>
                </a:path>
                <a:path w="1429384" h="1679575">
                  <a:moveTo>
                    <a:pt x="440156" y="695896"/>
                  </a:moveTo>
                  <a:lnTo>
                    <a:pt x="422922" y="667969"/>
                  </a:lnTo>
                  <a:lnTo>
                    <a:pt x="413639" y="673747"/>
                  </a:lnTo>
                  <a:lnTo>
                    <a:pt x="430885" y="701573"/>
                  </a:lnTo>
                  <a:lnTo>
                    <a:pt x="440156" y="695896"/>
                  </a:lnTo>
                  <a:close/>
                </a:path>
                <a:path w="1429384" h="1679575">
                  <a:moveTo>
                    <a:pt x="463194" y="733005"/>
                  </a:moveTo>
                  <a:lnTo>
                    <a:pt x="445947" y="705180"/>
                  </a:lnTo>
                  <a:lnTo>
                    <a:pt x="436664" y="710857"/>
                  </a:lnTo>
                  <a:lnTo>
                    <a:pt x="453910" y="738682"/>
                  </a:lnTo>
                  <a:lnTo>
                    <a:pt x="463194" y="733005"/>
                  </a:lnTo>
                  <a:close/>
                </a:path>
                <a:path w="1429384" h="1679575">
                  <a:moveTo>
                    <a:pt x="486105" y="770102"/>
                  </a:moveTo>
                  <a:lnTo>
                    <a:pt x="468972" y="742276"/>
                  </a:lnTo>
                  <a:lnTo>
                    <a:pt x="459701" y="747953"/>
                  </a:lnTo>
                  <a:lnTo>
                    <a:pt x="476834" y="775779"/>
                  </a:lnTo>
                  <a:lnTo>
                    <a:pt x="486105" y="770102"/>
                  </a:lnTo>
                  <a:close/>
                </a:path>
                <a:path w="1429384" h="1679575">
                  <a:moveTo>
                    <a:pt x="509143" y="807212"/>
                  </a:moveTo>
                  <a:lnTo>
                    <a:pt x="491896" y="779386"/>
                  </a:lnTo>
                  <a:lnTo>
                    <a:pt x="482612" y="785063"/>
                  </a:lnTo>
                  <a:lnTo>
                    <a:pt x="499859" y="812888"/>
                  </a:lnTo>
                  <a:lnTo>
                    <a:pt x="509143" y="807212"/>
                  </a:lnTo>
                  <a:close/>
                </a:path>
                <a:path w="1429384" h="1679575">
                  <a:moveTo>
                    <a:pt x="532168" y="844308"/>
                  </a:moveTo>
                  <a:lnTo>
                    <a:pt x="514921" y="816483"/>
                  </a:lnTo>
                  <a:lnTo>
                    <a:pt x="505650" y="822159"/>
                  </a:lnTo>
                  <a:lnTo>
                    <a:pt x="522884" y="850099"/>
                  </a:lnTo>
                  <a:lnTo>
                    <a:pt x="532168" y="844308"/>
                  </a:lnTo>
                  <a:close/>
                </a:path>
                <a:path w="1429384" h="1679575">
                  <a:moveTo>
                    <a:pt x="555091" y="881418"/>
                  </a:moveTo>
                  <a:lnTo>
                    <a:pt x="537845" y="853592"/>
                  </a:lnTo>
                  <a:lnTo>
                    <a:pt x="528561" y="859370"/>
                  </a:lnTo>
                  <a:lnTo>
                    <a:pt x="545807" y="887196"/>
                  </a:lnTo>
                  <a:lnTo>
                    <a:pt x="555091" y="881418"/>
                  </a:lnTo>
                  <a:close/>
                </a:path>
                <a:path w="1429384" h="1679575">
                  <a:moveTo>
                    <a:pt x="578116" y="918514"/>
                  </a:moveTo>
                  <a:lnTo>
                    <a:pt x="560870" y="890689"/>
                  </a:lnTo>
                  <a:lnTo>
                    <a:pt x="551599" y="896480"/>
                  </a:lnTo>
                  <a:lnTo>
                    <a:pt x="568833" y="924306"/>
                  </a:lnTo>
                  <a:lnTo>
                    <a:pt x="578116" y="918514"/>
                  </a:lnTo>
                  <a:close/>
                </a:path>
                <a:path w="1429384" h="1679575">
                  <a:moveTo>
                    <a:pt x="601040" y="955624"/>
                  </a:moveTo>
                  <a:lnTo>
                    <a:pt x="583793" y="927798"/>
                  </a:lnTo>
                  <a:lnTo>
                    <a:pt x="574509" y="933577"/>
                  </a:lnTo>
                  <a:lnTo>
                    <a:pt x="591756" y="961402"/>
                  </a:lnTo>
                  <a:lnTo>
                    <a:pt x="601040" y="955624"/>
                  </a:lnTo>
                  <a:close/>
                </a:path>
                <a:path w="1429384" h="1679575">
                  <a:moveTo>
                    <a:pt x="624065" y="992720"/>
                  </a:moveTo>
                  <a:lnTo>
                    <a:pt x="606818" y="964895"/>
                  </a:lnTo>
                  <a:lnTo>
                    <a:pt x="597547" y="970686"/>
                  </a:lnTo>
                  <a:lnTo>
                    <a:pt x="614781" y="998512"/>
                  </a:lnTo>
                  <a:lnTo>
                    <a:pt x="624065" y="992720"/>
                  </a:lnTo>
                  <a:close/>
                </a:path>
                <a:path w="1429384" h="1679575">
                  <a:moveTo>
                    <a:pt x="646988" y="1029830"/>
                  </a:moveTo>
                  <a:lnTo>
                    <a:pt x="629742" y="1002004"/>
                  </a:lnTo>
                  <a:lnTo>
                    <a:pt x="620458" y="1007783"/>
                  </a:lnTo>
                  <a:lnTo>
                    <a:pt x="637705" y="1035608"/>
                  </a:lnTo>
                  <a:lnTo>
                    <a:pt x="646988" y="1029830"/>
                  </a:lnTo>
                  <a:close/>
                </a:path>
                <a:path w="1429384" h="1679575">
                  <a:moveTo>
                    <a:pt x="670013" y="1067041"/>
                  </a:moveTo>
                  <a:lnTo>
                    <a:pt x="652767" y="1039101"/>
                  </a:lnTo>
                  <a:lnTo>
                    <a:pt x="643496" y="1044892"/>
                  </a:lnTo>
                  <a:lnTo>
                    <a:pt x="660730" y="1072718"/>
                  </a:lnTo>
                  <a:lnTo>
                    <a:pt x="670013" y="1067041"/>
                  </a:lnTo>
                  <a:close/>
                </a:path>
                <a:path w="1429384" h="1679575">
                  <a:moveTo>
                    <a:pt x="692937" y="1104138"/>
                  </a:moveTo>
                  <a:lnTo>
                    <a:pt x="675792" y="1076312"/>
                  </a:lnTo>
                  <a:lnTo>
                    <a:pt x="666407" y="1081989"/>
                  </a:lnTo>
                  <a:lnTo>
                    <a:pt x="683653" y="1109814"/>
                  </a:lnTo>
                  <a:lnTo>
                    <a:pt x="692937" y="1104138"/>
                  </a:lnTo>
                  <a:close/>
                </a:path>
                <a:path w="1429384" h="1679575">
                  <a:moveTo>
                    <a:pt x="1217574" y="155181"/>
                  </a:moveTo>
                  <a:lnTo>
                    <a:pt x="1213751" y="122669"/>
                  </a:lnTo>
                  <a:lnTo>
                    <a:pt x="1202842" y="123977"/>
                  </a:lnTo>
                  <a:lnTo>
                    <a:pt x="1206766" y="156489"/>
                  </a:lnTo>
                  <a:lnTo>
                    <a:pt x="1217574" y="155181"/>
                  </a:lnTo>
                  <a:close/>
                </a:path>
                <a:path w="1429384" h="1679575">
                  <a:moveTo>
                    <a:pt x="1222806" y="198501"/>
                  </a:moveTo>
                  <a:lnTo>
                    <a:pt x="1218882" y="165989"/>
                  </a:lnTo>
                  <a:lnTo>
                    <a:pt x="1208074" y="167297"/>
                  </a:lnTo>
                  <a:lnTo>
                    <a:pt x="1211897" y="199809"/>
                  </a:lnTo>
                  <a:lnTo>
                    <a:pt x="1222806" y="198501"/>
                  </a:lnTo>
                  <a:close/>
                </a:path>
                <a:path w="1429384" h="1679575">
                  <a:moveTo>
                    <a:pt x="1227937" y="241833"/>
                  </a:moveTo>
                  <a:lnTo>
                    <a:pt x="1224013" y="209308"/>
                  </a:lnTo>
                  <a:lnTo>
                    <a:pt x="1213205" y="210616"/>
                  </a:lnTo>
                  <a:lnTo>
                    <a:pt x="1217129" y="243141"/>
                  </a:lnTo>
                  <a:lnTo>
                    <a:pt x="1227937" y="241833"/>
                  </a:lnTo>
                  <a:close/>
                </a:path>
                <a:path w="1429384" h="1679575">
                  <a:moveTo>
                    <a:pt x="1233068" y="285254"/>
                  </a:moveTo>
                  <a:lnTo>
                    <a:pt x="1229245" y="252742"/>
                  </a:lnTo>
                  <a:lnTo>
                    <a:pt x="1218438" y="253936"/>
                  </a:lnTo>
                  <a:lnTo>
                    <a:pt x="1222260" y="286461"/>
                  </a:lnTo>
                  <a:lnTo>
                    <a:pt x="1233068" y="285254"/>
                  </a:lnTo>
                  <a:close/>
                </a:path>
                <a:path w="1429384" h="1679575">
                  <a:moveTo>
                    <a:pt x="1238313" y="328587"/>
                  </a:moveTo>
                  <a:lnTo>
                    <a:pt x="1234376" y="296062"/>
                  </a:lnTo>
                  <a:lnTo>
                    <a:pt x="1223568" y="297370"/>
                  </a:lnTo>
                  <a:lnTo>
                    <a:pt x="1227391" y="329895"/>
                  </a:lnTo>
                  <a:lnTo>
                    <a:pt x="1238313" y="328587"/>
                  </a:lnTo>
                  <a:close/>
                </a:path>
                <a:path w="1429384" h="1679575">
                  <a:moveTo>
                    <a:pt x="1243431" y="371906"/>
                  </a:moveTo>
                  <a:lnTo>
                    <a:pt x="1239621" y="339382"/>
                  </a:lnTo>
                  <a:lnTo>
                    <a:pt x="1228699" y="340702"/>
                  </a:lnTo>
                  <a:lnTo>
                    <a:pt x="1232636" y="373214"/>
                  </a:lnTo>
                  <a:lnTo>
                    <a:pt x="1243431" y="371906"/>
                  </a:lnTo>
                  <a:close/>
                </a:path>
                <a:path w="1429384" h="1679575">
                  <a:moveTo>
                    <a:pt x="1248676" y="415226"/>
                  </a:moveTo>
                  <a:lnTo>
                    <a:pt x="1244752" y="382714"/>
                  </a:lnTo>
                  <a:lnTo>
                    <a:pt x="1233944" y="384022"/>
                  </a:lnTo>
                  <a:lnTo>
                    <a:pt x="1237767" y="416534"/>
                  </a:lnTo>
                  <a:lnTo>
                    <a:pt x="1248676" y="415226"/>
                  </a:lnTo>
                  <a:close/>
                </a:path>
                <a:path w="1429384" h="1679575">
                  <a:moveTo>
                    <a:pt x="1253807" y="458546"/>
                  </a:moveTo>
                  <a:lnTo>
                    <a:pt x="1249870" y="426034"/>
                  </a:lnTo>
                  <a:lnTo>
                    <a:pt x="1239075" y="427342"/>
                  </a:lnTo>
                  <a:lnTo>
                    <a:pt x="1242999" y="459867"/>
                  </a:lnTo>
                  <a:lnTo>
                    <a:pt x="1253807" y="458546"/>
                  </a:lnTo>
                  <a:close/>
                </a:path>
                <a:path w="1429384" h="1679575">
                  <a:moveTo>
                    <a:pt x="1258938" y="501878"/>
                  </a:moveTo>
                  <a:lnTo>
                    <a:pt x="1255115" y="469468"/>
                  </a:lnTo>
                  <a:lnTo>
                    <a:pt x="1244206" y="470662"/>
                  </a:lnTo>
                  <a:lnTo>
                    <a:pt x="1248130" y="503186"/>
                  </a:lnTo>
                  <a:lnTo>
                    <a:pt x="1258938" y="501878"/>
                  </a:lnTo>
                  <a:close/>
                </a:path>
                <a:path w="1429384" h="1679575">
                  <a:moveTo>
                    <a:pt x="1264170" y="545312"/>
                  </a:moveTo>
                  <a:lnTo>
                    <a:pt x="1260246" y="512787"/>
                  </a:lnTo>
                  <a:lnTo>
                    <a:pt x="1249438" y="514096"/>
                  </a:lnTo>
                  <a:lnTo>
                    <a:pt x="1253261" y="546506"/>
                  </a:lnTo>
                  <a:lnTo>
                    <a:pt x="1264170" y="545312"/>
                  </a:lnTo>
                  <a:close/>
                </a:path>
                <a:path w="1429384" h="1679575">
                  <a:moveTo>
                    <a:pt x="1269301" y="588632"/>
                  </a:moveTo>
                  <a:lnTo>
                    <a:pt x="1265478" y="556107"/>
                  </a:lnTo>
                  <a:lnTo>
                    <a:pt x="1254569" y="557415"/>
                  </a:lnTo>
                  <a:lnTo>
                    <a:pt x="1258493" y="589940"/>
                  </a:lnTo>
                  <a:lnTo>
                    <a:pt x="1269301" y="588632"/>
                  </a:lnTo>
                  <a:close/>
                </a:path>
                <a:path w="1429384" h="1679575">
                  <a:moveTo>
                    <a:pt x="1274432" y="631952"/>
                  </a:moveTo>
                  <a:lnTo>
                    <a:pt x="1270609" y="599440"/>
                  </a:lnTo>
                  <a:lnTo>
                    <a:pt x="1259801" y="600748"/>
                  </a:lnTo>
                  <a:lnTo>
                    <a:pt x="1263624" y="633260"/>
                  </a:lnTo>
                  <a:lnTo>
                    <a:pt x="1274432" y="631952"/>
                  </a:lnTo>
                  <a:close/>
                </a:path>
                <a:path w="1429384" h="1679575">
                  <a:moveTo>
                    <a:pt x="1279664" y="675271"/>
                  </a:moveTo>
                  <a:lnTo>
                    <a:pt x="1275740" y="642759"/>
                  </a:lnTo>
                  <a:lnTo>
                    <a:pt x="1264932" y="644067"/>
                  </a:lnTo>
                  <a:lnTo>
                    <a:pt x="1268869" y="676579"/>
                  </a:lnTo>
                  <a:lnTo>
                    <a:pt x="1279664" y="675271"/>
                  </a:lnTo>
                  <a:close/>
                </a:path>
                <a:path w="1429384" h="1679575">
                  <a:moveTo>
                    <a:pt x="1284795" y="718604"/>
                  </a:moveTo>
                  <a:lnTo>
                    <a:pt x="1280985" y="686079"/>
                  </a:lnTo>
                  <a:lnTo>
                    <a:pt x="1270063" y="687387"/>
                  </a:lnTo>
                  <a:lnTo>
                    <a:pt x="1274000" y="719912"/>
                  </a:lnTo>
                  <a:lnTo>
                    <a:pt x="1284795" y="718604"/>
                  </a:lnTo>
                  <a:close/>
                </a:path>
                <a:path w="1429384" h="1679575">
                  <a:moveTo>
                    <a:pt x="1290040" y="762038"/>
                  </a:moveTo>
                  <a:lnTo>
                    <a:pt x="1286116" y="729513"/>
                  </a:lnTo>
                  <a:lnTo>
                    <a:pt x="1275308" y="730707"/>
                  </a:lnTo>
                  <a:lnTo>
                    <a:pt x="1279131" y="763231"/>
                  </a:lnTo>
                  <a:lnTo>
                    <a:pt x="1290040" y="762038"/>
                  </a:lnTo>
                  <a:close/>
                </a:path>
                <a:path w="1429384" h="1679575">
                  <a:moveTo>
                    <a:pt x="1295171" y="805357"/>
                  </a:moveTo>
                  <a:lnTo>
                    <a:pt x="1291234" y="772833"/>
                  </a:lnTo>
                  <a:lnTo>
                    <a:pt x="1280439" y="774141"/>
                  </a:lnTo>
                  <a:lnTo>
                    <a:pt x="1284363" y="806665"/>
                  </a:lnTo>
                  <a:lnTo>
                    <a:pt x="1295171" y="805357"/>
                  </a:lnTo>
                  <a:close/>
                </a:path>
                <a:path w="1429384" h="1679575">
                  <a:moveTo>
                    <a:pt x="1300302" y="848677"/>
                  </a:moveTo>
                  <a:lnTo>
                    <a:pt x="1296479" y="816152"/>
                  </a:lnTo>
                  <a:lnTo>
                    <a:pt x="1285671" y="817473"/>
                  </a:lnTo>
                  <a:lnTo>
                    <a:pt x="1289494" y="849985"/>
                  </a:lnTo>
                  <a:lnTo>
                    <a:pt x="1300302" y="848677"/>
                  </a:lnTo>
                  <a:close/>
                </a:path>
                <a:path w="1429384" h="1679575">
                  <a:moveTo>
                    <a:pt x="1305534" y="891997"/>
                  </a:moveTo>
                  <a:lnTo>
                    <a:pt x="1301610" y="859485"/>
                  </a:lnTo>
                  <a:lnTo>
                    <a:pt x="1290802" y="860793"/>
                  </a:lnTo>
                  <a:lnTo>
                    <a:pt x="1294726" y="893305"/>
                  </a:lnTo>
                  <a:lnTo>
                    <a:pt x="1305534" y="891997"/>
                  </a:lnTo>
                  <a:close/>
                </a:path>
                <a:path w="1429384" h="1679575">
                  <a:moveTo>
                    <a:pt x="1310665" y="935329"/>
                  </a:moveTo>
                  <a:lnTo>
                    <a:pt x="1306842" y="902804"/>
                  </a:lnTo>
                  <a:lnTo>
                    <a:pt x="1295933" y="904113"/>
                  </a:lnTo>
                  <a:lnTo>
                    <a:pt x="1299857" y="936637"/>
                  </a:lnTo>
                  <a:lnTo>
                    <a:pt x="1310665" y="935329"/>
                  </a:lnTo>
                  <a:close/>
                </a:path>
                <a:path w="1429384" h="1679575">
                  <a:moveTo>
                    <a:pt x="1315910" y="978649"/>
                  </a:moveTo>
                  <a:lnTo>
                    <a:pt x="1311973" y="946238"/>
                  </a:lnTo>
                  <a:lnTo>
                    <a:pt x="1301165" y="947432"/>
                  </a:lnTo>
                  <a:lnTo>
                    <a:pt x="1304988" y="979957"/>
                  </a:lnTo>
                  <a:lnTo>
                    <a:pt x="1315910" y="978649"/>
                  </a:lnTo>
                  <a:close/>
                </a:path>
                <a:path w="1429384" h="1679575">
                  <a:moveTo>
                    <a:pt x="1321041" y="1022083"/>
                  </a:moveTo>
                  <a:lnTo>
                    <a:pt x="1317104" y="989558"/>
                  </a:lnTo>
                  <a:lnTo>
                    <a:pt x="1306296" y="990866"/>
                  </a:lnTo>
                  <a:lnTo>
                    <a:pt x="1310233" y="1023277"/>
                  </a:lnTo>
                  <a:lnTo>
                    <a:pt x="1321041" y="1022083"/>
                  </a:lnTo>
                  <a:close/>
                </a:path>
                <a:path w="1429384" h="1679575">
                  <a:moveTo>
                    <a:pt x="1326159" y="1065403"/>
                  </a:moveTo>
                  <a:lnTo>
                    <a:pt x="1322349" y="1032878"/>
                  </a:lnTo>
                  <a:lnTo>
                    <a:pt x="1311541" y="1034186"/>
                  </a:lnTo>
                  <a:lnTo>
                    <a:pt x="1315364" y="1066711"/>
                  </a:lnTo>
                  <a:lnTo>
                    <a:pt x="1326159" y="1065403"/>
                  </a:lnTo>
                  <a:close/>
                </a:path>
                <a:path w="1429384" h="1679575">
                  <a:moveTo>
                    <a:pt x="1331404" y="1108722"/>
                  </a:moveTo>
                  <a:lnTo>
                    <a:pt x="1327480" y="1076210"/>
                  </a:lnTo>
                  <a:lnTo>
                    <a:pt x="1316672" y="1077518"/>
                  </a:lnTo>
                  <a:lnTo>
                    <a:pt x="1320495" y="1110030"/>
                  </a:lnTo>
                  <a:lnTo>
                    <a:pt x="1331404" y="1108722"/>
                  </a:lnTo>
                  <a:close/>
                </a:path>
                <a:path w="1429384" h="1679575">
                  <a:moveTo>
                    <a:pt x="1336535" y="1152042"/>
                  </a:moveTo>
                  <a:lnTo>
                    <a:pt x="1332712" y="1119530"/>
                  </a:lnTo>
                  <a:lnTo>
                    <a:pt x="1321803" y="1120838"/>
                  </a:lnTo>
                  <a:lnTo>
                    <a:pt x="1325727" y="1153363"/>
                  </a:lnTo>
                  <a:lnTo>
                    <a:pt x="1336535" y="1152042"/>
                  </a:lnTo>
                  <a:close/>
                </a:path>
                <a:path w="1429384" h="1679575">
                  <a:moveTo>
                    <a:pt x="1341767" y="1195374"/>
                  </a:moveTo>
                  <a:lnTo>
                    <a:pt x="1337843" y="1162850"/>
                  </a:lnTo>
                  <a:lnTo>
                    <a:pt x="1327035" y="1164158"/>
                  </a:lnTo>
                  <a:lnTo>
                    <a:pt x="1330858" y="1196682"/>
                  </a:lnTo>
                  <a:lnTo>
                    <a:pt x="1341767" y="1195374"/>
                  </a:lnTo>
                  <a:close/>
                </a:path>
                <a:path w="1429384" h="1679575">
                  <a:moveTo>
                    <a:pt x="1346898" y="1238808"/>
                  </a:moveTo>
                  <a:lnTo>
                    <a:pt x="1342974" y="1206284"/>
                  </a:lnTo>
                  <a:lnTo>
                    <a:pt x="1332166" y="1207490"/>
                  </a:lnTo>
                  <a:lnTo>
                    <a:pt x="1336103" y="1240002"/>
                  </a:lnTo>
                  <a:lnTo>
                    <a:pt x="1346898" y="1238808"/>
                  </a:lnTo>
                  <a:close/>
                </a:path>
                <a:path w="1429384" h="1679575">
                  <a:moveTo>
                    <a:pt x="1352029" y="1282128"/>
                  </a:moveTo>
                  <a:lnTo>
                    <a:pt x="1348206" y="1249603"/>
                  </a:lnTo>
                  <a:lnTo>
                    <a:pt x="1337411" y="1250911"/>
                  </a:lnTo>
                  <a:lnTo>
                    <a:pt x="1341221" y="1283436"/>
                  </a:lnTo>
                  <a:lnTo>
                    <a:pt x="1352029" y="1282128"/>
                  </a:lnTo>
                  <a:close/>
                </a:path>
                <a:path w="1429384" h="1679575">
                  <a:moveTo>
                    <a:pt x="1357274" y="1325448"/>
                  </a:moveTo>
                  <a:lnTo>
                    <a:pt x="1353337" y="1292936"/>
                  </a:lnTo>
                  <a:lnTo>
                    <a:pt x="1342542" y="1294244"/>
                  </a:lnTo>
                  <a:lnTo>
                    <a:pt x="1346352" y="1326756"/>
                  </a:lnTo>
                  <a:lnTo>
                    <a:pt x="1357274" y="1325448"/>
                  </a:lnTo>
                  <a:close/>
                </a:path>
                <a:path w="1429384" h="1679575">
                  <a:moveTo>
                    <a:pt x="1362405" y="1368767"/>
                  </a:moveTo>
                  <a:lnTo>
                    <a:pt x="1358582" y="1336255"/>
                  </a:lnTo>
                  <a:lnTo>
                    <a:pt x="1347660" y="1337564"/>
                  </a:lnTo>
                  <a:lnTo>
                    <a:pt x="1351597" y="1370088"/>
                  </a:lnTo>
                  <a:lnTo>
                    <a:pt x="1362405" y="1368767"/>
                  </a:lnTo>
                  <a:close/>
                </a:path>
                <a:path w="1429384" h="1679575">
                  <a:moveTo>
                    <a:pt x="1367637" y="1412100"/>
                  </a:moveTo>
                  <a:lnTo>
                    <a:pt x="1363713" y="1379575"/>
                  </a:lnTo>
                  <a:lnTo>
                    <a:pt x="1352905" y="1380883"/>
                  </a:lnTo>
                  <a:lnTo>
                    <a:pt x="1356728" y="1413408"/>
                  </a:lnTo>
                  <a:lnTo>
                    <a:pt x="1367637" y="1412100"/>
                  </a:lnTo>
                  <a:close/>
                </a:path>
                <a:path w="1429384" h="1679575">
                  <a:moveTo>
                    <a:pt x="1372768" y="1455420"/>
                  </a:moveTo>
                  <a:lnTo>
                    <a:pt x="1368844" y="1423009"/>
                  </a:lnTo>
                  <a:lnTo>
                    <a:pt x="1358036" y="1424203"/>
                  </a:lnTo>
                  <a:lnTo>
                    <a:pt x="1361960" y="1456728"/>
                  </a:lnTo>
                  <a:lnTo>
                    <a:pt x="1372768" y="1455420"/>
                  </a:lnTo>
                  <a:close/>
                </a:path>
                <a:path w="1429384" h="1679575">
                  <a:moveTo>
                    <a:pt x="1377899" y="1498854"/>
                  </a:moveTo>
                  <a:lnTo>
                    <a:pt x="1374076" y="1466329"/>
                  </a:lnTo>
                  <a:lnTo>
                    <a:pt x="1363167" y="1467637"/>
                  </a:lnTo>
                  <a:lnTo>
                    <a:pt x="1367091" y="1500047"/>
                  </a:lnTo>
                  <a:lnTo>
                    <a:pt x="1377899" y="1498854"/>
                  </a:lnTo>
                  <a:close/>
                </a:path>
                <a:path w="1429384" h="1679575">
                  <a:moveTo>
                    <a:pt x="1383131" y="1542173"/>
                  </a:moveTo>
                  <a:lnTo>
                    <a:pt x="1379207" y="1509649"/>
                  </a:lnTo>
                  <a:lnTo>
                    <a:pt x="1368399" y="1510957"/>
                  </a:lnTo>
                  <a:lnTo>
                    <a:pt x="1372222" y="1543481"/>
                  </a:lnTo>
                  <a:lnTo>
                    <a:pt x="1383131" y="1542173"/>
                  </a:lnTo>
                  <a:close/>
                </a:path>
                <a:path w="1429384" h="1679575">
                  <a:moveTo>
                    <a:pt x="1388262" y="1585493"/>
                  </a:moveTo>
                  <a:lnTo>
                    <a:pt x="1384439" y="1552981"/>
                  </a:lnTo>
                  <a:lnTo>
                    <a:pt x="1373530" y="1554289"/>
                  </a:lnTo>
                  <a:lnTo>
                    <a:pt x="1377467" y="1586801"/>
                  </a:lnTo>
                  <a:lnTo>
                    <a:pt x="1388262" y="1585493"/>
                  </a:lnTo>
                  <a:close/>
                </a:path>
                <a:path w="1429384" h="1679575">
                  <a:moveTo>
                    <a:pt x="1393393" y="1628825"/>
                  </a:moveTo>
                  <a:lnTo>
                    <a:pt x="1389570" y="1596301"/>
                  </a:lnTo>
                  <a:lnTo>
                    <a:pt x="1378775" y="1597609"/>
                  </a:lnTo>
                  <a:lnTo>
                    <a:pt x="1382585" y="1630133"/>
                  </a:lnTo>
                  <a:lnTo>
                    <a:pt x="1393393" y="1628825"/>
                  </a:lnTo>
                  <a:close/>
                </a:path>
                <a:path w="1429384" h="1679575">
                  <a:moveTo>
                    <a:pt x="1429080" y="1598155"/>
                  </a:moveTo>
                  <a:lnTo>
                    <a:pt x="1427772" y="1594878"/>
                  </a:lnTo>
                  <a:lnTo>
                    <a:pt x="1422209" y="1592478"/>
                  </a:lnTo>
                  <a:lnTo>
                    <a:pt x="1419047" y="1593786"/>
                  </a:lnTo>
                  <a:lnTo>
                    <a:pt x="1395653" y="1647532"/>
                  </a:lnTo>
                  <a:lnTo>
                    <a:pt x="1394701" y="1639620"/>
                  </a:lnTo>
                  <a:lnTo>
                    <a:pt x="1383906" y="1640928"/>
                  </a:lnTo>
                  <a:lnTo>
                    <a:pt x="1384858" y="1648853"/>
                  </a:lnTo>
                  <a:lnTo>
                    <a:pt x="1349527" y="1602079"/>
                  </a:lnTo>
                  <a:lnTo>
                    <a:pt x="1346136" y="1601533"/>
                  </a:lnTo>
                  <a:lnTo>
                    <a:pt x="1341221" y="1605254"/>
                  </a:lnTo>
                  <a:lnTo>
                    <a:pt x="1340789" y="1608632"/>
                  </a:lnTo>
                  <a:lnTo>
                    <a:pt x="1393939" y="1679016"/>
                  </a:lnTo>
                  <a:lnTo>
                    <a:pt x="1398346" y="1668868"/>
                  </a:lnTo>
                  <a:lnTo>
                    <a:pt x="1429080" y="159815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314931" y="5889416"/>
              <a:ext cx="73025" cy="107950"/>
            </a:xfrm>
            <a:custGeom>
              <a:avLst/>
              <a:gdLst/>
              <a:ahLst/>
              <a:cxnLst/>
              <a:rect l="l" t="t" r="r" b="b"/>
              <a:pathLst>
                <a:path w="73025" h="107950">
                  <a:moveTo>
                    <a:pt x="26530" y="27825"/>
                  </a:moveTo>
                  <a:lnTo>
                    <a:pt x="9385" y="0"/>
                  </a:lnTo>
                  <a:lnTo>
                    <a:pt x="0" y="5676"/>
                  </a:lnTo>
                  <a:lnTo>
                    <a:pt x="17246" y="33502"/>
                  </a:lnTo>
                  <a:lnTo>
                    <a:pt x="26530" y="27825"/>
                  </a:lnTo>
                  <a:close/>
                </a:path>
                <a:path w="73025" h="107950">
                  <a:moveTo>
                    <a:pt x="49555" y="64935"/>
                  </a:moveTo>
                  <a:lnTo>
                    <a:pt x="32308" y="37109"/>
                  </a:lnTo>
                  <a:lnTo>
                    <a:pt x="23037" y="42786"/>
                  </a:lnTo>
                  <a:lnTo>
                    <a:pt x="40271" y="70612"/>
                  </a:lnTo>
                  <a:lnTo>
                    <a:pt x="49555" y="64935"/>
                  </a:lnTo>
                  <a:close/>
                </a:path>
                <a:path w="73025" h="107950">
                  <a:moveTo>
                    <a:pt x="72580" y="102031"/>
                  </a:moveTo>
                  <a:lnTo>
                    <a:pt x="55333" y="74206"/>
                  </a:lnTo>
                  <a:lnTo>
                    <a:pt x="46062" y="79883"/>
                  </a:lnTo>
                  <a:lnTo>
                    <a:pt x="63195" y="107708"/>
                  </a:lnTo>
                  <a:lnTo>
                    <a:pt x="72580" y="10203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57451" y="6313258"/>
              <a:ext cx="78908" cy="90465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10190245" y="320891"/>
            <a:ext cx="1667484" cy="43148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</a:pP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Centro</a:t>
            </a:r>
            <a:r>
              <a:rPr sz="1346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Nacional</a:t>
            </a:r>
            <a:r>
              <a:rPr sz="1346" spc="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del </a:t>
            </a: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Microelectrónica</a:t>
            </a:r>
            <a:endParaRPr sz="1346">
              <a:latin typeface="American Typewriter"/>
              <a:cs typeface="American Typewriter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612232" y="4959319"/>
            <a:ext cx="7332649" cy="2176279"/>
            <a:chOff x="2682392" y="4656111"/>
            <a:chExt cx="5445125" cy="1616075"/>
          </a:xfrm>
        </p:grpSpPr>
        <p:sp>
          <p:nvSpPr>
            <p:cNvPr id="29" name="object 29"/>
            <p:cNvSpPr/>
            <p:nvPr/>
          </p:nvSpPr>
          <p:spPr>
            <a:xfrm>
              <a:off x="3538714" y="4656111"/>
              <a:ext cx="4588510" cy="313690"/>
            </a:xfrm>
            <a:custGeom>
              <a:avLst/>
              <a:gdLst/>
              <a:ahLst/>
              <a:cxnLst/>
              <a:rect l="l" t="t" r="r" b="b"/>
              <a:pathLst>
                <a:path w="4588509" h="313689">
                  <a:moveTo>
                    <a:pt x="4514611" y="237187"/>
                  </a:moveTo>
                  <a:lnTo>
                    <a:pt x="4513135" y="262544"/>
                  </a:lnTo>
                  <a:lnTo>
                    <a:pt x="4525799" y="263281"/>
                  </a:lnTo>
                  <a:lnTo>
                    <a:pt x="4524365" y="287901"/>
                  </a:lnTo>
                  <a:lnTo>
                    <a:pt x="4524322" y="288637"/>
                  </a:lnTo>
                  <a:lnTo>
                    <a:pt x="4511616" y="288637"/>
                  </a:lnTo>
                  <a:lnTo>
                    <a:pt x="4510182" y="313258"/>
                  </a:lnTo>
                  <a:lnTo>
                    <a:pt x="4567539" y="288637"/>
                  </a:lnTo>
                  <a:lnTo>
                    <a:pt x="4524322" y="288637"/>
                  </a:lnTo>
                  <a:lnTo>
                    <a:pt x="4511658" y="287901"/>
                  </a:lnTo>
                  <a:lnTo>
                    <a:pt x="4569256" y="287901"/>
                  </a:lnTo>
                  <a:lnTo>
                    <a:pt x="4588478" y="279650"/>
                  </a:lnTo>
                  <a:lnTo>
                    <a:pt x="4514611" y="237187"/>
                  </a:lnTo>
                  <a:close/>
                </a:path>
                <a:path w="4588509" h="313689">
                  <a:moveTo>
                    <a:pt x="4513135" y="262544"/>
                  </a:moveTo>
                  <a:lnTo>
                    <a:pt x="4511658" y="287901"/>
                  </a:lnTo>
                  <a:lnTo>
                    <a:pt x="4524322" y="288637"/>
                  </a:lnTo>
                  <a:lnTo>
                    <a:pt x="4525799" y="263281"/>
                  </a:lnTo>
                  <a:lnTo>
                    <a:pt x="4513135" y="262544"/>
                  </a:lnTo>
                  <a:close/>
                </a:path>
                <a:path w="4588509" h="313689">
                  <a:moveTo>
                    <a:pt x="1475" y="0"/>
                  </a:moveTo>
                  <a:lnTo>
                    <a:pt x="0" y="25358"/>
                  </a:lnTo>
                  <a:lnTo>
                    <a:pt x="4511658" y="287901"/>
                  </a:lnTo>
                  <a:lnTo>
                    <a:pt x="4513092" y="263281"/>
                  </a:lnTo>
                  <a:lnTo>
                    <a:pt x="4513135" y="262544"/>
                  </a:lnTo>
                  <a:lnTo>
                    <a:pt x="1475" y="0"/>
                  </a:lnTo>
                  <a:close/>
                </a:path>
              </a:pathLst>
            </a:custGeom>
            <a:solidFill>
              <a:srgbClr val="A6B7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035289" y="4798566"/>
              <a:ext cx="4879975" cy="721995"/>
            </a:xfrm>
            <a:custGeom>
              <a:avLst/>
              <a:gdLst/>
              <a:ahLst/>
              <a:cxnLst/>
              <a:rect l="l" t="t" r="r" b="b"/>
              <a:pathLst>
                <a:path w="4879975" h="721995">
                  <a:moveTo>
                    <a:pt x="4802631" y="25155"/>
                  </a:moveTo>
                  <a:lnTo>
                    <a:pt x="0" y="696353"/>
                  </a:lnTo>
                  <a:lnTo>
                    <a:pt x="3516" y="721508"/>
                  </a:lnTo>
                  <a:lnTo>
                    <a:pt x="4806148" y="50311"/>
                  </a:lnTo>
                  <a:lnTo>
                    <a:pt x="4802631" y="25155"/>
                  </a:lnTo>
                  <a:close/>
                </a:path>
                <a:path w="4879975" h="721995">
                  <a:moveTo>
                    <a:pt x="4868609" y="23394"/>
                  </a:moveTo>
                  <a:lnTo>
                    <a:pt x="4815227" y="23394"/>
                  </a:lnTo>
                  <a:lnTo>
                    <a:pt x="4818744" y="48550"/>
                  </a:lnTo>
                  <a:lnTo>
                    <a:pt x="4806148" y="50311"/>
                  </a:lnTo>
                  <a:lnTo>
                    <a:pt x="4809665" y="75465"/>
                  </a:lnTo>
                  <a:lnTo>
                    <a:pt x="4879867" y="27184"/>
                  </a:lnTo>
                  <a:lnTo>
                    <a:pt x="4868609" y="23394"/>
                  </a:lnTo>
                  <a:close/>
                </a:path>
                <a:path w="4879975" h="721995">
                  <a:moveTo>
                    <a:pt x="4815227" y="23394"/>
                  </a:moveTo>
                  <a:lnTo>
                    <a:pt x="4802631" y="25155"/>
                  </a:lnTo>
                  <a:lnTo>
                    <a:pt x="4806148" y="50311"/>
                  </a:lnTo>
                  <a:lnTo>
                    <a:pt x="4818744" y="48550"/>
                  </a:lnTo>
                  <a:lnTo>
                    <a:pt x="4815227" y="23394"/>
                  </a:lnTo>
                  <a:close/>
                </a:path>
                <a:path w="4879975" h="721995">
                  <a:moveTo>
                    <a:pt x="4799115" y="0"/>
                  </a:moveTo>
                  <a:lnTo>
                    <a:pt x="4802631" y="25155"/>
                  </a:lnTo>
                  <a:lnTo>
                    <a:pt x="4815227" y="23394"/>
                  </a:lnTo>
                  <a:lnTo>
                    <a:pt x="4868609" y="23394"/>
                  </a:lnTo>
                  <a:lnTo>
                    <a:pt x="479911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682392" y="5083261"/>
              <a:ext cx="4724400" cy="1189355"/>
            </a:xfrm>
            <a:custGeom>
              <a:avLst/>
              <a:gdLst/>
              <a:ahLst/>
              <a:cxnLst/>
              <a:rect l="l" t="t" r="r" b="b"/>
              <a:pathLst>
                <a:path w="4724400" h="1189354">
                  <a:moveTo>
                    <a:pt x="4646816" y="24668"/>
                  </a:moveTo>
                  <a:lnTo>
                    <a:pt x="0" y="1164250"/>
                  </a:lnTo>
                  <a:lnTo>
                    <a:pt x="6050" y="1188920"/>
                  </a:lnTo>
                  <a:lnTo>
                    <a:pt x="4652868" y="49337"/>
                  </a:lnTo>
                  <a:lnTo>
                    <a:pt x="4646816" y="24668"/>
                  </a:lnTo>
                  <a:close/>
                </a:path>
                <a:path w="4724400" h="1189354">
                  <a:moveTo>
                    <a:pt x="4720566" y="21647"/>
                  </a:moveTo>
                  <a:lnTo>
                    <a:pt x="4659137" y="21647"/>
                  </a:lnTo>
                  <a:lnTo>
                    <a:pt x="4665188" y="46315"/>
                  </a:lnTo>
                  <a:lnTo>
                    <a:pt x="4652868" y="49337"/>
                  </a:lnTo>
                  <a:lnTo>
                    <a:pt x="4658920" y="74005"/>
                  </a:lnTo>
                  <a:lnTo>
                    <a:pt x="4720566" y="21647"/>
                  </a:lnTo>
                  <a:close/>
                </a:path>
                <a:path w="4724400" h="1189354">
                  <a:moveTo>
                    <a:pt x="4659137" y="21647"/>
                  </a:moveTo>
                  <a:lnTo>
                    <a:pt x="4646816" y="24668"/>
                  </a:lnTo>
                  <a:lnTo>
                    <a:pt x="4652868" y="49337"/>
                  </a:lnTo>
                  <a:lnTo>
                    <a:pt x="4665188" y="46315"/>
                  </a:lnTo>
                  <a:lnTo>
                    <a:pt x="4659137" y="21647"/>
                  </a:lnTo>
                  <a:close/>
                </a:path>
                <a:path w="4724400" h="1189354">
                  <a:moveTo>
                    <a:pt x="4640765" y="0"/>
                  </a:moveTo>
                  <a:lnTo>
                    <a:pt x="4646816" y="24668"/>
                  </a:lnTo>
                  <a:lnTo>
                    <a:pt x="4659137" y="21647"/>
                  </a:lnTo>
                  <a:lnTo>
                    <a:pt x="4720566" y="21647"/>
                  </a:lnTo>
                  <a:lnTo>
                    <a:pt x="4723858" y="18850"/>
                  </a:lnTo>
                  <a:lnTo>
                    <a:pt x="4640765" y="0"/>
                  </a:lnTo>
                  <a:close/>
                </a:path>
              </a:pathLst>
            </a:custGeom>
            <a:solidFill>
              <a:srgbClr val="4CD0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ABA293AF-7848-6BAC-95AF-D4E99772663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25</a:t>
            </a:fld>
            <a:endParaRPr lang="en-GB"/>
          </a:p>
        </p:txBody>
      </p:sp>
      <p:sp>
        <p:nvSpPr>
          <p:cNvPr id="34" name="object 2">
            <a:extLst>
              <a:ext uri="{FF2B5EF4-FFF2-40B4-BE49-F238E27FC236}">
                <a16:creationId xmlns:a16="http://schemas.microsoft.com/office/drawing/2014/main" id="{C595ED2C-A019-9A4E-B439-9111A112A529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9558" y="241706"/>
            <a:ext cx="13403996" cy="7495312"/>
            <a:chOff x="363537" y="1152877"/>
            <a:chExt cx="9953624" cy="5565916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6184" y="2254290"/>
              <a:ext cx="2105978" cy="151779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77377" y="2412908"/>
              <a:ext cx="3539784" cy="375539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6272" y="3838009"/>
              <a:ext cx="2065861" cy="1469985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076758" y="-13019"/>
            <a:ext cx="15164716" cy="796445"/>
          </a:xfrm>
          <a:prstGeom prst="rect">
            <a:avLst/>
          </a:prstGeom>
        </p:spPr>
        <p:txBody>
          <a:bodyPr vert="horz" wrap="square" lIns="0" tIns="357767" rIns="0" bIns="0" rtlCol="0">
            <a:spAutoFit/>
          </a:bodyPr>
          <a:lstStyle/>
          <a:p>
            <a:pPr marL="365171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r>
              <a:rPr sz="2828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Photomultipliers</a:t>
            </a:r>
            <a:r>
              <a:rPr sz="2828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(SiPm)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328467" y="5136827"/>
            <a:ext cx="929515" cy="107499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244586" indent="-227483">
              <a:lnSpc>
                <a:spcPts val="2712"/>
              </a:lnSpc>
              <a:spcBef>
                <a:spcPts val="135"/>
              </a:spcBef>
              <a:buAutoNum type="arabicPlain"/>
              <a:tabLst>
                <a:tab pos="244586" algn="l"/>
              </a:tabLst>
            </a:pPr>
            <a:r>
              <a:rPr sz="2290" spc="-13" dirty="0">
                <a:solidFill>
                  <a:srgbClr val="92D050"/>
                </a:solidFill>
                <a:latin typeface="Gill Sans MT"/>
                <a:cs typeface="Gill Sans MT"/>
              </a:rPr>
              <a:t>pixel</a:t>
            </a:r>
            <a:endParaRPr sz="2290">
              <a:latin typeface="Gill Sans MT"/>
              <a:cs typeface="Gill Sans MT"/>
            </a:endParaRPr>
          </a:p>
          <a:p>
            <a:pPr marL="244586" indent="-227483">
              <a:lnSpc>
                <a:spcPts val="2712"/>
              </a:lnSpc>
              <a:buAutoNum type="arabicPlain"/>
              <a:tabLst>
                <a:tab pos="244586" algn="l"/>
              </a:tabLst>
            </a:pPr>
            <a:r>
              <a:rPr sz="2290" spc="-13" dirty="0">
                <a:solidFill>
                  <a:srgbClr val="BFBFBF"/>
                </a:solidFill>
                <a:latin typeface="Gill Sans MT"/>
                <a:cs typeface="Gill Sans MT"/>
              </a:rPr>
              <a:t>pixels</a:t>
            </a:r>
            <a:endParaRPr sz="2290">
              <a:latin typeface="Gill Sans MT"/>
              <a:cs typeface="Gill Sans MT"/>
            </a:endParaRPr>
          </a:p>
          <a:p>
            <a:pPr marL="244586" indent="-227483">
              <a:spcBef>
                <a:spcPts val="94"/>
              </a:spcBef>
              <a:buAutoNum type="arabicPlain"/>
              <a:tabLst>
                <a:tab pos="244586" algn="l"/>
              </a:tabLst>
            </a:pPr>
            <a:r>
              <a:rPr sz="2290" spc="-13" dirty="0">
                <a:solidFill>
                  <a:srgbClr val="0070C0"/>
                </a:solidFill>
                <a:latin typeface="Gill Sans MT"/>
                <a:cs typeface="Gill Sans MT"/>
              </a:rPr>
              <a:t>pixels</a:t>
            </a:r>
            <a:endParaRPr sz="2290">
              <a:latin typeface="Gill Sans MT"/>
              <a:cs typeface="Gill Sans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826284" y="5915025"/>
            <a:ext cx="3199857" cy="1543491"/>
            <a:chOff x="613587" y="5566638"/>
            <a:chExt cx="2376170" cy="1146175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3587" y="5566638"/>
              <a:ext cx="1419931" cy="114558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73362" y="5634390"/>
              <a:ext cx="815933" cy="801510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3195633" y="6370018"/>
            <a:ext cx="537870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34" dirty="0">
                <a:solidFill>
                  <a:srgbClr val="FFFFFF"/>
                </a:solidFill>
                <a:latin typeface="Gill Sans MT"/>
                <a:cs typeface="Gill Sans MT"/>
              </a:rPr>
              <a:t>APD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61081" y="7099935"/>
            <a:ext cx="1204864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dirty="0">
                <a:solidFill>
                  <a:srgbClr val="FFFFFF"/>
                </a:solidFill>
                <a:latin typeface="Gill Sans MT"/>
                <a:cs typeface="Gill Sans MT"/>
              </a:rPr>
              <a:t>Quench</a:t>
            </a:r>
            <a:r>
              <a:rPr sz="1346" spc="11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spc="-13" dirty="0">
                <a:solidFill>
                  <a:srgbClr val="FFFFFF"/>
                </a:solidFill>
                <a:latin typeface="Gill Sans MT"/>
                <a:cs typeface="Gill Sans MT"/>
              </a:rPr>
              <a:t>resistor</a:t>
            </a:r>
            <a:endParaRPr sz="1346">
              <a:latin typeface="Gill Sans MT"/>
              <a:cs typeface="Gill Sans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249559" y="6442992"/>
            <a:ext cx="11761553" cy="1040318"/>
            <a:chOff x="927906" y="5757868"/>
            <a:chExt cx="8733967" cy="772526"/>
          </a:xfrm>
        </p:grpSpPr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05613" y="6338737"/>
              <a:ext cx="117924" cy="162618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927906" y="6430064"/>
              <a:ext cx="650875" cy="100330"/>
            </a:xfrm>
            <a:custGeom>
              <a:avLst/>
              <a:gdLst/>
              <a:ahLst/>
              <a:cxnLst/>
              <a:rect l="l" t="t" r="r" b="b"/>
              <a:pathLst>
                <a:path w="650875" h="100329">
                  <a:moveTo>
                    <a:pt x="101081" y="0"/>
                  </a:moveTo>
                  <a:lnTo>
                    <a:pt x="0" y="58953"/>
                  </a:lnTo>
                  <a:lnTo>
                    <a:pt x="69965" y="99761"/>
                  </a:lnTo>
                  <a:lnTo>
                    <a:pt x="114874" y="99761"/>
                  </a:lnTo>
                  <a:lnTo>
                    <a:pt x="113877" y="95967"/>
                  </a:lnTo>
                  <a:lnTo>
                    <a:pt x="72190" y="71653"/>
                  </a:lnTo>
                  <a:lnTo>
                    <a:pt x="25207" y="71653"/>
                  </a:lnTo>
                  <a:lnTo>
                    <a:pt x="25207" y="46253"/>
                  </a:lnTo>
                  <a:lnTo>
                    <a:pt x="72190" y="46253"/>
                  </a:lnTo>
                  <a:lnTo>
                    <a:pt x="113877" y="21939"/>
                  </a:lnTo>
                  <a:lnTo>
                    <a:pt x="115923" y="14163"/>
                  </a:lnTo>
                  <a:lnTo>
                    <a:pt x="108854" y="2045"/>
                  </a:lnTo>
                  <a:lnTo>
                    <a:pt x="101081" y="0"/>
                  </a:lnTo>
                  <a:close/>
                </a:path>
                <a:path w="650875" h="100329">
                  <a:moveTo>
                    <a:pt x="600028" y="58953"/>
                  </a:moveTo>
                  <a:lnTo>
                    <a:pt x="536566" y="95967"/>
                  </a:lnTo>
                  <a:lnTo>
                    <a:pt x="535567" y="99761"/>
                  </a:lnTo>
                  <a:lnTo>
                    <a:pt x="580479" y="99761"/>
                  </a:lnTo>
                  <a:lnTo>
                    <a:pt x="628670" y="71653"/>
                  </a:lnTo>
                  <a:lnTo>
                    <a:pt x="625236" y="71653"/>
                  </a:lnTo>
                  <a:lnTo>
                    <a:pt x="625236" y="69923"/>
                  </a:lnTo>
                  <a:lnTo>
                    <a:pt x="618835" y="69923"/>
                  </a:lnTo>
                  <a:lnTo>
                    <a:pt x="600028" y="58953"/>
                  </a:lnTo>
                  <a:close/>
                </a:path>
                <a:path w="650875" h="100329">
                  <a:moveTo>
                    <a:pt x="72190" y="46253"/>
                  </a:moveTo>
                  <a:lnTo>
                    <a:pt x="25207" y="46253"/>
                  </a:lnTo>
                  <a:lnTo>
                    <a:pt x="25207" y="71653"/>
                  </a:lnTo>
                  <a:lnTo>
                    <a:pt x="72190" y="71653"/>
                  </a:lnTo>
                  <a:lnTo>
                    <a:pt x="69224" y="69923"/>
                  </a:lnTo>
                  <a:lnTo>
                    <a:pt x="31607" y="69923"/>
                  </a:lnTo>
                  <a:lnTo>
                    <a:pt x="31607" y="47984"/>
                  </a:lnTo>
                  <a:lnTo>
                    <a:pt x="69222" y="47984"/>
                  </a:lnTo>
                  <a:lnTo>
                    <a:pt x="72190" y="46253"/>
                  </a:lnTo>
                  <a:close/>
                </a:path>
                <a:path w="650875" h="100329">
                  <a:moveTo>
                    <a:pt x="578253" y="46253"/>
                  </a:moveTo>
                  <a:lnTo>
                    <a:pt x="72190" y="46253"/>
                  </a:lnTo>
                  <a:lnTo>
                    <a:pt x="50416" y="58953"/>
                  </a:lnTo>
                  <a:lnTo>
                    <a:pt x="72190" y="71653"/>
                  </a:lnTo>
                  <a:lnTo>
                    <a:pt x="578254" y="71653"/>
                  </a:lnTo>
                  <a:lnTo>
                    <a:pt x="600028" y="58953"/>
                  </a:lnTo>
                  <a:lnTo>
                    <a:pt x="578253" y="46253"/>
                  </a:lnTo>
                  <a:close/>
                </a:path>
                <a:path w="650875" h="100329">
                  <a:moveTo>
                    <a:pt x="628669" y="46253"/>
                  </a:moveTo>
                  <a:lnTo>
                    <a:pt x="625236" y="46253"/>
                  </a:lnTo>
                  <a:lnTo>
                    <a:pt x="625236" y="71653"/>
                  </a:lnTo>
                  <a:lnTo>
                    <a:pt x="628670" y="71653"/>
                  </a:lnTo>
                  <a:lnTo>
                    <a:pt x="650443" y="58953"/>
                  </a:lnTo>
                  <a:lnTo>
                    <a:pt x="628669" y="46253"/>
                  </a:lnTo>
                  <a:close/>
                </a:path>
                <a:path w="650875" h="100329">
                  <a:moveTo>
                    <a:pt x="31609" y="47984"/>
                  </a:moveTo>
                  <a:lnTo>
                    <a:pt x="31607" y="69923"/>
                  </a:lnTo>
                  <a:lnTo>
                    <a:pt x="50415" y="58953"/>
                  </a:lnTo>
                  <a:lnTo>
                    <a:pt x="31609" y="47984"/>
                  </a:lnTo>
                  <a:close/>
                </a:path>
                <a:path w="650875" h="100329">
                  <a:moveTo>
                    <a:pt x="50416" y="58953"/>
                  </a:moveTo>
                  <a:lnTo>
                    <a:pt x="31607" y="69923"/>
                  </a:lnTo>
                  <a:lnTo>
                    <a:pt x="69224" y="69923"/>
                  </a:lnTo>
                  <a:lnTo>
                    <a:pt x="50416" y="58953"/>
                  </a:lnTo>
                  <a:close/>
                </a:path>
                <a:path w="650875" h="100329">
                  <a:moveTo>
                    <a:pt x="618835" y="47984"/>
                  </a:moveTo>
                  <a:lnTo>
                    <a:pt x="600028" y="58953"/>
                  </a:lnTo>
                  <a:lnTo>
                    <a:pt x="618835" y="69923"/>
                  </a:lnTo>
                  <a:lnTo>
                    <a:pt x="618835" y="47984"/>
                  </a:lnTo>
                  <a:close/>
                </a:path>
                <a:path w="650875" h="100329">
                  <a:moveTo>
                    <a:pt x="625236" y="47984"/>
                  </a:moveTo>
                  <a:lnTo>
                    <a:pt x="618835" y="47984"/>
                  </a:lnTo>
                  <a:lnTo>
                    <a:pt x="618835" y="69923"/>
                  </a:lnTo>
                  <a:lnTo>
                    <a:pt x="625236" y="69923"/>
                  </a:lnTo>
                  <a:lnTo>
                    <a:pt x="625236" y="47984"/>
                  </a:lnTo>
                  <a:close/>
                </a:path>
                <a:path w="650875" h="100329">
                  <a:moveTo>
                    <a:pt x="69222" y="47984"/>
                  </a:moveTo>
                  <a:lnTo>
                    <a:pt x="31609" y="47984"/>
                  </a:lnTo>
                  <a:lnTo>
                    <a:pt x="50416" y="58953"/>
                  </a:lnTo>
                  <a:lnTo>
                    <a:pt x="69222" y="47984"/>
                  </a:lnTo>
                  <a:close/>
                </a:path>
                <a:path w="650875" h="100329">
                  <a:moveTo>
                    <a:pt x="549366" y="0"/>
                  </a:moveTo>
                  <a:lnTo>
                    <a:pt x="541589" y="2045"/>
                  </a:lnTo>
                  <a:lnTo>
                    <a:pt x="534519" y="14163"/>
                  </a:lnTo>
                  <a:lnTo>
                    <a:pt x="536566" y="21939"/>
                  </a:lnTo>
                  <a:lnTo>
                    <a:pt x="600028" y="58953"/>
                  </a:lnTo>
                  <a:lnTo>
                    <a:pt x="618835" y="47984"/>
                  </a:lnTo>
                  <a:lnTo>
                    <a:pt x="625236" y="47984"/>
                  </a:lnTo>
                  <a:lnTo>
                    <a:pt x="625236" y="46253"/>
                  </a:lnTo>
                  <a:lnTo>
                    <a:pt x="628669" y="46253"/>
                  </a:lnTo>
                  <a:lnTo>
                    <a:pt x="5493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1" name="object 21"/>
            <p:cNvSpPr/>
            <p:nvPr/>
          </p:nvSpPr>
          <p:spPr>
            <a:xfrm>
              <a:off x="1575535" y="5757868"/>
              <a:ext cx="696595" cy="66675"/>
            </a:xfrm>
            <a:custGeom>
              <a:avLst/>
              <a:gdLst/>
              <a:ahLst/>
              <a:cxnLst/>
              <a:rect l="l" t="t" r="r" b="b"/>
              <a:pathLst>
                <a:path w="696594" h="66675">
                  <a:moveTo>
                    <a:pt x="0" y="66155"/>
                  </a:moveTo>
                  <a:lnTo>
                    <a:pt x="696542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568221" y="5878376"/>
              <a:ext cx="709295" cy="395605"/>
            </a:xfrm>
            <a:custGeom>
              <a:avLst/>
              <a:gdLst/>
              <a:ahLst/>
              <a:cxnLst/>
              <a:rect l="l" t="t" r="r" b="b"/>
              <a:pathLst>
                <a:path w="709294" h="395604">
                  <a:moveTo>
                    <a:pt x="0" y="0"/>
                  </a:moveTo>
                  <a:lnTo>
                    <a:pt x="708677" y="395263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347548" y="6168304"/>
              <a:ext cx="314325" cy="314325"/>
            </a:xfrm>
            <a:custGeom>
              <a:avLst/>
              <a:gdLst/>
              <a:ahLst/>
              <a:cxnLst/>
              <a:rect l="l" t="t" r="r" b="b"/>
              <a:pathLst>
                <a:path w="314325" h="314325">
                  <a:moveTo>
                    <a:pt x="157162" y="0"/>
                  </a:moveTo>
                  <a:lnTo>
                    <a:pt x="107487" y="8011"/>
                  </a:lnTo>
                  <a:lnTo>
                    <a:pt x="64344" y="30319"/>
                  </a:lnTo>
                  <a:lnTo>
                    <a:pt x="30323" y="64336"/>
                  </a:lnTo>
                  <a:lnTo>
                    <a:pt x="8012" y="107473"/>
                  </a:lnTo>
                  <a:lnTo>
                    <a:pt x="0" y="157142"/>
                  </a:lnTo>
                  <a:lnTo>
                    <a:pt x="8012" y="206810"/>
                  </a:lnTo>
                  <a:lnTo>
                    <a:pt x="30323" y="249947"/>
                  </a:lnTo>
                  <a:lnTo>
                    <a:pt x="64344" y="283964"/>
                  </a:lnTo>
                  <a:lnTo>
                    <a:pt x="107487" y="306271"/>
                  </a:lnTo>
                  <a:lnTo>
                    <a:pt x="157162" y="314283"/>
                  </a:lnTo>
                  <a:lnTo>
                    <a:pt x="206838" y="306271"/>
                  </a:lnTo>
                  <a:lnTo>
                    <a:pt x="249981" y="283964"/>
                  </a:lnTo>
                  <a:lnTo>
                    <a:pt x="284002" y="249947"/>
                  </a:lnTo>
                  <a:lnTo>
                    <a:pt x="306312" y="206810"/>
                  </a:lnTo>
                  <a:lnTo>
                    <a:pt x="314325" y="157142"/>
                  </a:lnTo>
                  <a:lnTo>
                    <a:pt x="306312" y="107473"/>
                  </a:lnTo>
                  <a:lnTo>
                    <a:pt x="284002" y="64336"/>
                  </a:lnTo>
                  <a:lnTo>
                    <a:pt x="249981" y="30319"/>
                  </a:lnTo>
                  <a:lnTo>
                    <a:pt x="206838" y="8011"/>
                  </a:lnTo>
                  <a:lnTo>
                    <a:pt x="157162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1407621" y="6825626"/>
            <a:ext cx="642194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1</a:t>
            </a:r>
            <a:r>
              <a:rPr sz="2021" spc="4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34" dirty="0">
                <a:solidFill>
                  <a:srgbClr val="FFFFFF"/>
                </a:solidFill>
                <a:latin typeface="Gill Sans MT"/>
                <a:cs typeface="Gill Sans MT"/>
              </a:rPr>
              <a:t>mm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262796" y="1811427"/>
            <a:ext cx="4475696" cy="278283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283927" marR="79533" indent="-199261">
              <a:spcBef>
                <a:spcPts val="135"/>
              </a:spcBef>
              <a:buFont typeface="Arial"/>
              <a:buChar char="•"/>
              <a:tabLst>
                <a:tab pos="283927" algn="l"/>
              </a:tabLst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SiPm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requires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special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doping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profile</a:t>
            </a:r>
            <a:r>
              <a:rPr sz="1615" spc="36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to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allow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high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internal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field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(&gt;10</a:t>
            </a:r>
            <a:r>
              <a:rPr sz="1615" spc="-21" baseline="27777" dirty="0">
                <a:solidFill>
                  <a:srgbClr val="FFFFFF"/>
                </a:solidFill>
                <a:latin typeface="American Typewriter"/>
                <a:cs typeface="American Typewriter"/>
              </a:rPr>
              <a:t>5</a:t>
            </a:r>
            <a:r>
              <a:rPr sz="1615" spc="171" baseline="2777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V/cm)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which</a:t>
            </a:r>
            <a:r>
              <a:rPr sz="1615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generates</a:t>
            </a:r>
            <a:r>
              <a:rPr sz="1615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avalanche</a:t>
            </a:r>
            <a:r>
              <a:rPr sz="1615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multiplication</a:t>
            </a:r>
            <a:endParaRPr sz="1615">
              <a:latin typeface="American Typewriter"/>
              <a:cs typeface="American Typewriter"/>
            </a:endParaRPr>
          </a:p>
          <a:p>
            <a:pPr>
              <a:spcBef>
                <a:spcPts val="88"/>
              </a:spcBef>
              <a:buFont typeface="Arial"/>
              <a:buChar char="•"/>
            </a:pPr>
            <a:endParaRPr sz="1615">
              <a:latin typeface="American Typewriter"/>
              <a:cs typeface="American Typewriter"/>
            </a:endParaRPr>
          </a:p>
          <a:p>
            <a:pPr marL="283927" marR="41049" indent="-199261">
              <a:lnSpc>
                <a:spcPct val="100800"/>
              </a:lnSpc>
              <a:buFont typeface="Arial"/>
              <a:buChar char="•"/>
              <a:tabLst>
                <a:tab pos="283927" algn="l"/>
              </a:tabLst>
            </a:pP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APD</a:t>
            </a:r>
            <a:r>
              <a:rPr sz="1615" spc="-21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cell</a:t>
            </a:r>
            <a:r>
              <a:rPr sz="1615" spc="364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operates</a:t>
            </a:r>
            <a:r>
              <a:rPr sz="1615" spc="-21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in</a:t>
            </a:r>
            <a:r>
              <a:rPr sz="1615" spc="-27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Geiger</a:t>
            </a:r>
            <a:r>
              <a:rPr sz="1615" spc="-27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mode</a:t>
            </a:r>
            <a:r>
              <a:rPr sz="1615" spc="-21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(=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full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discharge),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however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 with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(passive/active)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quenching.</a:t>
            </a:r>
            <a:endParaRPr sz="1615">
              <a:latin typeface="American Typewriter"/>
              <a:cs typeface="American Typewriter"/>
            </a:endParaRPr>
          </a:p>
          <a:p>
            <a:pPr>
              <a:spcBef>
                <a:spcPts val="94"/>
              </a:spcBef>
              <a:buFont typeface="Arial"/>
              <a:buChar char="•"/>
            </a:pPr>
            <a:endParaRPr sz="1615">
              <a:latin typeface="American Typewriter"/>
              <a:cs typeface="American Typewriter"/>
            </a:endParaRPr>
          </a:p>
          <a:p>
            <a:pPr marL="283927" marR="255705" indent="-199261" algn="just">
              <a:lnSpc>
                <a:spcPct val="100800"/>
              </a:lnSpc>
              <a:buFont typeface="Arial"/>
              <a:buChar char="•"/>
              <a:tabLst>
                <a:tab pos="283927" algn="l"/>
              </a:tabLst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avalanche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formation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is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intrinsically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very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fast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(100ps),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because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confined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a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small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space.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296999" y="4783138"/>
            <a:ext cx="3969465" cy="514944"/>
          </a:xfrm>
          <a:prstGeom prst="rect">
            <a:avLst/>
          </a:prstGeom>
        </p:spPr>
        <p:txBody>
          <a:bodyPr vert="horz" wrap="square" lIns="0" tIns="27364" rIns="0" bIns="0" rtlCol="0">
            <a:spAutoFit/>
          </a:bodyPr>
          <a:lstStyle/>
          <a:p>
            <a:pPr marL="249718" marR="41049" indent="-199261">
              <a:lnSpc>
                <a:spcPts val="1912"/>
              </a:lnSpc>
              <a:spcBef>
                <a:spcPts val="215"/>
              </a:spcBef>
              <a:buFont typeface="Arial"/>
              <a:buChar char="•"/>
              <a:tabLst>
                <a:tab pos="249718" algn="l"/>
              </a:tabLst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High</a:t>
            </a:r>
            <a:r>
              <a:rPr sz="1615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Gain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G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~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10</a:t>
            </a:r>
            <a:r>
              <a:rPr sz="1615" spc="-21" baseline="27777" dirty="0">
                <a:solidFill>
                  <a:srgbClr val="FFFFFF"/>
                </a:solidFill>
                <a:latin typeface="American Typewriter"/>
                <a:cs typeface="American Typewriter"/>
              </a:rPr>
              <a:t>5</a:t>
            </a:r>
            <a:r>
              <a:rPr sz="1615" spc="162" baseline="2777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-10</a:t>
            </a:r>
            <a:r>
              <a:rPr sz="1615" spc="-21" baseline="27777" dirty="0">
                <a:solidFill>
                  <a:srgbClr val="FFFFFF"/>
                </a:solidFill>
                <a:latin typeface="American Typewriter"/>
                <a:cs typeface="American Typewriter"/>
              </a:rPr>
              <a:t>6</a:t>
            </a:r>
            <a:r>
              <a:rPr sz="1615" spc="162" baseline="2777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at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rel.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low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bias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voltage</a:t>
            </a:r>
            <a:r>
              <a:rPr sz="1615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(&lt;100</a:t>
            </a:r>
            <a:r>
              <a:rPr sz="1615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V)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331204" y="5521963"/>
            <a:ext cx="4280728" cy="510375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215510" marR="6841" indent="-199261">
              <a:lnSpc>
                <a:spcPct val="103299"/>
              </a:lnSpc>
              <a:spcBef>
                <a:spcPts val="67"/>
              </a:spcBef>
              <a:buFont typeface="Arial"/>
              <a:buChar char="•"/>
              <a:tabLst>
                <a:tab pos="215510" algn="l"/>
              </a:tabLst>
            </a:pP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G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is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Sensitive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to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temperature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and</a:t>
            </a:r>
            <a:r>
              <a:rPr sz="1615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voltage variations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331207" y="6273097"/>
            <a:ext cx="4252509" cy="758857"/>
          </a:xfrm>
          <a:prstGeom prst="rect">
            <a:avLst/>
          </a:prstGeom>
        </p:spPr>
        <p:txBody>
          <a:bodyPr vert="horz" wrap="square" lIns="0" tIns="14537" rIns="0" bIns="0" rtlCol="0">
            <a:spAutoFit/>
          </a:bodyPr>
          <a:lstStyle/>
          <a:p>
            <a:pPr marL="215510" marR="6841" indent="-199261">
              <a:lnSpc>
                <a:spcPct val="100800"/>
              </a:lnSpc>
              <a:spcBef>
                <a:spcPts val="114"/>
              </a:spcBef>
              <a:buFont typeface="Arial"/>
              <a:buChar char="•"/>
              <a:tabLst>
                <a:tab pos="215510" algn="l"/>
              </a:tabLst>
            </a:pP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Fill</a:t>
            </a:r>
            <a:r>
              <a:rPr sz="1615" spc="-21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factor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still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low</a:t>
            </a:r>
            <a:r>
              <a:rPr sz="1615" spc="-21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due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to</a:t>
            </a:r>
            <a:r>
              <a:rPr sz="1615" spc="-21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quench</a:t>
            </a:r>
            <a:r>
              <a:rPr sz="1615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resistor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on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the</a:t>
            </a:r>
            <a:r>
              <a:rPr sz="1615" spc="-6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surface (but</a:t>
            </a:r>
            <a:r>
              <a:rPr sz="1615" spc="-6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work</a:t>
            </a:r>
            <a:r>
              <a:rPr sz="1615" spc="-6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in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progress</a:t>
            </a:r>
            <a:r>
              <a:rPr sz="1615" spc="-6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to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solve</a:t>
            </a:r>
            <a:r>
              <a:rPr sz="1615" spc="-7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this)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701532" y="7091956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30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42258A70-F4D5-9FEC-3F33-6DFFC4861F2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26</a:t>
            </a:fld>
            <a:endParaRPr lang="en-GB"/>
          </a:p>
        </p:txBody>
      </p:sp>
      <p:sp>
        <p:nvSpPr>
          <p:cNvPr id="31" name="object 2">
            <a:extLst>
              <a:ext uri="{FF2B5EF4-FFF2-40B4-BE49-F238E27FC236}">
                <a16:creationId xmlns:a16="http://schemas.microsoft.com/office/drawing/2014/main" id="{0B6EBD65-29CD-4E47-9F48-3E45997A8B50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3789961" y="7182098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5"/>
                </a:lnTo>
                <a:lnTo>
                  <a:pt x="8012" y="107472"/>
                </a:lnTo>
                <a:lnTo>
                  <a:pt x="0" y="157140"/>
                </a:lnTo>
                <a:lnTo>
                  <a:pt x="8012" y="206809"/>
                </a:lnTo>
                <a:lnTo>
                  <a:pt x="30323" y="249946"/>
                </a:lnTo>
                <a:lnTo>
                  <a:pt x="64344" y="283962"/>
                </a:lnTo>
                <a:lnTo>
                  <a:pt x="107487" y="306270"/>
                </a:lnTo>
                <a:lnTo>
                  <a:pt x="157162" y="314281"/>
                </a:lnTo>
                <a:lnTo>
                  <a:pt x="206838" y="306270"/>
                </a:lnTo>
                <a:lnTo>
                  <a:pt x="249981" y="283962"/>
                </a:lnTo>
                <a:lnTo>
                  <a:pt x="284002" y="249946"/>
                </a:lnTo>
                <a:lnTo>
                  <a:pt x="306312" y="206809"/>
                </a:lnTo>
                <a:lnTo>
                  <a:pt x="314325" y="157140"/>
                </a:lnTo>
                <a:lnTo>
                  <a:pt x="306312" y="107472"/>
                </a:lnTo>
                <a:lnTo>
                  <a:pt x="284002" y="64335"/>
                </a:lnTo>
                <a:lnTo>
                  <a:pt x="249981" y="30319"/>
                </a:lnTo>
                <a:lnTo>
                  <a:pt x="206838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481004" y="233155"/>
            <a:ext cx="13427086" cy="7512225"/>
            <a:chOff x="357187" y="1146527"/>
            <a:chExt cx="9970770" cy="5578475"/>
          </a:xfrm>
        </p:grpSpPr>
        <p:sp>
          <p:nvSpPr>
            <p:cNvPr id="5" name="object 5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208" y="2230627"/>
              <a:ext cx="3575304" cy="162458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5208" y="3964939"/>
              <a:ext cx="1929383" cy="145389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80792" y="3964939"/>
              <a:ext cx="1533144" cy="14538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539232" y="2212339"/>
              <a:ext cx="4788408" cy="162458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39232" y="3964939"/>
              <a:ext cx="4788408" cy="2176272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3903663" y="7276661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31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28563" y="179880"/>
            <a:ext cx="9756914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40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x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40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Metalens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Array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for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Improved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Hamamatzu</a:t>
            </a:r>
            <a:r>
              <a:rPr sz="2828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28564" y="606754"/>
            <a:ext cx="4976796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Photomultiplier</a:t>
            </a:r>
            <a:r>
              <a:rPr sz="2828" spc="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Performance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882478" y="897715"/>
            <a:ext cx="5430008" cy="21411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79" dirty="0">
                <a:solidFill>
                  <a:srgbClr val="FFFFFF"/>
                </a:solidFill>
                <a:latin typeface="American Typewriter"/>
                <a:cs typeface="American Typewriter"/>
              </a:rPr>
              <a:t>Soh</a:t>
            </a:r>
            <a:r>
              <a:rPr sz="1279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Uenoyama*</a:t>
            </a:r>
            <a:r>
              <a:rPr sz="1279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79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279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79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Ryosuke </a:t>
            </a:r>
            <a:r>
              <a:rPr sz="1279" dirty="0">
                <a:solidFill>
                  <a:srgbClr val="FFFFFF"/>
                </a:solidFill>
                <a:latin typeface="American Typewriter"/>
                <a:cs typeface="American Typewriter"/>
              </a:rPr>
              <a:t>Ota</a:t>
            </a:r>
            <a:r>
              <a:rPr sz="1279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79" dirty="0">
                <a:solidFill>
                  <a:srgbClr val="FFFFFF"/>
                </a:solidFill>
                <a:latin typeface="American Typewriter"/>
                <a:cs typeface="American Typewriter"/>
              </a:rPr>
              <a:t>ACS</a:t>
            </a:r>
            <a:r>
              <a:rPr sz="1279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79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Photonics</a:t>
            </a:r>
            <a:r>
              <a:rPr sz="1279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79" dirty="0">
                <a:solidFill>
                  <a:srgbClr val="FFFFFF"/>
                </a:solidFill>
                <a:latin typeface="American Typewriter"/>
                <a:cs typeface="American Typewriter"/>
              </a:rPr>
              <a:t>2021,</a:t>
            </a:r>
            <a:r>
              <a:rPr sz="1279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79" dirty="0">
                <a:solidFill>
                  <a:srgbClr val="FFFFFF"/>
                </a:solidFill>
                <a:latin typeface="American Typewriter"/>
                <a:cs typeface="American Typewriter"/>
              </a:rPr>
              <a:t>8,</a:t>
            </a:r>
            <a:r>
              <a:rPr sz="1279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79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1548−1555</a:t>
            </a:r>
            <a:endParaRPr sz="1279">
              <a:latin typeface="American Typewriter"/>
              <a:cs typeface="American Typewriter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47954" y="6981825"/>
            <a:ext cx="12500993" cy="588816"/>
          </a:xfrm>
          <a:prstGeom prst="rect">
            <a:avLst/>
          </a:prstGeom>
        </p:spPr>
        <p:txBody>
          <a:bodyPr vert="horz" wrap="square" lIns="0" tIns="12827" rIns="0" bIns="0" rtlCol="0">
            <a:spAutoFit/>
          </a:bodyPr>
          <a:lstStyle/>
          <a:p>
            <a:pPr marL="17104" marR="6841">
              <a:lnSpc>
                <a:spcPct val="101400"/>
              </a:lnSpc>
              <a:spcBef>
                <a:spcPts val="101"/>
              </a:spcBef>
            </a:pP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circular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transmission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nanopillar</a:t>
            </a:r>
            <a:r>
              <a:rPr sz="1886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varies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886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locally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effective</a:t>
            </a:r>
            <a:r>
              <a:rPr sz="1886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index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by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changing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diameter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886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metasurface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886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does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not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depend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on</a:t>
            </a:r>
            <a:r>
              <a:rPr sz="1886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incident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polarization.</a:t>
            </a:r>
            <a:endParaRPr sz="1886" dirty="0">
              <a:latin typeface="American Typewriter"/>
              <a:cs typeface="American Typewriter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05609" y="4789303"/>
            <a:ext cx="6349263" cy="195074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304797" marR="366880">
              <a:spcBef>
                <a:spcPts val="135"/>
              </a:spcBef>
            </a:pP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Focal Point</a:t>
            </a:r>
            <a:endParaRPr sz="2021">
              <a:latin typeface="American Typewriter"/>
              <a:cs typeface="American Typewriter"/>
            </a:endParaRPr>
          </a:p>
          <a:p>
            <a:pPr marL="5304797" marR="6841">
              <a:lnSpc>
                <a:spcPct val="97500"/>
              </a:lnSpc>
              <a:spcBef>
                <a:spcPts val="162"/>
              </a:spcBef>
            </a:pP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~14.5um Outside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focal</a:t>
            </a:r>
            <a:r>
              <a:rPr sz="1615" spc="-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point</a:t>
            </a:r>
            <a:endParaRPr sz="1615">
              <a:latin typeface="American Typewriter"/>
              <a:cs typeface="American Typewriter"/>
            </a:endParaRPr>
          </a:p>
          <a:p>
            <a:pPr marL="17104" marR="1743750">
              <a:spcBef>
                <a:spcPts val="1077"/>
              </a:spcBef>
            </a:pP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Hafnium</a:t>
            </a:r>
            <a:r>
              <a:rPr sz="1346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oxide</a:t>
            </a:r>
            <a:r>
              <a:rPr sz="1346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(HfO2)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nanopillars</a:t>
            </a:r>
            <a:r>
              <a:rPr sz="1346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on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346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300</a:t>
            </a:r>
            <a:r>
              <a:rPr sz="1346" spc="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Helvetica"/>
                <a:cs typeface="Helvetica"/>
              </a:rPr>
              <a:t>μ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m</a:t>
            </a:r>
            <a:r>
              <a:rPr sz="1346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thick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glass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substrate</a:t>
            </a:r>
            <a:r>
              <a:rPr sz="1346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minimise</a:t>
            </a:r>
            <a:r>
              <a:rPr sz="1346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absorption</a:t>
            </a:r>
            <a:r>
              <a:rPr sz="1346" spc="47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346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346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Near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UV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71909" y="1682099"/>
            <a:ext cx="1072320" cy="199768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04334" marR="66706">
              <a:lnSpc>
                <a:spcPct val="105300"/>
              </a:lnSpc>
              <a:spcBef>
                <a:spcPts val="135"/>
              </a:spcBef>
            </a:pP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3x3mm</a:t>
            </a:r>
            <a:r>
              <a:rPr sz="2021" spc="-21" baseline="27777" dirty="0">
                <a:solidFill>
                  <a:srgbClr val="FFFFFF"/>
                </a:solidFill>
                <a:latin typeface="Gill Sans MT"/>
                <a:cs typeface="Gill Sans MT"/>
              </a:rPr>
              <a:t>2 </a:t>
            </a:r>
            <a:r>
              <a:rPr sz="2021" spc="-27" dirty="0">
                <a:solidFill>
                  <a:srgbClr val="FFFFFF"/>
                </a:solidFill>
                <a:latin typeface="Gill Sans MT"/>
                <a:cs typeface="Gill Sans MT"/>
              </a:rPr>
              <a:t>75um</a:t>
            </a:r>
            <a:endParaRPr sz="2021">
              <a:latin typeface="Gill Sans MT"/>
              <a:cs typeface="Gill Sans MT"/>
            </a:endParaRPr>
          </a:p>
          <a:p>
            <a:pPr>
              <a:spcBef>
                <a:spcPts val="370"/>
              </a:spcBef>
            </a:pPr>
            <a:endParaRPr sz="2021">
              <a:latin typeface="Gill Sans MT"/>
              <a:cs typeface="Gill Sans MT"/>
            </a:endParaRPr>
          </a:p>
          <a:p>
            <a:pPr marL="34207"/>
            <a:r>
              <a:rPr sz="2021" spc="-27" dirty="0">
                <a:solidFill>
                  <a:srgbClr val="FFFFFF"/>
                </a:solidFill>
                <a:latin typeface="Gill Sans MT"/>
                <a:cs typeface="Gill Sans MT"/>
              </a:rPr>
              <a:t>~82%</a:t>
            </a:r>
            <a:endParaRPr sz="2021">
              <a:latin typeface="Gill Sans MT"/>
              <a:cs typeface="Gill Sans MT"/>
            </a:endParaRPr>
          </a:p>
          <a:p>
            <a:pPr marL="34207" marR="23945">
              <a:lnSpc>
                <a:spcPts val="2397"/>
              </a:lnSpc>
              <a:spcBef>
                <a:spcPts val="263"/>
              </a:spcBef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Fill</a:t>
            </a:r>
            <a:r>
              <a:rPr sz="2021" spc="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factor (~50%)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037381" y="5209069"/>
            <a:ext cx="415588" cy="132543"/>
          </a:xfrm>
          <a:custGeom>
            <a:avLst/>
            <a:gdLst/>
            <a:ahLst/>
            <a:cxnLst/>
            <a:rect l="l" t="t" r="r" b="b"/>
            <a:pathLst>
              <a:path w="308610" h="98425">
                <a:moveTo>
                  <a:pt x="209867" y="0"/>
                </a:moveTo>
                <a:lnTo>
                  <a:pt x="209866" y="98212"/>
                </a:lnTo>
                <a:lnTo>
                  <a:pt x="275349" y="65476"/>
                </a:lnTo>
                <a:lnTo>
                  <a:pt x="226237" y="65476"/>
                </a:lnTo>
                <a:lnTo>
                  <a:pt x="226237" y="32738"/>
                </a:lnTo>
                <a:lnTo>
                  <a:pt x="275351" y="32738"/>
                </a:lnTo>
                <a:lnTo>
                  <a:pt x="209867" y="0"/>
                </a:lnTo>
                <a:close/>
              </a:path>
              <a:path w="308610" h="98425">
                <a:moveTo>
                  <a:pt x="209867" y="32738"/>
                </a:moveTo>
                <a:lnTo>
                  <a:pt x="0" y="32738"/>
                </a:lnTo>
                <a:lnTo>
                  <a:pt x="0" y="65476"/>
                </a:lnTo>
                <a:lnTo>
                  <a:pt x="209866" y="65476"/>
                </a:lnTo>
                <a:lnTo>
                  <a:pt x="209867" y="32738"/>
                </a:lnTo>
                <a:close/>
              </a:path>
              <a:path w="308610" h="98425">
                <a:moveTo>
                  <a:pt x="275351" y="32738"/>
                </a:moveTo>
                <a:lnTo>
                  <a:pt x="226237" y="32738"/>
                </a:lnTo>
                <a:lnTo>
                  <a:pt x="226237" y="65476"/>
                </a:lnTo>
                <a:lnTo>
                  <a:pt x="275349" y="65476"/>
                </a:lnTo>
                <a:lnTo>
                  <a:pt x="308093" y="49107"/>
                </a:lnTo>
                <a:lnTo>
                  <a:pt x="275351" y="327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2A5557E6-1572-6F8B-9AE9-EB831CFED9B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27</a:t>
            </a:fld>
            <a:endParaRPr lang="en-GB"/>
          </a:p>
        </p:txBody>
      </p:sp>
      <p:sp>
        <p:nvSpPr>
          <p:cNvPr id="23" name="object 2">
            <a:extLst>
              <a:ext uri="{FF2B5EF4-FFF2-40B4-BE49-F238E27FC236}">
                <a16:creationId xmlns:a16="http://schemas.microsoft.com/office/drawing/2014/main" id="{BC9FBF1D-BBA3-0244-BB8C-A32860367B78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20616" y="2256851"/>
              <a:ext cx="2865828" cy="2270786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680395"/>
          </a:xfrm>
          <a:prstGeom prst="rect">
            <a:avLst/>
          </a:prstGeom>
        </p:spPr>
        <p:txBody>
          <a:bodyPr vert="horz" wrap="square" lIns="0" tIns="242840" rIns="0" bIns="0" rtlCol="0">
            <a:spAutoFit/>
          </a:bodyPr>
          <a:lstStyle/>
          <a:p>
            <a:pPr marL="623440">
              <a:spcBef>
                <a:spcPts val="135"/>
              </a:spcBef>
            </a:pP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3D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sensors</a:t>
            </a:r>
            <a:endParaRPr sz="2828">
              <a:latin typeface="American Typewriter"/>
              <a:cs typeface="American Typewriter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542531" y="4975531"/>
            <a:ext cx="3053399" cy="2291963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4800501" y="1685550"/>
            <a:ext cx="8810297" cy="340601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185304" marR="6841">
              <a:spcBef>
                <a:spcPts val="135"/>
              </a:spcBef>
            </a:pP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3D</a:t>
            </a:r>
            <a:r>
              <a:rPr sz="1346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silicon</a:t>
            </a:r>
            <a:r>
              <a:rPr sz="1346" spc="18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detectors</a:t>
            </a:r>
            <a:r>
              <a:rPr sz="1346" spc="18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were</a:t>
            </a:r>
            <a:r>
              <a:rPr sz="1346" spc="18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proposed</a:t>
            </a:r>
            <a:r>
              <a:rPr sz="1346" spc="20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z="1346" spc="18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1995</a:t>
            </a:r>
            <a:r>
              <a:rPr sz="1346" spc="18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by</a:t>
            </a:r>
            <a:r>
              <a:rPr sz="1346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S.</a:t>
            </a:r>
            <a:r>
              <a:rPr sz="1346" spc="17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Parker,</a:t>
            </a:r>
            <a:r>
              <a:rPr sz="1346" spc="17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346" spc="20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active</a:t>
            </a:r>
            <a:r>
              <a:rPr sz="1346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edges</a:t>
            </a:r>
            <a:r>
              <a:rPr sz="1346" spc="18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z="1346" spc="18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1997</a:t>
            </a:r>
            <a:r>
              <a:rPr sz="1346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by</a:t>
            </a:r>
            <a:r>
              <a:rPr sz="1346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C. </a:t>
            </a: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Kenney.</a:t>
            </a:r>
            <a:endParaRPr sz="1346">
              <a:latin typeface="American Typewriter"/>
              <a:cs typeface="American Typewriter"/>
            </a:endParaRPr>
          </a:p>
          <a:p>
            <a:pPr>
              <a:spcBef>
                <a:spcPts val="189"/>
              </a:spcBef>
            </a:pPr>
            <a:endParaRPr sz="1346">
              <a:latin typeface="American Typewriter"/>
              <a:cs typeface="American Typewriter"/>
            </a:endParaRPr>
          </a:p>
          <a:p>
            <a:pPr marL="1185304" marR="7697"/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Combine</a:t>
            </a:r>
            <a:r>
              <a:rPr sz="1346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traditional</a:t>
            </a:r>
            <a:r>
              <a:rPr sz="1346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electronics</a:t>
            </a:r>
            <a:r>
              <a:rPr sz="1346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processing</a:t>
            </a:r>
            <a:r>
              <a:rPr sz="1346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346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MEMS</a:t>
            </a:r>
            <a:r>
              <a:rPr sz="1346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(Micro</a:t>
            </a:r>
            <a:r>
              <a:rPr sz="1346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</a:t>
            </a:r>
            <a:r>
              <a:rPr sz="1346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Mechanical Systems)</a:t>
            </a:r>
            <a:endParaRPr sz="1346">
              <a:latin typeface="American Typewriter"/>
              <a:cs typeface="American Typewriter"/>
            </a:endParaRPr>
          </a:p>
          <a:p>
            <a:pPr marL="1185304">
              <a:spcBef>
                <a:spcPts val="128"/>
              </a:spcBef>
            </a:pP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technology.</a:t>
            </a:r>
            <a:endParaRPr sz="1346">
              <a:latin typeface="American Typewriter"/>
              <a:cs typeface="American Typewriter"/>
            </a:endParaRPr>
          </a:p>
          <a:p>
            <a:pPr>
              <a:spcBef>
                <a:spcPts val="189"/>
              </a:spcBef>
            </a:pPr>
            <a:endParaRPr sz="1346">
              <a:latin typeface="American Typewriter"/>
              <a:cs typeface="American Typewriter"/>
            </a:endParaRPr>
          </a:p>
          <a:p>
            <a:pPr marL="1185304" marR="8552">
              <a:spcBef>
                <a:spcPts val="6"/>
              </a:spcBef>
              <a:tabLst>
                <a:tab pos="5316771" algn="l"/>
              </a:tabLst>
            </a:pP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Electrodes</a:t>
            </a:r>
            <a:r>
              <a:rPr sz="1346" spc="45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are</a:t>
            </a:r>
            <a:r>
              <a:rPr sz="1346" spc="46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processed</a:t>
            </a:r>
            <a:r>
              <a:rPr sz="1346" spc="47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inside</a:t>
            </a:r>
            <a:r>
              <a:rPr sz="1346" spc="46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346" spc="46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detector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	bulk</a:t>
            </a:r>
            <a:r>
              <a:rPr sz="1346" spc="41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instead</a:t>
            </a:r>
            <a:r>
              <a:rPr sz="1346" spc="43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1346" spc="41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being</a:t>
            </a:r>
            <a:r>
              <a:rPr sz="1346" spc="42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implanted</a:t>
            </a:r>
            <a:r>
              <a:rPr sz="1346" spc="43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on</a:t>
            </a:r>
            <a:r>
              <a:rPr sz="1346" spc="43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the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Wafer's </a:t>
            </a: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surface.</a:t>
            </a:r>
            <a:endParaRPr sz="1346">
              <a:latin typeface="American Typewriter"/>
              <a:cs typeface="American Typewriter"/>
            </a:endParaRPr>
          </a:p>
          <a:p>
            <a:pPr>
              <a:spcBef>
                <a:spcPts val="189"/>
              </a:spcBef>
            </a:pPr>
            <a:endParaRPr sz="1346">
              <a:latin typeface="American Typewriter"/>
              <a:cs typeface="American Typewriter"/>
            </a:endParaRPr>
          </a:p>
          <a:p>
            <a:pPr marL="1185304"/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346" spc="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edge</a:t>
            </a:r>
            <a:r>
              <a:rPr sz="1346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is</a:t>
            </a:r>
            <a:r>
              <a:rPr sz="1346" spc="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an</a:t>
            </a:r>
            <a:r>
              <a:rPr sz="1346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electrode!</a:t>
            </a:r>
            <a:r>
              <a:rPr sz="1346" spc="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Dead</a:t>
            </a:r>
            <a:r>
              <a:rPr sz="1346" spc="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volume</a:t>
            </a:r>
            <a:r>
              <a:rPr sz="1346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at</a:t>
            </a:r>
            <a:r>
              <a:rPr sz="1346" spc="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346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Edge</a:t>
            </a:r>
            <a:r>
              <a:rPr sz="1346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&lt;</a:t>
            </a:r>
            <a:r>
              <a:rPr sz="1346" spc="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5</a:t>
            </a:r>
            <a:r>
              <a:rPr sz="1346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microns!</a:t>
            </a:r>
            <a:endParaRPr sz="1346">
              <a:latin typeface="American Typewriter"/>
              <a:cs typeface="American Typewriter"/>
            </a:endParaRPr>
          </a:p>
          <a:p>
            <a:pPr>
              <a:spcBef>
                <a:spcPts val="223"/>
              </a:spcBef>
            </a:pPr>
            <a:endParaRPr sz="1346">
              <a:latin typeface="American Typewriter"/>
              <a:cs typeface="American Typewriter"/>
            </a:endParaRPr>
          </a:p>
          <a:p>
            <a:pPr marL="1185304" marR="7697" algn="just"/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346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electric</a:t>
            </a:r>
            <a:r>
              <a:rPr sz="1346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field</a:t>
            </a:r>
            <a:r>
              <a:rPr sz="1346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is</a:t>
            </a:r>
            <a:r>
              <a:rPr sz="1346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parallel</a:t>
            </a:r>
            <a:r>
              <a:rPr sz="1346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to</a:t>
            </a:r>
            <a:r>
              <a:rPr sz="1346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wafer’s</a:t>
            </a:r>
            <a:r>
              <a:rPr sz="1346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surface:</a:t>
            </a:r>
            <a:r>
              <a:rPr sz="1346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346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smaller</a:t>
            </a:r>
            <a:r>
              <a:rPr sz="1346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inter-electrode</a:t>
            </a:r>
            <a:r>
              <a:rPr sz="1346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spacing:</a:t>
            </a:r>
            <a:r>
              <a:rPr sz="1346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low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bias</a:t>
            </a:r>
            <a:r>
              <a:rPr sz="1346" spc="35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voltage,</a:t>
            </a:r>
            <a:r>
              <a:rPr sz="1346" spc="35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low</a:t>
            </a:r>
            <a:r>
              <a:rPr sz="1346" spc="37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power,</a:t>
            </a:r>
            <a:r>
              <a:rPr sz="1346" spc="35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reduced</a:t>
            </a:r>
            <a:r>
              <a:rPr sz="1346" spc="37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charge</a:t>
            </a:r>
            <a:r>
              <a:rPr sz="1346" spc="37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sharing</a:t>
            </a:r>
            <a:r>
              <a:rPr sz="1346" spc="36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346" spc="38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high</a:t>
            </a:r>
            <a:r>
              <a:rPr sz="1346" spc="37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speed</a:t>
            </a:r>
            <a:r>
              <a:rPr sz="1346" spc="37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–</a:t>
            </a:r>
            <a:r>
              <a:rPr sz="1346" spc="36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for</a:t>
            </a:r>
            <a:r>
              <a:rPr sz="1346" spc="37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346" spc="37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same</a:t>
            </a:r>
            <a:r>
              <a:rPr sz="1346" spc="37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wafer thickness</a:t>
            </a:r>
            <a:endParaRPr sz="1346">
              <a:latin typeface="American Typewriter"/>
              <a:cs typeface="American Typewriter"/>
            </a:endParaRPr>
          </a:p>
          <a:p>
            <a:pPr marL="17104">
              <a:lnSpc>
                <a:spcPts val="1333"/>
              </a:lnSpc>
            </a:pPr>
            <a:r>
              <a:rPr sz="1212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particle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23593" y="6171457"/>
            <a:ext cx="186526" cy="600294"/>
          </a:xfrm>
          <a:prstGeom prst="rect">
            <a:avLst/>
          </a:prstGeom>
        </p:spPr>
        <p:txBody>
          <a:bodyPr vert="vert270" wrap="square" lIns="0" tIns="8551" rIns="0" bIns="0" rtlCol="0">
            <a:spAutoFit/>
          </a:bodyPr>
          <a:lstStyle/>
          <a:p>
            <a:pPr marL="17104">
              <a:spcBef>
                <a:spcPts val="67"/>
              </a:spcBef>
            </a:pPr>
            <a:r>
              <a:rPr sz="1212" b="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300</a:t>
            </a:r>
            <a:r>
              <a:rPr sz="1212" b="1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212" b="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um</a:t>
            </a:r>
            <a:endParaRPr sz="1212">
              <a:latin typeface="American Typewriter"/>
              <a:cs typeface="American Typewriter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562604" y="5286665"/>
            <a:ext cx="3642809" cy="2063404"/>
            <a:chOff x="1160367" y="4899194"/>
            <a:chExt cx="2705100" cy="1532255"/>
          </a:xfrm>
        </p:grpSpPr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66717" y="4905544"/>
              <a:ext cx="2691944" cy="151911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66717" y="4905544"/>
              <a:ext cx="2692400" cy="1519555"/>
            </a:xfrm>
            <a:custGeom>
              <a:avLst/>
              <a:gdLst/>
              <a:ahLst/>
              <a:cxnLst/>
              <a:rect l="l" t="t" r="r" b="b"/>
              <a:pathLst>
                <a:path w="2692400" h="1519554">
                  <a:moveTo>
                    <a:pt x="0" y="0"/>
                  </a:moveTo>
                  <a:lnTo>
                    <a:pt x="2691944" y="0"/>
                  </a:lnTo>
                  <a:lnTo>
                    <a:pt x="2691944" y="1519116"/>
                  </a:lnTo>
                  <a:lnTo>
                    <a:pt x="0" y="151911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83345" y="4911132"/>
              <a:ext cx="265617" cy="1509807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2283345" y="4911132"/>
              <a:ext cx="266065" cy="1510030"/>
            </a:xfrm>
            <a:custGeom>
              <a:avLst/>
              <a:gdLst/>
              <a:ahLst/>
              <a:cxnLst/>
              <a:rect l="l" t="t" r="r" b="b"/>
              <a:pathLst>
                <a:path w="266064" h="1510029">
                  <a:moveTo>
                    <a:pt x="0" y="0"/>
                  </a:moveTo>
                  <a:lnTo>
                    <a:pt x="265617" y="0"/>
                  </a:lnTo>
                  <a:lnTo>
                    <a:pt x="265617" y="1509807"/>
                  </a:lnTo>
                  <a:lnTo>
                    <a:pt x="0" y="1509807"/>
                  </a:lnTo>
                  <a:lnTo>
                    <a:pt x="0" y="0"/>
                  </a:lnTo>
                  <a:close/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47842" y="4911132"/>
              <a:ext cx="228578" cy="1506085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547842" y="4911132"/>
              <a:ext cx="228600" cy="1506220"/>
            </a:xfrm>
            <a:custGeom>
              <a:avLst/>
              <a:gdLst/>
              <a:ahLst/>
              <a:cxnLst/>
              <a:rect l="l" t="t" r="r" b="b"/>
              <a:pathLst>
                <a:path w="228600" h="1506220">
                  <a:moveTo>
                    <a:pt x="0" y="0"/>
                  </a:moveTo>
                  <a:lnTo>
                    <a:pt x="228578" y="0"/>
                  </a:lnTo>
                  <a:lnTo>
                    <a:pt x="228578" y="1506084"/>
                  </a:lnTo>
                  <a:lnTo>
                    <a:pt x="0" y="1506084"/>
                  </a:lnTo>
                  <a:lnTo>
                    <a:pt x="0" y="0"/>
                  </a:lnTo>
                  <a:close/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4814740" y="5326988"/>
            <a:ext cx="253970" cy="20386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819" b="1" spc="-49" baseline="-18518" dirty="0">
                <a:solidFill>
                  <a:srgbClr val="FFFF00"/>
                </a:solidFill>
                <a:latin typeface="American Typewriter"/>
                <a:cs typeface="American Typewriter"/>
              </a:rPr>
              <a:t>n</a:t>
            </a:r>
            <a:r>
              <a:rPr sz="808" b="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+</a:t>
            </a:r>
            <a:endParaRPr sz="808">
              <a:latin typeface="American Typewriter"/>
              <a:cs typeface="American Typewriter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24762" y="5446019"/>
            <a:ext cx="242854" cy="20386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819" b="1" spc="-49" baseline="-18518" dirty="0">
                <a:solidFill>
                  <a:srgbClr val="FFFF00"/>
                </a:solidFill>
                <a:latin typeface="American Typewriter"/>
                <a:cs typeface="American Typewriter"/>
              </a:rPr>
              <a:t>p</a:t>
            </a:r>
            <a:r>
              <a:rPr sz="808" b="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+</a:t>
            </a:r>
            <a:endParaRPr sz="808">
              <a:latin typeface="American Typewriter"/>
              <a:cs typeface="American Typewriter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550326" y="5972450"/>
            <a:ext cx="1212559" cy="102614"/>
          </a:xfrm>
          <a:custGeom>
            <a:avLst/>
            <a:gdLst/>
            <a:ahLst/>
            <a:cxnLst/>
            <a:rect l="l" t="t" r="r" b="b"/>
            <a:pathLst>
              <a:path w="900429" h="76200">
                <a:moveTo>
                  <a:pt x="76210" y="0"/>
                </a:moveTo>
                <a:lnTo>
                  <a:pt x="0" y="38100"/>
                </a:lnTo>
                <a:lnTo>
                  <a:pt x="76210" y="76200"/>
                </a:lnTo>
                <a:lnTo>
                  <a:pt x="76210" y="50800"/>
                </a:lnTo>
                <a:lnTo>
                  <a:pt x="63508" y="50800"/>
                </a:lnTo>
                <a:lnTo>
                  <a:pt x="63508" y="25400"/>
                </a:lnTo>
                <a:lnTo>
                  <a:pt x="76210" y="25400"/>
                </a:lnTo>
                <a:lnTo>
                  <a:pt x="76210" y="0"/>
                </a:lnTo>
                <a:close/>
              </a:path>
              <a:path w="900429" h="76200">
                <a:moveTo>
                  <a:pt x="823708" y="0"/>
                </a:moveTo>
                <a:lnTo>
                  <a:pt x="823708" y="76200"/>
                </a:lnTo>
                <a:lnTo>
                  <a:pt x="874514" y="50800"/>
                </a:lnTo>
                <a:lnTo>
                  <a:pt x="836410" y="50800"/>
                </a:lnTo>
                <a:lnTo>
                  <a:pt x="836410" y="25400"/>
                </a:lnTo>
                <a:lnTo>
                  <a:pt x="874514" y="25400"/>
                </a:lnTo>
                <a:lnTo>
                  <a:pt x="823708" y="0"/>
                </a:lnTo>
                <a:close/>
              </a:path>
              <a:path w="900429" h="76200">
                <a:moveTo>
                  <a:pt x="76210" y="25400"/>
                </a:moveTo>
                <a:lnTo>
                  <a:pt x="63508" y="25400"/>
                </a:lnTo>
                <a:lnTo>
                  <a:pt x="63508" y="50800"/>
                </a:lnTo>
                <a:lnTo>
                  <a:pt x="76210" y="50800"/>
                </a:lnTo>
                <a:lnTo>
                  <a:pt x="76210" y="25400"/>
                </a:lnTo>
                <a:close/>
              </a:path>
              <a:path w="900429" h="76200">
                <a:moveTo>
                  <a:pt x="823708" y="25400"/>
                </a:moveTo>
                <a:lnTo>
                  <a:pt x="76210" y="25400"/>
                </a:lnTo>
                <a:lnTo>
                  <a:pt x="76210" y="50800"/>
                </a:lnTo>
                <a:lnTo>
                  <a:pt x="823708" y="50800"/>
                </a:lnTo>
                <a:lnTo>
                  <a:pt x="823708" y="25400"/>
                </a:lnTo>
                <a:close/>
              </a:path>
              <a:path w="900429" h="76200">
                <a:moveTo>
                  <a:pt x="874514" y="25400"/>
                </a:moveTo>
                <a:lnTo>
                  <a:pt x="836410" y="25400"/>
                </a:lnTo>
                <a:lnTo>
                  <a:pt x="836410" y="50800"/>
                </a:lnTo>
                <a:lnTo>
                  <a:pt x="874514" y="50800"/>
                </a:lnTo>
                <a:lnTo>
                  <a:pt x="899918" y="38100"/>
                </a:lnTo>
                <a:lnTo>
                  <a:pt x="874514" y="254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747425" y="5392662"/>
            <a:ext cx="537870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40" dirty="0">
                <a:solidFill>
                  <a:srgbClr val="FFFF00"/>
                </a:solidFill>
                <a:latin typeface="American Typewriter"/>
                <a:cs typeface="American Typewriter"/>
              </a:rPr>
              <a:t>50</a:t>
            </a:r>
            <a:r>
              <a:rPr sz="1212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mm</a:t>
            </a:r>
            <a:endParaRPr sz="1212">
              <a:latin typeface="American Typewriter"/>
              <a:cs typeface="American Typewriter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4023849" y="5965712"/>
            <a:ext cx="650745" cy="910702"/>
            <a:chOff x="2988055" y="5403444"/>
            <a:chExt cx="483234" cy="676275"/>
          </a:xfrm>
        </p:grpSpPr>
        <p:sp>
          <p:nvSpPr>
            <p:cNvPr id="25" name="object 25"/>
            <p:cNvSpPr/>
            <p:nvPr/>
          </p:nvSpPr>
          <p:spPr>
            <a:xfrm>
              <a:off x="3311822" y="5880190"/>
              <a:ext cx="159385" cy="76200"/>
            </a:xfrm>
            <a:custGeom>
              <a:avLst/>
              <a:gdLst/>
              <a:ahLst/>
              <a:cxnLst/>
              <a:rect l="l" t="t" r="r" b="b"/>
              <a:pathLst>
                <a:path w="159385" h="76200">
                  <a:moveTo>
                    <a:pt x="82897" y="0"/>
                  </a:moveTo>
                  <a:lnTo>
                    <a:pt x="82897" y="76200"/>
                  </a:lnTo>
                  <a:lnTo>
                    <a:pt x="133706" y="50800"/>
                  </a:lnTo>
                  <a:lnTo>
                    <a:pt x="95600" y="50800"/>
                  </a:lnTo>
                  <a:lnTo>
                    <a:pt x="95600" y="25400"/>
                  </a:lnTo>
                  <a:lnTo>
                    <a:pt x="133703" y="25400"/>
                  </a:lnTo>
                  <a:lnTo>
                    <a:pt x="82897" y="0"/>
                  </a:lnTo>
                  <a:close/>
                </a:path>
                <a:path w="159385" h="76200">
                  <a:moveTo>
                    <a:pt x="82897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82897" y="50800"/>
                  </a:lnTo>
                  <a:lnTo>
                    <a:pt x="82897" y="25400"/>
                  </a:lnTo>
                  <a:close/>
                </a:path>
                <a:path w="159385" h="76200">
                  <a:moveTo>
                    <a:pt x="133703" y="25400"/>
                  </a:moveTo>
                  <a:lnTo>
                    <a:pt x="95600" y="25400"/>
                  </a:lnTo>
                  <a:lnTo>
                    <a:pt x="95600" y="50800"/>
                  </a:lnTo>
                  <a:lnTo>
                    <a:pt x="133706" y="50800"/>
                  </a:lnTo>
                  <a:lnTo>
                    <a:pt x="159108" y="38101"/>
                  </a:lnTo>
                  <a:lnTo>
                    <a:pt x="133703" y="25400"/>
                  </a:lnTo>
                  <a:close/>
                </a:path>
              </a:pathLst>
            </a:custGeom>
            <a:solidFill>
              <a:srgbClr val="A500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222724" y="5854995"/>
              <a:ext cx="70485" cy="74930"/>
            </a:xfrm>
            <a:custGeom>
              <a:avLst/>
              <a:gdLst/>
              <a:ahLst/>
              <a:cxnLst/>
              <a:rect l="l" t="t" r="r" b="b"/>
              <a:pathLst>
                <a:path w="70485" h="74929">
                  <a:moveTo>
                    <a:pt x="35434" y="0"/>
                  </a:moveTo>
                  <a:lnTo>
                    <a:pt x="21776" y="2767"/>
                  </a:lnTo>
                  <a:lnTo>
                    <a:pt x="10557" y="10617"/>
                  </a:lnTo>
                  <a:lnTo>
                    <a:pt x="2918" y="22364"/>
                  </a:lnTo>
                  <a:lnTo>
                    <a:pt x="0" y="36824"/>
                  </a:lnTo>
                  <a:lnTo>
                    <a:pt x="2582" y="51348"/>
                  </a:lnTo>
                  <a:lnTo>
                    <a:pt x="9946" y="63269"/>
                  </a:lnTo>
                  <a:lnTo>
                    <a:pt x="20979" y="71377"/>
                  </a:lnTo>
                  <a:lnTo>
                    <a:pt x="34569" y="74461"/>
                  </a:lnTo>
                  <a:lnTo>
                    <a:pt x="48227" y="71693"/>
                  </a:lnTo>
                  <a:lnTo>
                    <a:pt x="59445" y="63844"/>
                  </a:lnTo>
                  <a:lnTo>
                    <a:pt x="67083" y="52097"/>
                  </a:lnTo>
                  <a:lnTo>
                    <a:pt x="70002" y="37637"/>
                  </a:lnTo>
                  <a:lnTo>
                    <a:pt x="67420" y="23113"/>
                  </a:lnTo>
                  <a:lnTo>
                    <a:pt x="60056" y="11192"/>
                  </a:lnTo>
                  <a:lnTo>
                    <a:pt x="49024" y="3084"/>
                  </a:lnTo>
                  <a:lnTo>
                    <a:pt x="3543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222292" y="5855401"/>
              <a:ext cx="70485" cy="74930"/>
            </a:xfrm>
            <a:custGeom>
              <a:avLst/>
              <a:gdLst/>
              <a:ahLst/>
              <a:cxnLst/>
              <a:rect l="l" t="t" r="r" b="b"/>
              <a:pathLst>
                <a:path w="70485" h="74929">
                  <a:moveTo>
                    <a:pt x="70002" y="37230"/>
                  </a:moveTo>
                  <a:lnTo>
                    <a:pt x="67251" y="51722"/>
                  </a:lnTo>
                  <a:lnTo>
                    <a:pt x="59750" y="63557"/>
                  </a:lnTo>
                  <a:lnTo>
                    <a:pt x="48625" y="71536"/>
                  </a:lnTo>
                  <a:lnTo>
                    <a:pt x="35001" y="74461"/>
                  </a:lnTo>
                  <a:lnTo>
                    <a:pt x="21377" y="71536"/>
                  </a:lnTo>
                  <a:lnTo>
                    <a:pt x="10251" y="63557"/>
                  </a:lnTo>
                  <a:lnTo>
                    <a:pt x="2750" y="51722"/>
                  </a:lnTo>
                  <a:lnTo>
                    <a:pt x="0" y="37230"/>
                  </a:lnTo>
                  <a:lnTo>
                    <a:pt x="2750" y="22738"/>
                  </a:lnTo>
                  <a:lnTo>
                    <a:pt x="10251" y="10904"/>
                  </a:lnTo>
                  <a:lnTo>
                    <a:pt x="21377" y="2925"/>
                  </a:lnTo>
                  <a:lnTo>
                    <a:pt x="35001" y="0"/>
                  </a:lnTo>
                  <a:lnTo>
                    <a:pt x="48625" y="2925"/>
                  </a:lnTo>
                  <a:lnTo>
                    <a:pt x="59750" y="10904"/>
                  </a:lnTo>
                  <a:lnTo>
                    <a:pt x="67251" y="22738"/>
                  </a:lnTo>
                  <a:lnTo>
                    <a:pt x="70002" y="37230"/>
                  </a:lnTo>
                  <a:close/>
                </a:path>
              </a:pathLst>
            </a:custGeom>
            <a:ln w="12700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113257" y="5642766"/>
              <a:ext cx="70485" cy="74930"/>
            </a:xfrm>
            <a:custGeom>
              <a:avLst/>
              <a:gdLst/>
              <a:ahLst/>
              <a:cxnLst/>
              <a:rect l="l" t="t" r="r" b="b"/>
              <a:pathLst>
                <a:path w="70485" h="74929">
                  <a:moveTo>
                    <a:pt x="35434" y="0"/>
                  </a:moveTo>
                  <a:lnTo>
                    <a:pt x="21776" y="2767"/>
                  </a:lnTo>
                  <a:lnTo>
                    <a:pt x="10557" y="10617"/>
                  </a:lnTo>
                  <a:lnTo>
                    <a:pt x="2918" y="22364"/>
                  </a:lnTo>
                  <a:lnTo>
                    <a:pt x="0" y="36824"/>
                  </a:lnTo>
                  <a:lnTo>
                    <a:pt x="2582" y="51349"/>
                  </a:lnTo>
                  <a:lnTo>
                    <a:pt x="9946" y="63270"/>
                  </a:lnTo>
                  <a:lnTo>
                    <a:pt x="20979" y="71378"/>
                  </a:lnTo>
                  <a:lnTo>
                    <a:pt x="34569" y="74462"/>
                  </a:lnTo>
                  <a:lnTo>
                    <a:pt x="48227" y="71694"/>
                  </a:lnTo>
                  <a:lnTo>
                    <a:pt x="59445" y="63844"/>
                  </a:lnTo>
                  <a:lnTo>
                    <a:pt x="67083" y="52097"/>
                  </a:lnTo>
                  <a:lnTo>
                    <a:pt x="70002" y="37637"/>
                  </a:lnTo>
                  <a:lnTo>
                    <a:pt x="67420" y="23113"/>
                  </a:lnTo>
                  <a:lnTo>
                    <a:pt x="60056" y="11192"/>
                  </a:lnTo>
                  <a:lnTo>
                    <a:pt x="49024" y="3084"/>
                  </a:lnTo>
                  <a:lnTo>
                    <a:pt x="3543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112825" y="5643173"/>
              <a:ext cx="70485" cy="74930"/>
            </a:xfrm>
            <a:custGeom>
              <a:avLst/>
              <a:gdLst/>
              <a:ahLst/>
              <a:cxnLst/>
              <a:rect l="l" t="t" r="r" b="b"/>
              <a:pathLst>
                <a:path w="70485" h="74929">
                  <a:moveTo>
                    <a:pt x="70002" y="37230"/>
                  </a:moveTo>
                  <a:lnTo>
                    <a:pt x="67251" y="51722"/>
                  </a:lnTo>
                  <a:lnTo>
                    <a:pt x="59750" y="63557"/>
                  </a:lnTo>
                  <a:lnTo>
                    <a:pt x="48625" y="71536"/>
                  </a:lnTo>
                  <a:lnTo>
                    <a:pt x="35001" y="74461"/>
                  </a:lnTo>
                  <a:lnTo>
                    <a:pt x="21377" y="71536"/>
                  </a:lnTo>
                  <a:lnTo>
                    <a:pt x="10251" y="63557"/>
                  </a:lnTo>
                  <a:lnTo>
                    <a:pt x="2750" y="51722"/>
                  </a:lnTo>
                  <a:lnTo>
                    <a:pt x="0" y="37230"/>
                  </a:lnTo>
                  <a:lnTo>
                    <a:pt x="2750" y="22738"/>
                  </a:lnTo>
                  <a:lnTo>
                    <a:pt x="10251" y="10904"/>
                  </a:lnTo>
                  <a:lnTo>
                    <a:pt x="21377" y="2925"/>
                  </a:lnTo>
                  <a:lnTo>
                    <a:pt x="35001" y="0"/>
                  </a:lnTo>
                  <a:lnTo>
                    <a:pt x="48625" y="2925"/>
                  </a:lnTo>
                  <a:lnTo>
                    <a:pt x="59750" y="10904"/>
                  </a:lnTo>
                  <a:lnTo>
                    <a:pt x="67251" y="22738"/>
                  </a:lnTo>
                  <a:lnTo>
                    <a:pt x="70002" y="37230"/>
                  </a:lnTo>
                  <a:close/>
                </a:path>
              </a:pathLst>
            </a:custGeom>
            <a:ln w="12700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52063" y="5549899"/>
              <a:ext cx="188975" cy="249936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23754" y="5403444"/>
              <a:ext cx="82703" cy="87161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3077617" y="5732125"/>
              <a:ext cx="69215" cy="74930"/>
            </a:xfrm>
            <a:custGeom>
              <a:avLst/>
              <a:gdLst/>
              <a:ahLst/>
              <a:cxnLst/>
              <a:rect l="l" t="t" r="r" b="b"/>
              <a:pathLst>
                <a:path w="69214" h="74929">
                  <a:moveTo>
                    <a:pt x="34798" y="0"/>
                  </a:moveTo>
                  <a:lnTo>
                    <a:pt x="21387" y="2770"/>
                  </a:lnTo>
                  <a:lnTo>
                    <a:pt x="10370" y="10622"/>
                  </a:lnTo>
                  <a:lnTo>
                    <a:pt x="2868" y="22371"/>
                  </a:lnTo>
                  <a:lnTo>
                    <a:pt x="0" y="36832"/>
                  </a:lnTo>
                  <a:lnTo>
                    <a:pt x="2532" y="51355"/>
                  </a:lnTo>
                  <a:lnTo>
                    <a:pt x="9759" y="63275"/>
                  </a:lnTo>
                  <a:lnTo>
                    <a:pt x="20590" y="71381"/>
                  </a:lnTo>
                  <a:lnTo>
                    <a:pt x="33933" y="74462"/>
                  </a:lnTo>
                  <a:lnTo>
                    <a:pt x="47343" y="71691"/>
                  </a:lnTo>
                  <a:lnTo>
                    <a:pt x="58359" y="63839"/>
                  </a:lnTo>
                  <a:lnTo>
                    <a:pt x="65861" y="52090"/>
                  </a:lnTo>
                  <a:lnTo>
                    <a:pt x="68729" y="37630"/>
                  </a:lnTo>
                  <a:lnTo>
                    <a:pt x="66197" y="23106"/>
                  </a:lnTo>
                  <a:lnTo>
                    <a:pt x="58970" y="11186"/>
                  </a:lnTo>
                  <a:lnTo>
                    <a:pt x="48140" y="3081"/>
                  </a:lnTo>
                  <a:lnTo>
                    <a:pt x="3479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077185" y="5732525"/>
              <a:ext cx="69215" cy="74930"/>
            </a:xfrm>
            <a:custGeom>
              <a:avLst/>
              <a:gdLst/>
              <a:ahLst/>
              <a:cxnLst/>
              <a:rect l="l" t="t" r="r" b="b"/>
              <a:pathLst>
                <a:path w="69214" h="74929">
                  <a:moveTo>
                    <a:pt x="68729" y="37230"/>
                  </a:moveTo>
                  <a:lnTo>
                    <a:pt x="66029" y="51722"/>
                  </a:lnTo>
                  <a:lnTo>
                    <a:pt x="58664" y="63557"/>
                  </a:lnTo>
                  <a:lnTo>
                    <a:pt x="47741" y="71536"/>
                  </a:lnTo>
                  <a:lnTo>
                    <a:pt x="34364" y="74461"/>
                  </a:lnTo>
                  <a:lnTo>
                    <a:pt x="20988" y="71536"/>
                  </a:lnTo>
                  <a:lnTo>
                    <a:pt x="10065" y="63557"/>
                  </a:lnTo>
                  <a:lnTo>
                    <a:pt x="2700" y="51722"/>
                  </a:lnTo>
                  <a:lnTo>
                    <a:pt x="0" y="37230"/>
                  </a:lnTo>
                  <a:lnTo>
                    <a:pt x="2700" y="22738"/>
                  </a:lnTo>
                  <a:lnTo>
                    <a:pt x="10065" y="10904"/>
                  </a:lnTo>
                  <a:lnTo>
                    <a:pt x="20988" y="2925"/>
                  </a:lnTo>
                  <a:lnTo>
                    <a:pt x="34364" y="0"/>
                  </a:lnTo>
                  <a:lnTo>
                    <a:pt x="47741" y="2925"/>
                  </a:lnTo>
                  <a:lnTo>
                    <a:pt x="58664" y="10904"/>
                  </a:lnTo>
                  <a:lnTo>
                    <a:pt x="66029" y="22738"/>
                  </a:lnTo>
                  <a:lnTo>
                    <a:pt x="68729" y="37230"/>
                  </a:lnTo>
                  <a:close/>
                </a:path>
              </a:pathLst>
            </a:custGeom>
            <a:ln w="12700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97783" y="5635243"/>
              <a:ext cx="188976" cy="249936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3222724" y="5927601"/>
              <a:ext cx="70485" cy="76835"/>
            </a:xfrm>
            <a:custGeom>
              <a:avLst/>
              <a:gdLst/>
              <a:ahLst/>
              <a:cxnLst/>
              <a:rect l="l" t="t" r="r" b="b"/>
              <a:pathLst>
                <a:path w="70485" h="76835">
                  <a:moveTo>
                    <a:pt x="35444" y="0"/>
                  </a:moveTo>
                  <a:lnTo>
                    <a:pt x="21785" y="2840"/>
                  </a:lnTo>
                  <a:lnTo>
                    <a:pt x="10565" y="10889"/>
                  </a:lnTo>
                  <a:lnTo>
                    <a:pt x="2923" y="22932"/>
                  </a:lnTo>
                  <a:lnTo>
                    <a:pt x="0" y="37754"/>
                  </a:lnTo>
                  <a:lnTo>
                    <a:pt x="2577" y="52641"/>
                  </a:lnTo>
                  <a:lnTo>
                    <a:pt x="9938" y="64858"/>
                  </a:lnTo>
                  <a:lnTo>
                    <a:pt x="20968" y="73165"/>
                  </a:lnTo>
                  <a:lnTo>
                    <a:pt x="34557" y="76323"/>
                  </a:lnTo>
                  <a:lnTo>
                    <a:pt x="48216" y="73482"/>
                  </a:lnTo>
                  <a:lnTo>
                    <a:pt x="59437" y="65432"/>
                  </a:lnTo>
                  <a:lnTo>
                    <a:pt x="67079" y="53389"/>
                  </a:lnTo>
                  <a:lnTo>
                    <a:pt x="70002" y="38567"/>
                  </a:lnTo>
                  <a:lnTo>
                    <a:pt x="67424" y="23681"/>
                  </a:lnTo>
                  <a:lnTo>
                    <a:pt x="60064" y="11464"/>
                  </a:lnTo>
                  <a:lnTo>
                    <a:pt x="49033" y="3157"/>
                  </a:lnTo>
                  <a:lnTo>
                    <a:pt x="3544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222280" y="5928008"/>
              <a:ext cx="70485" cy="76835"/>
            </a:xfrm>
            <a:custGeom>
              <a:avLst/>
              <a:gdLst/>
              <a:ahLst/>
              <a:cxnLst/>
              <a:rect l="l" t="t" r="r" b="b"/>
              <a:pathLst>
                <a:path w="70485" h="76835">
                  <a:moveTo>
                    <a:pt x="70002" y="38161"/>
                  </a:moveTo>
                  <a:lnTo>
                    <a:pt x="67251" y="53015"/>
                  </a:lnTo>
                  <a:lnTo>
                    <a:pt x="59750" y="65145"/>
                  </a:lnTo>
                  <a:lnTo>
                    <a:pt x="48625" y="73323"/>
                  </a:lnTo>
                  <a:lnTo>
                    <a:pt x="35001" y="76322"/>
                  </a:lnTo>
                  <a:lnTo>
                    <a:pt x="21377" y="73323"/>
                  </a:lnTo>
                  <a:lnTo>
                    <a:pt x="10251" y="65145"/>
                  </a:lnTo>
                  <a:lnTo>
                    <a:pt x="2750" y="53015"/>
                  </a:lnTo>
                  <a:lnTo>
                    <a:pt x="0" y="38161"/>
                  </a:lnTo>
                  <a:lnTo>
                    <a:pt x="2750" y="23307"/>
                  </a:lnTo>
                  <a:lnTo>
                    <a:pt x="10251" y="11177"/>
                  </a:lnTo>
                  <a:lnTo>
                    <a:pt x="21377" y="2998"/>
                  </a:lnTo>
                  <a:lnTo>
                    <a:pt x="35001" y="0"/>
                  </a:lnTo>
                  <a:lnTo>
                    <a:pt x="48625" y="2998"/>
                  </a:lnTo>
                  <a:lnTo>
                    <a:pt x="59750" y="11177"/>
                  </a:lnTo>
                  <a:lnTo>
                    <a:pt x="67251" y="23307"/>
                  </a:lnTo>
                  <a:lnTo>
                    <a:pt x="70002" y="38161"/>
                  </a:lnTo>
                  <a:close/>
                </a:path>
              </a:pathLst>
            </a:custGeom>
            <a:ln w="12700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296550" y="5996482"/>
              <a:ext cx="70485" cy="76835"/>
            </a:xfrm>
            <a:custGeom>
              <a:avLst/>
              <a:gdLst/>
              <a:ahLst/>
              <a:cxnLst/>
              <a:rect l="l" t="t" r="r" b="b"/>
              <a:pathLst>
                <a:path w="70485" h="76835">
                  <a:moveTo>
                    <a:pt x="35444" y="0"/>
                  </a:moveTo>
                  <a:lnTo>
                    <a:pt x="21785" y="2840"/>
                  </a:lnTo>
                  <a:lnTo>
                    <a:pt x="10565" y="10889"/>
                  </a:lnTo>
                  <a:lnTo>
                    <a:pt x="2923" y="22933"/>
                  </a:lnTo>
                  <a:lnTo>
                    <a:pt x="0" y="37755"/>
                  </a:lnTo>
                  <a:lnTo>
                    <a:pt x="2577" y="52641"/>
                  </a:lnTo>
                  <a:lnTo>
                    <a:pt x="9938" y="64859"/>
                  </a:lnTo>
                  <a:lnTo>
                    <a:pt x="20968" y="73166"/>
                  </a:lnTo>
                  <a:lnTo>
                    <a:pt x="34557" y="76323"/>
                  </a:lnTo>
                  <a:lnTo>
                    <a:pt x="48216" y="73482"/>
                  </a:lnTo>
                  <a:lnTo>
                    <a:pt x="59437" y="65433"/>
                  </a:lnTo>
                  <a:lnTo>
                    <a:pt x="67079" y="53390"/>
                  </a:lnTo>
                  <a:lnTo>
                    <a:pt x="70002" y="38568"/>
                  </a:lnTo>
                  <a:lnTo>
                    <a:pt x="67424" y="23682"/>
                  </a:lnTo>
                  <a:lnTo>
                    <a:pt x="60064" y="11464"/>
                  </a:lnTo>
                  <a:lnTo>
                    <a:pt x="49033" y="3157"/>
                  </a:lnTo>
                  <a:lnTo>
                    <a:pt x="3544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296107" y="5996888"/>
              <a:ext cx="70485" cy="76835"/>
            </a:xfrm>
            <a:custGeom>
              <a:avLst/>
              <a:gdLst/>
              <a:ahLst/>
              <a:cxnLst/>
              <a:rect l="l" t="t" r="r" b="b"/>
              <a:pathLst>
                <a:path w="70485" h="76835">
                  <a:moveTo>
                    <a:pt x="70002" y="38161"/>
                  </a:moveTo>
                  <a:lnTo>
                    <a:pt x="67251" y="53016"/>
                  </a:lnTo>
                  <a:lnTo>
                    <a:pt x="59750" y="65146"/>
                  </a:lnTo>
                  <a:lnTo>
                    <a:pt x="48625" y="73324"/>
                  </a:lnTo>
                  <a:lnTo>
                    <a:pt x="35001" y="76323"/>
                  </a:lnTo>
                  <a:lnTo>
                    <a:pt x="21377" y="73324"/>
                  </a:lnTo>
                  <a:lnTo>
                    <a:pt x="10251" y="65146"/>
                  </a:lnTo>
                  <a:lnTo>
                    <a:pt x="2750" y="53016"/>
                  </a:lnTo>
                  <a:lnTo>
                    <a:pt x="0" y="38161"/>
                  </a:lnTo>
                  <a:lnTo>
                    <a:pt x="2750" y="23307"/>
                  </a:lnTo>
                  <a:lnTo>
                    <a:pt x="10251" y="11177"/>
                  </a:lnTo>
                  <a:lnTo>
                    <a:pt x="21377" y="2998"/>
                  </a:lnTo>
                  <a:lnTo>
                    <a:pt x="35001" y="0"/>
                  </a:lnTo>
                  <a:lnTo>
                    <a:pt x="48625" y="2998"/>
                  </a:lnTo>
                  <a:lnTo>
                    <a:pt x="59750" y="11177"/>
                  </a:lnTo>
                  <a:lnTo>
                    <a:pt x="67251" y="23307"/>
                  </a:lnTo>
                  <a:lnTo>
                    <a:pt x="70002" y="38161"/>
                  </a:lnTo>
                  <a:close/>
                </a:path>
              </a:pathLst>
            </a:custGeom>
            <a:ln w="12700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138714" y="5903399"/>
              <a:ext cx="69215" cy="74930"/>
            </a:xfrm>
            <a:custGeom>
              <a:avLst/>
              <a:gdLst/>
              <a:ahLst/>
              <a:cxnLst/>
              <a:rect l="l" t="t" r="r" b="b"/>
              <a:pathLst>
                <a:path w="69214" h="74929">
                  <a:moveTo>
                    <a:pt x="34798" y="0"/>
                  </a:moveTo>
                  <a:lnTo>
                    <a:pt x="21387" y="2770"/>
                  </a:lnTo>
                  <a:lnTo>
                    <a:pt x="10370" y="10622"/>
                  </a:lnTo>
                  <a:lnTo>
                    <a:pt x="2868" y="22371"/>
                  </a:lnTo>
                  <a:lnTo>
                    <a:pt x="0" y="36832"/>
                  </a:lnTo>
                  <a:lnTo>
                    <a:pt x="2532" y="51356"/>
                  </a:lnTo>
                  <a:lnTo>
                    <a:pt x="9759" y="63275"/>
                  </a:lnTo>
                  <a:lnTo>
                    <a:pt x="20590" y="71381"/>
                  </a:lnTo>
                  <a:lnTo>
                    <a:pt x="33933" y="74462"/>
                  </a:lnTo>
                  <a:lnTo>
                    <a:pt x="47343" y="71691"/>
                  </a:lnTo>
                  <a:lnTo>
                    <a:pt x="58359" y="63839"/>
                  </a:lnTo>
                  <a:lnTo>
                    <a:pt x="65861" y="52090"/>
                  </a:lnTo>
                  <a:lnTo>
                    <a:pt x="68729" y="37630"/>
                  </a:lnTo>
                  <a:lnTo>
                    <a:pt x="66197" y="23107"/>
                  </a:lnTo>
                  <a:lnTo>
                    <a:pt x="58970" y="11187"/>
                  </a:lnTo>
                  <a:lnTo>
                    <a:pt x="48140" y="3081"/>
                  </a:lnTo>
                  <a:lnTo>
                    <a:pt x="3479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138282" y="5903798"/>
              <a:ext cx="69215" cy="74930"/>
            </a:xfrm>
            <a:custGeom>
              <a:avLst/>
              <a:gdLst/>
              <a:ahLst/>
              <a:cxnLst/>
              <a:rect l="l" t="t" r="r" b="b"/>
              <a:pathLst>
                <a:path w="69214" h="74929">
                  <a:moveTo>
                    <a:pt x="68729" y="37230"/>
                  </a:moveTo>
                  <a:lnTo>
                    <a:pt x="66029" y="51722"/>
                  </a:lnTo>
                  <a:lnTo>
                    <a:pt x="58664" y="63557"/>
                  </a:lnTo>
                  <a:lnTo>
                    <a:pt x="47741" y="71536"/>
                  </a:lnTo>
                  <a:lnTo>
                    <a:pt x="34364" y="74461"/>
                  </a:lnTo>
                  <a:lnTo>
                    <a:pt x="20988" y="71536"/>
                  </a:lnTo>
                  <a:lnTo>
                    <a:pt x="10065" y="63557"/>
                  </a:lnTo>
                  <a:lnTo>
                    <a:pt x="2700" y="51722"/>
                  </a:lnTo>
                  <a:lnTo>
                    <a:pt x="0" y="37230"/>
                  </a:lnTo>
                  <a:lnTo>
                    <a:pt x="2700" y="22738"/>
                  </a:lnTo>
                  <a:lnTo>
                    <a:pt x="10065" y="10904"/>
                  </a:lnTo>
                  <a:lnTo>
                    <a:pt x="20988" y="2925"/>
                  </a:lnTo>
                  <a:lnTo>
                    <a:pt x="34364" y="0"/>
                  </a:lnTo>
                  <a:lnTo>
                    <a:pt x="47741" y="2925"/>
                  </a:lnTo>
                  <a:lnTo>
                    <a:pt x="58664" y="10904"/>
                  </a:lnTo>
                  <a:lnTo>
                    <a:pt x="66029" y="22738"/>
                  </a:lnTo>
                  <a:lnTo>
                    <a:pt x="68729" y="37230"/>
                  </a:lnTo>
                  <a:close/>
                </a:path>
              </a:pathLst>
            </a:custGeom>
            <a:ln w="12700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88055" y="5778499"/>
              <a:ext cx="207263" cy="249935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3079861" y="5953973"/>
              <a:ext cx="70485" cy="74930"/>
            </a:xfrm>
            <a:custGeom>
              <a:avLst/>
              <a:gdLst/>
              <a:ahLst/>
              <a:cxnLst/>
              <a:rect l="l" t="t" r="r" b="b"/>
              <a:pathLst>
                <a:path w="70485" h="74929">
                  <a:moveTo>
                    <a:pt x="35432" y="0"/>
                  </a:moveTo>
                  <a:lnTo>
                    <a:pt x="21775" y="2767"/>
                  </a:lnTo>
                  <a:lnTo>
                    <a:pt x="10557" y="10617"/>
                  </a:lnTo>
                  <a:lnTo>
                    <a:pt x="2918" y="22364"/>
                  </a:lnTo>
                  <a:lnTo>
                    <a:pt x="0" y="36824"/>
                  </a:lnTo>
                  <a:lnTo>
                    <a:pt x="2582" y="51348"/>
                  </a:lnTo>
                  <a:lnTo>
                    <a:pt x="9946" y="63269"/>
                  </a:lnTo>
                  <a:lnTo>
                    <a:pt x="20979" y="71377"/>
                  </a:lnTo>
                  <a:lnTo>
                    <a:pt x="34569" y="74461"/>
                  </a:lnTo>
                  <a:lnTo>
                    <a:pt x="48227" y="71693"/>
                  </a:lnTo>
                  <a:lnTo>
                    <a:pt x="59445" y="63844"/>
                  </a:lnTo>
                  <a:lnTo>
                    <a:pt x="67083" y="52097"/>
                  </a:lnTo>
                  <a:lnTo>
                    <a:pt x="70002" y="37637"/>
                  </a:lnTo>
                  <a:lnTo>
                    <a:pt x="67420" y="23113"/>
                  </a:lnTo>
                  <a:lnTo>
                    <a:pt x="60056" y="11192"/>
                  </a:lnTo>
                  <a:lnTo>
                    <a:pt x="49023" y="3084"/>
                  </a:lnTo>
                  <a:lnTo>
                    <a:pt x="3543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079429" y="5954379"/>
              <a:ext cx="70485" cy="74930"/>
            </a:xfrm>
            <a:custGeom>
              <a:avLst/>
              <a:gdLst/>
              <a:ahLst/>
              <a:cxnLst/>
              <a:rect l="l" t="t" r="r" b="b"/>
              <a:pathLst>
                <a:path w="70485" h="74929">
                  <a:moveTo>
                    <a:pt x="70002" y="37230"/>
                  </a:moveTo>
                  <a:lnTo>
                    <a:pt x="67251" y="51722"/>
                  </a:lnTo>
                  <a:lnTo>
                    <a:pt x="59750" y="63557"/>
                  </a:lnTo>
                  <a:lnTo>
                    <a:pt x="48625" y="71536"/>
                  </a:lnTo>
                  <a:lnTo>
                    <a:pt x="35001" y="74461"/>
                  </a:lnTo>
                  <a:lnTo>
                    <a:pt x="21377" y="71536"/>
                  </a:lnTo>
                  <a:lnTo>
                    <a:pt x="10251" y="63557"/>
                  </a:lnTo>
                  <a:lnTo>
                    <a:pt x="2750" y="51722"/>
                  </a:lnTo>
                  <a:lnTo>
                    <a:pt x="0" y="37230"/>
                  </a:lnTo>
                  <a:lnTo>
                    <a:pt x="2750" y="22738"/>
                  </a:lnTo>
                  <a:lnTo>
                    <a:pt x="10251" y="10904"/>
                  </a:lnTo>
                  <a:lnTo>
                    <a:pt x="21377" y="2925"/>
                  </a:lnTo>
                  <a:lnTo>
                    <a:pt x="35001" y="0"/>
                  </a:lnTo>
                  <a:lnTo>
                    <a:pt x="48625" y="2925"/>
                  </a:lnTo>
                  <a:lnTo>
                    <a:pt x="59750" y="10904"/>
                  </a:lnTo>
                  <a:lnTo>
                    <a:pt x="67251" y="22738"/>
                  </a:lnTo>
                  <a:lnTo>
                    <a:pt x="70002" y="37230"/>
                  </a:lnTo>
                  <a:close/>
                </a:path>
              </a:pathLst>
            </a:custGeom>
            <a:ln w="12700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16071" y="5635243"/>
              <a:ext cx="185927" cy="249936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4270089" y="6295667"/>
            <a:ext cx="82092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b="1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-</a:t>
            </a:r>
            <a:endParaRPr sz="1212">
              <a:latin typeface="American Typewriter"/>
              <a:cs typeface="American Typewriter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3905076" y="6146513"/>
            <a:ext cx="743098" cy="829466"/>
            <a:chOff x="2899854" y="5537707"/>
            <a:chExt cx="551815" cy="615950"/>
          </a:xfrm>
        </p:grpSpPr>
        <p:sp>
          <p:nvSpPr>
            <p:cNvPr id="47" name="object 47"/>
            <p:cNvSpPr/>
            <p:nvPr/>
          </p:nvSpPr>
          <p:spPr>
            <a:xfrm>
              <a:off x="3169438" y="5693032"/>
              <a:ext cx="70485" cy="74930"/>
            </a:xfrm>
            <a:custGeom>
              <a:avLst/>
              <a:gdLst/>
              <a:ahLst/>
              <a:cxnLst/>
              <a:rect l="l" t="t" r="r" b="b"/>
              <a:pathLst>
                <a:path w="70485" h="74929">
                  <a:moveTo>
                    <a:pt x="35434" y="0"/>
                  </a:moveTo>
                  <a:lnTo>
                    <a:pt x="21776" y="2767"/>
                  </a:lnTo>
                  <a:lnTo>
                    <a:pt x="10557" y="10617"/>
                  </a:lnTo>
                  <a:lnTo>
                    <a:pt x="2918" y="22364"/>
                  </a:lnTo>
                  <a:lnTo>
                    <a:pt x="0" y="36824"/>
                  </a:lnTo>
                  <a:lnTo>
                    <a:pt x="2582" y="51348"/>
                  </a:lnTo>
                  <a:lnTo>
                    <a:pt x="9946" y="63269"/>
                  </a:lnTo>
                  <a:lnTo>
                    <a:pt x="20979" y="71377"/>
                  </a:lnTo>
                  <a:lnTo>
                    <a:pt x="34569" y="74461"/>
                  </a:lnTo>
                  <a:lnTo>
                    <a:pt x="48227" y="71693"/>
                  </a:lnTo>
                  <a:lnTo>
                    <a:pt x="59446" y="63844"/>
                  </a:lnTo>
                  <a:lnTo>
                    <a:pt x="67084" y="52096"/>
                  </a:lnTo>
                  <a:lnTo>
                    <a:pt x="70003" y="37636"/>
                  </a:lnTo>
                  <a:lnTo>
                    <a:pt x="67421" y="23112"/>
                  </a:lnTo>
                  <a:lnTo>
                    <a:pt x="60057" y="11191"/>
                  </a:lnTo>
                  <a:lnTo>
                    <a:pt x="49024" y="3083"/>
                  </a:lnTo>
                  <a:lnTo>
                    <a:pt x="3543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3169007" y="5693438"/>
              <a:ext cx="70485" cy="74930"/>
            </a:xfrm>
            <a:custGeom>
              <a:avLst/>
              <a:gdLst/>
              <a:ahLst/>
              <a:cxnLst/>
              <a:rect l="l" t="t" r="r" b="b"/>
              <a:pathLst>
                <a:path w="70485" h="74929">
                  <a:moveTo>
                    <a:pt x="70003" y="37230"/>
                  </a:moveTo>
                  <a:lnTo>
                    <a:pt x="67252" y="51722"/>
                  </a:lnTo>
                  <a:lnTo>
                    <a:pt x="59751" y="63557"/>
                  </a:lnTo>
                  <a:lnTo>
                    <a:pt x="48625" y="71536"/>
                  </a:lnTo>
                  <a:lnTo>
                    <a:pt x="35001" y="74461"/>
                  </a:lnTo>
                  <a:lnTo>
                    <a:pt x="21377" y="71536"/>
                  </a:lnTo>
                  <a:lnTo>
                    <a:pt x="10251" y="63557"/>
                  </a:lnTo>
                  <a:lnTo>
                    <a:pt x="2750" y="51722"/>
                  </a:lnTo>
                  <a:lnTo>
                    <a:pt x="0" y="37230"/>
                  </a:lnTo>
                  <a:lnTo>
                    <a:pt x="2750" y="22738"/>
                  </a:lnTo>
                  <a:lnTo>
                    <a:pt x="10251" y="10904"/>
                  </a:lnTo>
                  <a:lnTo>
                    <a:pt x="21377" y="2925"/>
                  </a:lnTo>
                  <a:lnTo>
                    <a:pt x="35001" y="0"/>
                  </a:lnTo>
                  <a:lnTo>
                    <a:pt x="48625" y="2925"/>
                  </a:lnTo>
                  <a:lnTo>
                    <a:pt x="59751" y="10904"/>
                  </a:lnTo>
                  <a:lnTo>
                    <a:pt x="67252" y="22738"/>
                  </a:lnTo>
                  <a:lnTo>
                    <a:pt x="70003" y="37230"/>
                  </a:lnTo>
                  <a:close/>
                </a:path>
              </a:pathLst>
            </a:custGeom>
            <a:ln w="12700">
              <a:solidFill>
                <a:srgbClr val="A500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899854" y="5690263"/>
              <a:ext cx="159385" cy="76200"/>
            </a:xfrm>
            <a:custGeom>
              <a:avLst/>
              <a:gdLst/>
              <a:ahLst/>
              <a:cxnLst/>
              <a:rect l="l" t="t" r="r" b="b"/>
              <a:pathLst>
                <a:path w="159385" h="76200">
                  <a:moveTo>
                    <a:pt x="76648" y="0"/>
                  </a:moveTo>
                  <a:lnTo>
                    <a:pt x="0" y="37213"/>
                  </a:lnTo>
                  <a:lnTo>
                    <a:pt x="75763" y="76194"/>
                  </a:lnTo>
                  <a:lnTo>
                    <a:pt x="76047" y="51758"/>
                  </a:lnTo>
                  <a:lnTo>
                    <a:pt x="76058" y="50797"/>
                  </a:lnTo>
                  <a:lnTo>
                    <a:pt x="63357" y="50650"/>
                  </a:lnTo>
                  <a:lnTo>
                    <a:pt x="63513" y="37213"/>
                  </a:lnTo>
                  <a:lnTo>
                    <a:pt x="63639" y="26360"/>
                  </a:lnTo>
                  <a:lnTo>
                    <a:pt x="63652" y="25251"/>
                  </a:lnTo>
                  <a:lnTo>
                    <a:pt x="76354" y="25251"/>
                  </a:lnTo>
                  <a:lnTo>
                    <a:pt x="76648" y="0"/>
                  </a:lnTo>
                  <a:close/>
                </a:path>
                <a:path w="159385" h="76200">
                  <a:moveTo>
                    <a:pt x="76353" y="25398"/>
                  </a:moveTo>
                  <a:lnTo>
                    <a:pt x="76059" y="50650"/>
                  </a:lnTo>
                  <a:lnTo>
                    <a:pt x="76058" y="50797"/>
                  </a:lnTo>
                  <a:lnTo>
                    <a:pt x="158950" y="51758"/>
                  </a:lnTo>
                  <a:lnTo>
                    <a:pt x="159120" y="37213"/>
                  </a:lnTo>
                  <a:lnTo>
                    <a:pt x="159246" y="26360"/>
                  </a:lnTo>
                  <a:lnTo>
                    <a:pt x="76353" y="25398"/>
                  </a:lnTo>
                  <a:close/>
                </a:path>
                <a:path w="159385" h="76200">
                  <a:moveTo>
                    <a:pt x="63652" y="25251"/>
                  </a:moveTo>
                  <a:lnTo>
                    <a:pt x="63357" y="50650"/>
                  </a:lnTo>
                  <a:lnTo>
                    <a:pt x="76058" y="50797"/>
                  </a:lnTo>
                  <a:lnTo>
                    <a:pt x="76215" y="37213"/>
                  </a:lnTo>
                  <a:lnTo>
                    <a:pt x="76342" y="26360"/>
                  </a:lnTo>
                  <a:lnTo>
                    <a:pt x="76353" y="25398"/>
                  </a:lnTo>
                  <a:lnTo>
                    <a:pt x="63652" y="25251"/>
                  </a:lnTo>
                  <a:close/>
                </a:path>
                <a:path w="159385" h="76200">
                  <a:moveTo>
                    <a:pt x="76354" y="25251"/>
                  </a:moveTo>
                  <a:lnTo>
                    <a:pt x="63652" y="25251"/>
                  </a:lnTo>
                  <a:lnTo>
                    <a:pt x="76353" y="25398"/>
                  </a:lnTo>
                  <a:lnTo>
                    <a:pt x="76354" y="25251"/>
                  </a:lnTo>
                  <a:close/>
                </a:path>
              </a:pathLst>
            </a:custGeom>
            <a:solidFill>
              <a:srgbClr val="A500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00832" y="5537707"/>
              <a:ext cx="185928" cy="246887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44088" y="5903467"/>
              <a:ext cx="207263" cy="249935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70352" y="5906515"/>
              <a:ext cx="210312" cy="246888"/>
            </a:xfrm>
            <a:prstGeom prst="rect">
              <a:avLst/>
            </a:prstGeom>
          </p:spPr>
        </p:pic>
      </p:grpSp>
      <p:sp>
        <p:nvSpPr>
          <p:cNvPr id="53" name="object 53"/>
          <p:cNvSpPr txBox="1"/>
          <p:nvPr/>
        </p:nvSpPr>
        <p:spPr>
          <a:xfrm>
            <a:off x="4210890" y="6656870"/>
            <a:ext cx="342903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dirty="0">
                <a:solidFill>
                  <a:srgbClr val="FFFF00"/>
                </a:solidFill>
                <a:latin typeface="American Typewriter"/>
                <a:cs typeface="American Typewriter"/>
              </a:rPr>
              <a:t>+</a:t>
            </a:r>
            <a:r>
              <a:rPr sz="1212" spc="303" dirty="0">
                <a:solidFill>
                  <a:srgbClr val="FFFF00"/>
                </a:solidFill>
                <a:latin typeface="American Typewriter"/>
                <a:cs typeface="American Typewriter"/>
              </a:rPr>
              <a:t>  </a:t>
            </a:r>
            <a:r>
              <a:rPr sz="1212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+</a:t>
            </a:r>
            <a:endParaRPr sz="1212">
              <a:latin typeface="American Typewriter"/>
              <a:cs typeface="American Typewriter"/>
            </a:endParaRPr>
          </a:p>
        </p:txBody>
      </p:sp>
      <p:pic>
        <p:nvPicPr>
          <p:cNvPr id="54" name="object 5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224974" y="6072633"/>
            <a:ext cx="254484" cy="332469"/>
          </a:xfrm>
          <a:prstGeom prst="rect">
            <a:avLst/>
          </a:prstGeom>
        </p:spPr>
      </p:pic>
      <p:sp>
        <p:nvSpPr>
          <p:cNvPr id="55" name="object 55"/>
          <p:cNvSpPr txBox="1"/>
          <p:nvPr/>
        </p:nvSpPr>
        <p:spPr>
          <a:xfrm>
            <a:off x="4152687" y="6176636"/>
            <a:ext cx="264232" cy="20386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212" dirty="0">
                <a:solidFill>
                  <a:srgbClr val="FFFF00"/>
                </a:solidFill>
                <a:latin typeface="American Typewriter"/>
                <a:cs typeface="American Typewriter"/>
              </a:rPr>
              <a:t>-</a:t>
            </a:r>
            <a:r>
              <a:rPr sz="1212" spc="-1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19" baseline="6172" dirty="0">
                <a:solidFill>
                  <a:srgbClr val="FFFF00"/>
                </a:solidFill>
                <a:latin typeface="American Typewriter"/>
                <a:cs typeface="American Typewriter"/>
              </a:rPr>
              <a:t>-</a:t>
            </a:r>
            <a:r>
              <a:rPr sz="1819" spc="-101" baseline="33950" dirty="0">
                <a:solidFill>
                  <a:srgbClr val="FFFF00"/>
                </a:solidFill>
                <a:latin typeface="American Typewriter"/>
                <a:cs typeface="American Typewriter"/>
              </a:rPr>
              <a:t>-</a:t>
            </a:r>
            <a:endParaRPr sz="1819" baseline="33950">
              <a:latin typeface="American Typewriter"/>
              <a:cs typeface="American Typewriter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1429339" y="4969900"/>
            <a:ext cx="3287079" cy="2634623"/>
            <a:chOff x="1061407" y="4663969"/>
            <a:chExt cx="2440940" cy="1956435"/>
          </a:xfrm>
        </p:grpSpPr>
        <p:sp>
          <p:nvSpPr>
            <p:cNvPr id="57" name="object 57"/>
            <p:cNvSpPr/>
            <p:nvPr/>
          </p:nvSpPr>
          <p:spPr>
            <a:xfrm>
              <a:off x="2798168" y="4663969"/>
              <a:ext cx="704215" cy="1956435"/>
            </a:xfrm>
            <a:custGeom>
              <a:avLst/>
              <a:gdLst/>
              <a:ahLst/>
              <a:cxnLst/>
              <a:rect l="l" t="t" r="r" b="b"/>
              <a:pathLst>
                <a:path w="704214" h="1956434">
                  <a:moveTo>
                    <a:pt x="0" y="1871616"/>
                  </a:moveTo>
                  <a:lnTo>
                    <a:pt x="10871" y="1956114"/>
                  </a:lnTo>
                  <a:lnTo>
                    <a:pt x="68229" y="1900344"/>
                  </a:lnTo>
                  <a:lnTo>
                    <a:pt x="43787" y="1900344"/>
                  </a:lnTo>
                  <a:lnTo>
                    <a:pt x="19800" y="1891976"/>
                  </a:lnTo>
                  <a:lnTo>
                    <a:pt x="23985" y="1879984"/>
                  </a:lnTo>
                  <a:lnTo>
                    <a:pt x="0" y="1871616"/>
                  </a:lnTo>
                  <a:close/>
                </a:path>
                <a:path w="704214" h="1956434">
                  <a:moveTo>
                    <a:pt x="23985" y="1879984"/>
                  </a:moveTo>
                  <a:lnTo>
                    <a:pt x="19800" y="1891976"/>
                  </a:lnTo>
                  <a:lnTo>
                    <a:pt x="43787" y="1900344"/>
                  </a:lnTo>
                  <a:lnTo>
                    <a:pt x="47971" y="1888353"/>
                  </a:lnTo>
                  <a:lnTo>
                    <a:pt x="23985" y="1879984"/>
                  </a:lnTo>
                  <a:close/>
                </a:path>
                <a:path w="704214" h="1956434">
                  <a:moveTo>
                    <a:pt x="47971" y="1888353"/>
                  </a:moveTo>
                  <a:lnTo>
                    <a:pt x="43787" y="1900344"/>
                  </a:lnTo>
                  <a:lnTo>
                    <a:pt x="68229" y="1900344"/>
                  </a:lnTo>
                  <a:lnTo>
                    <a:pt x="71955" y="1896720"/>
                  </a:lnTo>
                  <a:lnTo>
                    <a:pt x="47971" y="1888353"/>
                  </a:lnTo>
                  <a:close/>
                </a:path>
                <a:path w="704214" h="1956434">
                  <a:moveTo>
                    <a:pt x="680040" y="0"/>
                  </a:moveTo>
                  <a:lnTo>
                    <a:pt x="23985" y="1879984"/>
                  </a:lnTo>
                  <a:lnTo>
                    <a:pt x="47971" y="1888353"/>
                  </a:lnTo>
                  <a:lnTo>
                    <a:pt x="704025" y="8368"/>
                  </a:lnTo>
                  <a:lnTo>
                    <a:pt x="68004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67757" y="4912992"/>
              <a:ext cx="253074" cy="1511669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1067757" y="4912992"/>
              <a:ext cx="253365" cy="1511935"/>
            </a:xfrm>
            <a:custGeom>
              <a:avLst/>
              <a:gdLst/>
              <a:ahLst/>
              <a:cxnLst/>
              <a:rect l="l" t="t" r="r" b="b"/>
              <a:pathLst>
                <a:path w="253365" h="1511935">
                  <a:moveTo>
                    <a:pt x="0" y="0"/>
                  </a:moveTo>
                  <a:lnTo>
                    <a:pt x="253074" y="0"/>
                  </a:lnTo>
                  <a:lnTo>
                    <a:pt x="253074" y="1511669"/>
                  </a:lnTo>
                  <a:lnTo>
                    <a:pt x="0" y="1511669"/>
                  </a:lnTo>
                  <a:lnTo>
                    <a:pt x="0" y="0"/>
                  </a:lnTo>
                  <a:close/>
                </a:path>
              </a:pathLst>
            </a:custGeom>
            <a:ln w="1270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" name="object 60"/>
          <p:cNvSpPr txBox="1"/>
          <p:nvPr/>
        </p:nvSpPr>
        <p:spPr>
          <a:xfrm>
            <a:off x="1470080" y="5339300"/>
            <a:ext cx="253970" cy="20386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819" b="1" spc="-49" baseline="-18518" dirty="0">
                <a:solidFill>
                  <a:srgbClr val="FFFF00"/>
                </a:solidFill>
                <a:latin typeface="American Typewriter"/>
                <a:cs typeface="American Typewriter"/>
              </a:rPr>
              <a:t>n</a:t>
            </a:r>
            <a:r>
              <a:rPr sz="808" b="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+</a:t>
            </a:r>
            <a:endParaRPr sz="808">
              <a:latin typeface="American Typewriter"/>
              <a:cs typeface="American Typewriter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1498377" y="5952635"/>
            <a:ext cx="186526" cy="901296"/>
          </a:xfrm>
          <a:prstGeom prst="rect">
            <a:avLst/>
          </a:prstGeom>
        </p:spPr>
        <p:txBody>
          <a:bodyPr vert="vert270" wrap="square" lIns="0" tIns="8551" rIns="0" bIns="0" rtlCol="0">
            <a:spAutoFit/>
          </a:bodyPr>
          <a:lstStyle/>
          <a:p>
            <a:pPr marL="17104">
              <a:spcBef>
                <a:spcPts val="67"/>
              </a:spcBef>
            </a:pPr>
            <a:r>
              <a:rPr sz="1212" b="1" spc="-34" dirty="0">
                <a:solidFill>
                  <a:srgbClr val="FF0000"/>
                </a:solidFill>
                <a:latin typeface="American Typewriter"/>
                <a:cs typeface="American Typewriter"/>
              </a:rPr>
              <a:t>Active </a:t>
            </a:r>
            <a:r>
              <a:rPr sz="1212" b="1" spc="-27" dirty="0">
                <a:solidFill>
                  <a:srgbClr val="FF0000"/>
                </a:solidFill>
                <a:latin typeface="American Typewriter"/>
                <a:cs typeface="American Typewriter"/>
              </a:rPr>
              <a:t>edge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988757" y="5376244"/>
            <a:ext cx="493404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40" dirty="0">
                <a:solidFill>
                  <a:srgbClr val="FFFF00"/>
                </a:solidFill>
                <a:latin typeface="American Typewriter"/>
                <a:cs typeface="American Typewriter"/>
              </a:rPr>
              <a:t>50</a:t>
            </a:r>
            <a:r>
              <a:rPr sz="1212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um</a:t>
            </a:r>
            <a:endParaRPr sz="1212">
              <a:latin typeface="American Typewriter"/>
              <a:cs typeface="American Typewriter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1826994" y="5935858"/>
            <a:ext cx="2558518" cy="777304"/>
            <a:chOff x="1356700" y="5381275"/>
            <a:chExt cx="1899920" cy="577215"/>
          </a:xfrm>
        </p:grpSpPr>
        <p:sp>
          <p:nvSpPr>
            <p:cNvPr id="64" name="object 64"/>
            <p:cNvSpPr/>
            <p:nvPr/>
          </p:nvSpPr>
          <p:spPr>
            <a:xfrm>
              <a:off x="1356700" y="5381275"/>
              <a:ext cx="899160" cy="76200"/>
            </a:xfrm>
            <a:custGeom>
              <a:avLst/>
              <a:gdLst/>
              <a:ahLst/>
              <a:cxnLst/>
              <a:rect l="l" t="t" r="r" b="b"/>
              <a:pathLst>
                <a:path w="899160" h="76200">
                  <a:moveTo>
                    <a:pt x="76207" y="0"/>
                  </a:moveTo>
                  <a:lnTo>
                    <a:pt x="0" y="38099"/>
                  </a:lnTo>
                  <a:lnTo>
                    <a:pt x="76210" y="76199"/>
                  </a:lnTo>
                  <a:lnTo>
                    <a:pt x="76207" y="50799"/>
                  </a:lnTo>
                  <a:lnTo>
                    <a:pt x="63505" y="50799"/>
                  </a:lnTo>
                  <a:lnTo>
                    <a:pt x="63505" y="25399"/>
                  </a:lnTo>
                  <a:lnTo>
                    <a:pt x="76207" y="25399"/>
                  </a:lnTo>
                  <a:lnTo>
                    <a:pt x="76207" y="0"/>
                  </a:lnTo>
                  <a:close/>
                </a:path>
                <a:path w="899160" h="76200">
                  <a:moveTo>
                    <a:pt x="822431" y="0"/>
                  </a:moveTo>
                  <a:lnTo>
                    <a:pt x="822431" y="76199"/>
                  </a:lnTo>
                  <a:lnTo>
                    <a:pt x="873238" y="50799"/>
                  </a:lnTo>
                  <a:lnTo>
                    <a:pt x="835132" y="50799"/>
                  </a:lnTo>
                  <a:lnTo>
                    <a:pt x="835132" y="25399"/>
                  </a:lnTo>
                  <a:lnTo>
                    <a:pt x="873238" y="25399"/>
                  </a:lnTo>
                  <a:lnTo>
                    <a:pt x="822431" y="0"/>
                  </a:lnTo>
                  <a:close/>
                </a:path>
                <a:path w="899160" h="76200">
                  <a:moveTo>
                    <a:pt x="76207" y="25399"/>
                  </a:moveTo>
                  <a:lnTo>
                    <a:pt x="63505" y="25399"/>
                  </a:lnTo>
                  <a:lnTo>
                    <a:pt x="63505" y="50799"/>
                  </a:lnTo>
                  <a:lnTo>
                    <a:pt x="76207" y="50799"/>
                  </a:lnTo>
                  <a:lnTo>
                    <a:pt x="76207" y="25399"/>
                  </a:lnTo>
                  <a:close/>
                </a:path>
                <a:path w="899160" h="76200">
                  <a:moveTo>
                    <a:pt x="822431" y="25399"/>
                  </a:moveTo>
                  <a:lnTo>
                    <a:pt x="76207" y="25399"/>
                  </a:lnTo>
                  <a:lnTo>
                    <a:pt x="76207" y="50799"/>
                  </a:lnTo>
                  <a:lnTo>
                    <a:pt x="822431" y="50799"/>
                  </a:lnTo>
                  <a:lnTo>
                    <a:pt x="822431" y="25399"/>
                  </a:lnTo>
                  <a:close/>
                </a:path>
                <a:path w="899160" h="76200">
                  <a:moveTo>
                    <a:pt x="873238" y="25399"/>
                  </a:moveTo>
                  <a:lnTo>
                    <a:pt x="835132" y="25399"/>
                  </a:lnTo>
                  <a:lnTo>
                    <a:pt x="835132" y="50799"/>
                  </a:lnTo>
                  <a:lnTo>
                    <a:pt x="873238" y="50799"/>
                  </a:lnTo>
                  <a:lnTo>
                    <a:pt x="898641" y="38099"/>
                  </a:lnTo>
                  <a:lnTo>
                    <a:pt x="873238" y="25399"/>
                  </a:lnTo>
                  <a:close/>
                </a:path>
              </a:pathLst>
            </a:custGeom>
            <a:solidFill>
              <a:srgbClr val="0000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6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070351" y="5711443"/>
              <a:ext cx="185927" cy="246887"/>
            </a:xfrm>
            <a:prstGeom prst="rect">
              <a:avLst/>
            </a:prstGeom>
          </p:spPr>
        </p:pic>
      </p:grpSp>
      <p:sp>
        <p:nvSpPr>
          <p:cNvPr id="66" name="object 66"/>
          <p:cNvSpPr txBox="1"/>
          <p:nvPr/>
        </p:nvSpPr>
        <p:spPr>
          <a:xfrm>
            <a:off x="4062918" y="6394177"/>
            <a:ext cx="262522" cy="20386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819" baseline="-33950" dirty="0">
                <a:solidFill>
                  <a:srgbClr val="FFFF00"/>
                </a:solidFill>
                <a:latin typeface="American Typewriter"/>
                <a:cs typeface="American Typewriter"/>
              </a:rPr>
              <a:t>+</a:t>
            </a:r>
            <a:r>
              <a:rPr sz="1819" spc="-49" baseline="-3395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212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-</a:t>
            </a:r>
            <a:endParaRPr sz="1212">
              <a:latin typeface="American Typewriter"/>
              <a:cs typeface="American Typewriter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3932668" y="5080274"/>
            <a:ext cx="6128641" cy="2205352"/>
            <a:chOff x="2920344" y="4745931"/>
            <a:chExt cx="4551045" cy="1637664"/>
          </a:xfrm>
        </p:grpSpPr>
        <p:sp>
          <p:nvSpPr>
            <p:cNvPr id="68" name="object 68"/>
            <p:cNvSpPr/>
            <p:nvPr/>
          </p:nvSpPr>
          <p:spPr>
            <a:xfrm>
              <a:off x="3311519" y="5084430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5" h="53975">
                  <a:moveTo>
                    <a:pt x="27357" y="0"/>
                  </a:moveTo>
                  <a:lnTo>
                    <a:pt x="16708" y="2106"/>
                  </a:lnTo>
                  <a:lnTo>
                    <a:pt x="8012" y="7851"/>
                  </a:lnTo>
                  <a:lnTo>
                    <a:pt x="2149" y="16372"/>
                  </a:lnTo>
                  <a:lnTo>
                    <a:pt x="0" y="26807"/>
                  </a:lnTo>
                  <a:lnTo>
                    <a:pt x="2149" y="37241"/>
                  </a:lnTo>
                  <a:lnTo>
                    <a:pt x="8012" y="45762"/>
                  </a:lnTo>
                  <a:lnTo>
                    <a:pt x="16708" y="51507"/>
                  </a:lnTo>
                  <a:lnTo>
                    <a:pt x="27357" y="53614"/>
                  </a:lnTo>
                  <a:lnTo>
                    <a:pt x="38006" y="51507"/>
                  </a:lnTo>
                  <a:lnTo>
                    <a:pt x="46702" y="45762"/>
                  </a:lnTo>
                  <a:lnTo>
                    <a:pt x="52565" y="37241"/>
                  </a:lnTo>
                  <a:lnTo>
                    <a:pt x="54715" y="26807"/>
                  </a:lnTo>
                  <a:lnTo>
                    <a:pt x="52565" y="16372"/>
                  </a:lnTo>
                  <a:lnTo>
                    <a:pt x="46702" y="7851"/>
                  </a:lnTo>
                  <a:lnTo>
                    <a:pt x="38006" y="2106"/>
                  </a:lnTo>
                  <a:lnTo>
                    <a:pt x="2735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3311519" y="5084430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5" h="53975">
                  <a:moveTo>
                    <a:pt x="0" y="26807"/>
                  </a:moveTo>
                  <a:lnTo>
                    <a:pt x="2149" y="16372"/>
                  </a:lnTo>
                  <a:lnTo>
                    <a:pt x="8012" y="7851"/>
                  </a:lnTo>
                  <a:lnTo>
                    <a:pt x="16708" y="2106"/>
                  </a:lnTo>
                  <a:lnTo>
                    <a:pt x="27357" y="0"/>
                  </a:lnTo>
                  <a:lnTo>
                    <a:pt x="38006" y="2106"/>
                  </a:lnTo>
                  <a:lnTo>
                    <a:pt x="46701" y="7851"/>
                  </a:lnTo>
                  <a:lnTo>
                    <a:pt x="52564" y="16372"/>
                  </a:lnTo>
                  <a:lnTo>
                    <a:pt x="54714" y="26807"/>
                  </a:lnTo>
                  <a:lnTo>
                    <a:pt x="52564" y="37241"/>
                  </a:lnTo>
                  <a:lnTo>
                    <a:pt x="46701" y="45762"/>
                  </a:lnTo>
                  <a:lnTo>
                    <a:pt x="38006" y="51507"/>
                  </a:lnTo>
                  <a:lnTo>
                    <a:pt x="27357" y="53614"/>
                  </a:lnTo>
                  <a:lnTo>
                    <a:pt x="16708" y="51507"/>
                  </a:lnTo>
                  <a:lnTo>
                    <a:pt x="8012" y="45762"/>
                  </a:lnTo>
                  <a:lnTo>
                    <a:pt x="2149" y="37241"/>
                  </a:lnTo>
                  <a:lnTo>
                    <a:pt x="0" y="2680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object 7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427365" y="5128762"/>
              <a:ext cx="67415" cy="66315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374474" y="5259468"/>
              <a:ext cx="67415" cy="66315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474784" y="5246130"/>
              <a:ext cx="67415" cy="66315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3395414" y="5047086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5" h="53975">
                  <a:moveTo>
                    <a:pt x="27357" y="0"/>
                  </a:moveTo>
                  <a:lnTo>
                    <a:pt x="16708" y="2106"/>
                  </a:lnTo>
                  <a:lnTo>
                    <a:pt x="8012" y="7851"/>
                  </a:lnTo>
                  <a:lnTo>
                    <a:pt x="2149" y="16372"/>
                  </a:lnTo>
                  <a:lnTo>
                    <a:pt x="0" y="26807"/>
                  </a:lnTo>
                  <a:lnTo>
                    <a:pt x="2149" y="37241"/>
                  </a:lnTo>
                  <a:lnTo>
                    <a:pt x="8012" y="45762"/>
                  </a:lnTo>
                  <a:lnTo>
                    <a:pt x="16708" y="51507"/>
                  </a:lnTo>
                  <a:lnTo>
                    <a:pt x="27357" y="53614"/>
                  </a:lnTo>
                  <a:lnTo>
                    <a:pt x="38005" y="51507"/>
                  </a:lnTo>
                  <a:lnTo>
                    <a:pt x="46701" y="45762"/>
                  </a:lnTo>
                  <a:lnTo>
                    <a:pt x="52564" y="37241"/>
                  </a:lnTo>
                  <a:lnTo>
                    <a:pt x="54714" y="26807"/>
                  </a:lnTo>
                  <a:lnTo>
                    <a:pt x="52564" y="16372"/>
                  </a:lnTo>
                  <a:lnTo>
                    <a:pt x="46701" y="7851"/>
                  </a:lnTo>
                  <a:lnTo>
                    <a:pt x="38005" y="2106"/>
                  </a:lnTo>
                  <a:lnTo>
                    <a:pt x="2735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3395414" y="5047086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5" h="53975">
                  <a:moveTo>
                    <a:pt x="0" y="26807"/>
                  </a:moveTo>
                  <a:lnTo>
                    <a:pt x="2149" y="16372"/>
                  </a:lnTo>
                  <a:lnTo>
                    <a:pt x="8012" y="7851"/>
                  </a:lnTo>
                  <a:lnTo>
                    <a:pt x="16708" y="2106"/>
                  </a:lnTo>
                  <a:lnTo>
                    <a:pt x="27357" y="0"/>
                  </a:lnTo>
                  <a:lnTo>
                    <a:pt x="38006" y="2106"/>
                  </a:lnTo>
                  <a:lnTo>
                    <a:pt x="46701" y="7851"/>
                  </a:lnTo>
                  <a:lnTo>
                    <a:pt x="52564" y="16372"/>
                  </a:lnTo>
                  <a:lnTo>
                    <a:pt x="54714" y="26807"/>
                  </a:lnTo>
                  <a:lnTo>
                    <a:pt x="52564" y="37241"/>
                  </a:lnTo>
                  <a:lnTo>
                    <a:pt x="46701" y="45762"/>
                  </a:lnTo>
                  <a:lnTo>
                    <a:pt x="38006" y="51507"/>
                  </a:lnTo>
                  <a:lnTo>
                    <a:pt x="27357" y="53614"/>
                  </a:lnTo>
                  <a:lnTo>
                    <a:pt x="16708" y="51507"/>
                  </a:lnTo>
                  <a:lnTo>
                    <a:pt x="8012" y="45762"/>
                  </a:lnTo>
                  <a:lnTo>
                    <a:pt x="2149" y="37241"/>
                  </a:lnTo>
                  <a:lnTo>
                    <a:pt x="0" y="2680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926694" y="6138078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4" h="53975">
                  <a:moveTo>
                    <a:pt x="27357" y="0"/>
                  </a:moveTo>
                  <a:lnTo>
                    <a:pt x="16708" y="2106"/>
                  </a:lnTo>
                  <a:lnTo>
                    <a:pt x="8012" y="7851"/>
                  </a:lnTo>
                  <a:lnTo>
                    <a:pt x="2149" y="16372"/>
                  </a:lnTo>
                  <a:lnTo>
                    <a:pt x="0" y="26807"/>
                  </a:lnTo>
                  <a:lnTo>
                    <a:pt x="2149" y="37241"/>
                  </a:lnTo>
                  <a:lnTo>
                    <a:pt x="8012" y="45762"/>
                  </a:lnTo>
                  <a:lnTo>
                    <a:pt x="16708" y="51507"/>
                  </a:lnTo>
                  <a:lnTo>
                    <a:pt x="27357" y="53614"/>
                  </a:lnTo>
                  <a:lnTo>
                    <a:pt x="38005" y="51507"/>
                  </a:lnTo>
                  <a:lnTo>
                    <a:pt x="46701" y="45762"/>
                  </a:lnTo>
                  <a:lnTo>
                    <a:pt x="52564" y="37241"/>
                  </a:lnTo>
                  <a:lnTo>
                    <a:pt x="54714" y="26807"/>
                  </a:lnTo>
                  <a:lnTo>
                    <a:pt x="52564" y="16372"/>
                  </a:lnTo>
                  <a:lnTo>
                    <a:pt x="46701" y="7851"/>
                  </a:lnTo>
                  <a:lnTo>
                    <a:pt x="38005" y="2106"/>
                  </a:lnTo>
                  <a:lnTo>
                    <a:pt x="2735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926694" y="6138078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4" h="53975">
                  <a:moveTo>
                    <a:pt x="0" y="26807"/>
                  </a:moveTo>
                  <a:lnTo>
                    <a:pt x="2149" y="16372"/>
                  </a:lnTo>
                  <a:lnTo>
                    <a:pt x="8012" y="7851"/>
                  </a:lnTo>
                  <a:lnTo>
                    <a:pt x="16708" y="2106"/>
                  </a:lnTo>
                  <a:lnTo>
                    <a:pt x="27357" y="0"/>
                  </a:lnTo>
                  <a:lnTo>
                    <a:pt x="38006" y="2106"/>
                  </a:lnTo>
                  <a:lnTo>
                    <a:pt x="46701" y="7851"/>
                  </a:lnTo>
                  <a:lnTo>
                    <a:pt x="52564" y="16372"/>
                  </a:lnTo>
                  <a:lnTo>
                    <a:pt x="54714" y="26807"/>
                  </a:lnTo>
                  <a:lnTo>
                    <a:pt x="52564" y="37241"/>
                  </a:lnTo>
                  <a:lnTo>
                    <a:pt x="46701" y="45762"/>
                  </a:lnTo>
                  <a:lnTo>
                    <a:pt x="38006" y="51507"/>
                  </a:lnTo>
                  <a:lnTo>
                    <a:pt x="27357" y="53614"/>
                  </a:lnTo>
                  <a:lnTo>
                    <a:pt x="16708" y="51507"/>
                  </a:lnTo>
                  <a:lnTo>
                    <a:pt x="8012" y="45762"/>
                  </a:lnTo>
                  <a:lnTo>
                    <a:pt x="2149" y="37241"/>
                  </a:lnTo>
                  <a:lnTo>
                    <a:pt x="0" y="2680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7" name="object 7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042539" y="6182408"/>
              <a:ext cx="67415" cy="66315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989649" y="6313114"/>
              <a:ext cx="67415" cy="66315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089959" y="6299778"/>
              <a:ext cx="67415" cy="66315"/>
            </a:xfrm>
            <a:prstGeom prst="rect">
              <a:avLst/>
            </a:prstGeom>
          </p:spPr>
        </p:pic>
        <p:sp>
          <p:nvSpPr>
            <p:cNvPr id="80" name="object 80"/>
            <p:cNvSpPr/>
            <p:nvPr/>
          </p:nvSpPr>
          <p:spPr>
            <a:xfrm>
              <a:off x="3010589" y="6100734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4" h="53975">
                  <a:moveTo>
                    <a:pt x="27357" y="0"/>
                  </a:moveTo>
                  <a:lnTo>
                    <a:pt x="16708" y="2106"/>
                  </a:lnTo>
                  <a:lnTo>
                    <a:pt x="8012" y="7851"/>
                  </a:lnTo>
                  <a:lnTo>
                    <a:pt x="2149" y="16372"/>
                  </a:lnTo>
                  <a:lnTo>
                    <a:pt x="0" y="26807"/>
                  </a:lnTo>
                  <a:lnTo>
                    <a:pt x="2149" y="37241"/>
                  </a:lnTo>
                  <a:lnTo>
                    <a:pt x="8012" y="45762"/>
                  </a:lnTo>
                  <a:lnTo>
                    <a:pt x="16708" y="51507"/>
                  </a:lnTo>
                  <a:lnTo>
                    <a:pt x="27357" y="53614"/>
                  </a:lnTo>
                  <a:lnTo>
                    <a:pt x="38005" y="51507"/>
                  </a:lnTo>
                  <a:lnTo>
                    <a:pt x="46701" y="45762"/>
                  </a:lnTo>
                  <a:lnTo>
                    <a:pt x="52564" y="37241"/>
                  </a:lnTo>
                  <a:lnTo>
                    <a:pt x="54714" y="26807"/>
                  </a:lnTo>
                  <a:lnTo>
                    <a:pt x="52564" y="16372"/>
                  </a:lnTo>
                  <a:lnTo>
                    <a:pt x="46701" y="7851"/>
                  </a:lnTo>
                  <a:lnTo>
                    <a:pt x="38005" y="2106"/>
                  </a:lnTo>
                  <a:lnTo>
                    <a:pt x="2735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010589" y="6100734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4" h="53975">
                  <a:moveTo>
                    <a:pt x="0" y="26807"/>
                  </a:moveTo>
                  <a:lnTo>
                    <a:pt x="2149" y="16372"/>
                  </a:lnTo>
                  <a:lnTo>
                    <a:pt x="8012" y="7851"/>
                  </a:lnTo>
                  <a:lnTo>
                    <a:pt x="16708" y="2106"/>
                  </a:lnTo>
                  <a:lnTo>
                    <a:pt x="27357" y="0"/>
                  </a:lnTo>
                  <a:lnTo>
                    <a:pt x="38006" y="2106"/>
                  </a:lnTo>
                  <a:lnTo>
                    <a:pt x="46701" y="7851"/>
                  </a:lnTo>
                  <a:lnTo>
                    <a:pt x="52564" y="16372"/>
                  </a:lnTo>
                  <a:lnTo>
                    <a:pt x="54714" y="26807"/>
                  </a:lnTo>
                  <a:lnTo>
                    <a:pt x="52564" y="37241"/>
                  </a:lnTo>
                  <a:lnTo>
                    <a:pt x="46701" y="45762"/>
                  </a:lnTo>
                  <a:lnTo>
                    <a:pt x="38006" y="51507"/>
                  </a:lnTo>
                  <a:lnTo>
                    <a:pt x="27357" y="53614"/>
                  </a:lnTo>
                  <a:lnTo>
                    <a:pt x="16708" y="51507"/>
                  </a:lnTo>
                  <a:lnTo>
                    <a:pt x="8012" y="45762"/>
                  </a:lnTo>
                  <a:lnTo>
                    <a:pt x="2149" y="37241"/>
                  </a:lnTo>
                  <a:lnTo>
                    <a:pt x="0" y="2680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191148" y="5356511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4" h="53975">
                  <a:moveTo>
                    <a:pt x="27357" y="0"/>
                  </a:moveTo>
                  <a:lnTo>
                    <a:pt x="16708" y="2106"/>
                  </a:lnTo>
                  <a:lnTo>
                    <a:pt x="8012" y="7851"/>
                  </a:lnTo>
                  <a:lnTo>
                    <a:pt x="2149" y="16372"/>
                  </a:lnTo>
                  <a:lnTo>
                    <a:pt x="0" y="26807"/>
                  </a:lnTo>
                  <a:lnTo>
                    <a:pt x="2149" y="37241"/>
                  </a:lnTo>
                  <a:lnTo>
                    <a:pt x="8012" y="45762"/>
                  </a:lnTo>
                  <a:lnTo>
                    <a:pt x="16708" y="51507"/>
                  </a:lnTo>
                  <a:lnTo>
                    <a:pt x="27357" y="53614"/>
                  </a:lnTo>
                  <a:lnTo>
                    <a:pt x="38005" y="51507"/>
                  </a:lnTo>
                  <a:lnTo>
                    <a:pt x="46701" y="45762"/>
                  </a:lnTo>
                  <a:lnTo>
                    <a:pt x="52564" y="37241"/>
                  </a:lnTo>
                  <a:lnTo>
                    <a:pt x="54714" y="26807"/>
                  </a:lnTo>
                  <a:lnTo>
                    <a:pt x="52564" y="16372"/>
                  </a:lnTo>
                  <a:lnTo>
                    <a:pt x="46701" y="7851"/>
                  </a:lnTo>
                  <a:lnTo>
                    <a:pt x="38005" y="2106"/>
                  </a:lnTo>
                  <a:lnTo>
                    <a:pt x="2735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3191148" y="5356511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4" h="53975">
                  <a:moveTo>
                    <a:pt x="0" y="26807"/>
                  </a:moveTo>
                  <a:lnTo>
                    <a:pt x="2149" y="16372"/>
                  </a:lnTo>
                  <a:lnTo>
                    <a:pt x="8012" y="7851"/>
                  </a:lnTo>
                  <a:lnTo>
                    <a:pt x="16708" y="2106"/>
                  </a:lnTo>
                  <a:lnTo>
                    <a:pt x="27357" y="0"/>
                  </a:lnTo>
                  <a:lnTo>
                    <a:pt x="38006" y="2106"/>
                  </a:lnTo>
                  <a:lnTo>
                    <a:pt x="46701" y="7851"/>
                  </a:lnTo>
                  <a:lnTo>
                    <a:pt x="52564" y="16372"/>
                  </a:lnTo>
                  <a:lnTo>
                    <a:pt x="54714" y="26807"/>
                  </a:lnTo>
                  <a:lnTo>
                    <a:pt x="52564" y="37241"/>
                  </a:lnTo>
                  <a:lnTo>
                    <a:pt x="46701" y="45762"/>
                  </a:lnTo>
                  <a:lnTo>
                    <a:pt x="38006" y="51507"/>
                  </a:lnTo>
                  <a:lnTo>
                    <a:pt x="27357" y="53614"/>
                  </a:lnTo>
                  <a:lnTo>
                    <a:pt x="16708" y="51507"/>
                  </a:lnTo>
                  <a:lnTo>
                    <a:pt x="8012" y="45762"/>
                  </a:lnTo>
                  <a:lnTo>
                    <a:pt x="2149" y="37241"/>
                  </a:lnTo>
                  <a:lnTo>
                    <a:pt x="0" y="2680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4" name="object 8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306991" y="5400843"/>
              <a:ext cx="67415" cy="66315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254102" y="5531549"/>
              <a:ext cx="67415" cy="66315"/>
            </a:xfrm>
            <a:prstGeom prst="rect">
              <a:avLst/>
            </a:prstGeom>
          </p:spPr>
        </p:pic>
        <p:pic>
          <p:nvPicPr>
            <p:cNvPr id="86" name="object 8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354412" y="5518211"/>
              <a:ext cx="67415" cy="66315"/>
            </a:xfrm>
            <a:prstGeom prst="rect">
              <a:avLst/>
            </a:prstGeom>
          </p:spPr>
        </p:pic>
        <p:sp>
          <p:nvSpPr>
            <p:cNvPr id="87" name="object 87"/>
            <p:cNvSpPr/>
            <p:nvPr/>
          </p:nvSpPr>
          <p:spPr>
            <a:xfrm>
              <a:off x="3275041" y="5319167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5" h="53975">
                  <a:moveTo>
                    <a:pt x="27358" y="0"/>
                  </a:moveTo>
                  <a:lnTo>
                    <a:pt x="16709" y="2106"/>
                  </a:lnTo>
                  <a:lnTo>
                    <a:pt x="8013" y="7851"/>
                  </a:lnTo>
                  <a:lnTo>
                    <a:pt x="2150" y="16372"/>
                  </a:lnTo>
                  <a:lnTo>
                    <a:pt x="0" y="26807"/>
                  </a:lnTo>
                  <a:lnTo>
                    <a:pt x="2150" y="37241"/>
                  </a:lnTo>
                  <a:lnTo>
                    <a:pt x="8013" y="45762"/>
                  </a:lnTo>
                  <a:lnTo>
                    <a:pt x="16709" y="51507"/>
                  </a:lnTo>
                  <a:lnTo>
                    <a:pt x="27358" y="53614"/>
                  </a:lnTo>
                  <a:lnTo>
                    <a:pt x="38007" y="51507"/>
                  </a:lnTo>
                  <a:lnTo>
                    <a:pt x="46702" y="45762"/>
                  </a:lnTo>
                  <a:lnTo>
                    <a:pt x="52565" y="37241"/>
                  </a:lnTo>
                  <a:lnTo>
                    <a:pt x="54715" y="26807"/>
                  </a:lnTo>
                  <a:lnTo>
                    <a:pt x="52565" y="16372"/>
                  </a:lnTo>
                  <a:lnTo>
                    <a:pt x="46702" y="7851"/>
                  </a:lnTo>
                  <a:lnTo>
                    <a:pt x="38007" y="2106"/>
                  </a:lnTo>
                  <a:lnTo>
                    <a:pt x="2735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3275041" y="5319167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5" h="53975">
                  <a:moveTo>
                    <a:pt x="0" y="26807"/>
                  </a:moveTo>
                  <a:lnTo>
                    <a:pt x="2149" y="16372"/>
                  </a:lnTo>
                  <a:lnTo>
                    <a:pt x="8012" y="7851"/>
                  </a:lnTo>
                  <a:lnTo>
                    <a:pt x="16708" y="2106"/>
                  </a:lnTo>
                  <a:lnTo>
                    <a:pt x="27357" y="0"/>
                  </a:lnTo>
                  <a:lnTo>
                    <a:pt x="38006" y="2106"/>
                  </a:lnTo>
                  <a:lnTo>
                    <a:pt x="46701" y="7851"/>
                  </a:lnTo>
                  <a:lnTo>
                    <a:pt x="52564" y="16372"/>
                  </a:lnTo>
                  <a:lnTo>
                    <a:pt x="54714" y="26807"/>
                  </a:lnTo>
                  <a:lnTo>
                    <a:pt x="52564" y="37241"/>
                  </a:lnTo>
                  <a:lnTo>
                    <a:pt x="46701" y="45762"/>
                  </a:lnTo>
                  <a:lnTo>
                    <a:pt x="38006" y="51507"/>
                  </a:lnTo>
                  <a:lnTo>
                    <a:pt x="27357" y="53614"/>
                  </a:lnTo>
                  <a:lnTo>
                    <a:pt x="16708" y="51507"/>
                  </a:lnTo>
                  <a:lnTo>
                    <a:pt x="8012" y="45762"/>
                  </a:lnTo>
                  <a:lnTo>
                    <a:pt x="2149" y="37241"/>
                  </a:lnTo>
                  <a:lnTo>
                    <a:pt x="0" y="2680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9" name="object 8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650547" y="4745931"/>
              <a:ext cx="1820580" cy="1637550"/>
            </a:xfrm>
            <a:prstGeom prst="rect">
              <a:avLst/>
            </a:prstGeom>
          </p:spPr>
        </p:pic>
        <p:sp>
          <p:nvSpPr>
            <p:cNvPr id="90" name="object 90"/>
            <p:cNvSpPr/>
            <p:nvPr/>
          </p:nvSpPr>
          <p:spPr>
            <a:xfrm>
              <a:off x="5818629" y="4815412"/>
              <a:ext cx="86995" cy="63500"/>
            </a:xfrm>
            <a:custGeom>
              <a:avLst/>
              <a:gdLst/>
              <a:ahLst/>
              <a:cxnLst/>
              <a:rect l="l" t="t" r="r" b="b"/>
              <a:pathLst>
                <a:path w="86995" h="63500">
                  <a:moveTo>
                    <a:pt x="86751" y="0"/>
                  </a:moveTo>
                  <a:lnTo>
                    <a:pt x="0" y="0"/>
                  </a:lnTo>
                  <a:lnTo>
                    <a:pt x="0" y="63164"/>
                  </a:lnTo>
                  <a:lnTo>
                    <a:pt x="86751" y="63164"/>
                  </a:lnTo>
                  <a:lnTo>
                    <a:pt x="8675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5818629" y="4815412"/>
              <a:ext cx="86995" cy="63500"/>
            </a:xfrm>
            <a:custGeom>
              <a:avLst/>
              <a:gdLst/>
              <a:ahLst/>
              <a:cxnLst/>
              <a:rect l="l" t="t" r="r" b="b"/>
              <a:pathLst>
                <a:path w="86995" h="63500">
                  <a:moveTo>
                    <a:pt x="0" y="0"/>
                  </a:moveTo>
                  <a:lnTo>
                    <a:pt x="86751" y="0"/>
                  </a:lnTo>
                  <a:lnTo>
                    <a:pt x="86751" y="63165"/>
                  </a:lnTo>
                  <a:lnTo>
                    <a:pt x="0" y="6316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7225934" y="4811201"/>
              <a:ext cx="86995" cy="63500"/>
            </a:xfrm>
            <a:custGeom>
              <a:avLst/>
              <a:gdLst/>
              <a:ahLst/>
              <a:cxnLst/>
              <a:rect l="l" t="t" r="r" b="b"/>
              <a:pathLst>
                <a:path w="86995" h="63500">
                  <a:moveTo>
                    <a:pt x="86751" y="0"/>
                  </a:moveTo>
                  <a:lnTo>
                    <a:pt x="0" y="0"/>
                  </a:lnTo>
                  <a:lnTo>
                    <a:pt x="0" y="63164"/>
                  </a:lnTo>
                  <a:lnTo>
                    <a:pt x="86751" y="63164"/>
                  </a:lnTo>
                  <a:lnTo>
                    <a:pt x="8675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7225934" y="4811201"/>
              <a:ext cx="86995" cy="63500"/>
            </a:xfrm>
            <a:custGeom>
              <a:avLst/>
              <a:gdLst/>
              <a:ahLst/>
              <a:cxnLst/>
              <a:rect l="l" t="t" r="r" b="b"/>
              <a:pathLst>
                <a:path w="86995" h="63500">
                  <a:moveTo>
                    <a:pt x="0" y="0"/>
                  </a:moveTo>
                  <a:lnTo>
                    <a:pt x="86751" y="0"/>
                  </a:lnTo>
                  <a:lnTo>
                    <a:pt x="86751" y="63165"/>
                  </a:lnTo>
                  <a:lnTo>
                    <a:pt x="0" y="6316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5852365" y="6276627"/>
              <a:ext cx="86995" cy="63500"/>
            </a:xfrm>
            <a:custGeom>
              <a:avLst/>
              <a:gdLst/>
              <a:ahLst/>
              <a:cxnLst/>
              <a:rect l="l" t="t" r="r" b="b"/>
              <a:pathLst>
                <a:path w="86995" h="63500">
                  <a:moveTo>
                    <a:pt x="86751" y="0"/>
                  </a:moveTo>
                  <a:lnTo>
                    <a:pt x="0" y="0"/>
                  </a:lnTo>
                  <a:lnTo>
                    <a:pt x="0" y="63164"/>
                  </a:lnTo>
                  <a:lnTo>
                    <a:pt x="86751" y="63164"/>
                  </a:lnTo>
                  <a:lnTo>
                    <a:pt x="8675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5852365" y="6276627"/>
              <a:ext cx="86995" cy="63500"/>
            </a:xfrm>
            <a:custGeom>
              <a:avLst/>
              <a:gdLst/>
              <a:ahLst/>
              <a:cxnLst/>
              <a:rect l="l" t="t" r="r" b="b"/>
              <a:pathLst>
                <a:path w="86995" h="63500">
                  <a:moveTo>
                    <a:pt x="0" y="0"/>
                  </a:moveTo>
                  <a:lnTo>
                    <a:pt x="86751" y="0"/>
                  </a:lnTo>
                  <a:lnTo>
                    <a:pt x="86751" y="63165"/>
                  </a:lnTo>
                  <a:lnTo>
                    <a:pt x="0" y="6316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7230752" y="6268206"/>
              <a:ext cx="86995" cy="63500"/>
            </a:xfrm>
            <a:custGeom>
              <a:avLst/>
              <a:gdLst/>
              <a:ahLst/>
              <a:cxnLst/>
              <a:rect l="l" t="t" r="r" b="b"/>
              <a:pathLst>
                <a:path w="86995" h="63500">
                  <a:moveTo>
                    <a:pt x="86751" y="0"/>
                  </a:moveTo>
                  <a:lnTo>
                    <a:pt x="0" y="0"/>
                  </a:lnTo>
                  <a:lnTo>
                    <a:pt x="0" y="63164"/>
                  </a:lnTo>
                  <a:lnTo>
                    <a:pt x="86751" y="63164"/>
                  </a:lnTo>
                  <a:lnTo>
                    <a:pt x="8675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7230752" y="6268206"/>
              <a:ext cx="86995" cy="63500"/>
            </a:xfrm>
            <a:custGeom>
              <a:avLst/>
              <a:gdLst/>
              <a:ahLst/>
              <a:cxnLst/>
              <a:rect l="l" t="t" r="r" b="b"/>
              <a:pathLst>
                <a:path w="86995" h="63500">
                  <a:moveTo>
                    <a:pt x="0" y="0"/>
                  </a:moveTo>
                  <a:lnTo>
                    <a:pt x="86751" y="0"/>
                  </a:lnTo>
                  <a:lnTo>
                    <a:pt x="86751" y="63165"/>
                  </a:lnTo>
                  <a:lnTo>
                    <a:pt x="0" y="6316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8" name="object 98"/>
          <p:cNvSpPr txBox="1"/>
          <p:nvPr/>
        </p:nvSpPr>
        <p:spPr>
          <a:xfrm>
            <a:off x="5453905" y="5762087"/>
            <a:ext cx="956879" cy="75016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lnSpc>
                <a:spcPts val="2424"/>
              </a:lnSpc>
              <a:spcBef>
                <a:spcPts val="135"/>
              </a:spcBef>
            </a:pPr>
            <a:r>
              <a:rPr sz="2021" spc="-27" dirty="0">
                <a:solidFill>
                  <a:srgbClr val="2EFF0D"/>
                </a:solidFill>
                <a:latin typeface="American Typewriter"/>
                <a:cs typeface="American Typewriter"/>
              </a:rPr>
              <a:t>V=7V</a:t>
            </a:r>
            <a:endParaRPr sz="2021">
              <a:latin typeface="American Typewriter"/>
              <a:cs typeface="American Typewriter"/>
            </a:endParaRPr>
          </a:p>
          <a:p>
            <a:pPr marL="17104">
              <a:lnSpc>
                <a:spcPts val="1615"/>
              </a:lnSpc>
            </a:pPr>
            <a:r>
              <a:rPr sz="134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Before</a:t>
            </a:r>
            <a:endParaRPr sz="1346">
              <a:latin typeface="American Typewriter"/>
              <a:cs typeface="American Typewriter"/>
            </a:endParaRPr>
          </a:p>
          <a:p>
            <a:pPr marL="17104">
              <a:spcBef>
                <a:spcPts val="128"/>
              </a:spcBef>
            </a:pPr>
            <a:r>
              <a:rPr sz="134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irradiation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889293" y="7280766"/>
            <a:ext cx="1968485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27" dirty="0">
                <a:solidFill>
                  <a:srgbClr val="2EFF0D"/>
                </a:solidFill>
                <a:latin typeface="Gill Sans MT"/>
                <a:cs typeface="Gill Sans MT"/>
              </a:rPr>
              <a:t>Drift</a:t>
            </a:r>
            <a:r>
              <a:rPr sz="1212" spc="-40" dirty="0">
                <a:solidFill>
                  <a:srgbClr val="2EFF0D"/>
                </a:solidFill>
                <a:latin typeface="Gill Sans MT"/>
                <a:cs typeface="Gill Sans MT"/>
              </a:rPr>
              <a:t> </a:t>
            </a:r>
            <a:r>
              <a:rPr sz="1212" spc="-13" dirty="0">
                <a:solidFill>
                  <a:srgbClr val="2EFF0D"/>
                </a:solidFill>
                <a:latin typeface="Gill Sans MT"/>
                <a:cs typeface="Gill Sans MT"/>
              </a:rPr>
              <a:t>lines</a:t>
            </a:r>
            <a:r>
              <a:rPr sz="1212" spc="-40" dirty="0">
                <a:solidFill>
                  <a:srgbClr val="2EFF0D"/>
                </a:solidFill>
                <a:latin typeface="Gill Sans MT"/>
                <a:cs typeface="Gill Sans MT"/>
              </a:rPr>
              <a:t> </a:t>
            </a:r>
            <a:r>
              <a:rPr sz="1212" spc="-27" dirty="0">
                <a:solidFill>
                  <a:srgbClr val="2EFF0D"/>
                </a:solidFill>
                <a:latin typeface="Gill Sans MT"/>
                <a:cs typeface="Gill Sans MT"/>
              </a:rPr>
              <a:t>parallel </a:t>
            </a:r>
            <a:r>
              <a:rPr sz="1212" dirty="0">
                <a:solidFill>
                  <a:srgbClr val="2EFF0D"/>
                </a:solidFill>
                <a:latin typeface="Gill Sans MT"/>
                <a:cs typeface="Gill Sans MT"/>
              </a:rPr>
              <a:t>to</a:t>
            </a:r>
            <a:r>
              <a:rPr sz="1212" spc="-54" dirty="0">
                <a:solidFill>
                  <a:srgbClr val="2EFF0D"/>
                </a:solidFill>
                <a:latin typeface="Gill Sans MT"/>
                <a:cs typeface="Gill Sans MT"/>
              </a:rPr>
              <a:t> </a:t>
            </a:r>
            <a:r>
              <a:rPr sz="1212" spc="-13" dirty="0">
                <a:solidFill>
                  <a:srgbClr val="2EFF0D"/>
                </a:solidFill>
                <a:latin typeface="Gill Sans MT"/>
                <a:cs typeface="Gill Sans MT"/>
              </a:rPr>
              <a:t>the</a:t>
            </a:r>
            <a:r>
              <a:rPr sz="1212" spc="-54" dirty="0">
                <a:solidFill>
                  <a:srgbClr val="2EFF0D"/>
                </a:solidFill>
                <a:latin typeface="Gill Sans MT"/>
                <a:cs typeface="Gill Sans MT"/>
              </a:rPr>
              <a:t> </a:t>
            </a:r>
            <a:r>
              <a:rPr sz="1212" spc="-13" dirty="0">
                <a:solidFill>
                  <a:srgbClr val="2EFF0D"/>
                </a:solidFill>
                <a:latin typeface="Gill Sans MT"/>
                <a:cs typeface="Gill Sans MT"/>
              </a:rPr>
              <a:t>surface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00" name="Slide Number Placeholder 99">
            <a:extLst>
              <a:ext uri="{FF2B5EF4-FFF2-40B4-BE49-F238E27FC236}">
                <a16:creationId xmlns:a16="http://schemas.microsoft.com/office/drawing/2014/main" id="{17205C83-0110-D2CB-CA19-C33D7341292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28</a:t>
            </a:fld>
            <a:endParaRPr lang="en-GB"/>
          </a:p>
        </p:txBody>
      </p:sp>
      <p:sp>
        <p:nvSpPr>
          <p:cNvPr id="101" name="object 2">
            <a:extLst>
              <a:ext uri="{FF2B5EF4-FFF2-40B4-BE49-F238E27FC236}">
                <a16:creationId xmlns:a16="http://schemas.microsoft.com/office/drawing/2014/main" id="{BD04C17E-26E1-464E-B18F-AFE253F715E8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4" y="241707"/>
            <a:ext cx="9709027" cy="7495122"/>
            <a:chOff x="357187" y="1152877"/>
            <a:chExt cx="7209790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872702"/>
          </a:xfrm>
          <a:prstGeom prst="rect">
            <a:avLst/>
          </a:prstGeom>
        </p:spPr>
        <p:txBody>
          <a:bodyPr vert="horz" wrap="square" lIns="0" tIns="351616" rIns="0" bIns="0" rtlCol="0">
            <a:spAutoFit/>
          </a:bodyPr>
          <a:lstStyle/>
          <a:p>
            <a:pPr marL="562721">
              <a:spcBef>
                <a:spcPts val="135"/>
              </a:spcBef>
            </a:pP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This</a:t>
            </a:r>
            <a:r>
              <a:rPr spc="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lecture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055087" y="2124070"/>
            <a:ext cx="12577098" cy="509250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47211" indent="-330107">
              <a:spcBef>
                <a:spcPts val="135"/>
              </a:spcBef>
              <a:buFont typeface="Arial"/>
              <a:buChar char="•"/>
              <a:tabLst>
                <a:tab pos="347211" algn="l"/>
              </a:tabLst>
            </a:pPr>
            <a:r>
              <a:rPr sz="2290" dirty="0">
                <a:solidFill>
                  <a:srgbClr val="DFDFDF"/>
                </a:solidFill>
                <a:latin typeface="American Typewriter"/>
                <a:cs typeface="American Typewriter"/>
              </a:rPr>
              <a:t>Brief</a:t>
            </a:r>
            <a:r>
              <a:rPr sz="2290" spc="21" dirty="0">
                <a:solidFill>
                  <a:srgbClr val="DFDFD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DFDFDF"/>
                </a:solidFill>
                <a:latin typeface="American Typewriter"/>
                <a:cs typeface="American Typewriter"/>
              </a:rPr>
              <a:t>reminder:</a:t>
            </a:r>
            <a:r>
              <a:rPr sz="2290" spc="619" dirty="0">
                <a:solidFill>
                  <a:srgbClr val="DFDFD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DFDFDF"/>
                </a:solidFill>
                <a:latin typeface="American Typewriter"/>
                <a:cs typeface="American Typewriter"/>
              </a:rPr>
              <a:t>Radiation,</a:t>
            </a:r>
            <a:r>
              <a:rPr sz="2290" spc="27" dirty="0">
                <a:solidFill>
                  <a:srgbClr val="DFDFD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DFDFDF"/>
                </a:solidFill>
                <a:latin typeface="American Typewriter"/>
                <a:cs typeface="American Typewriter"/>
              </a:rPr>
              <a:t>Radiation</a:t>
            </a:r>
            <a:r>
              <a:rPr sz="2290" spc="34" dirty="0">
                <a:solidFill>
                  <a:srgbClr val="DFDFD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DFDFDF"/>
                </a:solidFill>
                <a:latin typeface="American Typewriter"/>
                <a:cs typeface="American Typewriter"/>
              </a:rPr>
              <a:t>interaction</a:t>
            </a:r>
            <a:r>
              <a:rPr sz="2290" spc="34" dirty="0">
                <a:solidFill>
                  <a:srgbClr val="DFDFD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DFDFDF"/>
                </a:solidFill>
                <a:latin typeface="American Typewriter"/>
                <a:cs typeface="American Typewriter"/>
              </a:rPr>
              <a:t>with</a:t>
            </a:r>
            <a:r>
              <a:rPr sz="2290" spc="34" dirty="0">
                <a:solidFill>
                  <a:srgbClr val="DFDFD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DFDFDF"/>
                </a:solidFill>
                <a:latin typeface="American Typewriter"/>
                <a:cs typeface="American Typewriter"/>
              </a:rPr>
              <a:t>Matter</a:t>
            </a:r>
            <a:r>
              <a:rPr sz="2290" spc="626" dirty="0">
                <a:solidFill>
                  <a:srgbClr val="DFDFD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DFDFDF"/>
                </a:solidFill>
                <a:latin typeface="American Typewriter"/>
                <a:cs typeface="American Typewriter"/>
              </a:rPr>
              <a:t>and</a:t>
            </a:r>
            <a:r>
              <a:rPr sz="2290" spc="34" dirty="0">
                <a:solidFill>
                  <a:srgbClr val="DFDFD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DFDFDF"/>
                </a:solidFill>
                <a:latin typeface="American Typewriter"/>
                <a:cs typeface="American Typewriter"/>
              </a:rPr>
              <a:t>Radiation</a:t>
            </a:r>
            <a:r>
              <a:rPr sz="2290" spc="34" dirty="0">
                <a:solidFill>
                  <a:srgbClr val="DFDFDF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DFDFDF"/>
                </a:solidFill>
                <a:latin typeface="American Typewriter"/>
                <a:cs typeface="American Typewriter"/>
              </a:rPr>
              <a:t>Detectors</a:t>
            </a:r>
            <a:endParaRPr sz="2290" dirty="0">
              <a:latin typeface="American Typewriter"/>
              <a:cs typeface="American Typewriter"/>
            </a:endParaRPr>
          </a:p>
          <a:p>
            <a:pPr>
              <a:spcBef>
                <a:spcPts val="135"/>
              </a:spcBef>
              <a:buFont typeface="Arial"/>
              <a:buChar char="•"/>
            </a:pPr>
            <a:endParaRPr sz="2290" dirty="0">
              <a:latin typeface="American Typewriter"/>
              <a:cs typeface="American Typewriter"/>
            </a:endParaRPr>
          </a:p>
          <a:p>
            <a:pPr marL="347211" indent="-330107">
              <a:buFont typeface="Arial"/>
              <a:buChar char="•"/>
              <a:tabLst>
                <a:tab pos="347211" algn="l"/>
              </a:tabLst>
            </a:pP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Imaging</a:t>
            </a:r>
            <a:r>
              <a:rPr sz="2290" spc="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Radiation</a:t>
            </a:r>
            <a:r>
              <a:rPr sz="2290" spc="4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with</a:t>
            </a:r>
            <a:r>
              <a:rPr sz="2290" spc="4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FF00"/>
                </a:solidFill>
                <a:latin typeface="American Typewriter"/>
                <a:cs typeface="American Typewriter"/>
              </a:rPr>
              <a:t>Silicon</a:t>
            </a:r>
            <a:r>
              <a:rPr sz="2290" spc="4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Detectors:</a:t>
            </a:r>
            <a:endParaRPr sz="2290" dirty="0">
              <a:latin typeface="American Typewriter"/>
              <a:cs typeface="American Typewriter"/>
            </a:endParaRPr>
          </a:p>
          <a:p>
            <a:pPr>
              <a:spcBef>
                <a:spcPts val="269"/>
              </a:spcBef>
              <a:buFont typeface="Arial"/>
              <a:buChar char="•"/>
            </a:pPr>
            <a:endParaRPr sz="2290" dirty="0">
              <a:latin typeface="American Typewriter"/>
              <a:cs typeface="American Typewriter"/>
            </a:endParaRPr>
          </a:p>
          <a:p>
            <a:pPr marR="352342" algn="ctr"/>
            <a:r>
              <a:rPr sz="2290" dirty="0">
                <a:solidFill>
                  <a:srgbClr val="FFC000"/>
                </a:solidFill>
                <a:latin typeface="American Typewriter"/>
                <a:cs typeface="American Typewriter"/>
              </a:rPr>
              <a:t>Pixel</a:t>
            </a:r>
            <a:r>
              <a:rPr sz="2290" spc="3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C000"/>
                </a:solidFill>
                <a:latin typeface="American Typewriter"/>
                <a:cs typeface="American Typewriter"/>
              </a:rPr>
              <a:t>sensors</a:t>
            </a:r>
            <a:r>
              <a:rPr sz="2290" spc="4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C000"/>
                </a:solidFill>
                <a:latin typeface="Arial Unicode MS"/>
                <a:cs typeface="Arial Unicode MS"/>
              </a:rPr>
              <a:t>�➔</a:t>
            </a:r>
            <a:r>
              <a:rPr sz="2290" dirty="0">
                <a:solidFill>
                  <a:srgbClr val="0E94EC"/>
                </a:solidFill>
                <a:latin typeface="American Typewriter"/>
                <a:cs typeface="American Typewriter"/>
              </a:rPr>
              <a:t>Monolithic</a:t>
            </a:r>
            <a:r>
              <a:rPr sz="2290" spc="47" dirty="0">
                <a:solidFill>
                  <a:srgbClr val="0E94EC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0E94EC"/>
                </a:solidFill>
                <a:latin typeface="American Typewriter"/>
                <a:cs typeface="American Typewriter"/>
              </a:rPr>
              <a:t>and</a:t>
            </a:r>
            <a:r>
              <a:rPr sz="2290" spc="54" dirty="0">
                <a:solidFill>
                  <a:srgbClr val="0E94EC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0E94EC"/>
                </a:solidFill>
                <a:latin typeface="American Typewriter"/>
                <a:cs typeface="American Typewriter"/>
              </a:rPr>
              <a:t>Hybrid</a:t>
            </a:r>
            <a:endParaRPr sz="2290" dirty="0">
              <a:latin typeface="American Typewriter"/>
              <a:cs typeface="American Typewriter"/>
            </a:endParaRPr>
          </a:p>
          <a:p>
            <a:pPr>
              <a:spcBef>
                <a:spcPts val="135"/>
              </a:spcBef>
            </a:pPr>
            <a:endParaRPr sz="2290" dirty="0">
              <a:latin typeface="American Typewriter"/>
              <a:cs typeface="American Typewriter"/>
            </a:endParaRPr>
          </a:p>
          <a:p>
            <a:pPr marL="347211" indent="-330107">
              <a:buFont typeface="Arial"/>
              <a:buChar char="•"/>
              <a:tabLst>
                <a:tab pos="347211" algn="l"/>
              </a:tabLst>
            </a:pPr>
            <a:r>
              <a:rPr sz="2290" dirty="0">
                <a:solidFill>
                  <a:srgbClr val="B1D1E3"/>
                </a:solidFill>
                <a:latin typeface="American Typewriter"/>
                <a:cs typeface="American Typewriter"/>
              </a:rPr>
              <a:t>Basics</a:t>
            </a:r>
            <a:r>
              <a:rPr sz="2290" spc="27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B1D1E3"/>
                </a:solidFill>
                <a:latin typeface="American Typewriter"/>
                <a:cs typeface="American Typewriter"/>
              </a:rPr>
              <a:t>of</a:t>
            </a:r>
            <a:r>
              <a:rPr sz="2290" spc="13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B1D1E3"/>
                </a:solidFill>
                <a:latin typeface="American Typewriter"/>
                <a:cs typeface="American Typewriter"/>
              </a:rPr>
              <a:t>Signal</a:t>
            </a:r>
            <a:r>
              <a:rPr sz="2290" spc="6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B1D1E3"/>
                </a:solidFill>
                <a:latin typeface="American Typewriter"/>
                <a:cs typeface="American Typewriter"/>
              </a:rPr>
              <a:t>formation</a:t>
            </a:r>
            <a:r>
              <a:rPr sz="2290" spc="27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B1D1E3"/>
                </a:solidFill>
                <a:latin typeface="American Typewriter"/>
                <a:cs typeface="American Typewriter"/>
              </a:rPr>
              <a:t>in</a:t>
            </a:r>
            <a:r>
              <a:rPr sz="2290" spc="34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B1D1E3"/>
                </a:solidFill>
                <a:latin typeface="American Typewriter"/>
                <a:cs typeface="American Typewriter"/>
              </a:rPr>
              <a:t>silicon</a:t>
            </a:r>
            <a:r>
              <a:rPr sz="2290" spc="27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B1D1E3"/>
                </a:solidFill>
                <a:latin typeface="American Typewriter"/>
                <a:cs typeface="American Typewriter"/>
              </a:rPr>
              <a:t>sensors</a:t>
            </a:r>
            <a:endParaRPr sz="2290" dirty="0">
              <a:latin typeface="American Typewriter"/>
              <a:cs typeface="American Typewriter"/>
            </a:endParaRPr>
          </a:p>
          <a:p>
            <a:pPr>
              <a:spcBef>
                <a:spcPts val="107"/>
              </a:spcBef>
              <a:buFont typeface="Arial"/>
              <a:buChar char="•"/>
            </a:pPr>
            <a:endParaRPr sz="2290" dirty="0">
              <a:latin typeface="American Typewriter"/>
              <a:cs typeface="American Typewriter"/>
            </a:endParaRPr>
          </a:p>
          <a:p>
            <a:pPr marL="420758" indent="-403653">
              <a:buFont typeface="Arial"/>
              <a:buChar char="•"/>
              <a:tabLst>
                <a:tab pos="420758" algn="l"/>
              </a:tabLst>
            </a:pPr>
            <a:r>
              <a:rPr sz="2290" dirty="0">
                <a:solidFill>
                  <a:srgbClr val="FF99FF"/>
                </a:solidFill>
                <a:latin typeface="American Typewriter"/>
                <a:cs typeface="American Typewriter"/>
              </a:rPr>
              <a:t>Basics</a:t>
            </a:r>
            <a:r>
              <a:rPr sz="2290" spc="13" dirty="0">
                <a:solidFill>
                  <a:srgbClr val="FF99F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99FF"/>
                </a:solidFill>
                <a:latin typeface="American Typewriter"/>
                <a:cs typeface="American Typewriter"/>
              </a:rPr>
              <a:t>of</a:t>
            </a:r>
            <a:r>
              <a:rPr sz="2290" spc="6" dirty="0">
                <a:solidFill>
                  <a:srgbClr val="FF99F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99FF"/>
                </a:solidFill>
                <a:latin typeface="American Typewriter"/>
                <a:cs typeface="American Typewriter"/>
              </a:rPr>
              <a:t>radiation</a:t>
            </a:r>
            <a:r>
              <a:rPr sz="2290" spc="13" dirty="0">
                <a:solidFill>
                  <a:srgbClr val="FF99F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99FF"/>
                </a:solidFill>
                <a:latin typeface="American Typewriter"/>
                <a:cs typeface="American Typewriter"/>
              </a:rPr>
              <a:t>effects</a:t>
            </a:r>
            <a:r>
              <a:rPr sz="2290" spc="21" dirty="0">
                <a:solidFill>
                  <a:srgbClr val="FF99F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99FF"/>
                </a:solidFill>
                <a:latin typeface="American Typewriter"/>
                <a:cs typeface="American Typewriter"/>
              </a:rPr>
              <a:t>in</a:t>
            </a:r>
            <a:r>
              <a:rPr sz="2290" spc="13" dirty="0">
                <a:solidFill>
                  <a:srgbClr val="FF99FF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99FF"/>
                </a:solidFill>
                <a:latin typeface="American Typewriter"/>
                <a:cs typeface="American Typewriter"/>
              </a:rPr>
              <a:t>silicon</a:t>
            </a:r>
            <a:r>
              <a:rPr sz="2290" spc="21" dirty="0">
                <a:solidFill>
                  <a:srgbClr val="FF99FF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FF99FF"/>
                </a:solidFill>
                <a:latin typeface="American Typewriter"/>
                <a:cs typeface="American Typewriter"/>
              </a:rPr>
              <a:t>sensors</a:t>
            </a:r>
            <a:endParaRPr sz="2290" dirty="0">
              <a:latin typeface="American Typewriter"/>
              <a:cs typeface="American Typewriter"/>
            </a:endParaRPr>
          </a:p>
          <a:p>
            <a:pPr>
              <a:spcBef>
                <a:spcPts val="377"/>
              </a:spcBef>
              <a:buFont typeface="Arial"/>
              <a:buChar char="•"/>
            </a:pPr>
            <a:endParaRPr sz="2290" dirty="0">
              <a:latin typeface="American Typewriter"/>
              <a:cs typeface="American Typewriter"/>
            </a:endParaRPr>
          </a:p>
          <a:p>
            <a:pPr marL="347211" marR="6841" indent="-330963">
              <a:lnSpc>
                <a:spcPts val="2721"/>
              </a:lnSpc>
              <a:buFont typeface="Arial"/>
              <a:buChar char="•"/>
              <a:tabLst>
                <a:tab pos="347211" algn="l"/>
              </a:tabLst>
            </a:pPr>
            <a:r>
              <a:rPr sz="2290" dirty="0">
                <a:solidFill>
                  <a:srgbClr val="FF6600"/>
                </a:solidFill>
                <a:latin typeface="American Typewriter"/>
                <a:cs typeface="American Typewriter"/>
              </a:rPr>
              <a:t>Examples</a:t>
            </a:r>
            <a:r>
              <a:rPr sz="2290" spc="6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6600"/>
                </a:solidFill>
                <a:latin typeface="American Typewriter"/>
                <a:cs typeface="American Typewriter"/>
              </a:rPr>
              <a:t>of</a:t>
            </a:r>
            <a:r>
              <a:rPr sz="2290" spc="-6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6600"/>
                </a:solidFill>
                <a:latin typeface="American Typewriter"/>
                <a:cs typeface="American Typewriter"/>
              </a:rPr>
              <a:t>applications</a:t>
            </a:r>
            <a:r>
              <a:rPr sz="2290" spc="13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6600"/>
                </a:solidFill>
                <a:latin typeface="American Typewriter"/>
                <a:cs typeface="American Typewriter"/>
              </a:rPr>
              <a:t>in</a:t>
            </a:r>
            <a:r>
              <a:rPr sz="2290" spc="6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6600"/>
                </a:solidFill>
                <a:latin typeface="American Typewriter"/>
                <a:cs typeface="American Typewriter"/>
              </a:rPr>
              <a:t>High</a:t>
            </a:r>
            <a:r>
              <a:rPr sz="2290" spc="6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6600"/>
                </a:solidFill>
                <a:latin typeface="American Typewriter"/>
                <a:cs typeface="American Typewriter"/>
              </a:rPr>
              <a:t>Energy</a:t>
            </a:r>
            <a:r>
              <a:rPr sz="2290" spc="6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6600"/>
                </a:solidFill>
                <a:latin typeface="American Typewriter"/>
                <a:cs typeface="American Typewriter"/>
              </a:rPr>
              <a:t>Physics, medicine, Environmental</a:t>
            </a:r>
            <a:r>
              <a:rPr sz="2290" spc="-6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FF6600"/>
                </a:solidFill>
                <a:latin typeface="American Typewriter"/>
                <a:cs typeface="American Typewriter"/>
              </a:rPr>
              <a:t>Monitoring </a:t>
            </a:r>
            <a:r>
              <a:rPr sz="2290" dirty="0">
                <a:solidFill>
                  <a:srgbClr val="FF6600"/>
                </a:solidFill>
                <a:latin typeface="American Typewriter"/>
                <a:cs typeface="American Typewriter"/>
              </a:rPr>
              <a:t>and</a:t>
            </a:r>
            <a:r>
              <a:rPr sz="2290" spc="-21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F6600"/>
                </a:solidFill>
                <a:latin typeface="American Typewriter"/>
                <a:cs typeface="American Typewriter"/>
              </a:rPr>
              <a:t>Energy</a:t>
            </a:r>
            <a:r>
              <a:rPr sz="2290" spc="-21" dirty="0">
                <a:solidFill>
                  <a:srgbClr val="FF6600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FF6600"/>
                </a:solidFill>
                <a:latin typeface="American Typewriter"/>
                <a:cs typeface="American Typewriter"/>
              </a:rPr>
              <a:t>Harvesting</a:t>
            </a:r>
            <a:endParaRPr sz="2290" dirty="0">
              <a:latin typeface="American Typewriter"/>
              <a:cs typeface="American Typewriter"/>
            </a:endParaRPr>
          </a:p>
          <a:p>
            <a:pPr>
              <a:spcBef>
                <a:spcPts val="175"/>
              </a:spcBef>
              <a:buFont typeface="Arial"/>
              <a:buChar char="•"/>
            </a:pPr>
            <a:endParaRPr sz="2290" dirty="0">
              <a:latin typeface="American Typewriter"/>
              <a:cs typeface="American Typewriter"/>
            </a:endParaRPr>
          </a:p>
          <a:p>
            <a:pPr marL="420758" indent="-403653">
              <a:buClr>
                <a:srgbClr val="EC987D"/>
              </a:buClr>
              <a:buFont typeface="Arial"/>
              <a:buChar char="•"/>
              <a:tabLst>
                <a:tab pos="420758" algn="l"/>
              </a:tabLst>
            </a:pPr>
            <a:r>
              <a:rPr sz="2290" dirty="0">
                <a:solidFill>
                  <a:srgbClr val="F9DDD4"/>
                </a:solidFill>
                <a:latin typeface="American Typewriter"/>
                <a:cs typeface="American Typewriter"/>
              </a:rPr>
              <a:t>A</a:t>
            </a:r>
            <a:r>
              <a:rPr sz="2290" spc="13" dirty="0">
                <a:solidFill>
                  <a:srgbClr val="F9DDD4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9DDD4"/>
                </a:solidFill>
                <a:latin typeface="American Typewriter"/>
                <a:cs typeface="American Typewriter"/>
              </a:rPr>
              <a:t>brief</a:t>
            </a:r>
            <a:r>
              <a:rPr sz="2290" spc="6" dirty="0">
                <a:solidFill>
                  <a:srgbClr val="F9DDD4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9DDD4"/>
                </a:solidFill>
                <a:latin typeface="American Typewriter"/>
                <a:cs typeface="American Typewriter"/>
              </a:rPr>
              <a:t>look</a:t>
            </a:r>
            <a:r>
              <a:rPr sz="2290" spc="21" dirty="0">
                <a:solidFill>
                  <a:srgbClr val="F9DDD4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9DDD4"/>
                </a:solidFill>
                <a:latin typeface="American Typewriter"/>
                <a:cs typeface="American Typewriter"/>
              </a:rPr>
              <a:t>at</a:t>
            </a:r>
            <a:r>
              <a:rPr sz="2290" spc="13" dirty="0">
                <a:solidFill>
                  <a:srgbClr val="F9DDD4"/>
                </a:solidFill>
                <a:latin typeface="American Typewriter"/>
                <a:cs typeface="American Typewriter"/>
              </a:rPr>
              <a:t> </a:t>
            </a:r>
            <a:r>
              <a:rPr sz="2290" dirty="0">
                <a:solidFill>
                  <a:srgbClr val="F9DDD4"/>
                </a:solidFill>
                <a:latin typeface="American Typewriter"/>
                <a:cs typeface="American Typewriter"/>
              </a:rPr>
              <a:t>the</a:t>
            </a:r>
            <a:r>
              <a:rPr sz="2290" spc="13" dirty="0">
                <a:solidFill>
                  <a:srgbClr val="F9DDD4"/>
                </a:solidFill>
                <a:latin typeface="American Typewriter"/>
                <a:cs typeface="American Typewriter"/>
              </a:rPr>
              <a:t> </a:t>
            </a:r>
            <a:r>
              <a:rPr sz="2290" spc="-13" dirty="0">
                <a:solidFill>
                  <a:srgbClr val="F9DDD4"/>
                </a:solidFill>
                <a:latin typeface="American Typewriter"/>
                <a:cs typeface="American Typewriter"/>
              </a:rPr>
              <a:t>future</a:t>
            </a:r>
            <a:endParaRPr sz="2290" dirty="0">
              <a:latin typeface="American Typewriter"/>
              <a:cs typeface="American Typewriter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587830" y="6995706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6"/>
                </a:lnTo>
                <a:lnTo>
                  <a:pt x="8012" y="107473"/>
                </a:lnTo>
                <a:lnTo>
                  <a:pt x="0" y="157142"/>
                </a:lnTo>
                <a:lnTo>
                  <a:pt x="8012" y="206810"/>
                </a:lnTo>
                <a:lnTo>
                  <a:pt x="30323" y="249947"/>
                </a:lnTo>
                <a:lnTo>
                  <a:pt x="64344" y="283964"/>
                </a:lnTo>
                <a:lnTo>
                  <a:pt x="107487" y="306271"/>
                </a:lnTo>
                <a:lnTo>
                  <a:pt x="157162" y="314283"/>
                </a:lnTo>
                <a:lnTo>
                  <a:pt x="206838" y="306271"/>
                </a:lnTo>
                <a:lnTo>
                  <a:pt x="249981" y="283964"/>
                </a:lnTo>
                <a:lnTo>
                  <a:pt x="284002" y="249947"/>
                </a:lnTo>
                <a:lnTo>
                  <a:pt x="306312" y="206810"/>
                </a:lnTo>
                <a:lnTo>
                  <a:pt x="314325" y="157142"/>
                </a:lnTo>
                <a:lnTo>
                  <a:pt x="306312" y="107473"/>
                </a:lnTo>
                <a:lnTo>
                  <a:pt x="284002" y="64336"/>
                </a:lnTo>
                <a:lnTo>
                  <a:pt x="249981" y="30319"/>
                </a:lnTo>
                <a:lnTo>
                  <a:pt x="206838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2741951" y="7091955"/>
            <a:ext cx="111165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67" dirty="0">
                <a:solidFill>
                  <a:srgbClr val="FFFFFF"/>
                </a:solidFill>
                <a:latin typeface="Gill Sans MT"/>
                <a:cs typeface="Gill Sans MT"/>
              </a:rPr>
              <a:t>3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5F200EF-9EA2-5C26-5E7A-3470ED352D6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6" y="241707"/>
            <a:ext cx="12642942" cy="7495122"/>
            <a:chOff x="357187" y="1152877"/>
            <a:chExt cx="9388475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00784" y="6126593"/>
              <a:ext cx="1355893" cy="31208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4779" y="5434517"/>
              <a:ext cx="3606004" cy="105849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35071" y="4251894"/>
              <a:ext cx="3585858" cy="103904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08190" y="2209232"/>
              <a:ext cx="1602475" cy="96713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93082" y="2188121"/>
              <a:ext cx="1353131" cy="20483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09664" y="2177534"/>
              <a:ext cx="1990996" cy="98871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75280" y="2181859"/>
              <a:ext cx="896112" cy="22250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14710" y="3135165"/>
              <a:ext cx="1578507" cy="9871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21146" y="3165061"/>
              <a:ext cx="1486283" cy="15530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812873" y="3154754"/>
              <a:ext cx="1924616" cy="92234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39239" y="3137968"/>
              <a:ext cx="1086383" cy="19304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392672" y="2224531"/>
              <a:ext cx="3230879" cy="166420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289040" y="3946651"/>
              <a:ext cx="3456432" cy="2532888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9347548" y="6168304"/>
              <a:ext cx="314325" cy="314325"/>
            </a:xfrm>
            <a:custGeom>
              <a:avLst/>
              <a:gdLst/>
              <a:ahLst/>
              <a:cxnLst/>
              <a:rect l="l" t="t" r="r" b="b"/>
              <a:pathLst>
                <a:path w="314325" h="314325">
                  <a:moveTo>
                    <a:pt x="157162" y="0"/>
                  </a:moveTo>
                  <a:lnTo>
                    <a:pt x="107487" y="8011"/>
                  </a:lnTo>
                  <a:lnTo>
                    <a:pt x="64344" y="30319"/>
                  </a:lnTo>
                  <a:lnTo>
                    <a:pt x="30323" y="64336"/>
                  </a:lnTo>
                  <a:lnTo>
                    <a:pt x="8012" y="107473"/>
                  </a:lnTo>
                  <a:lnTo>
                    <a:pt x="0" y="157142"/>
                  </a:lnTo>
                  <a:lnTo>
                    <a:pt x="8012" y="206810"/>
                  </a:lnTo>
                  <a:lnTo>
                    <a:pt x="30323" y="249947"/>
                  </a:lnTo>
                  <a:lnTo>
                    <a:pt x="64344" y="283964"/>
                  </a:lnTo>
                  <a:lnTo>
                    <a:pt x="107487" y="306271"/>
                  </a:lnTo>
                  <a:lnTo>
                    <a:pt x="157162" y="314283"/>
                  </a:lnTo>
                  <a:lnTo>
                    <a:pt x="206838" y="306271"/>
                  </a:lnTo>
                  <a:lnTo>
                    <a:pt x="249981" y="283964"/>
                  </a:lnTo>
                  <a:lnTo>
                    <a:pt x="284002" y="249947"/>
                  </a:lnTo>
                  <a:lnTo>
                    <a:pt x="306312" y="206810"/>
                  </a:lnTo>
                  <a:lnTo>
                    <a:pt x="314325" y="157142"/>
                  </a:lnTo>
                  <a:lnTo>
                    <a:pt x="306312" y="107473"/>
                  </a:lnTo>
                  <a:lnTo>
                    <a:pt x="284002" y="64336"/>
                  </a:lnTo>
                  <a:lnTo>
                    <a:pt x="249981" y="30319"/>
                  </a:lnTo>
                  <a:lnTo>
                    <a:pt x="206838" y="8011"/>
                  </a:lnTo>
                  <a:lnTo>
                    <a:pt x="157162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041372" y="28010"/>
            <a:ext cx="11560360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Precision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space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time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Developments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Bulk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Micro-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Fabrication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526202" y="1869586"/>
            <a:ext cx="1139874" cy="32915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290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11:1</a:t>
            </a:r>
            <a:endParaRPr sz="2290">
              <a:latin typeface="American Typewriter"/>
              <a:cs typeface="American Typewriter"/>
            </a:endParaRPr>
          </a:p>
          <a:p>
            <a:pPr marL="17104">
              <a:spcBef>
                <a:spcPts val="94"/>
              </a:spcBef>
            </a:pPr>
            <a:r>
              <a:rPr sz="2290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1997</a:t>
            </a:r>
            <a:endParaRPr sz="2290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</a:pPr>
            <a:endParaRPr sz="2290">
              <a:latin typeface="American Typewriter"/>
              <a:cs typeface="American Typewriter"/>
            </a:endParaRPr>
          </a:p>
          <a:p>
            <a:pPr>
              <a:spcBef>
                <a:spcPts val="308"/>
              </a:spcBef>
            </a:pPr>
            <a:endParaRPr sz="2290">
              <a:latin typeface="American Typewriter"/>
              <a:cs typeface="American Typewriter"/>
            </a:endParaRPr>
          </a:p>
          <a:p>
            <a:pPr marL="17104"/>
            <a:r>
              <a:rPr sz="2290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24:1</a:t>
            </a:r>
            <a:endParaRPr sz="2290">
              <a:latin typeface="American Typewriter"/>
              <a:cs typeface="American Typewriter"/>
            </a:endParaRPr>
          </a:p>
          <a:p>
            <a:pPr marL="17104">
              <a:spcBef>
                <a:spcPts val="61"/>
              </a:spcBef>
            </a:pPr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today</a:t>
            </a:r>
            <a:endParaRPr sz="2290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</a:pPr>
            <a:endParaRPr sz="2290">
              <a:latin typeface="American Typewriter"/>
              <a:cs typeface="American Typewriter"/>
            </a:endParaRPr>
          </a:p>
          <a:p>
            <a:pPr>
              <a:spcBef>
                <a:spcPts val="342"/>
              </a:spcBef>
            </a:pPr>
            <a:endParaRPr sz="2290">
              <a:latin typeface="American Typewriter"/>
              <a:cs typeface="American Typewriter"/>
            </a:endParaRPr>
          </a:p>
          <a:p>
            <a:pPr marL="17104"/>
            <a:r>
              <a:rPr sz="2290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40-</a:t>
            </a:r>
            <a:r>
              <a:rPr sz="2290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60:1</a:t>
            </a:r>
            <a:endParaRPr sz="2290">
              <a:latin typeface="American Typewriter"/>
              <a:cs typeface="American Typewriter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526200" y="6109610"/>
            <a:ext cx="1186049" cy="36967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290" spc="-40" dirty="0">
                <a:solidFill>
                  <a:srgbClr val="FFFF00"/>
                </a:solidFill>
                <a:latin typeface="American Typewriter"/>
                <a:cs typeface="American Typewriter"/>
              </a:rPr>
              <a:t>110:1!!!</a:t>
            </a:r>
            <a:endParaRPr sz="2290">
              <a:latin typeface="American Typewriter"/>
              <a:cs typeface="American Typewriter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679486" y="7091956"/>
            <a:ext cx="24028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34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923564" y="515514"/>
            <a:ext cx="10737735" cy="715639"/>
          </a:xfrm>
          <a:prstGeom prst="rect">
            <a:avLst/>
          </a:prstGeom>
        </p:spPr>
        <p:txBody>
          <a:bodyPr vert="horz" wrap="square" lIns="0" tIns="91498" rIns="0" bIns="0" rtlCol="0">
            <a:spAutoFit/>
          </a:bodyPr>
          <a:lstStyle/>
          <a:p>
            <a:pPr marL="6441358">
              <a:spcBef>
                <a:spcPts val="721"/>
              </a:spcBef>
            </a:pPr>
            <a:r>
              <a:rPr sz="1279" dirty="0">
                <a:solidFill>
                  <a:srgbClr val="FFFFFF"/>
                </a:solidFill>
                <a:latin typeface="American Typewriter"/>
                <a:cs typeface="American Typewriter"/>
              </a:rPr>
              <a:t>NATURE</a:t>
            </a:r>
            <a:r>
              <a:rPr sz="1279" spc="1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79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https://doi.org/10.1038/s41598-020-79560-</a:t>
            </a:r>
            <a:r>
              <a:rPr sz="1279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z</a:t>
            </a:r>
            <a:endParaRPr sz="1279">
              <a:latin typeface="American Typewriter"/>
              <a:cs typeface="American Typewriter"/>
            </a:endParaRPr>
          </a:p>
          <a:p>
            <a:pPr marL="17104">
              <a:spcBef>
                <a:spcPts val="923"/>
              </a:spcBef>
              <a:tabLst>
                <a:tab pos="5338150" algn="l"/>
              </a:tabLst>
            </a:pPr>
            <a:r>
              <a:rPr sz="3030" baseline="1851" dirty="0">
                <a:solidFill>
                  <a:srgbClr val="FFFF00"/>
                </a:solidFill>
                <a:latin typeface="American Typewriter"/>
                <a:cs typeface="American Typewriter"/>
              </a:rPr>
              <a:t>Deep</a:t>
            </a:r>
            <a:r>
              <a:rPr sz="3030" spc="223" baseline="185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3030" baseline="1851" dirty="0">
                <a:solidFill>
                  <a:srgbClr val="FFFF00"/>
                </a:solidFill>
                <a:latin typeface="American Typewriter"/>
                <a:cs typeface="American Typewriter"/>
              </a:rPr>
              <a:t>Reative</a:t>
            </a:r>
            <a:r>
              <a:rPr sz="3030" spc="232" baseline="185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3030" baseline="1851" dirty="0">
                <a:solidFill>
                  <a:srgbClr val="FFFF00"/>
                </a:solidFill>
                <a:latin typeface="American Typewriter"/>
                <a:cs typeface="American Typewriter"/>
              </a:rPr>
              <a:t>Ion</a:t>
            </a:r>
            <a:r>
              <a:rPr sz="3030" spc="241" baseline="185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3030" spc="-21" baseline="1851" dirty="0">
                <a:solidFill>
                  <a:srgbClr val="FFFF00"/>
                </a:solidFill>
                <a:latin typeface="American Typewriter"/>
                <a:cs typeface="American Typewriter"/>
              </a:rPr>
              <a:t>Etching</a:t>
            </a:r>
            <a:r>
              <a:rPr sz="3030" baseline="1851" dirty="0">
                <a:solidFill>
                  <a:srgbClr val="FFFF00"/>
                </a:solidFill>
                <a:latin typeface="American Typewriter"/>
                <a:cs typeface="American Typewriter"/>
              </a:rPr>
              <a:t>	</a:t>
            </a:r>
            <a:r>
              <a:rPr sz="2021" dirty="0">
                <a:solidFill>
                  <a:srgbClr val="12E707"/>
                </a:solidFill>
                <a:latin typeface="American Typewriter"/>
                <a:cs typeface="American Typewriter"/>
              </a:rPr>
              <a:t>Cryo-etching</a:t>
            </a:r>
            <a:r>
              <a:rPr sz="2021" spc="229" dirty="0">
                <a:solidFill>
                  <a:srgbClr val="12E707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12E707"/>
                </a:solidFill>
                <a:latin typeface="American Typewriter"/>
                <a:cs typeface="American Typewriter"/>
              </a:rPr>
              <a:t>Atomic</a:t>
            </a:r>
            <a:r>
              <a:rPr sz="2021" spc="202" dirty="0">
                <a:solidFill>
                  <a:srgbClr val="12E707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12E707"/>
                </a:solidFill>
                <a:latin typeface="American Typewriter"/>
                <a:cs typeface="American Typewriter"/>
              </a:rPr>
              <a:t>Level</a:t>
            </a:r>
            <a:r>
              <a:rPr sz="2021" spc="195" dirty="0">
                <a:solidFill>
                  <a:srgbClr val="12E707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12E707"/>
                </a:solidFill>
                <a:latin typeface="American Typewriter"/>
                <a:cs typeface="American Typewriter"/>
              </a:rPr>
              <a:t>Etching</a:t>
            </a:r>
            <a:r>
              <a:rPr sz="2021" spc="229" dirty="0">
                <a:solidFill>
                  <a:srgbClr val="12E707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12E707"/>
                </a:solidFill>
                <a:latin typeface="American Typewriter"/>
                <a:cs typeface="American Typewriter"/>
              </a:rPr>
              <a:t>(ALE)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7A456A91-F3F8-80A0-66F6-C39730C9D7D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29</a:t>
            </a:fld>
            <a:endParaRPr lang="en-GB"/>
          </a:p>
        </p:txBody>
      </p:sp>
      <p:sp>
        <p:nvSpPr>
          <p:cNvPr id="28" name="object 2">
            <a:extLst>
              <a:ext uri="{FF2B5EF4-FFF2-40B4-BE49-F238E27FC236}">
                <a16:creationId xmlns:a16="http://schemas.microsoft.com/office/drawing/2014/main" id="{66B41913-DABB-7D42-851C-5254B9D5896A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1946" y="3941875"/>
            <a:ext cx="2320789" cy="305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2723098"/>
              </p:ext>
            </p:extLst>
          </p:nvPr>
        </p:nvGraphicFramePr>
        <p:xfrm>
          <a:off x="1765861" y="1650669"/>
          <a:ext cx="2385129" cy="254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Image" r:id="rId4" imgW="4485704" imgH="4841511" progId="">
                  <p:embed/>
                </p:oleObj>
              </mc:Choice>
              <mc:Fallback>
                <p:oleObj name="Image" r:id="rId4" imgW="4485704" imgH="4841511" progId="">
                  <p:embed/>
                  <p:pic>
                    <p:nvPicPr>
                      <p:cNvPr id="4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861" y="1650669"/>
                        <a:ext cx="2385129" cy="254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1"/>
          <p:cNvSpPr txBox="1">
            <a:spLocks noChangeArrowheads="1"/>
          </p:cNvSpPr>
          <p:nvPr/>
        </p:nvSpPr>
        <p:spPr bwMode="auto">
          <a:xfrm>
            <a:off x="4148655" y="2300279"/>
            <a:ext cx="1199367" cy="29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323" i="1" dirty="0">
                <a:solidFill>
                  <a:schemeClr val="bg1"/>
                </a:solidFill>
                <a:latin typeface="Rockwell" pitchFamily="18" charset="0"/>
              </a:rPr>
              <a:t>Van Lint 1980</a:t>
            </a: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5180373" y="1722083"/>
            <a:ext cx="1677062" cy="27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13" dirty="0">
                <a:solidFill>
                  <a:schemeClr val="bg1"/>
                </a:solidFill>
                <a:latin typeface="+mj-lt"/>
              </a:rPr>
              <a:t>Primary Knock on Atom</a:t>
            </a:r>
          </a:p>
        </p:txBody>
      </p:sp>
      <p:sp>
        <p:nvSpPr>
          <p:cNvPr id="7" name="Text Box 33"/>
          <p:cNvSpPr txBox="1">
            <a:spLocks noChangeArrowheads="1"/>
          </p:cNvSpPr>
          <p:nvPr/>
        </p:nvSpPr>
        <p:spPr bwMode="auto">
          <a:xfrm>
            <a:off x="5631260" y="2043559"/>
            <a:ext cx="2946640" cy="1721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764" dirty="0">
                <a:solidFill>
                  <a:srgbClr val="FFFF00"/>
                </a:solidFill>
                <a:latin typeface="+mj-lt"/>
              </a:rPr>
              <a:t>Displacement thresholds in Si:</a:t>
            </a:r>
          </a:p>
          <a:p>
            <a:r>
              <a:rPr lang="en-GB" sz="1764" dirty="0" err="1">
                <a:solidFill>
                  <a:srgbClr val="FFFF00"/>
                </a:solidFill>
                <a:latin typeface="+mj-lt"/>
              </a:rPr>
              <a:t>Frenkel</a:t>
            </a:r>
            <a:r>
              <a:rPr lang="en-GB" sz="1764" dirty="0">
                <a:solidFill>
                  <a:srgbClr val="FFFF00"/>
                </a:solidFill>
                <a:latin typeface="+mj-lt"/>
              </a:rPr>
              <a:t> pair    E~25eV</a:t>
            </a:r>
          </a:p>
          <a:p>
            <a:r>
              <a:rPr lang="en-GB" sz="1764" dirty="0">
                <a:solidFill>
                  <a:srgbClr val="FFFF00"/>
                </a:solidFill>
                <a:latin typeface="+mj-lt"/>
              </a:rPr>
              <a:t>Defect cluster E~5keV</a:t>
            </a:r>
          </a:p>
          <a:p>
            <a:r>
              <a:rPr lang="en-GB" sz="1764" dirty="0">
                <a:solidFill>
                  <a:srgbClr val="FFFF00"/>
                </a:solidFill>
                <a:latin typeface="+mj-lt"/>
              </a:rPr>
              <a:t>For X-Rays E~250KeV</a:t>
            </a:r>
          </a:p>
          <a:p>
            <a:endParaRPr lang="en-GB" sz="1764" dirty="0">
              <a:solidFill>
                <a:srgbClr val="FFFF00"/>
              </a:solidFill>
              <a:latin typeface="+mj-lt"/>
            </a:endParaRPr>
          </a:p>
          <a:p>
            <a:endParaRPr lang="en-GB" sz="1764" dirty="0">
              <a:solidFill>
                <a:srgbClr val="FFFF00"/>
              </a:solidFill>
              <a:latin typeface="+mj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0272056" y="1932809"/>
            <a:ext cx="2947850" cy="1354540"/>
            <a:chOff x="4831085" y="4928033"/>
            <a:chExt cx="2008067" cy="873239"/>
          </a:xfrm>
        </p:grpSpPr>
        <p:grpSp>
          <p:nvGrpSpPr>
            <p:cNvPr id="8" name="Group 34"/>
            <p:cNvGrpSpPr>
              <a:grpSpLocks/>
            </p:cNvGrpSpPr>
            <p:nvPr/>
          </p:nvGrpSpPr>
          <p:grpSpPr bwMode="auto">
            <a:xfrm>
              <a:off x="4831085" y="4928033"/>
              <a:ext cx="1129593" cy="873239"/>
              <a:chOff x="3600" y="2394"/>
              <a:chExt cx="1315" cy="1031"/>
            </a:xfrm>
          </p:grpSpPr>
          <p:sp>
            <p:nvSpPr>
              <p:cNvPr id="11" name="Oval 35"/>
              <p:cNvSpPr>
                <a:spLocks noChangeArrowheads="1"/>
              </p:cNvSpPr>
              <p:nvPr/>
            </p:nvSpPr>
            <p:spPr bwMode="auto">
              <a:xfrm>
                <a:off x="3600" y="2394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" name="Oval 36"/>
              <p:cNvSpPr>
                <a:spLocks noChangeArrowheads="1"/>
              </p:cNvSpPr>
              <p:nvPr/>
            </p:nvSpPr>
            <p:spPr bwMode="auto">
              <a:xfrm>
                <a:off x="3887" y="2394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" name="Oval 37"/>
              <p:cNvSpPr>
                <a:spLocks noChangeArrowheads="1"/>
              </p:cNvSpPr>
              <p:nvPr/>
            </p:nvSpPr>
            <p:spPr bwMode="auto">
              <a:xfrm>
                <a:off x="4174" y="2394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Oval 38"/>
              <p:cNvSpPr>
                <a:spLocks noChangeArrowheads="1"/>
              </p:cNvSpPr>
              <p:nvPr/>
            </p:nvSpPr>
            <p:spPr bwMode="auto">
              <a:xfrm>
                <a:off x="4461" y="2394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Oval 39"/>
              <p:cNvSpPr>
                <a:spLocks noChangeArrowheads="1"/>
              </p:cNvSpPr>
              <p:nvPr/>
            </p:nvSpPr>
            <p:spPr bwMode="auto">
              <a:xfrm>
                <a:off x="4748" y="2394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Oval 40"/>
              <p:cNvSpPr>
                <a:spLocks noChangeArrowheads="1"/>
              </p:cNvSpPr>
              <p:nvPr/>
            </p:nvSpPr>
            <p:spPr bwMode="auto">
              <a:xfrm>
                <a:off x="3600" y="2682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Oval 41"/>
              <p:cNvSpPr>
                <a:spLocks noChangeArrowheads="1"/>
              </p:cNvSpPr>
              <p:nvPr/>
            </p:nvSpPr>
            <p:spPr bwMode="auto">
              <a:xfrm>
                <a:off x="3887" y="2682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Oval 42"/>
              <p:cNvSpPr>
                <a:spLocks noChangeArrowheads="1"/>
              </p:cNvSpPr>
              <p:nvPr/>
            </p:nvSpPr>
            <p:spPr bwMode="auto">
              <a:xfrm>
                <a:off x="4174" y="2682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Oval 43"/>
              <p:cNvSpPr>
                <a:spLocks noChangeArrowheads="1"/>
              </p:cNvSpPr>
              <p:nvPr/>
            </p:nvSpPr>
            <p:spPr bwMode="auto">
              <a:xfrm>
                <a:off x="4344" y="2799"/>
                <a:ext cx="168" cy="16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" name="Oval 44"/>
              <p:cNvSpPr>
                <a:spLocks noChangeArrowheads="1"/>
              </p:cNvSpPr>
              <p:nvPr/>
            </p:nvSpPr>
            <p:spPr bwMode="auto">
              <a:xfrm>
                <a:off x="4748" y="2682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Oval 45"/>
              <p:cNvSpPr>
                <a:spLocks noChangeArrowheads="1"/>
              </p:cNvSpPr>
              <p:nvPr/>
            </p:nvSpPr>
            <p:spPr bwMode="auto">
              <a:xfrm>
                <a:off x="3600" y="2969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Oval 46"/>
              <p:cNvSpPr>
                <a:spLocks noChangeArrowheads="1"/>
              </p:cNvSpPr>
              <p:nvPr/>
            </p:nvSpPr>
            <p:spPr bwMode="auto">
              <a:xfrm>
                <a:off x="3887" y="2969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Oval 47"/>
              <p:cNvSpPr>
                <a:spLocks noChangeArrowheads="1"/>
              </p:cNvSpPr>
              <p:nvPr/>
            </p:nvSpPr>
            <p:spPr bwMode="auto">
              <a:xfrm>
                <a:off x="4174" y="2969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Oval 48"/>
              <p:cNvSpPr>
                <a:spLocks noChangeArrowheads="1"/>
              </p:cNvSpPr>
              <p:nvPr/>
            </p:nvSpPr>
            <p:spPr bwMode="auto">
              <a:xfrm>
                <a:off x="4461" y="2969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Oval 49"/>
              <p:cNvSpPr>
                <a:spLocks noChangeArrowheads="1"/>
              </p:cNvSpPr>
              <p:nvPr/>
            </p:nvSpPr>
            <p:spPr bwMode="auto">
              <a:xfrm>
                <a:off x="4748" y="2969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" name="Oval 50"/>
              <p:cNvSpPr>
                <a:spLocks noChangeArrowheads="1"/>
              </p:cNvSpPr>
              <p:nvPr/>
            </p:nvSpPr>
            <p:spPr bwMode="auto">
              <a:xfrm>
                <a:off x="3887" y="3257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" name="Oval 51"/>
              <p:cNvSpPr>
                <a:spLocks noChangeArrowheads="1"/>
              </p:cNvSpPr>
              <p:nvPr/>
            </p:nvSpPr>
            <p:spPr bwMode="auto">
              <a:xfrm>
                <a:off x="4174" y="3257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Oval 52"/>
              <p:cNvSpPr>
                <a:spLocks noChangeArrowheads="1"/>
              </p:cNvSpPr>
              <p:nvPr/>
            </p:nvSpPr>
            <p:spPr bwMode="auto">
              <a:xfrm>
                <a:off x="4461" y="3257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9" name="Oval 53"/>
              <p:cNvSpPr>
                <a:spLocks noChangeArrowheads="1"/>
              </p:cNvSpPr>
              <p:nvPr/>
            </p:nvSpPr>
            <p:spPr bwMode="auto">
              <a:xfrm>
                <a:off x="4748" y="3257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Oval 54"/>
              <p:cNvSpPr>
                <a:spLocks noChangeArrowheads="1"/>
              </p:cNvSpPr>
              <p:nvPr/>
            </p:nvSpPr>
            <p:spPr bwMode="auto">
              <a:xfrm>
                <a:off x="3600" y="3257"/>
                <a:ext cx="167" cy="168"/>
              </a:xfrm>
              <a:prstGeom prst="ellipse">
                <a:avLst/>
              </a:prstGeom>
              <a:gradFill rotWithShape="0">
                <a:gsLst>
                  <a:gs pos="0">
                    <a:srgbClr val="000099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663915" y="5005259"/>
              <a:ext cx="1175237" cy="215978"/>
              <a:chOff x="5309073" y="2480423"/>
              <a:chExt cx="1175237" cy="215978"/>
            </a:xfrm>
          </p:grpSpPr>
          <p:sp>
            <p:nvSpPr>
              <p:cNvPr id="9" name="Line 55"/>
              <p:cNvSpPr>
                <a:spLocks noChangeShapeType="1"/>
              </p:cNvSpPr>
              <p:nvPr/>
            </p:nvSpPr>
            <p:spPr bwMode="auto">
              <a:xfrm flipH="1">
                <a:off x="5309073" y="2623373"/>
                <a:ext cx="387052" cy="730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Text Box 56"/>
              <p:cNvSpPr txBox="1">
                <a:spLocks noChangeArrowheads="1"/>
              </p:cNvSpPr>
              <p:nvPr/>
            </p:nvSpPr>
            <p:spPr bwMode="auto">
              <a:xfrm>
                <a:off x="5704431" y="2480423"/>
                <a:ext cx="779879" cy="190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323" dirty="0">
                    <a:latin typeface="Rockwell" pitchFamily="18" charset="0"/>
                  </a:rPr>
                  <a:t>Vacancy (V)</a:t>
                </a:r>
              </a:p>
            </p:txBody>
          </p:sp>
        </p:grpSp>
      </p:grp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6316699" y="3953156"/>
            <a:ext cx="3025140" cy="70307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323" dirty="0">
                <a:solidFill>
                  <a:schemeClr val="bg1"/>
                </a:solidFill>
                <a:latin typeface="+mj-lt"/>
              </a:rPr>
              <a:t>V, I  MIGRATE UNTIL THEY MEET IMPURITIES AND DOPANTS TO FORM STABLE DEFECTS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388359" y="306054"/>
            <a:ext cx="80794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merican Typewriter" panose="02090604020004020304" pitchFamily="18" charset="77"/>
              </a:rPr>
              <a:t>What happens during irradiation to silicon detectors?</a:t>
            </a:r>
          </a:p>
          <a:p>
            <a:r>
              <a:rPr lang="en-US" sz="2400" dirty="0">
                <a:solidFill>
                  <a:schemeClr val="bg1"/>
                </a:solidFill>
                <a:latin typeface="American Typewriter" panose="02090604020004020304" pitchFamily="18" charset="77"/>
              </a:rPr>
              <a:t>Defects formation in irradiated silicon 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H="1" flipV="1">
            <a:off x="11626594" y="2545916"/>
            <a:ext cx="618630" cy="452362"/>
          </a:xfrm>
          <a:prstGeom prst="straightConnector1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2265946" y="2804314"/>
            <a:ext cx="593432" cy="228076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882" dirty="0">
                <a:latin typeface="Comic Sans MS" pitchFamily="66" charset="0"/>
              </a:rPr>
              <a:t>particle</a:t>
            </a:r>
          </a:p>
        </p:txBody>
      </p:sp>
      <p:sp>
        <p:nvSpPr>
          <p:cNvPr id="3" name="Right Arrow 2"/>
          <p:cNvSpPr/>
          <p:nvPr/>
        </p:nvSpPr>
        <p:spPr>
          <a:xfrm>
            <a:off x="9450500" y="4198765"/>
            <a:ext cx="573733" cy="347717"/>
          </a:xfrm>
          <a:prstGeom prst="rightArrow">
            <a:avLst/>
          </a:prstGeom>
          <a:solidFill>
            <a:srgbClr val="FF66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7821" y="2450589"/>
            <a:ext cx="1269899" cy="3299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44" dirty="0">
                <a:solidFill>
                  <a:srgbClr val="FF6600"/>
                </a:solidFill>
              </a:rPr>
              <a:t>Interstitial (I)</a:t>
            </a:r>
          </a:p>
        </p:txBody>
      </p:sp>
      <p:cxnSp>
        <p:nvCxnSpPr>
          <p:cNvPr id="38" name="Straight Arrow Connector 37"/>
          <p:cNvCxnSpPr>
            <a:stCxn id="2" idx="3"/>
            <a:endCxn id="19" idx="2"/>
          </p:cNvCxnSpPr>
          <p:nvPr/>
        </p:nvCxnSpPr>
        <p:spPr>
          <a:xfrm flipV="1">
            <a:off x="10387720" y="2574607"/>
            <a:ext cx="822538" cy="40963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>
            <a:grpSpLocks/>
          </p:cNvGrpSpPr>
          <p:nvPr/>
        </p:nvGrpSpPr>
        <p:grpSpPr bwMode="auto">
          <a:xfrm>
            <a:off x="1590971" y="4510529"/>
            <a:ext cx="7477993" cy="2589327"/>
            <a:chOff x="1115" y="2034"/>
            <a:chExt cx="4304" cy="1404"/>
          </a:xfrm>
        </p:grpSpPr>
        <p:grpSp>
          <p:nvGrpSpPr>
            <p:cNvPr id="50" name="Group 49"/>
            <p:cNvGrpSpPr>
              <a:grpSpLocks noChangeAspect="1"/>
            </p:cNvGrpSpPr>
            <p:nvPr/>
          </p:nvGrpSpPr>
          <p:grpSpPr bwMode="auto">
            <a:xfrm>
              <a:off x="1115" y="2034"/>
              <a:ext cx="4304" cy="1404"/>
              <a:chOff x="312" y="1900"/>
              <a:chExt cx="6148" cy="1581"/>
            </a:xfrm>
          </p:grpSpPr>
          <p:grpSp>
            <p:nvGrpSpPr>
              <p:cNvPr id="54" name="Group 4"/>
              <p:cNvGrpSpPr>
                <a:grpSpLocks noChangeAspect="1"/>
              </p:cNvGrpSpPr>
              <p:nvPr/>
            </p:nvGrpSpPr>
            <p:grpSpPr bwMode="auto">
              <a:xfrm>
                <a:off x="312" y="1900"/>
                <a:ext cx="3606" cy="1581"/>
                <a:chOff x="1038" y="1074"/>
                <a:chExt cx="3606" cy="1372"/>
              </a:xfrm>
            </p:grpSpPr>
            <p:sp>
              <p:nvSpPr>
                <p:cNvPr id="61" name="Line 5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1311"/>
                  <a:ext cx="3235" cy="0"/>
                </a:xfrm>
                <a:prstGeom prst="line">
                  <a:avLst/>
                </a:prstGeom>
                <a:noFill/>
                <a:ln w="38100">
                  <a:solidFill>
                    <a:srgbClr val="0000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" name="Line 6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1346"/>
                  <a:ext cx="3235" cy="0"/>
                </a:xfrm>
                <a:prstGeom prst="line">
                  <a:avLst/>
                </a:prstGeom>
                <a:noFill/>
                <a:ln w="9525" cap="rnd">
                  <a:solidFill>
                    <a:srgbClr val="33CC33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3" name="Line 7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1452"/>
                  <a:ext cx="3235" cy="0"/>
                </a:xfrm>
                <a:prstGeom prst="line">
                  <a:avLst/>
                </a:prstGeom>
                <a:noFill/>
                <a:ln w="9525">
                  <a:solidFill>
                    <a:srgbClr val="9900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4" name="Line 8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1557"/>
                  <a:ext cx="3235" cy="0"/>
                </a:xfrm>
                <a:prstGeom prst="line">
                  <a:avLst/>
                </a:prstGeom>
                <a:noFill/>
                <a:ln w="9525">
                  <a:solidFill>
                    <a:srgbClr val="66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5" name="Line 9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1592"/>
                  <a:ext cx="3235" cy="0"/>
                </a:xfrm>
                <a:prstGeom prst="line">
                  <a:avLst/>
                </a:prstGeom>
                <a:noFill/>
                <a:ln w="9525">
                  <a:solidFill>
                    <a:srgbClr val="FF99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6" name="Line 10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1839"/>
                  <a:ext cx="3235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2086"/>
                  <a:ext cx="32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8" name="Line 12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2192"/>
                  <a:ext cx="3235" cy="0"/>
                </a:xfrm>
                <a:prstGeom prst="line">
                  <a:avLst/>
                </a:prstGeom>
                <a:noFill/>
                <a:ln w="9525">
                  <a:solidFill>
                    <a:srgbClr val="FF66CC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" name="Line 13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2368"/>
                  <a:ext cx="3235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0" name="Text Box 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38" y="1074"/>
                  <a:ext cx="372" cy="2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985" dirty="0" err="1">
                      <a:solidFill>
                        <a:schemeClr val="bg1"/>
                      </a:solidFill>
                      <a:latin typeface="Times New Roman" pitchFamily="18" charset="0"/>
                    </a:rPr>
                    <a:t>Ec</a:t>
                  </a:r>
                  <a:endParaRPr lang="en-US" sz="1985" dirty="0">
                    <a:solidFill>
                      <a:schemeClr val="bg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1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59" y="2235"/>
                  <a:ext cx="384" cy="2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985">
                      <a:solidFill>
                        <a:schemeClr val="bg1"/>
                      </a:solidFill>
                      <a:latin typeface="Times New Roman" pitchFamily="18" charset="0"/>
                    </a:rPr>
                    <a:t>Ev</a:t>
                  </a:r>
                </a:p>
              </p:txBody>
            </p:sp>
            <p:sp>
              <p:nvSpPr>
                <p:cNvPr id="72" name="Line 16"/>
                <p:cNvSpPr>
                  <a:spLocks noChangeAspect="1" noChangeShapeType="1"/>
                </p:cNvSpPr>
                <p:nvPr/>
              </p:nvSpPr>
              <p:spPr bwMode="auto">
                <a:xfrm>
                  <a:off x="1409" y="1663"/>
                  <a:ext cx="3235" cy="0"/>
                </a:xfrm>
                <a:prstGeom prst="line">
                  <a:avLst/>
                </a:prstGeom>
                <a:noFill/>
                <a:ln w="9525">
                  <a:solidFill>
                    <a:srgbClr val="3333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3" name="Rectangl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1038" y="1673"/>
                  <a:ext cx="338" cy="2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985">
                      <a:solidFill>
                        <a:schemeClr val="bg1"/>
                      </a:solidFill>
                      <a:latin typeface="Times New Roman" pitchFamily="18" charset="0"/>
                    </a:rPr>
                    <a:t>Ei</a:t>
                  </a:r>
                </a:p>
              </p:txBody>
            </p:sp>
          </p:grpSp>
          <p:sp>
            <p:nvSpPr>
              <p:cNvPr id="56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3997" y="2578"/>
                <a:ext cx="2429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V2</a:t>
                </a:r>
                <a:r>
                  <a:rPr lang="en-US" sz="1544" b="1" baseline="30000" dirty="0">
                    <a:solidFill>
                      <a:schemeClr val="bg1"/>
                    </a:solidFill>
                    <a:latin typeface="Times New Roman" pitchFamily="18" charset="0"/>
                  </a:rPr>
                  <a:t>(-/0)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+</a:t>
                </a:r>
                <a:r>
                  <a:rPr lang="en-US" sz="1544" b="1" dirty="0" err="1">
                    <a:solidFill>
                      <a:schemeClr val="bg1"/>
                    </a:solidFill>
                    <a:latin typeface="Times New Roman" pitchFamily="18" charset="0"/>
                  </a:rPr>
                  <a:t>Vn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   E</a:t>
                </a:r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</a:rPr>
                  <a:t>c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-0.40eV	</a:t>
                </a:r>
                <a:endParaRPr lang="en-GB" sz="1544" b="1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7" name="Rectangle 19"/>
              <p:cNvSpPr>
                <a:spLocks noChangeAspect="1" noChangeArrowheads="1"/>
              </p:cNvSpPr>
              <p:nvPr/>
            </p:nvSpPr>
            <p:spPr bwMode="auto">
              <a:xfrm>
                <a:off x="4005" y="2419"/>
                <a:ext cx="2429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V2</a:t>
                </a:r>
                <a:r>
                  <a:rPr lang="en-US" sz="1544" b="1" baseline="30000" dirty="0">
                    <a:solidFill>
                      <a:schemeClr val="bg1"/>
                    </a:solidFill>
                    <a:latin typeface="Times New Roman" pitchFamily="18" charset="0"/>
                  </a:rPr>
                  <a:t>(=/-)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+</a:t>
                </a:r>
                <a:r>
                  <a:rPr lang="en-US" sz="1544" b="1" dirty="0" err="1">
                    <a:solidFill>
                      <a:schemeClr val="bg1"/>
                    </a:solidFill>
                    <a:latin typeface="Times New Roman" pitchFamily="18" charset="0"/>
                  </a:rPr>
                  <a:t>Vn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   E</a:t>
                </a:r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</a:rPr>
                  <a:t>c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-0.22eV	</a:t>
                </a:r>
                <a:endParaRPr lang="en-GB" sz="1544" b="1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8" name="Rectangle 20"/>
              <p:cNvSpPr>
                <a:spLocks noChangeAspect="1" noChangeArrowheads="1"/>
              </p:cNvSpPr>
              <p:nvPr/>
            </p:nvSpPr>
            <p:spPr bwMode="auto">
              <a:xfrm>
                <a:off x="4013" y="2252"/>
                <a:ext cx="1766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VO</a:t>
                </a:r>
                <a:r>
                  <a:rPr lang="en-US" sz="1544" b="1" baseline="30000" dirty="0">
                    <a:solidFill>
                      <a:schemeClr val="bg1"/>
                    </a:solidFill>
                    <a:latin typeface="Times New Roman" pitchFamily="18" charset="0"/>
                  </a:rPr>
                  <a:t>-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             </a:t>
                </a:r>
                <a:r>
                  <a:rPr lang="en-US" sz="1544" b="1" dirty="0" err="1">
                    <a:solidFill>
                      <a:schemeClr val="bg1"/>
                    </a:solidFill>
                    <a:latin typeface="Times New Roman" pitchFamily="18" charset="0"/>
                  </a:rPr>
                  <a:t>E</a:t>
                </a:r>
                <a:r>
                  <a:rPr lang="en-US" b="1" dirty="0" err="1">
                    <a:solidFill>
                      <a:schemeClr val="bg1"/>
                    </a:solidFill>
                    <a:latin typeface="Times New Roman" pitchFamily="18" charset="0"/>
                  </a:rPr>
                  <a:t>c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 - 0.17eV</a:t>
                </a:r>
                <a:endParaRPr lang="en-GB" sz="1544" b="1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9" name="Rectangle 21"/>
              <p:cNvSpPr>
                <a:spLocks noChangeAspect="1" noChangeArrowheads="1"/>
              </p:cNvSpPr>
              <p:nvPr/>
            </p:nvSpPr>
            <p:spPr bwMode="auto">
              <a:xfrm>
                <a:off x="4017" y="2065"/>
                <a:ext cx="364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544" b="1">
                    <a:solidFill>
                      <a:schemeClr val="bg1"/>
                    </a:solidFill>
                    <a:latin typeface="Times New Roman" pitchFamily="18" charset="0"/>
                  </a:rPr>
                  <a:t>V</a:t>
                </a:r>
                <a:r>
                  <a:rPr lang="en-US" b="1">
                    <a:solidFill>
                      <a:schemeClr val="bg1"/>
                    </a:solidFill>
                    <a:latin typeface="Times New Roman" pitchFamily="18" charset="0"/>
                  </a:rPr>
                  <a:t>6</a:t>
                </a:r>
                <a:endParaRPr lang="en-GB" b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0" name="Rectangle 22"/>
              <p:cNvSpPr>
                <a:spLocks noChangeAspect="1" noChangeArrowheads="1"/>
              </p:cNvSpPr>
              <p:nvPr/>
            </p:nvSpPr>
            <p:spPr bwMode="auto">
              <a:xfrm>
                <a:off x="4031" y="3104"/>
                <a:ext cx="2429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C</a:t>
                </a:r>
                <a:r>
                  <a:rPr lang="en-US" sz="1544" b="1" baseline="-25000" dirty="0">
                    <a:solidFill>
                      <a:schemeClr val="bg1"/>
                    </a:solidFill>
                    <a:latin typeface="Times New Roman" pitchFamily="18" charset="0"/>
                  </a:rPr>
                  <a:t>I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O</a:t>
                </a:r>
                <a:r>
                  <a:rPr lang="en-US" sz="1544" b="1" baseline="-25000" dirty="0">
                    <a:solidFill>
                      <a:schemeClr val="bg1"/>
                    </a:solidFill>
                    <a:latin typeface="Times New Roman" pitchFamily="18" charset="0"/>
                  </a:rPr>
                  <a:t>I</a:t>
                </a:r>
                <a:r>
                  <a:rPr lang="en-US" sz="1544" b="1" baseline="30000" dirty="0">
                    <a:solidFill>
                      <a:schemeClr val="bg1"/>
                    </a:solidFill>
                    <a:latin typeface="Times New Roman" pitchFamily="18" charset="0"/>
                  </a:rPr>
                  <a:t>(0/+)</a:t>
                </a:r>
                <a:r>
                  <a:rPr lang="en-US" sz="1544" b="1" baseline="-25000" dirty="0">
                    <a:solidFill>
                      <a:schemeClr val="bg1"/>
                    </a:solidFill>
                    <a:latin typeface="Times New Roman" pitchFamily="18" charset="0"/>
                  </a:rPr>
                  <a:t> </a:t>
                </a:r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</a:rPr>
                  <a:t>	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E</a:t>
                </a:r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</a:rPr>
                  <a:t>V</a:t>
                </a:r>
                <a:r>
                  <a:rPr lang="en-US" sz="1544" b="1" dirty="0">
                    <a:solidFill>
                      <a:schemeClr val="bg1"/>
                    </a:solidFill>
                    <a:latin typeface="Times New Roman" pitchFamily="18" charset="0"/>
                  </a:rPr>
                  <a:t>+0.36eV	</a:t>
                </a:r>
                <a:endParaRPr lang="en-GB" sz="1544" b="1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51" name="Line 23"/>
            <p:cNvSpPr>
              <a:spLocks noChangeShapeType="1"/>
            </p:cNvSpPr>
            <p:nvPr/>
          </p:nvSpPr>
          <p:spPr bwMode="auto">
            <a:xfrm>
              <a:off x="1365" y="2730"/>
              <a:ext cx="2257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2" name="Line 24"/>
            <p:cNvSpPr>
              <a:spLocks noChangeShapeType="1"/>
            </p:cNvSpPr>
            <p:nvPr/>
          </p:nvSpPr>
          <p:spPr bwMode="auto">
            <a:xfrm flipH="1" flipV="1">
              <a:off x="3653" y="2802"/>
              <a:ext cx="127" cy="7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3" name="Text Box 25"/>
            <p:cNvSpPr txBox="1">
              <a:spLocks noChangeArrowheads="1"/>
            </p:cNvSpPr>
            <p:nvPr/>
          </p:nvSpPr>
          <p:spPr bwMode="auto">
            <a:xfrm>
              <a:off x="3768" y="2821"/>
              <a:ext cx="3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544" b="1" dirty="0">
                  <a:solidFill>
                    <a:schemeClr val="bg1"/>
                  </a:solidFill>
                  <a:latin typeface="Rockwell" pitchFamily="18" charset="0"/>
                </a:rPr>
                <a:t>V</a:t>
              </a:r>
              <a:r>
                <a:rPr lang="en-GB" sz="1544" b="1" baseline="-25000" dirty="0">
                  <a:solidFill>
                    <a:schemeClr val="bg1"/>
                  </a:solidFill>
                  <a:latin typeface="Rockwell" pitchFamily="18" charset="0"/>
                </a:rPr>
                <a:t>2</a:t>
              </a:r>
              <a:r>
                <a:rPr lang="en-GB" sz="1544" b="1" dirty="0">
                  <a:solidFill>
                    <a:schemeClr val="bg1"/>
                  </a:solidFill>
                  <a:latin typeface="Rockwell" pitchFamily="18" charset="0"/>
                </a:rPr>
                <a:t>O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4876003" y="7103504"/>
            <a:ext cx="3703642" cy="29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23" dirty="0">
                <a:solidFill>
                  <a:schemeClr val="bg1"/>
                </a:solidFill>
              </a:rPr>
              <a:t>Defects position in the </a:t>
            </a:r>
            <a:r>
              <a:rPr lang="en-US" sz="1323" dirty="0" err="1">
                <a:solidFill>
                  <a:schemeClr val="bg1"/>
                </a:solidFill>
              </a:rPr>
              <a:t>bandgap</a:t>
            </a:r>
            <a:endParaRPr lang="en-US" sz="1323" dirty="0">
              <a:solidFill>
                <a:schemeClr val="bg1"/>
              </a:solidFill>
            </a:endParaRPr>
          </a:p>
        </p:txBody>
      </p:sp>
      <p:sp>
        <p:nvSpPr>
          <p:cNvPr id="33" name="Left Arrow 32"/>
          <p:cNvSpPr/>
          <p:nvPr/>
        </p:nvSpPr>
        <p:spPr>
          <a:xfrm>
            <a:off x="9332059" y="6063689"/>
            <a:ext cx="670515" cy="297969"/>
          </a:xfrm>
          <a:prstGeom prst="leftArrow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D5EF6373-80C0-D946-B565-AD2B167BE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5" name="object 2">
            <a:extLst>
              <a:ext uri="{FF2B5EF4-FFF2-40B4-BE49-F238E27FC236}">
                <a16:creationId xmlns:a16="http://schemas.microsoft.com/office/drawing/2014/main" id="{BDFD3F0B-8ADD-F448-8052-29E13870FCC0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sp>
        <p:nvSpPr>
          <p:cNvPr id="76" name="object 4">
            <a:extLst>
              <a:ext uri="{FF2B5EF4-FFF2-40B4-BE49-F238E27FC236}">
                <a16:creationId xmlns:a16="http://schemas.microsoft.com/office/drawing/2014/main" id="{D5C228CD-F5B0-BC45-A457-3813141CCE06}"/>
              </a:ext>
            </a:extLst>
          </p:cNvPr>
          <p:cNvSpPr/>
          <p:nvPr/>
        </p:nvSpPr>
        <p:spPr>
          <a:xfrm>
            <a:off x="489557" y="241707"/>
            <a:ext cx="0" cy="7495122"/>
          </a:xfrm>
          <a:custGeom>
            <a:avLst/>
            <a:gdLst/>
            <a:ahLst/>
            <a:cxnLst/>
            <a:rect l="l" t="t" r="r" b="b"/>
            <a:pathLst>
              <a:path h="5565775">
                <a:moveTo>
                  <a:pt x="0" y="0"/>
                </a:moveTo>
                <a:lnTo>
                  <a:pt x="0" y="5565422"/>
                </a:lnTo>
              </a:path>
            </a:pathLst>
          </a:custGeom>
          <a:ln w="12701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5">
            <a:extLst>
              <a:ext uri="{FF2B5EF4-FFF2-40B4-BE49-F238E27FC236}">
                <a16:creationId xmlns:a16="http://schemas.microsoft.com/office/drawing/2014/main" id="{2537E091-81A5-6540-A3AD-1FEF61A6FE4E}"/>
              </a:ext>
            </a:extLst>
          </p:cNvPr>
          <p:cNvSpPr/>
          <p:nvPr/>
        </p:nvSpPr>
        <p:spPr>
          <a:xfrm>
            <a:off x="665926" y="418051"/>
            <a:ext cx="0" cy="7318967"/>
          </a:xfrm>
          <a:custGeom>
            <a:avLst/>
            <a:gdLst/>
            <a:ahLst/>
            <a:cxnLst/>
            <a:rect l="l" t="t" r="r" b="b"/>
            <a:pathLst>
              <a:path h="5434965">
                <a:moveTo>
                  <a:pt x="0" y="0"/>
                </a:moveTo>
                <a:lnTo>
                  <a:pt x="0" y="5434471"/>
                </a:lnTo>
              </a:path>
            </a:pathLst>
          </a:custGeom>
          <a:ln w="12701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6">
            <a:extLst>
              <a:ext uri="{FF2B5EF4-FFF2-40B4-BE49-F238E27FC236}">
                <a16:creationId xmlns:a16="http://schemas.microsoft.com/office/drawing/2014/main" id="{3FE3FFDF-8E01-B947-84FE-2A0329B1DFF0}"/>
              </a:ext>
            </a:extLst>
          </p:cNvPr>
          <p:cNvSpPr/>
          <p:nvPr/>
        </p:nvSpPr>
        <p:spPr>
          <a:xfrm>
            <a:off x="489557" y="1299774"/>
            <a:ext cx="7672132" cy="0"/>
          </a:xfrm>
          <a:custGeom>
            <a:avLst/>
            <a:gdLst/>
            <a:ahLst/>
            <a:cxnLst/>
            <a:rect l="l" t="t" r="r" b="b"/>
            <a:pathLst>
              <a:path w="5697220">
                <a:moveTo>
                  <a:pt x="0" y="0"/>
                </a:moveTo>
                <a:lnTo>
                  <a:pt x="5697140" y="0"/>
                </a:lnTo>
              </a:path>
            </a:pathLst>
          </a:custGeom>
          <a:ln w="12699">
            <a:solidFill>
              <a:srgbClr val="DFDF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">
            <a:extLst>
              <a:ext uri="{FF2B5EF4-FFF2-40B4-BE49-F238E27FC236}">
                <a16:creationId xmlns:a16="http://schemas.microsoft.com/office/drawing/2014/main" id="{5669C316-0790-5D42-B380-37D547145DA8}"/>
              </a:ext>
            </a:extLst>
          </p:cNvPr>
          <p:cNvSpPr/>
          <p:nvPr/>
        </p:nvSpPr>
        <p:spPr>
          <a:xfrm>
            <a:off x="665926" y="1564291"/>
            <a:ext cx="9524321" cy="0"/>
          </a:xfrm>
          <a:custGeom>
            <a:avLst/>
            <a:gdLst/>
            <a:ahLst/>
            <a:cxnLst/>
            <a:rect l="l" t="t" r="r" b="b"/>
            <a:pathLst>
              <a:path w="7072630">
                <a:moveTo>
                  <a:pt x="0" y="0"/>
                </a:moveTo>
                <a:lnTo>
                  <a:pt x="7072312" y="0"/>
                </a:lnTo>
              </a:path>
            </a:pathLst>
          </a:custGeom>
          <a:ln w="12699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4942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2Eul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7506" y="1561678"/>
            <a:ext cx="1887645" cy="11891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3" descr="2Eul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506" y="1561678"/>
            <a:ext cx="2063886" cy="118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4Ell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8918" y="1601673"/>
            <a:ext cx="1970837" cy="118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978430" y="2864143"/>
            <a:ext cx="2107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2E = 103um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94814"/>
              </p:ext>
            </p:extLst>
          </p:nvPr>
        </p:nvGraphicFramePr>
        <p:xfrm>
          <a:off x="1256506" y="3369868"/>
          <a:ext cx="2355428" cy="1249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r:id="rId6" imgW="6959520" imgH="5422680" progId="">
                  <p:embed/>
                </p:oleObj>
              </mc:Choice>
              <mc:Fallback>
                <p:oleObj r:id="rId6" imgW="6959520" imgH="5422680" progId="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56506" y="3369868"/>
                        <a:ext cx="2355428" cy="124971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583358396"/>
              </p:ext>
            </p:extLst>
          </p:nvPr>
        </p:nvGraphicFramePr>
        <p:xfrm>
          <a:off x="3731210" y="3385198"/>
          <a:ext cx="2325896" cy="1234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KGPlot" r:id="rId8" imgW="6956298" imgH="5422392" progId="KGraph_Plot">
                  <p:embed/>
                </p:oleObj>
              </mc:Choice>
              <mc:Fallback>
                <p:oleObj name="KGPlot" r:id="rId8" imgW="6956298" imgH="5422392" progId="KGraph_Plot">
                  <p:embed/>
                  <p:pic>
                    <p:nvPicPr>
                      <p:cNvPr id="15" name="Object 1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1210" y="3385198"/>
                        <a:ext cx="2325896" cy="123439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1263170"/>
              </p:ext>
            </p:extLst>
          </p:nvPr>
        </p:nvGraphicFramePr>
        <p:xfrm>
          <a:off x="6169560" y="3385197"/>
          <a:ext cx="2325946" cy="1234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KGPlot" r:id="rId10" imgW="6956298" imgH="5422392" progId="KGraph_Plot">
                  <p:embed/>
                </p:oleObj>
              </mc:Choice>
              <mc:Fallback>
                <p:oleObj name="KGPlot" r:id="rId10" imgW="6956298" imgH="5422392" progId="KGraph_Plot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9560" y="3385197"/>
                        <a:ext cx="2325946" cy="123439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350483"/>
              </p:ext>
            </p:extLst>
          </p:nvPr>
        </p:nvGraphicFramePr>
        <p:xfrm>
          <a:off x="1978233" y="4801500"/>
          <a:ext cx="3526439" cy="13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9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33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21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10">
                <a:tc>
                  <a:txBody>
                    <a:bodyPr/>
                    <a:lstStyle/>
                    <a:p>
                      <a:r>
                        <a:rPr lang="en-GB" sz="1200" dirty="0"/>
                        <a:t>L=IES [um]</a:t>
                      </a: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103</a:t>
                      </a: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71</a:t>
                      </a: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56</a:t>
                      </a: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47</a:t>
                      </a: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35</a:t>
                      </a:r>
                    </a:p>
                  </a:txBody>
                  <a:tcPr marL="100838" marR="100838" marT="50419" marB="5041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0370">
                <a:tc>
                  <a:txBody>
                    <a:bodyPr/>
                    <a:lstStyle/>
                    <a:p>
                      <a:r>
                        <a:rPr lang="en-GB" sz="1200" dirty="0"/>
                        <a:t>SE</a:t>
                      </a:r>
                      <a:r>
                        <a:rPr lang="en-GB" sz="1200" baseline="0" dirty="0"/>
                        <a:t> </a:t>
                      </a:r>
                      <a:r>
                        <a:rPr lang="en-GB" sz="900" baseline="0" dirty="0"/>
                        <a:t>1x10</a:t>
                      </a:r>
                      <a:r>
                        <a:rPr lang="en-GB" sz="900" baseline="30000" dirty="0"/>
                        <a:t>16</a:t>
                      </a:r>
                      <a:r>
                        <a:rPr lang="en-GB" sz="900" baseline="0" dirty="0"/>
                        <a:t>ncm</a:t>
                      </a:r>
                      <a:r>
                        <a:rPr lang="en-GB" sz="900" baseline="30000" dirty="0"/>
                        <a:t>-2</a:t>
                      </a:r>
                      <a:r>
                        <a:rPr lang="en-GB" sz="900" dirty="0"/>
                        <a:t>  </a:t>
                      </a:r>
                      <a:r>
                        <a:rPr lang="en-GB" sz="900" baseline="0" dirty="0"/>
                        <a:t> </a:t>
                      </a:r>
                      <a:r>
                        <a:rPr lang="en-GB" sz="1200" baseline="0" dirty="0"/>
                        <a:t>[</a:t>
                      </a:r>
                      <a:r>
                        <a:rPr lang="en-GB" sz="1200" dirty="0"/>
                        <a:t>%]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45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51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66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68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78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23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SE</a:t>
                      </a:r>
                      <a:r>
                        <a:rPr lang="en-GB" sz="1200" baseline="0" dirty="0"/>
                        <a:t> </a:t>
                      </a:r>
                      <a:r>
                        <a:rPr lang="en-GB" sz="900" baseline="0" dirty="0"/>
                        <a:t>2x10</a:t>
                      </a:r>
                      <a:r>
                        <a:rPr lang="en-GB" sz="900" baseline="30000" dirty="0"/>
                        <a:t>16</a:t>
                      </a:r>
                      <a:r>
                        <a:rPr lang="en-GB" sz="900" baseline="0" dirty="0"/>
                        <a:t>ncm</a:t>
                      </a:r>
                      <a:r>
                        <a:rPr lang="en-GB" sz="900" baseline="30000" dirty="0"/>
                        <a:t>-2</a:t>
                      </a:r>
                      <a:r>
                        <a:rPr lang="en-GB" sz="900" dirty="0"/>
                        <a:t> </a:t>
                      </a:r>
                      <a:r>
                        <a:rPr lang="en-GB" sz="1200" dirty="0"/>
                        <a:t> </a:t>
                      </a:r>
                      <a:r>
                        <a:rPr lang="en-GB" sz="1200" baseline="0" dirty="0"/>
                        <a:t> [</a:t>
                      </a:r>
                      <a:r>
                        <a:rPr lang="en-GB" sz="1200" dirty="0"/>
                        <a:t>%]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38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50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60</a:t>
                      </a:r>
                      <a:endParaRPr lang="en-GB" sz="1200" dirty="0">
                        <a:solidFill>
                          <a:srgbClr val="C00000"/>
                        </a:solidFill>
                        <a:latin typeface="Adobe Heiti Std R" pitchFamily="34" charset="-128"/>
                        <a:ea typeface="Adobe Heiti Std R" pitchFamily="34" charset="-128"/>
                      </a:endParaRPr>
                    </a:p>
                  </a:txBody>
                  <a:tcPr marL="100838" marR="100838" marT="50419" marB="5041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24795" y="476860"/>
            <a:ext cx="7027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merican Typewriter" panose="02090604020004020304" pitchFamily="18" charset="77"/>
              </a:rPr>
              <a:t>Signal Efficiency at different IES of 3D sensors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924043" y="162033"/>
            <a:ext cx="3903633" cy="262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3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C. Da Via et al </a:t>
            </a:r>
            <a:r>
              <a:rPr lang="en-GB" sz="1103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Nucl</a:t>
            </a:r>
            <a:r>
              <a:rPr lang="en-GB" sz="1103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 </a:t>
            </a:r>
            <a:r>
              <a:rPr lang="en-GB" sz="1103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Instrum</a:t>
            </a:r>
            <a:r>
              <a:rPr lang="en-GB" sz="1103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 Meth. A 603 (2009) 319–324 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874" y="3385199"/>
            <a:ext cx="2149832" cy="123442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552271" y="2897161"/>
            <a:ext cx="1815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71 um IBL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66302" y="2881806"/>
            <a:ext cx="121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56 um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042830" y="2867025"/>
            <a:ext cx="121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47 um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189" y="1578744"/>
            <a:ext cx="1808295" cy="1172086"/>
          </a:xfrm>
          <a:prstGeom prst="rect">
            <a:avLst/>
          </a:prstGeom>
        </p:spPr>
      </p:pic>
      <p:pic>
        <p:nvPicPr>
          <p:cNvPr id="33" name="Picture 32" descr="35umIES-SEvsFluence.tif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920" y="3385198"/>
            <a:ext cx="2151986" cy="121296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926034" y="3000949"/>
            <a:ext cx="189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35um-PH2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565" y="4656712"/>
            <a:ext cx="4936249" cy="2782313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</p:pic>
      <p:cxnSp>
        <p:nvCxnSpPr>
          <p:cNvPr id="39" name="Straight Arrow Connector 38"/>
          <p:cNvCxnSpPr/>
          <p:nvPr/>
        </p:nvCxnSpPr>
        <p:spPr>
          <a:xfrm flipV="1">
            <a:off x="7195934" y="5489433"/>
            <a:ext cx="1423503" cy="99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7200831" y="5915824"/>
            <a:ext cx="1423503" cy="9961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845446" y="4616708"/>
            <a:ext cx="1992106" cy="4656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13" dirty="0">
                <a:solidFill>
                  <a:srgbClr val="FF0000"/>
                </a:solidFill>
              </a:rPr>
              <a:t>PH2 pixel design</a:t>
            </a:r>
          </a:p>
          <a:p>
            <a:r>
              <a:rPr lang="en-US" sz="1213" dirty="0">
                <a:solidFill>
                  <a:srgbClr val="FF0000"/>
                </a:solidFill>
              </a:rPr>
              <a:t> 50x50 um</a:t>
            </a:r>
            <a:r>
              <a:rPr lang="en-US" sz="1213" baseline="30000" dirty="0">
                <a:solidFill>
                  <a:srgbClr val="FF0000"/>
                </a:solidFill>
              </a:rPr>
              <a:t>2 </a:t>
            </a:r>
            <a:endParaRPr lang="en-US" sz="1213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42244" y="5059914"/>
            <a:ext cx="2357004" cy="567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4" dirty="0">
                <a:solidFill>
                  <a:schemeClr val="bg1"/>
                </a:solidFill>
              </a:rPr>
              <a:t>80% signal after</a:t>
            </a:r>
          </a:p>
          <a:p>
            <a:r>
              <a:rPr lang="en-US" sz="1544" dirty="0">
                <a:solidFill>
                  <a:schemeClr val="bg1"/>
                </a:solidFill>
              </a:rPr>
              <a:t>1x10</a:t>
            </a:r>
            <a:r>
              <a:rPr lang="en-US" sz="1544" baseline="30000" dirty="0">
                <a:solidFill>
                  <a:schemeClr val="bg1"/>
                </a:solidFill>
              </a:rPr>
              <a:t>16</a:t>
            </a:r>
            <a:r>
              <a:rPr lang="en-US" sz="1544" dirty="0">
                <a:solidFill>
                  <a:schemeClr val="bg1"/>
                </a:solidFill>
              </a:rPr>
              <a:t>ncm</a:t>
            </a:r>
            <a:r>
              <a:rPr lang="en-US" sz="1544" baseline="30000" dirty="0">
                <a:solidFill>
                  <a:schemeClr val="bg1"/>
                </a:solidFill>
              </a:rPr>
              <a:t>-2</a:t>
            </a:r>
            <a:endParaRPr lang="en-US" sz="1544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38476" y="5664592"/>
            <a:ext cx="2357004" cy="567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4" dirty="0">
                <a:solidFill>
                  <a:schemeClr val="bg1"/>
                </a:solidFill>
              </a:rPr>
              <a:t>60% signal after</a:t>
            </a:r>
          </a:p>
          <a:p>
            <a:r>
              <a:rPr lang="en-US" sz="1544" dirty="0">
                <a:solidFill>
                  <a:schemeClr val="bg1"/>
                </a:solidFill>
              </a:rPr>
              <a:t>2x10</a:t>
            </a:r>
            <a:r>
              <a:rPr lang="en-US" sz="1544" baseline="30000" dirty="0">
                <a:solidFill>
                  <a:schemeClr val="bg1"/>
                </a:solidFill>
              </a:rPr>
              <a:t>16</a:t>
            </a:r>
            <a:r>
              <a:rPr lang="en-US" sz="1544" dirty="0">
                <a:solidFill>
                  <a:schemeClr val="bg1"/>
                </a:solidFill>
              </a:rPr>
              <a:t>ncm</a:t>
            </a:r>
            <a:r>
              <a:rPr lang="en-US" sz="1544" baseline="30000" dirty="0">
                <a:solidFill>
                  <a:schemeClr val="bg1"/>
                </a:solidFill>
              </a:rPr>
              <a:t>-2</a:t>
            </a:r>
            <a:endParaRPr lang="en-US" sz="1544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07698" y="6322203"/>
            <a:ext cx="7272527" cy="906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64" dirty="0">
                <a:solidFill>
                  <a:srgbClr val="40FF04"/>
                </a:solidFill>
              </a:rPr>
              <a:t>For a 150 um sensor this means</a:t>
            </a:r>
          </a:p>
          <a:p>
            <a:r>
              <a:rPr lang="en-US" sz="1764" dirty="0">
                <a:solidFill>
                  <a:srgbClr val="40FF04"/>
                </a:solidFill>
              </a:rPr>
              <a:t>11.250 e most probable signal before irradiation</a:t>
            </a:r>
          </a:p>
          <a:p>
            <a:r>
              <a:rPr lang="en-US" sz="1764" dirty="0">
                <a:solidFill>
                  <a:srgbClr val="40FF04"/>
                </a:solidFill>
              </a:rPr>
              <a:t>9000 e after 10</a:t>
            </a:r>
            <a:r>
              <a:rPr lang="en-US" sz="1764" baseline="30000" dirty="0">
                <a:solidFill>
                  <a:srgbClr val="40FF04"/>
                </a:solidFill>
              </a:rPr>
              <a:t>16  </a:t>
            </a:r>
            <a:r>
              <a:rPr lang="en-US" sz="1764" dirty="0">
                <a:solidFill>
                  <a:srgbClr val="40FF04"/>
                </a:solidFill>
              </a:rPr>
              <a:t>and 6750 e after 2x10</a:t>
            </a:r>
            <a:r>
              <a:rPr lang="en-US" sz="1764" baseline="30000" dirty="0">
                <a:solidFill>
                  <a:srgbClr val="40FF04"/>
                </a:solidFill>
              </a:rPr>
              <a:t>16</a:t>
            </a:r>
            <a:r>
              <a:rPr lang="en-US" sz="1764" dirty="0">
                <a:solidFill>
                  <a:srgbClr val="40FF04"/>
                </a:solidFill>
              </a:rPr>
              <a:t> ncm</a:t>
            </a:r>
            <a:r>
              <a:rPr lang="en-US" sz="1764" baseline="30000" dirty="0">
                <a:solidFill>
                  <a:srgbClr val="40FF04"/>
                </a:solidFill>
              </a:rPr>
              <a:t>-2</a:t>
            </a:r>
            <a:endParaRPr lang="en-US" sz="1764" dirty="0">
              <a:solidFill>
                <a:srgbClr val="40FF04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924043" y="573893"/>
            <a:ext cx="4495214" cy="26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3" dirty="0">
                <a:solidFill>
                  <a:schemeClr val="bg1"/>
                </a:solidFill>
              </a:rPr>
              <a:t>I. Haughton et al. </a:t>
            </a:r>
            <a:r>
              <a:rPr lang="en-US" sz="1103" dirty="0" err="1">
                <a:solidFill>
                  <a:schemeClr val="bg1"/>
                </a:solidFill>
              </a:rPr>
              <a:t>Nucl</a:t>
            </a:r>
            <a:r>
              <a:rPr lang="en-US" sz="1103" dirty="0">
                <a:solidFill>
                  <a:schemeClr val="bg1"/>
                </a:solidFill>
              </a:rPr>
              <a:t>. </a:t>
            </a:r>
            <a:r>
              <a:rPr lang="en-US" sz="1103" dirty="0" err="1">
                <a:solidFill>
                  <a:schemeClr val="bg1"/>
                </a:solidFill>
              </a:rPr>
              <a:t>Instrum</a:t>
            </a:r>
            <a:r>
              <a:rPr lang="en-US" sz="1103" dirty="0">
                <a:solidFill>
                  <a:schemeClr val="bg1"/>
                </a:solidFill>
              </a:rPr>
              <a:t> Meth.A806(2016)425–431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2678663" y="879520"/>
            <a:ext cx="1117614" cy="431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3" dirty="0">
                <a:solidFill>
                  <a:schemeClr val="bg1"/>
                </a:solidFill>
              </a:rPr>
              <a:t>GF </a:t>
            </a:r>
            <a:r>
              <a:rPr lang="en-US" sz="1103" dirty="0" err="1">
                <a:solidFill>
                  <a:schemeClr val="bg1"/>
                </a:solidFill>
              </a:rPr>
              <a:t>Dalla</a:t>
            </a:r>
            <a:r>
              <a:rPr lang="en-US" sz="1103" dirty="0">
                <a:solidFill>
                  <a:schemeClr val="bg1"/>
                </a:solidFill>
              </a:rPr>
              <a:t> </a:t>
            </a:r>
            <a:r>
              <a:rPr lang="en-US" sz="1103" dirty="0" err="1">
                <a:solidFill>
                  <a:schemeClr val="bg1"/>
                </a:solidFill>
              </a:rPr>
              <a:t>Betta</a:t>
            </a:r>
            <a:endParaRPr lang="en-US" sz="1103" dirty="0">
              <a:solidFill>
                <a:schemeClr val="bg1"/>
              </a:solidFill>
            </a:endParaRPr>
          </a:p>
          <a:p>
            <a:r>
              <a:rPr lang="en-US" sz="1103" dirty="0">
                <a:solidFill>
                  <a:schemeClr val="bg1"/>
                </a:solidFill>
              </a:rPr>
              <a:t>IWORID 2017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9804078" y="5628159"/>
            <a:ext cx="215428" cy="7440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9656203" y="5091880"/>
            <a:ext cx="66450" cy="218711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B89B-9682-504F-A90B-61040BD377A9}" type="slidenum">
              <a:rPr lang="en-US" smtClean="0"/>
              <a:t>31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801868" y="1571625"/>
            <a:ext cx="1903438" cy="1132025"/>
          </a:xfrm>
          <a:prstGeom prst="rect">
            <a:avLst/>
          </a:prstGeom>
        </p:spPr>
      </p:pic>
      <p:sp>
        <p:nvSpPr>
          <p:cNvPr id="35" name="object 2">
            <a:extLst>
              <a:ext uri="{FF2B5EF4-FFF2-40B4-BE49-F238E27FC236}">
                <a16:creationId xmlns:a16="http://schemas.microsoft.com/office/drawing/2014/main" id="{8712EA4A-5173-9447-B93E-FD76B0014524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sp>
        <p:nvSpPr>
          <p:cNvPr id="36" name="object 4">
            <a:extLst>
              <a:ext uri="{FF2B5EF4-FFF2-40B4-BE49-F238E27FC236}">
                <a16:creationId xmlns:a16="http://schemas.microsoft.com/office/drawing/2014/main" id="{E3A8A5A2-05A2-4241-8CF5-CC28A7789FA6}"/>
              </a:ext>
            </a:extLst>
          </p:cNvPr>
          <p:cNvSpPr/>
          <p:nvPr/>
        </p:nvSpPr>
        <p:spPr>
          <a:xfrm>
            <a:off x="489557" y="241707"/>
            <a:ext cx="0" cy="7495122"/>
          </a:xfrm>
          <a:custGeom>
            <a:avLst/>
            <a:gdLst/>
            <a:ahLst/>
            <a:cxnLst/>
            <a:rect l="l" t="t" r="r" b="b"/>
            <a:pathLst>
              <a:path h="5565775">
                <a:moveTo>
                  <a:pt x="0" y="0"/>
                </a:moveTo>
                <a:lnTo>
                  <a:pt x="0" y="5565422"/>
                </a:lnTo>
              </a:path>
            </a:pathLst>
          </a:custGeom>
          <a:ln w="12701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87159C72-F4B9-8D49-ACAD-AD47F9CA20E9}"/>
              </a:ext>
            </a:extLst>
          </p:cNvPr>
          <p:cNvSpPr/>
          <p:nvPr/>
        </p:nvSpPr>
        <p:spPr>
          <a:xfrm>
            <a:off x="665926" y="418051"/>
            <a:ext cx="0" cy="7318967"/>
          </a:xfrm>
          <a:custGeom>
            <a:avLst/>
            <a:gdLst/>
            <a:ahLst/>
            <a:cxnLst/>
            <a:rect l="l" t="t" r="r" b="b"/>
            <a:pathLst>
              <a:path h="5434965">
                <a:moveTo>
                  <a:pt x="0" y="0"/>
                </a:moveTo>
                <a:lnTo>
                  <a:pt x="0" y="5434471"/>
                </a:lnTo>
              </a:path>
            </a:pathLst>
          </a:custGeom>
          <a:ln w="12701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6">
            <a:extLst>
              <a:ext uri="{FF2B5EF4-FFF2-40B4-BE49-F238E27FC236}">
                <a16:creationId xmlns:a16="http://schemas.microsoft.com/office/drawing/2014/main" id="{7EB34993-611C-DD47-8CB1-5D24D2277CFD}"/>
              </a:ext>
            </a:extLst>
          </p:cNvPr>
          <p:cNvSpPr/>
          <p:nvPr/>
        </p:nvSpPr>
        <p:spPr>
          <a:xfrm>
            <a:off x="489557" y="1299774"/>
            <a:ext cx="7672132" cy="0"/>
          </a:xfrm>
          <a:custGeom>
            <a:avLst/>
            <a:gdLst/>
            <a:ahLst/>
            <a:cxnLst/>
            <a:rect l="l" t="t" r="r" b="b"/>
            <a:pathLst>
              <a:path w="5697220">
                <a:moveTo>
                  <a:pt x="0" y="0"/>
                </a:moveTo>
                <a:lnTo>
                  <a:pt x="5697140" y="0"/>
                </a:lnTo>
              </a:path>
            </a:pathLst>
          </a:custGeom>
          <a:ln w="12699">
            <a:solidFill>
              <a:srgbClr val="DFDF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7">
            <a:extLst>
              <a:ext uri="{FF2B5EF4-FFF2-40B4-BE49-F238E27FC236}">
                <a16:creationId xmlns:a16="http://schemas.microsoft.com/office/drawing/2014/main" id="{06AC8332-45C6-B842-A301-854C28B91210}"/>
              </a:ext>
            </a:extLst>
          </p:cNvPr>
          <p:cNvSpPr/>
          <p:nvPr/>
        </p:nvSpPr>
        <p:spPr>
          <a:xfrm>
            <a:off x="665926" y="1564291"/>
            <a:ext cx="9524321" cy="0"/>
          </a:xfrm>
          <a:custGeom>
            <a:avLst/>
            <a:gdLst/>
            <a:ahLst/>
            <a:cxnLst/>
            <a:rect l="l" t="t" r="r" b="b"/>
            <a:pathLst>
              <a:path w="7072630">
                <a:moveTo>
                  <a:pt x="0" y="0"/>
                </a:moveTo>
                <a:lnTo>
                  <a:pt x="7072312" y="0"/>
                </a:lnTo>
              </a:path>
            </a:pathLst>
          </a:custGeom>
          <a:ln w="12699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7153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489059" y="2629831"/>
            <a:ext cx="4949704" cy="1217438"/>
            <a:chOff x="4865740" y="2373196"/>
            <a:chExt cx="3335380" cy="1552644"/>
          </a:xfrm>
        </p:grpSpPr>
        <p:grpSp>
          <p:nvGrpSpPr>
            <p:cNvPr id="24" name="Group 23"/>
            <p:cNvGrpSpPr/>
            <p:nvPr/>
          </p:nvGrpSpPr>
          <p:grpSpPr>
            <a:xfrm>
              <a:off x="4865740" y="2373196"/>
              <a:ext cx="3335380" cy="1552644"/>
              <a:chOff x="568873" y="2180424"/>
              <a:chExt cx="3249860" cy="1054980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734491" y="2555528"/>
                <a:ext cx="3074526" cy="238736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3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68873" y="2180424"/>
                <a:ext cx="913818" cy="345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13" dirty="0">
                    <a:solidFill>
                      <a:schemeClr val="tx1">
                        <a:lumMod val="95000"/>
                      </a:schemeClr>
                    </a:solidFill>
                  </a:rPr>
                  <a:t>3D sensors </a:t>
                </a:r>
              </a:p>
              <a:p>
                <a:r>
                  <a:rPr lang="en-US" sz="1213" dirty="0">
                    <a:solidFill>
                      <a:schemeClr val="tx1">
                        <a:lumMod val="95000"/>
                      </a:schemeClr>
                    </a:solidFill>
                  </a:rPr>
                  <a:t>285 microns</a:t>
                </a: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1133485" y="2224740"/>
                <a:ext cx="2675532" cy="520246"/>
                <a:chOff x="1133485" y="2112926"/>
                <a:chExt cx="2675532" cy="621742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1470615" y="2112926"/>
                  <a:ext cx="2338402" cy="3738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2051147" y="2112926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221558" y="2112926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2391968" y="2112926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2562379" y="2112926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732791" y="2112926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903200" y="2112926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3027766" y="2121093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3167654" y="2121095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3338065" y="2121096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3508477" y="2121097"/>
                  <a:ext cx="56792" cy="3738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3678887" y="2121098"/>
                  <a:ext cx="56792" cy="373801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3"/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1133485" y="2502540"/>
                  <a:ext cx="1500181" cy="2321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3" dirty="0">
                      <a:solidFill>
                        <a:srgbClr val="002060"/>
                      </a:solidFill>
                    </a:rPr>
                    <a:t>FE-I4 ROC 100 microns</a:t>
                  </a:r>
                </a:p>
              </p:txBody>
            </p:sp>
          </p:grpSp>
          <p:sp>
            <p:nvSpPr>
              <p:cNvPr id="49" name="Rectangle 48"/>
              <p:cNvSpPr/>
              <p:nvPr/>
            </p:nvSpPr>
            <p:spPr>
              <a:xfrm>
                <a:off x="726861" y="2806262"/>
                <a:ext cx="3091872" cy="402210"/>
              </a:xfrm>
              <a:prstGeom prst="rect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50000">
                    <a:srgbClr val="00B050">
                      <a:shade val="67500"/>
                      <a:satMod val="115000"/>
                    </a:srgbClr>
                  </a:gs>
                  <a:gs pos="100000">
                    <a:srgbClr val="00B05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3" dirty="0"/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726861" y="3049558"/>
                <a:ext cx="3091872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1266589" y="2897817"/>
                <a:ext cx="2082879" cy="194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3" dirty="0">
                    <a:solidFill>
                      <a:srgbClr val="002060"/>
                    </a:solidFill>
                  </a:rPr>
                  <a:t>Micro-channels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213066" y="3041171"/>
                <a:ext cx="1039447" cy="194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3" dirty="0"/>
                  <a:t>Si  450 microns</a:t>
                </a:r>
              </a:p>
            </p:txBody>
          </p:sp>
        </p:grpSp>
        <p:sp>
          <p:nvSpPr>
            <p:cNvPr id="26" name="Rounded Rectangle 25"/>
            <p:cNvSpPr/>
            <p:nvPr/>
          </p:nvSpPr>
          <p:spPr>
            <a:xfrm>
              <a:off x="51054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2578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4102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5626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57150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58674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0198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61722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63246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64770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6294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67818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69342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70866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72390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73914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75438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76962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78486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8001000" y="3352800"/>
              <a:ext cx="152400" cy="762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23" y="1446711"/>
            <a:ext cx="439896" cy="416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1" name="Straight Arrow Connector 110"/>
          <p:cNvCxnSpPr>
            <a:cxnSpLocks/>
          </p:cNvCxnSpPr>
          <p:nvPr/>
        </p:nvCxnSpPr>
        <p:spPr>
          <a:xfrm flipH="1">
            <a:off x="3925978" y="1908946"/>
            <a:ext cx="455439" cy="5528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cxnSpLocks/>
          </p:cNvCxnSpPr>
          <p:nvPr/>
        </p:nvCxnSpPr>
        <p:spPr>
          <a:xfrm flipH="1">
            <a:off x="4466398" y="1926000"/>
            <a:ext cx="16426" cy="6303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cxnSpLocks/>
          </p:cNvCxnSpPr>
          <p:nvPr/>
        </p:nvCxnSpPr>
        <p:spPr>
          <a:xfrm>
            <a:off x="4633511" y="1980768"/>
            <a:ext cx="237803" cy="5253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895" y="3955994"/>
            <a:ext cx="4070909" cy="352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" descr="C:\Users\Cinzia\Downloads\P10006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375" y="4000804"/>
            <a:ext cx="4635388" cy="34765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07331" y="2050183"/>
            <a:ext cx="787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90</a:t>
            </a:r>
            <a:r>
              <a:rPr lang="en-US" dirty="0">
                <a:solidFill>
                  <a:schemeClr val="bg1"/>
                </a:solidFill>
              </a:rPr>
              <a:t>Sr</a:t>
            </a:r>
          </a:p>
        </p:txBody>
      </p:sp>
      <p:cxnSp>
        <p:nvCxnSpPr>
          <p:cNvPr id="3" name="Straight Connector 2"/>
          <p:cNvCxnSpPr>
            <a:cxnSpLocks/>
          </p:cNvCxnSpPr>
          <p:nvPr/>
        </p:nvCxnSpPr>
        <p:spPr>
          <a:xfrm>
            <a:off x="1824372" y="3913566"/>
            <a:ext cx="2281958" cy="13918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 flipH="1">
            <a:off x="4633845" y="3892159"/>
            <a:ext cx="1734104" cy="14132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0446518" y="201350"/>
            <a:ext cx="3095719" cy="1025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13" dirty="0">
                <a:solidFill>
                  <a:schemeClr val="bg1"/>
                </a:solidFill>
              </a:rPr>
              <a:t>C. Da Via, F. Munoz-Sanchez, N. </a:t>
            </a:r>
            <a:r>
              <a:rPr lang="en-US" sz="1213" dirty="0" err="1">
                <a:solidFill>
                  <a:schemeClr val="bg1"/>
                </a:solidFill>
              </a:rPr>
              <a:t>Dann</a:t>
            </a:r>
            <a:r>
              <a:rPr lang="en-US" sz="1213" dirty="0">
                <a:solidFill>
                  <a:schemeClr val="bg1"/>
                </a:solidFill>
              </a:rPr>
              <a:t>,</a:t>
            </a:r>
          </a:p>
          <a:p>
            <a:r>
              <a:rPr lang="en-US" sz="1213" dirty="0">
                <a:solidFill>
                  <a:schemeClr val="bg1"/>
                </a:solidFill>
              </a:rPr>
              <a:t>D. </a:t>
            </a:r>
            <a:r>
              <a:rPr lang="en-US" sz="1213" dirty="0" err="1">
                <a:solidFill>
                  <a:schemeClr val="bg1"/>
                </a:solidFill>
              </a:rPr>
              <a:t>Hellesmidht</a:t>
            </a:r>
            <a:r>
              <a:rPr lang="en-US" sz="1213" dirty="0">
                <a:solidFill>
                  <a:schemeClr val="bg1"/>
                </a:solidFill>
              </a:rPr>
              <a:t>, P. </a:t>
            </a:r>
            <a:r>
              <a:rPr lang="en-US" sz="1213" dirty="0" err="1">
                <a:solidFill>
                  <a:schemeClr val="bg1"/>
                </a:solidFill>
              </a:rPr>
              <a:t>Petagna</a:t>
            </a:r>
            <a:r>
              <a:rPr lang="en-US" sz="1213" dirty="0">
                <a:solidFill>
                  <a:schemeClr val="bg1"/>
                </a:solidFill>
              </a:rPr>
              <a:t>, G. </a:t>
            </a:r>
            <a:r>
              <a:rPr lang="en-US" sz="1213" dirty="0" err="1">
                <a:solidFill>
                  <a:schemeClr val="bg1"/>
                </a:solidFill>
              </a:rPr>
              <a:t>Romagnoli</a:t>
            </a:r>
            <a:endParaRPr lang="en-US" sz="1213" dirty="0">
              <a:solidFill>
                <a:schemeClr val="bg1"/>
              </a:solidFill>
            </a:endParaRPr>
          </a:p>
          <a:p>
            <a:r>
              <a:rPr lang="en-US" sz="1213" dirty="0">
                <a:solidFill>
                  <a:schemeClr val="bg1"/>
                </a:solidFill>
              </a:rPr>
              <a:t>Paper in preparation</a:t>
            </a:r>
          </a:p>
          <a:p>
            <a:endParaRPr lang="en-US" sz="1213" dirty="0">
              <a:solidFill>
                <a:schemeClr val="bg1"/>
              </a:solidFill>
            </a:endParaRPr>
          </a:p>
          <a:p>
            <a:endParaRPr lang="en-US" sz="1213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AB89B-9682-504F-A90B-61040BD377A9}" type="slidenum">
              <a:rPr lang="en-US" smtClean="0"/>
              <a:t>32</a:t>
            </a:fld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647081" y="954757"/>
            <a:ext cx="6493841" cy="3350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764" dirty="0"/>
          </a:p>
          <a:p>
            <a:pPr marL="315125" indent="-315125">
              <a:buFont typeface="Arial" panose="020B0604020202020204" pitchFamily="34" charset="0"/>
              <a:buChar char="•"/>
            </a:pPr>
            <a:r>
              <a:rPr lang="en-US" sz="1764" dirty="0"/>
              <a:t>3D silicon : CNM double side  285 um thick IBL qualification batch</a:t>
            </a:r>
          </a:p>
          <a:p>
            <a:pPr marL="315125" indent="-315125">
              <a:buFont typeface="Arial" panose="020B0604020202020204" pitchFamily="34" charset="0"/>
              <a:buChar char="•"/>
            </a:pPr>
            <a:r>
              <a:rPr lang="en-US" sz="1764" dirty="0">
                <a:solidFill>
                  <a:srgbClr val="40FF04"/>
                </a:solidFill>
              </a:rPr>
              <a:t>FE-I4A: thinned to 100um at IZM</a:t>
            </a:r>
          </a:p>
          <a:p>
            <a:pPr marL="315125" indent="-315125">
              <a:buFont typeface="Arial" panose="020B0604020202020204" pitchFamily="34" charset="0"/>
              <a:buChar char="•"/>
            </a:pPr>
            <a:r>
              <a:rPr lang="en-US" sz="1764" dirty="0">
                <a:solidFill>
                  <a:srgbClr val="FFFF00"/>
                </a:solidFill>
              </a:rPr>
              <a:t>Si-Si micro-channels </a:t>
            </a:r>
          </a:p>
          <a:p>
            <a:r>
              <a:rPr lang="en-US" sz="1764" dirty="0"/>
              <a:t>	</a:t>
            </a:r>
            <a:r>
              <a:rPr lang="de-CH" sz="1764" dirty="0" err="1"/>
              <a:t>designed</a:t>
            </a:r>
            <a:r>
              <a:rPr lang="de-CH" sz="1764" dirty="0"/>
              <a:t> by CERN PH-DT, </a:t>
            </a:r>
          </a:p>
          <a:p>
            <a:pPr lvl="1"/>
            <a:r>
              <a:rPr lang="de-CH" sz="1764" dirty="0">
                <a:solidFill>
                  <a:schemeClr val="bg1"/>
                </a:solidFill>
              </a:rPr>
              <a:t>produced by PH-DT in EPFL CMi cleanroom, </a:t>
            </a:r>
          </a:p>
          <a:p>
            <a:pPr lvl="1"/>
            <a:r>
              <a:rPr lang="de-CH" sz="1764" dirty="0">
                <a:solidFill>
                  <a:schemeClr val="bg1"/>
                </a:solidFill>
              </a:rPr>
              <a:t>direct bonding CSEM</a:t>
            </a:r>
          </a:p>
          <a:p>
            <a:pPr marL="315125" indent="-315125">
              <a:buFont typeface="Arial" panose="020B0604020202020204" pitchFamily="34" charset="0"/>
              <a:buChar char="•"/>
            </a:pPr>
            <a:r>
              <a:rPr lang="de-CH" sz="1764" dirty="0">
                <a:solidFill>
                  <a:schemeClr val="bg1"/>
                </a:solidFill>
              </a:rPr>
              <a:t>Glue: 2-components </a:t>
            </a:r>
            <a:r>
              <a:rPr lang="en-US" sz="1764" dirty="0">
                <a:solidFill>
                  <a:schemeClr val="bg1"/>
                </a:solidFill>
              </a:rPr>
              <a:t> </a:t>
            </a:r>
          </a:p>
          <a:p>
            <a:r>
              <a:rPr lang="en-US" sz="1764" dirty="0">
                <a:solidFill>
                  <a:schemeClr val="bg1"/>
                </a:solidFill>
              </a:rPr>
              <a:t>	</a:t>
            </a:r>
            <a:r>
              <a:rPr lang="en-US" sz="1764" dirty="0" err="1">
                <a:solidFill>
                  <a:schemeClr val="bg1"/>
                </a:solidFill>
              </a:rPr>
              <a:t>Masterbond</a:t>
            </a:r>
            <a:r>
              <a:rPr lang="en-US" sz="1764" dirty="0">
                <a:solidFill>
                  <a:schemeClr val="bg1"/>
                </a:solidFill>
              </a:rPr>
              <a:t> EP37-3FLFAO </a:t>
            </a:r>
            <a:endParaRPr lang="de-CH" sz="1764" dirty="0">
              <a:solidFill>
                <a:schemeClr val="bg1"/>
              </a:solidFill>
            </a:endParaRPr>
          </a:p>
          <a:p>
            <a:endParaRPr lang="en-US" sz="1764" dirty="0">
              <a:solidFill>
                <a:schemeClr val="bg1"/>
              </a:solidFill>
            </a:endParaRPr>
          </a:p>
          <a:p>
            <a:endParaRPr lang="en-US" sz="1764" dirty="0"/>
          </a:p>
        </p:txBody>
      </p:sp>
      <p:sp>
        <p:nvSpPr>
          <p:cNvPr id="7" name="Rectangle 6"/>
          <p:cNvSpPr/>
          <p:nvPr/>
        </p:nvSpPr>
        <p:spPr>
          <a:xfrm>
            <a:off x="1489059" y="132429"/>
            <a:ext cx="7076839" cy="1042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88" dirty="0">
                <a:solidFill>
                  <a:schemeClr val="bg1"/>
                </a:solidFill>
                <a:latin typeface="American Typewriter" panose="02090604020004020304" pitchFamily="18" charset="77"/>
              </a:rPr>
              <a:t>3D Vertically Integrated Module</a:t>
            </a:r>
          </a:p>
          <a:p>
            <a:r>
              <a:rPr lang="en-US" sz="3088" dirty="0">
                <a:solidFill>
                  <a:schemeClr val="bg1"/>
                </a:solidFill>
                <a:latin typeface="American Typewriter" panose="02090604020004020304" pitchFamily="18" charset="77"/>
              </a:rPr>
              <a:t>with CO2 internal cooling </a:t>
            </a:r>
          </a:p>
        </p:txBody>
      </p:sp>
      <p:sp>
        <p:nvSpPr>
          <p:cNvPr id="90" name="object 4">
            <a:extLst>
              <a:ext uri="{FF2B5EF4-FFF2-40B4-BE49-F238E27FC236}">
                <a16:creationId xmlns:a16="http://schemas.microsoft.com/office/drawing/2014/main" id="{C66CEB66-9E1E-F248-B9F9-2B9672A7EB4C}"/>
              </a:ext>
            </a:extLst>
          </p:cNvPr>
          <p:cNvSpPr/>
          <p:nvPr/>
        </p:nvSpPr>
        <p:spPr>
          <a:xfrm>
            <a:off x="489557" y="241707"/>
            <a:ext cx="0" cy="7495122"/>
          </a:xfrm>
          <a:custGeom>
            <a:avLst/>
            <a:gdLst/>
            <a:ahLst/>
            <a:cxnLst/>
            <a:rect l="l" t="t" r="r" b="b"/>
            <a:pathLst>
              <a:path h="5565775">
                <a:moveTo>
                  <a:pt x="0" y="0"/>
                </a:moveTo>
                <a:lnTo>
                  <a:pt x="0" y="5565422"/>
                </a:lnTo>
              </a:path>
            </a:pathLst>
          </a:custGeom>
          <a:ln w="12701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EDB1E6A0-1B4A-A343-94BD-FA2E5951113F}"/>
              </a:ext>
            </a:extLst>
          </p:cNvPr>
          <p:cNvSpPr/>
          <p:nvPr/>
        </p:nvSpPr>
        <p:spPr>
          <a:xfrm>
            <a:off x="665926" y="418051"/>
            <a:ext cx="0" cy="7318967"/>
          </a:xfrm>
          <a:custGeom>
            <a:avLst/>
            <a:gdLst/>
            <a:ahLst/>
            <a:cxnLst/>
            <a:rect l="l" t="t" r="r" b="b"/>
            <a:pathLst>
              <a:path h="5434965">
                <a:moveTo>
                  <a:pt x="0" y="0"/>
                </a:moveTo>
                <a:lnTo>
                  <a:pt x="0" y="5434471"/>
                </a:lnTo>
              </a:path>
            </a:pathLst>
          </a:custGeom>
          <a:ln w="12701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6">
            <a:extLst>
              <a:ext uri="{FF2B5EF4-FFF2-40B4-BE49-F238E27FC236}">
                <a16:creationId xmlns:a16="http://schemas.microsoft.com/office/drawing/2014/main" id="{04AAF584-D424-8240-9EDA-87929CF356E0}"/>
              </a:ext>
            </a:extLst>
          </p:cNvPr>
          <p:cNvSpPr/>
          <p:nvPr/>
        </p:nvSpPr>
        <p:spPr>
          <a:xfrm>
            <a:off x="489557" y="1299774"/>
            <a:ext cx="7672132" cy="0"/>
          </a:xfrm>
          <a:custGeom>
            <a:avLst/>
            <a:gdLst/>
            <a:ahLst/>
            <a:cxnLst/>
            <a:rect l="l" t="t" r="r" b="b"/>
            <a:pathLst>
              <a:path w="5697220">
                <a:moveTo>
                  <a:pt x="0" y="0"/>
                </a:moveTo>
                <a:lnTo>
                  <a:pt x="5697140" y="0"/>
                </a:lnTo>
              </a:path>
            </a:pathLst>
          </a:custGeom>
          <a:ln w="12699">
            <a:solidFill>
              <a:srgbClr val="DFDF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7">
            <a:extLst>
              <a:ext uri="{FF2B5EF4-FFF2-40B4-BE49-F238E27FC236}">
                <a16:creationId xmlns:a16="http://schemas.microsoft.com/office/drawing/2014/main" id="{DE8ECA5F-57DD-6346-BD8F-2E9C0226BC00}"/>
              </a:ext>
            </a:extLst>
          </p:cNvPr>
          <p:cNvSpPr/>
          <p:nvPr/>
        </p:nvSpPr>
        <p:spPr>
          <a:xfrm>
            <a:off x="665926" y="1564291"/>
            <a:ext cx="9524321" cy="0"/>
          </a:xfrm>
          <a:custGeom>
            <a:avLst/>
            <a:gdLst/>
            <a:ahLst/>
            <a:cxnLst/>
            <a:rect l="l" t="t" r="r" b="b"/>
            <a:pathLst>
              <a:path w="7072630">
                <a:moveTo>
                  <a:pt x="0" y="0"/>
                </a:moveTo>
                <a:lnTo>
                  <a:pt x="7072312" y="0"/>
                </a:lnTo>
              </a:path>
            </a:pathLst>
          </a:custGeom>
          <a:ln w="12699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2">
            <a:extLst>
              <a:ext uri="{FF2B5EF4-FFF2-40B4-BE49-F238E27FC236}">
                <a16:creationId xmlns:a16="http://schemas.microsoft.com/office/drawing/2014/main" id="{2AB30B26-8563-B641-B83E-8E33974490AD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3582393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4" y="233155"/>
            <a:ext cx="12530921" cy="7512225"/>
            <a:chOff x="357187" y="1146527"/>
            <a:chExt cx="930529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347547" y="6168304"/>
              <a:ext cx="314325" cy="314325"/>
            </a:xfrm>
            <a:custGeom>
              <a:avLst/>
              <a:gdLst/>
              <a:ahLst/>
              <a:cxnLst/>
              <a:rect l="l" t="t" r="r" b="b"/>
              <a:pathLst>
                <a:path w="314325" h="314325">
                  <a:moveTo>
                    <a:pt x="157162" y="0"/>
                  </a:moveTo>
                  <a:lnTo>
                    <a:pt x="107487" y="8011"/>
                  </a:lnTo>
                  <a:lnTo>
                    <a:pt x="64344" y="30319"/>
                  </a:lnTo>
                  <a:lnTo>
                    <a:pt x="30323" y="64336"/>
                  </a:lnTo>
                  <a:lnTo>
                    <a:pt x="8012" y="107473"/>
                  </a:lnTo>
                  <a:lnTo>
                    <a:pt x="0" y="157142"/>
                  </a:lnTo>
                  <a:lnTo>
                    <a:pt x="8012" y="206810"/>
                  </a:lnTo>
                  <a:lnTo>
                    <a:pt x="30323" y="249947"/>
                  </a:lnTo>
                  <a:lnTo>
                    <a:pt x="64344" y="283964"/>
                  </a:lnTo>
                  <a:lnTo>
                    <a:pt x="107487" y="306271"/>
                  </a:lnTo>
                  <a:lnTo>
                    <a:pt x="157162" y="314283"/>
                  </a:lnTo>
                  <a:lnTo>
                    <a:pt x="206838" y="306271"/>
                  </a:lnTo>
                  <a:lnTo>
                    <a:pt x="249981" y="283964"/>
                  </a:lnTo>
                  <a:lnTo>
                    <a:pt x="284002" y="249947"/>
                  </a:lnTo>
                  <a:lnTo>
                    <a:pt x="306312" y="206810"/>
                  </a:lnTo>
                  <a:lnTo>
                    <a:pt x="314325" y="157142"/>
                  </a:lnTo>
                  <a:lnTo>
                    <a:pt x="306312" y="107473"/>
                  </a:lnTo>
                  <a:lnTo>
                    <a:pt x="284002" y="64336"/>
                  </a:lnTo>
                  <a:lnTo>
                    <a:pt x="249981" y="30319"/>
                  </a:lnTo>
                  <a:lnTo>
                    <a:pt x="206838" y="8011"/>
                  </a:lnTo>
                  <a:lnTo>
                    <a:pt x="157162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2718634" y="7119954"/>
            <a:ext cx="162473" cy="179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7"/>
              </a:lnSpc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35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144854" y="159357"/>
            <a:ext cx="6484371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Fast</a:t>
            </a:r>
            <a:r>
              <a:rPr sz="2828" spc="-14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response</a:t>
            </a:r>
            <a:r>
              <a:rPr sz="2828" spc="-14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2828" spc="-14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2828" spc="-14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hardness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44854" y="590337"/>
            <a:ext cx="2303691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3D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sensors</a:t>
            </a:r>
            <a:endParaRPr sz="2828">
              <a:latin typeface="American Typewriter"/>
              <a:cs typeface="American Typewriter"/>
            </a:endParaRPr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92687" y="839299"/>
            <a:ext cx="2200050" cy="1292941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778464" y="5559560"/>
            <a:ext cx="4014273" cy="2031764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8790126" y="1594579"/>
            <a:ext cx="2621796" cy="86981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02624">
              <a:spcBef>
                <a:spcPts val="135"/>
              </a:spcBef>
            </a:pPr>
            <a:r>
              <a:rPr sz="2290" b="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1×10</a:t>
            </a:r>
            <a:r>
              <a:rPr sz="2222" b="1" spc="-21" baseline="25252" dirty="0">
                <a:solidFill>
                  <a:srgbClr val="FFFF00"/>
                </a:solidFill>
                <a:latin typeface="American Typewriter"/>
                <a:cs typeface="American Typewriter"/>
              </a:rPr>
              <a:t>17</a:t>
            </a:r>
            <a:r>
              <a:rPr sz="2290" b="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n</a:t>
            </a:r>
            <a:r>
              <a:rPr sz="2222" spc="-13" dirty="0">
                <a:solidFill>
                  <a:srgbClr val="FFFF00"/>
                </a:solidFill>
                <a:latin typeface="Cambria Math"/>
                <a:cs typeface="Cambria Math"/>
              </a:rPr>
              <a:t>!"</a:t>
            </a:r>
            <a:r>
              <a:rPr sz="2290" b="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/cm</a:t>
            </a:r>
            <a:r>
              <a:rPr sz="2222" b="1" spc="-21" baseline="25252" dirty="0">
                <a:solidFill>
                  <a:srgbClr val="FFFF00"/>
                </a:solidFill>
                <a:latin typeface="American Typewriter"/>
                <a:cs typeface="American Typewriter"/>
              </a:rPr>
              <a:t>2</a:t>
            </a:r>
            <a:r>
              <a:rPr sz="2290" b="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at</a:t>
            </a:r>
            <a:endParaRPr sz="2290">
              <a:latin typeface="American Typewriter"/>
              <a:cs typeface="American Typewriter"/>
            </a:endParaRPr>
          </a:p>
          <a:p>
            <a:pPr marL="51311">
              <a:lnSpc>
                <a:spcPts val="1905"/>
              </a:lnSpc>
              <a:spcBef>
                <a:spcPts val="88"/>
              </a:spcBef>
            </a:pPr>
            <a:r>
              <a:rPr sz="1615" b="1" dirty="0">
                <a:solidFill>
                  <a:srgbClr val="FFFF00"/>
                </a:solidFill>
                <a:latin typeface="American Typewriter"/>
                <a:cs typeface="American Typewriter"/>
              </a:rPr>
              <a:t>250</a:t>
            </a:r>
            <a:r>
              <a:rPr sz="1615" b="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b="1" dirty="0">
                <a:solidFill>
                  <a:srgbClr val="FFFF00"/>
                </a:solidFill>
                <a:latin typeface="American Typewriter"/>
                <a:cs typeface="American Typewriter"/>
              </a:rPr>
              <a:t>V</a:t>
            </a:r>
            <a:r>
              <a:rPr sz="1615" b="1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b="1" dirty="0">
                <a:solidFill>
                  <a:srgbClr val="FFFF00"/>
                </a:solidFill>
                <a:latin typeface="American Typewriter"/>
                <a:cs typeface="American Typewriter"/>
              </a:rPr>
              <a:t>(T=</a:t>
            </a:r>
            <a:r>
              <a:rPr sz="1615" b="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−16</a:t>
            </a:r>
            <a:r>
              <a:rPr sz="1615" b="1" spc="-13" dirty="0">
                <a:solidFill>
                  <a:srgbClr val="FFFF00"/>
                </a:solidFill>
                <a:latin typeface="Times New Roman"/>
                <a:cs typeface="Times New Roman"/>
              </a:rPr>
              <a:t>◦</a:t>
            </a:r>
            <a:r>
              <a:rPr sz="1615" b="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C)</a:t>
            </a:r>
            <a:endParaRPr sz="1615">
              <a:latin typeface="American Typewriter"/>
              <a:cs typeface="American Typewriter"/>
            </a:endParaRPr>
          </a:p>
          <a:p>
            <a:pPr marL="51311">
              <a:lnSpc>
                <a:spcPts val="1905"/>
              </a:lnSpc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with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top</a:t>
            </a:r>
            <a:r>
              <a:rPr sz="1615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IR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illumination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052140" y="1565809"/>
            <a:ext cx="12741281" cy="6021751"/>
            <a:chOff x="781304" y="2136139"/>
            <a:chExt cx="9461500" cy="4471670"/>
          </a:xfrm>
        </p:grpSpPr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61351" y="2831083"/>
              <a:ext cx="2980944" cy="201472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1304" y="2852419"/>
              <a:ext cx="1045463" cy="174345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1304" y="4793995"/>
              <a:ext cx="880872" cy="36576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49143" y="4504435"/>
              <a:ext cx="2514600" cy="210312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49143" y="2136139"/>
              <a:ext cx="2514600" cy="2273808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10251553" y="270835"/>
            <a:ext cx="2748352" cy="18302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077" dirty="0">
                <a:solidFill>
                  <a:srgbClr val="FFFFFF"/>
                </a:solidFill>
                <a:latin typeface="American Typewriter"/>
                <a:cs typeface="American Typewriter"/>
              </a:rPr>
              <a:t>M.</a:t>
            </a:r>
            <a:r>
              <a:rPr sz="1077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Manna </a:t>
            </a:r>
            <a:r>
              <a:rPr sz="1077" dirty="0">
                <a:solidFill>
                  <a:srgbClr val="FFFFFF"/>
                </a:solidFill>
                <a:latin typeface="American Typewriter"/>
                <a:cs typeface="American Typewriter"/>
              </a:rPr>
              <a:t>et</a:t>
            </a:r>
            <a:r>
              <a:rPr sz="1077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077" dirty="0">
                <a:solidFill>
                  <a:srgbClr val="FFFFFF"/>
                </a:solidFill>
                <a:latin typeface="American Typewriter"/>
                <a:cs typeface="American Typewriter"/>
              </a:rPr>
              <a:t>al.</a:t>
            </a:r>
            <a:r>
              <a:rPr sz="1077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077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NIMA</a:t>
            </a:r>
            <a:r>
              <a:rPr sz="1077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077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979</a:t>
            </a:r>
            <a:r>
              <a:rPr sz="1077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077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(2020)</a:t>
            </a:r>
            <a:r>
              <a:rPr sz="1077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077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164468</a:t>
            </a:r>
            <a:endParaRPr sz="1077">
              <a:latin typeface="American Typewriter"/>
              <a:cs typeface="American Typewriter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251551" y="926898"/>
            <a:ext cx="773883" cy="63923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IES</a:t>
            </a:r>
            <a:endParaRPr sz="2021">
              <a:latin typeface="American Typewriter"/>
              <a:cs typeface="American Typewriter"/>
            </a:endParaRPr>
          </a:p>
          <a:p>
            <a:pPr marL="17104"/>
            <a:r>
              <a:rPr sz="202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35um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11132" y="1817592"/>
            <a:ext cx="1368191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3D</a:t>
            </a:r>
            <a:r>
              <a:rPr sz="2021" spc="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Trench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44851" y="6615839"/>
            <a:ext cx="2088202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Calibri"/>
                <a:cs typeface="Calibri"/>
              </a:rPr>
              <a:t>180</a:t>
            </a:r>
            <a:r>
              <a:rPr sz="2021" spc="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21" dirty="0">
                <a:solidFill>
                  <a:srgbClr val="FFFFFF"/>
                </a:solidFill>
                <a:latin typeface="Calibri"/>
                <a:cs typeface="Calibri"/>
              </a:rPr>
              <a:t>GeV/c</a:t>
            </a:r>
            <a:r>
              <a:rPr sz="2021" spc="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Calibri"/>
                <a:cs typeface="Calibri"/>
              </a:rPr>
              <a:t>π+beam</a:t>
            </a:r>
            <a:endParaRPr sz="2021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901628" y="3435583"/>
            <a:ext cx="2119841" cy="670445"/>
          </a:xfrm>
          <a:prstGeom prst="rect">
            <a:avLst/>
          </a:prstGeom>
          <a:ln w="12700">
            <a:solidFill>
              <a:srgbClr val="FFC000"/>
            </a:solidFill>
          </a:ln>
        </p:spPr>
        <p:txBody>
          <a:bodyPr vert="horz" wrap="square" lIns="0" tIns="36771" rIns="0" bIns="0" rtlCol="0">
            <a:spAutoFit/>
          </a:bodyPr>
          <a:lstStyle/>
          <a:p>
            <a:pPr marL="105189" marR="115451">
              <a:lnSpc>
                <a:spcPct val="105300"/>
              </a:lnSpc>
              <a:spcBef>
                <a:spcPts val="290"/>
              </a:spcBef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Timing</a:t>
            </a:r>
            <a:r>
              <a:rPr sz="2021" spc="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resolution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Before</a:t>
            </a:r>
            <a:r>
              <a:rPr sz="2021" spc="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irradiation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926466" y="6324378"/>
            <a:ext cx="2119841" cy="673573"/>
          </a:xfrm>
          <a:prstGeom prst="rect">
            <a:avLst/>
          </a:prstGeom>
          <a:ln w="12700">
            <a:solidFill>
              <a:srgbClr val="FFC000"/>
            </a:solidFill>
          </a:ln>
        </p:spPr>
        <p:txBody>
          <a:bodyPr vert="horz" wrap="square" lIns="0" tIns="29074" rIns="0" bIns="0" rtlCol="0">
            <a:spAutoFit/>
          </a:bodyPr>
          <a:lstStyle/>
          <a:p>
            <a:pPr marL="105189" marR="119728">
              <a:lnSpc>
                <a:spcPct val="106700"/>
              </a:lnSpc>
              <a:spcBef>
                <a:spcPts val="229"/>
              </a:spcBef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Timing</a:t>
            </a:r>
            <a:r>
              <a:rPr sz="2021" spc="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resolution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after</a:t>
            </a:r>
            <a:r>
              <a:rPr sz="2021" spc="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irradiation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99645" y="828375"/>
            <a:ext cx="3829225" cy="370555"/>
          </a:xfrm>
          <a:prstGeom prst="rect">
            <a:avLst/>
          </a:prstGeom>
        </p:spPr>
        <p:txBody>
          <a:bodyPr vert="horz" wrap="square" lIns="0" tIns="36771" rIns="0" bIns="0" rtlCol="0">
            <a:spAutoFit/>
          </a:bodyPr>
          <a:lstStyle/>
          <a:p>
            <a:pPr marL="17104" marR="6841" indent="35918">
              <a:lnSpc>
                <a:spcPts val="1320"/>
              </a:lnSpc>
              <a:spcBef>
                <a:spcPts val="290"/>
              </a:spcBef>
            </a:pPr>
            <a:r>
              <a:rPr sz="1212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A.</a:t>
            </a:r>
            <a:r>
              <a:rPr sz="1212" spc="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Lampis</a:t>
            </a:r>
            <a:r>
              <a:rPr sz="1212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23rd</a:t>
            </a:r>
            <a:r>
              <a:rPr sz="1212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International</a:t>
            </a:r>
            <a:r>
              <a:rPr sz="1212" spc="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Workshop</a:t>
            </a:r>
            <a:r>
              <a:rPr sz="1212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on</a:t>
            </a:r>
            <a:r>
              <a:rPr sz="1212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 </a:t>
            </a:r>
            <a:r>
              <a:rPr sz="1212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Imaging</a:t>
            </a:r>
            <a:r>
              <a:rPr sz="1212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Detectors</a:t>
            </a:r>
            <a:r>
              <a:rPr sz="1212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Riva</a:t>
            </a:r>
            <a:r>
              <a:rPr sz="1212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del</a:t>
            </a: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Garda,</a:t>
            </a:r>
            <a:r>
              <a:rPr sz="121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June30th</a:t>
            </a: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212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2022</a:t>
            </a:r>
            <a:endParaRPr sz="1212">
              <a:latin typeface="American Typewriter"/>
              <a:cs typeface="American Typewriter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0976438" y="1984933"/>
            <a:ext cx="2043736" cy="2635479"/>
            <a:chOff x="8150952" y="2447374"/>
            <a:chExt cx="1517650" cy="1957070"/>
          </a:xfrm>
        </p:grpSpPr>
        <p:sp>
          <p:nvSpPr>
            <p:cNvPr id="29" name="object 29"/>
            <p:cNvSpPr/>
            <p:nvPr/>
          </p:nvSpPr>
          <p:spPr>
            <a:xfrm>
              <a:off x="9404376" y="4159715"/>
              <a:ext cx="257810" cy="238125"/>
            </a:xfrm>
            <a:custGeom>
              <a:avLst/>
              <a:gdLst/>
              <a:ahLst/>
              <a:cxnLst/>
              <a:rect l="l" t="t" r="r" b="b"/>
              <a:pathLst>
                <a:path w="257809" h="238125">
                  <a:moveTo>
                    <a:pt x="128748" y="0"/>
                  </a:moveTo>
                  <a:lnTo>
                    <a:pt x="78633" y="9354"/>
                  </a:lnTo>
                  <a:lnTo>
                    <a:pt x="37709" y="34866"/>
                  </a:lnTo>
                  <a:lnTo>
                    <a:pt x="10117" y="72704"/>
                  </a:lnTo>
                  <a:lnTo>
                    <a:pt x="0" y="119040"/>
                  </a:lnTo>
                  <a:lnTo>
                    <a:pt x="10117" y="165377"/>
                  </a:lnTo>
                  <a:lnTo>
                    <a:pt x="37709" y="203216"/>
                  </a:lnTo>
                  <a:lnTo>
                    <a:pt x="78633" y="228728"/>
                  </a:lnTo>
                  <a:lnTo>
                    <a:pt x="128748" y="238083"/>
                  </a:lnTo>
                  <a:lnTo>
                    <a:pt x="178862" y="228728"/>
                  </a:lnTo>
                  <a:lnTo>
                    <a:pt x="219786" y="203216"/>
                  </a:lnTo>
                  <a:lnTo>
                    <a:pt x="247378" y="165377"/>
                  </a:lnTo>
                  <a:lnTo>
                    <a:pt x="257496" y="119040"/>
                  </a:lnTo>
                  <a:lnTo>
                    <a:pt x="247378" y="72704"/>
                  </a:lnTo>
                  <a:lnTo>
                    <a:pt x="219786" y="34866"/>
                  </a:lnTo>
                  <a:lnTo>
                    <a:pt x="178862" y="9354"/>
                  </a:lnTo>
                  <a:lnTo>
                    <a:pt x="12874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9404376" y="4159715"/>
              <a:ext cx="257810" cy="238125"/>
            </a:xfrm>
            <a:custGeom>
              <a:avLst/>
              <a:gdLst/>
              <a:ahLst/>
              <a:cxnLst/>
              <a:rect l="l" t="t" r="r" b="b"/>
              <a:pathLst>
                <a:path w="257809" h="238125">
                  <a:moveTo>
                    <a:pt x="0" y="119041"/>
                  </a:moveTo>
                  <a:lnTo>
                    <a:pt x="10117" y="72705"/>
                  </a:lnTo>
                  <a:lnTo>
                    <a:pt x="37709" y="34866"/>
                  </a:lnTo>
                  <a:lnTo>
                    <a:pt x="78633" y="9354"/>
                  </a:lnTo>
                  <a:lnTo>
                    <a:pt x="128748" y="0"/>
                  </a:lnTo>
                  <a:lnTo>
                    <a:pt x="178862" y="9354"/>
                  </a:lnTo>
                  <a:lnTo>
                    <a:pt x="219786" y="34866"/>
                  </a:lnTo>
                  <a:lnTo>
                    <a:pt x="247378" y="72705"/>
                  </a:lnTo>
                  <a:lnTo>
                    <a:pt x="257496" y="119041"/>
                  </a:lnTo>
                  <a:lnTo>
                    <a:pt x="247378" y="165377"/>
                  </a:lnTo>
                  <a:lnTo>
                    <a:pt x="219786" y="203216"/>
                  </a:lnTo>
                  <a:lnTo>
                    <a:pt x="178862" y="228727"/>
                  </a:lnTo>
                  <a:lnTo>
                    <a:pt x="128748" y="238082"/>
                  </a:lnTo>
                  <a:lnTo>
                    <a:pt x="78633" y="228727"/>
                  </a:lnTo>
                  <a:lnTo>
                    <a:pt x="37709" y="203216"/>
                  </a:lnTo>
                  <a:lnTo>
                    <a:pt x="10117" y="165377"/>
                  </a:lnTo>
                  <a:lnTo>
                    <a:pt x="0" y="119041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8150952" y="2447374"/>
              <a:ext cx="1253490" cy="1712595"/>
            </a:xfrm>
            <a:custGeom>
              <a:avLst/>
              <a:gdLst/>
              <a:ahLst/>
              <a:cxnLst/>
              <a:rect l="l" t="t" r="r" b="b"/>
              <a:pathLst>
                <a:path w="1253490" h="1712595">
                  <a:moveTo>
                    <a:pt x="1198263" y="1658250"/>
                  </a:moveTo>
                  <a:lnTo>
                    <a:pt x="1177735" y="1673214"/>
                  </a:lnTo>
                  <a:lnTo>
                    <a:pt x="1253423" y="1712340"/>
                  </a:lnTo>
                  <a:lnTo>
                    <a:pt x="1246065" y="1668513"/>
                  </a:lnTo>
                  <a:lnTo>
                    <a:pt x="1205746" y="1668513"/>
                  </a:lnTo>
                  <a:lnTo>
                    <a:pt x="1198263" y="1658250"/>
                  </a:lnTo>
                  <a:close/>
                </a:path>
                <a:path w="1253490" h="1712595">
                  <a:moveTo>
                    <a:pt x="1218789" y="1643286"/>
                  </a:moveTo>
                  <a:lnTo>
                    <a:pt x="1198263" y="1658250"/>
                  </a:lnTo>
                  <a:lnTo>
                    <a:pt x="1205746" y="1668513"/>
                  </a:lnTo>
                  <a:lnTo>
                    <a:pt x="1226272" y="1653548"/>
                  </a:lnTo>
                  <a:lnTo>
                    <a:pt x="1218789" y="1643286"/>
                  </a:lnTo>
                  <a:close/>
                </a:path>
                <a:path w="1253490" h="1712595">
                  <a:moveTo>
                    <a:pt x="1239316" y="1628322"/>
                  </a:moveTo>
                  <a:lnTo>
                    <a:pt x="1218789" y="1643286"/>
                  </a:lnTo>
                  <a:lnTo>
                    <a:pt x="1226272" y="1653548"/>
                  </a:lnTo>
                  <a:lnTo>
                    <a:pt x="1205746" y="1668513"/>
                  </a:lnTo>
                  <a:lnTo>
                    <a:pt x="1246065" y="1668513"/>
                  </a:lnTo>
                  <a:lnTo>
                    <a:pt x="1239316" y="1628322"/>
                  </a:lnTo>
                  <a:close/>
                </a:path>
                <a:path w="1253490" h="1712595">
                  <a:moveTo>
                    <a:pt x="20527" y="0"/>
                  </a:moveTo>
                  <a:lnTo>
                    <a:pt x="0" y="14964"/>
                  </a:lnTo>
                  <a:lnTo>
                    <a:pt x="1198263" y="1658250"/>
                  </a:lnTo>
                  <a:lnTo>
                    <a:pt x="1218789" y="1643286"/>
                  </a:lnTo>
                  <a:lnTo>
                    <a:pt x="20527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466695A2-4BDB-B8BA-EE23-8B39A76E77A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33</a:t>
            </a:fld>
            <a:endParaRPr lang="en-GB"/>
          </a:p>
        </p:txBody>
      </p:sp>
      <p:sp>
        <p:nvSpPr>
          <p:cNvPr id="33" name="object 2">
            <a:extLst>
              <a:ext uri="{FF2B5EF4-FFF2-40B4-BE49-F238E27FC236}">
                <a16:creationId xmlns:a16="http://schemas.microsoft.com/office/drawing/2014/main" id="{4CE233D5-9F18-6A41-A37E-304A0849D2A8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46929" y="385108"/>
            <a:ext cx="8658940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  <a:tabLst>
                <a:tab pos="6167693" algn="l"/>
              </a:tabLst>
            </a:pPr>
            <a:r>
              <a:rPr sz="2828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Example:</a:t>
            </a:r>
            <a:r>
              <a:rPr sz="2828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Tracking</a:t>
            </a:r>
            <a:r>
              <a:rPr sz="2828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Identification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	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Event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Vertices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51638" y="1579524"/>
            <a:ext cx="9395198" cy="86109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259126" indent="-242020">
              <a:spcBef>
                <a:spcPts val="135"/>
              </a:spcBef>
              <a:buChar char="•"/>
              <a:tabLst>
                <a:tab pos="259126" algn="l"/>
              </a:tabLst>
            </a:pP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primary</a:t>
            </a:r>
            <a:r>
              <a:rPr spc="22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event</a:t>
            </a:r>
            <a:r>
              <a:rPr spc="20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vertex</a:t>
            </a:r>
            <a:r>
              <a:rPr spc="22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reconstruction</a:t>
            </a:r>
            <a:r>
              <a:rPr spc="22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crucial</a:t>
            </a:r>
            <a:r>
              <a:rPr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pc="22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multiple</a:t>
            </a:r>
            <a:r>
              <a:rPr spc="21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collision</a:t>
            </a:r>
            <a:r>
              <a:rPr spc="22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events</a:t>
            </a:r>
            <a:endParaRPr dirty="0">
              <a:latin typeface="American Typewriter"/>
              <a:cs typeface="American Typewriter"/>
            </a:endParaRPr>
          </a:p>
          <a:p>
            <a:pPr marL="259126" indent="-242020">
              <a:buChar char="•"/>
              <a:tabLst>
                <a:tab pos="259126" algn="l"/>
              </a:tabLst>
            </a:pP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secondary</a:t>
            </a:r>
            <a:r>
              <a:rPr spc="17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vertices</a:t>
            </a:r>
            <a:r>
              <a:rPr spc="16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for</a:t>
            </a:r>
            <a:r>
              <a:rPr spc="16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live</a:t>
            </a:r>
            <a:r>
              <a:rPr spc="16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time</a:t>
            </a:r>
            <a:r>
              <a:rPr spc="16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tagging</a:t>
            </a:r>
            <a:endParaRPr dirty="0">
              <a:latin typeface="American Typewriter"/>
              <a:cs typeface="American Typewriter"/>
            </a:endParaRPr>
          </a:p>
          <a:p>
            <a:pPr marL="259126" indent="-242020">
              <a:spcBef>
                <a:spcPts val="128"/>
              </a:spcBef>
              <a:buChar char="•"/>
              <a:tabLst>
                <a:tab pos="259126" algn="l"/>
              </a:tabLst>
            </a:pP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b-</a:t>
            </a:r>
            <a:r>
              <a:rPr spc="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/>
                <a:cs typeface="American Typewriter"/>
              </a:rPr>
              <a:t>jet</a:t>
            </a:r>
            <a:r>
              <a:rPr spc="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tagging</a:t>
            </a:r>
            <a:endParaRPr dirty="0">
              <a:latin typeface="American Typewriter"/>
              <a:cs typeface="American Typewriter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630845" y="2505171"/>
            <a:ext cx="11603498" cy="4933854"/>
            <a:chOff x="1211041" y="2955115"/>
            <a:chExt cx="8616598" cy="3663812"/>
          </a:xfrm>
        </p:grpSpPr>
        <p:sp>
          <p:nvSpPr>
            <p:cNvPr id="11" name="object 11"/>
            <p:cNvSpPr/>
            <p:nvPr/>
          </p:nvSpPr>
          <p:spPr>
            <a:xfrm>
              <a:off x="6126162" y="5735938"/>
              <a:ext cx="513080" cy="447675"/>
            </a:xfrm>
            <a:custGeom>
              <a:avLst/>
              <a:gdLst/>
              <a:ahLst/>
              <a:cxnLst/>
              <a:rect l="l" t="t" r="r" b="b"/>
              <a:pathLst>
                <a:path w="513079" h="447675">
                  <a:moveTo>
                    <a:pt x="0" y="0"/>
                  </a:moveTo>
                  <a:lnTo>
                    <a:pt x="512960" y="0"/>
                  </a:lnTo>
                  <a:lnTo>
                    <a:pt x="512960" y="447416"/>
                  </a:lnTo>
                  <a:lnTo>
                    <a:pt x="0" y="447416"/>
                  </a:lnTo>
                  <a:lnTo>
                    <a:pt x="0" y="0"/>
                  </a:lnTo>
                  <a:close/>
                </a:path>
              </a:pathLst>
            </a:custGeom>
            <a:ln w="245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827389" y="5604959"/>
              <a:ext cx="1160780" cy="321945"/>
            </a:xfrm>
            <a:custGeom>
              <a:avLst/>
              <a:gdLst/>
              <a:ahLst/>
              <a:cxnLst/>
              <a:rect l="l" t="t" r="r" b="b"/>
              <a:pathLst>
                <a:path w="1160779" h="321945">
                  <a:moveTo>
                    <a:pt x="163284" y="63859"/>
                  </a:moveTo>
                  <a:lnTo>
                    <a:pt x="156054" y="95788"/>
                  </a:lnTo>
                  <a:lnTo>
                    <a:pt x="1153275" y="321544"/>
                  </a:lnTo>
                  <a:lnTo>
                    <a:pt x="1160505" y="289614"/>
                  </a:lnTo>
                  <a:lnTo>
                    <a:pt x="163284" y="63859"/>
                  </a:lnTo>
                  <a:close/>
                </a:path>
                <a:path w="1160779" h="321945">
                  <a:moveTo>
                    <a:pt x="177745" y="0"/>
                  </a:moveTo>
                  <a:lnTo>
                    <a:pt x="0" y="43677"/>
                  </a:lnTo>
                  <a:lnTo>
                    <a:pt x="141593" y="159647"/>
                  </a:lnTo>
                  <a:lnTo>
                    <a:pt x="156054" y="95788"/>
                  </a:lnTo>
                  <a:lnTo>
                    <a:pt x="140087" y="92174"/>
                  </a:lnTo>
                  <a:lnTo>
                    <a:pt x="147317" y="60244"/>
                  </a:lnTo>
                  <a:lnTo>
                    <a:pt x="164103" y="60244"/>
                  </a:lnTo>
                  <a:lnTo>
                    <a:pt x="177745" y="0"/>
                  </a:lnTo>
                  <a:close/>
                </a:path>
                <a:path w="1160779" h="321945">
                  <a:moveTo>
                    <a:pt x="147317" y="60244"/>
                  </a:moveTo>
                  <a:lnTo>
                    <a:pt x="140087" y="92174"/>
                  </a:lnTo>
                  <a:lnTo>
                    <a:pt x="156054" y="95788"/>
                  </a:lnTo>
                  <a:lnTo>
                    <a:pt x="163284" y="63859"/>
                  </a:lnTo>
                  <a:lnTo>
                    <a:pt x="147317" y="60244"/>
                  </a:lnTo>
                  <a:close/>
                </a:path>
                <a:path w="1160779" h="321945">
                  <a:moveTo>
                    <a:pt x="164103" y="60244"/>
                  </a:moveTo>
                  <a:lnTo>
                    <a:pt x="147317" y="60244"/>
                  </a:lnTo>
                  <a:lnTo>
                    <a:pt x="163284" y="63859"/>
                  </a:lnTo>
                  <a:lnTo>
                    <a:pt x="164103" y="6024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020970" y="3345187"/>
              <a:ext cx="2777490" cy="2465705"/>
            </a:xfrm>
            <a:custGeom>
              <a:avLst/>
              <a:gdLst/>
              <a:ahLst/>
              <a:cxnLst/>
              <a:rect l="l" t="t" r="r" b="b"/>
              <a:pathLst>
                <a:path w="2777490" h="2465704">
                  <a:moveTo>
                    <a:pt x="0" y="0"/>
                  </a:moveTo>
                  <a:lnTo>
                    <a:pt x="2777440" y="0"/>
                  </a:lnTo>
                  <a:lnTo>
                    <a:pt x="2777440" y="2465494"/>
                  </a:lnTo>
                  <a:lnTo>
                    <a:pt x="0" y="2465494"/>
                  </a:lnTo>
                  <a:lnTo>
                    <a:pt x="0" y="0"/>
                  </a:lnTo>
                  <a:close/>
                </a:path>
              </a:pathLst>
            </a:custGeom>
            <a:ln w="4910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215419" y="2957268"/>
              <a:ext cx="3333750" cy="2771775"/>
            </a:xfrm>
            <a:custGeom>
              <a:avLst/>
              <a:gdLst/>
              <a:ahLst/>
              <a:cxnLst/>
              <a:rect l="l" t="t" r="r" b="b"/>
              <a:pathLst>
                <a:path w="3333750" h="2771775">
                  <a:moveTo>
                    <a:pt x="3333318" y="0"/>
                  </a:moveTo>
                  <a:lnTo>
                    <a:pt x="0" y="0"/>
                  </a:lnTo>
                  <a:lnTo>
                    <a:pt x="0" y="2771261"/>
                  </a:lnTo>
                  <a:lnTo>
                    <a:pt x="3333318" y="2771261"/>
                  </a:lnTo>
                  <a:lnTo>
                    <a:pt x="33333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15419" y="2957268"/>
              <a:ext cx="3333750" cy="2771775"/>
            </a:xfrm>
            <a:custGeom>
              <a:avLst/>
              <a:gdLst/>
              <a:ahLst/>
              <a:cxnLst/>
              <a:rect l="l" t="t" r="r" b="b"/>
              <a:pathLst>
                <a:path w="3333750" h="2771775">
                  <a:moveTo>
                    <a:pt x="0" y="0"/>
                  </a:moveTo>
                  <a:lnTo>
                    <a:pt x="3333318" y="0"/>
                  </a:lnTo>
                  <a:lnTo>
                    <a:pt x="3333318" y="2771261"/>
                  </a:lnTo>
                  <a:lnTo>
                    <a:pt x="0" y="2771261"/>
                  </a:lnTo>
                  <a:lnTo>
                    <a:pt x="0" y="0"/>
                  </a:lnTo>
                  <a:close/>
                </a:path>
              </a:pathLst>
            </a:custGeom>
            <a:ln w="3273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38491" y="2955115"/>
              <a:ext cx="5989148" cy="365940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34869" y="3448019"/>
              <a:ext cx="3342319" cy="179460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1041" y="5648105"/>
              <a:ext cx="4823105" cy="97082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9347548" y="6168304"/>
              <a:ext cx="314325" cy="314325"/>
            </a:xfrm>
            <a:custGeom>
              <a:avLst/>
              <a:gdLst/>
              <a:ahLst/>
              <a:cxnLst/>
              <a:rect l="l" t="t" r="r" b="b"/>
              <a:pathLst>
                <a:path w="314325" h="314325">
                  <a:moveTo>
                    <a:pt x="157162" y="0"/>
                  </a:moveTo>
                  <a:lnTo>
                    <a:pt x="107487" y="8011"/>
                  </a:lnTo>
                  <a:lnTo>
                    <a:pt x="64344" y="30319"/>
                  </a:lnTo>
                  <a:lnTo>
                    <a:pt x="30323" y="64336"/>
                  </a:lnTo>
                  <a:lnTo>
                    <a:pt x="8012" y="107473"/>
                  </a:lnTo>
                  <a:lnTo>
                    <a:pt x="0" y="157142"/>
                  </a:lnTo>
                  <a:lnTo>
                    <a:pt x="8012" y="206810"/>
                  </a:lnTo>
                  <a:lnTo>
                    <a:pt x="30323" y="249947"/>
                  </a:lnTo>
                  <a:lnTo>
                    <a:pt x="64344" y="283964"/>
                  </a:lnTo>
                  <a:lnTo>
                    <a:pt x="107487" y="306271"/>
                  </a:lnTo>
                  <a:lnTo>
                    <a:pt x="157162" y="314283"/>
                  </a:lnTo>
                  <a:lnTo>
                    <a:pt x="206838" y="306271"/>
                  </a:lnTo>
                  <a:lnTo>
                    <a:pt x="249981" y="283964"/>
                  </a:lnTo>
                  <a:lnTo>
                    <a:pt x="284002" y="249947"/>
                  </a:lnTo>
                  <a:lnTo>
                    <a:pt x="306312" y="206810"/>
                  </a:lnTo>
                  <a:lnTo>
                    <a:pt x="314325" y="157142"/>
                  </a:lnTo>
                  <a:lnTo>
                    <a:pt x="306312" y="107473"/>
                  </a:lnTo>
                  <a:lnTo>
                    <a:pt x="284002" y="64336"/>
                  </a:lnTo>
                  <a:lnTo>
                    <a:pt x="249981" y="30319"/>
                  </a:lnTo>
                  <a:lnTo>
                    <a:pt x="206838" y="8011"/>
                  </a:lnTo>
                  <a:lnTo>
                    <a:pt x="157162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12701532" y="7091956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latin typeface="Gill Sans MT"/>
                <a:cs typeface="Gill Sans MT"/>
              </a:rPr>
              <a:t>36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7866ABAA-3933-B828-B9DF-EDF3880430B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34</a:t>
            </a:fld>
            <a:endParaRPr lang="en-GB"/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02CFC59B-35EC-564D-A10B-9293EBD3E8B3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094508" y="7092649"/>
            <a:ext cx="1523823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29"/>
              </a:lnSpc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TOMSK</a:t>
            </a:r>
            <a:r>
              <a:rPr sz="2021" spc="18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talk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587830" y="6995706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6"/>
                </a:lnTo>
                <a:lnTo>
                  <a:pt x="8012" y="107473"/>
                </a:lnTo>
                <a:lnTo>
                  <a:pt x="0" y="157142"/>
                </a:lnTo>
                <a:lnTo>
                  <a:pt x="8012" y="206810"/>
                </a:lnTo>
                <a:lnTo>
                  <a:pt x="30323" y="249947"/>
                </a:lnTo>
                <a:lnTo>
                  <a:pt x="64344" y="283964"/>
                </a:lnTo>
                <a:lnTo>
                  <a:pt x="107487" y="306271"/>
                </a:lnTo>
                <a:lnTo>
                  <a:pt x="157162" y="314283"/>
                </a:lnTo>
                <a:lnTo>
                  <a:pt x="206838" y="306271"/>
                </a:lnTo>
                <a:lnTo>
                  <a:pt x="249981" y="283964"/>
                </a:lnTo>
                <a:lnTo>
                  <a:pt x="284002" y="249947"/>
                </a:lnTo>
                <a:lnTo>
                  <a:pt x="306312" y="206810"/>
                </a:lnTo>
                <a:lnTo>
                  <a:pt x="314325" y="157142"/>
                </a:lnTo>
                <a:lnTo>
                  <a:pt x="306312" y="107473"/>
                </a:lnTo>
                <a:lnTo>
                  <a:pt x="284002" y="64336"/>
                </a:lnTo>
                <a:lnTo>
                  <a:pt x="249981" y="30319"/>
                </a:lnTo>
                <a:lnTo>
                  <a:pt x="206838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2679486" y="7091956"/>
            <a:ext cx="24028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37</a:t>
            </a:r>
            <a:endParaRPr sz="1212">
              <a:latin typeface="American Typewriter"/>
              <a:cs typeface="American Typewriter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6506" y="0"/>
            <a:ext cx="11754607" cy="7570800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2499271" y="269089"/>
            <a:ext cx="2888593" cy="996716"/>
          </a:xfrm>
          <a:prstGeom prst="rect">
            <a:avLst/>
          </a:prstGeom>
          <a:ln w="12700">
            <a:solidFill>
              <a:srgbClr val="FFFFFF"/>
            </a:solidFill>
          </a:ln>
        </p:spPr>
        <p:txBody>
          <a:bodyPr vert="horz" wrap="square" lIns="0" tIns="50452" rIns="0" bIns="0" rtlCol="0">
            <a:spAutoFit/>
          </a:bodyPr>
          <a:lstStyle/>
          <a:p>
            <a:pPr marL="105189">
              <a:spcBef>
                <a:spcPts val="397"/>
              </a:spcBef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CERN-</a:t>
            </a:r>
            <a:r>
              <a:rPr sz="202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LHC</a:t>
            </a:r>
            <a:endParaRPr sz="2021">
              <a:latin typeface="American Typewriter"/>
              <a:cs typeface="American Typewriter"/>
            </a:endParaRPr>
          </a:p>
          <a:p>
            <a:pPr marL="105189"/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27</a:t>
            </a:r>
            <a:r>
              <a:rPr sz="2021" spc="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Km</a:t>
            </a:r>
            <a:r>
              <a:rPr sz="2021" spc="10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tunnel</a:t>
            </a:r>
            <a:endParaRPr sz="2021">
              <a:latin typeface="American Typewriter"/>
              <a:cs typeface="American Typewriter"/>
            </a:endParaRPr>
          </a:p>
          <a:p>
            <a:pPr marL="105189">
              <a:spcBef>
                <a:spcPts val="135"/>
              </a:spcBef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~100m</a:t>
            </a:r>
            <a:r>
              <a:rPr sz="2021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underground</a:t>
            </a:r>
            <a:endParaRPr sz="2021">
              <a:latin typeface="American Typewriter"/>
              <a:cs typeface="American Typewriter"/>
            </a:endParaRPr>
          </a:p>
        </p:txBody>
      </p:sp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252006" y="7065938"/>
            <a:ext cx="1112338" cy="316052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6909903" y="647789"/>
            <a:ext cx="612264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CMS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221060" y="5548649"/>
            <a:ext cx="923530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ATLAS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372022" y="4633330"/>
            <a:ext cx="730272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LHCb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271413" y="4842663"/>
            <a:ext cx="843147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ALICE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777671" y="1723186"/>
            <a:ext cx="674689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LHCf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id="{6D5F02F1-3F7F-4748-8B91-78C8A708F4D8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4" y="233155"/>
            <a:ext cx="12580518" cy="7512225"/>
            <a:chOff x="357187" y="1146527"/>
            <a:chExt cx="934212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59572" y="2186782"/>
              <a:ext cx="3476649" cy="155125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31434" y="2160420"/>
              <a:ext cx="3182452" cy="159115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86363" y="3996269"/>
              <a:ext cx="1812824" cy="10309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8798" y="3929943"/>
              <a:ext cx="1664746" cy="142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66245" y="3946058"/>
              <a:ext cx="1657328" cy="105243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32064" y="3954780"/>
              <a:ext cx="1942118" cy="1080205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0879312" y="5538345"/>
            <a:ext cx="1925729" cy="2036318"/>
          </a:xfrm>
          <a:prstGeom prst="rect">
            <a:avLst/>
          </a:prstGeom>
        </p:spPr>
        <p:txBody>
          <a:bodyPr vert="horz" wrap="square" lIns="0" tIns="29074" rIns="0" bIns="0" rtlCol="0">
            <a:spAutoFit/>
          </a:bodyPr>
          <a:lstStyle/>
          <a:p>
            <a:pPr marL="51311">
              <a:spcBef>
                <a:spcPts val="229"/>
              </a:spcBef>
            </a:pPr>
            <a:r>
              <a:rPr sz="1615" spc="-13" dirty="0">
                <a:solidFill>
                  <a:srgbClr val="FFFF00"/>
                </a:solidFill>
                <a:latin typeface="Calibri"/>
                <a:cs typeface="Calibri"/>
              </a:rPr>
              <a:t>Strips</a:t>
            </a:r>
            <a:endParaRPr sz="1615">
              <a:latin typeface="Calibri"/>
              <a:cs typeface="Calibri"/>
            </a:endParaRPr>
          </a:p>
          <a:p>
            <a:pPr marL="51311">
              <a:lnSpc>
                <a:spcPts val="1905"/>
              </a:lnSpc>
              <a:spcBef>
                <a:spcPts val="101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198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15" baseline="27777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615" spc="-21" baseline="2777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silicon,</a:t>
            </a:r>
            <a:endParaRPr sz="1615">
              <a:latin typeface="Calibri"/>
              <a:cs typeface="Calibri"/>
            </a:endParaRPr>
          </a:p>
          <a:p>
            <a:pPr marL="51311">
              <a:lnSpc>
                <a:spcPts val="1905"/>
              </a:lnSpc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9.3</a:t>
            </a:r>
            <a:r>
              <a:rPr sz="1615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million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channels</a:t>
            </a:r>
            <a:endParaRPr sz="1615">
              <a:latin typeface="Calibri"/>
              <a:cs typeface="Calibri"/>
            </a:endParaRPr>
          </a:p>
          <a:p>
            <a:pPr marL="51311" marR="41049">
              <a:lnSpc>
                <a:spcPct val="99400"/>
              </a:lnSpc>
              <a:spcBef>
                <a:spcPts val="107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Inner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barrel</a:t>
            </a:r>
            <a:r>
              <a:rPr sz="1615" spc="-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layers,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615" spc="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end-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cap</a:t>
            </a:r>
            <a:r>
              <a:rPr sz="1615" spc="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disks</a:t>
            </a:r>
            <a:r>
              <a:rPr sz="1615" spc="67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Outer: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barrel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layers,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weels</a:t>
            </a:r>
            <a:endParaRPr sz="1615">
              <a:latin typeface="Calibri"/>
              <a:cs typeface="Calibri"/>
            </a:endParaRPr>
          </a:p>
          <a:p>
            <a:pPr marL="51311">
              <a:spcBef>
                <a:spcPts val="61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22cm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120cm</a:t>
            </a:r>
            <a:endParaRPr sz="1615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12705" y="5989850"/>
            <a:ext cx="2418278" cy="1278161"/>
          </a:xfrm>
          <a:prstGeom prst="rect">
            <a:avLst/>
          </a:prstGeom>
        </p:spPr>
        <p:txBody>
          <a:bodyPr vert="horz" wrap="square" lIns="0" tIns="29074" rIns="0" bIns="0" rtlCol="0">
            <a:spAutoFit/>
          </a:bodyPr>
          <a:lstStyle/>
          <a:p>
            <a:pPr marL="51311">
              <a:spcBef>
                <a:spcPts val="229"/>
              </a:spcBef>
            </a:pPr>
            <a:r>
              <a:rPr sz="1615" spc="-13" dirty="0">
                <a:solidFill>
                  <a:srgbClr val="FFFF00"/>
                </a:solidFill>
                <a:latin typeface="Calibri"/>
                <a:cs typeface="Calibri"/>
              </a:rPr>
              <a:t>Strips</a:t>
            </a:r>
            <a:endParaRPr sz="1615">
              <a:latin typeface="Calibri"/>
              <a:cs typeface="Calibri"/>
            </a:endParaRPr>
          </a:p>
          <a:p>
            <a:pPr marL="51311">
              <a:lnSpc>
                <a:spcPts val="1905"/>
              </a:lnSpc>
              <a:spcBef>
                <a:spcPts val="101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61m</a:t>
            </a:r>
            <a:r>
              <a:rPr sz="1615" baseline="27777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615" spc="120" baseline="2777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silicon.</a:t>
            </a:r>
            <a:endParaRPr sz="1615">
              <a:latin typeface="Calibri"/>
              <a:cs typeface="Calibri"/>
            </a:endParaRPr>
          </a:p>
          <a:p>
            <a:pPr marL="51311">
              <a:lnSpc>
                <a:spcPts val="1905"/>
              </a:lnSpc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6.2million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channels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barrel</a:t>
            </a:r>
            <a:endParaRPr sz="1615">
              <a:latin typeface="Calibri"/>
              <a:cs typeface="Calibri"/>
            </a:endParaRPr>
          </a:p>
          <a:p>
            <a:pPr marL="51311" marR="128280">
              <a:lnSpc>
                <a:spcPts val="1912"/>
              </a:lnSpc>
              <a:spcBef>
                <a:spcPts val="148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layers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disks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per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endcap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30cm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52cm</a:t>
            </a:r>
            <a:endParaRPr sz="1615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80226" y="3689"/>
            <a:ext cx="15164716" cy="1111476"/>
          </a:xfrm>
          <a:prstGeom prst="rect">
            <a:avLst/>
          </a:prstGeom>
        </p:spPr>
        <p:txBody>
          <a:bodyPr vert="horz" wrap="square" lIns="0" tIns="251732" rIns="0" bIns="0" rtlCol="0">
            <a:spAutoFit/>
          </a:bodyPr>
          <a:lstStyle/>
          <a:p>
            <a:pPr marL="179593" marR="41049">
              <a:lnSpc>
                <a:spcPts val="3367"/>
              </a:lnSpc>
              <a:spcBef>
                <a:spcPts val="269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ATLAS</a:t>
            </a:r>
            <a:r>
              <a:rPr sz="2828" spc="-14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2828" spc="-14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CMS</a:t>
            </a:r>
            <a:r>
              <a:rPr sz="2828" spc="-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use</a:t>
            </a:r>
            <a:r>
              <a:rPr sz="2828" spc="-14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alone</a:t>
            </a:r>
            <a:r>
              <a:rPr sz="2828" spc="-14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more</a:t>
            </a:r>
            <a:r>
              <a:rPr sz="2828" spc="-14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that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250m</a:t>
            </a:r>
            <a:r>
              <a:rPr sz="2828" baseline="23809" dirty="0">
                <a:solidFill>
                  <a:srgbClr val="FFFFFF"/>
                </a:solidFill>
                <a:latin typeface="American Typewriter"/>
                <a:cs typeface="American Typewriter"/>
              </a:rPr>
              <a:t>2</a:t>
            </a:r>
            <a:r>
              <a:rPr sz="2828" spc="454" baseline="2380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2828" spc="-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</a:t>
            </a:r>
            <a:r>
              <a:rPr sz="2828" spc="-14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Strips</a:t>
            </a:r>
            <a:r>
              <a:rPr sz="2828" spc="-14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to “image”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charged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particles</a:t>
            </a:r>
            <a:endParaRPr sz="2828" dirty="0">
              <a:latin typeface="American Typewriter"/>
              <a:cs typeface="American Typewriter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19900" y="3393748"/>
            <a:ext cx="768753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latin typeface="Gill Sans MT"/>
                <a:cs typeface="Gill Sans MT"/>
              </a:rPr>
              <a:t>ATLAS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668451" y="3373226"/>
            <a:ext cx="545566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34" dirty="0">
                <a:latin typeface="Gill Sans MT"/>
                <a:cs typeface="Gill Sans MT"/>
              </a:rPr>
              <a:t>CMS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85595" y="5604053"/>
            <a:ext cx="1928294" cy="176621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lnSpc>
                <a:spcPts val="1905"/>
              </a:lnSpc>
              <a:spcBef>
                <a:spcPts val="135"/>
              </a:spcBef>
            </a:pPr>
            <a:r>
              <a:rPr sz="1615" spc="-13" dirty="0">
                <a:solidFill>
                  <a:srgbClr val="FFFF00"/>
                </a:solidFill>
                <a:latin typeface="Calibri"/>
                <a:cs typeface="Calibri"/>
              </a:rPr>
              <a:t>Pixels</a:t>
            </a:r>
            <a:endParaRPr sz="1615">
              <a:latin typeface="Calibri"/>
              <a:cs typeface="Calibri"/>
            </a:endParaRPr>
          </a:p>
          <a:p>
            <a:pPr marL="17104">
              <a:lnSpc>
                <a:spcPts val="1905"/>
              </a:lnSpc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Barrel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layers</a:t>
            </a:r>
            <a:endParaRPr sz="1615">
              <a:latin typeface="Calibri"/>
              <a:cs typeface="Calibri"/>
            </a:endParaRPr>
          </a:p>
          <a:p>
            <a:pPr marL="17104">
              <a:lnSpc>
                <a:spcPts val="1905"/>
              </a:lnSpc>
              <a:spcBef>
                <a:spcPts val="94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(r=5,9,12</a:t>
            </a:r>
            <a:r>
              <a:rPr sz="1615" spc="-5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cm)</a:t>
            </a:r>
            <a:endParaRPr sz="1615">
              <a:latin typeface="Calibri"/>
              <a:cs typeface="Calibri"/>
            </a:endParaRPr>
          </a:p>
          <a:p>
            <a:pPr marL="17104">
              <a:lnSpc>
                <a:spcPts val="1905"/>
              </a:lnSpc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end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caps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each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with</a:t>
            </a:r>
            <a:endParaRPr sz="1615">
              <a:latin typeface="Calibri"/>
              <a:cs typeface="Calibri"/>
            </a:endParaRPr>
          </a:p>
          <a:p>
            <a:pPr marL="17104">
              <a:lnSpc>
                <a:spcPts val="1926"/>
              </a:lnSpc>
              <a:spcBef>
                <a:spcPts val="67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disks</a:t>
            </a:r>
            <a:endParaRPr sz="1615">
              <a:latin typeface="Calibri"/>
              <a:cs typeface="Calibri"/>
            </a:endParaRPr>
          </a:p>
          <a:p>
            <a:pPr marL="17104">
              <a:lnSpc>
                <a:spcPts val="1926"/>
              </a:lnSpc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80Mpixels</a:t>
            </a:r>
            <a:r>
              <a:rPr sz="1615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50x400um2</a:t>
            </a:r>
            <a:endParaRPr sz="1615">
              <a:latin typeface="Calibri"/>
              <a:cs typeface="Calibri"/>
            </a:endParaRPr>
          </a:p>
          <a:p>
            <a:pPr marL="17104">
              <a:spcBef>
                <a:spcPts val="61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I/O</a:t>
            </a:r>
            <a:endParaRPr sz="1615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267753" y="5739503"/>
            <a:ext cx="2170294" cy="152390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FFFF00"/>
                </a:solidFill>
                <a:latin typeface="Calibri"/>
                <a:cs typeface="Calibri"/>
              </a:rPr>
              <a:t>Pixels</a:t>
            </a:r>
            <a:endParaRPr sz="1615">
              <a:latin typeface="Calibri"/>
              <a:cs typeface="Calibri"/>
            </a:endParaRPr>
          </a:p>
          <a:p>
            <a:pPr marL="17104" marR="812439">
              <a:lnSpc>
                <a:spcPct val="100800"/>
              </a:lnSpc>
              <a:spcBef>
                <a:spcPts val="47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barrel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layers</a:t>
            </a:r>
            <a:r>
              <a:rPr sz="1615" spc="67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end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caps</a:t>
            </a:r>
            <a:r>
              <a:rPr sz="1615" spc="-2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each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with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615" spc="-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disks</a:t>
            </a:r>
            <a:endParaRPr sz="1615">
              <a:latin typeface="Calibri"/>
              <a:cs typeface="Calibri"/>
            </a:endParaRPr>
          </a:p>
          <a:p>
            <a:pPr marL="17104">
              <a:lnSpc>
                <a:spcPts val="1872"/>
              </a:lnSpc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66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Mpixels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150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sz="1615" spc="-2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Calibri"/>
                <a:cs typeface="Calibri"/>
              </a:rPr>
              <a:t>100um2</a:t>
            </a:r>
            <a:endParaRPr sz="1615">
              <a:latin typeface="Calibri"/>
              <a:cs typeface="Calibri"/>
            </a:endParaRPr>
          </a:p>
          <a:p>
            <a:pPr marL="17104">
              <a:spcBef>
                <a:spcPts val="94"/>
              </a:spcBef>
            </a:pPr>
            <a:r>
              <a:rPr sz="1615" dirty="0">
                <a:solidFill>
                  <a:srgbClr val="FFFFFF"/>
                </a:solidFill>
                <a:latin typeface="Calibri"/>
                <a:cs typeface="Calibri"/>
              </a:rPr>
              <a:t>Analog</a:t>
            </a:r>
            <a:r>
              <a:rPr sz="1615" spc="-34" dirty="0">
                <a:solidFill>
                  <a:srgbClr val="FFFFFF"/>
                </a:solidFill>
                <a:latin typeface="Calibri"/>
                <a:cs typeface="Calibri"/>
              </a:rPr>
              <a:t> I/O</a:t>
            </a:r>
            <a:endParaRPr sz="1615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965958" y="2397984"/>
            <a:ext cx="9051439" cy="1644394"/>
            <a:chOff x="2202479" y="2754099"/>
            <a:chExt cx="6721475" cy="1221105"/>
          </a:xfrm>
        </p:grpSpPr>
        <p:sp>
          <p:nvSpPr>
            <p:cNvPr id="22" name="object 22"/>
            <p:cNvSpPr/>
            <p:nvPr/>
          </p:nvSpPr>
          <p:spPr>
            <a:xfrm>
              <a:off x="2208830" y="2865992"/>
              <a:ext cx="1407795" cy="1056005"/>
            </a:xfrm>
            <a:custGeom>
              <a:avLst/>
              <a:gdLst/>
              <a:ahLst/>
              <a:cxnLst/>
              <a:rect l="l" t="t" r="r" b="b"/>
              <a:pathLst>
                <a:path w="1407795" h="1056004">
                  <a:moveTo>
                    <a:pt x="1407425" y="0"/>
                  </a:moveTo>
                  <a:lnTo>
                    <a:pt x="0" y="1055427"/>
                  </a:lnTo>
                </a:path>
              </a:pathLst>
            </a:custGeom>
            <a:ln w="12700">
              <a:solidFill>
                <a:srgbClr val="A6B7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085396" y="2772175"/>
              <a:ext cx="1032510" cy="1161415"/>
            </a:xfrm>
            <a:custGeom>
              <a:avLst/>
              <a:gdLst/>
              <a:ahLst/>
              <a:cxnLst/>
              <a:rect l="l" t="t" r="r" b="b"/>
              <a:pathLst>
                <a:path w="1032510" h="1161414">
                  <a:moveTo>
                    <a:pt x="0" y="0"/>
                  </a:moveTo>
                  <a:lnTo>
                    <a:pt x="1032111" y="1160970"/>
                  </a:lnTo>
                </a:path>
              </a:pathLst>
            </a:custGeom>
            <a:ln w="12700">
              <a:solidFill>
                <a:srgbClr val="A6B7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574920" y="2760450"/>
              <a:ext cx="1618615" cy="1208405"/>
            </a:xfrm>
            <a:custGeom>
              <a:avLst/>
              <a:gdLst/>
              <a:ahLst/>
              <a:cxnLst/>
              <a:rect l="l" t="t" r="r" b="b"/>
              <a:pathLst>
                <a:path w="1618615" h="1208404">
                  <a:moveTo>
                    <a:pt x="1618539" y="0"/>
                  </a:moveTo>
                  <a:lnTo>
                    <a:pt x="0" y="1207877"/>
                  </a:lnTo>
                </a:path>
              </a:pathLst>
            </a:custGeom>
            <a:ln w="12700">
              <a:solidFill>
                <a:srgbClr val="A6B7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557044" y="2795630"/>
              <a:ext cx="1360805" cy="1172845"/>
            </a:xfrm>
            <a:custGeom>
              <a:avLst/>
              <a:gdLst/>
              <a:ahLst/>
              <a:cxnLst/>
              <a:rect l="l" t="t" r="r" b="b"/>
              <a:pathLst>
                <a:path w="1360804" h="1172845">
                  <a:moveTo>
                    <a:pt x="0" y="0"/>
                  </a:moveTo>
                  <a:lnTo>
                    <a:pt x="1360510" y="1172696"/>
                  </a:lnTo>
                </a:path>
              </a:pathLst>
            </a:custGeom>
            <a:ln w="12700">
              <a:solidFill>
                <a:srgbClr val="A6B7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53CA40AF-805A-A798-5540-E492D620142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36</a:t>
            </a:fld>
            <a:endParaRPr lang="en-GB"/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B8FFC23B-B938-E547-954F-A7A0C894D656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ams02.org/wp-content/uploads/2010/03/Tracker00-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113" y="2570520"/>
            <a:ext cx="2959313" cy="2859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506" y="5673136"/>
            <a:ext cx="2930604" cy="1743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37687" y="1521750"/>
            <a:ext cx="4358886" cy="805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44" b="1" dirty="0">
                <a:solidFill>
                  <a:srgbClr val="FFFF00"/>
                </a:solidFill>
              </a:rPr>
              <a:t>AMS (Alpha Magnetic Spectrometer)</a:t>
            </a:r>
          </a:p>
          <a:p>
            <a:r>
              <a:rPr lang="en-US" sz="1544" b="1" dirty="0">
                <a:solidFill>
                  <a:srgbClr val="FFFF00"/>
                </a:solidFill>
              </a:rPr>
              <a:t>on ISS particle physics  experiment in space</a:t>
            </a:r>
          </a:p>
          <a:p>
            <a:r>
              <a:rPr lang="en-US" sz="1544" b="1" dirty="0">
                <a:solidFill>
                  <a:srgbClr val="FFFF00"/>
                </a:solidFill>
              </a:rPr>
              <a:t>to measure  antimatter in cosmic rays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16711" y="1658953"/>
            <a:ext cx="2076728" cy="567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4" b="1" dirty="0">
                <a:solidFill>
                  <a:srgbClr val="FFFF00"/>
                </a:solidFill>
              </a:rPr>
              <a:t>FERMI Large  Area</a:t>
            </a:r>
          </a:p>
          <a:p>
            <a:r>
              <a:rPr lang="en-US" sz="1544" b="1" dirty="0">
                <a:solidFill>
                  <a:srgbClr val="FFFF00"/>
                </a:solidFill>
              </a:rPr>
              <a:t>Telescope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64211" y="5898633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Gamma-ray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detector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33095" y="456402"/>
            <a:ext cx="3704860" cy="567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88" dirty="0">
                <a:solidFill>
                  <a:schemeClr val="bg1"/>
                </a:solidFill>
                <a:latin typeface="American Typewriter" panose="02090604020004020304" pitchFamily="18" charset="77"/>
              </a:rPr>
              <a:t>Detectors in Space</a:t>
            </a:r>
          </a:p>
        </p:txBody>
      </p:sp>
      <p:pic>
        <p:nvPicPr>
          <p:cNvPr id="17410" name="Picture 2" descr="C:\Users\Cinzia\Downloads\480px-Cycle_of_pulsed_gamma_rays_from_the_Vela_pulsar_HI_RES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446" y="3350303"/>
            <a:ext cx="3977259" cy="39772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84976" y="6953884"/>
            <a:ext cx="1277914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23" dirty="0">
                <a:solidFill>
                  <a:schemeClr val="bg1"/>
                </a:solidFill>
              </a:rPr>
              <a:t>Roger Romani</a:t>
            </a:r>
          </a:p>
        </p:txBody>
      </p:sp>
      <p:sp>
        <p:nvSpPr>
          <p:cNvPr id="9" name="Rectangle 8"/>
          <p:cNvSpPr/>
          <p:nvPr/>
        </p:nvSpPr>
        <p:spPr>
          <a:xfrm>
            <a:off x="11751750" y="5989844"/>
            <a:ext cx="2403306" cy="1110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23" dirty="0">
                <a:solidFill>
                  <a:schemeClr val="bg1"/>
                </a:solidFill>
              </a:rPr>
              <a:t>Cycle of pulsed gamma rays from the Vela pulsar. Constructed from photons detected by Fermi's Large Area Telescope.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944" y="1670376"/>
            <a:ext cx="3897721" cy="4032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CB86D7-4ECE-3949-BA27-9C648E21A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3" name="object 4">
            <a:extLst>
              <a:ext uri="{FF2B5EF4-FFF2-40B4-BE49-F238E27FC236}">
                <a16:creationId xmlns:a16="http://schemas.microsoft.com/office/drawing/2014/main" id="{2A4476F4-D547-754D-A2FC-947ED0D9A232}"/>
              </a:ext>
            </a:extLst>
          </p:cNvPr>
          <p:cNvGrpSpPr/>
          <p:nvPr/>
        </p:nvGrpSpPr>
        <p:grpSpPr>
          <a:xfrm>
            <a:off x="489555" y="241706"/>
            <a:ext cx="9700690" cy="7495312"/>
            <a:chOff x="363537" y="1152877"/>
            <a:chExt cx="7203599" cy="5565916"/>
          </a:xfrm>
        </p:grpSpPr>
        <p:sp>
          <p:nvSpPr>
            <p:cNvPr id="14" name="object 5">
              <a:extLst>
                <a:ext uri="{FF2B5EF4-FFF2-40B4-BE49-F238E27FC236}">
                  <a16:creationId xmlns:a16="http://schemas.microsoft.com/office/drawing/2014/main" id="{055B1355-1067-6643-BF2D-2DE052ABDBCD}"/>
                </a:ext>
              </a:extLst>
            </p:cNvPr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6">
              <a:extLst>
                <a:ext uri="{FF2B5EF4-FFF2-40B4-BE49-F238E27FC236}">
                  <a16:creationId xmlns:a16="http://schemas.microsoft.com/office/drawing/2014/main" id="{C69DF31D-9E83-0D45-B06F-7ED6D7B9C13F}"/>
                </a:ext>
              </a:extLst>
            </p:cNvPr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7">
              <a:extLst>
                <a:ext uri="{FF2B5EF4-FFF2-40B4-BE49-F238E27FC236}">
                  <a16:creationId xmlns:a16="http://schemas.microsoft.com/office/drawing/2014/main" id="{A801522F-69E1-F041-8652-14B33808F32A}"/>
                </a:ext>
              </a:extLst>
            </p:cNvPr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FC3BC17B-AF94-AD4E-A012-949F7BB679DB}"/>
                </a:ext>
              </a:extLst>
            </p:cNvPr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">
            <a:extLst>
              <a:ext uri="{FF2B5EF4-FFF2-40B4-BE49-F238E27FC236}">
                <a16:creationId xmlns:a16="http://schemas.microsoft.com/office/drawing/2014/main" id="{E883F800-FB3A-F546-9CD1-8BD662A69B28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3058361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481004" y="233155"/>
            <a:ext cx="11747632" cy="7512225"/>
            <a:chOff x="357187" y="1146527"/>
            <a:chExt cx="8723630" cy="5578475"/>
          </a:xfrm>
        </p:grpSpPr>
        <p:sp>
          <p:nvSpPr>
            <p:cNvPr id="5" name="object 5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1280" y="5168899"/>
              <a:ext cx="7653528" cy="1078992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351503" y="4754895"/>
              <a:ext cx="7729220" cy="98425"/>
            </a:xfrm>
            <a:custGeom>
              <a:avLst/>
              <a:gdLst/>
              <a:ahLst/>
              <a:cxnLst/>
              <a:rect l="l" t="t" r="r" b="b"/>
              <a:pathLst>
                <a:path w="7729220" h="98425">
                  <a:moveTo>
                    <a:pt x="7630867" y="0"/>
                  </a:moveTo>
                  <a:lnTo>
                    <a:pt x="7630867" y="98214"/>
                  </a:lnTo>
                  <a:lnTo>
                    <a:pt x="7696351" y="65476"/>
                  </a:lnTo>
                  <a:lnTo>
                    <a:pt x="7647250" y="65476"/>
                  </a:lnTo>
                  <a:lnTo>
                    <a:pt x="7647250" y="32738"/>
                  </a:lnTo>
                  <a:lnTo>
                    <a:pt x="7696351" y="32738"/>
                  </a:lnTo>
                  <a:lnTo>
                    <a:pt x="7630867" y="0"/>
                  </a:lnTo>
                  <a:close/>
                </a:path>
                <a:path w="7729220" h="98425">
                  <a:moveTo>
                    <a:pt x="7630867" y="32738"/>
                  </a:moveTo>
                  <a:lnTo>
                    <a:pt x="0" y="32738"/>
                  </a:lnTo>
                  <a:lnTo>
                    <a:pt x="0" y="65476"/>
                  </a:lnTo>
                  <a:lnTo>
                    <a:pt x="7630867" y="65476"/>
                  </a:lnTo>
                  <a:lnTo>
                    <a:pt x="7630867" y="32738"/>
                  </a:lnTo>
                  <a:close/>
                </a:path>
                <a:path w="7729220" h="98425">
                  <a:moveTo>
                    <a:pt x="7696351" y="32738"/>
                  </a:moveTo>
                  <a:lnTo>
                    <a:pt x="7647250" y="32738"/>
                  </a:lnTo>
                  <a:lnTo>
                    <a:pt x="7647250" y="65476"/>
                  </a:lnTo>
                  <a:lnTo>
                    <a:pt x="7696351" y="65476"/>
                  </a:lnTo>
                  <a:lnTo>
                    <a:pt x="7729094" y="49107"/>
                  </a:lnTo>
                  <a:lnTo>
                    <a:pt x="7696351" y="32738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754998"/>
          </a:xfrm>
          <a:prstGeom prst="rect">
            <a:avLst/>
          </a:prstGeom>
        </p:spPr>
        <p:txBody>
          <a:bodyPr vert="horz" wrap="square" lIns="0" tIns="316721" rIns="0" bIns="0" rtlCol="0">
            <a:spAutoFit/>
          </a:bodyPr>
          <a:lstStyle/>
          <a:p>
            <a:pPr marL="250574">
              <a:spcBef>
                <a:spcPts val="135"/>
              </a:spcBef>
            </a:pPr>
            <a:r>
              <a:rPr sz="2828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X-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ray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energy</a:t>
            </a:r>
            <a:r>
              <a:rPr sz="2828" spc="-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most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common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medical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biological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applications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20202" y="5224388"/>
            <a:ext cx="351455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b="1" spc="-47" dirty="0">
                <a:solidFill>
                  <a:srgbClr val="00B0F0"/>
                </a:solidFill>
                <a:latin typeface="American Typewriter"/>
                <a:cs typeface="American Typewriter"/>
              </a:rPr>
              <a:t>10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74047" y="5216179"/>
            <a:ext cx="379673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b="1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20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14882" y="5224388"/>
            <a:ext cx="379673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b="1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30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55717" y="5224388"/>
            <a:ext cx="379673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b="1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40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800635" y="5224388"/>
            <a:ext cx="379673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b="1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50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841471" y="5224388"/>
            <a:ext cx="379673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b="1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60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882307" y="5224388"/>
            <a:ext cx="379673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b="1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70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819056" y="5224388"/>
            <a:ext cx="2199368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  <a:tabLst>
                <a:tab pos="849213" algn="l"/>
                <a:tab pos="1682175" algn="l"/>
              </a:tabLst>
            </a:pPr>
            <a:r>
              <a:rPr sz="2021" b="1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80</a:t>
            </a:r>
            <a:r>
              <a:rPr sz="2021" b="1" dirty="0">
                <a:solidFill>
                  <a:srgbClr val="00B0F0"/>
                </a:solidFill>
                <a:latin typeface="American Typewriter"/>
                <a:cs typeface="American Typewriter"/>
              </a:rPr>
              <a:t>	</a:t>
            </a:r>
            <a:r>
              <a:rPr sz="2021" b="1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90</a:t>
            </a:r>
            <a:r>
              <a:rPr sz="2021" b="1" dirty="0">
                <a:solidFill>
                  <a:srgbClr val="00B0F0"/>
                </a:solidFill>
                <a:latin typeface="American Typewriter"/>
                <a:cs typeface="American Typewriter"/>
              </a:rPr>
              <a:t>	</a:t>
            </a:r>
            <a:r>
              <a:rPr sz="2021" b="1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100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946522" y="6030929"/>
            <a:ext cx="1357929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dirty="0">
                <a:solidFill>
                  <a:srgbClr val="00B0F0"/>
                </a:solidFill>
                <a:latin typeface="American Typewriter"/>
                <a:cs typeface="American Typewriter"/>
              </a:rPr>
              <a:t>Energy</a:t>
            </a:r>
            <a:r>
              <a:rPr sz="1615" spc="-88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[keV]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068996" y="4537903"/>
            <a:ext cx="0" cy="620816"/>
          </a:xfrm>
          <a:custGeom>
            <a:avLst/>
            <a:gdLst/>
            <a:ahLst/>
            <a:cxnLst/>
            <a:rect l="l" t="t" r="r" b="b"/>
            <a:pathLst>
              <a:path h="461010">
                <a:moveTo>
                  <a:pt x="0" y="460827"/>
                </a:moveTo>
                <a:lnTo>
                  <a:pt x="0" y="0"/>
                </a:lnTo>
              </a:path>
            </a:pathLst>
          </a:custGeom>
          <a:ln w="127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1358564" y="1731505"/>
            <a:ext cx="11182398" cy="3116055"/>
            <a:chOff x="1008849" y="2259182"/>
            <a:chExt cx="8303895" cy="2313940"/>
          </a:xfrm>
        </p:grpSpPr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83776" y="3716563"/>
              <a:ext cx="1096565" cy="85651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43403" y="2391136"/>
              <a:ext cx="990291" cy="107565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98525" y="3164006"/>
              <a:ext cx="1313947" cy="91425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08849" y="3569293"/>
              <a:ext cx="1004782" cy="692755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68641" y="3729522"/>
              <a:ext cx="753586" cy="72810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998525" y="2259182"/>
              <a:ext cx="1043428" cy="746951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969498" y="4258599"/>
              <a:ext cx="312420" cy="97155"/>
            </a:xfrm>
            <a:custGeom>
              <a:avLst/>
              <a:gdLst/>
              <a:ahLst/>
              <a:cxnLst/>
              <a:rect l="l" t="t" r="r" b="b"/>
              <a:pathLst>
                <a:path w="312419" h="97154">
                  <a:moveTo>
                    <a:pt x="77549" y="24899"/>
                  </a:moveTo>
                  <a:lnTo>
                    <a:pt x="72533" y="49799"/>
                  </a:lnTo>
                  <a:lnTo>
                    <a:pt x="306986" y="97024"/>
                  </a:lnTo>
                  <a:lnTo>
                    <a:pt x="312004" y="72124"/>
                  </a:lnTo>
                  <a:lnTo>
                    <a:pt x="77549" y="24899"/>
                  </a:lnTo>
                  <a:close/>
                </a:path>
                <a:path w="312419" h="97154">
                  <a:moveTo>
                    <a:pt x="65098" y="22391"/>
                  </a:moveTo>
                  <a:lnTo>
                    <a:pt x="448" y="22391"/>
                  </a:lnTo>
                  <a:lnTo>
                    <a:pt x="67516" y="74698"/>
                  </a:lnTo>
                  <a:lnTo>
                    <a:pt x="72533" y="49799"/>
                  </a:lnTo>
                  <a:lnTo>
                    <a:pt x="60080" y="47290"/>
                  </a:lnTo>
                  <a:lnTo>
                    <a:pt x="65098" y="22391"/>
                  </a:lnTo>
                  <a:close/>
                </a:path>
                <a:path w="312419" h="97154">
                  <a:moveTo>
                    <a:pt x="65098" y="22391"/>
                  </a:moveTo>
                  <a:lnTo>
                    <a:pt x="60080" y="47290"/>
                  </a:lnTo>
                  <a:lnTo>
                    <a:pt x="72533" y="49799"/>
                  </a:lnTo>
                  <a:lnTo>
                    <a:pt x="77549" y="24899"/>
                  </a:lnTo>
                  <a:lnTo>
                    <a:pt x="65098" y="22391"/>
                  </a:lnTo>
                  <a:close/>
                </a:path>
                <a:path w="312419" h="97154">
                  <a:moveTo>
                    <a:pt x="82566" y="0"/>
                  </a:moveTo>
                  <a:lnTo>
                    <a:pt x="0" y="22391"/>
                  </a:lnTo>
                  <a:lnTo>
                    <a:pt x="65098" y="22391"/>
                  </a:lnTo>
                  <a:lnTo>
                    <a:pt x="77549" y="24899"/>
                  </a:lnTo>
                  <a:lnTo>
                    <a:pt x="8256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1284215" y="4516342"/>
            <a:ext cx="1615320" cy="510375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17104" marR="6841">
              <a:lnSpc>
                <a:spcPct val="103299"/>
              </a:lnSpc>
              <a:spcBef>
                <a:spcPts val="67"/>
              </a:spcBef>
            </a:pPr>
            <a:r>
              <a:rPr sz="1615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Protein crystallography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819996" y="2366129"/>
            <a:ext cx="11478270" cy="4852804"/>
            <a:chOff x="1351503" y="2730444"/>
            <a:chExt cx="8523605" cy="3603625"/>
          </a:xfrm>
        </p:grpSpPr>
        <p:sp>
          <p:nvSpPr>
            <p:cNvPr id="32" name="object 32"/>
            <p:cNvSpPr/>
            <p:nvPr/>
          </p:nvSpPr>
          <p:spPr>
            <a:xfrm>
              <a:off x="2627344" y="3465614"/>
              <a:ext cx="76835" cy="1338580"/>
            </a:xfrm>
            <a:custGeom>
              <a:avLst/>
              <a:gdLst/>
              <a:ahLst/>
              <a:cxnLst/>
              <a:rect l="l" t="t" r="r" b="b"/>
              <a:pathLst>
                <a:path w="76835" h="1338579">
                  <a:moveTo>
                    <a:pt x="50807" y="63500"/>
                  </a:moveTo>
                  <a:lnTo>
                    <a:pt x="25403" y="63500"/>
                  </a:lnTo>
                  <a:lnTo>
                    <a:pt x="25402" y="1338385"/>
                  </a:lnTo>
                  <a:lnTo>
                    <a:pt x="50806" y="1338385"/>
                  </a:lnTo>
                  <a:lnTo>
                    <a:pt x="50807" y="63500"/>
                  </a:lnTo>
                  <a:close/>
                </a:path>
                <a:path w="76835" h="1338579">
                  <a:moveTo>
                    <a:pt x="38105" y="0"/>
                  </a:moveTo>
                  <a:lnTo>
                    <a:pt x="0" y="76200"/>
                  </a:lnTo>
                  <a:lnTo>
                    <a:pt x="25403" y="76200"/>
                  </a:lnTo>
                  <a:lnTo>
                    <a:pt x="25403" y="63500"/>
                  </a:lnTo>
                  <a:lnTo>
                    <a:pt x="69859" y="63500"/>
                  </a:lnTo>
                  <a:lnTo>
                    <a:pt x="38105" y="0"/>
                  </a:lnTo>
                  <a:close/>
                </a:path>
                <a:path w="76835" h="1338579">
                  <a:moveTo>
                    <a:pt x="69859" y="63500"/>
                  </a:moveTo>
                  <a:lnTo>
                    <a:pt x="50807" y="63500"/>
                  </a:lnTo>
                  <a:lnTo>
                    <a:pt x="50807" y="76200"/>
                  </a:lnTo>
                  <a:lnTo>
                    <a:pt x="76210" y="76200"/>
                  </a:lnTo>
                  <a:lnTo>
                    <a:pt x="69859" y="6350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067909" y="2730444"/>
              <a:ext cx="892066" cy="596146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787711" y="4602536"/>
              <a:ext cx="76207" cy="201565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5334011" y="3357224"/>
              <a:ext cx="76835" cy="1447165"/>
            </a:xfrm>
            <a:custGeom>
              <a:avLst/>
              <a:gdLst/>
              <a:ahLst/>
              <a:cxnLst/>
              <a:rect l="l" t="t" r="r" b="b"/>
              <a:pathLst>
                <a:path w="76835" h="1447164">
                  <a:moveTo>
                    <a:pt x="50862" y="63512"/>
                  </a:moveTo>
                  <a:lnTo>
                    <a:pt x="25459" y="63512"/>
                  </a:lnTo>
                  <a:lnTo>
                    <a:pt x="23919" y="1446791"/>
                  </a:lnTo>
                  <a:lnTo>
                    <a:pt x="49323" y="1446791"/>
                  </a:lnTo>
                  <a:lnTo>
                    <a:pt x="50848" y="76241"/>
                  </a:lnTo>
                  <a:lnTo>
                    <a:pt x="50862" y="63512"/>
                  </a:lnTo>
                  <a:close/>
                </a:path>
                <a:path w="76835" h="1447164">
                  <a:moveTo>
                    <a:pt x="38232" y="0"/>
                  </a:moveTo>
                  <a:lnTo>
                    <a:pt x="0" y="76241"/>
                  </a:lnTo>
                  <a:lnTo>
                    <a:pt x="25445" y="76241"/>
                  </a:lnTo>
                  <a:lnTo>
                    <a:pt x="25459" y="63512"/>
                  </a:lnTo>
                  <a:lnTo>
                    <a:pt x="69904" y="63512"/>
                  </a:lnTo>
                  <a:lnTo>
                    <a:pt x="38232" y="0"/>
                  </a:lnTo>
                  <a:close/>
                </a:path>
                <a:path w="76835" h="1447164">
                  <a:moveTo>
                    <a:pt x="69904" y="63512"/>
                  </a:moveTo>
                  <a:lnTo>
                    <a:pt x="50862" y="63512"/>
                  </a:lnTo>
                  <a:lnTo>
                    <a:pt x="50848" y="76241"/>
                  </a:lnTo>
                  <a:lnTo>
                    <a:pt x="76252" y="76241"/>
                  </a:lnTo>
                  <a:lnTo>
                    <a:pt x="69904" y="6351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351495" y="4146976"/>
              <a:ext cx="8523605" cy="2187575"/>
            </a:xfrm>
            <a:custGeom>
              <a:avLst/>
              <a:gdLst/>
              <a:ahLst/>
              <a:cxnLst/>
              <a:rect l="l" t="t" r="r" b="b"/>
              <a:pathLst>
                <a:path w="8523605" h="2187575">
                  <a:moveTo>
                    <a:pt x="7729093" y="2137968"/>
                  </a:moveTo>
                  <a:lnTo>
                    <a:pt x="7696352" y="2121611"/>
                  </a:lnTo>
                  <a:lnTo>
                    <a:pt x="7630871" y="2088870"/>
                  </a:lnTo>
                  <a:lnTo>
                    <a:pt x="7630871" y="2121611"/>
                  </a:lnTo>
                  <a:lnTo>
                    <a:pt x="0" y="2121611"/>
                  </a:lnTo>
                  <a:lnTo>
                    <a:pt x="0" y="2154339"/>
                  </a:lnTo>
                  <a:lnTo>
                    <a:pt x="7630871" y="2154339"/>
                  </a:lnTo>
                  <a:lnTo>
                    <a:pt x="7630871" y="2187079"/>
                  </a:lnTo>
                  <a:lnTo>
                    <a:pt x="7696352" y="2154339"/>
                  </a:lnTo>
                  <a:lnTo>
                    <a:pt x="7729093" y="2137968"/>
                  </a:lnTo>
                  <a:close/>
                </a:path>
                <a:path w="8523605" h="2187575">
                  <a:moveTo>
                    <a:pt x="8523084" y="49098"/>
                  </a:moveTo>
                  <a:lnTo>
                    <a:pt x="8490344" y="32727"/>
                  </a:lnTo>
                  <a:lnTo>
                    <a:pt x="8424862" y="0"/>
                  </a:lnTo>
                  <a:lnTo>
                    <a:pt x="8424862" y="32727"/>
                  </a:lnTo>
                  <a:lnTo>
                    <a:pt x="6590805" y="32727"/>
                  </a:lnTo>
                  <a:lnTo>
                    <a:pt x="6590805" y="65468"/>
                  </a:lnTo>
                  <a:lnTo>
                    <a:pt x="8424862" y="65468"/>
                  </a:lnTo>
                  <a:lnTo>
                    <a:pt x="8424862" y="98209"/>
                  </a:lnTo>
                  <a:lnTo>
                    <a:pt x="8490344" y="65468"/>
                  </a:lnTo>
                  <a:lnTo>
                    <a:pt x="8523084" y="49098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2199537" y="1778591"/>
            <a:ext cx="1546057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Mammography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226373" y="3375269"/>
            <a:ext cx="1314318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Angiography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8065004" y="4244614"/>
            <a:ext cx="2565" cy="914123"/>
          </a:xfrm>
          <a:custGeom>
            <a:avLst/>
            <a:gdLst/>
            <a:ahLst/>
            <a:cxnLst/>
            <a:rect l="l" t="t" r="r" b="b"/>
            <a:pathLst>
              <a:path w="1904" h="678814">
                <a:moveTo>
                  <a:pt x="0" y="678618"/>
                </a:moveTo>
                <a:lnTo>
                  <a:pt x="1610" y="0"/>
                </a:lnTo>
              </a:path>
            </a:pathLst>
          </a:custGeom>
          <a:ln w="127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12503542" y="4471160"/>
            <a:ext cx="690936" cy="52779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lnSpc>
                <a:spcPct val="105000"/>
              </a:lnSpc>
              <a:spcBef>
                <a:spcPts val="135"/>
              </a:spcBef>
            </a:pPr>
            <a:r>
              <a:rPr sz="1615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PET </a:t>
            </a:r>
            <a:r>
              <a:rPr sz="1615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SPECT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830265" y="3436838"/>
            <a:ext cx="1016738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Radiology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752932" y="1992028"/>
            <a:ext cx="1528098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dirty="0">
                <a:solidFill>
                  <a:srgbClr val="00B0F0"/>
                </a:solidFill>
                <a:latin typeface="American Typewriter"/>
                <a:cs typeface="American Typewriter"/>
              </a:rPr>
              <a:t>Dental</a:t>
            </a:r>
            <a:r>
              <a:rPr sz="1615" spc="-2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imaging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700547" y="7219209"/>
            <a:ext cx="202663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b="1" spc="-67" dirty="0">
                <a:solidFill>
                  <a:srgbClr val="00B0F0"/>
                </a:solidFill>
                <a:latin typeface="American Typewriter"/>
                <a:cs typeface="American Typewriter"/>
              </a:rPr>
              <a:t>0</a:t>
            </a:r>
            <a:endParaRPr sz="2021">
              <a:latin typeface="American Typewriter"/>
              <a:cs typeface="American Typewriter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1753859" y="5529728"/>
            <a:ext cx="11081494" cy="1642685"/>
            <a:chOff x="1302390" y="5079689"/>
            <a:chExt cx="8228965" cy="1219835"/>
          </a:xfrm>
        </p:grpSpPr>
        <p:sp>
          <p:nvSpPr>
            <p:cNvPr id="45" name="object 45"/>
            <p:cNvSpPr/>
            <p:nvPr/>
          </p:nvSpPr>
          <p:spPr>
            <a:xfrm>
              <a:off x="1302390" y="5079689"/>
              <a:ext cx="98425" cy="1219835"/>
            </a:xfrm>
            <a:custGeom>
              <a:avLst/>
              <a:gdLst/>
              <a:ahLst/>
              <a:cxnLst/>
              <a:rect l="l" t="t" r="r" b="b"/>
              <a:pathLst>
                <a:path w="98425" h="1219835">
                  <a:moveTo>
                    <a:pt x="65485" y="81845"/>
                  </a:moveTo>
                  <a:lnTo>
                    <a:pt x="32743" y="81845"/>
                  </a:lnTo>
                  <a:lnTo>
                    <a:pt x="32741" y="1219393"/>
                  </a:lnTo>
                  <a:lnTo>
                    <a:pt x="65483" y="1219393"/>
                  </a:lnTo>
                  <a:lnTo>
                    <a:pt x="65485" y="81845"/>
                  </a:lnTo>
                  <a:close/>
                </a:path>
                <a:path w="98425" h="1219835">
                  <a:moveTo>
                    <a:pt x="49113" y="0"/>
                  </a:moveTo>
                  <a:lnTo>
                    <a:pt x="0" y="98214"/>
                  </a:lnTo>
                  <a:lnTo>
                    <a:pt x="32743" y="98214"/>
                  </a:lnTo>
                  <a:lnTo>
                    <a:pt x="32743" y="81845"/>
                  </a:lnTo>
                  <a:lnTo>
                    <a:pt x="90041" y="81845"/>
                  </a:lnTo>
                  <a:lnTo>
                    <a:pt x="49113" y="0"/>
                  </a:lnTo>
                  <a:close/>
                </a:path>
                <a:path w="98425" h="1219835">
                  <a:moveTo>
                    <a:pt x="90041" y="81845"/>
                  </a:moveTo>
                  <a:lnTo>
                    <a:pt x="65485" y="81845"/>
                  </a:lnTo>
                  <a:lnTo>
                    <a:pt x="65484" y="98214"/>
                  </a:lnTo>
                  <a:lnTo>
                    <a:pt x="98226" y="98214"/>
                  </a:lnTo>
                  <a:lnTo>
                    <a:pt x="90041" y="8184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8751227" y="5101216"/>
              <a:ext cx="779780" cy="1092200"/>
            </a:xfrm>
            <a:custGeom>
              <a:avLst/>
              <a:gdLst/>
              <a:ahLst/>
              <a:cxnLst/>
              <a:rect l="l" t="t" r="r" b="b"/>
              <a:pathLst>
                <a:path w="779779" h="1092200">
                  <a:moveTo>
                    <a:pt x="736307" y="363512"/>
                  </a:moveTo>
                  <a:lnTo>
                    <a:pt x="117233" y="25387"/>
                  </a:lnTo>
                  <a:lnTo>
                    <a:pt x="120561" y="19291"/>
                  </a:lnTo>
                  <a:lnTo>
                    <a:pt x="129413" y="3086"/>
                  </a:lnTo>
                  <a:lnTo>
                    <a:pt x="44259" y="0"/>
                  </a:lnTo>
                  <a:lnTo>
                    <a:pt x="92875" y="69964"/>
                  </a:lnTo>
                  <a:lnTo>
                    <a:pt x="105054" y="47675"/>
                  </a:lnTo>
                  <a:lnTo>
                    <a:pt x="724128" y="385800"/>
                  </a:lnTo>
                  <a:lnTo>
                    <a:pt x="736307" y="363512"/>
                  </a:lnTo>
                  <a:close/>
                </a:path>
                <a:path w="779779" h="1092200">
                  <a:moveTo>
                    <a:pt x="779754" y="608025"/>
                  </a:moveTo>
                  <a:lnTo>
                    <a:pt x="766064" y="586638"/>
                  </a:lnTo>
                  <a:lnTo>
                    <a:pt x="57327" y="1040371"/>
                  </a:lnTo>
                  <a:lnTo>
                    <a:pt x="43637" y="1018984"/>
                  </a:lnTo>
                  <a:lnTo>
                    <a:pt x="0" y="1092161"/>
                  </a:lnTo>
                  <a:lnTo>
                    <a:pt x="84734" y="1083157"/>
                  </a:lnTo>
                  <a:lnTo>
                    <a:pt x="75412" y="1068616"/>
                  </a:lnTo>
                  <a:lnTo>
                    <a:pt x="71031" y="1061770"/>
                  </a:lnTo>
                  <a:lnTo>
                    <a:pt x="779754" y="608025"/>
                  </a:lnTo>
                  <a:close/>
                </a:path>
              </a:pathLst>
            </a:custGeom>
            <a:solidFill>
              <a:srgbClr val="F59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1234144" y="6177331"/>
            <a:ext cx="336061" cy="3074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886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50</a:t>
            </a:r>
            <a:endParaRPr sz="1886">
              <a:latin typeface="American Typewriter"/>
              <a:cs typeface="American Typewriter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234145" y="6887421"/>
            <a:ext cx="301855" cy="3074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886" spc="-107" dirty="0">
                <a:solidFill>
                  <a:srgbClr val="00B0F0"/>
                </a:solidFill>
                <a:latin typeface="American Typewriter"/>
                <a:cs typeface="American Typewriter"/>
              </a:rPr>
              <a:t>10</a:t>
            </a:r>
            <a:endParaRPr sz="1886">
              <a:latin typeface="American Typewriter"/>
              <a:cs typeface="American Typewriter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199939" y="5306478"/>
            <a:ext cx="737113" cy="56870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35975">
              <a:lnSpc>
                <a:spcPts val="2248"/>
              </a:lnSpc>
              <a:spcBef>
                <a:spcPts val="135"/>
              </a:spcBef>
            </a:pPr>
            <a:r>
              <a:rPr sz="1615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[%]</a:t>
            </a:r>
            <a:r>
              <a:rPr sz="1615" spc="-10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3030" b="1" spc="-101" baseline="18518" dirty="0">
                <a:solidFill>
                  <a:srgbClr val="00B0F0"/>
                </a:solidFill>
                <a:latin typeface="American Typewriter"/>
                <a:cs typeface="American Typewriter"/>
              </a:rPr>
              <a:t>0</a:t>
            </a:r>
            <a:endParaRPr sz="3030" baseline="18518">
              <a:latin typeface="American Typewriter"/>
              <a:cs typeface="American Typewriter"/>
            </a:endParaRPr>
          </a:p>
          <a:p>
            <a:pPr marL="51311">
              <a:lnSpc>
                <a:spcPts val="2088"/>
              </a:lnSpc>
            </a:pPr>
            <a:r>
              <a:rPr sz="1886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100</a:t>
            </a:r>
            <a:endParaRPr sz="1886">
              <a:latin typeface="American Typewriter"/>
              <a:cs typeface="American Typewriter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8065004" y="4190136"/>
            <a:ext cx="2706453" cy="2765455"/>
            <a:chOff x="5988960" y="4084926"/>
            <a:chExt cx="2009775" cy="2053589"/>
          </a:xfrm>
        </p:grpSpPr>
        <p:sp>
          <p:nvSpPr>
            <p:cNvPr id="51" name="object 51"/>
            <p:cNvSpPr/>
            <p:nvPr/>
          </p:nvSpPr>
          <p:spPr>
            <a:xfrm>
              <a:off x="5988960" y="4084926"/>
              <a:ext cx="570230" cy="76200"/>
            </a:xfrm>
            <a:custGeom>
              <a:avLst/>
              <a:gdLst/>
              <a:ahLst/>
              <a:cxnLst/>
              <a:rect l="l" t="t" r="r" b="b"/>
              <a:pathLst>
                <a:path w="570229" h="76200">
                  <a:moveTo>
                    <a:pt x="493810" y="0"/>
                  </a:moveTo>
                  <a:lnTo>
                    <a:pt x="493810" y="76200"/>
                  </a:lnTo>
                  <a:lnTo>
                    <a:pt x="544617" y="50800"/>
                  </a:lnTo>
                  <a:lnTo>
                    <a:pt x="506512" y="50800"/>
                  </a:lnTo>
                  <a:lnTo>
                    <a:pt x="506512" y="25400"/>
                  </a:lnTo>
                  <a:lnTo>
                    <a:pt x="544617" y="25400"/>
                  </a:lnTo>
                  <a:lnTo>
                    <a:pt x="493810" y="0"/>
                  </a:lnTo>
                  <a:close/>
                </a:path>
                <a:path w="570229" h="76200">
                  <a:moveTo>
                    <a:pt x="49381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493810" y="50800"/>
                  </a:lnTo>
                  <a:lnTo>
                    <a:pt x="493810" y="25400"/>
                  </a:lnTo>
                  <a:close/>
                </a:path>
                <a:path w="570229" h="76200">
                  <a:moveTo>
                    <a:pt x="544617" y="25400"/>
                  </a:moveTo>
                  <a:lnTo>
                    <a:pt x="506512" y="25400"/>
                  </a:lnTo>
                  <a:lnTo>
                    <a:pt x="506512" y="50800"/>
                  </a:lnTo>
                  <a:lnTo>
                    <a:pt x="544617" y="50800"/>
                  </a:lnTo>
                  <a:lnTo>
                    <a:pt x="570020" y="38100"/>
                  </a:lnTo>
                  <a:lnTo>
                    <a:pt x="544617" y="2540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223492" y="5206500"/>
              <a:ext cx="1775032" cy="931557"/>
            </a:xfrm>
            <a:prstGeom prst="rect">
              <a:avLst/>
            </a:prstGeom>
          </p:spPr>
        </p:pic>
      </p:grpSp>
      <p:sp>
        <p:nvSpPr>
          <p:cNvPr id="53" name="object 53"/>
          <p:cNvSpPr txBox="1"/>
          <p:nvPr/>
        </p:nvSpPr>
        <p:spPr>
          <a:xfrm>
            <a:off x="3323003" y="7196627"/>
            <a:ext cx="415588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615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10</a:t>
            </a:r>
            <a:r>
              <a:rPr sz="1615" spc="-49" baseline="27777" dirty="0">
                <a:solidFill>
                  <a:srgbClr val="00B0F0"/>
                </a:solidFill>
                <a:latin typeface="American Typewriter"/>
                <a:cs typeface="American Typewriter"/>
              </a:rPr>
              <a:t>1</a:t>
            </a:r>
            <a:endParaRPr sz="1615" baseline="27777">
              <a:latin typeface="American Typewriter"/>
              <a:cs typeface="American Typewriter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1467535" y="7192523"/>
            <a:ext cx="434401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615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10</a:t>
            </a:r>
            <a:r>
              <a:rPr sz="1615" spc="-49" baseline="27777" dirty="0">
                <a:solidFill>
                  <a:srgbClr val="00B0F0"/>
                </a:solidFill>
                <a:latin typeface="American Typewriter"/>
                <a:cs typeface="American Typewriter"/>
              </a:rPr>
              <a:t>2</a:t>
            </a:r>
            <a:endParaRPr sz="1615" baseline="27777">
              <a:latin typeface="American Typewriter"/>
              <a:cs typeface="American Typewriter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202323" y="6254623"/>
            <a:ext cx="923530" cy="78902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dirty="0">
                <a:solidFill>
                  <a:srgbClr val="0E37FF"/>
                </a:solidFill>
                <a:latin typeface="American Typewriter"/>
                <a:cs typeface="American Typewriter"/>
              </a:rPr>
              <a:t>300</a:t>
            </a:r>
            <a:r>
              <a:rPr sz="1212" spc="67" dirty="0">
                <a:solidFill>
                  <a:srgbClr val="0E37FF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0E37FF"/>
                </a:solidFill>
                <a:latin typeface="American Typewriter"/>
                <a:cs typeface="American Typewriter"/>
              </a:rPr>
              <a:t>um</a:t>
            </a:r>
            <a:r>
              <a:rPr sz="1212" spc="101" dirty="0">
                <a:solidFill>
                  <a:srgbClr val="0E37FF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0E37FF"/>
                </a:solidFill>
                <a:latin typeface="American Typewriter"/>
                <a:cs typeface="American Typewriter"/>
              </a:rPr>
              <a:t>Si</a:t>
            </a:r>
            <a:endParaRPr sz="1212">
              <a:latin typeface="American Typewriter"/>
              <a:cs typeface="American Typewriter"/>
            </a:endParaRPr>
          </a:p>
          <a:p>
            <a:pPr marL="17104">
              <a:spcBef>
                <a:spcPts val="27"/>
              </a:spcBef>
            </a:pPr>
            <a:r>
              <a:rPr sz="1212" dirty="0">
                <a:solidFill>
                  <a:srgbClr val="AFFF62"/>
                </a:solidFill>
                <a:latin typeface="American Typewriter"/>
                <a:cs typeface="American Typewriter"/>
              </a:rPr>
              <a:t>500</a:t>
            </a:r>
            <a:r>
              <a:rPr sz="1212" spc="67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AFFF62"/>
                </a:solidFill>
                <a:latin typeface="American Typewriter"/>
                <a:cs typeface="American Typewriter"/>
              </a:rPr>
              <a:t>um</a:t>
            </a:r>
            <a:r>
              <a:rPr sz="1212" spc="10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AFFF62"/>
                </a:solidFill>
                <a:latin typeface="American Typewriter"/>
                <a:cs typeface="American Typewriter"/>
              </a:rPr>
              <a:t>Si</a:t>
            </a:r>
            <a:endParaRPr sz="1212">
              <a:latin typeface="American Typewriter"/>
              <a:cs typeface="American Typewriter"/>
            </a:endParaRPr>
          </a:p>
          <a:p>
            <a:pPr marL="17104">
              <a:spcBef>
                <a:spcPts val="162"/>
              </a:spcBef>
            </a:pPr>
            <a:r>
              <a:rPr sz="1212" dirty="0">
                <a:solidFill>
                  <a:srgbClr val="FF0000"/>
                </a:solidFill>
                <a:latin typeface="American Typewriter"/>
                <a:cs typeface="American Typewriter"/>
              </a:rPr>
              <a:t>700</a:t>
            </a:r>
            <a:r>
              <a:rPr sz="1212" spc="67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FF0000"/>
                </a:solidFill>
                <a:latin typeface="American Typewriter"/>
                <a:cs typeface="American Typewriter"/>
              </a:rPr>
              <a:t>um</a:t>
            </a:r>
            <a:r>
              <a:rPr sz="1212" spc="101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FF0000"/>
                </a:solidFill>
                <a:latin typeface="American Typewriter"/>
                <a:cs typeface="American Typewriter"/>
              </a:rPr>
              <a:t>Si</a:t>
            </a:r>
            <a:endParaRPr sz="1212">
              <a:latin typeface="American Typewriter"/>
              <a:cs typeface="American Typewriter"/>
            </a:endParaRPr>
          </a:p>
          <a:p>
            <a:pPr marL="17104">
              <a:spcBef>
                <a:spcPts val="34"/>
              </a:spcBef>
            </a:pPr>
            <a:r>
              <a:rPr sz="1212" dirty="0">
                <a:solidFill>
                  <a:srgbClr val="C7C7C7"/>
                </a:solidFill>
                <a:latin typeface="American Typewriter"/>
                <a:cs typeface="American Typewriter"/>
              </a:rPr>
              <a:t>1000</a:t>
            </a:r>
            <a:r>
              <a:rPr sz="1212" spc="80" dirty="0">
                <a:solidFill>
                  <a:srgbClr val="C7C7C7"/>
                </a:solidFill>
                <a:latin typeface="American Typewriter"/>
                <a:cs typeface="American Typewriter"/>
              </a:rPr>
              <a:t> </a:t>
            </a:r>
            <a:r>
              <a:rPr sz="1212" dirty="0">
                <a:solidFill>
                  <a:srgbClr val="C7C7C7"/>
                </a:solidFill>
                <a:latin typeface="American Typewriter"/>
                <a:cs typeface="American Typewriter"/>
              </a:rPr>
              <a:t>um</a:t>
            </a:r>
            <a:r>
              <a:rPr sz="1212" spc="114" dirty="0">
                <a:solidFill>
                  <a:srgbClr val="C7C7C7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C7C7C7"/>
                </a:solidFill>
                <a:latin typeface="American Typewriter"/>
                <a:cs typeface="American Typewriter"/>
              </a:rPr>
              <a:t>Si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529506" y="6727329"/>
            <a:ext cx="653311" cy="18302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077" dirty="0">
                <a:solidFill>
                  <a:srgbClr val="00B0F0"/>
                </a:solidFill>
                <a:latin typeface="American Typewriter"/>
                <a:cs typeface="American Typewriter"/>
              </a:rPr>
              <a:t>L.</a:t>
            </a:r>
            <a:r>
              <a:rPr sz="1077" spc="-4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077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Tlustos</a:t>
            </a:r>
            <a:endParaRPr sz="1077">
              <a:latin typeface="American Typewriter"/>
              <a:cs typeface="American Typewriter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918645" y="5792830"/>
            <a:ext cx="1132178" cy="52779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lnSpc>
                <a:spcPct val="105000"/>
              </a:lnSpc>
              <a:spcBef>
                <a:spcPts val="135"/>
              </a:spcBef>
            </a:pP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Absorption efficiency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58" name="object 58"/>
          <p:cNvSpPr txBox="1"/>
          <p:nvPr/>
        </p:nvSpPr>
        <p:spPr>
          <a:xfrm rot="5400000">
            <a:off x="13381946" y="6286385"/>
            <a:ext cx="186526" cy="1120206"/>
          </a:xfrm>
          <a:prstGeom prst="rect">
            <a:avLst/>
          </a:prstGeom>
        </p:spPr>
        <p:txBody>
          <a:bodyPr vert="vert270" wrap="square" lIns="0" tIns="1710" rIns="0" bIns="0" rtlCol="0">
            <a:spAutoFit/>
          </a:bodyPr>
          <a:lstStyle/>
          <a:p>
            <a:pPr marL="17104">
              <a:spcBef>
                <a:spcPts val="13"/>
              </a:spcBef>
            </a:pPr>
            <a:r>
              <a:rPr sz="1212" dirty="0">
                <a:solidFill>
                  <a:srgbClr val="00B0F0"/>
                </a:solidFill>
                <a:latin typeface="American Typewriter"/>
                <a:cs typeface="American Typewriter"/>
              </a:rPr>
              <a:t>C.</a:t>
            </a:r>
            <a:r>
              <a:rPr sz="1212" spc="-5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00B0F0"/>
                </a:solidFill>
                <a:latin typeface="American Typewriter"/>
                <a:cs typeface="American Typewriter"/>
              </a:rPr>
              <a:t>Da</a:t>
            </a:r>
            <a:r>
              <a:rPr sz="1212" spc="-5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212" spc="-27" dirty="0">
                <a:solidFill>
                  <a:srgbClr val="00B0F0"/>
                </a:solidFill>
                <a:latin typeface="American Typewriter"/>
                <a:cs typeface="American Typewriter"/>
              </a:rPr>
              <a:t>Via’</a:t>
            </a:r>
            <a:r>
              <a:rPr sz="1212" spc="-5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212" spc="-27" dirty="0">
                <a:solidFill>
                  <a:srgbClr val="00B0F0"/>
                </a:solidFill>
                <a:latin typeface="American Typewriter"/>
                <a:cs typeface="American Typewriter"/>
              </a:rPr>
              <a:t>2007</a:t>
            </a:r>
            <a:endParaRPr sz="1212" dirty="0">
              <a:latin typeface="American Typewriter"/>
              <a:cs typeface="American Typewriter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692870" y="2882722"/>
            <a:ext cx="1286955" cy="510375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17104" marR="6841">
              <a:lnSpc>
                <a:spcPct val="103299"/>
              </a:lnSpc>
              <a:spcBef>
                <a:spcPts val="67"/>
              </a:spcBef>
            </a:pP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Synchrotron sources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id="{D0A16B8B-FF47-C6A4-2CA4-C38C7B71EAC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38</a:t>
            </a:fld>
            <a:endParaRPr lang="en-GB"/>
          </a:p>
        </p:txBody>
      </p:sp>
      <p:sp>
        <p:nvSpPr>
          <p:cNvPr id="61" name="object 2">
            <a:extLst>
              <a:ext uri="{FF2B5EF4-FFF2-40B4-BE49-F238E27FC236}">
                <a16:creationId xmlns:a16="http://schemas.microsoft.com/office/drawing/2014/main" id="{46A24FBB-7B95-3A44-AF2A-22378D5A51F7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26373" y="109318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9528" y="2660395"/>
              <a:ext cx="1060704" cy="82296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1711" y="2587243"/>
              <a:ext cx="1874519" cy="99364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60111" y="2221483"/>
              <a:ext cx="1950719" cy="13716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4872" y="3644899"/>
              <a:ext cx="5632704" cy="740663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1702890" y="3689277"/>
            <a:ext cx="6903379" cy="63923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  <a:tabLst>
                <a:tab pos="1921631" algn="l"/>
                <a:tab pos="5021728" algn="l"/>
              </a:tabLst>
            </a:pPr>
            <a:r>
              <a:rPr sz="2021" dirty="0">
                <a:solidFill>
                  <a:srgbClr val="B1D1E3"/>
                </a:solidFill>
                <a:latin typeface="American Typewriter"/>
                <a:cs typeface="American Typewriter"/>
              </a:rPr>
              <a:t>Web</a:t>
            </a:r>
            <a:r>
              <a:rPr sz="2021" spc="-6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B1D1E3"/>
                </a:solidFill>
                <a:latin typeface="American Typewriter"/>
                <a:cs typeface="American Typewriter"/>
              </a:rPr>
              <a:t>cams</a:t>
            </a:r>
            <a:r>
              <a:rPr sz="2021" dirty="0">
                <a:solidFill>
                  <a:srgbClr val="B1D1E3"/>
                </a:solidFill>
                <a:latin typeface="American Typewriter"/>
                <a:cs typeface="American Typewriter"/>
              </a:rPr>
              <a:t>	Smart</a:t>
            </a:r>
            <a:r>
              <a:rPr sz="2021" spc="202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B1D1E3"/>
                </a:solidFill>
                <a:latin typeface="American Typewriter"/>
                <a:cs typeface="American Typewriter"/>
              </a:rPr>
              <a:t>phones</a:t>
            </a:r>
            <a:r>
              <a:rPr sz="2021" dirty="0">
                <a:solidFill>
                  <a:srgbClr val="B1D1E3"/>
                </a:solidFill>
                <a:latin typeface="American Typewriter"/>
                <a:cs typeface="American Typewriter"/>
              </a:rPr>
              <a:t>	photo</a:t>
            </a:r>
            <a:r>
              <a:rPr sz="2021" spc="154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B1D1E3"/>
                </a:solidFill>
                <a:latin typeface="American Typewriter"/>
                <a:cs typeface="American Typewriter"/>
              </a:rPr>
              <a:t>cameras </a:t>
            </a:r>
            <a:r>
              <a:rPr sz="2021" dirty="0">
                <a:solidFill>
                  <a:srgbClr val="B1D1E3"/>
                </a:solidFill>
                <a:latin typeface="American Typewriter"/>
                <a:cs typeface="American Typewriter"/>
              </a:rPr>
              <a:t>machine</a:t>
            </a:r>
            <a:r>
              <a:rPr sz="2021" spc="202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B1D1E3"/>
                </a:solidFill>
                <a:latin typeface="American Typewriter"/>
                <a:cs typeface="American Typewriter"/>
              </a:rPr>
              <a:t>vision,</a:t>
            </a:r>
            <a:r>
              <a:rPr sz="2021" spc="168" dirty="0">
                <a:solidFill>
                  <a:srgbClr val="B1D1E3"/>
                </a:solidFill>
                <a:latin typeface="American Typewriter"/>
                <a:cs typeface="American Typewriter"/>
              </a:rPr>
              <a:t>  </a:t>
            </a:r>
            <a:r>
              <a:rPr sz="2021" dirty="0">
                <a:solidFill>
                  <a:srgbClr val="B1D1E3"/>
                </a:solidFill>
                <a:latin typeface="American Typewriter"/>
                <a:cs typeface="American Typewriter"/>
              </a:rPr>
              <a:t>automotive,</a:t>
            </a:r>
            <a:r>
              <a:rPr sz="2021" spc="181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B1D1E3"/>
                </a:solidFill>
                <a:latin typeface="American Typewriter"/>
                <a:cs typeface="American Typewriter"/>
              </a:rPr>
              <a:t>security</a:t>
            </a:r>
            <a:r>
              <a:rPr sz="2021" spc="215" dirty="0">
                <a:solidFill>
                  <a:srgbClr val="B1D1E3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B1D1E3"/>
                </a:solidFill>
                <a:latin typeface="American Typewriter"/>
                <a:cs typeface="American Typewriter"/>
              </a:rPr>
              <a:t>etc…</a:t>
            </a:r>
            <a:endParaRPr sz="2021">
              <a:latin typeface="American Typewriter"/>
              <a:cs typeface="American Typewriter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294309" y="4828946"/>
            <a:ext cx="11562926" cy="2861230"/>
            <a:chOff x="961136" y="4559299"/>
            <a:chExt cx="8586470" cy="2124710"/>
          </a:xfrm>
        </p:grpSpPr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17368" y="4559299"/>
              <a:ext cx="1581911" cy="118872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1136" y="5943091"/>
              <a:ext cx="8586216" cy="740663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4608158" y="6784126"/>
            <a:ext cx="584047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HEP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51514" y="6784126"/>
            <a:ext cx="2813343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x-ray</a:t>
            </a:r>
            <a:r>
              <a:rPr sz="2021" spc="8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crystallography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923043" y="6784126"/>
            <a:ext cx="1360495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cosmology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69440" y="6784125"/>
            <a:ext cx="2667973" cy="63923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Medical</a:t>
            </a:r>
            <a:r>
              <a:rPr sz="2021" spc="189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imaging</a:t>
            </a:r>
            <a:endParaRPr sz="2021">
              <a:latin typeface="American Typewriter"/>
              <a:cs typeface="American Typewriter"/>
            </a:endParaRPr>
          </a:p>
          <a:p>
            <a:pPr marL="17104"/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Quantum</a:t>
            </a:r>
            <a:r>
              <a:rPr sz="2021" spc="229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Imaging…..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910003"/>
          </a:xfrm>
          <a:prstGeom prst="rect">
            <a:avLst/>
          </a:prstGeom>
        </p:spPr>
        <p:txBody>
          <a:bodyPr vert="horz" wrap="square" lIns="0" tIns="388558" rIns="0" bIns="0" rtlCol="0">
            <a:spAutoFit/>
          </a:bodyPr>
          <a:lstStyle/>
          <a:p>
            <a:pPr marL="666200">
              <a:spcBef>
                <a:spcPts val="135"/>
              </a:spcBef>
            </a:pP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Imaging</a:t>
            </a:r>
            <a:r>
              <a:rPr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</a:p>
        </p:txBody>
      </p:sp>
      <p:grpSp>
        <p:nvGrpSpPr>
          <p:cNvPr id="21" name="object 21"/>
          <p:cNvGrpSpPr/>
          <p:nvPr/>
        </p:nvGrpSpPr>
        <p:grpSpPr>
          <a:xfrm>
            <a:off x="1075116" y="1852017"/>
            <a:ext cx="12686553" cy="4520162"/>
            <a:chOff x="798366" y="2348674"/>
            <a:chExt cx="9420860" cy="3356610"/>
          </a:xfrm>
        </p:grpSpPr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473516" y="4527455"/>
              <a:ext cx="2173864" cy="1177441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804716" y="4349221"/>
              <a:ext cx="9408160" cy="13970"/>
            </a:xfrm>
            <a:custGeom>
              <a:avLst/>
              <a:gdLst/>
              <a:ahLst/>
              <a:cxnLst/>
              <a:rect l="l" t="t" r="r" b="b"/>
              <a:pathLst>
                <a:path w="9408160" h="13970">
                  <a:moveTo>
                    <a:pt x="0" y="13552"/>
                  </a:moveTo>
                  <a:lnTo>
                    <a:pt x="9407671" y="0"/>
                  </a:lnTo>
                </a:path>
              </a:pathLst>
            </a:custGeom>
            <a:ln w="12699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427912" y="4599629"/>
              <a:ext cx="1014098" cy="1033092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01830" y="4674205"/>
              <a:ext cx="1129912" cy="95872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473516" y="2348674"/>
              <a:ext cx="1969321" cy="1647050"/>
            </a:xfrm>
            <a:prstGeom prst="rect">
              <a:avLst/>
            </a:prstGeom>
          </p:spPr>
        </p:pic>
      </p:grp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4AB6888A-2FBC-2AEC-5602-3E03DF6B7D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43075" y="1817592"/>
            <a:ext cx="1137309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Contrast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3076" y="2745182"/>
            <a:ext cx="2291721" cy="668465"/>
          </a:xfrm>
          <a:prstGeom prst="rect">
            <a:avLst/>
          </a:prstGeom>
        </p:spPr>
        <p:txBody>
          <a:bodyPr vert="horz" wrap="square" lIns="0" tIns="33350" rIns="0" bIns="0" rtlCol="0">
            <a:spAutoFit/>
          </a:bodyPr>
          <a:lstStyle/>
          <a:p>
            <a:pPr marL="17104">
              <a:spcBef>
                <a:spcPts val="263"/>
              </a:spcBef>
            </a:pPr>
            <a:r>
              <a:rPr sz="2021" spc="-13" dirty="0">
                <a:solidFill>
                  <a:srgbClr val="92D050"/>
                </a:solidFill>
                <a:latin typeface="American Typewriter"/>
                <a:cs typeface="American Typewriter"/>
              </a:rPr>
              <a:t>Resolution</a:t>
            </a:r>
            <a:endParaRPr sz="2021">
              <a:latin typeface="American Typewriter"/>
              <a:cs typeface="American Typewriter"/>
            </a:endParaRPr>
          </a:p>
          <a:p>
            <a:pPr marL="17104">
              <a:spcBef>
                <a:spcPts val="128"/>
              </a:spcBef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pixel</a:t>
            </a:r>
            <a:r>
              <a:rPr sz="2021" spc="38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dimension-</a:t>
            </a:r>
            <a:r>
              <a:rPr sz="2021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x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3075" y="3701549"/>
            <a:ext cx="2549966" cy="65616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lnSpc>
                <a:spcPct val="105300"/>
              </a:lnSpc>
              <a:spcBef>
                <a:spcPts val="135"/>
              </a:spcBef>
            </a:pPr>
            <a:r>
              <a:rPr sz="2021" dirty="0">
                <a:solidFill>
                  <a:srgbClr val="FE75E8"/>
                </a:solidFill>
                <a:latin typeface="American Typewriter"/>
                <a:cs typeface="American Typewriter"/>
              </a:rPr>
              <a:t>Signal</a:t>
            </a:r>
            <a:r>
              <a:rPr sz="2021" spc="107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E75E8"/>
                </a:solidFill>
                <a:latin typeface="American Typewriter"/>
                <a:cs typeface="American Typewriter"/>
              </a:rPr>
              <a:t>to</a:t>
            </a:r>
            <a:r>
              <a:rPr sz="2021" spc="141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E75E8"/>
                </a:solidFill>
                <a:latin typeface="American Typewriter"/>
                <a:cs typeface="American Typewriter"/>
              </a:rPr>
              <a:t>noise</a:t>
            </a:r>
            <a:r>
              <a:rPr sz="2021" spc="135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E75E8"/>
                </a:solidFill>
                <a:latin typeface="American Typewriter"/>
                <a:cs typeface="American Typewriter"/>
              </a:rPr>
              <a:t>ratio </a:t>
            </a:r>
            <a:r>
              <a:rPr sz="202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S/N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43077" y="4674376"/>
            <a:ext cx="2414856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Dose</a:t>
            </a:r>
            <a:r>
              <a:rPr sz="2021" spc="10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to</a:t>
            </a:r>
            <a:r>
              <a:rPr sz="2021" spc="11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021" spc="10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patient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100120" y="315330"/>
            <a:ext cx="4514176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Direct/indirect</a:t>
            </a:r>
            <a:r>
              <a:rPr sz="2828" spc="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conversion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535760" y="5725144"/>
            <a:ext cx="1118496" cy="63923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</a:pPr>
            <a:r>
              <a:rPr sz="2021" spc="-13" dirty="0">
                <a:solidFill>
                  <a:srgbClr val="FAA2D5"/>
                </a:solidFill>
                <a:latin typeface="American Typewriter"/>
                <a:cs typeface="American Typewriter"/>
              </a:rPr>
              <a:t>Sampled image</a:t>
            </a:r>
            <a:endParaRPr sz="2021">
              <a:latin typeface="American Typewriter"/>
              <a:cs typeface="American Typewriter"/>
            </a:endParaRP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73548" y="1684842"/>
            <a:ext cx="5192285" cy="5910586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9189767" y="1969461"/>
            <a:ext cx="883338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C00000"/>
                </a:solidFill>
                <a:latin typeface="American Typewriter"/>
                <a:cs typeface="American Typewriter"/>
              </a:rPr>
              <a:t>X-</a:t>
            </a:r>
            <a:r>
              <a:rPr sz="2021" spc="-27" dirty="0">
                <a:solidFill>
                  <a:srgbClr val="C00000"/>
                </a:solidFill>
                <a:latin typeface="American Typewriter"/>
                <a:cs typeface="American Typewriter"/>
              </a:rPr>
              <a:t>rays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94507" y="5491185"/>
            <a:ext cx="1422919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electronics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391452" y="3032547"/>
            <a:ext cx="1585392" cy="1809024"/>
          </a:xfrm>
          <a:prstGeom prst="rect">
            <a:avLst/>
          </a:prstGeom>
        </p:spPr>
        <p:txBody>
          <a:bodyPr vert="horz" wrap="square" lIns="0" tIns="11116" rIns="0" bIns="0" rtlCol="0">
            <a:spAutoFit/>
          </a:bodyPr>
          <a:lstStyle/>
          <a:p>
            <a:pPr marL="17104" marR="6841">
              <a:lnSpc>
                <a:spcPct val="101800"/>
              </a:lnSpc>
              <a:spcBef>
                <a:spcPts val="88"/>
              </a:spcBef>
            </a:pPr>
            <a:r>
              <a:rPr sz="2021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Direct conversion </a:t>
            </a:r>
            <a:r>
              <a:rPr sz="2021" dirty="0">
                <a:solidFill>
                  <a:srgbClr val="AFFF62"/>
                </a:solidFill>
                <a:latin typeface="American Typewriter"/>
                <a:cs typeface="American Typewriter"/>
              </a:rPr>
              <a:t>Si,</a:t>
            </a:r>
            <a:r>
              <a:rPr sz="2021" spc="8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AFFF62"/>
                </a:solidFill>
                <a:latin typeface="American Typewriter"/>
                <a:cs typeface="American Typewriter"/>
              </a:rPr>
              <a:t>Ge,</a:t>
            </a:r>
            <a:r>
              <a:rPr sz="2021" spc="8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AFFF62"/>
                </a:solidFill>
                <a:latin typeface="American Typewriter"/>
                <a:cs typeface="American Typewriter"/>
              </a:rPr>
              <a:t>CdTe, </a:t>
            </a:r>
            <a:r>
              <a:rPr sz="2021" dirty="0">
                <a:solidFill>
                  <a:srgbClr val="AFFF62"/>
                </a:solidFill>
                <a:latin typeface="American Typewriter"/>
                <a:cs typeface="American Typewriter"/>
              </a:rPr>
              <a:t>GaAs,</a:t>
            </a:r>
            <a:r>
              <a:rPr sz="2021" spc="10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AFFF62"/>
                </a:solidFill>
                <a:latin typeface="American Typewriter"/>
                <a:cs typeface="American Typewriter"/>
              </a:rPr>
              <a:t>Se</a:t>
            </a:r>
            <a:endParaRPr sz="2021">
              <a:latin typeface="American Typewriter"/>
              <a:cs typeface="American Typewriter"/>
            </a:endParaRPr>
          </a:p>
          <a:p>
            <a:pPr marL="120582">
              <a:spcBef>
                <a:spcPts val="1744"/>
              </a:spcBef>
            </a:pP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electronics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862568" y="6472176"/>
            <a:ext cx="1118496" cy="63923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</a:pPr>
            <a:r>
              <a:rPr sz="2021" spc="-13" dirty="0">
                <a:solidFill>
                  <a:srgbClr val="FAA2D5"/>
                </a:solidFill>
                <a:latin typeface="American Typewriter"/>
                <a:cs typeface="American Typewriter"/>
              </a:rPr>
              <a:t>Sampled image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54405" y="4222872"/>
            <a:ext cx="2156611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Photodiode/</a:t>
            </a:r>
            <a:r>
              <a:rPr sz="2021" spc="33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CCD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998302" y="2970975"/>
            <a:ext cx="1994139" cy="963042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Scintillator</a:t>
            </a:r>
            <a:endParaRPr sz="2021">
              <a:latin typeface="American Typewriter"/>
              <a:cs typeface="American Typewriter"/>
            </a:endParaRPr>
          </a:p>
          <a:p>
            <a:pPr marL="17104"/>
            <a:r>
              <a:rPr sz="2021" dirty="0">
                <a:solidFill>
                  <a:srgbClr val="AFFF62"/>
                </a:solidFill>
                <a:latin typeface="American Typewriter"/>
                <a:cs typeface="American Typewriter"/>
              </a:rPr>
              <a:t>Gadox,</a:t>
            </a:r>
            <a:r>
              <a:rPr sz="2021" spc="13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AFFF62"/>
                </a:solidFill>
                <a:latin typeface="American Typewriter"/>
                <a:cs typeface="American Typewriter"/>
              </a:rPr>
              <a:t>YAG</a:t>
            </a:r>
            <a:r>
              <a:rPr sz="2021" spc="40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AFFF62"/>
                </a:solidFill>
                <a:latin typeface="American Typewriter"/>
                <a:cs typeface="American Typewriter"/>
              </a:rPr>
              <a:t>CsI</a:t>
            </a:r>
            <a:endParaRPr sz="2021">
              <a:latin typeface="American Typewriter"/>
              <a:cs typeface="American Typewriter"/>
            </a:endParaRPr>
          </a:p>
          <a:p>
            <a:pPr marL="17104">
              <a:spcBef>
                <a:spcPts val="128"/>
              </a:spcBef>
            </a:pPr>
            <a:r>
              <a:rPr sz="2021" dirty="0">
                <a:solidFill>
                  <a:srgbClr val="AFFF62"/>
                </a:solidFill>
                <a:latin typeface="American Typewriter"/>
                <a:cs typeface="American Typewriter"/>
              </a:rPr>
              <a:t>(high</a:t>
            </a:r>
            <a:r>
              <a:rPr sz="2021" spc="168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AFFF62"/>
                </a:solidFill>
                <a:latin typeface="American Typewriter"/>
                <a:cs typeface="American Typewriter"/>
              </a:rPr>
              <a:t>Z)</a:t>
            </a:r>
            <a:endParaRPr sz="2021">
              <a:latin typeface="American Typewriter"/>
              <a:cs typeface="American Typewriter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842534" y="1685327"/>
            <a:ext cx="9848411" cy="5925123"/>
            <a:chOff x="625653" y="2224891"/>
            <a:chExt cx="7313295" cy="4399915"/>
          </a:xfrm>
        </p:grpSpPr>
        <p:sp>
          <p:nvSpPr>
            <p:cNvPr id="24" name="object 24"/>
            <p:cNvSpPr/>
            <p:nvPr/>
          </p:nvSpPr>
          <p:spPr>
            <a:xfrm>
              <a:off x="6465481" y="2529961"/>
              <a:ext cx="1473200" cy="76200"/>
            </a:xfrm>
            <a:custGeom>
              <a:avLst/>
              <a:gdLst/>
              <a:ahLst/>
              <a:cxnLst/>
              <a:rect l="l" t="t" r="r" b="b"/>
              <a:pathLst>
                <a:path w="1473200" h="76200">
                  <a:moveTo>
                    <a:pt x="292823" y="25400"/>
                  </a:moveTo>
                  <a:lnTo>
                    <a:pt x="76212" y="25400"/>
                  </a:lnTo>
                  <a:lnTo>
                    <a:pt x="76212" y="0"/>
                  </a:lnTo>
                  <a:lnTo>
                    <a:pt x="0" y="38100"/>
                  </a:lnTo>
                  <a:lnTo>
                    <a:pt x="76212" y="76200"/>
                  </a:lnTo>
                  <a:lnTo>
                    <a:pt x="76212" y="50800"/>
                  </a:lnTo>
                  <a:lnTo>
                    <a:pt x="292823" y="50800"/>
                  </a:lnTo>
                  <a:lnTo>
                    <a:pt x="292823" y="25400"/>
                  </a:lnTo>
                  <a:close/>
                </a:path>
                <a:path w="1473200" h="76200">
                  <a:moveTo>
                    <a:pt x="1472857" y="38100"/>
                  </a:moveTo>
                  <a:lnTo>
                    <a:pt x="1447444" y="25400"/>
                  </a:lnTo>
                  <a:lnTo>
                    <a:pt x="1396644" y="0"/>
                  </a:lnTo>
                  <a:lnTo>
                    <a:pt x="1396644" y="25400"/>
                  </a:lnTo>
                  <a:lnTo>
                    <a:pt x="1137424" y="25400"/>
                  </a:lnTo>
                  <a:lnTo>
                    <a:pt x="1137424" y="50800"/>
                  </a:lnTo>
                  <a:lnTo>
                    <a:pt x="1396644" y="50800"/>
                  </a:lnTo>
                  <a:lnTo>
                    <a:pt x="1396644" y="76200"/>
                  </a:lnTo>
                  <a:lnTo>
                    <a:pt x="1447444" y="50800"/>
                  </a:lnTo>
                  <a:lnTo>
                    <a:pt x="1472857" y="3810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59107" y="2224891"/>
              <a:ext cx="1411316" cy="93409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625653" y="4833519"/>
              <a:ext cx="3124200" cy="1791335"/>
            </a:xfrm>
            <a:custGeom>
              <a:avLst/>
              <a:gdLst/>
              <a:ahLst/>
              <a:cxnLst/>
              <a:rect l="l" t="t" r="r" b="b"/>
              <a:pathLst>
                <a:path w="3124200" h="1791334">
                  <a:moveTo>
                    <a:pt x="3123987" y="0"/>
                  </a:moveTo>
                  <a:lnTo>
                    <a:pt x="0" y="0"/>
                  </a:lnTo>
                  <a:lnTo>
                    <a:pt x="0" y="1790833"/>
                  </a:lnTo>
                  <a:lnTo>
                    <a:pt x="3123987" y="1790833"/>
                  </a:lnTo>
                  <a:lnTo>
                    <a:pt x="3123987" y="0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4783756" y="2047446"/>
            <a:ext cx="522478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2021" spc="-13" dirty="0">
                <a:solidFill>
                  <a:srgbClr val="FFFF00"/>
                </a:solidFill>
                <a:latin typeface="Gill Sans MT"/>
                <a:cs typeface="Gill Sans MT"/>
              </a:rPr>
              <a:t>I</a:t>
            </a:r>
            <a:r>
              <a:rPr sz="2021" spc="-21" baseline="-16666" dirty="0">
                <a:solidFill>
                  <a:srgbClr val="FFFF00"/>
                </a:solidFill>
                <a:latin typeface="Gill Sans MT"/>
                <a:cs typeface="Gill Sans MT"/>
              </a:rPr>
              <a:t>A</a:t>
            </a:r>
            <a:r>
              <a:rPr sz="2021" spc="-13" dirty="0">
                <a:solidFill>
                  <a:srgbClr val="FFFF00"/>
                </a:solidFill>
                <a:latin typeface="Gill Sans MT"/>
                <a:cs typeface="Gill Sans MT"/>
              </a:rPr>
              <a:t>/I</a:t>
            </a:r>
            <a:r>
              <a:rPr sz="2021" spc="-21" baseline="-16666" dirty="0">
                <a:solidFill>
                  <a:srgbClr val="FFFF00"/>
                </a:solidFill>
                <a:latin typeface="Gill Sans MT"/>
                <a:cs typeface="Gill Sans MT"/>
              </a:rPr>
              <a:t>B</a:t>
            </a:r>
            <a:endParaRPr sz="2021" baseline="-16666">
              <a:latin typeface="Gill Sans MT"/>
              <a:cs typeface="Gill Sans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30149" y="5231901"/>
            <a:ext cx="556681" cy="2243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346" b="1" spc="-13" dirty="0">
                <a:solidFill>
                  <a:srgbClr val="0070C0"/>
                </a:solidFill>
                <a:latin typeface="Gill Sans MT"/>
                <a:cs typeface="Gill Sans MT"/>
              </a:rPr>
              <a:t>Organ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30149" y="5749049"/>
            <a:ext cx="1295507" cy="1757447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17104" marR="226627">
              <a:lnSpc>
                <a:spcPct val="144000"/>
              </a:lnSpc>
              <a:spcBef>
                <a:spcPts val="67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Thorax,</a:t>
            </a:r>
            <a:r>
              <a:rPr sz="1346" spc="-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27" dirty="0">
                <a:solidFill>
                  <a:srgbClr val="0070C0"/>
                </a:solidFill>
                <a:latin typeface="Gill Sans MT"/>
                <a:cs typeface="Gill Sans MT"/>
              </a:rPr>
              <a:t>face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Lumbar</a:t>
            </a:r>
            <a:r>
              <a:rPr sz="1346" spc="101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13" dirty="0">
                <a:solidFill>
                  <a:srgbClr val="0070C0"/>
                </a:solidFill>
                <a:latin typeface="Gill Sans MT"/>
                <a:cs typeface="Gill Sans MT"/>
              </a:rPr>
              <a:t>region Urography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Brain</a:t>
            </a:r>
            <a:r>
              <a:rPr sz="1346" spc="61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27" dirty="0">
                <a:solidFill>
                  <a:srgbClr val="0070C0"/>
                </a:solidFill>
                <a:latin typeface="Gill Sans MT"/>
                <a:cs typeface="Gill Sans MT"/>
              </a:rPr>
              <a:t>scan</a:t>
            </a:r>
            <a:endParaRPr sz="1346">
              <a:latin typeface="Gill Sans MT"/>
              <a:cs typeface="Gill Sans MT"/>
            </a:endParaRPr>
          </a:p>
          <a:p>
            <a:pPr marL="17104" marR="6841">
              <a:lnSpc>
                <a:spcPct val="142000"/>
              </a:lnSpc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Whole</a:t>
            </a:r>
            <a:r>
              <a:rPr sz="1346" spc="88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Body</a:t>
            </a:r>
            <a:r>
              <a:rPr sz="1346" spc="9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27" dirty="0">
                <a:solidFill>
                  <a:srgbClr val="0070C0"/>
                </a:solidFill>
                <a:latin typeface="Gill Sans MT"/>
                <a:cs typeface="Gill Sans MT"/>
              </a:rPr>
              <a:t>scan </a:t>
            </a:r>
            <a:r>
              <a:rPr sz="1346" spc="-13" dirty="0">
                <a:solidFill>
                  <a:srgbClr val="0070C0"/>
                </a:solidFill>
                <a:latin typeface="Gill Sans MT"/>
                <a:cs typeface="Gill Sans MT"/>
              </a:rPr>
              <a:t>Mammography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96463" y="5182618"/>
            <a:ext cx="785000" cy="236342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85578" marR="6841" indent="-169330">
              <a:lnSpc>
                <a:spcPct val="124000"/>
              </a:lnSpc>
              <a:spcBef>
                <a:spcPts val="135"/>
              </a:spcBef>
            </a:pPr>
            <a:r>
              <a:rPr sz="1346" b="1" dirty="0">
                <a:solidFill>
                  <a:srgbClr val="0070C0"/>
                </a:solidFill>
                <a:latin typeface="Gill Sans MT"/>
                <a:cs typeface="Gill Sans MT"/>
              </a:rPr>
              <a:t>dose</a:t>
            </a:r>
            <a:r>
              <a:rPr sz="1346" b="1" spc="61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b="1" spc="-27" dirty="0">
                <a:solidFill>
                  <a:srgbClr val="0070C0"/>
                </a:solidFill>
                <a:latin typeface="Gill Sans MT"/>
                <a:cs typeface="Gill Sans MT"/>
              </a:rPr>
              <a:t>skin </a:t>
            </a:r>
            <a:r>
              <a:rPr sz="1346" b="1" spc="-34" dirty="0">
                <a:solidFill>
                  <a:srgbClr val="0070C0"/>
                </a:solidFill>
                <a:latin typeface="Gill Sans MT"/>
                <a:cs typeface="Gill Sans MT"/>
              </a:rPr>
              <a:t>mGy</a:t>
            </a:r>
            <a:endParaRPr sz="1346">
              <a:latin typeface="Gill Sans MT"/>
              <a:cs typeface="Gill Sans MT"/>
            </a:endParaRPr>
          </a:p>
          <a:p>
            <a:pPr marL="119728">
              <a:spcBef>
                <a:spcPts val="1098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0,2</a:t>
            </a:r>
            <a:r>
              <a:rPr sz="1346" spc="40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-</a:t>
            </a:r>
            <a:r>
              <a:rPr sz="1346" spc="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34" dirty="0">
                <a:solidFill>
                  <a:srgbClr val="0070C0"/>
                </a:solidFill>
                <a:latin typeface="Gill Sans MT"/>
                <a:cs typeface="Gill Sans MT"/>
              </a:rPr>
              <a:t>0,5</a:t>
            </a:r>
            <a:endParaRPr sz="1346">
              <a:latin typeface="Gill Sans MT"/>
              <a:cs typeface="Gill Sans MT"/>
            </a:endParaRPr>
          </a:p>
          <a:p>
            <a:pPr marL="187289">
              <a:spcBef>
                <a:spcPts val="646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4</a:t>
            </a:r>
            <a:r>
              <a:rPr sz="1346" spc="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–</a:t>
            </a:r>
            <a:r>
              <a:rPr sz="1346" spc="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34" dirty="0">
                <a:solidFill>
                  <a:srgbClr val="0070C0"/>
                </a:solidFill>
                <a:latin typeface="Gill Sans MT"/>
                <a:cs typeface="Gill Sans MT"/>
              </a:rPr>
              <a:t>28</a:t>
            </a:r>
            <a:endParaRPr sz="1346">
              <a:latin typeface="Gill Sans MT"/>
              <a:cs typeface="Gill Sans MT"/>
            </a:endParaRPr>
          </a:p>
          <a:p>
            <a:pPr marL="96637">
              <a:spcBef>
                <a:spcPts val="680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40</a:t>
            </a:r>
            <a:r>
              <a:rPr sz="1346" spc="27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–</a:t>
            </a:r>
            <a:r>
              <a:rPr sz="1346" spc="47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34" dirty="0">
                <a:solidFill>
                  <a:srgbClr val="0070C0"/>
                </a:solidFill>
                <a:latin typeface="Gill Sans MT"/>
                <a:cs typeface="Gill Sans MT"/>
              </a:rPr>
              <a:t>60</a:t>
            </a:r>
            <a:endParaRPr sz="1346">
              <a:latin typeface="Gill Sans MT"/>
              <a:cs typeface="Gill Sans MT"/>
            </a:endParaRPr>
          </a:p>
          <a:p>
            <a:pPr marL="171039">
              <a:spcBef>
                <a:spcPts val="808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7</a:t>
            </a:r>
            <a:r>
              <a:rPr sz="1346" spc="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–</a:t>
            </a:r>
            <a:r>
              <a:rPr sz="1346" spc="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34" dirty="0">
                <a:solidFill>
                  <a:srgbClr val="0070C0"/>
                </a:solidFill>
                <a:latin typeface="Gill Sans MT"/>
                <a:cs typeface="Gill Sans MT"/>
              </a:rPr>
              <a:t>78</a:t>
            </a:r>
            <a:endParaRPr sz="1346">
              <a:latin typeface="Gill Sans MT"/>
              <a:cs typeface="Gill Sans MT"/>
            </a:endParaRPr>
          </a:p>
          <a:p>
            <a:pPr marL="110322">
              <a:spcBef>
                <a:spcPts val="680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30</a:t>
            </a:r>
            <a:r>
              <a:rPr sz="1346" spc="27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–</a:t>
            </a:r>
            <a:r>
              <a:rPr sz="1346" spc="47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34" dirty="0">
                <a:solidFill>
                  <a:srgbClr val="0070C0"/>
                </a:solidFill>
                <a:latin typeface="Gill Sans MT"/>
                <a:cs typeface="Gill Sans MT"/>
              </a:rPr>
              <a:t>60</a:t>
            </a:r>
            <a:endParaRPr sz="1346">
              <a:latin typeface="Gill Sans MT"/>
              <a:cs typeface="Gill Sans MT"/>
            </a:endParaRPr>
          </a:p>
          <a:p>
            <a:pPr marL="142818">
              <a:spcBef>
                <a:spcPts val="673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7</a:t>
            </a:r>
            <a:r>
              <a:rPr sz="1346" spc="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–</a:t>
            </a:r>
            <a:r>
              <a:rPr sz="1346" spc="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34" dirty="0">
                <a:solidFill>
                  <a:srgbClr val="0070C0"/>
                </a:solidFill>
                <a:latin typeface="Gill Sans MT"/>
                <a:cs typeface="Gill Sans MT"/>
              </a:rPr>
              <a:t>25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805026" y="5182618"/>
            <a:ext cx="1152702" cy="2363425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 algn="ctr">
              <a:lnSpc>
                <a:spcPct val="124000"/>
              </a:lnSpc>
              <a:spcBef>
                <a:spcPts val="135"/>
              </a:spcBef>
            </a:pPr>
            <a:r>
              <a:rPr sz="1346" b="1" dirty="0">
                <a:solidFill>
                  <a:srgbClr val="0070C0"/>
                </a:solidFill>
                <a:latin typeface="Gill Sans MT"/>
                <a:cs typeface="Gill Sans MT"/>
              </a:rPr>
              <a:t>effective</a:t>
            </a:r>
            <a:r>
              <a:rPr sz="1346" b="1" spc="101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b="1" spc="-27" dirty="0">
                <a:solidFill>
                  <a:srgbClr val="0070C0"/>
                </a:solidFill>
                <a:latin typeface="Gill Sans MT"/>
                <a:cs typeface="Gill Sans MT"/>
              </a:rPr>
              <a:t>dose </a:t>
            </a:r>
            <a:r>
              <a:rPr sz="1346" b="1" spc="-34" dirty="0">
                <a:solidFill>
                  <a:srgbClr val="0070C0"/>
                </a:solidFill>
                <a:latin typeface="Gill Sans MT"/>
                <a:cs typeface="Gill Sans MT"/>
              </a:rPr>
              <a:t>mSv</a:t>
            </a:r>
            <a:endParaRPr sz="1346">
              <a:latin typeface="Gill Sans MT"/>
              <a:cs typeface="Gill Sans MT"/>
            </a:endParaRPr>
          </a:p>
          <a:p>
            <a:pPr marL="181303" algn="ctr">
              <a:spcBef>
                <a:spcPts val="1098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0,015</a:t>
            </a:r>
            <a:r>
              <a:rPr sz="1346" spc="7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-</a:t>
            </a:r>
            <a:r>
              <a:rPr sz="1346" spc="47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27" dirty="0">
                <a:solidFill>
                  <a:srgbClr val="0070C0"/>
                </a:solidFill>
                <a:latin typeface="Gill Sans MT"/>
                <a:cs typeface="Gill Sans MT"/>
              </a:rPr>
              <a:t>0,15</a:t>
            </a:r>
            <a:endParaRPr sz="1346">
              <a:latin typeface="Gill Sans MT"/>
              <a:cs typeface="Gill Sans MT"/>
            </a:endParaRPr>
          </a:p>
          <a:p>
            <a:pPr marL="101768" algn="ctr">
              <a:spcBef>
                <a:spcPts val="646"/>
              </a:spcBef>
            </a:pPr>
            <a:r>
              <a:rPr sz="1346" spc="-34" dirty="0">
                <a:solidFill>
                  <a:srgbClr val="0070C0"/>
                </a:solidFill>
                <a:latin typeface="Gill Sans MT"/>
                <a:cs typeface="Gill Sans MT"/>
              </a:rPr>
              <a:t>1,5</a:t>
            </a:r>
            <a:endParaRPr sz="1346">
              <a:latin typeface="Gill Sans MT"/>
              <a:cs typeface="Gill Sans MT"/>
            </a:endParaRPr>
          </a:p>
          <a:p>
            <a:pPr marL="67560" algn="ctr">
              <a:spcBef>
                <a:spcPts val="680"/>
              </a:spcBef>
            </a:pPr>
            <a:r>
              <a:rPr sz="1346" spc="-67" dirty="0">
                <a:solidFill>
                  <a:srgbClr val="0070C0"/>
                </a:solidFill>
                <a:latin typeface="Gill Sans MT"/>
                <a:cs typeface="Gill Sans MT"/>
              </a:rPr>
              <a:t>3</a:t>
            </a:r>
            <a:endParaRPr sz="1346">
              <a:latin typeface="Gill Sans MT"/>
              <a:cs typeface="Gill Sans MT"/>
            </a:endParaRPr>
          </a:p>
          <a:p>
            <a:pPr marL="41049" algn="ctr">
              <a:spcBef>
                <a:spcPts val="808"/>
              </a:spcBef>
            </a:pPr>
            <a:r>
              <a:rPr sz="1346" spc="-67" dirty="0">
                <a:solidFill>
                  <a:srgbClr val="0070C0"/>
                </a:solidFill>
                <a:latin typeface="Gill Sans MT"/>
                <a:cs typeface="Gill Sans MT"/>
              </a:rPr>
              <a:t>1</a:t>
            </a:r>
            <a:endParaRPr sz="1346">
              <a:latin typeface="Gill Sans MT"/>
              <a:cs typeface="Gill Sans MT"/>
            </a:endParaRPr>
          </a:p>
          <a:p>
            <a:pPr marL="67560" algn="ctr">
              <a:spcBef>
                <a:spcPts val="680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4</a:t>
            </a:r>
            <a:r>
              <a:rPr sz="1346" spc="47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–</a:t>
            </a:r>
            <a:r>
              <a:rPr sz="1346" spc="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34" dirty="0">
                <a:solidFill>
                  <a:srgbClr val="0070C0"/>
                </a:solidFill>
                <a:latin typeface="Gill Sans MT"/>
                <a:cs typeface="Gill Sans MT"/>
              </a:rPr>
              <a:t>10</a:t>
            </a:r>
            <a:endParaRPr sz="1346">
              <a:latin typeface="Gill Sans MT"/>
              <a:cs typeface="Gill Sans MT"/>
            </a:endParaRPr>
          </a:p>
          <a:p>
            <a:pPr marR="27366" algn="ctr">
              <a:spcBef>
                <a:spcPts val="673"/>
              </a:spcBef>
            </a:pP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0,5</a:t>
            </a:r>
            <a:r>
              <a:rPr sz="1346" spc="47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dirty="0">
                <a:solidFill>
                  <a:srgbClr val="0070C0"/>
                </a:solidFill>
                <a:latin typeface="Gill Sans MT"/>
                <a:cs typeface="Gill Sans MT"/>
              </a:rPr>
              <a:t>-</a:t>
            </a:r>
            <a:r>
              <a:rPr sz="1346" spc="34" dirty="0">
                <a:solidFill>
                  <a:srgbClr val="0070C0"/>
                </a:solidFill>
                <a:latin typeface="Gill Sans MT"/>
                <a:cs typeface="Gill Sans MT"/>
              </a:rPr>
              <a:t> </a:t>
            </a:r>
            <a:r>
              <a:rPr sz="1346" spc="-67" dirty="0">
                <a:solidFill>
                  <a:srgbClr val="0070C0"/>
                </a:solidFill>
                <a:latin typeface="Gill Sans MT"/>
                <a:cs typeface="Gill Sans MT"/>
              </a:rPr>
              <a:t>1</a:t>
            </a:r>
            <a:endParaRPr sz="1346">
              <a:latin typeface="Gill Sans MT"/>
              <a:cs typeface="Gill Sans MT"/>
            </a:endParaRP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81A25010-0BAE-5497-6588-0F0D091D632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39</a:t>
            </a:fld>
            <a:endParaRPr lang="en-GB"/>
          </a:p>
        </p:txBody>
      </p:sp>
      <p:sp>
        <p:nvSpPr>
          <p:cNvPr id="33" name="object 2">
            <a:extLst>
              <a:ext uri="{FF2B5EF4-FFF2-40B4-BE49-F238E27FC236}">
                <a16:creationId xmlns:a16="http://schemas.microsoft.com/office/drawing/2014/main" id="{6F14D6FC-01A2-1942-ADAC-E4D6967D15B0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25671" y="2980435"/>
              <a:ext cx="3489960" cy="241706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76758" y="-13022"/>
            <a:ext cx="15164716" cy="804734"/>
          </a:xfrm>
          <a:prstGeom prst="rect">
            <a:avLst/>
          </a:prstGeom>
        </p:spPr>
        <p:txBody>
          <a:bodyPr vert="horz" wrap="square" lIns="0" tIns="365976" rIns="0" bIns="0" rtlCol="0">
            <a:spAutoFit/>
          </a:bodyPr>
          <a:lstStyle/>
          <a:p>
            <a:pPr marL="200972">
              <a:spcBef>
                <a:spcPts val="135"/>
              </a:spcBef>
            </a:pPr>
            <a:r>
              <a:rPr sz="2828" spc="-47" dirty="0">
                <a:solidFill>
                  <a:srgbClr val="FFFFFF"/>
                </a:solidFill>
                <a:latin typeface="American Typewriter"/>
                <a:cs typeface="American Typewriter"/>
              </a:rPr>
              <a:t>Comparison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different</a:t>
            </a:r>
            <a:r>
              <a:rPr sz="2828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image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qualities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289199" y="6137609"/>
            <a:ext cx="3836922" cy="1305716"/>
          </a:xfrm>
          <a:prstGeom prst="rect">
            <a:avLst/>
          </a:prstGeom>
        </p:spPr>
        <p:txBody>
          <a:bodyPr vert="horz" wrap="square" lIns="0" tIns="23088" rIns="0" bIns="0" rtlCol="0">
            <a:spAutoFit/>
          </a:bodyPr>
          <a:lstStyle/>
          <a:p>
            <a:pPr marL="17104">
              <a:lnSpc>
                <a:spcPts val="2465"/>
              </a:lnSpc>
              <a:spcBef>
                <a:spcPts val="181"/>
              </a:spcBef>
            </a:pP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This</a:t>
            </a:r>
            <a:r>
              <a:rPr sz="2088" spc="-54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image</a:t>
            </a:r>
            <a:r>
              <a:rPr sz="2088" spc="-54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has</a:t>
            </a:r>
            <a:r>
              <a:rPr sz="2088" spc="-54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high</a:t>
            </a:r>
            <a:r>
              <a:rPr sz="2088" spc="-47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spc="-13" dirty="0">
                <a:solidFill>
                  <a:srgbClr val="D3E171"/>
                </a:solidFill>
                <a:latin typeface="American Typewriter"/>
                <a:cs typeface="American Typewriter"/>
              </a:rPr>
              <a:t>spatial</a:t>
            </a:r>
            <a:endParaRPr sz="2088">
              <a:latin typeface="American Typewriter"/>
              <a:cs typeface="American Typewriter"/>
            </a:endParaRPr>
          </a:p>
          <a:p>
            <a:pPr marL="17104">
              <a:lnSpc>
                <a:spcPts val="2465"/>
              </a:lnSpc>
            </a:pP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resolution</a:t>
            </a:r>
            <a:r>
              <a:rPr sz="2088" spc="-40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but</a:t>
            </a:r>
            <a:r>
              <a:rPr sz="2088" spc="-54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very</a:t>
            </a:r>
            <a:r>
              <a:rPr sz="2088" spc="-40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high</a:t>
            </a:r>
            <a:r>
              <a:rPr sz="2088" spc="-40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spc="-27" dirty="0">
                <a:solidFill>
                  <a:srgbClr val="D3E171"/>
                </a:solidFill>
                <a:latin typeface="American Typewriter"/>
                <a:cs typeface="American Typewriter"/>
              </a:rPr>
              <a:t>noise</a:t>
            </a:r>
            <a:endParaRPr sz="2088">
              <a:latin typeface="American Typewriter"/>
              <a:cs typeface="American Typewriter"/>
            </a:endParaRPr>
          </a:p>
          <a:p>
            <a:pPr marL="17104" marR="579824">
              <a:lnSpc>
                <a:spcPts val="2424"/>
              </a:lnSpc>
              <a:spcBef>
                <a:spcPts val="195"/>
              </a:spcBef>
            </a:pP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level</a:t>
            </a:r>
            <a:r>
              <a:rPr sz="2088" spc="-107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which</a:t>
            </a:r>
            <a:r>
              <a:rPr sz="2088" spc="-80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destroyed</a:t>
            </a:r>
            <a:r>
              <a:rPr sz="2088" spc="-94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spc="-34" dirty="0">
                <a:solidFill>
                  <a:srgbClr val="D3E171"/>
                </a:solidFill>
                <a:latin typeface="American Typewriter"/>
                <a:cs typeface="American Typewriter"/>
              </a:rPr>
              <a:t>the </a:t>
            </a:r>
            <a:r>
              <a:rPr sz="2088" dirty="0">
                <a:solidFill>
                  <a:srgbClr val="D3E171"/>
                </a:solidFill>
                <a:latin typeface="American Typewriter"/>
                <a:cs typeface="American Typewriter"/>
              </a:rPr>
              <a:t>image</a:t>
            </a:r>
            <a:r>
              <a:rPr sz="2088" spc="-74" dirty="0">
                <a:solidFill>
                  <a:srgbClr val="D3E171"/>
                </a:solidFill>
                <a:latin typeface="American Typewriter"/>
                <a:cs typeface="American Typewriter"/>
              </a:rPr>
              <a:t> </a:t>
            </a:r>
            <a:r>
              <a:rPr sz="2088" spc="-13" dirty="0">
                <a:solidFill>
                  <a:srgbClr val="D3E171"/>
                </a:solidFill>
                <a:latin typeface="American Typewriter"/>
                <a:cs typeface="American Typewriter"/>
              </a:rPr>
              <a:t>contrast</a:t>
            </a:r>
            <a:endParaRPr sz="2088">
              <a:latin typeface="American Typewriter"/>
              <a:cs typeface="American Typewrit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85987" y="1790865"/>
            <a:ext cx="2030054" cy="2250330"/>
          </a:xfrm>
          <a:prstGeom prst="rect">
            <a:avLst/>
          </a:prstGeom>
        </p:spPr>
        <p:txBody>
          <a:bodyPr vert="horz" wrap="square" lIns="0" tIns="24799" rIns="0" bIns="0" rtlCol="0">
            <a:spAutoFit/>
          </a:bodyPr>
          <a:lstStyle/>
          <a:p>
            <a:pPr marL="17104" marR="6841">
              <a:lnSpc>
                <a:spcPct val="99400"/>
              </a:lnSpc>
              <a:spcBef>
                <a:spcPts val="195"/>
              </a:spcBef>
            </a:pPr>
            <a:r>
              <a:rPr sz="2088" dirty="0">
                <a:solidFill>
                  <a:srgbClr val="FFC000"/>
                </a:solidFill>
                <a:latin typeface="American Typewriter"/>
                <a:cs typeface="American Typewriter"/>
              </a:rPr>
              <a:t>Optimum</a:t>
            </a:r>
            <a:r>
              <a:rPr sz="2088" spc="-80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88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image </a:t>
            </a:r>
            <a:r>
              <a:rPr sz="2088" dirty="0">
                <a:solidFill>
                  <a:srgbClr val="FFC000"/>
                </a:solidFill>
                <a:latin typeface="American Typewriter"/>
                <a:cs typeface="American Typewriter"/>
              </a:rPr>
              <a:t>quality</a:t>
            </a:r>
            <a:r>
              <a:rPr sz="2088" spc="-10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88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has </a:t>
            </a:r>
            <a:r>
              <a:rPr sz="2088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adequate</a:t>
            </a:r>
            <a:endParaRPr sz="2088">
              <a:latin typeface="American Typewriter"/>
              <a:cs typeface="American Typewriter"/>
            </a:endParaRPr>
          </a:p>
          <a:p>
            <a:pPr marL="17104">
              <a:lnSpc>
                <a:spcPts val="2424"/>
              </a:lnSpc>
            </a:pPr>
            <a:r>
              <a:rPr sz="2088" dirty="0">
                <a:solidFill>
                  <a:srgbClr val="FFC000"/>
                </a:solidFill>
                <a:latin typeface="American Typewriter"/>
                <a:cs typeface="American Typewriter"/>
              </a:rPr>
              <a:t>resolution</a:t>
            </a:r>
            <a:r>
              <a:rPr sz="2088" spc="-9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88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and</a:t>
            </a:r>
            <a:endParaRPr sz="2088">
              <a:latin typeface="American Typewriter"/>
              <a:cs typeface="American Typewriter"/>
            </a:endParaRPr>
          </a:p>
          <a:p>
            <a:pPr marL="17104" marR="106045">
              <a:lnSpc>
                <a:spcPct val="101899"/>
              </a:lnSpc>
            </a:pPr>
            <a:r>
              <a:rPr sz="2088" dirty="0">
                <a:solidFill>
                  <a:srgbClr val="FFC000"/>
                </a:solidFill>
                <a:latin typeface="American Typewriter"/>
                <a:cs typeface="American Typewriter"/>
              </a:rPr>
              <a:t>contrast,</a:t>
            </a:r>
            <a:r>
              <a:rPr sz="2088" spc="-8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FFC000"/>
                </a:solidFill>
                <a:latin typeface="American Typewriter"/>
                <a:cs typeface="American Typewriter"/>
              </a:rPr>
              <a:t>and</a:t>
            </a:r>
            <a:r>
              <a:rPr sz="2088" spc="-7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88" spc="-67" dirty="0">
                <a:solidFill>
                  <a:srgbClr val="FFC000"/>
                </a:solidFill>
                <a:latin typeface="American Typewriter"/>
                <a:cs typeface="American Typewriter"/>
              </a:rPr>
              <a:t>a </a:t>
            </a:r>
            <a:r>
              <a:rPr sz="2088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low</a:t>
            </a:r>
            <a:endParaRPr sz="2088">
              <a:latin typeface="American Typewriter"/>
              <a:cs typeface="American Typewriter"/>
            </a:endParaRPr>
          </a:p>
          <a:p>
            <a:pPr marL="17104">
              <a:lnSpc>
                <a:spcPts val="2424"/>
              </a:lnSpc>
            </a:pPr>
            <a:r>
              <a:rPr sz="2088" dirty="0">
                <a:solidFill>
                  <a:srgbClr val="FFC000"/>
                </a:solidFill>
                <a:latin typeface="American Typewriter"/>
                <a:cs typeface="American Typewriter"/>
              </a:rPr>
              <a:t>noise</a:t>
            </a:r>
            <a:r>
              <a:rPr sz="2088" spc="-40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88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level</a:t>
            </a:r>
            <a:endParaRPr sz="2088">
              <a:latin typeface="American Typewriter"/>
              <a:cs typeface="American Typewriter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410873" y="1790867"/>
            <a:ext cx="2364405" cy="1939366"/>
          </a:xfrm>
          <a:prstGeom prst="rect">
            <a:avLst/>
          </a:prstGeom>
        </p:spPr>
        <p:txBody>
          <a:bodyPr vert="horz" wrap="square" lIns="0" tIns="41899" rIns="0" bIns="0" rtlCol="0">
            <a:spAutoFit/>
          </a:bodyPr>
          <a:lstStyle/>
          <a:p>
            <a:pPr marL="17104" marR="451545">
              <a:lnSpc>
                <a:spcPts val="2424"/>
              </a:lnSpc>
              <a:spcBef>
                <a:spcPts val="329"/>
              </a:spcBef>
            </a:pPr>
            <a:r>
              <a:rPr sz="2088" dirty="0">
                <a:solidFill>
                  <a:srgbClr val="E757C8"/>
                </a:solidFill>
                <a:latin typeface="American Typewriter"/>
                <a:cs typeface="American Typewriter"/>
              </a:rPr>
              <a:t>This</a:t>
            </a:r>
            <a:r>
              <a:rPr sz="2088" spc="-67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E757C8"/>
                </a:solidFill>
                <a:latin typeface="American Typewriter"/>
                <a:cs typeface="American Typewriter"/>
              </a:rPr>
              <a:t>image</a:t>
            </a:r>
            <a:r>
              <a:rPr sz="2088" spc="-67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2088" spc="-34" dirty="0">
                <a:solidFill>
                  <a:srgbClr val="E757C8"/>
                </a:solidFill>
                <a:latin typeface="American Typewriter"/>
                <a:cs typeface="American Typewriter"/>
              </a:rPr>
              <a:t>has </a:t>
            </a:r>
            <a:r>
              <a:rPr sz="2088" dirty="0">
                <a:solidFill>
                  <a:srgbClr val="E757C8"/>
                </a:solidFill>
                <a:latin typeface="American Typewriter"/>
                <a:cs typeface="American Typewriter"/>
              </a:rPr>
              <a:t>high</a:t>
            </a:r>
            <a:r>
              <a:rPr sz="2088" spc="-27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2088" spc="-13" dirty="0">
                <a:solidFill>
                  <a:srgbClr val="E757C8"/>
                </a:solidFill>
                <a:latin typeface="American Typewriter"/>
                <a:cs typeface="American Typewriter"/>
              </a:rPr>
              <a:t>spatial</a:t>
            </a:r>
            <a:endParaRPr sz="2088">
              <a:latin typeface="American Typewriter"/>
              <a:cs typeface="American Typewriter"/>
            </a:endParaRPr>
          </a:p>
          <a:p>
            <a:pPr marL="17104" marR="6841">
              <a:lnSpc>
                <a:spcPts val="2424"/>
              </a:lnSpc>
              <a:spcBef>
                <a:spcPts val="128"/>
              </a:spcBef>
            </a:pPr>
            <a:r>
              <a:rPr sz="2088" dirty="0">
                <a:solidFill>
                  <a:srgbClr val="E757C8"/>
                </a:solidFill>
                <a:latin typeface="American Typewriter"/>
                <a:cs typeface="American Typewriter"/>
              </a:rPr>
              <a:t>resolution</a:t>
            </a:r>
            <a:r>
              <a:rPr sz="2088" spc="-67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E757C8"/>
                </a:solidFill>
                <a:latin typeface="American Typewriter"/>
                <a:cs typeface="American Typewriter"/>
              </a:rPr>
              <a:t>and</a:t>
            </a:r>
            <a:r>
              <a:rPr sz="2088" spc="-67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2088" spc="-34" dirty="0">
                <a:solidFill>
                  <a:srgbClr val="E757C8"/>
                </a:solidFill>
                <a:latin typeface="American Typewriter"/>
                <a:cs typeface="American Typewriter"/>
              </a:rPr>
              <a:t>low </a:t>
            </a:r>
            <a:r>
              <a:rPr sz="2088" dirty="0">
                <a:solidFill>
                  <a:srgbClr val="E757C8"/>
                </a:solidFill>
                <a:latin typeface="American Typewriter"/>
                <a:cs typeface="American Typewriter"/>
              </a:rPr>
              <a:t>noise,</a:t>
            </a:r>
            <a:r>
              <a:rPr sz="2088" spc="-47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E757C8"/>
                </a:solidFill>
                <a:latin typeface="American Typewriter"/>
                <a:cs typeface="American Typewriter"/>
              </a:rPr>
              <a:t>but</a:t>
            </a:r>
            <a:r>
              <a:rPr sz="2088" spc="-34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E757C8"/>
                </a:solidFill>
                <a:latin typeface="American Typewriter"/>
                <a:cs typeface="American Typewriter"/>
              </a:rPr>
              <a:t>it</a:t>
            </a:r>
            <a:r>
              <a:rPr sz="2088" spc="-27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2088" spc="-34" dirty="0">
                <a:solidFill>
                  <a:srgbClr val="E757C8"/>
                </a:solidFill>
                <a:latin typeface="American Typewriter"/>
                <a:cs typeface="American Typewriter"/>
              </a:rPr>
              <a:t>has</a:t>
            </a:r>
            <a:endParaRPr sz="2088">
              <a:latin typeface="American Typewriter"/>
              <a:cs typeface="American Typewriter"/>
            </a:endParaRPr>
          </a:p>
          <a:p>
            <a:pPr marL="17104" marR="862895">
              <a:lnSpc>
                <a:spcPts val="2559"/>
              </a:lnSpc>
              <a:spcBef>
                <a:spcPts val="21"/>
              </a:spcBef>
            </a:pPr>
            <a:r>
              <a:rPr sz="2088" dirty="0">
                <a:solidFill>
                  <a:srgbClr val="E757C8"/>
                </a:solidFill>
                <a:latin typeface="American Typewriter"/>
                <a:cs typeface="American Typewriter"/>
              </a:rPr>
              <a:t>almost</a:t>
            </a:r>
            <a:r>
              <a:rPr sz="2088" spc="-67" dirty="0">
                <a:solidFill>
                  <a:srgbClr val="E757C8"/>
                </a:solidFill>
                <a:latin typeface="American Typewriter"/>
                <a:cs typeface="American Typewriter"/>
              </a:rPr>
              <a:t> </a:t>
            </a:r>
            <a:r>
              <a:rPr sz="2088" spc="-27" dirty="0">
                <a:solidFill>
                  <a:srgbClr val="E757C8"/>
                </a:solidFill>
                <a:latin typeface="American Typewriter"/>
                <a:cs typeface="American Typewriter"/>
              </a:rPr>
              <a:t>zero </a:t>
            </a:r>
            <a:r>
              <a:rPr sz="2088" spc="-13" dirty="0">
                <a:solidFill>
                  <a:srgbClr val="E757C8"/>
                </a:solidFill>
                <a:latin typeface="American Typewriter"/>
                <a:cs typeface="American Typewriter"/>
              </a:rPr>
              <a:t>contrast.</a:t>
            </a:r>
            <a:endParaRPr sz="2088">
              <a:latin typeface="American Typewriter"/>
              <a:cs typeface="American Typewrite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85990" y="6404407"/>
            <a:ext cx="3489742" cy="979341"/>
          </a:xfrm>
          <a:prstGeom prst="rect">
            <a:avLst/>
          </a:prstGeom>
        </p:spPr>
        <p:txBody>
          <a:bodyPr vert="horz" wrap="square" lIns="0" tIns="24799" rIns="0" bIns="0" rtlCol="0">
            <a:spAutoFit/>
          </a:bodyPr>
          <a:lstStyle/>
          <a:p>
            <a:pPr marL="17104" marR="6841">
              <a:lnSpc>
                <a:spcPct val="99400"/>
              </a:lnSpc>
              <a:spcBef>
                <a:spcPts val="195"/>
              </a:spcBef>
            </a:pP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This</a:t>
            </a:r>
            <a:r>
              <a:rPr sz="2088" spc="-67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mage</a:t>
            </a:r>
            <a:r>
              <a:rPr sz="2088" spc="-61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has</a:t>
            </a:r>
            <a:r>
              <a:rPr sz="2088" spc="-61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low</a:t>
            </a:r>
            <a:r>
              <a:rPr sz="2088" spc="-47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spc="-27" dirty="0">
                <a:solidFill>
                  <a:srgbClr val="72FF8A"/>
                </a:solidFill>
                <a:latin typeface="American Typewriter"/>
                <a:cs typeface="American Typewriter"/>
              </a:rPr>
              <a:t>noise </a:t>
            </a: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and</a:t>
            </a:r>
            <a:r>
              <a:rPr sz="2088" spc="-61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high</a:t>
            </a:r>
            <a:r>
              <a:rPr sz="2088" spc="-40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contrast,</a:t>
            </a:r>
            <a:r>
              <a:rPr sz="2088" spc="-74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but</a:t>
            </a:r>
            <a:r>
              <a:rPr sz="2088" spc="-61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spc="-27" dirty="0">
                <a:solidFill>
                  <a:srgbClr val="72FF8A"/>
                </a:solidFill>
                <a:latin typeface="American Typewriter"/>
                <a:cs typeface="American Typewriter"/>
              </a:rPr>
              <a:t>very </a:t>
            </a: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poor</a:t>
            </a:r>
            <a:r>
              <a:rPr sz="2088" spc="-61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dirty="0">
                <a:solidFill>
                  <a:srgbClr val="72FF8A"/>
                </a:solidFill>
                <a:latin typeface="American Typewriter"/>
                <a:cs typeface="American Typewriter"/>
              </a:rPr>
              <a:t>spatial</a:t>
            </a:r>
            <a:r>
              <a:rPr sz="2088" spc="-74" dirty="0">
                <a:solidFill>
                  <a:srgbClr val="72FF8A"/>
                </a:solidFill>
                <a:latin typeface="American Typewriter"/>
                <a:cs typeface="American Typewriter"/>
              </a:rPr>
              <a:t> </a:t>
            </a:r>
            <a:r>
              <a:rPr sz="2088" spc="-13" dirty="0">
                <a:solidFill>
                  <a:srgbClr val="72FF8A"/>
                </a:solidFill>
                <a:latin typeface="American Typewriter"/>
                <a:cs typeface="American Typewriter"/>
              </a:rPr>
              <a:t>resolution.</a:t>
            </a:r>
            <a:endParaRPr sz="2088">
              <a:latin typeface="American Typewriter"/>
              <a:cs typeface="American Typewriter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927419" y="2125821"/>
            <a:ext cx="6403990" cy="4828860"/>
            <a:chOff x="2916445" y="2551995"/>
            <a:chExt cx="4755515" cy="3585845"/>
          </a:xfrm>
        </p:grpSpPr>
        <p:sp>
          <p:nvSpPr>
            <p:cNvPr id="15" name="object 15"/>
            <p:cNvSpPr/>
            <p:nvPr/>
          </p:nvSpPr>
          <p:spPr>
            <a:xfrm>
              <a:off x="2922795" y="3665270"/>
              <a:ext cx="700405" cy="128905"/>
            </a:xfrm>
            <a:custGeom>
              <a:avLst/>
              <a:gdLst/>
              <a:ahLst/>
              <a:cxnLst/>
              <a:rect l="l" t="t" r="r" b="b"/>
              <a:pathLst>
                <a:path w="700404" h="128904">
                  <a:moveTo>
                    <a:pt x="635538" y="0"/>
                  </a:moveTo>
                  <a:lnTo>
                    <a:pt x="635538" y="32222"/>
                  </a:lnTo>
                  <a:lnTo>
                    <a:pt x="0" y="32222"/>
                  </a:lnTo>
                  <a:lnTo>
                    <a:pt x="0" y="96667"/>
                  </a:lnTo>
                  <a:lnTo>
                    <a:pt x="635538" y="96667"/>
                  </a:lnTo>
                  <a:lnTo>
                    <a:pt x="635538" y="128889"/>
                  </a:lnTo>
                  <a:lnTo>
                    <a:pt x="699992" y="64444"/>
                  </a:lnTo>
                  <a:lnTo>
                    <a:pt x="63553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922795" y="3665270"/>
              <a:ext cx="700405" cy="128905"/>
            </a:xfrm>
            <a:custGeom>
              <a:avLst/>
              <a:gdLst/>
              <a:ahLst/>
              <a:cxnLst/>
              <a:rect l="l" t="t" r="r" b="b"/>
              <a:pathLst>
                <a:path w="700404" h="128904">
                  <a:moveTo>
                    <a:pt x="0" y="32222"/>
                  </a:moveTo>
                  <a:lnTo>
                    <a:pt x="635538" y="32222"/>
                  </a:lnTo>
                  <a:lnTo>
                    <a:pt x="635538" y="0"/>
                  </a:lnTo>
                  <a:lnTo>
                    <a:pt x="699992" y="64445"/>
                  </a:lnTo>
                  <a:lnTo>
                    <a:pt x="635538" y="128890"/>
                  </a:lnTo>
                  <a:lnTo>
                    <a:pt x="635538" y="96667"/>
                  </a:lnTo>
                  <a:lnTo>
                    <a:pt x="0" y="96667"/>
                  </a:lnTo>
                  <a:lnTo>
                    <a:pt x="0" y="32222"/>
                  </a:lnTo>
                  <a:close/>
                </a:path>
              </a:pathLst>
            </a:custGeom>
            <a:ln w="12700">
              <a:solidFill>
                <a:srgbClr val="7986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534034" y="2558344"/>
              <a:ext cx="1131570" cy="314325"/>
            </a:xfrm>
            <a:custGeom>
              <a:avLst/>
              <a:gdLst/>
              <a:ahLst/>
              <a:cxnLst/>
              <a:rect l="l" t="t" r="r" b="b"/>
              <a:pathLst>
                <a:path w="1131570" h="314325">
                  <a:moveTo>
                    <a:pt x="1131053" y="0"/>
                  </a:moveTo>
                  <a:lnTo>
                    <a:pt x="39289" y="0"/>
                  </a:lnTo>
                  <a:lnTo>
                    <a:pt x="39289" y="235712"/>
                  </a:lnTo>
                  <a:lnTo>
                    <a:pt x="0" y="235712"/>
                  </a:lnTo>
                  <a:lnTo>
                    <a:pt x="78581" y="314283"/>
                  </a:lnTo>
                  <a:lnTo>
                    <a:pt x="157161" y="235712"/>
                  </a:lnTo>
                  <a:lnTo>
                    <a:pt x="117871" y="235712"/>
                  </a:lnTo>
                  <a:lnTo>
                    <a:pt x="117871" y="78571"/>
                  </a:lnTo>
                  <a:lnTo>
                    <a:pt x="1131053" y="78571"/>
                  </a:lnTo>
                  <a:lnTo>
                    <a:pt x="1131053" y="0"/>
                  </a:lnTo>
                  <a:close/>
                </a:path>
              </a:pathLst>
            </a:custGeom>
            <a:solidFill>
              <a:srgbClr val="E757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534033" y="2558345"/>
              <a:ext cx="1131570" cy="314325"/>
            </a:xfrm>
            <a:custGeom>
              <a:avLst/>
              <a:gdLst/>
              <a:ahLst/>
              <a:cxnLst/>
              <a:rect l="l" t="t" r="r" b="b"/>
              <a:pathLst>
                <a:path w="1131570" h="314325">
                  <a:moveTo>
                    <a:pt x="1131053" y="78571"/>
                  </a:moveTo>
                  <a:lnTo>
                    <a:pt x="117871" y="78571"/>
                  </a:lnTo>
                  <a:lnTo>
                    <a:pt x="117871" y="235711"/>
                  </a:lnTo>
                  <a:lnTo>
                    <a:pt x="157161" y="235711"/>
                  </a:lnTo>
                  <a:lnTo>
                    <a:pt x="78581" y="314282"/>
                  </a:lnTo>
                  <a:lnTo>
                    <a:pt x="0" y="235711"/>
                  </a:lnTo>
                  <a:lnTo>
                    <a:pt x="39289" y="235711"/>
                  </a:lnTo>
                  <a:lnTo>
                    <a:pt x="39289" y="0"/>
                  </a:lnTo>
                  <a:lnTo>
                    <a:pt x="1131053" y="0"/>
                  </a:lnTo>
                  <a:lnTo>
                    <a:pt x="1131053" y="78571"/>
                  </a:lnTo>
                  <a:close/>
                </a:path>
              </a:pathLst>
            </a:custGeom>
            <a:ln w="12700">
              <a:solidFill>
                <a:srgbClr val="7986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113073" y="4924612"/>
              <a:ext cx="509905" cy="690880"/>
            </a:xfrm>
            <a:custGeom>
              <a:avLst/>
              <a:gdLst/>
              <a:ahLst/>
              <a:cxnLst/>
              <a:rect l="l" t="t" r="r" b="b"/>
              <a:pathLst>
                <a:path w="509904" h="690879">
                  <a:moveTo>
                    <a:pt x="382286" y="0"/>
                  </a:moveTo>
                  <a:lnTo>
                    <a:pt x="382286" y="63705"/>
                  </a:lnTo>
                  <a:lnTo>
                    <a:pt x="223000" y="63705"/>
                  </a:lnTo>
                  <a:lnTo>
                    <a:pt x="178058" y="68235"/>
                  </a:lnTo>
                  <a:lnTo>
                    <a:pt x="136198" y="81227"/>
                  </a:lnTo>
                  <a:lnTo>
                    <a:pt x="98318" y="101785"/>
                  </a:lnTo>
                  <a:lnTo>
                    <a:pt x="65315" y="129012"/>
                  </a:lnTo>
                  <a:lnTo>
                    <a:pt x="38085" y="162011"/>
                  </a:lnTo>
                  <a:lnTo>
                    <a:pt x="17524" y="199885"/>
                  </a:lnTo>
                  <a:lnTo>
                    <a:pt x="4530" y="241739"/>
                  </a:lnTo>
                  <a:lnTo>
                    <a:pt x="0" y="286675"/>
                  </a:lnTo>
                  <a:lnTo>
                    <a:pt x="0" y="690647"/>
                  </a:lnTo>
                  <a:lnTo>
                    <a:pt x="127429" y="690647"/>
                  </a:lnTo>
                  <a:lnTo>
                    <a:pt x="127429" y="286675"/>
                  </a:lnTo>
                  <a:lnTo>
                    <a:pt x="134939" y="249479"/>
                  </a:lnTo>
                  <a:lnTo>
                    <a:pt x="155421" y="219105"/>
                  </a:lnTo>
                  <a:lnTo>
                    <a:pt x="185799" y="198626"/>
                  </a:lnTo>
                  <a:lnTo>
                    <a:pt x="223000" y="191117"/>
                  </a:lnTo>
                  <a:lnTo>
                    <a:pt x="382286" y="191117"/>
                  </a:lnTo>
                  <a:lnTo>
                    <a:pt x="382286" y="254822"/>
                  </a:lnTo>
                  <a:lnTo>
                    <a:pt x="509714" y="127411"/>
                  </a:lnTo>
                  <a:lnTo>
                    <a:pt x="382286" y="0"/>
                  </a:lnTo>
                  <a:close/>
                </a:path>
              </a:pathLst>
            </a:custGeom>
            <a:solidFill>
              <a:srgbClr val="72FF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113073" y="4924612"/>
              <a:ext cx="509905" cy="690880"/>
            </a:xfrm>
            <a:custGeom>
              <a:avLst/>
              <a:gdLst/>
              <a:ahLst/>
              <a:cxnLst/>
              <a:rect l="l" t="t" r="r" b="b"/>
              <a:pathLst>
                <a:path w="509904" h="690879">
                  <a:moveTo>
                    <a:pt x="0" y="690646"/>
                  </a:moveTo>
                  <a:lnTo>
                    <a:pt x="0" y="286675"/>
                  </a:lnTo>
                  <a:lnTo>
                    <a:pt x="4530" y="241738"/>
                  </a:lnTo>
                  <a:lnTo>
                    <a:pt x="17524" y="199885"/>
                  </a:lnTo>
                  <a:lnTo>
                    <a:pt x="38084" y="162010"/>
                  </a:lnTo>
                  <a:lnTo>
                    <a:pt x="65315" y="129011"/>
                  </a:lnTo>
                  <a:lnTo>
                    <a:pt x="98318" y="101784"/>
                  </a:lnTo>
                  <a:lnTo>
                    <a:pt x="136198" y="81227"/>
                  </a:lnTo>
                  <a:lnTo>
                    <a:pt x="178057" y="68235"/>
                  </a:lnTo>
                  <a:lnTo>
                    <a:pt x="223000" y="63705"/>
                  </a:lnTo>
                  <a:lnTo>
                    <a:pt x="382286" y="63705"/>
                  </a:lnTo>
                  <a:lnTo>
                    <a:pt x="382286" y="0"/>
                  </a:lnTo>
                  <a:lnTo>
                    <a:pt x="509714" y="127411"/>
                  </a:lnTo>
                  <a:lnTo>
                    <a:pt x="382286" y="254822"/>
                  </a:lnTo>
                  <a:lnTo>
                    <a:pt x="382286" y="191116"/>
                  </a:lnTo>
                  <a:lnTo>
                    <a:pt x="223000" y="191116"/>
                  </a:lnTo>
                  <a:lnTo>
                    <a:pt x="185799" y="198626"/>
                  </a:lnTo>
                  <a:lnTo>
                    <a:pt x="155421" y="219105"/>
                  </a:lnTo>
                  <a:lnTo>
                    <a:pt x="134939" y="249479"/>
                  </a:lnTo>
                  <a:lnTo>
                    <a:pt x="127428" y="286675"/>
                  </a:lnTo>
                  <a:lnTo>
                    <a:pt x="127428" y="690646"/>
                  </a:lnTo>
                  <a:lnTo>
                    <a:pt x="0" y="690646"/>
                  </a:lnTo>
                  <a:close/>
                </a:path>
              </a:pathLst>
            </a:custGeom>
            <a:ln w="12701">
              <a:solidFill>
                <a:srgbClr val="7986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367717" y="5440377"/>
              <a:ext cx="464820" cy="690880"/>
            </a:xfrm>
            <a:custGeom>
              <a:avLst/>
              <a:gdLst/>
              <a:ahLst/>
              <a:cxnLst/>
              <a:rect l="l" t="t" r="r" b="b"/>
              <a:pathLst>
                <a:path w="464820" h="690879">
                  <a:moveTo>
                    <a:pt x="103884" y="0"/>
                  </a:moveTo>
                  <a:lnTo>
                    <a:pt x="0" y="116091"/>
                  </a:lnTo>
                  <a:lnTo>
                    <a:pt x="45830" y="116091"/>
                  </a:lnTo>
                  <a:lnTo>
                    <a:pt x="45830" y="487485"/>
                  </a:lnTo>
                  <a:lnTo>
                    <a:pt x="51196" y="534068"/>
                  </a:lnTo>
                  <a:lnTo>
                    <a:pt x="66482" y="576830"/>
                  </a:lnTo>
                  <a:lnTo>
                    <a:pt x="90468" y="614552"/>
                  </a:lnTo>
                  <a:lnTo>
                    <a:pt x="121934" y="646014"/>
                  </a:lnTo>
                  <a:lnTo>
                    <a:pt x="159661" y="669996"/>
                  </a:lnTo>
                  <a:lnTo>
                    <a:pt x="202429" y="685280"/>
                  </a:lnTo>
                  <a:lnTo>
                    <a:pt x="249019" y="690646"/>
                  </a:lnTo>
                  <a:lnTo>
                    <a:pt x="464432" y="690646"/>
                  </a:lnTo>
                  <a:lnTo>
                    <a:pt x="464432" y="574554"/>
                  </a:lnTo>
                  <a:lnTo>
                    <a:pt x="249019" y="574554"/>
                  </a:lnTo>
                  <a:lnTo>
                    <a:pt x="215123" y="567712"/>
                  </a:lnTo>
                  <a:lnTo>
                    <a:pt x="187443" y="549052"/>
                  </a:lnTo>
                  <a:lnTo>
                    <a:pt x="168780" y="521376"/>
                  </a:lnTo>
                  <a:lnTo>
                    <a:pt x="161937" y="487485"/>
                  </a:lnTo>
                  <a:lnTo>
                    <a:pt x="161937" y="116091"/>
                  </a:lnTo>
                  <a:lnTo>
                    <a:pt x="207768" y="116091"/>
                  </a:lnTo>
                  <a:lnTo>
                    <a:pt x="103884" y="0"/>
                  </a:lnTo>
                  <a:close/>
                </a:path>
              </a:pathLst>
            </a:custGeom>
            <a:solidFill>
              <a:srgbClr val="E2EB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367717" y="5440376"/>
              <a:ext cx="464820" cy="690880"/>
            </a:xfrm>
            <a:custGeom>
              <a:avLst/>
              <a:gdLst/>
              <a:ahLst/>
              <a:cxnLst/>
              <a:rect l="l" t="t" r="r" b="b"/>
              <a:pathLst>
                <a:path w="464820" h="690879">
                  <a:moveTo>
                    <a:pt x="464432" y="690646"/>
                  </a:moveTo>
                  <a:lnTo>
                    <a:pt x="249019" y="690646"/>
                  </a:lnTo>
                  <a:lnTo>
                    <a:pt x="202429" y="685281"/>
                  </a:lnTo>
                  <a:lnTo>
                    <a:pt x="159661" y="669997"/>
                  </a:lnTo>
                  <a:lnTo>
                    <a:pt x="121934" y="646014"/>
                  </a:lnTo>
                  <a:lnTo>
                    <a:pt x="90468" y="614552"/>
                  </a:lnTo>
                  <a:lnTo>
                    <a:pt x="66482" y="576830"/>
                  </a:lnTo>
                  <a:lnTo>
                    <a:pt x="51196" y="534068"/>
                  </a:lnTo>
                  <a:lnTo>
                    <a:pt x="45830" y="487485"/>
                  </a:lnTo>
                  <a:lnTo>
                    <a:pt x="45830" y="116091"/>
                  </a:lnTo>
                  <a:lnTo>
                    <a:pt x="0" y="116091"/>
                  </a:lnTo>
                  <a:lnTo>
                    <a:pt x="103884" y="0"/>
                  </a:lnTo>
                  <a:lnTo>
                    <a:pt x="207768" y="116091"/>
                  </a:lnTo>
                  <a:lnTo>
                    <a:pt x="161937" y="116091"/>
                  </a:lnTo>
                  <a:lnTo>
                    <a:pt x="161937" y="487485"/>
                  </a:lnTo>
                  <a:lnTo>
                    <a:pt x="168781" y="521376"/>
                  </a:lnTo>
                  <a:lnTo>
                    <a:pt x="187443" y="549052"/>
                  </a:lnTo>
                  <a:lnTo>
                    <a:pt x="215123" y="567712"/>
                  </a:lnTo>
                  <a:lnTo>
                    <a:pt x="249019" y="574554"/>
                  </a:lnTo>
                  <a:lnTo>
                    <a:pt x="464432" y="574554"/>
                  </a:lnTo>
                  <a:lnTo>
                    <a:pt x="464432" y="690646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2682162-D57C-B4C9-865C-6956C418C37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40</a:t>
            </a:fld>
            <a:endParaRPr lang="en-GB"/>
          </a:p>
        </p:txBody>
      </p:sp>
      <p:sp>
        <p:nvSpPr>
          <p:cNvPr id="24" name="object 2">
            <a:extLst>
              <a:ext uri="{FF2B5EF4-FFF2-40B4-BE49-F238E27FC236}">
                <a16:creationId xmlns:a16="http://schemas.microsoft.com/office/drawing/2014/main" id="{6C49A89F-8A70-2F49-B203-F74BD92D7184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68692" y="3458937"/>
            <a:ext cx="3213210" cy="3333041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481004" y="241707"/>
            <a:ext cx="9709027" cy="7495122"/>
            <a:chOff x="357187" y="1152877"/>
            <a:chExt cx="7209790" cy="5565775"/>
          </a:xfrm>
        </p:grpSpPr>
        <p:sp>
          <p:nvSpPr>
            <p:cNvPr id="5" name="object 5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82365" y="3062449"/>
              <a:ext cx="1327472" cy="67805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4064" y="2466385"/>
              <a:ext cx="1533469" cy="3131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65111" y="5448868"/>
              <a:ext cx="1433337" cy="113847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87216" y="2783651"/>
              <a:ext cx="2455664" cy="377095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961926" y="2503050"/>
              <a:ext cx="166370" cy="294005"/>
            </a:xfrm>
            <a:custGeom>
              <a:avLst/>
              <a:gdLst/>
              <a:ahLst/>
              <a:cxnLst/>
              <a:rect l="l" t="t" r="r" b="b"/>
              <a:pathLst>
                <a:path w="166369" h="294005">
                  <a:moveTo>
                    <a:pt x="124672" y="0"/>
                  </a:moveTo>
                  <a:lnTo>
                    <a:pt x="41556" y="0"/>
                  </a:lnTo>
                  <a:lnTo>
                    <a:pt x="41556" y="210285"/>
                  </a:lnTo>
                  <a:lnTo>
                    <a:pt x="0" y="210285"/>
                  </a:lnTo>
                  <a:lnTo>
                    <a:pt x="83115" y="293389"/>
                  </a:lnTo>
                  <a:lnTo>
                    <a:pt x="166229" y="210285"/>
                  </a:lnTo>
                  <a:lnTo>
                    <a:pt x="124672" y="210285"/>
                  </a:lnTo>
                  <a:lnTo>
                    <a:pt x="1246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61926" y="2503050"/>
              <a:ext cx="166370" cy="294005"/>
            </a:xfrm>
            <a:custGeom>
              <a:avLst/>
              <a:gdLst/>
              <a:ahLst/>
              <a:cxnLst/>
              <a:rect l="l" t="t" r="r" b="b"/>
              <a:pathLst>
                <a:path w="166369" h="294005">
                  <a:moveTo>
                    <a:pt x="0" y="210285"/>
                  </a:moveTo>
                  <a:lnTo>
                    <a:pt x="41557" y="210285"/>
                  </a:lnTo>
                  <a:lnTo>
                    <a:pt x="41557" y="0"/>
                  </a:lnTo>
                  <a:lnTo>
                    <a:pt x="124672" y="0"/>
                  </a:lnTo>
                  <a:lnTo>
                    <a:pt x="124672" y="210285"/>
                  </a:lnTo>
                  <a:lnTo>
                    <a:pt x="166229" y="210285"/>
                  </a:lnTo>
                  <a:lnTo>
                    <a:pt x="83115" y="293388"/>
                  </a:lnTo>
                  <a:lnTo>
                    <a:pt x="0" y="210285"/>
                  </a:lnTo>
                  <a:close/>
                </a:path>
              </a:pathLst>
            </a:custGeom>
            <a:ln w="12701">
              <a:solidFill>
                <a:srgbClr val="7986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82348" y="2169113"/>
              <a:ext cx="1334244" cy="77166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98719" y="3928768"/>
              <a:ext cx="1317873" cy="1411817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10241670" y="6821052"/>
            <a:ext cx="3301616" cy="778337"/>
          </a:xfrm>
          <a:prstGeom prst="rect">
            <a:avLst/>
          </a:prstGeom>
        </p:spPr>
        <p:txBody>
          <a:bodyPr vert="horz" wrap="square" lIns="0" tIns="6841" rIns="0" bIns="0" rtlCol="0">
            <a:spAutoFit/>
          </a:bodyPr>
          <a:lstStyle/>
          <a:p>
            <a:pPr marL="17104" marR="6841" algn="just">
              <a:lnSpc>
                <a:spcPct val="105200"/>
              </a:lnSpc>
              <a:spcBef>
                <a:spcPts val="54"/>
              </a:spcBef>
            </a:pP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X-ray</a:t>
            </a:r>
            <a:r>
              <a:rPr sz="1212" spc="337" dirty="0">
                <a:solidFill>
                  <a:srgbClr val="FFFFFF"/>
                </a:solidFill>
                <a:latin typeface="Gill Sans MT"/>
                <a:cs typeface="Gill Sans MT"/>
              </a:rPr>
              <a:t>  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diffracted</a:t>
            </a:r>
            <a:r>
              <a:rPr sz="1212" spc="175" dirty="0">
                <a:solidFill>
                  <a:srgbClr val="FFFFFF"/>
                </a:solidFill>
                <a:latin typeface="Gill Sans MT"/>
                <a:cs typeface="Gill Sans MT"/>
              </a:rPr>
              <a:t> 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Photographic</a:t>
            </a:r>
            <a:r>
              <a:rPr sz="1212" spc="181" dirty="0">
                <a:solidFill>
                  <a:srgbClr val="FFFFFF"/>
                </a:solidFill>
                <a:latin typeface="Gill Sans MT"/>
                <a:cs typeface="Gill Sans MT"/>
              </a:rPr>
              <a:t> 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image</a:t>
            </a:r>
            <a:r>
              <a:rPr sz="1212" spc="175" dirty="0">
                <a:solidFill>
                  <a:srgbClr val="FFFFFF"/>
                </a:solidFill>
                <a:latin typeface="Gill Sans MT"/>
                <a:cs typeface="Gill Sans MT"/>
              </a:rPr>
              <a:t> 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212" spc="6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the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double</a:t>
            </a:r>
            <a:r>
              <a:rPr sz="1212" spc="303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helix</a:t>
            </a:r>
            <a:r>
              <a:rPr sz="1212" spc="30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taken</a:t>
            </a:r>
            <a:r>
              <a:rPr sz="1212" spc="316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in</a:t>
            </a:r>
            <a:r>
              <a:rPr sz="1212" spc="316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1952</a:t>
            </a:r>
            <a:r>
              <a:rPr sz="1212" spc="32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by</a:t>
            </a:r>
            <a:r>
              <a:rPr sz="1212" spc="316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Rosalind</a:t>
            </a:r>
            <a:r>
              <a:rPr sz="1212" spc="316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13" dirty="0">
                <a:solidFill>
                  <a:srgbClr val="FFFFFF"/>
                </a:solidFill>
                <a:latin typeface="Gill Sans MT"/>
                <a:cs typeface="Gill Sans MT"/>
              </a:rPr>
              <a:t>Franklin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212" spc="55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Raymond</a:t>
            </a:r>
            <a:r>
              <a:rPr sz="1212" spc="559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Gosling.</a:t>
            </a:r>
            <a:r>
              <a:rPr sz="1212" spc="526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212" spc="55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DNA</a:t>
            </a:r>
            <a:r>
              <a:rPr sz="1212" spc="57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sample</a:t>
            </a:r>
            <a:r>
              <a:rPr sz="1212" spc="54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was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fibrous</a:t>
            </a:r>
            <a:r>
              <a:rPr sz="1212" spc="12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DNA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71023" y="2832103"/>
            <a:ext cx="1010751" cy="3074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886" dirty="0">
                <a:solidFill>
                  <a:srgbClr val="FFFFFF"/>
                </a:solidFill>
                <a:latin typeface="Gill Sans MT"/>
                <a:cs typeface="Gill Sans MT"/>
              </a:rPr>
              <a:t>Bragg</a:t>
            </a:r>
            <a:r>
              <a:rPr sz="1886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86" spc="-34" dirty="0">
                <a:solidFill>
                  <a:srgbClr val="FFFFFF"/>
                </a:solidFill>
                <a:latin typeface="Gill Sans MT"/>
                <a:cs typeface="Gill Sans MT"/>
              </a:rPr>
              <a:t>Law</a:t>
            </a:r>
            <a:endParaRPr sz="1886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64432" y="1645200"/>
            <a:ext cx="829466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b="1" dirty="0">
                <a:solidFill>
                  <a:srgbClr val="FF0000"/>
                </a:solidFill>
                <a:latin typeface="Gill Sans MT"/>
                <a:cs typeface="Gill Sans MT"/>
              </a:rPr>
              <a:t>X-</a:t>
            </a:r>
            <a:r>
              <a:rPr sz="2021" b="1" spc="-27" dirty="0">
                <a:solidFill>
                  <a:srgbClr val="FF0000"/>
                </a:solidFill>
                <a:latin typeface="Gill Sans MT"/>
                <a:cs typeface="Gill Sans MT"/>
              </a:rPr>
              <a:t>rays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846181"/>
          </a:xfrm>
          <a:prstGeom prst="rect">
            <a:avLst/>
          </a:prstGeom>
        </p:spPr>
        <p:txBody>
          <a:bodyPr vert="horz" wrap="square" lIns="0" tIns="407022" rIns="0" bIns="0" rtlCol="0">
            <a:spAutoFit/>
          </a:bodyPr>
          <a:lstStyle/>
          <a:p>
            <a:pPr marL="323263">
              <a:spcBef>
                <a:spcPts val="135"/>
              </a:spcBef>
            </a:pP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Synchrotron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Radiation:</a:t>
            </a:r>
            <a:r>
              <a:rPr sz="2828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Diffraction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Protein</a:t>
            </a:r>
            <a:r>
              <a:rPr sz="2828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crystallography</a:t>
            </a:r>
            <a:r>
              <a:rPr sz="2828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12</a:t>
            </a:r>
            <a:r>
              <a:rPr sz="2828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KeV</a:t>
            </a:r>
            <a:endParaRPr sz="2828">
              <a:latin typeface="American Typewriter"/>
              <a:cs typeface="American Typewriter"/>
            </a:endParaRPr>
          </a:p>
        </p:txBody>
      </p:sp>
      <p:pic>
        <p:nvPicPr>
          <p:cNvPr id="21" name="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279716" y="1608375"/>
            <a:ext cx="1195997" cy="1675948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861519" y="1608381"/>
            <a:ext cx="1664475" cy="1683019"/>
          </a:xfrm>
          <a:prstGeom prst="rect">
            <a:avLst/>
          </a:prstGeom>
        </p:spPr>
      </p:pic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30A962A-3A56-C602-FCDC-51C9B19AE26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41</a:t>
            </a:fld>
            <a:endParaRPr lang="en-GB"/>
          </a:p>
        </p:txBody>
      </p:sp>
      <p:sp>
        <p:nvSpPr>
          <p:cNvPr id="24" name="object 2">
            <a:extLst>
              <a:ext uri="{FF2B5EF4-FFF2-40B4-BE49-F238E27FC236}">
                <a16:creationId xmlns:a16="http://schemas.microsoft.com/office/drawing/2014/main" id="{04BC988E-386F-CC40-AB0D-3562CCE340E2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41707"/>
            <a:ext cx="10037393" cy="7495122"/>
            <a:chOff x="357187" y="1152877"/>
            <a:chExt cx="7453630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29360" y="4519675"/>
              <a:ext cx="3160776" cy="196291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01928" y="2349499"/>
              <a:ext cx="3160776" cy="1816607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6841185" y="4521641"/>
              <a:ext cx="963294" cy="808355"/>
            </a:xfrm>
            <a:custGeom>
              <a:avLst/>
              <a:gdLst/>
              <a:ahLst/>
              <a:cxnLst/>
              <a:rect l="l" t="t" r="r" b="b"/>
              <a:pathLst>
                <a:path w="963295" h="808354">
                  <a:moveTo>
                    <a:pt x="962755" y="0"/>
                  </a:moveTo>
                  <a:lnTo>
                    <a:pt x="0" y="0"/>
                  </a:lnTo>
                  <a:lnTo>
                    <a:pt x="0" y="807839"/>
                  </a:lnTo>
                  <a:lnTo>
                    <a:pt x="962755" y="807839"/>
                  </a:lnTo>
                  <a:lnTo>
                    <a:pt x="962755" y="0"/>
                  </a:lnTo>
                  <a:close/>
                </a:path>
              </a:pathLst>
            </a:custGeom>
            <a:solidFill>
              <a:srgbClr val="A6B7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841185" y="4521641"/>
              <a:ext cx="963294" cy="808355"/>
            </a:xfrm>
            <a:custGeom>
              <a:avLst/>
              <a:gdLst/>
              <a:ahLst/>
              <a:cxnLst/>
              <a:rect l="l" t="t" r="r" b="b"/>
              <a:pathLst>
                <a:path w="963295" h="808354">
                  <a:moveTo>
                    <a:pt x="0" y="0"/>
                  </a:moveTo>
                  <a:lnTo>
                    <a:pt x="962755" y="0"/>
                  </a:lnTo>
                  <a:lnTo>
                    <a:pt x="962755" y="807839"/>
                  </a:lnTo>
                  <a:lnTo>
                    <a:pt x="0" y="80783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7986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384226" y="257867"/>
            <a:ext cx="6309926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Ghost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Imaging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undetected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photons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964279" y="882415"/>
            <a:ext cx="2880043" cy="18302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62430" indent="-59865">
              <a:spcBef>
                <a:spcPts val="135"/>
              </a:spcBef>
              <a:buSzPct val="87500"/>
              <a:buFont typeface="Arial"/>
              <a:buChar char="•"/>
              <a:tabLst>
                <a:tab pos="62430" algn="l"/>
              </a:tabLst>
            </a:pPr>
            <a:r>
              <a:rPr sz="1077" u="sng" spc="-2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merican Typewriter"/>
                <a:cs typeface="American Typewriter"/>
              </a:rPr>
              <a:t>https://doi.org/10.1364/QIM.2014.QTu1A.1</a:t>
            </a:r>
            <a:endParaRPr sz="1077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817667" y="1891474"/>
            <a:ext cx="6722949" cy="2263782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</a:pP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Uses</a:t>
            </a:r>
            <a:r>
              <a:rPr sz="2021" spc="189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Quantum</a:t>
            </a:r>
            <a:r>
              <a:rPr sz="2021" spc="229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Entanglement</a:t>
            </a:r>
            <a:r>
              <a:rPr sz="2021" spc="189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–</a:t>
            </a:r>
            <a:r>
              <a:rPr sz="2021" spc="189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Non-local</a:t>
            </a:r>
            <a:r>
              <a:rPr sz="2021" spc="16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correlation,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superposition</a:t>
            </a:r>
            <a:r>
              <a:rPr sz="2021" spc="36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states</a:t>
            </a:r>
            <a:endParaRPr sz="2021">
              <a:latin typeface="American Typewriter"/>
              <a:cs typeface="American Typewriter"/>
            </a:endParaRPr>
          </a:p>
          <a:p>
            <a:pPr>
              <a:spcBef>
                <a:spcPts val="88"/>
              </a:spcBef>
            </a:pPr>
            <a:endParaRPr sz="2021">
              <a:latin typeface="American Typewriter"/>
              <a:cs typeface="American Typewriter"/>
            </a:endParaRPr>
          </a:p>
          <a:p>
            <a:pPr marL="17104" marR="1032224">
              <a:lnSpc>
                <a:spcPct val="105300"/>
              </a:lnSpc>
              <a:spcBef>
                <a:spcPts val="6"/>
              </a:spcBef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Entangled</a:t>
            </a:r>
            <a:r>
              <a:rPr sz="2021" spc="17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Photons</a:t>
            </a:r>
            <a:r>
              <a:rPr sz="2021" spc="17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generated</a:t>
            </a:r>
            <a:r>
              <a:rPr sz="2021" spc="17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z="2021" spc="18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Non</a:t>
            </a:r>
            <a:r>
              <a:rPr sz="2021" spc="19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–Linear medium</a:t>
            </a:r>
            <a:endParaRPr sz="2021">
              <a:latin typeface="American Typewriter"/>
              <a:cs typeface="American Typewriter"/>
            </a:endParaRPr>
          </a:p>
          <a:p>
            <a:pPr>
              <a:spcBef>
                <a:spcPts val="215"/>
              </a:spcBef>
            </a:pPr>
            <a:endParaRPr sz="2021">
              <a:latin typeface="American Typewriter"/>
              <a:cs typeface="American Typewriter"/>
            </a:endParaRPr>
          </a:p>
          <a:p>
            <a:pPr marL="17104">
              <a:spcBef>
                <a:spcPts val="6"/>
              </a:spcBef>
            </a:pPr>
            <a:r>
              <a:rPr sz="2021" dirty="0">
                <a:solidFill>
                  <a:srgbClr val="FF0000"/>
                </a:solidFill>
                <a:latin typeface="American Typewriter"/>
                <a:cs typeface="American Typewriter"/>
              </a:rPr>
              <a:t>SPDC=Spontaneous</a:t>
            </a:r>
            <a:r>
              <a:rPr sz="2021" spc="296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0000"/>
                </a:solidFill>
                <a:latin typeface="American Typewriter"/>
                <a:cs typeface="American Typewriter"/>
              </a:rPr>
              <a:t>Parametric</a:t>
            </a:r>
            <a:r>
              <a:rPr sz="2021" spc="296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0000"/>
                </a:solidFill>
                <a:latin typeface="American Typewriter"/>
                <a:cs typeface="American Typewriter"/>
              </a:rPr>
              <a:t>Down</a:t>
            </a:r>
            <a:r>
              <a:rPr sz="2021" spc="324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0000"/>
                </a:solidFill>
                <a:latin typeface="American Typewriter"/>
                <a:cs typeface="American Typewriter"/>
              </a:rPr>
              <a:t>Conversion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95233" y="6381876"/>
            <a:ext cx="6067073" cy="956971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17104" marR="6841">
              <a:lnSpc>
                <a:spcPct val="102699"/>
              </a:lnSpc>
              <a:spcBef>
                <a:spcPts val="67"/>
              </a:spcBef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Bucket</a:t>
            </a:r>
            <a:r>
              <a:rPr sz="2021" spc="21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detector=No-segmentation</a:t>
            </a:r>
            <a:r>
              <a:rPr sz="2021" spc="24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placed</a:t>
            </a:r>
            <a:r>
              <a:rPr sz="2021" spc="22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on</a:t>
            </a:r>
            <a:r>
              <a:rPr sz="2021" spc="23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the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line</a:t>
            </a:r>
            <a:r>
              <a:rPr sz="2021" spc="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2021" spc="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021" spc="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object.</a:t>
            </a:r>
            <a:r>
              <a:rPr sz="2021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Just</a:t>
            </a:r>
            <a:r>
              <a:rPr sz="2021" spc="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detects</a:t>
            </a:r>
            <a:r>
              <a:rPr sz="2021" spc="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021" spc="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arrival</a:t>
            </a:r>
            <a:r>
              <a:rPr sz="2021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2021" spc="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a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photon,</a:t>
            </a:r>
            <a:r>
              <a:rPr sz="2021" spc="16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but</a:t>
            </a:r>
            <a:r>
              <a:rPr sz="2021" spc="17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without</a:t>
            </a:r>
            <a:r>
              <a:rPr sz="2021" spc="18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position</a:t>
            </a:r>
            <a:r>
              <a:rPr sz="2021" spc="19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information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14137C8-5004-1018-33EC-468AE64EE8B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42</a:t>
            </a:fld>
            <a:endParaRPr lang="en-GB"/>
          </a:p>
        </p:txBody>
      </p:sp>
      <p:sp>
        <p:nvSpPr>
          <p:cNvPr id="17" name="object 2">
            <a:extLst>
              <a:ext uri="{FF2B5EF4-FFF2-40B4-BE49-F238E27FC236}">
                <a16:creationId xmlns:a16="http://schemas.microsoft.com/office/drawing/2014/main" id="{4B48980F-2B7F-6642-9A56-055D9CB28D1E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8343" y="3063980"/>
            <a:ext cx="2540637" cy="2113855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5" name="object 5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0655" y="2265655"/>
              <a:ext cx="3340144" cy="187857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34346" y="6009983"/>
              <a:ext cx="233340" cy="14538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931138" y="5220608"/>
              <a:ext cx="1183005" cy="833119"/>
            </a:xfrm>
            <a:custGeom>
              <a:avLst/>
              <a:gdLst/>
              <a:ahLst/>
              <a:cxnLst/>
              <a:rect l="l" t="t" r="r" b="b"/>
              <a:pathLst>
                <a:path w="1183004" h="833120">
                  <a:moveTo>
                    <a:pt x="1113162" y="33278"/>
                  </a:moveTo>
                  <a:lnTo>
                    <a:pt x="0" y="812021"/>
                  </a:lnTo>
                  <a:lnTo>
                    <a:pt x="14563" y="832832"/>
                  </a:lnTo>
                  <a:lnTo>
                    <a:pt x="1127725" y="54090"/>
                  </a:lnTo>
                  <a:lnTo>
                    <a:pt x="1113162" y="33278"/>
                  </a:lnTo>
                  <a:close/>
                </a:path>
                <a:path w="1183004" h="833120">
                  <a:moveTo>
                    <a:pt x="1168795" y="25998"/>
                  </a:moveTo>
                  <a:lnTo>
                    <a:pt x="1123568" y="25998"/>
                  </a:lnTo>
                  <a:lnTo>
                    <a:pt x="1138132" y="46809"/>
                  </a:lnTo>
                  <a:lnTo>
                    <a:pt x="1127725" y="54090"/>
                  </a:lnTo>
                  <a:lnTo>
                    <a:pt x="1142288" y="74902"/>
                  </a:lnTo>
                  <a:lnTo>
                    <a:pt x="1168795" y="25998"/>
                  </a:lnTo>
                  <a:close/>
                </a:path>
                <a:path w="1183004" h="833120">
                  <a:moveTo>
                    <a:pt x="1123568" y="25998"/>
                  </a:moveTo>
                  <a:lnTo>
                    <a:pt x="1113162" y="33278"/>
                  </a:lnTo>
                  <a:lnTo>
                    <a:pt x="1127725" y="54090"/>
                  </a:lnTo>
                  <a:lnTo>
                    <a:pt x="1138132" y="46809"/>
                  </a:lnTo>
                  <a:lnTo>
                    <a:pt x="1123568" y="25998"/>
                  </a:lnTo>
                  <a:close/>
                </a:path>
                <a:path w="1183004" h="833120">
                  <a:moveTo>
                    <a:pt x="1182886" y="0"/>
                  </a:moveTo>
                  <a:lnTo>
                    <a:pt x="1098598" y="12466"/>
                  </a:lnTo>
                  <a:lnTo>
                    <a:pt x="1113162" y="33278"/>
                  </a:lnTo>
                  <a:lnTo>
                    <a:pt x="1123568" y="25998"/>
                  </a:lnTo>
                  <a:lnTo>
                    <a:pt x="1168795" y="25998"/>
                  </a:lnTo>
                  <a:lnTo>
                    <a:pt x="1182886" y="0"/>
                  </a:ln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932406" y="5252539"/>
              <a:ext cx="1351280" cy="802005"/>
            </a:xfrm>
            <a:custGeom>
              <a:avLst/>
              <a:gdLst/>
              <a:ahLst/>
              <a:cxnLst/>
              <a:rect l="l" t="t" r="r" b="b"/>
              <a:pathLst>
                <a:path w="1351279" h="802004">
                  <a:moveTo>
                    <a:pt x="1278744" y="27679"/>
                  </a:moveTo>
                  <a:lnTo>
                    <a:pt x="0" y="779548"/>
                  </a:lnTo>
                  <a:lnTo>
                    <a:pt x="12876" y="801443"/>
                  </a:lnTo>
                  <a:lnTo>
                    <a:pt x="1291622" y="49574"/>
                  </a:lnTo>
                  <a:lnTo>
                    <a:pt x="1278744" y="27679"/>
                  </a:lnTo>
                  <a:close/>
                </a:path>
                <a:path w="1351279" h="802004">
                  <a:moveTo>
                    <a:pt x="1337093" y="21242"/>
                  </a:moveTo>
                  <a:lnTo>
                    <a:pt x="1289693" y="21242"/>
                  </a:lnTo>
                  <a:lnTo>
                    <a:pt x="1302570" y="43136"/>
                  </a:lnTo>
                  <a:lnTo>
                    <a:pt x="1291622" y="49574"/>
                  </a:lnTo>
                  <a:lnTo>
                    <a:pt x="1304499" y="71469"/>
                  </a:lnTo>
                  <a:lnTo>
                    <a:pt x="1337093" y="21242"/>
                  </a:lnTo>
                  <a:close/>
                </a:path>
                <a:path w="1351279" h="802004">
                  <a:moveTo>
                    <a:pt x="1289693" y="21242"/>
                  </a:moveTo>
                  <a:lnTo>
                    <a:pt x="1278744" y="27679"/>
                  </a:lnTo>
                  <a:lnTo>
                    <a:pt x="1291622" y="49574"/>
                  </a:lnTo>
                  <a:lnTo>
                    <a:pt x="1302570" y="43136"/>
                  </a:lnTo>
                  <a:lnTo>
                    <a:pt x="1289693" y="21242"/>
                  </a:lnTo>
                  <a:close/>
                </a:path>
                <a:path w="1351279" h="802004">
                  <a:moveTo>
                    <a:pt x="1350877" y="0"/>
                  </a:moveTo>
                  <a:lnTo>
                    <a:pt x="1265867" y="5784"/>
                  </a:lnTo>
                  <a:lnTo>
                    <a:pt x="1278744" y="27679"/>
                  </a:lnTo>
                  <a:lnTo>
                    <a:pt x="1289693" y="21242"/>
                  </a:lnTo>
                  <a:lnTo>
                    <a:pt x="1337093" y="21242"/>
                  </a:lnTo>
                  <a:lnTo>
                    <a:pt x="13508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062249" y="4951948"/>
              <a:ext cx="317500" cy="407670"/>
            </a:xfrm>
            <a:custGeom>
              <a:avLst/>
              <a:gdLst/>
              <a:ahLst/>
              <a:cxnLst/>
              <a:rect l="l" t="t" r="r" b="b"/>
              <a:pathLst>
                <a:path w="317500" h="407670">
                  <a:moveTo>
                    <a:pt x="46840" y="0"/>
                  </a:moveTo>
                  <a:lnTo>
                    <a:pt x="0" y="33901"/>
                  </a:lnTo>
                  <a:lnTo>
                    <a:pt x="270449" y="407456"/>
                  </a:lnTo>
                  <a:lnTo>
                    <a:pt x="317289" y="373555"/>
                  </a:lnTo>
                  <a:lnTo>
                    <a:pt x="468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062249" y="4951948"/>
              <a:ext cx="317500" cy="407670"/>
            </a:xfrm>
            <a:custGeom>
              <a:avLst/>
              <a:gdLst/>
              <a:ahLst/>
              <a:cxnLst/>
              <a:rect l="l" t="t" r="r" b="b"/>
              <a:pathLst>
                <a:path w="317500" h="407670">
                  <a:moveTo>
                    <a:pt x="317288" y="373555"/>
                  </a:moveTo>
                  <a:lnTo>
                    <a:pt x="46839" y="0"/>
                  </a:lnTo>
                  <a:lnTo>
                    <a:pt x="0" y="33902"/>
                  </a:lnTo>
                  <a:lnTo>
                    <a:pt x="270448" y="407457"/>
                  </a:lnTo>
                  <a:lnTo>
                    <a:pt x="317288" y="373555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2812363" y="4727735"/>
            <a:ext cx="719155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FF0000"/>
                </a:solidFill>
                <a:latin typeface="Gill Sans MT"/>
                <a:cs typeface="Gill Sans MT"/>
              </a:rPr>
              <a:t>Direct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805801" y="3414272"/>
            <a:ext cx="695212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FF0000"/>
                </a:solidFill>
                <a:latin typeface="Gill Sans MT"/>
                <a:cs typeface="Gill Sans MT"/>
              </a:rPr>
              <a:t>Ghost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339748" y="261971"/>
            <a:ext cx="4445766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Ghost</a:t>
            </a:r>
            <a:r>
              <a:rPr sz="2828" spc="-13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Imaging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with</a:t>
            </a:r>
            <a:r>
              <a:rPr sz="2828" spc="-14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Xrays</a:t>
            </a:r>
            <a:endParaRPr sz="2828">
              <a:latin typeface="American Typewriter"/>
              <a:cs typeface="American Typewriter"/>
            </a:endParaRPr>
          </a:p>
        </p:txBody>
      </p:sp>
      <p:pic>
        <p:nvPicPr>
          <p:cNvPr id="18" name="object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109268" y="5413828"/>
            <a:ext cx="2539713" cy="2112295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109267" y="541761"/>
            <a:ext cx="2570935" cy="2255242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 rot="3240000">
            <a:off x="9547177" y="5473576"/>
            <a:ext cx="333625" cy="333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559"/>
              </a:lnSpc>
            </a:pPr>
            <a:r>
              <a:rPr sz="2559" spc="-67" dirty="0">
                <a:solidFill>
                  <a:srgbClr val="FFFFFF"/>
                </a:solidFill>
                <a:latin typeface="Gill Sans MT"/>
                <a:cs typeface="Gill Sans MT"/>
              </a:rPr>
              <a:t>.</a:t>
            </a:r>
            <a:endParaRPr sz="2559">
              <a:latin typeface="Gill Sans MT"/>
              <a:cs typeface="Gill Sans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000334" y="6673287"/>
            <a:ext cx="454923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dirty="0">
                <a:solidFill>
                  <a:srgbClr val="AFFF62"/>
                </a:solidFill>
                <a:latin typeface="Gill Sans MT"/>
                <a:cs typeface="Gill Sans MT"/>
              </a:rPr>
              <a:t>15</a:t>
            </a:r>
            <a:r>
              <a:rPr sz="1212" spc="-80" dirty="0">
                <a:solidFill>
                  <a:srgbClr val="AFFF62"/>
                </a:solidFill>
                <a:latin typeface="Gill Sans MT"/>
                <a:cs typeface="Gill Sans MT"/>
              </a:rPr>
              <a:t> </a:t>
            </a:r>
            <a:r>
              <a:rPr sz="1212" spc="-34" dirty="0">
                <a:solidFill>
                  <a:srgbClr val="AFFF62"/>
                </a:solidFill>
                <a:latin typeface="Gill Sans MT"/>
                <a:cs typeface="Gill Sans MT"/>
              </a:rPr>
              <a:t>keV</a:t>
            </a:r>
            <a:endParaRPr sz="1212">
              <a:latin typeface="Gill Sans MT"/>
              <a:cs typeface="Gill Sans MT"/>
            </a:endParaRPr>
          </a:p>
        </p:txBody>
      </p:sp>
      <p:pic>
        <p:nvPicPr>
          <p:cNvPr id="22" name="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228086" y="5799411"/>
            <a:ext cx="224965" cy="197856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 rot="19020000">
            <a:off x="8174404" y="6376507"/>
            <a:ext cx="480257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12"/>
              </a:lnSpc>
            </a:pPr>
            <a:r>
              <a:rPr sz="1212" spc="-27" dirty="0">
                <a:solidFill>
                  <a:srgbClr val="FF0000"/>
                </a:solidFill>
                <a:latin typeface="Gill Sans MT"/>
                <a:cs typeface="Gill Sans MT"/>
              </a:rPr>
              <a:t>7.5</a:t>
            </a:r>
            <a:r>
              <a:rPr sz="1212" spc="-67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212" spc="-34" dirty="0">
                <a:solidFill>
                  <a:srgbClr val="FF0000"/>
                </a:solidFill>
                <a:latin typeface="Gill Sans MT"/>
                <a:cs typeface="Gill Sans MT"/>
              </a:rPr>
              <a:t>keV</a:t>
            </a:r>
            <a:endParaRPr sz="1212">
              <a:latin typeface="Gill Sans MT"/>
              <a:cs typeface="Gill Sans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7983858" y="5429132"/>
            <a:ext cx="2071955" cy="1676890"/>
            <a:chOff x="5928702" y="5004989"/>
            <a:chExt cx="1538605" cy="1245235"/>
          </a:xfrm>
        </p:grpSpPr>
        <p:sp>
          <p:nvSpPr>
            <p:cNvPr id="25" name="object 25"/>
            <p:cNvSpPr/>
            <p:nvPr/>
          </p:nvSpPr>
          <p:spPr>
            <a:xfrm>
              <a:off x="7276771" y="5191094"/>
              <a:ext cx="121285" cy="69215"/>
            </a:xfrm>
            <a:custGeom>
              <a:avLst/>
              <a:gdLst/>
              <a:ahLst/>
              <a:cxnLst/>
              <a:rect l="l" t="t" r="r" b="b"/>
              <a:pathLst>
                <a:path w="121284" h="69214">
                  <a:moveTo>
                    <a:pt x="121120" y="0"/>
                  </a:moveTo>
                  <a:lnTo>
                    <a:pt x="0" y="6883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145315" y="5011339"/>
              <a:ext cx="109220" cy="59690"/>
            </a:xfrm>
            <a:custGeom>
              <a:avLst/>
              <a:gdLst/>
              <a:ahLst/>
              <a:cxnLst/>
              <a:rect l="l" t="t" r="r" b="b"/>
              <a:pathLst>
                <a:path w="109220" h="59689">
                  <a:moveTo>
                    <a:pt x="109086" y="0"/>
                  </a:moveTo>
                  <a:lnTo>
                    <a:pt x="0" y="5951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342783" y="5341407"/>
              <a:ext cx="118110" cy="132715"/>
            </a:xfrm>
            <a:custGeom>
              <a:avLst/>
              <a:gdLst/>
              <a:ahLst/>
              <a:cxnLst/>
              <a:rect l="l" t="t" r="r" b="b"/>
              <a:pathLst>
                <a:path w="118109" h="132714">
                  <a:moveTo>
                    <a:pt x="0" y="0"/>
                  </a:moveTo>
                  <a:lnTo>
                    <a:pt x="118112" y="13252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935052" y="6046096"/>
              <a:ext cx="179070" cy="198120"/>
            </a:xfrm>
            <a:custGeom>
              <a:avLst/>
              <a:gdLst/>
              <a:ahLst/>
              <a:cxnLst/>
              <a:rect l="l" t="t" r="r" b="b"/>
              <a:pathLst>
                <a:path w="179070" h="198120">
                  <a:moveTo>
                    <a:pt x="0" y="0"/>
                  </a:moveTo>
                  <a:lnTo>
                    <a:pt x="178888" y="197511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036549" y="5401227"/>
              <a:ext cx="1365250" cy="766445"/>
            </a:xfrm>
            <a:custGeom>
              <a:avLst/>
              <a:gdLst/>
              <a:ahLst/>
              <a:cxnLst/>
              <a:rect l="l" t="t" r="r" b="b"/>
              <a:pathLst>
                <a:path w="1365250" h="766445">
                  <a:moveTo>
                    <a:pt x="1365191" y="0"/>
                  </a:moveTo>
                  <a:lnTo>
                    <a:pt x="0" y="76615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 rot="19500000">
            <a:off x="8712671" y="6540146"/>
            <a:ext cx="630488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12"/>
              </a:lnSpc>
            </a:pP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1212" spc="-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≈</a:t>
            </a:r>
            <a:r>
              <a:rPr sz="1212" spc="-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27" dirty="0">
                <a:solidFill>
                  <a:srgbClr val="FFFFFF"/>
                </a:solidFill>
                <a:latin typeface="Gill Sans MT"/>
                <a:cs typeface="Gill Sans MT"/>
              </a:rPr>
              <a:t>70</a:t>
            </a:r>
            <a:r>
              <a:rPr sz="1212" spc="-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19" spc="-49" baseline="3086" dirty="0">
                <a:solidFill>
                  <a:srgbClr val="FFFFFF"/>
                </a:solidFill>
                <a:latin typeface="Gill Sans MT"/>
                <a:cs typeface="Gill Sans MT"/>
              </a:rPr>
              <a:t>cm</a:t>
            </a:r>
            <a:endParaRPr sz="1819" baseline="3086">
              <a:latin typeface="Gill Sans MT"/>
              <a:cs typeface="Gill Sans MT"/>
            </a:endParaRPr>
          </a:p>
        </p:txBody>
      </p:sp>
      <p:sp>
        <p:nvSpPr>
          <p:cNvPr id="31" name="object 31"/>
          <p:cNvSpPr txBox="1"/>
          <p:nvPr/>
        </p:nvSpPr>
        <p:spPr>
          <a:xfrm rot="3180000">
            <a:off x="9470453" y="5405796"/>
            <a:ext cx="88654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12"/>
              </a:lnSpc>
            </a:pPr>
            <a:r>
              <a:rPr sz="1212" dirty="0">
                <a:solidFill>
                  <a:srgbClr val="FFFFFF"/>
                </a:solidFill>
                <a:latin typeface="Arial"/>
                <a:cs typeface="Arial"/>
              </a:rPr>
              <a:t>2r</a:t>
            </a:r>
            <a:r>
              <a:rPr sz="1212" spc="-5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12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1212" spc="-6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Arial"/>
                <a:cs typeface="Arial"/>
              </a:rPr>
              <a:t>24.2</a:t>
            </a:r>
            <a:r>
              <a:rPr sz="1212" spc="-67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Arial"/>
                <a:cs typeface="Arial"/>
              </a:rPr>
              <a:t>mm</a:t>
            </a:r>
            <a:endParaRPr sz="1212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120048" y="6837470"/>
            <a:ext cx="137674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b="1" i="1" spc="-67" dirty="0">
                <a:solidFill>
                  <a:srgbClr val="202122"/>
                </a:solidFill>
                <a:latin typeface="Arial"/>
                <a:cs typeface="Arial"/>
              </a:rPr>
              <a:t>Δ</a:t>
            </a:r>
            <a:endParaRPr sz="1212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860425" y="6837470"/>
            <a:ext cx="95774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67" dirty="0">
                <a:solidFill>
                  <a:srgbClr val="FFFFFF"/>
                </a:solidFill>
                <a:latin typeface="Gill Sans MT"/>
                <a:cs typeface="Gill Sans MT"/>
              </a:rPr>
              <a:t>°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612405" y="7026280"/>
            <a:ext cx="95774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b="1" spc="-67" dirty="0">
                <a:solidFill>
                  <a:srgbClr val="FFFFFF"/>
                </a:solidFill>
                <a:latin typeface="Gill Sans MT"/>
                <a:cs typeface="Gill Sans MT"/>
              </a:rPr>
              <a:t>°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997722" y="6815882"/>
            <a:ext cx="48742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09" y="0"/>
                </a:lnTo>
              </a:path>
            </a:pathLst>
          </a:custGeom>
          <a:ln w="126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7282604" y="6944191"/>
            <a:ext cx="942342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40" dirty="0">
                <a:solidFill>
                  <a:srgbClr val="FFFFFF"/>
                </a:solidFill>
                <a:latin typeface="Gill Sans MT"/>
                <a:cs typeface="Gill Sans MT"/>
              </a:rPr>
              <a:t>Diamond</a:t>
            </a:r>
            <a:r>
              <a:rPr sz="1212" spc="6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13" dirty="0">
                <a:solidFill>
                  <a:srgbClr val="FFFFFF"/>
                </a:solidFill>
                <a:latin typeface="Gill Sans MT"/>
                <a:cs typeface="Gill Sans MT"/>
              </a:rPr>
              <a:t>(111)</a:t>
            </a:r>
            <a:endParaRPr sz="1212">
              <a:latin typeface="Gill Sans MT"/>
              <a:cs typeface="Gill Sans MT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6733294" y="6641155"/>
            <a:ext cx="1636699" cy="393355"/>
            <a:chOff x="5000052" y="5905021"/>
            <a:chExt cx="1215390" cy="292100"/>
          </a:xfrm>
        </p:grpSpPr>
        <p:sp>
          <p:nvSpPr>
            <p:cNvPr id="38" name="object 38"/>
            <p:cNvSpPr/>
            <p:nvPr/>
          </p:nvSpPr>
          <p:spPr>
            <a:xfrm>
              <a:off x="5000052" y="6005324"/>
              <a:ext cx="959485" cy="76200"/>
            </a:xfrm>
            <a:custGeom>
              <a:avLst/>
              <a:gdLst/>
              <a:ahLst/>
              <a:cxnLst/>
              <a:rect l="l" t="t" r="r" b="b"/>
              <a:pathLst>
                <a:path w="959485" h="76200">
                  <a:moveTo>
                    <a:pt x="882801" y="0"/>
                  </a:moveTo>
                  <a:lnTo>
                    <a:pt x="882930" y="25398"/>
                  </a:lnTo>
                  <a:lnTo>
                    <a:pt x="882993" y="37711"/>
                  </a:lnTo>
                  <a:lnTo>
                    <a:pt x="883083" y="55293"/>
                  </a:lnTo>
                  <a:lnTo>
                    <a:pt x="883189" y="76198"/>
                  </a:lnTo>
                  <a:lnTo>
                    <a:pt x="933356" y="50798"/>
                  </a:lnTo>
                  <a:lnTo>
                    <a:pt x="895763" y="50798"/>
                  </a:lnTo>
                  <a:lnTo>
                    <a:pt x="895656" y="29893"/>
                  </a:lnTo>
                  <a:lnTo>
                    <a:pt x="895633" y="25398"/>
                  </a:lnTo>
                  <a:lnTo>
                    <a:pt x="934258" y="25398"/>
                  </a:lnTo>
                  <a:lnTo>
                    <a:pt x="882801" y="0"/>
                  </a:lnTo>
                  <a:close/>
                </a:path>
                <a:path w="959485" h="76200">
                  <a:moveTo>
                    <a:pt x="882930" y="25398"/>
                  </a:moveTo>
                  <a:lnTo>
                    <a:pt x="0" y="29893"/>
                  </a:lnTo>
                  <a:lnTo>
                    <a:pt x="39" y="37711"/>
                  </a:lnTo>
                  <a:lnTo>
                    <a:pt x="129" y="55293"/>
                  </a:lnTo>
                  <a:lnTo>
                    <a:pt x="883060" y="50798"/>
                  </a:lnTo>
                  <a:lnTo>
                    <a:pt x="882953" y="29893"/>
                  </a:lnTo>
                  <a:lnTo>
                    <a:pt x="882930" y="25398"/>
                  </a:lnTo>
                  <a:close/>
                </a:path>
                <a:path w="959485" h="76200">
                  <a:moveTo>
                    <a:pt x="934258" y="25398"/>
                  </a:moveTo>
                  <a:lnTo>
                    <a:pt x="895633" y="25398"/>
                  </a:lnTo>
                  <a:lnTo>
                    <a:pt x="895656" y="29893"/>
                  </a:lnTo>
                  <a:lnTo>
                    <a:pt x="895763" y="50798"/>
                  </a:lnTo>
                  <a:lnTo>
                    <a:pt x="933356" y="50798"/>
                  </a:lnTo>
                  <a:lnTo>
                    <a:pt x="959204" y="37711"/>
                  </a:lnTo>
                  <a:lnTo>
                    <a:pt x="934258" y="25398"/>
                  </a:ln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043146" y="6046154"/>
              <a:ext cx="883285" cy="144145"/>
            </a:xfrm>
            <a:custGeom>
              <a:avLst/>
              <a:gdLst/>
              <a:ahLst/>
              <a:cxnLst/>
              <a:rect l="l" t="t" r="r" b="b"/>
              <a:pathLst>
                <a:path w="883285" h="144145">
                  <a:moveTo>
                    <a:pt x="882852" y="0"/>
                  </a:moveTo>
                  <a:lnTo>
                    <a:pt x="0" y="14402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863740" y="6041228"/>
              <a:ext cx="345440" cy="0"/>
            </a:xfrm>
            <a:custGeom>
              <a:avLst/>
              <a:gdLst/>
              <a:ahLst/>
              <a:cxnLst/>
              <a:rect l="l" t="t" r="r" b="b"/>
              <a:pathLst>
                <a:path w="345439">
                  <a:moveTo>
                    <a:pt x="344960" y="0"/>
                  </a:moveTo>
                  <a:lnTo>
                    <a:pt x="0" y="0"/>
                  </a:lnTo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96904" y="5905021"/>
              <a:ext cx="108011" cy="153564"/>
            </a:xfrm>
            <a:prstGeom prst="rect">
              <a:avLst/>
            </a:prstGeom>
          </p:spPr>
        </p:pic>
      </p:grpSp>
      <p:sp>
        <p:nvSpPr>
          <p:cNvPr id="42" name="object 42"/>
          <p:cNvSpPr txBox="1"/>
          <p:nvPr/>
        </p:nvSpPr>
        <p:spPr>
          <a:xfrm>
            <a:off x="8414157" y="6595300"/>
            <a:ext cx="118007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67" dirty="0">
                <a:latin typeface="Corbel"/>
                <a:cs typeface="Corbel"/>
              </a:rPr>
              <a:t>θ</a:t>
            </a:r>
            <a:endParaRPr sz="1212">
              <a:latin typeface="Corbel"/>
              <a:cs typeface="Corbe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7986208" y="5533286"/>
            <a:ext cx="1692281" cy="1307478"/>
            <a:chOff x="5930447" y="5082331"/>
            <a:chExt cx="1256665" cy="970915"/>
          </a:xfrm>
        </p:grpSpPr>
        <p:pic>
          <p:nvPicPr>
            <p:cNvPr id="44" name="object 4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074183" y="5145664"/>
              <a:ext cx="112385" cy="130349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5930447" y="5082331"/>
              <a:ext cx="1200150" cy="970915"/>
            </a:xfrm>
            <a:custGeom>
              <a:avLst/>
              <a:gdLst/>
              <a:ahLst/>
              <a:cxnLst/>
              <a:rect l="l" t="t" r="r" b="b"/>
              <a:pathLst>
                <a:path w="1200150" h="970914">
                  <a:moveTo>
                    <a:pt x="1132623" y="37933"/>
                  </a:moveTo>
                  <a:lnTo>
                    <a:pt x="0" y="950815"/>
                  </a:lnTo>
                  <a:lnTo>
                    <a:pt x="15943" y="970591"/>
                  </a:lnTo>
                  <a:lnTo>
                    <a:pt x="1148566" y="57709"/>
                  </a:lnTo>
                  <a:lnTo>
                    <a:pt x="1132623" y="37933"/>
                  </a:lnTo>
                  <a:close/>
                </a:path>
                <a:path w="1200150" h="970914">
                  <a:moveTo>
                    <a:pt x="1186230" y="29965"/>
                  </a:moveTo>
                  <a:lnTo>
                    <a:pt x="1142509" y="29965"/>
                  </a:lnTo>
                  <a:lnTo>
                    <a:pt x="1158453" y="49740"/>
                  </a:lnTo>
                  <a:lnTo>
                    <a:pt x="1148566" y="57709"/>
                  </a:lnTo>
                  <a:lnTo>
                    <a:pt x="1164508" y="77483"/>
                  </a:lnTo>
                  <a:lnTo>
                    <a:pt x="1186230" y="29965"/>
                  </a:lnTo>
                  <a:close/>
                </a:path>
                <a:path w="1200150" h="970914">
                  <a:moveTo>
                    <a:pt x="1142509" y="29965"/>
                  </a:moveTo>
                  <a:lnTo>
                    <a:pt x="1132623" y="37933"/>
                  </a:lnTo>
                  <a:lnTo>
                    <a:pt x="1148566" y="57709"/>
                  </a:lnTo>
                  <a:lnTo>
                    <a:pt x="1158453" y="49740"/>
                  </a:lnTo>
                  <a:lnTo>
                    <a:pt x="1142509" y="29965"/>
                  </a:lnTo>
                  <a:close/>
                </a:path>
                <a:path w="1200150" h="970914">
                  <a:moveTo>
                    <a:pt x="1199929" y="0"/>
                  </a:moveTo>
                  <a:lnTo>
                    <a:pt x="1116680" y="18158"/>
                  </a:lnTo>
                  <a:lnTo>
                    <a:pt x="1132623" y="37933"/>
                  </a:lnTo>
                  <a:lnTo>
                    <a:pt x="1142509" y="29965"/>
                  </a:lnTo>
                  <a:lnTo>
                    <a:pt x="1186230" y="29965"/>
                  </a:lnTo>
                  <a:lnTo>
                    <a:pt x="119992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8517816" y="5162805"/>
            <a:ext cx="755926" cy="708207"/>
          </a:xfrm>
          <a:prstGeom prst="rect">
            <a:avLst/>
          </a:prstGeom>
        </p:spPr>
        <p:txBody>
          <a:bodyPr vert="horz" wrap="square" lIns="0" tIns="12827" rIns="0" bIns="0" rtlCol="0">
            <a:spAutoFit/>
          </a:bodyPr>
          <a:lstStyle/>
          <a:p>
            <a:pPr marL="17104" marR="171895">
              <a:lnSpc>
                <a:spcPct val="102200"/>
              </a:lnSpc>
              <a:spcBef>
                <a:spcPts val="101"/>
              </a:spcBef>
            </a:pPr>
            <a:r>
              <a:rPr sz="1212" spc="-27" dirty="0">
                <a:solidFill>
                  <a:srgbClr val="FFFFFF"/>
                </a:solidFill>
                <a:latin typeface="Gill Sans MT"/>
                <a:cs typeface="Gill Sans MT"/>
              </a:rPr>
              <a:t>Lynx</a:t>
            </a:r>
            <a:r>
              <a:rPr sz="1212" spc="-4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T3 </a:t>
            </a:r>
            <a:r>
              <a:rPr sz="1212" spc="-40" dirty="0">
                <a:solidFill>
                  <a:srgbClr val="FFFFFF"/>
                </a:solidFill>
                <a:latin typeface="Gill Sans MT"/>
                <a:cs typeface="Gill Sans MT"/>
              </a:rPr>
              <a:t>Detector</a:t>
            </a:r>
            <a:endParaRPr sz="1212">
              <a:latin typeface="Gill Sans MT"/>
              <a:cs typeface="Gill Sans MT"/>
            </a:endParaRPr>
          </a:p>
          <a:p>
            <a:pPr marL="100058">
              <a:spcBef>
                <a:spcPts val="970"/>
              </a:spcBef>
            </a:pP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2</a:t>
            </a:r>
            <a:r>
              <a:rPr sz="1212" dirty="0">
                <a:solidFill>
                  <a:srgbClr val="202122"/>
                </a:solidFill>
                <a:latin typeface="Corbel"/>
                <a:cs typeface="Corbel"/>
              </a:rPr>
              <a:t>α</a:t>
            </a:r>
            <a:r>
              <a:rPr sz="1212" spc="21" dirty="0">
                <a:solidFill>
                  <a:srgbClr val="202122"/>
                </a:solidFill>
                <a:latin typeface="Corbel"/>
                <a:cs typeface="Corbel"/>
              </a:rPr>
              <a:t> </a:t>
            </a:r>
            <a:r>
              <a:rPr sz="1212" dirty="0">
                <a:solidFill>
                  <a:srgbClr val="FFFFFF"/>
                </a:solidFill>
                <a:latin typeface="Gill Sans MT"/>
                <a:cs typeface="Gill Sans MT"/>
              </a:rPr>
              <a:t>≈</a:t>
            </a:r>
            <a:r>
              <a:rPr sz="1212" spc="-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212" spc="-13" dirty="0">
                <a:solidFill>
                  <a:srgbClr val="FFFFFF"/>
                </a:solidFill>
                <a:latin typeface="Gill Sans MT"/>
                <a:cs typeface="Gill Sans MT"/>
              </a:rPr>
              <a:t>1.99°</a:t>
            </a:r>
            <a:endParaRPr sz="1212">
              <a:latin typeface="Gill Sans MT"/>
              <a:cs typeface="Gill Sans MT"/>
            </a:endParaRPr>
          </a:p>
        </p:txBody>
      </p:sp>
      <p:pic>
        <p:nvPicPr>
          <p:cNvPr id="47" name="object 4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31252" y="4480057"/>
            <a:ext cx="4502716" cy="3053802"/>
          </a:xfrm>
          <a:prstGeom prst="rect">
            <a:avLst/>
          </a:prstGeom>
        </p:spPr>
      </p:pic>
      <p:sp>
        <p:nvSpPr>
          <p:cNvPr id="48" name="object 48"/>
          <p:cNvSpPr txBox="1"/>
          <p:nvPr/>
        </p:nvSpPr>
        <p:spPr>
          <a:xfrm>
            <a:off x="5941186" y="1708813"/>
            <a:ext cx="4831426" cy="1017523"/>
          </a:xfrm>
          <a:prstGeom prst="rect">
            <a:avLst/>
          </a:prstGeom>
        </p:spPr>
        <p:txBody>
          <a:bodyPr vert="horz" wrap="square" lIns="0" tIns="12827" rIns="0" bIns="0" rtlCol="0">
            <a:spAutoFit/>
          </a:bodyPr>
          <a:lstStyle/>
          <a:p>
            <a:pPr marL="51311" marR="41049" algn="just">
              <a:lnSpc>
                <a:spcPct val="101699"/>
              </a:lnSpc>
              <a:spcBef>
                <a:spcPts val="101"/>
              </a:spcBef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effect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parametric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down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conversion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(PDC)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is</a:t>
            </a:r>
            <a:r>
              <a:rPr sz="1615" spc="282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615" spc="282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spontaneous</a:t>
            </a:r>
            <a:r>
              <a:rPr sz="1615" spc="290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decay</a:t>
            </a:r>
            <a:r>
              <a:rPr sz="1615" spc="282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615" spc="290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615" spc="290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photon</a:t>
            </a:r>
            <a:r>
              <a:rPr sz="1615" spc="282" dirty="0">
                <a:solidFill>
                  <a:srgbClr val="FFFFFF"/>
                </a:solidFill>
                <a:latin typeface="American Typewriter"/>
                <a:cs typeface="American Typewriter"/>
              </a:rPr>
              <a:t>  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of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frequency</a:t>
            </a:r>
            <a:r>
              <a:rPr sz="1615" spc="16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w</a:t>
            </a:r>
            <a:r>
              <a:rPr sz="1615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p</a:t>
            </a:r>
            <a:r>
              <a:rPr sz="1615" spc="465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into</a:t>
            </a:r>
            <a:r>
              <a:rPr sz="1615" spc="17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two</a:t>
            </a:r>
            <a:r>
              <a:rPr sz="1615" spc="16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615" spc="18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frequencies</a:t>
            </a:r>
            <a:r>
              <a:rPr sz="1615" spc="17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w</a:t>
            </a:r>
            <a:r>
              <a:rPr sz="1615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i</a:t>
            </a:r>
            <a:r>
              <a:rPr sz="1615" spc="465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615" spc="16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w</a:t>
            </a:r>
            <a:r>
              <a:rPr sz="1615" spc="-49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s</a:t>
            </a:r>
            <a:r>
              <a:rPr sz="1615" spc="1010" baseline="-138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an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optically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non-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linear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medium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791326" y="3055033"/>
            <a:ext cx="3290500" cy="152281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 marR="513118">
              <a:lnSpc>
                <a:spcPct val="106700"/>
              </a:lnSpc>
              <a:spcBef>
                <a:spcPts val="135"/>
              </a:spcBef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Energy</a:t>
            </a:r>
            <a:r>
              <a:rPr sz="2021" spc="17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conservation,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w</a:t>
            </a:r>
            <a:r>
              <a:rPr sz="2021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p</a:t>
            </a:r>
            <a:r>
              <a:rPr sz="2021" spc="333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=</a:t>
            </a:r>
            <a:r>
              <a:rPr sz="2021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w</a:t>
            </a:r>
            <a:r>
              <a:rPr sz="2021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i</a:t>
            </a:r>
            <a:r>
              <a:rPr sz="2021" spc="324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+</a:t>
            </a:r>
            <a:r>
              <a:rPr sz="2021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w</a:t>
            </a:r>
            <a:r>
              <a:rPr sz="2021" spc="-49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s</a:t>
            </a:r>
            <a:endParaRPr sz="2021" baseline="-16666" dirty="0">
              <a:solidFill>
                <a:srgbClr val="FFFF00"/>
              </a:solidFill>
              <a:latin typeface="American Typewriter"/>
              <a:cs typeface="American Typewriter"/>
            </a:endParaRPr>
          </a:p>
          <a:p>
            <a:pPr marL="51311">
              <a:spcBef>
                <a:spcPts val="1744"/>
              </a:spcBef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Momentum</a:t>
            </a:r>
            <a:r>
              <a:rPr sz="2021" spc="32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conservation</a:t>
            </a:r>
            <a:endParaRPr sz="2021" dirty="0">
              <a:solidFill>
                <a:srgbClr val="FFFF00"/>
              </a:solidFill>
              <a:latin typeface="American Typewriter"/>
              <a:cs typeface="American Typewriter"/>
            </a:endParaRPr>
          </a:p>
          <a:p>
            <a:pPr marL="51311">
              <a:tabLst>
                <a:tab pos="248008" algn="l"/>
              </a:tabLst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k</a:t>
            </a:r>
            <a:r>
              <a:rPr sz="2021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p</a:t>
            </a:r>
            <a:r>
              <a:rPr sz="2021" spc="333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=</a:t>
            </a:r>
            <a:r>
              <a:rPr sz="2021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k</a:t>
            </a:r>
            <a:r>
              <a:rPr sz="2021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i</a:t>
            </a:r>
            <a:r>
              <a:rPr sz="2021" spc="49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+</a:t>
            </a:r>
            <a:r>
              <a:rPr sz="2021" spc="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k</a:t>
            </a:r>
            <a:r>
              <a:rPr sz="2021" spc="-49" baseline="-16666" dirty="0">
                <a:solidFill>
                  <a:srgbClr val="FFFF00"/>
                </a:solidFill>
                <a:latin typeface="American Typewriter"/>
                <a:cs typeface="American Typewriter"/>
              </a:rPr>
              <a:t>s</a:t>
            </a:r>
            <a:endParaRPr sz="2021" baseline="-16666" dirty="0">
              <a:solidFill>
                <a:srgbClr val="FFFF00"/>
              </a:solidFill>
              <a:latin typeface="American Typewriter"/>
              <a:cs typeface="American Typewriter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985095" y="147710"/>
            <a:ext cx="2863795" cy="579191"/>
          </a:xfrm>
          <a:prstGeom prst="rect">
            <a:avLst/>
          </a:prstGeom>
        </p:spPr>
        <p:txBody>
          <a:bodyPr vert="horz" wrap="square" lIns="0" tIns="40190" rIns="0" bIns="0" rtlCol="0">
            <a:spAutoFit/>
          </a:bodyPr>
          <a:lstStyle/>
          <a:p>
            <a:pPr marL="17104" marR="6841">
              <a:lnSpc>
                <a:spcPts val="2128"/>
              </a:lnSpc>
              <a:spcBef>
                <a:spcPts val="316"/>
              </a:spcBef>
            </a:pPr>
            <a:r>
              <a:rPr sz="1886" spc="-27" dirty="0">
                <a:solidFill>
                  <a:srgbClr val="AFFF62"/>
                </a:solidFill>
                <a:latin typeface="American Typewriter"/>
                <a:cs typeface="American Typewriter"/>
              </a:rPr>
              <a:t>Quantum</a:t>
            </a:r>
            <a:r>
              <a:rPr sz="1886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enhanced </a:t>
            </a:r>
            <a:r>
              <a:rPr sz="1886" spc="-27" dirty="0">
                <a:solidFill>
                  <a:srgbClr val="AFFF62"/>
                </a:solidFill>
                <a:latin typeface="American Typewriter"/>
                <a:cs typeface="American Typewriter"/>
              </a:rPr>
              <a:t>microscope</a:t>
            </a:r>
            <a:r>
              <a:rPr sz="1886" spc="13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collaboration</a:t>
            </a:r>
            <a:endParaRPr sz="1886">
              <a:latin typeface="American Typewriter"/>
              <a:cs typeface="American Typewriter"/>
            </a:endParaRPr>
          </a:p>
        </p:txBody>
      </p:sp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BABD97F3-6F99-558C-74BD-75318130A40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43</a:t>
            </a:fld>
            <a:endParaRPr lang="en-GB"/>
          </a:p>
        </p:txBody>
      </p:sp>
      <p:sp>
        <p:nvSpPr>
          <p:cNvPr id="52" name="object 2">
            <a:extLst>
              <a:ext uri="{FF2B5EF4-FFF2-40B4-BE49-F238E27FC236}">
                <a16:creationId xmlns:a16="http://schemas.microsoft.com/office/drawing/2014/main" id="{62AB30DF-5BE3-0F48-996D-CAC009B91DF6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8437" y="2246242"/>
              <a:ext cx="5216168" cy="381910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74877" y="241447"/>
            <a:ext cx="6314203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Environmental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Monitoring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335541" y="135397"/>
            <a:ext cx="1088567" cy="3074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886" spc="-54" dirty="0">
                <a:solidFill>
                  <a:srgbClr val="FFFFFF"/>
                </a:solidFill>
                <a:latin typeface="Gill Sans MT"/>
                <a:cs typeface="Gill Sans MT"/>
              </a:rPr>
              <a:t>U.</a:t>
            </a:r>
            <a:r>
              <a:rPr sz="1886" spc="-18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Gill Sans MT"/>
                <a:cs typeface="Gill Sans MT"/>
              </a:rPr>
              <a:t>Stöhlker</a:t>
            </a:r>
            <a:endParaRPr sz="1886">
              <a:latin typeface="Gill Sans MT"/>
              <a:cs typeface="Gill Sans MT"/>
            </a:endParaRPr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79615" y="1266177"/>
            <a:ext cx="2942979" cy="1986612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1335701" y="3576394"/>
            <a:ext cx="1150136" cy="1511085"/>
          </a:xfrm>
          <a:prstGeom prst="rect">
            <a:avLst/>
          </a:prstGeom>
        </p:spPr>
        <p:txBody>
          <a:bodyPr vert="horz" wrap="square" lIns="0" tIns="13682" rIns="0" bIns="0" rtlCol="0">
            <a:spAutoFit/>
          </a:bodyPr>
          <a:lstStyle/>
          <a:p>
            <a:pPr marL="17104" marR="6841">
              <a:lnSpc>
                <a:spcPct val="101299"/>
              </a:lnSpc>
              <a:spcBef>
                <a:spcPts val="107"/>
              </a:spcBef>
              <a:tabLst>
                <a:tab pos="624294" algn="l"/>
              </a:tabLst>
            </a:pP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European established networks 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cold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	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war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improved networks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510094" y="3576394"/>
            <a:ext cx="1257880" cy="1527427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R="6841" algn="r">
              <a:spcBef>
                <a:spcPts val="135"/>
              </a:spcBef>
            </a:pP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countries</a:t>
            </a:r>
            <a:endParaRPr sz="1615">
              <a:latin typeface="American Typewriter"/>
              <a:cs typeface="American Typewriter"/>
            </a:endParaRPr>
          </a:p>
          <a:p>
            <a:pPr marL="791914">
              <a:lnSpc>
                <a:spcPts val="1926"/>
              </a:lnSpc>
              <a:spcBef>
                <a:spcPts val="61"/>
              </a:spcBef>
            </a:pP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GDR</a:t>
            </a:r>
            <a:endParaRPr sz="1615">
              <a:latin typeface="American Typewriter"/>
              <a:cs typeface="American Typewriter"/>
            </a:endParaRPr>
          </a:p>
          <a:p>
            <a:pPr marR="6841" algn="r">
              <a:lnSpc>
                <a:spcPts val="1926"/>
              </a:lnSpc>
              <a:tabLst>
                <a:tab pos="901380" algn="l"/>
              </a:tabLst>
            </a:pP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during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	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endParaRPr sz="1615">
              <a:latin typeface="American Typewriter"/>
              <a:cs typeface="American Typewriter"/>
            </a:endParaRPr>
          </a:p>
          <a:p>
            <a:pPr marR="6841" algn="r">
              <a:lnSpc>
                <a:spcPts val="1926"/>
              </a:lnSpc>
              <a:spcBef>
                <a:spcPts val="67"/>
              </a:spcBef>
              <a:tabLst>
                <a:tab pos="834674" algn="l"/>
              </a:tabLst>
            </a:pP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period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	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endParaRPr sz="1615">
              <a:latin typeface="American Typewriter"/>
              <a:cs typeface="American Typewriter"/>
            </a:endParaRPr>
          </a:p>
          <a:p>
            <a:pPr marR="6841" algn="r">
              <a:lnSpc>
                <a:spcPts val="1926"/>
              </a:lnSpc>
            </a:pP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these</a:t>
            </a:r>
            <a:endParaRPr sz="1615">
              <a:latin typeface="American Typewriter"/>
              <a:cs typeface="American Typewriter"/>
            </a:endParaRPr>
          </a:p>
          <a:p>
            <a:pPr marR="6841" algn="r">
              <a:spcBef>
                <a:spcPts val="61"/>
              </a:spcBef>
              <a:tabLst>
                <a:tab pos="815005" algn="l"/>
              </a:tabLst>
            </a:pP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after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	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335700" y="5049903"/>
            <a:ext cx="1938556" cy="52779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lnSpc>
                <a:spcPct val="105000"/>
              </a:lnSpc>
              <a:spcBef>
                <a:spcPts val="135"/>
              </a:spcBef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Chernobyl</a:t>
            </a:r>
            <a:r>
              <a:rPr sz="1615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accident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1986.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335697" y="5817492"/>
            <a:ext cx="2332767" cy="1011448"/>
          </a:xfrm>
          <a:prstGeom prst="rect">
            <a:avLst/>
          </a:prstGeom>
        </p:spPr>
        <p:txBody>
          <a:bodyPr vert="horz" wrap="square" lIns="0" tIns="31640" rIns="0" bIns="0" rtlCol="0">
            <a:spAutoFit/>
          </a:bodyPr>
          <a:lstStyle/>
          <a:p>
            <a:pPr marL="17104" marR="662779">
              <a:lnSpc>
                <a:spcPts val="1872"/>
              </a:lnSpc>
              <a:spcBef>
                <a:spcPts val="249"/>
              </a:spcBef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Monitoring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of: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nuclear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facilities</a:t>
            </a:r>
            <a:endParaRPr sz="1615">
              <a:latin typeface="American Typewriter"/>
              <a:cs typeface="American Typewriter"/>
            </a:endParaRPr>
          </a:p>
          <a:p>
            <a:pPr marL="68416">
              <a:lnSpc>
                <a:spcPts val="1825"/>
              </a:lnSpc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atomic</a:t>
            </a:r>
            <a:r>
              <a:rPr sz="1615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bomb</a:t>
            </a:r>
            <a:r>
              <a:rPr sz="1615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scenarios</a:t>
            </a:r>
            <a:endParaRPr sz="1615">
              <a:latin typeface="American Typewriter"/>
              <a:cs typeface="American Typewriter"/>
            </a:endParaRPr>
          </a:p>
          <a:p>
            <a:pPr marL="68416">
              <a:spcBef>
                <a:spcPts val="101"/>
              </a:spcBef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terroristic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attacs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body" idx="1"/>
          </p:nvPr>
        </p:nvSpPr>
        <p:spPr>
          <a:xfrm>
            <a:off x="7465049" y="859131"/>
            <a:ext cx="7276411" cy="2183135"/>
          </a:xfrm>
          <a:prstGeom prst="rect">
            <a:avLst/>
          </a:prstGeom>
        </p:spPr>
        <p:txBody>
          <a:bodyPr vert="horz" wrap="square" lIns="0" tIns="23088" rIns="0" bIns="0" rtlCol="0">
            <a:spAutoFit/>
          </a:bodyPr>
          <a:lstStyle/>
          <a:p>
            <a:pPr marL="17104">
              <a:spcBef>
                <a:spcPts val="181"/>
              </a:spcBef>
            </a:pPr>
            <a:r>
              <a:rPr dirty="0"/>
              <a:t>Gamma</a:t>
            </a:r>
            <a:r>
              <a:rPr spc="-40" dirty="0"/>
              <a:t> </a:t>
            </a:r>
            <a:r>
              <a:rPr dirty="0"/>
              <a:t>Dose</a:t>
            </a:r>
            <a:r>
              <a:rPr spc="-40" dirty="0"/>
              <a:t> </a:t>
            </a:r>
            <a:r>
              <a:rPr dirty="0"/>
              <a:t>Rate</a:t>
            </a:r>
            <a:r>
              <a:rPr spc="-34" dirty="0"/>
              <a:t> </a:t>
            </a:r>
            <a:r>
              <a:rPr dirty="0"/>
              <a:t>(GDR)</a:t>
            </a:r>
            <a:r>
              <a:rPr spc="-34" dirty="0"/>
              <a:t> </a:t>
            </a:r>
            <a:r>
              <a:rPr dirty="0"/>
              <a:t>networks</a:t>
            </a:r>
            <a:r>
              <a:rPr spc="-34" dirty="0"/>
              <a:t> </a:t>
            </a:r>
            <a:r>
              <a:rPr dirty="0"/>
              <a:t>in</a:t>
            </a:r>
            <a:r>
              <a:rPr spc="-27" dirty="0"/>
              <a:t> </a:t>
            </a:r>
            <a:r>
              <a:rPr spc="-13" dirty="0"/>
              <a:t>Europe</a:t>
            </a:r>
          </a:p>
          <a:p>
            <a:pPr>
              <a:spcBef>
                <a:spcPts val="1886"/>
              </a:spcBef>
            </a:pPr>
            <a:endParaRPr spc="-13" dirty="0"/>
          </a:p>
          <a:p>
            <a:pPr marL="2034517" marR="1893409">
              <a:lnSpc>
                <a:spcPct val="101699"/>
              </a:lnSpc>
            </a:pPr>
            <a:r>
              <a:rPr sz="1615" dirty="0"/>
              <a:t>German</a:t>
            </a:r>
            <a:r>
              <a:rPr sz="1615" spc="6" dirty="0"/>
              <a:t> </a:t>
            </a:r>
            <a:r>
              <a:rPr sz="1615" spc="-13" dirty="0"/>
              <a:t>Network 1800</a:t>
            </a:r>
            <a:r>
              <a:rPr sz="1615" spc="-54" dirty="0"/>
              <a:t> </a:t>
            </a:r>
            <a:r>
              <a:rPr sz="1615" dirty="0"/>
              <a:t>GDR</a:t>
            </a:r>
            <a:r>
              <a:rPr sz="1615" spc="-40" dirty="0"/>
              <a:t> </a:t>
            </a:r>
            <a:r>
              <a:rPr sz="1615" spc="-13" dirty="0"/>
              <a:t>stations </a:t>
            </a:r>
            <a:r>
              <a:rPr sz="1615" dirty="0"/>
              <a:t>to</a:t>
            </a:r>
            <a:r>
              <a:rPr sz="1615" spc="-6" dirty="0"/>
              <a:t> </a:t>
            </a:r>
            <a:r>
              <a:rPr sz="1615" dirty="0"/>
              <a:t>perform</a:t>
            </a:r>
            <a:r>
              <a:rPr sz="1615" spc="-6" dirty="0"/>
              <a:t> </a:t>
            </a:r>
            <a:r>
              <a:rPr sz="1615" spc="-27" dirty="0"/>
              <a:t>gamma </a:t>
            </a:r>
            <a:r>
              <a:rPr sz="1615" dirty="0"/>
              <a:t>Spectrometry</a:t>
            </a:r>
            <a:r>
              <a:rPr sz="1615" spc="-13" dirty="0"/>
              <a:t> </a:t>
            </a:r>
            <a:r>
              <a:rPr sz="1615" spc="-34" dirty="0"/>
              <a:t>and</a:t>
            </a:r>
            <a:endParaRPr sz="1615"/>
          </a:p>
          <a:p>
            <a:pPr marL="2034517">
              <a:lnSpc>
                <a:spcPts val="1872"/>
              </a:lnSpc>
            </a:pPr>
            <a:r>
              <a:rPr sz="1615" dirty="0"/>
              <a:t>Create</a:t>
            </a:r>
            <a:r>
              <a:rPr sz="1615" spc="-27" dirty="0"/>
              <a:t> </a:t>
            </a:r>
            <a:r>
              <a:rPr sz="1615" spc="-13" dirty="0"/>
              <a:t>contamination</a:t>
            </a:r>
            <a:endParaRPr sz="1615"/>
          </a:p>
          <a:p>
            <a:pPr marL="2034517" marR="1910514">
              <a:lnSpc>
                <a:spcPts val="1872"/>
              </a:lnSpc>
              <a:spcBef>
                <a:spcPts val="215"/>
              </a:spcBef>
            </a:pPr>
            <a:r>
              <a:rPr sz="1615" dirty="0"/>
              <a:t>Map</a:t>
            </a:r>
            <a:r>
              <a:rPr sz="1615" spc="-27" dirty="0"/>
              <a:t> </a:t>
            </a:r>
            <a:r>
              <a:rPr sz="1615" dirty="0"/>
              <a:t>for</a:t>
            </a:r>
            <a:r>
              <a:rPr sz="1615" spc="-21" dirty="0"/>
              <a:t> </a:t>
            </a:r>
            <a:r>
              <a:rPr sz="1615" dirty="0"/>
              <a:t>long</a:t>
            </a:r>
            <a:r>
              <a:rPr sz="1615" spc="-27" dirty="0"/>
              <a:t> </a:t>
            </a:r>
            <a:r>
              <a:rPr sz="1615" spc="-13" dirty="0"/>
              <a:t>-</a:t>
            </a:r>
            <a:r>
              <a:rPr sz="1615" spc="-27" dirty="0"/>
              <a:t>lived </a:t>
            </a:r>
            <a:r>
              <a:rPr sz="1615" spc="-13" dirty="0"/>
              <a:t>radionuclides</a:t>
            </a:r>
            <a:endParaRPr sz="1615"/>
          </a:p>
        </p:txBody>
      </p:sp>
      <p:grpSp>
        <p:nvGrpSpPr>
          <p:cNvPr id="17" name="object 17"/>
          <p:cNvGrpSpPr/>
          <p:nvPr/>
        </p:nvGrpSpPr>
        <p:grpSpPr>
          <a:xfrm>
            <a:off x="723739" y="2741590"/>
            <a:ext cx="9856106" cy="2768877"/>
            <a:chOff x="537438" y="3009257"/>
            <a:chExt cx="7319009" cy="2056130"/>
          </a:xfrm>
        </p:grpSpPr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7438" y="3009257"/>
              <a:ext cx="1689262" cy="1267741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360810" y="3985961"/>
              <a:ext cx="569595" cy="271145"/>
            </a:xfrm>
            <a:custGeom>
              <a:avLst/>
              <a:gdLst/>
              <a:ahLst/>
              <a:cxnLst/>
              <a:rect l="l" t="t" r="r" b="b"/>
              <a:pathLst>
                <a:path w="569594" h="271145">
                  <a:moveTo>
                    <a:pt x="433552" y="0"/>
                  </a:moveTo>
                  <a:lnTo>
                    <a:pt x="433552" y="67732"/>
                  </a:lnTo>
                  <a:lnTo>
                    <a:pt x="0" y="67732"/>
                  </a:lnTo>
                  <a:lnTo>
                    <a:pt x="0" y="203198"/>
                  </a:lnTo>
                  <a:lnTo>
                    <a:pt x="433552" y="203198"/>
                  </a:lnTo>
                  <a:lnTo>
                    <a:pt x="433552" y="270932"/>
                  </a:lnTo>
                  <a:lnTo>
                    <a:pt x="569037" y="135465"/>
                  </a:lnTo>
                  <a:lnTo>
                    <a:pt x="433552" y="0"/>
                  </a:lnTo>
                  <a:close/>
                </a:path>
              </a:pathLst>
            </a:custGeom>
            <a:solidFill>
              <a:srgbClr val="A6B7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360810" y="3985961"/>
              <a:ext cx="569595" cy="271145"/>
            </a:xfrm>
            <a:custGeom>
              <a:avLst/>
              <a:gdLst/>
              <a:ahLst/>
              <a:cxnLst/>
              <a:rect l="l" t="t" r="r" b="b"/>
              <a:pathLst>
                <a:path w="569594" h="271145">
                  <a:moveTo>
                    <a:pt x="0" y="67733"/>
                  </a:moveTo>
                  <a:lnTo>
                    <a:pt x="433552" y="67733"/>
                  </a:lnTo>
                  <a:lnTo>
                    <a:pt x="433552" y="0"/>
                  </a:lnTo>
                  <a:lnTo>
                    <a:pt x="569036" y="135466"/>
                  </a:lnTo>
                  <a:lnTo>
                    <a:pt x="433552" y="270933"/>
                  </a:lnTo>
                  <a:lnTo>
                    <a:pt x="433552" y="203199"/>
                  </a:lnTo>
                  <a:lnTo>
                    <a:pt x="0" y="203199"/>
                  </a:lnTo>
                  <a:lnTo>
                    <a:pt x="0" y="67733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76073" y="3813540"/>
              <a:ext cx="1880276" cy="1251266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725982" y="4990426"/>
            <a:ext cx="1967630" cy="956971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51311" marR="41049" algn="just">
              <a:lnSpc>
                <a:spcPct val="102699"/>
              </a:lnSpc>
              <a:spcBef>
                <a:spcPts val="67"/>
              </a:spcBef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1cm</a:t>
            </a:r>
            <a:r>
              <a:rPr sz="2021" baseline="27777" dirty="0">
                <a:solidFill>
                  <a:srgbClr val="FFFFFF"/>
                </a:solidFill>
                <a:latin typeface="American Typewriter"/>
                <a:cs typeface="American Typewriter"/>
              </a:rPr>
              <a:t>3</a:t>
            </a:r>
            <a:r>
              <a:rPr sz="2021" spc="474" baseline="2777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coplanar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grid</a:t>
            </a:r>
            <a:r>
              <a:rPr sz="2021" spc="15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(Cd,Zn)Te detector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46043" y="6492701"/>
            <a:ext cx="2253240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Broken</a:t>
            </a:r>
            <a:r>
              <a:rPr sz="2021" spc="16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mountain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114598" y="6147220"/>
            <a:ext cx="2674814" cy="645860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17104" marR="6841">
              <a:lnSpc>
                <a:spcPct val="104000"/>
              </a:lnSpc>
              <a:spcBef>
                <a:spcPts val="67"/>
              </a:spcBef>
            </a:pPr>
            <a:r>
              <a:rPr sz="1346" dirty="0">
                <a:solidFill>
                  <a:srgbClr val="FFC000"/>
                </a:solidFill>
                <a:latin typeface="American Typewriter"/>
                <a:cs typeface="American Typewriter"/>
              </a:rPr>
              <a:t>Inter-calibration</a:t>
            </a:r>
            <a:r>
              <a:rPr sz="1346" spc="215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facility </a:t>
            </a:r>
            <a:r>
              <a:rPr sz="1346" dirty="0">
                <a:solidFill>
                  <a:srgbClr val="FFC000"/>
                </a:solidFill>
                <a:latin typeface="American Typewriter"/>
                <a:cs typeface="American Typewriter"/>
              </a:rPr>
              <a:t>(INTERCAL)</a:t>
            </a:r>
            <a:r>
              <a:rPr sz="1346" spc="122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C000"/>
                </a:solidFill>
                <a:latin typeface="American Typewriter"/>
                <a:cs typeface="American Typewriter"/>
              </a:rPr>
              <a:t>on</a:t>
            </a:r>
            <a:r>
              <a:rPr sz="1346" spc="122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Schauinsland </a:t>
            </a:r>
            <a:r>
              <a:rPr sz="1346" dirty="0">
                <a:solidFill>
                  <a:srgbClr val="FFC000"/>
                </a:solidFill>
                <a:latin typeface="American Typewriter"/>
                <a:cs typeface="American Typewriter"/>
              </a:rPr>
              <a:t>mountain</a:t>
            </a:r>
            <a:r>
              <a:rPr sz="1346" spc="6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C000"/>
                </a:solidFill>
                <a:latin typeface="American Typewriter"/>
                <a:cs typeface="American Typewriter"/>
              </a:rPr>
              <a:t>(1200</a:t>
            </a:r>
            <a:r>
              <a:rPr sz="1346" spc="7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C000"/>
                </a:solidFill>
                <a:latin typeface="American Typewriter"/>
                <a:cs typeface="American Typewriter"/>
              </a:rPr>
              <a:t>m)</a:t>
            </a:r>
            <a:r>
              <a:rPr sz="1346" spc="7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C000"/>
                </a:solidFill>
                <a:latin typeface="American Typewriter"/>
                <a:cs typeface="American Typewriter"/>
              </a:rPr>
              <a:t>since</a:t>
            </a:r>
            <a:r>
              <a:rPr sz="1346" spc="7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346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2007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9977E22B-DE35-191E-A604-8F9CC2F7CCB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44</a:t>
            </a:fld>
            <a:endParaRPr lang="en-GB"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260969E1-9032-604A-B11C-7AE955A87865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7" y="233155"/>
            <a:ext cx="12774631" cy="7512225"/>
            <a:chOff x="357187" y="1146527"/>
            <a:chExt cx="9486265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84104" y="4491571"/>
              <a:ext cx="3257857" cy="196584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69455" y="2187955"/>
              <a:ext cx="3273552" cy="1938527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086461" y="4040177"/>
            <a:ext cx="6067073" cy="58434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15568" marR="58154" indent="-265113">
              <a:lnSpc>
                <a:spcPct val="118300"/>
              </a:lnSpc>
              <a:spcBef>
                <a:spcPts val="135"/>
              </a:spcBef>
              <a:buFont typeface="Arial"/>
              <a:buChar char="•"/>
              <a:tabLst>
                <a:tab pos="315568" algn="l"/>
              </a:tabLst>
            </a:pP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Earth</a:t>
            </a:r>
            <a:r>
              <a:rPr sz="1615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receives</a:t>
            </a:r>
            <a:r>
              <a:rPr sz="1615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28" dirty="0">
                <a:solidFill>
                  <a:srgbClr val="FFFF00"/>
                </a:solidFill>
                <a:latin typeface="American Typewriter"/>
                <a:cs typeface="American Typewriter"/>
              </a:rPr>
              <a:t>174</a:t>
            </a:r>
            <a:r>
              <a:rPr sz="1615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petawatts</a:t>
            </a:r>
            <a:r>
              <a:rPr sz="1615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(10</a:t>
            </a:r>
            <a:r>
              <a:rPr sz="1615" spc="-101" baseline="27777" dirty="0">
                <a:solidFill>
                  <a:srgbClr val="FFFF00"/>
                </a:solidFill>
                <a:latin typeface="American Typewriter"/>
                <a:cs typeface="American Typewriter"/>
              </a:rPr>
              <a:t>15</a:t>
            </a:r>
            <a:r>
              <a:rPr sz="1615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)</a:t>
            </a:r>
            <a:r>
              <a:rPr sz="1615" spc="-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(PW) of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incoming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solar</a:t>
            </a:r>
            <a:r>
              <a:rPr sz="1615" spc="-4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radiation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(insolation)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at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upper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atmosphere.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53723" y="5814044"/>
            <a:ext cx="7041025" cy="167330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281361" marR="6841" indent="-265113" algn="just">
              <a:lnSpc>
                <a:spcPct val="125000"/>
              </a:lnSpc>
              <a:spcBef>
                <a:spcPts val="135"/>
              </a:spcBef>
              <a:buFont typeface="Arial"/>
              <a:buChar char="•"/>
              <a:tabLst>
                <a:tab pos="281361" algn="l"/>
              </a:tabLst>
            </a:pP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About</a:t>
            </a:r>
            <a:r>
              <a:rPr sz="1615" spc="15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30%</a:t>
            </a:r>
            <a:r>
              <a:rPr sz="1615" spc="162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is</a:t>
            </a:r>
            <a:r>
              <a:rPr sz="1615" spc="14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reflected</a:t>
            </a:r>
            <a:r>
              <a:rPr sz="1615" spc="14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back</a:t>
            </a:r>
            <a:r>
              <a:rPr sz="1615" spc="14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to</a:t>
            </a:r>
            <a:r>
              <a:rPr sz="1615" spc="14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space</a:t>
            </a:r>
            <a:r>
              <a:rPr sz="1615" spc="14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while</a:t>
            </a:r>
            <a:r>
              <a:rPr sz="1615" spc="14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the</a:t>
            </a:r>
            <a:r>
              <a:rPr sz="1615" spc="14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rest,</a:t>
            </a:r>
            <a:r>
              <a:rPr sz="1615" spc="162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122 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PW,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is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absorbed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by</a:t>
            </a:r>
            <a:r>
              <a:rPr sz="1615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clouds,</a:t>
            </a:r>
            <a:r>
              <a:rPr sz="1615" spc="-21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oceans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and</a:t>
            </a:r>
            <a:r>
              <a:rPr sz="1615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C000"/>
                </a:solidFill>
                <a:latin typeface="American Typewriter"/>
                <a:cs typeface="American Typewriter"/>
              </a:rPr>
              <a:t>land</a:t>
            </a:r>
            <a:r>
              <a:rPr sz="1615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masses.</a:t>
            </a:r>
            <a:endParaRPr sz="1615" dirty="0">
              <a:latin typeface="American Typewriter"/>
              <a:cs typeface="American Typewriter"/>
            </a:endParaRPr>
          </a:p>
          <a:p>
            <a:pPr marL="281361" marR="6841" indent="-265113" algn="just">
              <a:lnSpc>
                <a:spcPct val="120600"/>
              </a:lnSpc>
              <a:spcBef>
                <a:spcPts val="1152"/>
              </a:spcBef>
              <a:buFont typeface="Arial"/>
              <a:buChar char="•"/>
              <a:tabLst>
                <a:tab pos="281361" algn="l"/>
              </a:tabLst>
            </a:pP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In</a:t>
            </a:r>
            <a:r>
              <a:rPr sz="1615" spc="538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2022</a:t>
            </a:r>
            <a:r>
              <a:rPr sz="1615" spc="545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solar</a:t>
            </a:r>
            <a:r>
              <a:rPr sz="1615" spc="545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photovoltaic</a:t>
            </a:r>
            <a:r>
              <a:rPr sz="1615" spc="551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PV</a:t>
            </a:r>
            <a:r>
              <a:rPr sz="1615" spc="551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generated</a:t>
            </a:r>
            <a:r>
              <a:rPr sz="1615" spc="545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4.5%</a:t>
            </a:r>
            <a:r>
              <a:rPr sz="1615" spc="559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B0FF63"/>
                </a:solidFill>
                <a:latin typeface="American Typewriter"/>
                <a:cs typeface="American Typewriter"/>
              </a:rPr>
              <a:t>(1284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TWh)</a:t>
            </a:r>
            <a:r>
              <a:rPr sz="1615" spc="519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of</a:t>
            </a:r>
            <a:r>
              <a:rPr sz="1615" spc="532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the</a:t>
            </a:r>
            <a:r>
              <a:rPr sz="1615" spc="519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world's</a:t>
            </a:r>
            <a:r>
              <a:rPr sz="1615" spc="526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electricity</a:t>
            </a:r>
            <a:r>
              <a:rPr sz="1615" spc="519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compared</a:t>
            </a:r>
            <a:r>
              <a:rPr sz="1615" spc="526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to</a:t>
            </a:r>
            <a:r>
              <a:rPr sz="1615" spc="519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1%</a:t>
            </a:r>
            <a:r>
              <a:rPr sz="1615" spc="532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B0FF63"/>
                </a:solidFill>
                <a:latin typeface="American Typewriter"/>
                <a:cs typeface="American Typewriter"/>
              </a:rPr>
              <a:t>(253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TWh)</a:t>
            </a:r>
            <a:r>
              <a:rPr sz="1615" spc="74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in</a:t>
            </a:r>
            <a:r>
              <a:rPr sz="1615" spc="74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B0FF63"/>
                </a:solidFill>
                <a:latin typeface="American Typewriter"/>
                <a:cs typeface="American Typewriter"/>
              </a:rPr>
              <a:t>2015.</a:t>
            </a:r>
            <a:r>
              <a:rPr sz="1615" spc="74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Wind</a:t>
            </a:r>
            <a:r>
              <a:rPr sz="1615" spc="74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and</a:t>
            </a:r>
            <a:r>
              <a:rPr sz="1615" spc="67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solar</a:t>
            </a:r>
            <a:r>
              <a:rPr sz="1615" spc="74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generated</a:t>
            </a:r>
            <a:r>
              <a:rPr sz="1615" spc="67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over</a:t>
            </a:r>
            <a:r>
              <a:rPr sz="1615" spc="74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12%</a:t>
            </a:r>
            <a:r>
              <a:rPr sz="1615" spc="80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of</a:t>
            </a:r>
            <a:r>
              <a:rPr sz="1615" spc="74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B0FF63"/>
                </a:solidFill>
                <a:latin typeface="American Typewriter"/>
                <a:cs typeface="American Typewriter"/>
              </a:rPr>
              <a:t>the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world's</a:t>
            </a:r>
            <a:r>
              <a:rPr sz="1615" spc="-27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electricity</a:t>
            </a:r>
            <a:r>
              <a:rPr sz="1615" spc="-27" dirty="0">
                <a:solidFill>
                  <a:srgbClr val="B0FF63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B0FF63"/>
                </a:solidFill>
                <a:latin typeface="American Typewriter"/>
                <a:cs typeface="American Typewriter"/>
              </a:rPr>
              <a:t>in</a:t>
            </a:r>
            <a:r>
              <a:rPr sz="1615" spc="-27" dirty="0">
                <a:solidFill>
                  <a:srgbClr val="B0FF63"/>
                </a:solidFill>
                <a:latin typeface="American Typewriter"/>
                <a:cs typeface="American Typewriter"/>
              </a:rPr>
              <a:t> 2022</a:t>
            </a:r>
            <a:endParaRPr sz="1615" dirty="0">
              <a:latin typeface="American Typewriter"/>
              <a:cs typeface="American Typewriter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076758" y="-13021"/>
            <a:ext cx="15164716" cy="730130"/>
          </a:xfrm>
          <a:prstGeom prst="rect">
            <a:avLst/>
          </a:prstGeom>
        </p:spPr>
        <p:txBody>
          <a:bodyPr vert="horz" wrap="square" lIns="0" tIns="292094" rIns="0" bIns="0" rtlCol="0">
            <a:spAutoFit/>
          </a:bodyPr>
          <a:lstStyle/>
          <a:p>
            <a:pPr marL="394247">
              <a:spcBef>
                <a:spcPts val="135"/>
              </a:spcBef>
            </a:pP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Detecting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Solar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for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Energy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Harvesting</a:t>
            </a:r>
            <a:r>
              <a:rPr sz="2828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Photovoltaic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62727" y="1671191"/>
            <a:ext cx="5384687" cy="1086970"/>
          </a:xfrm>
          <a:prstGeom prst="rect">
            <a:avLst/>
          </a:prstGeom>
        </p:spPr>
        <p:txBody>
          <a:bodyPr vert="horz" wrap="square" lIns="0" tIns="35058" rIns="0" bIns="0" rtlCol="0">
            <a:spAutoFit/>
          </a:bodyPr>
          <a:lstStyle/>
          <a:p>
            <a:pPr marL="17104" marR="6841">
              <a:lnSpc>
                <a:spcPts val="2006"/>
              </a:lnSpc>
              <a:spcBef>
                <a:spcPts val="274"/>
              </a:spcBef>
            </a:pP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A</a:t>
            </a:r>
            <a:r>
              <a:rPr sz="1751" spc="40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solar</a:t>
            </a:r>
            <a:r>
              <a:rPr sz="1751" spc="40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cell</a:t>
            </a:r>
            <a:r>
              <a:rPr sz="1751" spc="47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is</a:t>
            </a:r>
            <a:r>
              <a:rPr sz="1751" spc="40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basically</a:t>
            </a:r>
            <a:r>
              <a:rPr sz="1751" spc="40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a</a:t>
            </a:r>
            <a:r>
              <a:rPr sz="1751" spc="47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EC306"/>
                </a:solidFill>
                <a:latin typeface="American Typewriter"/>
                <a:cs typeface="American Typewriter"/>
              </a:rPr>
              <a:t>p-n-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diode</a:t>
            </a:r>
            <a:r>
              <a:rPr sz="1751" spc="34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where</a:t>
            </a:r>
            <a:r>
              <a:rPr sz="1751" spc="40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EC306"/>
                </a:solidFill>
                <a:latin typeface="American Typewriter"/>
                <a:cs typeface="American Typewriter"/>
              </a:rPr>
              <a:t>current, voltage</a:t>
            </a:r>
            <a:r>
              <a:rPr sz="1751" spc="-74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and</a:t>
            </a:r>
            <a:r>
              <a:rPr sz="1751" spc="-67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EC306"/>
                </a:solidFill>
                <a:latin typeface="American Typewriter"/>
                <a:cs typeface="American Typewriter"/>
              </a:rPr>
              <a:t>resistance</a:t>
            </a:r>
            <a:endParaRPr sz="1751">
              <a:latin typeface="American Typewriter"/>
              <a:cs typeface="American Typewriter"/>
            </a:endParaRPr>
          </a:p>
          <a:p>
            <a:pPr marL="17104" marR="3141145">
              <a:lnSpc>
                <a:spcPts val="2006"/>
              </a:lnSpc>
              <a:spcBef>
                <a:spcPts val="154"/>
              </a:spcBef>
            </a:pP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–</a:t>
            </a:r>
            <a:r>
              <a:rPr sz="1751" spc="-40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vary</a:t>
            </a:r>
            <a:r>
              <a:rPr sz="1751" spc="-40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when</a:t>
            </a:r>
            <a:r>
              <a:rPr sz="1751" spc="-40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EC306"/>
                </a:solidFill>
                <a:latin typeface="American Typewriter"/>
                <a:cs typeface="American Typewriter"/>
              </a:rPr>
              <a:t>exposed </a:t>
            </a:r>
            <a:r>
              <a:rPr sz="1751" dirty="0">
                <a:solidFill>
                  <a:srgbClr val="FEC306"/>
                </a:solidFill>
                <a:latin typeface="American Typewriter"/>
                <a:cs typeface="American Typewriter"/>
              </a:rPr>
              <a:t>to</a:t>
            </a:r>
            <a:r>
              <a:rPr sz="1751" spc="-34" dirty="0">
                <a:solidFill>
                  <a:srgbClr val="FEC306"/>
                </a:solidFill>
                <a:latin typeface="American Typewriter"/>
                <a:cs typeface="American Typewriter"/>
              </a:rPr>
              <a:t> </a:t>
            </a:r>
            <a:r>
              <a:rPr sz="1751" spc="-13" dirty="0">
                <a:solidFill>
                  <a:srgbClr val="FEC306"/>
                </a:solidFill>
                <a:latin typeface="American Typewriter"/>
                <a:cs typeface="American Typewriter"/>
              </a:rPr>
              <a:t>light</a:t>
            </a:r>
            <a:endParaRPr sz="1751">
              <a:latin typeface="American Typewriter"/>
              <a:cs typeface="American Typewriter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982806" y="2099406"/>
            <a:ext cx="4589426" cy="1777793"/>
            <a:chOff x="2957576" y="2532379"/>
            <a:chExt cx="3408045" cy="1320165"/>
          </a:xfrm>
        </p:grpSpPr>
        <p:sp>
          <p:nvSpPr>
            <p:cNvPr id="15" name="object 15"/>
            <p:cNvSpPr/>
            <p:nvPr/>
          </p:nvSpPr>
          <p:spPr>
            <a:xfrm>
              <a:off x="5534088" y="2764375"/>
              <a:ext cx="825500" cy="303530"/>
            </a:xfrm>
            <a:custGeom>
              <a:avLst/>
              <a:gdLst/>
              <a:ahLst/>
              <a:cxnLst/>
              <a:rect l="l" t="t" r="r" b="b"/>
              <a:pathLst>
                <a:path w="825500" h="303530">
                  <a:moveTo>
                    <a:pt x="673246" y="0"/>
                  </a:moveTo>
                  <a:lnTo>
                    <a:pt x="673246" y="75858"/>
                  </a:lnTo>
                  <a:lnTo>
                    <a:pt x="0" y="75858"/>
                  </a:lnTo>
                  <a:lnTo>
                    <a:pt x="0" y="227575"/>
                  </a:lnTo>
                  <a:lnTo>
                    <a:pt x="673246" y="227575"/>
                  </a:lnTo>
                  <a:lnTo>
                    <a:pt x="673246" y="303432"/>
                  </a:lnTo>
                  <a:lnTo>
                    <a:pt x="824983" y="151715"/>
                  </a:lnTo>
                  <a:lnTo>
                    <a:pt x="673246" y="0"/>
                  </a:lnTo>
                  <a:close/>
                </a:path>
              </a:pathLst>
            </a:custGeom>
            <a:solidFill>
              <a:srgbClr val="FF5B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534088" y="2764375"/>
              <a:ext cx="825500" cy="303530"/>
            </a:xfrm>
            <a:custGeom>
              <a:avLst/>
              <a:gdLst/>
              <a:ahLst/>
              <a:cxnLst/>
              <a:rect l="l" t="t" r="r" b="b"/>
              <a:pathLst>
                <a:path w="825500" h="303530">
                  <a:moveTo>
                    <a:pt x="0" y="75858"/>
                  </a:moveTo>
                  <a:lnTo>
                    <a:pt x="673246" y="75858"/>
                  </a:lnTo>
                  <a:lnTo>
                    <a:pt x="673246" y="0"/>
                  </a:lnTo>
                  <a:lnTo>
                    <a:pt x="824982" y="151716"/>
                  </a:lnTo>
                  <a:lnTo>
                    <a:pt x="673246" y="303432"/>
                  </a:lnTo>
                  <a:lnTo>
                    <a:pt x="673246" y="227575"/>
                  </a:lnTo>
                  <a:lnTo>
                    <a:pt x="0" y="227575"/>
                  </a:lnTo>
                  <a:lnTo>
                    <a:pt x="0" y="75858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57576" y="2532379"/>
              <a:ext cx="2365248" cy="1319784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9014022" y="4339845"/>
            <a:ext cx="1448572" cy="26580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Land</a:t>
            </a:r>
            <a:r>
              <a:rPr sz="1615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Coverage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476868" y="4759167"/>
            <a:ext cx="2869781" cy="1149281"/>
            <a:chOff x="4067047" y="4507483"/>
            <a:chExt cx="2131060" cy="853440"/>
          </a:xfrm>
        </p:grpSpPr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67047" y="4507483"/>
              <a:ext cx="1139952" cy="85343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53175" y="4751323"/>
              <a:ext cx="344424" cy="332231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4994846" y="4781417"/>
              <a:ext cx="824230" cy="340360"/>
            </a:xfrm>
            <a:custGeom>
              <a:avLst/>
              <a:gdLst/>
              <a:ahLst/>
              <a:cxnLst/>
              <a:rect l="l" t="t" r="r" b="b"/>
              <a:pathLst>
                <a:path w="824229" h="340360">
                  <a:moveTo>
                    <a:pt x="760120" y="302006"/>
                  </a:moveTo>
                  <a:lnTo>
                    <a:pt x="734720" y="289306"/>
                  </a:lnTo>
                  <a:lnTo>
                    <a:pt x="683907" y="263906"/>
                  </a:lnTo>
                  <a:lnTo>
                    <a:pt x="683907" y="289306"/>
                  </a:lnTo>
                  <a:lnTo>
                    <a:pt x="0" y="289306"/>
                  </a:lnTo>
                  <a:lnTo>
                    <a:pt x="0" y="314706"/>
                  </a:lnTo>
                  <a:lnTo>
                    <a:pt x="683907" y="314706"/>
                  </a:lnTo>
                  <a:lnTo>
                    <a:pt x="683907" y="340106"/>
                  </a:lnTo>
                  <a:lnTo>
                    <a:pt x="734720" y="314706"/>
                  </a:lnTo>
                  <a:lnTo>
                    <a:pt x="760120" y="302006"/>
                  </a:lnTo>
                  <a:close/>
                </a:path>
                <a:path w="824229" h="340360">
                  <a:moveTo>
                    <a:pt x="783501" y="38100"/>
                  </a:moveTo>
                  <a:lnTo>
                    <a:pt x="758101" y="25400"/>
                  </a:lnTo>
                  <a:lnTo>
                    <a:pt x="707301" y="0"/>
                  </a:lnTo>
                  <a:lnTo>
                    <a:pt x="707301" y="25400"/>
                  </a:lnTo>
                  <a:lnTo>
                    <a:pt x="23393" y="25400"/>
                  </a:lnTo>
                  <a:lnTo>
                    <a:pt x="23393" y="50800"/>
                  </a:lnTo>
                  <a:lnTo>
                    <a:pt x="707301" y="50800"/>
                  </a:lnTo>
                  <a:lnTo>
                    <a:pt x="707301" y="76200"/>
                  </a:lnTo>
                  <a:lnTo>
                    <a:pt x="758101" y="50800"/>
                  </a:lnTo>
                  <a:lnTo>
                    <a:pt x="783501" y="38100"/>
                  </a:lnTo>
                  <a:close/>
                </a:path>
                <a:path w="824229" h="340360">
                  <a:moveTo>
                    <a:pt x="823785" y="240601"/>
                  </a:moveTo>
                  <a:lnTo>
                    <a:pt x="798372" y="227901"/>
                  </a:lnTo>
                  <a:lnTo>
                    <a:pt x="755218" y="206336"/>
                  </a:lnTo>
                  <a:lnTo>
                    <a:pt x="758101" y="204889"/>
                  </a:lnTo>
                  <a:lnTo>
                    <a:pt x="783501" y="192189"/>
                  </a:lnTo>
                  <a:lnTo>
                    <a:pt x="758101" y="179489"/>
                  </a:lnTo>
                  <a:lnTo>
                    <a:pt x="747572" y="174231"/>
                  </a:lnTo>
                  <a:lnTo>
                    <a:pt x="747572" y="210159"/>
                  </a:lnTo>
                  <a:lnTo>
                    <a:pt x="747572" y="227901"/>
                  </a:lnTo>
                  <a:lnTo>
                    <a:pt x="712076" y="227901"/>
                  </a:lnTo>
                  <a:lnTo>
                    <a:pt x="747572" y="210159"/>
                  </a:lnTo>
                  <a:lnTo>
                    <a:pt x="747572" y="174231"/>
                  </a:lnTo>
                  <a:lnTo>
                    <a:pt x="708723" y="154813"/>
                  </a:lnTo>
                  <a:lnTo>
                    <a:pt x="734720" y="141808"/>
                  </a:lnTo>
                  <a:lnTo>
                    <a:pt x="760120" y="129108"/>
                  </a:lnTo>
                  <a:lnTo>
                    <a:pt x="734720" y="116408"/>
                  </a:lnTo>
                  <a:lnTo>
                    <a:pt x="683907" y="91008"/>
                  </a:lnTo>
                  <a:lnTo>
                    <a:pt x="683907" y="116408"/>
                  </a:lnTo>
                  <a:lnTo>
                    <a:pt x="0" y="116408"/>
                  </a:lnTo>
                  <a:lnTo>
                    <a:pt x="0" y="141808"/>
                  </a:lnTo>
                  <a:lnTo>
                    <a:pt x="683907" y="141808"/>
                  </a:lnTo>
                  <a:lnTo>
                    <a:pt x="683907" y="167208"/>
                  </a:lnTo>
                  <a:lnTo>
                    <a:pt x="707301" y="155524"/>
                  </a:lnTo>
                  <a:lnTo>
                    <a:pt x="707301" y="179489"/>
                  </a:lnTo>
                  <a:lnTo>
                    <a:pt x="23393" y="179489"/>
                  </a:lnTo>
                  <a:lnTo>
                    <a:pt x="23393" y="204889"/>
                  </a:lnTo>
                  <a:lnTo>
                    <a:pt x="707301" y="204889"/>
                  </a:lnTo>
                  <a:lnTo>
                    <a:pt x="707301" y="227901"/>
                  </a:lnTo>
                  <a:lnTo>
                    <a:pt x="63665" y="227901"/>
                  </a:lnTo>
                  <a:lnTo>
                    <a:pt x="63665" y="253301"/>
                  </a:lnTo>
                  <a:lnTo>
                    <a:pt x="747572" y="253301"/>
                  </a:lnTo>
                  <a:lnTo>
                    <a:pt x="747572" y="278701"/>
                  </a:lnTo>
                  <a:lnTo>
                    <a:pt x="798372" y="253301"/>
                  </a:lnTo>
                  <a:lnTo>
                    <a:pt x="823785" y="240601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B635699-BF53-926E-1B40-B49E58FB74F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45</a:t>
            </a:fld>
            <a:endParaRPr lang="en-GB"/>
          </a:p>
        </p:txBody>
      </p:sp>
      <p:sp>
        <p:nvSpPr>
          <p:cNvPr id="24" name="object 2">
            <a:extLst>
              <a:ext uri="{FF2B5EF4-FFF2-40B4-BE49-F238E27FC236}">
                <a16:creationId xmlns:a16="http://schemas.microsoft.com/office/drawing/2014/main" id="{57A6DBF7-ABAE-9347-874E-58B60AA987AC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3" y="241707"/>
            <a:ext cx="11621075" cy="7495122"/>
            <a:chOff x="357187" y="1152877"/>
            <a:chExt cx="8629650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05704" y="2264155"/>
              <a:ext cx="3480815" cy="180136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05704" y="4437379"/>
              <a:ext cx="3480815" cy="194462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7527061" y="3771900"/>
              <a:ext cx="98425" cy="1150620"/>
            </a:xfrm>
            <a:custGeom>
              <a:avLst/>
              <a:gdLst/>
              <a:ahLst/>
              <a:cxnLst/>
              <a:rect l="l" t="t" r="r" b="b"/>
              <a:pathLst>
                <a:path w="98425" h="1150620">
                  <a:moveTo>
                    <a:pt x="32741" y="1052285"/>
                  </a:moveTo>
                  <a:lnTo>
                    <a:pt x="0" y="1052285"/>
                  </a:lnTo>
                  <a:lnTo>
                    <a:pt x="49113" y="1150498"/>
                  </a:lnTo>
                  <a:lnTo>
                    <a:pt x="90041" y="1068654"/>
                  </a:lnTo>
                  <a:lnTo>
                    <a:pt x="32741" y="1068654"/>
                  </a:lnTo>
                  <a:lnTo>
                    <a:pt x="32741" y="1052285"/>
                  </a:lnTo>
                  <a:close/>
                </a:path>
                <a:path w="98425" h="1150620">
                  <a:moveTo>
                    <a:pt x="65483" y="0"/>
                  </a:moveTo>
                  <a:lnTo>
                    <a:pt x="32741" y="0"/>
                  </a:lnTo>
                  <a:lnTo>
                    <a:pt x="32741" y="1068654"/>
                  </a:lnTo>
                  <a:lnTo>
                    <a:pt x="65485" y="1068654"/>
                  </a:lnTo>
                  <a:lnTo>
                    <a:pt x="65483" y="0"/>
                  </a:lnTo>
                  <a:close/>
                </a:path>
                <a:path w="98425" h="1150620">
                  <a:moveTo>
                    <a:pt x="98226" y="1052285"/>
                  </a:moveTo>
                  <a:lnTo>
                    <a:pt x="65484" y="1052285"/>
                  </a:lnTo>
                  <a:lnTo>
                    <a:pt x="65485" y="1068654"/>
                  </a:lnTo>
                  <a:lnTo>
                    <a:pt x="90041" y="1068654"/>
                  </a:lnTo>
                  <a:lnTo>
                    <a:pt x="98226" y="1052285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7064" y="4437379"/>
              <a:ext cx="1944624" cy="212750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7064" y="2264155"/>
              <a:ext cx="3328416" cy="1801367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4611126" y="4604596"/>
            <a:ext cx="1809433" cy="2867602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The</a:t>
            </a:r>
            <a:endParaRPr sz="2021">
              <a:latin typeface="American Typewriter"/>
              <a:cs typeface="American Typewriter"/>
            </a:endParaRPr>
          </a:p>
          <a:p>
            <a:pPr marL="17104"/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Sustainable</a:t>
            </a:r>
            <a:endParaRPr sz="2021">
              <a:latin typeface="American Typewriter"/>
              <a:cs typeface="American Typewriter"/>
            </a:endParaRPr>
          </a:p>
          <a:p>
            <a:pPr marL="17104" marR="6841">
              <a:spcBef>
                <a:spcPts val="128"/>
              </a:spcBef>
            </a:pP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City</a:t>
            </a:r>
            <a:r>
              <a:rPr sz="2021" spc="8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in</a:t>
            </a:r>
            <a:r>
              <a:rPr sz="2021" spc="652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Dubai,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United</a:t>
            </a:r>
            <a:r>
              <a:rPr sz="2021" spc="122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Arab</a:t>
            </a:r>
            <a:endParaRPr sz="2021">
              <a:latin typeface="American Typewriter"/>
              <a:cs typeface="American Typewriter"/>
            </a:endParaRPr>
          </a:p>
          <a:p>
            <a:pPr marL="17104">
              <a:spcBef>
                <a:spcPts val="128"/>
              </a:spcBef>
            </a:pP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Emirates</a:t>
            </a:r>
            <a:endParaRPr sz="2021">
              <a:latin typeface="American Typewriter"/>
              <a:cs typeface="American Typewriter"/>
            </a:endParaRPr>
          </a:p>
          <a:p>
            <a:pPr marL="17104" marR="125715">
              <a:lnSpc>
                <a:spcPct val="101800"/>
              </a:lnSpc>
              <a:spcBef>
                <a:spcPts val="88"/>
              </a:spcBef>
            </a:pP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Produce</a:t>
            </a:r>
            <a:r>
              <a:rPr sz="2021" spc="223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FFC000"/>
                </a:solidFill>
                <a:latin typeface="American Typewriter"/>
                <a:cs typeface="American Typewriter"/>
              </a:rPr>
              <a:t>87%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of</a:t>
            </a:r>
            <a:r>
              <a:rPr sz="2021" spc="61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its</a:t>
            </a:r>
            <a:r>
              <a:rPr sz="2021" spc="80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needed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energy</a:t>
            </a:r>
            <a:r>
              <a:rPr sz="2021" spc="175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over </a:t>
            </a:r>
            <a:r>
              <a:rPr sz="2021" spc="-74" dirty="0">
                <a:solidFill>
                  <a:srgbClr val="FFC000"/>
                </a:solidFill>
                <a:latin typeface="American Typewriter"/>
                <a:cs typeface="American Typewriter"/>
              </a:rPr>
              <a:t>114-</a:t>
            </a:r>
            <a:r>
              <a:rPr sz="2021" spc="-27" dirty="0">
                <a:solidFill>
                  <a:srgbClr val="FFC000"/>
                </a:solidFill>
                <a:latin typeface="American Typewriter"/>
                <a:cs typeface="American Typewriter"/>
              </a:rPr>
              <a:t>acre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076758" y="-13019"/>
            <a:ext cx="15164716" cy="725986"/>
          </a:xfrm>
          <a:prstGeom prst="rect">
            <a:avLst/>
          </a:prstGeom>
        </p:spPr>
        <p:txBody>
          <a:bodyPr vert="horz" wrap="square" lIns="0" tIns="287990" rIns="0" bIns="0" rtlCol="0">
            <a:spAutoFit/>
          </a:bodyPr>
          <a:lstStyle/>
          <a:p>
            <a:pPr marL="590941">
              <a:spcBef>
                <a:spcPts val="135"/>
              </a:spcBef>
            </a:pP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Harvesting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UV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from</a:t>
            </a:r>
            <a:r>
              <a:rPr sz="2828" spc="-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Sun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2023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BFA95C3-EDD8-D957-3782-25FA4942992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46</a:t>
            </a:fld>
            <a:endParaRPr lang="en-GB"/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8DD0A108-18D9-0C4E-869F-4A8C2CE72517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7" y="241707"/>
            <a:ext cx="13102996" cy="7495122"/>
            <a:chOff x="357187" y="1152877"/>
            <a:chExt cx="9730105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97599" y="2239771"/>
              <a:ext cx="3889248" cy="210007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9968" y="2239771"/>
              <a:ext cx="4026408" cy="219760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97599" y="4431283"/>
              <a:ext cx="3889248" cy="225247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902261" y="4432759"/>
              <a:ext cx="230504" cy="648970"/>
            </a:xfrm>
            <a:custGeom>
              <a:avLst/>
              <a:gdLst/>
              <a:ahLst/>
              <a:cxnLst/>
              <a:rect l="l" t="t" r="r" b="b"/>
              <a:pathLst>
                <a:path w="230505" h="648970">
                  <a:moveTo>
                    <a:pt x="115009" y="0"/>
                  </a:moveTo>
                  <a:lnTo>
                    <a:pt x="0" y="114994"/>
                  </a:lnTo>
                  <a:lnTo>
                    <a:pt x="57504" y="114994"/>
                  </a:lnTo>
                  <a:lnTo>
                    <a:pt x="57504" y="648651"/>
                  </a:lnTo>
                  <a:lnTo>
                    <a:pt x="172514" y="648651"/>
                  </a:lnTo>
                  <a:lnTo>
                    <a:pt x="172514" y="114994"/>
                  </a:lnTo>
                  <a:lnTo>
                    <a:pt x="230019" y="114994"/>
                  </a:lnTo>
                  <a:lnTo>
                    <a:pt x="115009" y="0"/>
                  </a:lnTo>
                  <a:close/>
                </a:path>
              </a:pathLst>
            </a:custGeom>
            <a:solidFill>
              <a:srgbClr val="67FF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902261" y="4432759"/>
              <a:ext cx="230504" cy="648970"/>
            </a:xfrm>
            <a:custGeom>
              <a:avLst/>
              <a:gdLst/>
              <a:ahLst/>
              <a:cxnLst/>
              <a:rect l="l" t="t" r="r" b="b"/>
              <a:pathLst>
                <a:path w="230505" h="648970">
                  <a:moveTo>
                    <a:pt x="0" y="114994"/>
                  </a:moveTo>
                  <a:lnTo>
                    <a:pt x="115010" y="0"/>
                  </a:lnTo>
                  <a:lnTo>
                    <a:pt x="230019" y="114994"/>
                  </a:lnTo>
                  <a:lnTo>
                    <a:pt x="172514" y="114994"/>
                  </a:lnTo>
                  <a:lnTo>
                    <a:pt x="172514" y="648651"/>
                  </a:lnTo>
                  <a:lnTo>
                    <a:pt x="57504" y="648651"/>
                  </a:lnTo>
                  <a:lnTo>
                    <a:pt x="57504" y="114994"/>
                  </a:lnTo>
                  <a:lnTo>
                    <a:pt x="0" y="114994"/>
                  </a:lnTo>
                  <a:close/>
                </a:path>
              </a:pathLst>
            </a:custGeom>
            <a:ln w="12701">
              <a:solidFill>
                <a:srgbClr val="444B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556695" y="5720623"/>
              <a:ext cx="2242185" cy="311785"/>
            </a:xfrm>
            <a:custGeom>
              <a:avLst/>
              <a:gdLst/>
              <a:ahLst/>
              <a:cxnLst/>
              <a:rect l="l" t="t" r="r" b="b"/>
              <a:pathLst>
                <a:path w="2242185" h="311785">
                  <a:moveTo>
                    <a:pt x="2086234" y="0"/>
                  </a:moveTo>
                  <a:lnTo>
                    <a:pt x="2086234" y="77894"/>
                  </a:lnTo>
                  <a:lnTo>
                    <a:pt x="0" y="77894"/>
                  </a:lnTo>
                  <a:lnTo>
                    <a:pt x="0" y="233685"/>
                  </a:lnTo>
                  <a:lnTo>
                    <a:pt x="2086234" y="233685"/>
                  </a:lnTo>
                  <a:lnTo>
                    <a:pt x="2086234" y="311580"/>
                  </a:lnTo>
                  <a:lnTo>
                    <a:pt x="2242044" y="155789"/>
                  </a:lnTo>
                  <a:lnTo>
                    <a:pt x="208623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556695" y="5720623"/>
              <a:ext cx="2242185" cy="311785"/>
            </a:xfrm>
            <a:custGeom>
              <a:avLst/>
              <a:gdLst/>
              <a:ahLst/>
              <a:cxnLst/>
              <a:rect l="l" t="t" r="r" b="b"/>
              <a:pathLst>
                <a:path w="2242185" h="311785">
                  <a:moveTo>
                    <a:pt x="0" y="77895"/>
                  </a:moveTo>
                  <a:lnTo>
                    <a:pt x="2086233" y="77895"/>
                  </a:lnTo>
                  <a:lnTo>
                    <a:pt x="2086233" y="0"/>
                  </a:lnTo>
                  <a:lnTo>
                    <a:pt x="2242044" y="155790"/>
                  </a:lnTo>
                  <a:lnTo>
                    <a:pt x="2086233" y="311580"/>
                  </a:lnTo>
                  <a:lnTo>
                    <a:pt x="2086233" y="233685"/>
                  </a:lnTo>
                  <a:lnTo>
                    <a:pt x="0" y="233685"/>
                  </a:lnTo>
                  <a:lnTo>
                    <a:pt x="0" y="77895"/>
                  </a:lnTo>
                  <a:close/>
                </a:path>
              </a:pathLst>
            </a:custGeom>
            <a:ln w="12700">
              <a:solidFill>
                <a:srgbClr val="444B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994646" y="4478658"/>
              <a:ext cx="946150" cy="605155"/>
            </a:xfrm>
            <a:custGeom>
              <a:avLst/>
              <a:gdLst/>
              <a:ahLst/>
              <a:cxnLst/>
              <a:rect l="l" t="t" r="r" b="b"/>
              <a:pathLst>
                <a:path w="946150" h="605154">
                  <a:moveTo>
                    <a:pt x="751936" y="0"/>
                  </a:moveTo>
                  <a:lnTo>
                    <a:pt x="785435" y="63555"/>
                  </a:lnTo>
                  <a:lnTo>
                    <a:pt x="0" y="477433"/>
                  </a:lnTo>
                  <a:lnTo>
                    <a:pt x="66997" y="604544"/>
                  </a:lnTo>
                  <a:lnTo>
                    <a:pt x="852432" y="190665"/>
                  </a:lnTo>
                  <a:lnTo>
                    <a:pt x="885931" y="254219"/>
                  </a:lnTo>
                  <a:lnTo>
                    <a:pt x="946061" y="60121"/>
                  </a:lnTo>
                  <a:lnTo>
                    <a:pt x="751936" y="0"/>
                  </a:lnTo>
                  <a:close/>
                </a:path>
              </a:pathLst>
            </a:custGeom>
            <a:solidFill>
              <a:srgbClr val="FFC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994647" y="4478658"/>
              <a:ext cx="946150" cy="605155"/>
            </a:xfrm>
            <a:custGeom>
              <a:avLst/>
              <a:gdLst/>
              <a:ahLst/>
              <a:cxnLst/>
              <a:rect l="l" t="t" r="r" b="b"/>
              <a:pathLst>
                <a:path w="946150" h="605154">
                  <a:moveTo>
                    <a:pt x="751936" y="0"/>
                  </a:moveTo>
                  <a:lnTo>
                    <a:pt x="946060" y="60121"/>
                  </a:lnTo>
                  <a:lnTo>
                    <a:pt x="885931" y="254220"/>
                  </a:lnTo>
                  <a:lnTo>
                    <a:pt x="852432" y="190665"/>
                  </a:lnTo>
                  <a:lnTo>
                    <a:pt x="66997" y="604544"/>
                  </a:lnTo>
                  <a:lnTo>
                    <a:pt x="0" y="477433"/>
                  </a:lnTo>
                  <a:lnTo>
                    <a:pt x="785435" y="63555"/>
                  </a:lnTo>
                  <a:lnTo>
                    <a:pt x="751936" y="0"/>
                  </a:lnTo>
                  <a:close/>
                </a:path>
              </a:pathLst>
            </a:custGeom>
            <a:ln w="12701">
              <a:solidFill>
                <a:srgbClr val="444B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307464" y="319435"/>
            <a:ext cx="5402644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Solar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Photovoltaic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Technologies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25495" y="5641008"/>
            <a:ext cx="1186906" cy="29426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pc="-13" dirty="0">
                <a:solidFill>
                  <a:srgbClr val="67FFF8"/>
                </a:solidFill>
                <a:latin typeface="Gill Sans MT"/>
                <a:cs typeface="Gill Sans MT"/>
              </a:rPr>
              <a:t>Efficiency</a:t>
            </a:r>
            <a:endParaRPr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18489" y="6392145"/>
            <a:ext cx="646469" cy="29426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pc="-27" dirty="0">
                <a:solidFill>
                  <a:srgbClr val="FFC000"/>
                </a:solidFill>
                <a:latin typeface="Gill Sans MT"/>
                <a:cs typeface="Gill Sans MT"/>
              </a:rPr>
              <a:t>Cost</a:t>
            </a:r>
            <a:endParaRPr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04745" y="4873454"/>
            <a:ext cx="1580261" cy="29426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pc="-13" dirty="0">
                <a:solidFill>
                  <a:srgbClr val="B0FF63"/>
                </a:solidFill>
                <a:latin typeface="Gill Sans MT"/>
                <a:cs typeface="Gill Sans MT"/>
              </a:rPr>
              <a:t>Generations</a:t>
            </a:r>
            <a:endParaRPr>
              <a:latin typeface="Gill Sans MT"/>
              <a:cs typeface="Gill Sans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03093" y="5641008"/>
            <a:ext cx="1207428" cy="29426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pc="-13" dirty="0">
                <a:solidFill>
                  <a:srgbClr val="FFC3B6"/>
                </a:solidFill>
                <a:latin typeface="Gill Sans MT"/>
                <a:cs typeface="Gill Sans MT"/>
              </a:rPr>
              <a:t>Evolution</a:t>
            </a:r>
            <a:endParaRPr>
              <a:latin typeface="Gill Sans MT"/>
              <a:cs typeface="Gill Sans MT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339508D1-3D8C-49C7-27CB-381C3473347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47</a:t>
            </a:fld>
            <a:endParaRPr lang="en-GB"/>
          </a:p>
        </p:txBody>
      </p:sp>
      <p:sp>
        <p:nvSpPr>
          <p:cNvPr id="23" name="object 2">
            <a:extLst>
              <a:ext uri="{FF2B5EF4-FFF2-40B4-BE49-F238E27FC236}">
                <a16:creationId xmlns:a16="http://schemas.microsoft.com/office/drawing/2014/main" id="{62AAE2E5-55DC-B249-BEFB-D9CAD88610C3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4" y="241707"/>
            <a:ext cx="316394" cy="7495122"/>
            <a:chOff x="357187" y="1152877"/>
            <a:chExt cx="234950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>
                  <a:moveTo>
                    <a:pt x="0" y="0"/>
                  </a:moveTo>
                  <a:lnTo>
                    <a:pt x="228233" y="0"/>
                  </a:lnTo>
                </a:path>
              </a:pathLst>
            </a:custGeom>
            <a:ln w="12700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1"/>
              <a:ext cx="97790" cy="0"/>
            </a:xfrm>
            <a:custGeom>
              <a:avLst/>
              <a:gdLst/>
              <a:ahLst/>
              <a:cxnLst/>
              <a:rect l="l" t="t" r="r" b="b"/>
              <a:pathLst>
                <a:path w="97790">
                  <a:moveTo>
                    <a:pt x="0" y="0"/>
                  </a:moveTo>
                  <a:lnTo>
                    <a:pt x="97264" y="0"/>
                  </a:lnTo>
                </a:path>
              </a:pathLst>
            </a:custGeom>
            <a:ln w="12700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83211" y="160220"/>
            <a:ext cx="4028482" cy="51477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pc="-13" dirty="0">
                <a:solidFill>
                  <a:schemeClr val="bg1"/>
                </a:solidFill>
                <a:latin typeface="American Typewriter" panose="02090604020004020304" pitchFamily="18" charset="77"/>
              </a:rPr>
              <a:t>Conclusions</a:t>
            </a:r>
          </a:p>
        </p:txBody>
      </p:sp>
      <p:grpSp>
        <p:nvGrpSpPr>
          <p:cNvPr id="9" name="object 9"/>
          <p:cNvGrpSpPr/>
          <p:nvPr/>
        </p:nvGrpSpPr>
        <p:grpSpPr>
          <a:xfrm>
            <a:off x="1317470" y="2877825"/>
            <a:ext cx="10617001" cy="4515315"/>
            <a:chOff x="1254403" y="3186187"/>
            <a:chExt cx="7884040" cy="3353011"/>
          </a:xfrm>
        </p:grpSpPr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26572" y="4466408"/>
              <a:ext cx="2111871" cy="180993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7433" y="3186187"/>
              <a:ext cx="2081994" cy="125631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22203" y="4328442"/>
              <a:ext cx="1944850" cy="141999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78412" y="4944918"/>
              <a:ext cx="2177356" cy="159428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618659" y="3219450"/>
              <a:ext cx="2050479" cy="1579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16065" y="3794694"/>
              <a:ext cx="2013644" cy="133032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54403" y="4882627"/>
              <a:ext cx="1252075" cy="165441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87915" y="5261468"/>
              <a:ext cx="742746" cy="127557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390826" y="5048673"/>
              <a:ext cx="736699" cy="1256837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885626" y="885810"/>
            <a:ext cx="12393247" cy="1739870"/>
          </a:xfrm>
          <a:prstGeom prst="rect">
            <a:avLst/>
          </a:prstGeom>
        </p:spPr>
        <p:txBody>
          <a:bodyPr vert="horz" wrap="square" lIns="0" tIns="24799" rIns="0" bIns="0" rtlCol="0">
            <a:spAutoFit/>
          </a:bodyPr>
          <a:lstStyle/>
          <a:p>
            <a:pPr marL="17104" marR="6841">
              <a:lnSpc>
                <a:spcPct val="102699"/>
              </a:lnSpc>
              <a:spcBef>
                <a:spcPts val="195"/>
              </a:spcBef>
            </a:pP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The</a:t>
            </a:r>
            <a:r>
              <a:rPr spc="128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development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of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radiation</a:t>
            </a:r>
            <a:r>
              <a:rPr spc="135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detectors</a:t>
            </a:r>
            <a:r>
              <a:rPr spc="128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and</a:t>
            </a:r>
            <a:r>
              <a:rPr spc="128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imaging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technologies</a:t>
            </a:r>
            <a:r>
              <a:rPr spc="128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has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always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been</a:t>
            </a:r>
            <a:r>
              <a:rPr spc="114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a</a:t>
            </a:r>
            <a:r>
              <a:rPr spc="135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crucial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component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in</a:t>
            </a:r>
            <a:r>
              <a:rPr spc="141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spc="-13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scientific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discoveries.</a:t>
            </a:r>
            <a:r>
              <a:rPr spc="-128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Silicon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being</a:t>
            </a:r>
            <a:r>
              <a:rPr spc="101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one</a:t>
            </a:r>
            <a:r>
              <a:rPr spc="128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of</a:t>
            </a:r>
            <a:r>
              <a:rPr spc="101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the</a:t>
            </a:r>
            <a:r>
              <a:rPr spc="128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most</a:t>
            </a:r>
            <a:r>
              <a:rPr spc="101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abundant</a:t>
            </a:r>
            <a:r>
              <a:rPr spc="107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element</a:t>
            </a:r>
            <a:r>
              <a:rPr spc="107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on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earth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still</a:t>
            </a:r>
            <a:r>
              <a:rPr spc="107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has</a:t>
            </a:r>
            <a:r>
              <a:rPr spc="107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a</a:t>
            </a:r>
            <a:r>
              <a:rPr spc="107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great</a:t>
            </a:r>
            <a:r>
              <a:rPr spc="107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potential</a:t>
            </a:r>
            <a:r>
              <a:rPr spc="107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in</a:t>
            </a:r>
            <a:r>
              <a:rPr spc="122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being</a:t>
            </a:r>
            <a:r>
              <a:rPr spc="107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a</a:t>
            </a:r>
            <a:r>
              <a:rPr spc="101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big</a:t>
            </a:r>
            <a:r>
              <a:rPr spc="107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spc="-13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player</a:t>
            </a:r>
            <a:r>
              <a:rPr spc="673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in</a:t>
            </a:r>
            <a:r>
              <a:rPr spc="135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sustainable</a:t>
            </a:r>
            <a:r>
              <a:rPr spc="135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solutions</a:t>
            </a:r>
            <a:r>
              <a:rPr spc="128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for</a:t>
            </a:r>
            <a:r>
              <a:rPr spc="128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the</a:t>
            </a:r>
            <a:r>
              <a:rPr spc="135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 </a:t>
            </a:r>
            <a:r>
              <a:rPr spc="-13" dirty="0">
                <a:solidFill>
                  <a:srgbClr val="9FE4F7"/>
                </a:solidFill>
                <a:latin typeface="American Typewriter" panose="02090604020004020304" pitchFamily="18" charset="77"/>
                <a:cs typeface="Gill Sans MT"/>
              </a:rPr>
              <a:t>future.</a:t>
            </a:r>
            <a:endParaRPr dirty="0">
              <a:latin typeface="American Typewriter" panose="02090604020004020304" pitchFamily="18" charset="77"/>
              <a:cs typeface="Gill Sans MT"/>
            </a:endParaRPr>
          </a:p>
          <a:p>
            <a:pPr>
              <a:spcBef>
                <a:spcPts val="80"/>
              </a:spcBef>
            </a:pPr>
            <a:endParaRPr dirty="0">
              <a:latin typeface="American Typewriter" panose="02090604020004020304" pitchFamily="18" charset="77"/>
              <a:cs typeface="Gill Sans MT"/>
            </a:endParaRPr>
          </a:p>
          <a:p>
            <a:pPr marL="17104" marR="295043">
              <a:lnSpc>
                <a:spcPct val="105300"/>
              </a:lnSpc>
            </a:pP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By</a:t>
            </a:r>
            <a:r>
              <a:rPr spc="107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making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the</a:t>
            </a:r>
            <a:r>
              <a:rPr spc="122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unseen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“visible”,</a:t>
            </a:r>
            <a:r>
              <a:rPr spc="101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these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detectors</a:t>
            </a:r>
            <a:r>
              <a:rPr spc="107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not</a:t>
            </a:r>
            <a:r>
              <a:rPr spc="9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only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expand</a:t>
            </a:r>
            <a:r>
              <a:rPr spc="122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our</a:t>
            </a:r>
            <a:r>
              <a:rPr spc="101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understanding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of</a:t>
            </a:r>
            <a:r>
              <a:rPr spc="101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the</a:t>
            </a:r>
            <a:r>
              <a:rPr spc="122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natural</a:t>
            </a:r>
            <a:r>
              <a:rPr spc="9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world</a:t>
            </a:r>
            <a:r>
              <a:rPr spc="122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but</a:t>
            </a:r>
            <a:r>
              <a:rPr spc="101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spc="-27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also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pave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the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way</a:t>
            </a:r>
            <a:r>
              <a:rPr spc="101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for</a:t>
            </a:r>
            <a:r>
              <a:rPr spc="88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innovations</a:t>
            </a:r>
            <a:r>
              <a:rPr spc="9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that</a:t>
            </a:r>
            <a:r>
              <a:rPr spc="9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improve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and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advance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human</a:t>
            </a:r>
            <a:r>
              <a:rPr spc="114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 </a:t>
            </a:r>
            <a:r>
              <a:rPr spc="-13" dirty="0">
                <a:solidFill>
                  <a:srgbClr val="2EFF0D"/>
                </a:solidFill>
                <a:latin typeface="American Typewriter" panose="02090604020004020304" pitchFamily="18" charset="77"/>
                <a:cs typeface="Calibri"/>
              </a:rPr>
              <a:t>life.</a:t>
            </a:r>
            <a:endParaRPr dirty="0">
              <a:latin typeface="American Typewriter" panose="02090604020004020304" pitchFamily="18" charset="77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0804361" y="2505824"/>
            <a:ext cx="2417423" cy="3143420"/>
            <a:chOff x="7295851" y="2848815"/>
            <a:chExt cx="1795145" cy="2334260"/>
          </a:xfrm>
        </p:grpSpPr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295851" y="4095947"/>
              <a:ext cx="1485345" cy="108689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771457" y="2848815"/>
              <a:ext cx="1318995" cy="1581330"/>
            </a:xfrm>
            <a:prstGeom prst="rect">
              <a:avLst/>
            </a:prstGeom>
          </p:spPr>
        </p:pic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34D6844-C6E6-EFC3-CAFC-9B13AE1FEA2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48</a:t>
            </a:fld>
            <a:endParaRPr lang="en-GB"/>
          </a:p>
        </p:txBody>
      </p:sp>
      <p:sp>
        <p:nvSpPr>
          <p:cNvPr id="24" name="object 2">
            <a:extLst>
              <a:ext uri="{FF2B5EF4-FFF2-40B4-BE49-F238E27FC236}">
                <a16:creationId xmlns:a16="http://schemas.microsoft.com/office/drawing/2014/main" id="{C6C1E666-2358-BA4C-8273-6EEDDBB19F0D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842292" y="25168"/>
            <a:ext cx="15164716" cy="866904"/>
          </a:xfrm>
          <a:prstGeom prst="rect">
            <a:avLst/>
          </a:prstGeom>
        </p:spPr>
        <p:txBody>
          <a:bodyPr vert="horz" wrap="square" lIns="0" tIns="427545" rIns="0" bIns="0" rtlCol="0">
            <a:spAutoFit/>
          </a:bodyPr>
          <a:lstStyle/>
          <a:p>
            <a:pPr marL="280504">
              <a:spcBef>
                <a:spcPts val="135"/>
              </a:spcBef>
            </a:pP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What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is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its</a:t>
            </a:r>
            <a:r>
              <a:rPr sz="2828" spc="-10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interaction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with</a:t>
            </a:r>
            <a:r>
              <a:rPr sz="2828" spc="-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matter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-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recap</a:t>
            </a:r>
            <a:endParaRPr sz="2828" dirty="0">
              <a:latin typeface="American Typewriter"/>
              <a:cs typeface="American Typewriter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01098" y="6147917"/>
            <a:ext cx="2843272" cy="107371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lnSpc>
                <a:spcPts val="2418"/>
              </a:lnSpc>
              <a:spcBef>
                <a:spcPts val="135"/>
              </a:spcBef>
            </a:pPr>
            <a:r>
              <a:rPr sz="2021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Ionizing</a:t>
            </a:r>
            <a:endParaRPr sz="2021">
              <a:latin typeface="American Typewriter"/>
              <a:cs typeface="American Typewriter"/>
            </a:endParaRPr>
          </a:p>
          <a:p>
            <a:pPr marL="17104">
              <a:lnSpc>
                <a:spcPts val="1912"/>
              </a:lnSpc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has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enough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energy</a:t>
            </a:r>
            <a:endParaRPr sz="1615">
              <a:latin typeface="American Typewriter"/>
              <a:cs typeface="American Typewriter"/>
            </a:endParaRPr>
          </a:p>
          <a:p>
            <a:pPr marL="17104">
              <a:lnSpc>
                <a:spcPts val="1926"/>
              </a:lnSpc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1615" spc="52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knock</a:t>
            </a:r>
            <a:r>
              <a:rPr sz="1615" spc="52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an</a:t>
            </a:r>
            <a:r>
              <a:rPr sz="1615" spc="52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electron</a:t>
            </a:r>
            <a:r>
              <a:rPr sz="1615" spc="52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from</a:t>
            </a:r>
            <a:endParaRPr sz="1615">
              <a:latin typeface="American Typewriter"/>
              <a:cs typeface="American Typewriter"/>
            </a:endParaRPr>
          </a:p>
          <a:p>
            <a:pPr marL="17104">
              <a:spcBef>
                <a:spcPts val="61"/>
              </a:spcBef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an</a:t>
            </a:r>
            <a:r>
              <a:rPr sz="1615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atom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19800" y="1780650"/>
            <a:ext cx="12015284" cy="168759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6841">
              <a:spcBef>
                <a:spcPts val="135"/>
              </a:spcBef>
            </a:pPr>
            <a:r>
              <a:rPr sz="2021" dirty="0">
                <a:solidFill>
                  <a:srgbClr val="FE75E8"/>
                </a:solidFill>
                <a:latin typeface="American Typewriter"/>
                <a:cs typeface="American Typewriter"/>
              </a:rPr>
              <a:t>Radiation</a:t>
            </a:r>
            <a:r>
              <a:rPr sz="2021" spc="263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can</a:t>
            </a:r>
            <a:r>
              <a:rPr sz="2021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be</a:t>
            </a:r>
            <a:r>
              <a:rPr sz="2021" spc="24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defined</a:t>
            </a:r>
            <a:r>
              <a:rPr sz="2021" spc="24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as</a:t>
            </a:r>
            <a:r>
              <a:rPr sz="2021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021" spc="24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propagation</a:t>
            </a:r>
            <a:r>
              <a:rPr sz="2021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2021" spc="24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energy</a:t>
            </a:r>
            <a:r>
              <a:rPr sz="2021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through</a:t>
            </a:r>
            <a:r>
              <a:rPr sz="2021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space</a:t>
            </a:r>
            <a:r>
              <a:rPr sz="2021" spc="24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or</a:t>
            </a:r>
            <a:r>
              <a:rPr sz="2021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matter</a:t>
            </a:r>
            <a:r>
              <a:rPr sz="2021" spc="25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z="2021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2021" spc="24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form</a:t>
            </a:r>
            <a:r>
              <a:rPr sz="2021" spc="29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of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electromagnetic</a:t>
            </a:r>
            <a:r>
              <a:rPr sz="2021" spc="16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waves</a:t>
            </a:r>
            <a:r>
              <a:rPr sz="2021" spc="18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or</a:t>
            </a:r>
            <a:r>
              <a:rPr sz="2021" spc="18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00"/>
                </a:solidFill>
                <a:latin typeface="American Typewriter"/>
                <a:cs typeface="American Typewriter"/>
              </a:rPr>
              <a:t>energetic</a:t>
            </a:r>
            <a:r>
              <a:rPr sz="2021" spc="17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particles.</a:t>
            </a:r>
            <a:endParaRPr sz="2021" dirty="0">
              <a:latin typeface="American Typewriter"/>
              <a:cs typeface="American Typewriter"/>
            </a:endParaRPr>
          </a:p>
          <a:p>
            <a:pPr>
              <a:lnSpc>
                <a:spcPct val="100000"/>
              </a:lnSpc>
            </a:pPr>
            <a:endParaRPr sz="2021" dirty="0">
              <a:latin typeface="American Typewriter"/>
              <a:cs typeface="American Typewriter"/>
            </a:endParaRPr>
          </a:p>
          <a:p>
            <a:pPr>
              <a:spcBef>
                <a:spcPts val="862"/>
              </a:spcBef>
            </a:pPr>
            <a:endParaRPr sz="2021" dirty="0">
              <a:latin typeface="American Typewriter"/>
              <a:cs typeface="American Typewriter"/>
            </a:endParaRPr>
          </a:p>
          <a:p>
            <a:pPr marR="657647" algn="r"/>
            <a:r>
              <a:rPr sz="2021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charged</a:t>
            </a:r>
            <a:endParaRPr sz="2021" dirty="0">
              <a:latin typeface="American Typewriter"/>
              <a:cs typeface="American Typewrit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514441" y="4850872"/>
            <a:ext cx="972271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neutral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3222858" y="7017009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6" y="8011"/>
                </a:lnTo>
                <a:lnTo>
                  <a:pt x="64343" y="30319"/>
                </a:lnTo>
                <a:lnTo>
                  <a:pt x="30322" y="64335"/>
                </a:lnTo>
                <a:lnTo>
                  <a:pt x="8012" y="107472"/>
                </a:lnTo>
                <a:lnTo>
                  <a:pt x="0" y="157140"/>
                </a:lnTo>
                <a:lnTo>
                  <a:pt x="8012" y="206809"/>
                </a:lnTo>
                <a:lnTo>
                  <a:pt x="30322" y="249946"/>
                </a:lnTo>
                <a:lnTo>
                  <a:pt x="64343" y="283962"/>
                </a:lnTo>
                <a:lnTo>
                  <a:pt x="107486" y="306270"/>
                </a:lnTo>
                <a:lnTo>
                  <a:pt x="157162" y="314281"/>
                </a:lnTo>
                <a:lnTo>
                  <a:pt x="206837" y="306270"/>
                </a:lnTo>
                <a:lnTo>
                  <a:pt x="249980" y="283962"/>
                </a:lnTo>
                <a:lnTo>
                  <a:pt x="284001" y="249946"/>
                </a:lnTo>
                <a:lnTo>
                  <a:pt x="306312" y="206809"/>
                </a:lnTo>
                <a:lnTo>
                  <a:pt x="314325" y="157140"/>
                </a:lnTo>
                <a:lnTo>
                  <a:pt x="306312" y="107472"/>
                </a:lnTo>
                <a:lnTo>
                  <a:pt x="284001" y="64335"/>
                </a:lnTo>
                <a:lnTo>
                  <a:pt x="249980" y="30319"/>
                </a:lnTo>
                <a:lnTo>
                  <a:pt x="206837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444993" y="6143812"/>
            <a:ext cx="5219650" cy="1176895"/>
          </a:xfrm>
          <a:prstGeom prst="rect">
            <a:avLst/>
          </a:prstGeom>
        </p:spPr>
        <p:txBody>
          <a:bodyPr vert="horz" wrap="square" lIns="0" tIns="24799" rIns="0" bIns="0" rtlCol="0">
            <a:spAutoFit/>
          </a:bodyPr>
          <a:lstStyle/>
          <a:p>
            <a:pPr marL="17104" marR="6841" algn="just">
              <a:lnSpc>
                <a:spcPct val="97400"/>
              </a:lnSpc>
              <a:spcBef>
                <a:spcPts val="195"/>
              </a:spcBef>
            </a:pPr>
            <a:r>
              <a:rPr sz="2021" dirty="0">
                <a:solidFill>
                  <a:srgbClr val="92D050"/>
                </a:solidFill>
                <a:latin typeface="American Typewriter"/>
                <a:cs typeface="American Typewriter"/>
              </a:rPr>
              <a:t>Non-ionizing</a:t>
            </a:r>
            <a:r>
              <a:rPr sz="2021" spc="88" dirty="0">
                <a:solidFill>
                  <a:srgbClr val="92D050"/>
                </a:solidFill>
                <a:latin typeface="American Typewriter"/>
                <a:cs typeface="American Typewriter"/>
              </a:rPr>
              <a:t> 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does</a:t>
            </a:r>
            <a:r>
              <a:rPr sz="1615" spc="53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not</a:t>
            </a:r>
            <a:r>
              <a:rPr sz="1615" spc="52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have</a:t>
            </a:r>
            <a:r>
              <a:rPr sz="1615" spc="53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enough</a:t>
            </a:r>
            <a:r>
              <a:rPr sz="1615" spc="52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energy</a:t>
            </a:r>
            <a:r>
              <a:rPr sz="1615" spc="51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to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ionize</a:t>
            </a:r>
            <a:r>
              <a:rPr sz="1615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atoms</a:t>
            </a:r>
            <a:r>
              <a:rPr sz="1615" spc="63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but</a:t>
            </a:r>
            <a:r>
              <a:rPr sz="1615" spc="122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E75E8"/>
                </a:solidFill>
                <a:latin typeface="American Typewriter"/>
                <a:cs typeface="American Typewriter"/>
              </a:rPr>
              <a:t>generate</a:t>
            </a:r>
            <a:r>
              <a:rPr sz="1886" spc="141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E75E8"/>
                </a:solidFill>
                <a:latin typeface="American Typewriter"/>
                <a:cs typeface="American Typewriter"/>
              </a:rPr>
              <a:t>heat</a:t>
            </a:r>
            <a:r>
              <a:rPr sz="1886" spc="141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615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615" spc="11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material</a:t>
            </a:r>
            <a:r>
              <a:rPr sz="1615" spc="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it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interacts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with.</a:t>
            </a:r>
            <a:endParaRPr sz="1615">
              <a:latin typeface="American Typewriter"/>
              <a:cs typeface="American Typewriter"/>
            </a:endParaRPr>
          </a:p>
          <a:p>
            <a:pPr marR="172749" algn="r">
              <a:spcBef>
                <a:spcPts val="1118"/>
              </a:spcBef>
            </a:pPr>
            <a:r>
              <a:rPr sz="1212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5</a:t>
            </a:r>
            <a:endParaRPr sz="1212">
              <a:latin typeface="American Typewriter"/>
              <a:cs typeface="American Typewriter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017011" y="2857072"/>
            <a:ext cx="334352" cy="938067"/>
          </a:xfrm>
          <a:custGeom>
            <a:avLst/>
            <a:gdLst/>
            <a:ahLst/>
            <a:cxnLst/>
            <a:rect l="l" t="t" r="r" b="b"/>
            <a:pathLst>
              <a:path w="248284" h="696595">
                <a:moveTo>
                  <a:pt x="0" y="0"/>
                </a:moveTo>
                <a:lnTo>
                  <a:pt x="48290" y="1624"/>
                </a:lnTo>
                <a:lnTo>
                  <a:pt x="87725" y="6055"/>
                </a:lnTo>
                <a:lnTo>
                  <a:pt x="114312" y="12626"/>
                </a:lnTo>
                <a:lnTo>
                  <a:pt x="124062" y="20673"/>
                </a:lnTo>
                <a:lnTo>
                  <a:pt x="124062" y="327453"/>
                </a:lnTo>
                <a:lnTo>
                  <a:pt x="133811" y="335500"/>
                </a:lnTo>
                <a:lnTo>
                  <a:pt x="160399" y="342071"/>
                </a:lnTo>
                <a:lnTo>
                  <a:pt x="199834" y="346502"/>
                </a:lnTo>
                <a:lnTo>
                  <a:pt x="248124" y="348126"/>
                </a:lnTo>
                <a:lnTo>
                  <a:pt x="199834" y="349751"/>
                </a:lnTo>
                <a:lnTo>
                  <a:pt x="160399" y="354181"/>
                </a:lnTo>
                <a:lnTo>
                  <a:pt x="133811" y="360753"/>
                </a:lnTo>
                <a:lnTo>
                  <a:pt x="124062" y="368800"/>
                </a:lnTo>
                <a:lnTo>
                  <a:pt x="124062" y="675579"/>
                </a:lnTo>
                <a:lnTo>
                  <a:pt x="114312" y="683626"/>
                </a:lnTo>
                <a:lnTo>
                  <a:pt x="87725" y="690198"/>
                </a:lnTo>
                <a:lnTo>
                  <a:pt x="48290" y="694628"/>
                </a:lnTo>
                <a:lnTo>
                  <a:pt x="0" y="696253"/>
                </a:lnTo>
              </a:path>
            </a:pathLst>
          </a:custGeom>
          <a:ln w="12701">
            <a:solidFill>
              <a:srgbClr val="A6B7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1039710" y="4592422"/>
            <a:ext cx="334352" cy="938067"/>
          </a:xfrm>
          <a:custGeom>
            <a:avLst/>
            <a:gdLst/>
            <a:ahLst/>
            <a:cxnLst/>
            <a:rect l="l" t="t" r="r" b="b"/>
            <a:pathLst>
              <a:path w="248284" h="696595">
                <a:moveTo>
                  <a:pt x="0" y="0"/>
                </a:moveTo>
                <a:lnTo>
                  <a:pt x="48290" y="1624"/>
                </a:lnTo>
                <a:lnTo>
                  <a:pt x="87725" y="6055"/>
                </a:lnTo>
                <a:lnTo>
                  <a:pt x="114312" y="12626"/>
                </a:lnTo>
                <a:lnTo>
                  <a:pt x="124062" y="20673"/>
                </a:lnTo>
                <a:lnTo>
                  <a:pt x="124062" y="327453"/>
                </a:lnTo>
                <a:lnTo>
                  <a:pt x="133811" y="335500"/>
                </a:lnTo>
                <a:lnTo>
                  <a:pt x="160399" y="342071"/>
                </a:lnTo>
                <a:lnTo>
                  <a:pt x="199834" y="346502"/>
                </a:lnTo>
                <a:lnTo>
                  <a:pt x="248124" y="348126"/>
                </a:lnTo>
                <a:lnTo>
                  <a:pt x="199834" y="349751"/>
                </a:lnTo>
                <a:lnTo>
                  <a:pt x="160399" y="354181"/>
                </a:lnTo>
                <a:lnTo>
                  <a:pt x="133811" y="360753"/>
                </a:lnTo>
                <a:lnTo>
                  <a:pt x="124062" y="368800"/>
                </a:lnTo>
                <a:lnTo>
                  <a:pt x="124062" y="675579"/>
                </a:lnTo>
                <a:lnTo>
                  <a:pt x="114312" y="683626"/>
                </a:lnTo>
                <a:lnTo>
                  <a:pt x="87725" y="690198"/>
                </a:lnTo>
                <a:lnTo>
                  <a:pt x="48290" y="694628"/>
                </a:lnTo>
                <a:lnTo>
                  <a:pt x="0" y="696253"/>
                </a:lnTo>
              </a:path>
            </a:pathLst>
          </a:custGeom>
          <a:ln w="12701">
            <a:solidFill>
              <a:srgbClr val="A6B72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3563872" y="2854646"/>
            <a:ext cx="10381151" cy="4786104"/>
            <a:chOff x="2646483" y="3093211"/>
            <a:chExt cx="7708900" cy="3554095"/>
          </a:xfrm>
        </p:grpSpPr>
        <p:pic>
          <p:nvPicPr>
            <p:cNvPr id="17" name="object 1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00576" y="5415787"/>
              <a:ext cx="1886712" cy="1231392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646483" y="5615535"/>
              <a:ext cx="994410" cy="147320"/>
            </a:xfrm>
            <a:custGeom>
              <a:avLst/>
              <a:gdLst/>
              <a:ahLst/>
              <a:cxnLst/>
              <a:rect l="l" t="t" r="r" b="b"/>
              <a:pathLst>
                <a:path w="994410" h="147320">
                  <a:moveTo>
                    <a:pt x="846747" y="0"/>
                  </a:moveTo>
                  <a:lnTo>
                    <a:pt x="846747" y="147319"/>
                  </a:lnTo>
                  <a:lnTo>
                    <a:pt x="944973" y="98212"/>
                  </a:lnTo>
                  <a:lnTo>
                    <a:pt x="871303" y="98212"/>
                  </a:lnTo>
                  <a:lnTo>
                    <a:pt x="871303" y="49107"/>
                  </a:lnTo>
                  <a:lnTo>
                    <a:pt x="944973" y="49107"/>
                  </a:lnTo>
                  <a:lnTo>
                    <a:pt x="846747" y="0"/>
                  </a:lnTo>
                  <a:close/>
                </a:path>
                <a:path w="994410" h="147320">
                  <a:moveTo>
                    <a:pt x="846747" y="49107"/>
                  </a:moveTo>
                  <a:lnTo>
                    <a:pt x="0" y="49107"/>
                  </a:lnTo>
                  <a:lnTo>
                    <a:pt x="0" y="98212"/>
                  </a:lnTo>
                  <a:lnTo>
                    <a:pt x="846747" y="98212"/>
                  </a:lnTo>
                  <a:lnTo>
                    <a:pt x="846747" y="49107"/>
                  </a:lnTo>
                  <a:close/>
                </a:path>
                <a:path w="994410" h="147320">
                  <a:moveTo>
                    <a:pt x="944973" y="49107"/>
                  </a:moveTo>
                  <a:lnTo>
                    <a:pt x="871303" y="49107"/>
                  </a:lnTo>
                  <a:lnTo>
                    <a:pt x="871303" y="98212"/>
                  </a:lnTo>
                  <a:lnTo>
                    <a:pt x="944973" y="98212"/>
                  </a:lnTo>
                  <a:lnTo>
                    <a:pt x="994086" y="73659"/>
                  </a:lnTo>
                  <a:lnTo>
                    <a:pt x="944973" y="49107"/>
                  </a:lnTo>
                  <a:close/>
                </a:path>
              </a:pathLst>
            </a:custGeom>
            <a:solidFill>
              <a:srgbClr val="00B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1904" y="3093211"/>
              <a:ext cx="4773167" cy="2218944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1084976" y="2842332"/>
            <a:ext cx="8448580" cy="2997194"/>
            <a:chOff x="805688" y="3084067"/>
            <a:chExt cx="6273800" cy="2225675"/>
          </a:xfrm>
        </p:grpSpPr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688" y="3084067"/>
              <a:ext cx="4477512" cy="2221992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5584755" y="4954204"/>
              <a:ext cx="1494790" cy="355600"/>
            </a:xfrm>
            <a:custGeom>
              <a:avLst/>
              <a:gdLst/>
              <a:ahLst/>
              <a:cxnLst/>
              <a:rect l="l" t="t" r="r" b="b"/>
              <a:pathLst>
                <a:path w="1494790" h="355600">
                  <a:moveTo>
                    <a:pt x="1494200" y="0"/>
                  </a:moveTo>
                  <a:lnTo>
                    <a:pt x="0" y="0"/>
                  </a:lnTo>
                  <a:lnTo>
                    <a:pt x="0" y="355221"/>
                  </a:lnTo>
                  <a:lnTo>
                    <a:pt x="1494200" y="355221"/>
                  </a:lnTo>
                  <a:lnTo>
                    <a:pt x="14942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254187" y="3726636"/>
              <a:ext cx="821690" cy="759460"/>
            </a:xfrm>
            <a:custGeom>
              <a:avLst/>
              <a:gdLst/>
              <a:ahLst/>
              <a:cxnLst/>
              <a:rect l="l" t="t" r="r" b="b"/>
              <a:pathLst>
                <a:path w="821689" h="759460">
                  <a:moveTo>
                    <a:pt x="0" y="0"/>
                  </a:moveTo>
                  <a:lnTo>
                    <a:pt x="821319" y="0"/>
                  </a:lnTo>
                  <a:lnTo>
                    <a:pt x="821319" y="758933"/>
                  </a:lnTo>
                  <a:lnTo>
                    <a:pt x="0" y="758933"/>
                  </a:lnTo>
                  <a:lnTo>
                    <a:pt x="0" y="0"/>
                  </a:lnTo>
                  <a:close/>
                </a:path>
              </a:pathLst>
            </a:custGeom>
            <a:ln w="245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067274" y="4081246"/>
              <a:ext cx="517525" cy="76200"/>
            </a:xfrm>
            <a:custGeom>
              <a:avLst/>
              <a:gdLst/>
              <a:ahLst/>
              <a:cxnLst/>
              <a:rect l="l" t="t" r="r" b="b"/>
              <a:pathLst>
                <a:path w="517525" h="76200">
                  <a:moveTo>
                    <a:pt x="441270" y="0"/>
                  </a:moveTo>
                  <a:lnTo>
                    <a:pt x="441270" y="76200"/>
                  </a:lnTo>
                  <a:lnTo>
                    <a:pt x="492077" y="50800"/>
                  </a:lnTo>
                  <a:lnTo>
                    <a:pt x="453971" y="50800"/>
                  </a:lnTo>
                  <a:lnTo>
                    <a:pt x="453971" y="25400"/>
                  </a:lnTo>
                  <a:lnTo>
                    <a:pt x="492077" y="25400"/>
                  </a:lnTo>
                  <a:lnTo>
                    <a:pt x="441270" y="0"/>
                  </a:lnTo>
                  <a:close/>
                </a:path>
                <a:path w="517525" h="76200">
                  <a:moveTo>
                    <a:pt x="44127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441270" y="50800"/>
                  </a:lnTo>
                  <a:lnTo>
                    <a:pt x="441270" y="25400"/>
                  </a:lnTo>
                  <a:close/>
                </a:path>
                <a:path w="517525" h="76200">
                  <a:moveTo>
                    <a:pt x="492077" y="25400"/>
                  </a:moveTo>
                  <a:lnTo>
                    <a:pt x="453971" y="25400"/>
                  </a:lnTo>
                  <a:lnTo>
                    <a:pt x="453971" y="50800"/>
                  </a:lnTo>
                  <a:lnTo>
                    <a:pt x="492077" y="50800"/>
                  </a:lnTo>
                  <a:lnTo>
                    <a:pt x="517480" y="38100"/>
                  </a:lnTo>
                  <a:lnTo>
                    <a:pt x="492077" y="2540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6EF6A00-4B1F-C836-D92B-F1334A90B1B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</a:t>
            </a:fld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900FE8-036F-1B57-1599-6F83ACE15A99}"/>
              </a:ext>
            </a:extLst>
          </p:cNvPr>
          <p:cNvSpPr txBox="1"/>
          <p:nvPr/>
        </p:nvSpPr>
        <p:spPr>
          <a:xfrm>
            <a:off x="10971751" y="1008442"/>
            <a:ext cx="2040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bg1"/>
                </a:solidFill>
                <a:latin typeface="+mj-lt"/>
              </a:rPr>
              <a:t>See talk from T. </a:t>
            </a:r>
            <a:r>
              <a:rPr lang="en-US" sz="1600" i="1" dirty="0" err="1">
                <a:solidFill>
                  <a:schemeClr val="bg1"/>
                </a:solidFill>
                <a:latin typeface="+mj-lt"/>
              </a:rPr>
              <a:t>Trojek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DBED077-23DE-5643-B653-5F9C05B9BDA0}"/>
              </a:ext>
            </a:extLst>
          </p:cNvPr>
          <p:cNvSpPr txBox="1"/>
          <p:nvPr/>
        </p:nvSpPr>
        <p:spPr>
          <a:xfrm>
            <a:off x="7720540" y="2497621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2n + 2p = He</a:t>
            </a:r>
            <a:r>
              <a:rPr lang="en-US" baseline="30000" dirty="0">
                <a:solidFill>
                  <a:srgbClr val="FFC000"/>
                </a:solidFill>
              </a:rPr>
              <a:t>2+</a:t>
            </a:r>
            <a:r>
              <a:rPr lang="en-US" dirty="0">
                <a:solidFill>
                  <a:srgbClr val="FFC000"/>
                </a:solidFill>
              </a:rPr>
              <a:t> nucleus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4" y="241707"/>
            <a:ext cx="9709027" cy="7495122"/>
            <a:chOff x="357187" y="1152877"/>
            <a:chExt cx="7209790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810894" y="266288"/>
            <a:ext cx="6071276" cy="972174"/>
          </a:xfrm>
          <a:prstGeom prst="rect">
            <a:avLst/>
          </a:prstGeom>
        </p:spPr>
        <p:txBody>
          <a:bodyPr vert="horz" wrap="square" lIns="0" tIns="450126" rIns="0" bIns="0" rtlCol="0">
            <a:spAutoFit/>
          </a:bodyPr>
          <a:lstStyle/>
          <a:p>
            <a:pPr marL="2244040">
              <a:spcBef>
                <a:spcPts val="135"/>
              </a:spcBef>
            </a:pPr>
            <a:r>
              <a:rPr spc="-13" dirty="0">
                <a:solidFill>
                  <a:srgbClr val="FFFF00"/>
                </a:solidFill>
                <a:latin typeface="American Typewriter" panose="02090604020004020304" pitchFamily="18" charset="77"/>
              </a:rPr>
              <a:t>References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04106" y="2008078"/>
            <a:ext cx="9710613" cy="4138911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 marR="1725791">
              <a:lnSpc>
                <a:spcPct val="105300"/>
              </a:lnSpc>
              <a:spcBef>
                <a:spcPts val="135"/>
              </a:spcBef>
            </a:pP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Daniela</a:t>
            </a:r>
            <a:r>
              <a:rPr sz="2000" spc="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Bortoletto,</a:t>
            </a:r>
            <a:r>
              <a:rPr sz="2000" spc="-8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CERN</a:t>
            </a:r>
            <a:r>
              <a:rPr sz="2000" spc="19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Summer</a:t>
            </a:r>
            <a:r>
              <a:rPr sz="2000" spc="17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Student</a:t>
            </a:r>
            <a:r>
              <a:rPr sz="2000" spc="17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Lectures</a:t>
            </a:r>
            <a:r>
              <a:rPr sz="2000" spc="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2012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Patrick</a:t>
            </a:r>
            <a:r>
              <a:rPr sz="2000" spc="11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Le</a:t>
            </a:r>
            <a:r>
              <a:rPr sz="2000" spc="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Du,</a:t>
            </a:r>
            <a:r>
              <a:rPr sz="2000" spc="50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EDIT</a:t>
            </a:r>
            <a:r>
              <a:rPr sz="2000" spc="12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School</a:t>
            </a:r>
            <a:r>
              <a:rPr sz="2000" spc="10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2013</a:t>
            </a:r>
            <a:endParaRPr sz="2000" dirty="0">
              <a:latin typeface="Gill Sans MT"/>
              <a:cs typeface="Gill Sans MT"/>
            </a:endParaRPr>
          </a:p>
          <a:p>
            <a:pPr marL="17104"/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Helmut</a:t>
            </a:r>
            <a:r>
              <a:rPr sz="2000" spc="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13" dirty="0">
                <a:solidFill>
                  <a:srgbClr val="FFFFFF"/>
                </a:solidFill>
                <a:latin typeface="Gill Sans MT"/>
                <a:cs typeface="Gill Sans MT"/>
              </a:rPr>
              <a:t>Spieler,</a:t>
            </a:r>
            <a:r>
              <a:rPr sz="2000" spc="-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Lecture</a:t>
            </a:r>
            <a:r>
              <a:rPr sz="2000" spc="14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notes</a:t>
            </a:r>
            <a:r>
              <a:rPr sz="2000" spc="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(IBL)</a:t>
            </a:r>
            <a:endParaRPr sz="2000" dirty="0">
              <a:latin typeface="Gill Sans MT"/>
              <a:cs typeface="Gill Sans MT"/>
            </a:endParaRPr>
          </a:p>
          <a:p>
            <a:pPr marL="17104" marR="6841">
              <a:spcBef>
                <a:spcPts val="128"/>
              </a:spcBef>
            </a:pP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Hartmut</a:t>
            </a:r>
            <a:r>
              <a:rPr sz="2000" spc="223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Sadrozinski,</a:t>
            </a:r>
            <a:r>
              <a:rPr sz="2000" spc="-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GianLuigi</a:t>
            </a:r>
            <a:r>
              <a:rPr sz="2000" spc="236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Casse,</a:t>
            </a:r>
            <a:r>
              <a:rPr sz="2000" spc="30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Vienna</a:t>
            </a:r>
            <a:r>
              <a:rPr sz="2000" spc="223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Instrumentation</a:t>
            </a:r>
            <a:r>
              <a:rPr sz="2000" spc="24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13" dirty="0">
                <a:solidFill>
                  <a:srgbClr val="FFFFFF"/>
                </a:solidFill>
                <a:latin typeface="Gill Sans MT"/>
                <a:cs typeface="Gill Sans MT"/>
              </a:rPr>
              <a:t>Conference 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2013</a:t>
            </a:r>
            <a:endParaRPr sz="2000" dirty="0">
              <a:latin typeface="Gill Sans MT"/>
              <a:cs typeface="Gill Sans MT"/>
            </a:endParaRPr>
          </a:p>
          <a:p>
            <a:pPr marL="17104">
              <a:spcBef>
                <a:spcPts val="128"/>
              </a:spcBef>
            </a:pP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Michael</a:t>
            </a:r>
            <a:r>
              <a:rPr sz="2000" spc="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Moll,</a:t>
            </a:r>
            <a:r>
              <a:rPr sz="2000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PhD</a:t>
            </a:r>
            <a:r>
              <a:rPr sz="2000" spc="-12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13" dirty="0">
                <a:solidFill>
                  <a:srgbClr val="FFFFFF"/>
                </a:solidFill>
                <a:latin typeface="Gill Sans MT"/>
                <a:cs typeface="Gill Sans MT"/>
              </a:rPr>
              <a:t>Thesis</a:t>
            </a:r>
            <a:endParaRPr sz="2000" dirty="0">
              <a:latin typeface="Gill Sans MT"/>
              <a:cs typeface="Gill Sans MT"/>
            </a:endParaRPr>
          </a:p>
          <a:p>
            <a:pPr marL="17104" marR="3968122">
              <a:spcBef>
                <a:spcPts val="128"/>
              </a:spcBef>
            </a:pPr>
            <a:r>
              <a:rPr sz="2000" spc="-13" dirty="0">
                <a:solidFill>
                  <a:srgbClr val="FFFFFF"/>
                </a:solidFill>
                <a:latin typeface="Gill Sans MT"/>
                <a:cs typeface="Gill Sans MT"/>
              </a:rPr>
              <a:t>Steve</a:t>
            </a:r>
            <a:r>
              <a:rPr sz="2000" spc="-12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13" dirty="0">
                <a:solidFill>
                  <a:srgbClr val="FFFFFF"/>
                </a:solidFill>
                <a:latin typeface="Gill Sans MT"/>
                <a:cs typeface="Gill Sans MT"/>
              </a:rPr>
              <a:t>Watts,</a:t>
            </a:r>
            <a:r>
              <a:rPr sz="2000" spc="-8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CERN</a:t>
            </a:r>
            <a:r>
              <a:rPr sz="2000" spc="-4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Academic</a:t>
            </a:r>
            <a:r>
              <a:rPr sz="2000" spc="-13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13" dirty="0">
                <a:solidFill>
                  <a:srgbClr val="FFFFFF"/>
                </a:solidFill>
                <a:latin typeface="Gill Sans MT"/>
                <a:cs typeface="Gill Sans MT"/>
              </a:rPr>
              <a:t>Training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Harris</a:t>
            </a:r>
            <a:r>
              <a:rPr sz="2000" spc="223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Kagan,TIPP</a:t>
            </a:r>
            <a:r>
              <a:rPr sz="2000" spc="229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2009</a:t>
            </a:r>
            <a:endParaRPr sz="2000" dirty="0">
              <a:latin typeface="Gill Sans MT"/>
              <a:cs typeface="Gill Sans MT"/>
            </a:endParaRPr>
          </a:p>
          <a:p>
            <a:pPr marL="17104" marR="874014">
              <a:spcBef>
                <a:spcPts val="162"/>
              </a:spcBef>
            </a:pP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Roland</a:t>
            </a:r>
            <a:r>
              <a:rPr sz="2000" spc="16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Horisberger,</a:t>
            </a:r>
            <a:r>
              <a:rPr sz="2000" spc="-8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Silicon</a:t>
            </a:r>
            <a:r>
              <a:rPr sz="2000" spc="18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Detector</a:t>
            </a:r>
            <a:r>
              <a:rPr sz="2000" spc="-14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WorkshopSplit,</a:t>
            </a:r>
            <a:r>
              <a:rPr sz="2000" spc="-8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Croatia</a:t>
            </a:r>
            <a:r>
              <a:rPr sz="2000" spc="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2012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Marco</a:t>
            </a:r>
            <a:r>
              <a:rPr sz="2000" spc="8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Povoli,</a:t>
            </a:r>
            <a:r>
              <a:rPr sz="2000" spc="-14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PhD</a:t>
            </a:r>
            <a:r>
              <a:rPr sz="2000" spc="10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thesis</a:t>
            </a:r>
            <a:r>
              <a:rPr sz="2000" spc="8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2013</a:t>
            </a:r>
            <a:endParaRPr sz="2000" dirty="0">
              <a:latin typeface="Gill Sans MT"/>
              <a:cs typeface="Gill Sans MT"/>
            </a:endParaRPr>
          </a:p>
          <a:p>
            <a:pPr marL="17104">
              <a:spcBef>
                <a:spcPts val="135"/>
              </a:spcBef>
            </a:pP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Gregor</a:t>
            </a:r>
            <a:r>
              <a:rPr sz="2000" spc="8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13" dirty="0">
                <a:solidFill>
                  <a:srgbClr val="FFFFFF"/>
                </a:solidFill>
                <a:latin typeface="Gill Sans MT"/>
                <a:cs typeface="Gill Sans MT"/>
              </a:rPr>
              <a:t>Kramberger</a:t>
            </a:r>
            <a:endParaRPr sz="2000" dirty="0">
              <a:latin typeface="Gill Sans MT"/>
              <a:cs typeface="Gill Sans MT"/>
            </a:endParaRPr>
          </a:p>
          <a:p>
            <a:pPr marL="17104" marR="239456">
              <a:spcBef>
                <a:spcPts val="128"/>
              </a:spcBef>
            </a:pP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Andrea</a:t>
            </a:r>
            <a:r>
              <a:rPr sz="2000" spc="11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Castoldi,</a:t>
            </a:r>
            <a:r>
              <a:rPr sz="2000" spc="-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course</a:t>
            </a:r>
            <a:r>
              <a:rPr sz="2000" spc="13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given</a:t>
            </a:r>
            <a:r>
              <a:rPr sz="2000" spc="13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at</a:t>
            </a:r>
            <a:r>
              <a:rPr sz="2000" spc="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2000" spc="-10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Advanced</a:t>
            </a:r>
            <a:r>
              <a:rPr sz="2000" spc="12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School</a:t>
            </a:r>
            <a:r>
              <a:rPr sz="2000" spc="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2000" spc="-17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Workshop</a:t>
            </a:r>
            <a:r>
              <a:rPr sz="2000" spc="13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34" dirty="0">
                <a:solidFill>
                  <a:srgbClr val="FFFFFF"/>
                </a:solidFill>
                <a:latin typeface="Gill Sans MT"/>
                <a:cs typeface="Gill Sans MT"/>
              </a:rPr>
              <a:t>on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nuclear</a:t>
            </a:r>
            <a:r>
              <a:rPr sz="2000" spc="16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signal</a:t>
            </a:r>
            <a:r>
              <a:rPr sz="2000" spc="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processing,</a:t>
            </a:r>
            <a:r>
              <a:rPr sz="2000" spc="-35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Acireale</a:t>
            </a:r>
            <a:r>
              <a:rPr sz="2000" spc="18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Italy,</a:t>
            </a:r>
            <a:r>
              <a:rPr sz="2000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November</a:t>
            </a:r>
            <a:r>
              <a:rPr sz="2000" spc="16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27" dirty="0">
                <a:solidFill>
                  <a:srgbClr val="FFFFFF"/>
                </a:solidFill>
                <a:latin typeface="Gill Sans MT"/>
                <a:cs typeface="Gill Sans MT"/>
              </a:rPr>
              <a:t>2011</a:t>
            </a:r>
            <a:endParaRPr sz="2000" dirty="0">
              <a:latin typeface="Gill Sans MT"/>
              <a:cs typeface="Gill Sans MT"/>
            </a:endParaRPr>
          </a:p>
          <a:p>
            <a:pPr marL="17104"/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Chris</a:t>
            </a:r>
            <a:r>
              <a:rPr sz="2000" spc="189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Damerell,</a:t>
            </a:r>
            <a:r>
              <a:rPr sz="2000" spc="-7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Sherwood</a:t>
            </a:r>
            <a:r>
              <a:rPr sz="2000" spc="19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34" dirty="0">
                <a:solidFill>
                  <a:srgbClr val="FFFFFF"/>
                </a:solidFill>
                <a:latin typeface="Gill Sans MT"/>
                <a:cs typeface="Gill Sans MT"/>
              </a:rPr>
              <a:t>Parker,</a:t>
            </a:r>
            <a:r>
              <a:rPr sz="2000" spc="-7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Erik</a:t>
            </a:r>
            <a:r>
              <a:rPr sz="2000" spc="20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Heijne,</a:t>
            </a:r>
            <a:r>
              <a:rPr sz="2000" spc="-34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Ariella</a:t>
            </a:r>
            <a:r>
              <a:rPr sz="2000" spc="19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13" dirty="0">
                <a:solidFill>
                  <a:srgbClr val="FFFFFF"/>
                </a:solidFill>
                <a:latin typeface="Gill Sans MT"/>
                <a:cs typeface="Gill Sans MT"/>
              </a:rPr>
              <a:t>Cattai</a:t>
            </a:r>
            <a:endParaRPr sz="2000" dirty="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587830" y="6995706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6"/>
                </a:lnTo>
                <a:lnTo>
                  <a:pt x="8012" y="107473"/>
                </a:lnTo>
                <a:lnTo>
                  <a:pt x="0" y="157142"/>
                </a:lnTo>
                <a:lnTo>
                  <a:pt x="8012" y="206810"/>
                </a:lnTo>
                <a:lnTo>
                  <a:pt x="30323" y="249947"/>
                </a:lnTo>
                <a:lnTo>
                  <a:pt x="64344" y="283964"/>
                </a:lnTo>
                <a:lnTo>
                  <a:pt x="107487" y="306271"/>
                </a:lnTo>
                <a:lnTo>
                  <a:pt x="157162" y="314283"/>
                </a:lnTo>
                <a:lnTo>
                  <a:pt x="206838" y="306271"/>
                </a:lnTo>
                <a:lnTo>
                  <a:pt x="249981" y="283964"/>
                </a:lnTo>
                <a:lnTo>
                  <a:pt x="284002" y="249947"/>
                </a:lnTo>
                <a:lnTo>
                  <a:pt x="306312" y="206810"/>
                </a:lnTo>
                <a:lnTo>
                  <a:pt x="314325" y="157142"/>
                </a:lnTo>
                <a:lnTo>
                  <a:pt x="306312" y="107473"/>
                </a:lnTo>
                <a:lnTo>
                  <a:pt x="284002" y="64336"/>
                </a:lnTo>
                <a:lnTo>
                  <a:pt x="249981" y="30319"/>
                </a:lnTo>
                <a:lnTo>
                  <a:pt x="206838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2701532" y="7091956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53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92E9D01-7DD6-C960-678F-BA830857874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49</a:t>
            </a:fld>
            <a:endParaRPr lang="en-GB"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16F409B5-863D-3C4E-8835-5A6F77F0CE3B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81004" y="241707"/>
            <a:ext cx="9709027" cy="7495122"/>
            <a:chOff x="357187" y="1152877"/>
            <a:chExt cx="7209790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870855" y="241707"/>
            <a:ext cx="7391400" cy="1026635"/>
          </a:xfrm>
          <a:prstGeom prst="rect">
            <a:avLst/>
          </a:prstGeom>
        </p:spPr>
        <p:txBody>
          <a:bodyPr vert="horz" wrap="square" lIns="0" tIns="524009" rIns="0" bIns="0" rtlCol="0">
            <a:spAutoFit/>
          </a:bodyPr>
          <a:lstStyle/>
          <a:p>
            <a:pPr marL="2149114" algn="l">
              <a:spcBef>
                <a:spcPts val="135"/>
              </a:spcBef>
            </a:pPr>
            <a:r>
              <a:rPr dirty="0">
                <a:solidFill>
                  <a:srgbClr val="FFFF00"/>
                </a:solidFill>
                <a:latin typeface="American Typewriter" panose="02090604020004020304" pitchFamily="18" charset="77"/>
              </a:rPr>
              <a:t>Books</a:t>
            </a:r>
            <a:r>
              <a:rPr spc="-34" dirty="0">
                <a:solidFill>
                  <a:srgbClr val="FFFF00"/>
                </a:solidFill>
                <a:latin typeface="American Typewriter" panose="02090604020004020304" pitchFamily="18" charset="77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 panose="02090604020004020304" pitchFamily="18" charset="77"/>
              </a:rPr>
              <a:t>on</a:t>
            </a:r>
            <a:r>
              <a:rPr spc="-27" dirty="0">
                <a:solidFill>
                  <a:srgbClr val="FFFF00"/>
                </a:solidFill>
                <a:latin typeface="American Typewriter" panose="02090604020004020304" pitchFamily="18" charset="77"/>
              </a:rPr>
              <a:t> </a:t>
            </a:r>
            <a:r>
              <a:rPr dirty="0">
                <a:solidFill>
                  <a:srgbClr val="FFFF00"/>
                </a:solidFill>
                <a:latin typeface="American Typewriter" panose="02090604020004020304" pitchFamily="18" charset="77"/>
              </a:rPr>
              <a:t>silicon</a:t>
            </a:r>
            <a:r>
              <a:rPr spc="-21" dirty="0">
                <a:solidFill>
                  <a:srgbClr val="FFFF00"/>
                </a:solidFill>
                <a:latin typeface="American Typewriter" panose="02090604020004020304" pitchFamily="18" charset="77"/>
              </a:rPr>
              <a:t> </a:t>
            </a:r>
            <a:r>
              <a:rPr spc="-13" dirty="0">
                <a:solidFill>
                  <a:srgbClr val="FFFF00"/>
                </a:solidFill>
                <a:latin typeface="American Typewriter" panose="02090604020004020304" pitchFamily="18" charset="77"/>
              </a:rPr>
              <a:t>detectors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264845" y="2320319"/>
            <a:ext cx="11322985" cy="291998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347211" marR="832963" indent="-330963">
              <a:lnSpc>
                <a:spcPct val="105300"/>
              </a:lnSpc>
              <a:spcBef>
                <a:spcPts val="135"/>
              </a:spcBef>
              <a:buFont typeface="Arial"/>
              <a:buChar char="•"/>
              <a:tabLst>
                <a:tab pos="347211" algn="l"/>
              </a:tabLst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Rossi,</a:t>
            </a:r>
            <a:r>
              <a:rPr sz="2021" spc="-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Fisher,</a:t>
            </a:r>
            <a:r>
              <a:rPr sz="2021" spc="-11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Rohe</a:t>
            </a:r>
            <a:r>
              <a:rPr sz="2021" spc="13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2021" spc="-17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Wermes.</a:t>
            </a:r>
            <a:r>
              <a:rPr sz="2021" spc="-11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Pixel</a:t>
            </a:r>
            <a:r>
              <a:rPr sz="2021" spc="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Detectors</a:t>
            </a:r>
            <a:r>
              <a:rPr sz="2021" spc="114" dirty="0">
                <a:solidFill>
                  <a:srgbClr val="FFFFFF"/>
                </a:solidFill>
                <a:latin typeface="Gill Sans MT"/>
                <a:cs typeface="Gill Sans MT"/>
              </a:rPr>
              <a:t> 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from</a:t>
            </a:r>
            <a:r>
              <a:rPr sz="2021" spc="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fundamentals</a:t>
            </a:r>
            <a:r>
              <a:rPr sz="2021" spc="12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34" dirty="0">
                <a:solidFill>
                  <a:srgbClr val="FFFFFF"/>
                </a:solidFill>
                <a:latin typeface="Gill Sans MT"/>
                <a:cs typeface="Gill Sans MT"/>
              </a:rPr>
              <a:t>to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applications.</a:t>
            </a:r>
            <a:r>
              <a:rPr sz="2021" spc="4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Springer</a:t>
            </a:r>
            <a:endParaRPr sz="2021" dirty="0">
              <a:latin typeface="Gill Sans MT"/>
              <a:cs typeface="Gill Sans MT"/>
            </a:endParaRPr>
          </a:p>
          <a:p>
            <a:pPr>
              <a:spcBef>
                <a:spcPts val="208"/>
              </a:spcBef>
              <a:buClr>
                <a:srgbClr val="FFFFFF"/>
              </a:buClr>
              <a:buFont typeface="Arial"/>
              <a:buChar char="•"/>
            </a:pPr>
            <a:endParaRPr sz="2021" dirty="0">
              <a:latin typeface="Gill Sans MT"/>
              <a:cs typeface="Gill Sans MT"/>
            </a:endParaRPr>
          </a:p>
          <a:p>
            <a:pPr marL="347211" indent="-330107">
              <a:buFont typeface="Arial"/>
              <a:buChar char="•"/>
              <a:tabLst>
                <a:tab pos="347211" algn="l"/>
              </a:tabLst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Helmut</a:t>
            </a:r>
            <a:r>
              <a:rPr sz="2021" spc="14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Spieler.</a:t>
            </a:r>
            <a:r>
              <a:rPr sz="2021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Semiconductor</a:t>
            </a:r>
            <a:r>
              <a:rPr sz="2021" spc="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detector</a:t>
            </a:r>
            <a:r>
              <a:rPr sz="2021" spc="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systems.</a:t>
            </a:r>
            <a:r>
              <a:rPr sz="2021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OUP</a:t>
            </a:r>
            <a:r>
              <a:rPr sz="2021" spc="141" dirty="0">
                <a:solidFill>
                  <a:srgbClr val="FFFFFF"/>
                </a:solidFill>
                <a:latin typeface="Gill Sans MT"/>
                <a:cs typeface="Gill Sans MT"/>
              </a:rPr>
              <a:t> 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Oxford</a:t>
            </a:r>
            <a:endParaRPr sz="2021" dirty="0">
              <a:latin typeface="Gill Sans MT"/>
              <a:cs typeface="Gill Sans MT"/>
            </a:endParaRPr>
          </a:p>
          <a:p>
            <a:pPr>
              <a:spcBef>
                <a:spcPts val="208"/>
              </a:spcBef>
              <a:buClr>
                <a:srgbClr val="FFFFFF"/>
              </a:buClr>
              <a:buFont typeface="Arial"/>
              <a:buChar char="•"/>
            </a:pPr>
            <a:endParaRPr sz="2021" dirty="0">
              <a:latin typeface="Gill Sans MT"/>
              <a:cs typeface="Gill Sans MT"/>
            </a:endParaRPr>
          </a:p>
          <a:p>
            <a:pPr marL="347211" indent="-330107">
              <a:buFont typeface="Arial"/>
              <a:buChar char="•"/>
              <a:tabLst>
                <a:tab pos="347211" algn="l"/>
              </a:tabLst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Gerard</a:t>
            </a:r>
            <a:r>
              <a:rPr sz="2021" spc="223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Lutz.</a:t>
            </a:r>
            <a:r>
              <a:rPr sz="2021" spc="-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Semiconductor</a:t>
            </a:r>
            <a:r>
              <a:rPr sz="2021" spc="229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Radiation</a:t>
            </a:r>
            <a:r>
              <a:rPr sz="2021" spc="236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Detectors.</a:t>
            </a:r>
            <a:r>
              <a:rPr sz="2021" spc="-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Springer</a:t>
            </a:r>
            <a:endParaRPr sz="2021" dirty="0">
              <a:latin typeface="Gill Sans MT"/>
              <a:cs typeface="Gill Sans MT"/>
            </a:endParaRPr>
          </a:p>
          <a:p>
            <a:pPr>
              <a:spcBef>
                <a:spcPts val="80"/>
              </a:spcBef>
              <a:buClr>
                <a:srgbClr val="FFFFFF"/>
              </a:buClr>
              <a:buFont typeface="Arial"/>
              <a:buChar char="•"/>
            </a:pPr>
            <a:endParaRPr sz="2021" dirty="0">
              <a:latin typeface="Gill Sans MT"/>
              <a:cs typeface="Gill Sans MT"/>
            </a:endParaRPr>
          </a:p>
          <a:p>
            <a:pPr marL="347211" marR="144528" indent="-330963">
              <a:lnSpc>
                <a:spcPct val="105300"/>
              </a:lnSpc>
              <a:spcBef>
                <a:spcPts val="6"/>
              </a:spcBef>
              <a:buFont typeface="Arial"/>
              <a:buChar char="•"/>
              <a:tabLst>
                <a:tab pos="347211" algn="l"/>
              </a:tabLst>
            </a:pPr>
            <a:r>
              <a:rPr sz="2021" spc="-114" dirty="0">
                <a:solidFill>
                  <a:srgbClr val="FFFFFF"/>
                </a:solidFill>
                <a:latin typeface="Gill Sans MT"/>
                <a:cs typeface="Gill Sans MT"/>
              </a:rPr>
              <a:t>W.</a:t>
            </a:r>
            <a:r>
              <a:rPr sz="2021" spc="-13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R.</a:t>
            </a:r>
            <a:r>
              <a:rPr sz="2021" spc="-13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Leo.</a:t>
            </a:r>
            <a:r>
              <a:rPr sz="2021" spc="223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Techniques</a:t>
            </a:r>
            <a:r>
              <a:rPr sz="2021" spc="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for</a:t>
            </a:r>
            <a:r>
              <a:rPr sz="2021" spc="11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Nuclear</a:t>
            </a:r>
            <a:r>
              <a:rPr sz="2021" spc="10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2021" spc="10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Particle</a:t>
            </a:r>
            <a:r>
              <a:rPr sz="2021" spc="11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Physics</a:t>
            </a:r>
            <a:r>
              <a:rPr sz="2021" spc="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Experiments.</a:t>
            </a:r>
            <a:r>
              <a:rPr sz="2021" spc="-12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Springer- Verlag</a:t>
            </a:r>
            <a:endParaRPr sz="2021" dirty="0">
              <a:latin typeface="Gill Sans MT"/>
              <a:cs typeface="Gill Sans MT"/>
            </a:endParaRPr>
          </a:p>
          <a:p>
            <a:pPr>
              <a:spcBef>
                <a:spcPts val="107"/>
              </a:spcBef>
              <a:buClr>
                <a:srgbClr val="FFFFFF"/>
              </a:buClr>
              <a:buFont typeface="Arial"/>
              <a:buChar char="•"/>
            </a:pPr>
            <a:endParaRPr sz="2021" dirty="0">
              <a:latin typeface="Gill Sans MT"/>
              <a:cs typeface="Gill Sans MT"/>
            </a:endParaRPr>
          </a:p>
          <a:p>
            <a:pPr marL="347211" marR="6841" indent="-330963">
              <a:lnSpc>
                <a:spcPct val="105300"/>
              </a:lnSpc>
              <a:spcBef>
                <a:spcPts val="6"/>
              </a:spcBef>
              <a:buFont typeface="Arial"/>
              <a:buChar char="•"/>
              <a:tabLst>
                <a:tab pos="347211" algn="l"/>
              </a:tabLst>
            </a:pP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C.</a:t>
            </a:r>
            <a:r>
              <a:rPr sz="2021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DaVia,</a:t>
            </a:r>
            <a:r>
              <a:rPr sz="2021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80" dirty="0">
                <a:solidFill>
                  <a:srgbClr val="FFFFFF"/>
                </a:solidFill>
                <a:latin typeface="Gill Sans MT"/>
                <a:cs typeface="Gill Sans MT"/>
              </a:rPr>
              <a:t>GF.</a:t>
            </a:r>
            <a:r>
              <a:rPr sz="2021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Dalla</a:t>
            </a:r>
            <a:r>
              <a:rPr sz="2021" spc="14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Betta,</a:t>
            </a:r>
            <a:r>
              <a:rPr sz="2021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S.</a:t>
            </a:r>
            <a:r>
              <a:rPr sz="2021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27" dirty="0">
                <a:solidFill>
                  <a:srgbClr val="FFFFFF"/>
                </a:solidFill>
                <a:latin typeface="Gill Sans MT"/>
                <a:cs typeface="Gill Sans MT"/>
              </a:rPr>
              <a:t>Parker,</a:t>
            </a:r>
            <a:r>
              <a:rPr sz="2021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Radiation</a:t>
            </a:r>
            <a:r>
              <a:rPr sz="2021" spc="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Sensors</a:t>
            </a:r>
            <a:r>
              <a:rPr sz="2021" spc="14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with</a:t>
            </a:r>
            <a:r>
              <a:rPr sz="2021" spc="16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3D</a:t>
            </a:r>
            <a:r>
              <a:rPr sz="2021" spc="18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FFFF"/>
                </a:solidFill>
                <a:latin typeface="Gill Sans MT"/>
                <a:cs typeface="Gill Sans MT"/>
              </a:rPr>
              <a:t>electrodes,</a:t>
            </a:r>
            <a:r>
              <a:rPr sz="2021" spc="-10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21" spc="-34" dirty="0">
                <a:solidFill>
                  <a:srgbClr val="FFFFFF"/>
                </a:solidFill>
                <a:latin typeface="Gill Sans MT"/>
                <a:cs typeface="Gill Sans MT"/>
              </a:rPr>
              <a:t>CRC </a:t>
            </a:r>
            <a:r>
              <a:rPr sz="2021" spc="-13" dirty="0">
                <a:solidFill>
                  <a:srgbClr val="FFFFFF"/>
                </a:solidFill>
                <a:latin typeface="Gill Sans MT"/>
                <a:cs typeface="Gill Sans MT"/>
              </a:rPr>
              <a:t>Press</a:t>
            </a:r>
            <a:endParaRPr sz="2021" dirty="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587830" y="6995706"/>
            <a:ext cx="423284" cy="423284"/>
          </a:xfrm>
          <a:custGeom>
            <a:avLst/>
            <a:gdLst/>
            <a:ahLst/>
            <a:cxnLst/>
            <a:rect l="l" t="t" r="r" b="b"/>
            <a:pathLst>
              <a:path w="314325" h="314325">
                <a:moveTo>
                  <a:pt x="157162" y="0"/>
                </a:moveTo>
                <a:lnTo>
                  <a:pt x="107487" y="8011"/>
                </a:lnTo>
                <a:lnTo>
                  <a:pt x="64344" y="30319"/>
                </a:lnTo>
                <a:lnTo>
                  <a:pt x="30323" y="64336"/>
                </a:lnTo>
                <a:lnTo>
                  <a:pt x="8012" y="107473"/>
                </a:lnTo>
                <a:lnTo>
                  <a:pt x="0" y="157142"/>
                </a:lnTo>
                <a:lnTo>
                  <a:pt x="8012" y="206810"/>
                </a:lnTo>
                <a:lnTo>
                  <a:pt x="30323" y="249947"/>
                </a:lnTo>
                <a:lnTo>
                  <a:pt x="64344" y="283964"/>
                </a:lnTo>
                <a:lnTo>
                  <a:pt x="107487" y="306271"/>
                </a:lnTo>
                <a:lnTo>
                  <a:pt x="157162" y="314283"/>
                </a:lnTo>
                <a:lnTo>
                  <a:pt x="206838" y="306271"/>
                </a:lnTo>
                <a:lnTo>
                  <a:pt x="249981" y="283964"/>
                </a:lnTo>
                <a:lnTo>
                  <a:pt x="284002" y="249947"/>
                </a:lnTo>
                <a:lnTo>
                  <a:pt x="306312" y="206810"/>
                </a:lnTo>
                <a:lnTo>
                  <a:pt x="314325" y="157142"/>
                </a:lnTo>
                <a:lnTo>
                  <a:pt x="306312" y="107473"/>
                </a:lnTo>
                <a:lnTo>
                  <a:pt x="284002" y="64336"/>
                </a:lnTo>
                <a:lnTo>
                  <a:pt x="249981" y="30319"/>
                </a:lnTo>
                <a:lnTo>
                  <a:pt x="206838" y="8011"/>
                </a:lnTo>
                <a:lnTo>
                  <a:pt x="157162" y="0"/>
                </a:lnTo>
                <a:close/>
              </a:path>
            </a:pathLst>
          </a:custGeom>
          <a:solidFill>
            <a:srgbClr val="1D1D1D">
              <a:alpha val="701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2701532" y="7091956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54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E5CE4D6-DC52-C07E-ADB8-7AC83ED4D4D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50</a:t>
            </a:fld>
            <a:endParaRPr lang="en-GB"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3BBA8995-258B-3A4C-A24B-D162F3D5DD0B}"/>
              </a:ext>
            </a:extLst>
          </p:cNvPr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5" y="241707"/>
            <a:ext cx="11488530" cy="7495122"/>
            <a:chOff x="357187" y="1152877"/>
            <a:chExt cx="8531225" cy="55657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3095" y="2422651"/>
              <a:ext cx="1807464" cy="181051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379141" y="2400670"/>
              <a:ext cx="1855470" cy="1856739"/>
            </a:xfrm>
            <a:custGeom>
              <a:avLst/>
              <a:gdLst/>
              <a:ahLst/>
              <a:cxnLst/>
              <a:rect l="l" t="t" r="r" b="b"/>
              <a:pathLst>
                <a:path w="1855470" h="1856739">
                  <a:moveTo>
                    <a:pt x="0" y="0"/>
                  </a:moveTo>
                  <a:lnTo>
                    <a:pt x="1855296" y="0"/>
                  </a:lnTo>
                  <a:lnTo>
                    <a:pt x="1855296" y="1856427"/>
                  </a:lnTo>
                  <a:lnTo>
                    <a:pt x="0" y="1856427"/>
                  </a:lnTo>
                  <a:lnTo>
                    <a:pt x="0" y="0"/>
                  </a:lnTo>
                  <a:close/>
                </a:path>
              </a:pathLst>
            </a:custGeom>
            <a:ln w="49109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01160" y="2422651"/>
              <a:ext cx="1828800" cy="182880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176678" y="2400670"/>
              <a:ext cx="1875155" cy="1875155"/>
            </a:xfrm>
            <a:custGeom>
              <a:avLst/>
              <a:gdLst/>
              <a:ahLst/>
              <a:cxnLst/>
              <a:rect l="l" t="t" r="r" b="b"/>
              <a:pathLst>
                <a:path w="1875154" h="1875154">
                  <a:moveTo>
                    <a:pt x="0" y="0"/>
                  </a:moveTo>
                  <a:lnTo>
                    <a:pt x="1875108" y="0"/>
                  </a:lnTo>
                  <a:lnTo>
                    <a:pt x="1875108" y="1874855"/>
                  </a:lnTo>
                  <a:lnTo>
                    <a:pt x="0" y="1874855"/>
                  </a:lnTo>
                  <a:lnTo>
                    <a:pt x="0" y="0"/>
                  </a:lnTo>
                  <a:close/>
                </a:path>
              </a:pathLst>
            </a:custGeom>
            <a:ln w="49109">
              <a:solidFill>
                <a:srgbClr val="92D0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83984" y="2443987"/>
              <a:ext cx="1856231" cy="182575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961172" y="2422014"/>
              <a:ext cx="1902460" cy="1871345"/>
            </a:xfrm>
            <a:custGeom>
              <a:avLst/>
              <a:gdLst/>
              <a:ahLst/>
              <a:cxnLst/>
              <a:rect l="l" t="t" r="r" b="b"/>
              <a:pathLst>
                <a:path w="1902459" h="1871345">
                  <a:moveTo>
                    <a:pt x="0" y="0"/>
                  </a:moveTo>
                  <a:lnTo>
                    <a:pt x="1902409" y="0"/>
                  </a:lnTo>
                  <a:lnTo>
                    <a:pt x="1902409" y="1871251"/>
                  </a:lnTo>
                  <a:lnTo>
                    <a:pt x="0" y="1871251"/>
                  </a:lnTo>
                  <a:lnTo>
                    <a:pt x="0" y="0"/>
                  </a:lnTo>
                  <a:close/>
                </a:path>
              </a:pathLst>
            </a:custGeom>
            <a:ln w="49109">
              <a:solidFill>
                <a:srgbClr val="00B0F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58999" y="2443987"/>
              <a:ext cx="1042415" cy="102412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154621" y="2438342"/>
              <a:ext cx="1052195" cy="1033780"/>
            </a:xfrm>
            <a:custGeom>
              <a:avLst/>
              <a:gdLst/>
              <a:ahLst/>
              <a:cxnLst/>
              <a:rect l="l" t="t" r="r" b="b"/>
              <a:pathLst>
                <a:path w="1052195" h="1033779">
                  <a:moveTo>
                    <a:pt x="0" y="0"/>
                  </a:moveTo>
                  <a:lnTo>
                    <a:pt x="1051883" y="0"/>
                  </a:lnTo>
                  <a:lnTo>
                    <a:pt x="1051883" y="1033342"/>
                  </a:lnTo>
                  <a:lnTo>
                    <a:pt x="0" y="1033342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4045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034925" y="4757087"/>
            <a:ext cx="12654058" cy="2758138"/>
          </a:xfrm>
          <a:prstGeom prst="rect">
            <a:avLst/>
          </a:prstGeom>
        </p:spPr>
        <p:txBody>
          <a:bodyPr vert="horz" wrap="square" lIns="0" tIns="20522" rIns="0" bIns="0" rtlCol="0">
            <a:spAutoFit/>
          </a:bodyPr>
          <a:lstStyle/>
          <a:p>
            <a:pPr marL="428454" marR="41049" indent="-377998">
              <a:lnSpc>
                <a:spcPct val="98600"/>
              </a:lnSpc>
              <a:spcBef>
                <a:spcPts val="162"/>
              </a:spcBef>
              <a:buClr>
                <a:srgbClr val="418AB3"/>
              </a:buClr>
              <a:buSzPct val="155555"/>
              <a:buFont typeface="Arial Unicode MS"/>
              <a:buChar char="♦"/>
              <a:tabLst>
                <a:tab pos="430165" algn="l"/>
              </a:tabLst>
            </a:pPr>
            <a:r>
              <a:rPr sz="1819" spc="-21" baseline="24691" dirty="0">
                <a:solidFill>
                  <a:srgbClr val="FFFF00"/>
                </a:solidFill>
                <a:latin typeface="American Typewriter"/>
                <a:cs typeface="American Typewriter"/>
              </a:rPr>
              <a:t>241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Am</a:t>
            </a:r>
            <a:r>
              <a:rPr sz="1886" spc="-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alpha</a:t>
            </a:r>
            <a:r>
              <a:rPr sz="1886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source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gives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clusters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1886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~5x5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pixels</a:t>
            </a:r>
            <a:r>
              <a:rPr sz="1886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measured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with</a:t>
            </a:r>
            <a:r>
              <a:rPr sz="1886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40" dirty="0">
                <a:solidFill>
                  <a:srgbClr val="FFFF00"/>
                </a:solidFill>
                <a:latin typeface="American Typewriter"/>
                <a:cs typeface="American Typewriter"/>
              </a:rPr>
              <a:t>MEDIPIX-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USB</a:t>
            </a:r>
            <a:r>
              <a:rPr sz="1886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device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886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a</a:t>
            </a:r>
            <a:r>
              <a:rPr sz="1886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300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μm 	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thick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silicon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40" dirty="0">
                <a:solidFill>
                  <a:srgbClr val="FFFF00"/>
                </a:solidFill>
                <a:latin typeface="American Typewriter"/>
                <a:cs typeface="American Typewriter"/>
              </a:rPr>
              <a:t>sensor.</a:t>
            </a:r>
            <a:r>
              <a:rPr sz="1886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clusters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are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shown</a:t>
            </a:r>
            <a:r>
              <a:rPr sz="1886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detail</a:t>
            </a:r>
            <a:r>
              <a:rPr sz="1886" spc="-4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inlet.</a:t>
            </a:r>
            <a:r>
              <a:rPr sz="1886" spc="-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cluster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sizes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depend</a:t>
            </a:r>
            <a:r>
              <a:rPr sz="1886" spc="-6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on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particle</a:t>
            </a:r>
            <a:r>
              <a:rPr sz="1886" spc="-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energy 	</a:t>
            </a:r>
            <a:r>
              <a:rPr sz="1886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886" spc="-80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threshold</a:t>
            </a:r>
            <a:r>
              <a:rPr sz="1886" spc="-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setting</a:t>
            </a:r>
            <a:r>
              <a:rPr sz="1886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.</a:t>
            </a:r>
            <a:endParaRPr sz="1886" dirty="0">
              <a:latin typeface="American Typewriter"/>
              <a:cs typeface="American Typewriter"/>
            </a:endParaRPr>
          </a:p>
          <a:p>
            <a:pPr marL="428454" marR="129991" indent="-377998">
              <a:lnSpc>
                <a:spcPct val="101400"/>
              </a:lnSpc>
              <a:spcBef>
                <a:spcPts val="1070"/>
              </a:spcBef>
              <a:buClr>
                <a:srgbClr val="418AB3"/>
              </a:buClr>
              <a:buFont typeface="Arial Unicode MS"/>
              <a:buChar char="♦"/>
              <a:tabLst>
                <a:tab pos="430165" algn="l"/>
              </a:tabLst>
            </a:pP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Signature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of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40" dirty="0">
                <a:solidFill>
                  <a:srgbClr val="2EFF0D"/>
                </a:solidFill>
                <a:latin typeface="American Typewriter"/>
                <a:cs typeface="American Typewriter"/>
              </a:rPr>
              <a:t>X-</a:t>
            </a: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rays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from</a:t>
            </a:r>
            <a:r>
              <a:rPr sz="1886" spc="-80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a</a:t>
            </a:r>
            <a:r>
              <a:rPr sz="1886" spc="-7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19" baseline="24691" dirty="0">
                <a:solidFill>
                  <a:srgbClr val="2EFF0D"/>
                </a:solidFill>
                <a:latin typeface="American Typewriter"/>
                <a:cs typeface="American Typewriter"/>
              </a:rPr>
              <a:t>55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Fe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40" dirty="0">
                <a:solidFill>
                  <a:srgbClr val="2EFF0D"/>
                </a:solidFill>
                <a:latin typeface="American Typewriter"/>
                <a:cs typeface="American Typewriter"/>
              </a:rPr>
              <a:t>X-</a:t>
            </a: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ray</a:t>
            </a:r>
            <a:r>
              <a:rPr sz="1886" spc="-7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source.</a:t>
            </a:r>
            <a:r>
              <a:rPr sz="1886" spc="-61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Photons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yield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single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pixel</a:t>
            </a:r>
            <a:r>
              <a:rPr sz="1886" spc="-5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hits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or</a:t>
            </a:r>
            <a:r>
              <a:rPr sz="1886" spc="-7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hits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on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2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adjacent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pixels</a:t>
            </a:r>
            <a:r>
              <a:rPr sz="1886" spc="-7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rgbClr val="2EFF0D"/>
                </a:solidFill>
                <a:latin typeface="American Typewriter"/>
                <a:cs typeface="American Typewriter"/>
              </a:rPr>
              <a:t>due 	</a:t>
            </a:r>
            <a:r>
              <a:rPr sz="1886" dirty="0">
                <a:solidFill>
                  <a:srgbClr val="2EFF0D"/>
                </a:solidFill>
                <a:latin typeface="American Typewriter"/>
                <a:cs typeface="American Typewriter"/>
              </a:rPr>
              <a:t>to</a:t>
            </a:r>
            <a:r>
              <a:rPr sz="1886" spc="-7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rgbClr val="2EFF0D"/>
                </a:solidFill>
                <a:latin typeface="American Typewriter"/>
                <a:cs typeface="American Typewriter"/>
              </a:rPr>
              <a:t>charge</a:t>
            </a:r>
            <a:r>
              <a:rPr sz="1886" spc="-6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sharing.</a:t>
            </a:r>
            <a:endParaRPr sz="1886" dirty="0">
              <a:latin typeface="American Typewriter"/>
              <a:cs typeface="American Typewriter"/>
            </a:endParaRPr>
          </a:p>
          <a:p>
            <a:pPr marL="429310" indent="-377998">
              <a:spcBef>
                <a:spcPts val="1098"/>
              </a:spcBef>
              <a:buClr>
                <a:srgbClr val="418AB3"/>
              </a:buClr>
              <a:buFont typeface="Arial Unicode MS"/>
              <a:buChar char="♦"/>
              <a:tabLst>
                <a:tab pos="429310" algn="l"/>
              </a:tabLst>
            </a:pPr>
            <a:r>
              <a:rPr sz="1886" dirty="0">
                <a:solidFill>
                  <a:srgbClr val="00B0F0"/>
                </a:solidFill>
                <a:latin typeface="American Typewriter"/>
                <a:cs typeface="American Typewriter"/>
              </a:rPr>
              <a:t>A</a:t>
            </a:r>
            <a:r>
              <a:rPr sz="1886" spc="-9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19" baseline="24691" dirty="0">
                <a:solidFill>
                  <a:srgbClr val="00B0F0"/>
                </a:solidFill>
                <a:latin typeface="American Typewriter"/>
                <a:cs typeface="American Typewriter"/>
              </a:rPr>
              <a:t>90</a:t>
            </a:r>
            <a:r>
              <a:rPr sz="1886" dirty="0">
                <a:solidFill>
                  <a:srgbClr val="00B0F0"/>
                </a:solidFill>
                <a:latin typeface="American Typewriter"/>
                <a:cs typeface="American Typewriter"/>
              </a:rPr>
              <a:t>Sr</a:t>
            </a:r>
            <a:r>
              <a:rPr sz="1886" spc="-7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00B0F0"/>
                </a:solidFill>
                <a:latin typeface="American Typewriter"/>
                <a:cs typeface="American Typewriter"/>
              </a:rPr>
              <a:t>beta</a:t>
            </a:r>
            <a:r>
              <a:rPr sz="1886" spc="-7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source</a:t>
            </a:r>
            <a:r>
              <a:rPr sz="1886" spc="-6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00B0F0"/>
                </a:solidFill>
                <a:latin typeface="American Typewriter"/>
                <a:cs typeface="American Typewriter"/>
              </a:rPr>
              <a:t>produces</a:t>
            </a:r>
            <a:r>
              <a:rPr sz="1886" spc="33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“tracks”</a:t>
            </a:r>
            <a:r>
              <a:rPr sz="1886" spc="-7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00B0F0"/>
                </a:solidFill>
                <a:latin typeface="American Typewriter"/>
                <a:cs typeface="American Typewriter"/>
              </a:rPr>
              <a:t>in</a:t>
            </a:r>
            <a:r>
              <a:rPr sz="1886" spc="-6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00B0F0"/>
                </a:solidFill>
                <a:latin typeface="American Typewriter"/>
                <a:cs typeface="American Typewriter"/>
              </a:rPr>
              <a:t>the</a:t>
            </a:r>
            <a:r>
              <a:rPr sz="1886" spc="-67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silicon</a:t>
            </a:r>
            <a:r>
              <a:rPr sz="1886" spc="-74" dirty="0">
                <a:solidFill>
                  <a:srgbClr val="00B0F0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00B0F0"/>
                </a:solidFill>
                <a:latin typeface="American Typewriter"/>
                <a:cs typeface="American Typewriter"/>
              </a:rPr>
              <a:t>detector.</a:t>
            </a:r>
            <a:endParaRPr sz="1886" dirty="0">
              <a:latin typeface="American Typewriter"/>
              <a:cs typeface="American Typewriter"/>
            </a:endParaRPr>
          </a:p>
          <a:p>
            <a:pPr marL="428454" marR="336948" indent="-377998">
              <a:lnSpc>
                <a:spcPct val="101400"/>
              </a:lnSpc>
              <a:spcBef>
                <a:spcPts val="1070"/>
              </a:spcBef>
              <a:buClr>
                <a:srgbClr val="418AB3"/>
              </a:buClr>
              <a:buFont typeface="Arial Unicode MS"/>
              <a:buChar char="♦"/>
              <a:tabLst>
                <a:tab pos="430165" algn="l"/>
              </a:tabLst>
            </a:pP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A</a:t>
            </a:r>
            <a:r>
              <a:rPr sz="1886" spc="-8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pixel</a:t>
            </a:r>
            <a:r>
              <a:rPr sz="1886" spc="-5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counter</a:t>
            </a:r>
            <a:r>
              <a:rPr sz="1886" spc="-7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is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used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just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to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say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“YES”</a:t>
            </a:r>
            <a:r>
              <a:rPr sz="1886" spc="-61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if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individual</a:t>
            </a:r>
            <a:r>
              <a:rPr sz="1886" spc="-5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2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quantum</a:t>
            </a:r>
            <a:r>
              <a:rPr sz="1886" spc="-80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of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radiation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generates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in</a:t>
            </a:r>
            <a:r>
              <a:rPr sz="1886" spc="-67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the</a:t>
            </a:r>
            <a:r>
              <a:rPr sz="1886" spc="-61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pixel</a:t>
            </a:r>
            <a:r>
              <a:rPr sz="1886" spc="-5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a</a:t>
            </a:r>
            <a:r>
              <a:rPr sz="1886" spc="-7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charge 	above</a:t>
            </a:r>
            <a:r>
              <a:rPr sz="1886" spc="-61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the</a:t>
            </a:r>
            <a:r>
              <a:rPr sz="1886" spc="-5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3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pre-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selected</a:t>
            </a:r>
            <a:r>
              <a:rPr sz="1886" spc="-54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chemeClr val="accent6">
                    <a:lumMod val="60000"/>
                    <a:lumOff val="40000"/>
                  </a:schemeClr>
                </a:solidFill>
                <a:latin typeface="American Typewriter"/>
                <a:cs typeface="American Typewriter"/>
              </a:rPr>
              <a:t>threshold</a:t>
            </a:r>
            <a:endParaRPr sz="1886" dirty="0">
              <a:solidFill>
                <a:schemeClr val="accent6">
                  <a:lumMod val="60000"/>
                  <a:lumOff val="40000"/>
                </a:schemeClr>
              </a:solidFill>
              <a:latin typeface="American Typewriter"/>
              <a:cs typeface="American Typewriter"/>
            </a:endParaRPr>
          </a:p>
        </p:txBody>
      </p:sp>
      <p:sp>
        <p:nvSpPr>
          <p:cNvPr id="17" name="object 17"/>
          <p:cNvSpPr txBox="1"/>
          <p:nvPr/>
        </p:nvSpPr>
        <p:spPr>
          <a:xfrm flipH="1">
            <a:off x="3085310" y="1497434"/>
            <a:ext cx="613175" cy="386602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400" spc="74" dirty="0">
                <a:solidFill>
                  <a:srgbClr val="FFFFFF"/>
                </a:solidFill>
                <a:latin typeface="Symbol" pitchFamily="2" charset="2"/>
                <a:cs typeface="Arial"/>
              </a:rPr>
              <a:t>a</a:t>
            </a:r>
            <a:endParaRPr sz="2400" dirty="0">
              <a:latin typeface="Symbol" pitchFamily="2" charset="2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61540" y="1567213"/>
            <a:ext cx="1719646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5</a:t>
            </a:r>
            <a:r>
              <a:rPr sz="2021" spc="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lang="en-US" sz="2021" spc="94" dirty="0">
                <a:solidFill>
                  <a:srgbClr val="FFFFFF"/>
                </a:solidFill>
                <a:latin typeface="American Typewriter"/>
                <a:cs typeface="American Typewriter"/>
              </a:rPr>
              <a:t>k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eV</a:t>
            </a:r>
            <a:r>
              <a:rPr sz="2021" spc="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X-</a:t>
            </a:r>
            <a:r>
              <a:rPr sz="2021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rays</a:t>
            </a:r>
            <a:endParaRPr sz="2021" dirty="0">
              <a:latin typeface="American Typewriter"/>
              <a:cs typeface="American Typewriter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630625" y="1587736"/>
            <a:ext cx="2029199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2MeV</a:t>
            </a:r>
            <a:r>
              <a:rPr sz="2021" spc="18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electrons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034925" y="389737"/>
            <a:ext cx="9958721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  <a:tabLst>
                <a:tab pos="6674827" algn="l"/>
              </a:tabLst>
            </a:pP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Particle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“signatures”</a:t>
            </a:r>
            <a:r>
              <a:rPr sz="2828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with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Timepix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	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readout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electronics</a:t>
            </a:r>
            <a:endParaRPr sz="2828" dirty="0">
              <a:latin typeface="American Typewriter"/>
              <a:cs typeface="American Typewriter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8AF90D3E-6799-399D-A849-9E47286C6F9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5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42AF38-CDC0-E203-A608-D38C2A6487D0}"/>
              </a:ext>
            </a:extLst>
          </p:cNvPr>
          <p:cNvSpPr txBox="1"/>
          <p:nvPr/>
        </p:nvSpPr>
        <p:spPr>
          <a:xfrm>
            <a:off x="11086306" y="1038225"/>
            <a:ext cx="21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  <a:latin typeface="+mj-lt"/>
              </a:rPr>
              <a:t>See talk from B. Bergmann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7" y="233155"/>
            <a:ext cx="12001602" cy="7512225"/>
            <a:chOff x="357187" y="1146527"/>
            <a:chExt cx="8912225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44156" y="2465565"/>
              <a:ext cx="7425255" cy="425273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3739086" y="1622618"/>
            <a:ext cx="7225760" cy="2800617"/>
          </a:xfrm>
          <a:prstGeom prst="rect">
            <a:avLst/>
          </a:prstGeom>
        </p:spPr>
        <p:txBody>
          <a:bodyPr vert="horz" wrap="square" lIns="0" tIns="8551" rIns="0" bIns="0" rtlCol="0">
            <a:spAutoFit/>
          </a:bodyPr>
          <a:lstStyle/>
          <a:p>
            <a:pPr marL="17104" marR="6841" algn="just">
              <a:lnSpc>
                <a:spcPct val="103299"/>
              </a:lnSpc>
              <a:spcBef>
                <a:spcPts val="67"/>
              </a:spcBef>
            </a:pP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First</a:t>
            </a:r>
            <a:r>
              <a:rPr sz="1615" spc="-3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transistor</a:t>
            </a:r>
            <a:r>
              <a:rPr sz="1615" spc="-2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invented</a:t>
            </a:r>
            <a:r>
              <a:rPr sz="1615" spc="-27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1947</a:t>
            </a:r>
            <a:r>
              <a:rPr sz="1615" spc="-3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by</a:t>
            </a:r>
            <a:r>
              <a:rPr sz="1615" spc="-3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William</a:t>
            </a:r>
            <a:r>
              <a:rPr sz="1615" spc="-3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B.</a:t>
            </a:r>
            <a:r>
              <a:rPr sz="1615" spc="-21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Shockley,</a:t>
            </a:r>
            <a:r>
              <a:rPr sz="1615" spc="-21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John</a:t>
            </a:r>
            <a:r>
              <a:rPr sz="1615" spc="-3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Bardeen</a:t>
            </a:r>
            <a:r>
              <a:rPr sz="1615" spc="-34" dirty="0">
                <a:solidFill>
                  <a:srgbClr val="2EFF0D"/>
                </a:solidFill>
                <a:latin typeface="American Typewriter"/>
                <a:cs typeface="American Typewriter"/>
              </a:rPr>
              <a:t> and </a:t>
            </a:r>
            <a:r>
              <a:rPr sz="1615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Walter</a:t>
            </a:r>
            <a:r>
              <a:rPr sz="1615" spc="-40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Brattain</a:t>
            </a:r>
            <a:r>
              <a:rPr sz="1615" spc="-3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(Nobel</a:t>
            </a:r>
            <a:r>
              <a:rPr sz="1615" spc="-34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2EFF0D"/>
                </a:solidFill>
                <a:latin typeface="American Typewriter"/>
                <a:cs typeface="American Typewriter"/>
              </a:rPr>
              <a:t>Prize</a:t>
            </a:r>
            <a:r>
              <a:rPr sz="1615" spc="-40" dirty="0">
                <a:solidFill>
                  <a:srgbClr val="2EFF0D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2EFF0D"/>
                </a:solidFill>
                <a:latin typeface="American Typewriter"/>
                <a:cs typeface="American Typewriter"/>
              </a:rPr>
              <a:t>1956)</a:t>
            </a:r>
            <a:endParaRPr sz="1615">
              <a:latin typeface="American Typewriter"/>
              <a:cs typeface="American Typewriter"/>
            </a:endParaRPr>
          </a:p>
          <a:p>
            <a:pPr>
              <a:spcBef>
                <a:spcPts val="101"/>
              </a:spcBef>
            </a:pPr>
            <a:endParaRPr sz="1615">
              <a:latin typeface="American Typewriter"/>
              <a:cs typeface="American Typewriter"/>
            </a:endParaRPr>
          </a:p>
          <a:p>
            <a:pPr marL="17104" marR="6841" algn="just">
              <a:lnSpc>
                <a:spcPct val="96800"/>
              </a:lnSpc>
              <a:spcBef>
                <a:spcPts val="6"/>
              </a:spcBef>
            </a:pP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First</a:t>
            </a:r>
            <a:r>
              <a:rPr sz="1615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semiconductor</a:t>
            </a:r>
            <a:r>
              <a:rPr sz="1615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particle</a:t>
            </a:r>
            <a:r>
              <a:rPr sz="1615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sensor:</a:t>
            </a:r>
            <a:r>
              <a:rPr sz="1615" spc="2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Pieter</a:t>
            </a:r>
            <a:r>
              <a:rPr sz="1615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Jacobus</a:t>
            </a:r>
            <a:r>
              <a:rPr sz="1615" spc="26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Van</a:t>
            </a:r>
            <a:r>
              <a:rPr sz="1615" spc="26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Heerden,</a:t>
            </a:r>
            <a:r>
              <a:rPr sz="1615" spc="2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84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The </a:t>
            </a:r>
            <a:r>
              <a:rPr sz="1684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Crystalcounter:</a:t>
            </a:r>
            <a:r>
              <a:rPr sz="1684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84" dirty="0">
                <a:solidFill>
                  <a:srgbClr val="FFFF00"/>
                </a:solidFill>
                <a:latin typeface="American Typewriter"/>
                <a:cs typeface="American Typewriter"/>
              </a:rPr>
              <a:t>A</a:t>
            </a:r>
            <a:r>
              <a:rPr sz="1684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84" dirty="0">
                <a:solidFill>
                  <a:srgbClr val="FFFF00"/>
                </a:solidFill>
                <a:latin typeface="American Typewriter"/>
                <a:cs typeface="American Typewriter"/>
              </a:rPr>
              <a:t>New</a:t>
            </a:r>
            <a:r>
              <a:rPr sz="1684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84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Instrument</a:t>
            </a:r>
            <a:r>
              <a:rPr sz="1684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84" dirty="0">
                <a:solidFill>
                  <a:srgbClr val="FFFF00"/>
                </a:solidFill>
                <a:latin typeface="American Typewriter"/>
                <a:cs typeface="American Typewriter"/>
              </a:rPr>
              <a:t>in</a:t>
            </a:r>
            <a:r>
              <a:rPr sz="1684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84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Nuclear</a:t>
            </a:r>
            <a:r>
              <a:rPr sz="1684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84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Physics.</a:t>
            </a:r>
            <a:r>
              <a:rPr sz="1684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University</a:t>
            </a:r>
            <a:r>
              <a:rPr sz="1615" spc="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Math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Naturwiss,</a:t>
            </a:r>
            <a:r>
              <a:rPr sz="1615" spc="-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Fak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(1945</a:t>
            </a:r>
            <a:r>
              <a:rPr sz="1684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).</a:t>
            </a:r>
            <a:endParaRPr sz="1684">
              <a:latin typeface="American Typewriter"/>
              <a:cs typeface="American Typewriter"/>
            </a:endParaRPr>
          </a:p>
          <a:p>
            <a:pPr marL="17104" algn="just">
              <a:spcBef>
                <a:spcPts val="1663"/>
              </a:spcBef>
            </a:pPr>
            <a:r>
              <a:rPr dirty="0">
                <a:solidFill>
                  <a:srgbClr val="FE75E8"/>
                </a:solidFill>
                <a:latin typeface="American Typewriter"/>
                <a:cs typeface="American Typewriter"/>
              </a:rPr>
              <a:t>CCD</a:t>
            </a:r>
            <a:r>
              <a:rPr spc="397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pc="-88" dirty="0">
                <a:solidFill>
                  <a:srgbClr val="FE75E8"/>
                </a:solidFill>
                <a:latin typeface="American Typewriter"/>
                <a:cs typeface="American Typewriter"/>
              </a:rPr>
              <a:t>Nobel</a:t>
            </a:r>
            <a:r>
              <a:rPr spc="-61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pc="-54" dirty="0">
                <a:solidFill>
                  <a:srgbClr val="FE75E8"/>
                </a:solidFill>
                <a:latin typeface="American Typewriter"/>
                <a:cs typeface="American Typewriter"/>
              </a:rPr>
              <a:t>prize</a:t>
            </a:r>
            <a:r>
              <a:rPr spc="-94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pc="-74" dirty="0">
                <a:solidFill>
                  <a:srgbClr val="FE75E8"/>
                </a:solidFill>
                <a:latin typeface="American Typewriter"/>
                <a:cs typeface="American Typewriter"/>
              </a:rPr>
              <a:t>Boyle Smith</a:t>
            </a:r>
            <a:r>
              <a:rPr spc="-80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pc="-27" dirty="0">
                <a:solidFill>
                  <a:srgbClr val="FE75E8"/>
                </a:solidFill>
                <a:latin typeface="American Typewriter"/>
                <a:cs typeface="American Typewriter"/>
              </a:rPr>
              <a:t>2009</a:t>
            </a:r>
            <a:endParaRPr>
              <a:latin typeface="American Typewriter"/>
              <a:cs typeface="American Typewriter"/>
            </a:endParaRPr>
          </a:p>
          <a:p>
            <a:pPr marL="17104" marR="6841" algn="just">
              <a:lnSpc>
                <a:spcPts val="1912"/>
              </a:lnSpc>
              <a:spcBef>
                <a:spcPts val="2155"/>
              </a:spcBef>
            </a:pP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Semiconductor</a:t>
            </a:r>
            <a:r>
              <a:rPr sz="1615" spc="17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615" spc="17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material</a:t>
            </a:r>
            <a:r>
              <a:rPr sz="1615" spc="18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that</a:t>
            </a:r>
            <a:r>
              <a:rPr sz="1615" spc="18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has</a:t>
            </a:r>
            <a:r>
              <a:rPr sz="1615" spc="18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615" spc="17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conductivity</a:t>
            </a:r>
            <a:r>
              <a:rPr sz="1615" spc="17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between</a:t>
            </a:r>
            <a:r>
              <a:rPr sz="1615" spc="18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</a:t>
            </a:r>
            <a:r>
              <a:rPr sz="1615" spc="175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conductor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an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insulator;</a:t>
            </a:r>
            <a:r>
              <a:rPr sz="1615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electricity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can</a:t>
            </a:r>
            <a:r>
              <a:rPr sz="1615" spc="-2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pass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through</a:t>
            </a:r>
            <a:r>
              <a:rPr sz="1615" spc="37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it,</a:t>
            </a:r>
            <a:r>
              <a:rPr sz="1615" spc="-6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but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not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FF"/>
                </a:solidFill>
                <a:latin typeface="American Typewriter"/>
                <a:cs typeface="American Typewriter"/>
              </a:rPr>
              <a:t>very</a:t>
            </a:r>
            <a:r>
              <a:rPr sz="1615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easily</a:t>
            </a:r>
            <a:endParaRPr sz="1615">
              <a:latin typeface="American Typewriter"/>
              <a:cs typeface="American Typewriter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054012" y="243153"/>
            <a:ext cx="12468497" cy="6966659"/>
            <a:chOff x="782693" y="1153952"/>
            <a:chExt cx="9258935" cy="5173345"/>
          </a:xfrm>
        </p:grpSpPr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2693" y="2381618"/>
              <a:ext cx="1597963" cy="1510165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1299" y="4665078"/>
              <a:ext cx="1709647" cy="165325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22737" y="4669841"/>
              <a:ext cx="2106725" cy="164849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23450" y="2774916"/>
              <a:ext cx="1415823" cy="111686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41994" y="1334009"/>
              <a:ext cx="821979" cy="10476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203896" y="1153952"/>
              <a:ext cx="835376" cy="105765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06615" y="4675123"/>
              <a:ext cx="3334512" cy="165201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441836" y="4266734"/>
              <a:ext cx="651510" cy="326390"/>
            </a:xfrm>
            <a:custGeom>
              <a:avLst/>
              <a:gdLst/>
              <a:ahLst/>
              <a:cxnLst/>
              <a:rect l="l" t="t" r="r" b="b"/>
              <a:pathLst>
                <a:path w="651509" h="326389">
                  <a:moveTo>
                    <a:pt x="577220" y="303314"/>
                  </a:moveTo>
                  <a:lnTo>
                    <a:pt x="566117" y="326158"/>
                  </a:lnTo>
                  <a:lnTo>
                    <a:pt x="651318" y="325197"/>
                  </a:lnTo>
                  <a:lnTo>
                    <a:pt x="638776" y="308865"/>
                  </a:lnTo>
                  <a:lnTo>
                    <a:pt x="588645" y="308865"/>
                  </a:lnTo>
                  <a:lnTo>
                    <a:pt x="577220" y="303314"/>
                  </a:lnTo>
                  <a:close/>
                </a:path>
                <a:path w="651509" h="326389">
                  <a:moveTo>
                    <a:pt x="588324" y="280468"/>
                  </a:moveTo>
                  <a:lnTo>
                    <a:pt x="577220" y="303314"/>
                  </a:lnTo>
                  <a:lnTo>
                    <a:pt x="588645" y="308865"/>
                  </a:lnTo>
                  <a:lnTo>
                    <a:pt x="599748" y="286019"/>
                  </a:lnTo>
                  <a:lnTo>
                    <a:pt x="588324" y="280468"/>
                  </a:lnTo>
                  <a:close/>
                </a:path>
                <a:path w="651509" h="326389">
                  <a:moveTo>
                    <a:pt x="599427" y="257623"/>
                  </a:moveTo>
                  <a:lnTo>
                    <a:pt x="588324" y="280468"/>
                  </a:lnTo>
                  <a:lnTo>
                    <a:pt x="599748" y="286019"/>
                  </a:lnTo>
                  <a:lnTo>
                    <a:pt x="588645" y="308865"/>
                  </a:lnTo>
                  <a:lnTo>
                    <a:pt x="638776" y="308865"/>
                  </a:lnTo>
                  <a:lnTo>
                    <a:pt x="599427" y="257623"/>
                  </a:lnTo>
                  <a:close/>
                </a:path>
                <a:path w="651509" h="326389">
                  <a:moveTo>
                    <a:pt x="11103" y="0"/>
                  </a:moveTo>
                  <a:lnTo>
                    <a:pt x="0" y="22846"/>
                  </a:lnTo>
                  <a:lnTo>
                    <a:pt x="577220" y="303314"/>
                  </a:lnTo>
                  <a:lnTo>
                    <a:pt x="588324" y="280468"/>
                  </a:lnTo>
                  <a:lnTo>
                    <a:pt x="11103" y="0"/>
                  </a:lnTo>
                  <a:close/>
                </a:path>
              </a:pathLst>
            </a:custGeom>
            <a:solidFill>
              <a:srgbClr val="A6B7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1142732" y="7342349"/>
            <a:ext cx="5129861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021" spc="18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point</a:t>
            </a:r>
            <a:r>
              <a:rPr sz="2021" spc="18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contact</a:t>
            </a:r>
            <a:r>
              <a:rPr sz="2021" spc="189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FFFF"/>
                </a:solidFill>
                <a:latin typeface="American Typewriter"/>
                <a:cs typeface="American Typewriter"/>
              </a:rPr>
              <a:t>germanium</a:t>
            </a:r>
            <a:r>
              <a:rPr sz="2021" spc="223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transistor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076758" y="-13020"/>
            <a:ext cx="15164716" cy="713551"/>
          </a:xfrm>
          <a:prstGeom prst="rect">
            <a:avLst/>
          </a:prstGeom>
        </p:spPr>
        <p:txBody>
          <a:bodyPr vert="horz" wrap="square" lIns="0" tIns="275675" rIns="0" bIns="0" rtlCol="0">
            <a:spAutoFit/>
          </a:bodyPr>
          <a:lstStyle/>
          <a:p>
            <a:pPr marL="437006">
              <a:spcBef>
                <a:spcPts val="135"/>
              </a:spcBef>
            </a:pP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semiconductor</a:t>
            </a:r>
            <a:r>
              <a:rPr sz="2828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revolution</a:t>
            </a:r>
            <a:r>
              <a:rPr sz="2828" spc="-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1947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52D7CF0B-0E3B-82AD-8F07-3E71657CAF7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88988" y="1756647"/>
            <a:ext cx="3469870" cy="2294151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481004" y="241707"/>
            <a:ext cx="9709027" cy="7495122"/>
            <a:chOff x="357187" y="1152877"/>
            <a:chExt cx="7209790" cy="5565775"/>
          </a:xfrm>
        </p:grpSpPr>
        <p:sp>
          <p:nvSpPr>
            <p:cNvPr id="5" name="object 5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3200" y="2282667"/>
              <a:ext cx="2814887" cy="161570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365036" y="3663326"/>
              <a:ext cx="2663190" cy="118110"/>
            </a:xfrm>
            <a:custGeom>
              <a:avLst/>
              <a:gdLst/>
              <a:ahLst/>
              <a:cxnLst/>
              <a:rect l="l" t="t" r="r" b="b"/>
              <a:pathLst>
                <a:path w="2663190" h="118110">
                  <a:moveTo>
                    <a:pt x="2612209" y="58954"/>
                  </a:moveTo>
                  <a:lnTo>
                    <a:pt x="2548749" y="95968"/>
                  </a:lnTo>
                  <a:lnTo>
                    <a:pt x="2546701" y="103745"/>
                  </a:lnTo>
                  <a:lnTo>
                    <a:pt x="2553771" y="115862"/>
                  </a:lnTo>
                  <a:lnTo>
                    <a:pt x="2561549" y="117909"/>
                  </a:lnTo>
                  <a:lnTo>
                    <a:pt x="2640852" y="71654"/>
                  </a:lnTo>
                  <a:lnTo>
                    <a:pt x="2637414" y="71654"/>
                  </a:lnTo>
                  <a:lnTo>
                    <a:pt x="2637414" y="69924"/>
                  </a:lnTo>
                  <a:lnTo>
                    <a:pt x="2631018" y="69924"/>
                  </a:lnTo>
                  <a:lnTo>
                    <a:pt x="2612209" y="58954"/>
                  </a:lnTo>
                  <a:close/>
                </a:path>
                <a:path w="2663190" h="118110">
                  <a:moveTo>
                    <a:pt x="2590435" y="46254"/>
                  </a:moveTo>
                  <a:lnTo>
                    <a:pt x="0" y="46254"/>
                  </a:lnTo>
                  <a:lnTo>
                    <a:pt x="0" y="71654"/>
                  </a:lnTo>
                  <a:lnTo>
                    <a:pt x="2590435" y="71654"/>
                  </a:lnTo>
                  <a:lnTo>
                    <a:pt x="2612209" y="58954"/>
                  </a:lnTo>
                  <a:lnTo>
                    <a:pt x="2590435" y="46254"/>
                  </a:lnTo>
                  <a:close/>
                </a:path>
                <a:path w="2663190" h="118110">
                  <a:moveTo>
                    <a:pt x="2640852" y="46254"/>
                  </a:moveTo>
                  <a:lnTo>
                    <a:pt x="2637414" y="46254"/>
                  </a:lnTo>
                  <a:lnTo>
                    <a:pt x="2637414" y="71654"/>
                  </a:lnTo>
                  <a:lnTo>
                    <a:pt x="2640852" y="71654"/>
                  </a:lnTo>
                  <a:lnTo>
                    <a:pt x="2662626" y="58954"/>
                  </a:lnTo>
                  <a:lnTo>
                    <a:pt x="2640852" y="46254"/>
                  </a:lnTo>
                  <a:close/>
                </a:path>
                <a:path w="2663190" h="118110">
                  <a:moveTo>
                    <a:pt x="2631018" y="47984"/>
                  </a:moveTo>
                  <a:lnTo>
                    <a:pt x="2612209" y="58954"/>
                  </a:lnTo>
                  <a:lnTo>
                    <a:pt x="2631018" y="69924"/>
                  </a:lnTo>
                  <a:lnTo>
                    <a:pt x="2631018" y="47984"/>
                  </a:lnTo>
                  <a:close/>
                </a:path>
                <a:path w="2663190" h="118110">
                  <a:moveTo>
                    <a:pt x="2637414" y="47984"/>
                  </a:moveTo>
                  <a:lnTo>
                    <a:pt x="2631018" y="47984"/>
                  </a:lnTo>
                  <a:lnTo>
                    <a:pt x="2631018" y="69924"/>
                  </a:lnTo>
                  <a:lnTo>
                    <a:pt x="2637414" y="69924"/>
                  </a:lnTo>
                  <a:lnTo>
                    <a:pt x="2637414" y="47984"/>
                  </a:lnTo>
                  <a:close/>
                </a:path>
                <a:path w="2663190" h="118110">
                  <a:moveTo>
                    <a:pt x="2561549" y="0"/>
                  </a:moveTo>
                  <a:lnTo>
                    <a:pt x="2553771" y="2047"/>
                  </a:lnTo>
                  <a:lnTo>
                    <a:pt x="2546701" y="14164"/>
                  </a:lnTo>
                  <a:lnTo>
                    <a:pt x="2548749" y="21940"/>
                  </a:lnTo>
                  <a:lnTo>
                    <a:pt x="2612209" y="58954"/>
                  </a:lnTo>
                  <a:lnTo>
                    <a:pt x="2631018" y="47984"/>
                  </a:lnTo>
                  <a:lnTo>
                    <a:pt x="2637414" y="47984"/>
                  </a:lnTo>
                  <a:lnTo>
                    <a:pt x="2637414" y="46254"/>
                  </a:lnTo>
                  <a:lnTo>
                    <a:pt x="2640852" y="46254"/>
                  </a:lnTo>
                  <a:lnTo>
                    <a:pt x="2561549" y="0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64876" y="4193011"/>
              <a:ext cx="1477170" cy="9577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09431" y="4193011"/>
              <a:ext cx="854872" cy="9577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97072" y="5263105"/>
              <a:ext cx="2050606" cy="121948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3699336" y="4477804"/>
              <a:ext cx="1631950" cy="118110"/>
            </a:xfrm>
            <a:custGeom>
              <a:avLst/>
              <a:gdLst/>
              <a:ahLst/>
              <a:cxnLst/>
              <a:rect l="l" t="t" r="r" b="b"/>
              <a:pathLst>
                <a:path w="1631950" h="118110">
                  <a:moveTo>
                    <a:pt x="101077" y="0"/>
                  </a:moveTo>
                  <a:lnTo>
                    <a:pt x="0" y="58953"/>
                  </a:lnTo>
                  <a:lnTo>
                    <a:pt x="101077" y="117908"/>
                  </a:lnTo>
                  <a:lnTo>
                    <a:pt x="108854" y="115862"/>
                  </a:lnTo>
                  <a:lnTo>
                    <a:pt x="115923" y="103745"/>
                  </a:lnTo>
                  <a:lnTo>
                    <a:pt x="113877" y="95967"/>
                  </a:lnTo>
                  <a:lnTo>
                    <a:pt x="72189" y="71653"/>
                  </a:lnTo>
                  <a:lnTo>
                    <a:pt x="25207" y="71653"/>
                  </a:lnTo>
                  <a:lnTo>
                    <a:pt x="25207" y="46253"/>
                  </a:lnTo>
                  <a:lnTo>
                    <a:pt x="72190" y="46253"/>
                  </a:lnTo>
                  <a:lnTo>
                    <a:pt x="113877" y="21939"/>
                  </a:lnTo>
                  <a:lnTo>
                    <a:pt x="115923" y="14163"/>
                  </a:lnTo>
                  <a:lnTo>
                    <a:pt x="108854" y="2045"/>
                  </a:lnTo>
                  <a:lnTo>
                    <a:pt x="101077" y="0"/>
                  </a:lnTo>
                  <a:close/>
                </a:path>
                <a:path w="1631950" h="118110">
                  <a:moveTo>
                    <a:pt x="72190" y="46253"/>
                  </a:moveTo>
                  <a:lnTo>
                    <a:pt x="25207" y="46253"/>
                  </a:lnTo>
                  <a:lnTo>
                    <a:pt x="25207" y="71653"/>
                  </a:lnTo>
                  <a:lnTo>
                    <a:pt x="72189" y="71653"/>
                  </a:lnTo>
                  <a:lnTo>
                    <a:pt x="69223" y="69923"/>
                  </a:lnTo>
                  <a:lnTo>
                    <a:pt x="31606" y="69923"/>
                  </a:lnTo>
                  <a:lnTo>
                    <a:pt x="31606" y="47984"/>
                  </a:lnTo>
                  <a:lnTo>
                    <a:pt x="69222" y="47984"/>
                  </a:lnTo>
                  <a:lnTo>
                    <a:pt x="72190" y="46253"/>
                  </a:lnTo>
                  <a:close/>
                </a:path>
                <a:path w="1631950" h="118110">
                  <a:moveTo>
                    <a:pt x="1631954" y="46253"/>
                  </a:moveTo>
                  <a:lnTo>
                    <a:pt x="72190" y="46253"/>
                  </a:lnTo>
                  <a:lnTo>
                    <a:pt x="50414" y="58953"/>
                  </a:lnTo>
                  <a:lnTo>
                    <a:pt x="72189" y="71653"/>
                  </a:lnTo>
                  <a:lnTo>
                    <a:pt x="1631954" y="71653"/>
                  </a:lnTo>
                  <a:lnTo>
                    <a:pt x="1631954" y="46253"/>
                  </a:lnTo>
                  <a:close/>
                </a:path>
                <a:path w="1631950" h="118110">
                  <a:moveTo>
                    <a:pt x="31606" y="47984"/>
                  </a:moveTo>
                  <a:lnTo>
                    <a:pt x="31606" y="69923"/>
                  </a:lnTo>
                  <a:lnTo>
                    <a:pt x="50414" y="58953"/>
                  </a:lnTo>
                  <a:lnTo>
                    <a:pt x="31606" y="47984"/>
                  </a:lnTo>
                  <a:close/>
                </a:path>
                <a:path w="1631950" h="118110">
                  <a:moveTo>
                    <a:pt x="50414" y="58953"/>
                  </a:moveTo>
                  <a:lnTo>
                    <a:pt x="31606" y="69923"/>
                  </a:lnTo>
                  <a:lnTo>
                    <a:pt x="69223" y="69923"/>
                  </a:lnTo>
                  <a:lnTo>
                    <a:pt x="50414" y="58953"/>
                  </a:lnTo>
                  <a:close/>
                </a:path>
                <a:path w="1631950" h="118110">
                  <a:moveTo>
                    <a:pt x="69222" y="47984"/>
                  </a:moveTo>
                  <a:lnTo>
                    <a:pt x="31606" y="47984"/>
                  </a:lnTo>
                  <a:lnTo>
                    <a:pt x="50414" y="58953"/>
                  </a:lnTo>
                  <a:lnTo>
                    <a:pt x="69222" y="4798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072799" y="5280019"/>
              <a:ext cx="559435" cy="290195"/>
            </a:xfrm>
            <a:custGeom>
              <a:avLst/>
              <a:gdLst/>
              <a:ahLst/>
              <a:cxnLst/>
              <a:rect l="l" t="t" r="r" b="b"/>
              <a:pathLst>
                <a:path w="559435" h="290195">
                  <a:moveTo>
                    <a:pt x="72937" y="182338"/>
                  </a:moveTo>
                  <a:lnTo>
                    <a:pt x="65049" y="183904"/>
                  </a:lnTo>
                  <a:lnTo>
                    <a:pt x="0" y="281164"/>
                  </a:lnTo>
                  <a:lnTo>
                    <a:pt x="116690" y="289906"/>
                  </a:lnTo>
                  <a:lnTo>
                    <a:pt x="122786" y="284661"/>
                  </a:lnTo>
                  <a:lnTo>
                    <a:pt x="123019" y="281543"/>
                  </a:lnTo>
                  <a:lnTo>
                    <a:pt x="28223" y="281543"/>
                  </a:lnTo>
                  <a:lnTo>
                    <a:pt x="17099" y="258709"/>
                  </a:lnTo>
                  <a:lnTo>
                    <a:pt x="59337" y="238137"/>
                  </a:lnTo>
                  <a:lnTo>
                    <a:pt x="86165" y="198024"/>
                  </a:lnTo>
                  <a:lnTo>
                    <a:pt x="84599" y="190138"/>
                  </a:lnTo>
                  <a:lnTo>
                    <a:pt x="72937" y="182338"/>
                  </a:lnTo>
                  <a:close/>
                </a:path>
                <a:path w="559435" h="290195">
                  <a:moveTo>
                    <a:pt x="59337" y="238137"/>
                  </a:moveTo>
                  <a:lnTo>
                    <a:pt x="17099" y="258709"/>
                  </a:lnTo>
                  <a:lnTo>
                    <a:pt x="28223" y="281543"/>
                  </a:lnTo>
                  <a:lnTo>
                    <a:pt x="37169" y="277186"/>
                  </a:lnTo>
                  <a:lnTo>
                    <a:pt x="33220" y="277186"/>
                  </a:lnTo>
                  <a:lnTo>
                    <a:pt x="23611" y="257462"/>
                  </a:lnTo>
                  <a:lnTo>
                    <a:pt x="46412" y="257462"/>
                  </a:lnTo>
                  <a:lnTo>
                    <a:pt x="59337" y="238137"/>
                  </a:lnTo>
                  <a:close/>
                </a:path>
                <a:path w="559435" h="290195">
                  <a:moveTo>
                    <a:pt x="70461" y="260972"/>
                  </a:moveTo>
                  <a:lnTo>
                    <a:pt x="28223" y="281543"/>
                  </a:lnTo>
                  <a:lnTo>
                    <a:pt x="123019" y="281543"/>
                  </a:lnTo>
                  <a:lnTo>
                    <a:pt x="123835" y="270672"/>
                  </a:lnTo>
                  <a:lnTo>
                    <a:pt x="118588" y="264577"/>
                  </a:lnTo>
                  <a:lnTo>
                    <a:pt x="70461" y="260972"/>
                  </a:lnTo>
                  <a:close/>
                </a:path>
                <a:path w="559435" h="290195">
                  <a:moveTo>
                    <a:pt x="23611" y="257462"/>
                  </a:moveTo>
                  <a:lnTo>
                    <a:pt x="33220" y="277186"/>
                  </a:lnTo>
                  <a:lnTo>
                    <a:pt x="45324" y="259088"/>
                  </a:lnTo>
                  <a:lnTo>
                    <a:pt x="23611" y="257462"/>
                  </a:lnTo>
                  <a:close/>
                </a:path>
                <a:path w="559435" h="290195">
                  <a:moveTo>
                    <a:pt x="45324" y="259088"/>
                  </a:moveTo>
                  <a:lnTo>
                    <a:pt x="33220" y="277186"/>
                  </a:lnTo>
                  <a:lnTo>
                    <a:pt x="37169" y="277186"/>
                  </a:lnTo>
                  <a:lnTo>
                    <a:pt x="70461" y="260972"/>
                  </a:lnTo>
                  <a:lnTo>
                    <a:pt x="45324" y="259088"/>
                  </a:lnTo>
                  <a:close/>
                </a:path>
                <a:path w="559435" h="290195">
                  <a:moveTo>
                    <a:pt x="548283" y="0"/>
                  </a:moveTo>
                  <a:lnTo>
                    <a:pt x="59337" y="238137"/>
                  </a:lnTo>
                  <a:lnTo>
                    <a:pt x="45324" y="259088"/>
                  </a:lnTo>
                  <a:lnTo>
                    <a:pt x="70461" y="260972"/>
                  </a:lnTo>
                  <a:lnTo>
                    <a:pt x="559407" y="22834"/>
                  </a:lnTo>
                  <a:lnTo>
                    <a:pt x="548283" y="0"/>
                  </a:lnTo>
                  <a:close/>
                </a:path>
                <a:path w="559435" h="290195">
                  <a:moveTo>
                    <a:pt x="46412" y="257462"/>
                  </a:moveTo>
                  <a:lnTo>
                    <a:pt x="23611" y="257462"/>
                  </a:lnTo>
                  <a:lnTo>
                    <a:pt x="45324" y="259088"/>
                  </a:lnTo>
                  <a:lnTo>
                    <a:pt x="46412" y="257462"/>
                  </a:lnTo>
                  <a:close/>
                </a:path>
              </a:pathLst>
            </a:custGeom>
            <a:solidFill>
              <a:srgbClr val="A6B7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762490" y="1765761"/>
            <a:ext cx="4048991" cy="1528354"/>
          </a:xfrm>
          <a:prstGeom prst="rect">
            <a:avLst/>
          </a:prstGeom>
          <a:ln w="12700">
            <a:solidFill>
              <a:srgbClr val="A6B727"/>
            </a:solidFill>
          </a:ln>
        </p:spPr>
        <p:txBody>
          <a:bodyPr vert="horz" wrap="square" lIns="0" tIns="30784" rIns="0" bIns="0" rtlCol="0">
            <a:spAutoFit/>
          </a:bodyPr>
          <a:lstStyle/>
          <a:p>
            <a:pPr marL="105189" marR="94927" algn="just">
              <a:lnSpc>
                <a:spcPct val="101299"/>
              </a:lnSpc>
              <a:spcBef>
                <a:spcPts val="242"/>
              </a:spcBef>
            </a:pP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a)</a:t>
            </a:r>
            <a:r>
              <a:rPr sz="1615" spc="58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</a:t>
            </a:r>
            <a:r>
              <a:rPr sz="1615" spc="58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sand</a:t>
            </a:r>
            <a:r>
              <a:rPr sz="1615" spc="58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is</a:t>
            </a:r>
            <a:r>
              <a:rPr sz="1615" spc="59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cleaned</a:t>
            </a:r>
            <a:r>
              <a:rPr sz="1615" spc="58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and</a:t>
            </a:r>
            <a:r>
              <a:rPr sz="1615" spc="58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further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purified</a:t>
            </a:r>
            <a:r>
              <a:rPr sz="1615" spc="47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by</a:t>
            </a:r>
            <a:r>
              <a:rPr sz="1615" spc="47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chemical</a:t>
            </a:r>
            <a:r>
              <a:rPr sz="1615" spc="47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processes.</a:t>
            </a:r>
            <a:r>
              <a:rPr sz="1615" spc="485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It</a:t>
            </a:r>
            <a:r>
              <a:rPr sz="1615" spc="47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is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then</a:t>
            </a:r>
            <a:r>
              <a:rPr sz="1615" spc="-3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melted.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Then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a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tiny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concentration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of</a:t>
            </a:r>
            <a:r>
              <a:rPr sz="1615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phosphorus</a:t>
            </a:r>
            <a:r>
              <a:rPr sz="1615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(boron)</a:t>
            </a:r>
            <a:r>
              <a:rPr sz="1615" spc="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dopant</a:t>
            </a:r>
            <a:r>
              <a:rPr sz="1615" spc="2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is</a:t>
            </a:r>
            <a:r>
              <a:rPr sz="1615" spc="13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added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to</a:t>
            </a:r>
            <a:r>
              <a:rPr sz="1615" spc="64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make</a:t>
            </a:r>
            <a:r>
              <a:rPr sz="1615" spc="64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n</a:t>
            </a:r>
            <a:r>
              <a:rPr sz="1615" spc="639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(p)</a:t>
            </a:r>
            <a:r>
              <a:rPr sz="1615" spc="64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FF00"/>
                </a:solidFill>
                <a:latin typeface="American Typewriter"/>
                <a:cs typeface="American Typewriter"/>
              </a:rPr>
              <a:t>type</a:t>
            </a:r>
            <a:r>
              <a:rPr sz="1615" spc="646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poly-</a:t>
            </a:r>
            <a:r>
              <a:rPr sz="1615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crystalline ingots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329073" y="4159343"/>
            <a:ext cx="6513445" cy="786317"/>
          </a:xfrm>
          <a:prstGeom prst="rect">
            <a:avLst/>
          </a:prstGeom>
          <a:ln w="12700">
            <a:solidFill>
              <a:srgbClr val="FF0000"/>
            </a:solidFill>
          </a:ln>
        </p:spPr>
        <p:txBody>
          <a:bodyPr vert="horz" wrap="square" lIns="0" tIns="20522" rIns="0" bIns="0" rtlCol="0">
            <a:spAutoFit/>
          </a:bodyPr>
          <a:lstStyle/>
          <a:p>
            <a:pPr marL="105189" marR="96637">
              <a:lnSpc>
                <a:spcPct val="105000"/>
              </a:lnSpc>
              <a:spcBef>
                <a:spcPts val="162"/>
              </a:spcBef>
            </a:pP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b)</a:t>
            </a:r>
            <a:r>
              <a:rPr sz="1615" spc="377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92D050"/>
                </a:solidFill>
                <a:latin typeface="American Typewriter"/>
                <a:cs typeface="American Typewriter"/>
              </a:rPr>
              <a:t>Single-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crystal</a:t>
            </a:r>
            <a:r>
              <a:rPr sz="1615" spc="377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silicon</a:t>
            </a:r>
            <a:r>
              <a:rPr sz="1615" spc="377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is</a:t>
            </a:r>
            <a:r>
              <a:rPr sz="1615" spc="370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obtained</a:t>
            </a:r>
            <a:r>
              <a:rPr sz="1615" spc="377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by</a:t>
            </a:r>
            <a:r>
              <a:rPr sz="1615" spc="370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melting</a:t>
            </a:r>
            <a:r>
              <a:rPr sz="1615" spc="377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the</a:t>
            </a:r>
            <a:r>
              <a:rPr sz="1615" spc="370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92D050"/>
                </a:solidFill>
                <a:latin typeface="American Typewriter"/>
                <a:cs typeface="American Typewriter"/>
              </a:rPr>
              <a:t>vertically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oriented</a:t>
            </a:r>
            <a:r>
              <a:rPr sz="1615" spc="-6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92D050"/>
                </a:solidFill>
                <a:latin typeface="American Typewriter"/>
                <a:cs typeface="American Typewriter"/>
              </a:rPr>
              <a:t>poly-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silicon</a:t>
            </a:r>
            <a:r>
              <a:rPr sz="1615" spc="-13" dirty="0">
                <a:solidFill>
                  <a:srgbClr val="92D050"/>
                </a:solidFill>
                <a:latin typeface="American Typewriter"/>
                <a:cs typeface="American Typewriter"/>
              </a:rPr>
              <a:t> cylinder</a:t>
            </a:r>
            <a:endParaRPr sz="1615">
              <a:latin typeface="American Typewriter"/>
              <a:cs typeface="American Typewriter"/>
            </a:endParaRPr>
          </a:p>
          <a:p>
            <a:pPr marL="105189">
              <a:lnSpc>
                <a:spcPts val="1872"/>
              </a:lnSpc>
            </a:pP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onto</a:t>
            </a:r>
            <a:r>
              <a:rPr sz="1615" spc="-6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a</a:t>
            </a:r>
            <a:r>
              <a:rPr sz="1615" spc="-6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single</a:t>
            </a:r>
            <a:r>
              <a:rPr sz="1615" spc="-6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crystal</a:t>
            </a:r>
            <a:r>
              <a:rPr sz="1615" spc="6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“seed”</a:t>
            </a:r>
            <a:r>
              <a:rPr sz="1615" spc="391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92D050"/>
                </a:solidFill>
                <a:latin typeface="American Typewriter"/>
                <a:cs typeface="American Typewriter"/>
              </a:rPr>
              <a:t>--</a:t>
            </a:r>
            <a:r>
              <a:rPr sz="1615" dirty="0">
                <a:solidFill>
                  <a:srgbClr val="92D050"/>
                </a:solidFill>
                <a:latin typeface="American Typewriter"/>
                <a:cs typeface="American Typewriter"/>
              </a:rPr>
              <a:t>- called “Float</a:t>
            </a:r>
            <a:r>
              <a:rPr sz="1615" spc="-6" dirty="0">
                <a:solidFill>
                  <a:srgbClr val="92D050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92D050"/>
                </a:solidFill>
                <a:latin typeface="American Typewriter"/>
                <a:cs typeface="American Typewriter"/>
              </a:rPr>
              <a:t>Zone-</a:t>
            </a:r>
            <a:r>
              <a:rPr sz="1615" spc="128" dirty="0">
                <a:solidFill>
                  <a:srgbClr val="92D050"/>
                </a:solidFill>
                <a:latin typeface="Arial Unicode MS"/>
                <a:cs typeface="Arial Unicode MS"/>
              </a:rPr>
              <a:t>➔</a:t>
            </a:r>
            <a:r>
              <a:rPr sz="1615" spc="-47" dirty="0">
                <a:solidFill>
                  <a:srgbClr val="92D050"/>
                </a:solidFill>
                <a:latin typeface="Arial Unicode MS"/>
                <a:cs typeface="Arial Unicode MS"/>
              </a:rPr>
              <a:t> </a:t>
            </a:r>
            <a:r>
              <a:rPr sz="1615" spc="-34" dirty="0">
                <a:solidFill>
                  <a:srgbClr val="92D050"/>
                </a:solidFill>
                <a:latin typeface="American Typewriter"/>
                <a:cs typeface="American Typewriter"/>
              </a:rPr>
              <a:t>FZ”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47344" y="5337097"/>
            <a:ext cx="5181169" cy="532111"/>
          </a:xfrm>
          <a:prstGeom prst="rect">
            <a:avLst/>
          </a:prstGeom>
          <a:ln w="12700">
            <a:solidFill>
              <a:srgbClr val="A6B727"/>
            </a:solidFill>
          </a:ln>
        </p:spPr>
        <p:txBody>
          <a:bodyPr vert="horz" wrap="square" lIns="0" tIns="21378" rIns="0" bIns="0" rtlCol="0">
            <a:spAutoFit/>
          </a:bodyPr>
          <a:lstStyle/>
          <a:p>
            <a:pPr marL="105189" marR="404509">
              <a:lnSpc>
                <a:spcPct val="105000"/>
              </a:lnSpc>
              <a:spcBef>
                <a:spcPts val="168"/>
              </a:spcBef>
            </a:pP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c)</a:t>
            </a:r>
            <a:r>
              <a:rPr sz="1615" spc="-27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FFE79B"/>
                </a:solidFill>
                <a:latin typeface="American Typewriter"/>
                <a:cs typeface="American Typewriter"/>
              </a:rPr>
              <a:t>Wafers</a:t>
            </a:r>
            <a:r>
              <a:rPr sz="1615" spc="-27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of</a:t>
            </a:r>
            <a:r>
              <a:rPr sz="1615" spc="-27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thickness</a:t>
            </a:r>
            <a:r>
              <a:rPr sz="1615" spc="-27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200-</a:t>
            </a:r>
            <a:r>
              <a:rPr sz="1615" spc="-21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500μm</a:t>
            </a:r>
            <a:r>
              <a:rPr sz="1615" spc="-27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are</a:t>
            </a:r>
            <a:r>
              <a:rPr sz="1615" spc="-27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cut</a:t>
            </a:r>
            <a:r>
              <a:rPr sz="1615" spc="-27" dirty="0">
                <a:solidFill>
                  <a:srgbClr val="FFE79B"/>
                </a:solidFill>
                <a:latin typeface="American Typewriter"/>
                <a:cs typeface="American Typewriter"/>
              </a:rPr>
              <a:t> with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diamond</a:t>
            </a:r>
            <a:r>
              <a:rPr sz="1615" spc="-21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encrusted</a:t>
            </a:r>
            <a:r>
              <a:rPr sz="1615" spc="-21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wire</a:t>
            </a:r>
            <a:r>
              <a:rPr sz="1615" spc="-21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or</a:t>
            </a:r>
            <a:r>
              <a:rPr sz="1615" spc="-21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FFE79B"/>
                </a:solidFill>
                <a:latin typeface="American Typewriter"/>
                <a:cs typeface="American Typewriter"/>
              </a:rPr>
              <a:t>disc</a:t>
            </a:r>
            <a:r>
              <a:rPr sz="1615" spc="-21" dirty="0">
                <a:solidFill>
                  <a:srgbClr val="FFE79B"/>
                </a:solidFill>
                <a:latin typeface="American Typewriter"/>
                <a:cs typeface="American Typewriter"/>
              </a:rPr>
              <a:t> </a:t>
            </a:r>
            <a:r>
              <a:rPr sz="1615" spc="-27" dirty="0">
                <a:solidFill>
                  <a:srgbClr val="FFE79B"/>
                </a:solidFill>
                <a:latin typeface="American Typewriter"/>
                <a:cs typeface="American Typewriter"/>
              </a:rPr>
              <a:t>saws.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431422" y="286598"/>
            <a:ext cx="4829713" cy="452454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828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SILICON:</a:t>
            </a:r>
            <a:r>
              <a:rPr sz="2828" spc="-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from</a:t>
            </a:r>
            <a:r>
              <a:rPr sz="2828" spc="-12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sand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r>
              <a:rPr sz="2828" spc="-10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2828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wafer</a:t>
            </a:r>
            <a:endParaRPr sz="2828">
              <a:latin typeface="American Typewriter"/>
              <a:cs typeface="American Typewriter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19693" y="6193749"/>
            <a:ext cx="4505624" cy="87846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lnSpc>
                <a:spcPts val="2215"/>
              </a:lnSpc>
              <a:spcBef>
                <a:spcPts val="135"/>
              </a:spcBef>
            </a:pPr>
            <a:r>
              <a:rPr sz="1886"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Note: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crystal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orientation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matters!</a:t>
            </a:r>
            <a:endParaRPr sz="1886">
              <a:latin typeface="American Typewriter"/>
              <a:cs typeface="American Typewriter"/>
            </a:endParaRPr>
          </a:p>
          <a:p>
            <a:pPr marL="17104" marR="6841">
              <a:lnSpc>
                <a:spcPts val="2290"/>
              </a:lnSpc>
            </a:pPr>
            <a:r>
              <a:rPr sz="1886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&lt;111&gt;</a:t>
            </a:r>
            <a:r>
              <a:rPr sz="1886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and</a:t>
            </a:r>
            <a:r>
              <a:rPr sz="1886" spc="-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40" dirty="0">
                <a:solidFill>
                  <a:srgbClr val="FFFFFF"/>
                </a:solidFill>
                <a:latin typeface="American Typewriter"/>
                <a:cs typeface="American Typewriter"/>
              </a:rPr>
              <a:t>&lt;100&gt;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crystals</a:t>
            </a:r>
            <a:r>
              <a:rPr sz="1886" spc="35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can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influence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886" spc="-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detector</a:t>
            </a:r>
            <a:r>
              <a:rPr sz="1886" spc="-6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properties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dirty="0">
                <a:solidFill>
                  <a:srgbClr val="FFFFFF"/>
                </a:solidFill>
                <a:latin typeface="American Typewriter"/>
                <a:cs typeface="American Typewriter"/>
              </a:rPr>
              <a:t>eg.</a:t>
            </a:r>
            <a:r>
              <a:rPr sz="1886" spc="-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capacitance</a:t>
            </a:r>
            <a:endParaRPr sz="1886">
              <a:latin typeface="American Typewriter"/>
              <a:cs typeface="American Typewriter"/>
            </a:endParaRPr>
          </a:p>
        </p:txBody>
      </p:sp>
      <p:pic>
        <p:nvPicPr>
          <p:cNvPr id="21" name="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255635" y="5317744"/>
            <a:ext cx="1156622" cy="865835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10843703" y="5849337"/>
            <a:ext cx="1222821" cy="970561"/>
          </a:xfrm>
          <a:custGeom>
            <a:avLst/>
            <a:gdLst/>
            <a:ahLst/>
            <a:cxnLst/>
            <a:rect l="l" t="t" r="r" b="b"/>
            <a:pathLst>
              <a:path w="908050" h="720725">
                <a:moveTo>
                  <a:pt x="757466" y="5410"/>
                </a:moveTo>
                <a:lnTo>
                  <a:pt x="640575" y="0"/>
                </a:lnTo>
                <a:lnTo>
                  <a:pt x="634631" y="5410"/>
                </a:lnTo>
                <a:lnTo>
                  <a:pt x="633984" y="19418"/>
                </a:lnTo>
                <a:lnTo>
                  <a:pt x="639394" y="25361"/>
                </a:lnTo>
                <a:lnTo>
                  <a:pt x="687616" y="27609"/>
                </a:lnTo>
                <a:lnTo>
                  <a:pt x="0" y="387045"/>
                </a:lnTo>
                <a:lnTo>
                  <a:pt x="11772" y="409549"/>
                </a:lnTo>
                <a:lnTo>
                  <a:pt x="699376" y="50114"/>
                </a:lnTo>
                <a:lnTo>
                  <a:pt x="673696" y="90970"/>
                </a:lnTo>
                <a:lnTo>
                  <a:pt x="675436" y="98552"/>
                </a:lnTo>
                <a:lnTo>
                  <a:pt x="675487" y="98806"/>
                </a:lnTo>
                <a:lnTo>
                  <a:pt x="687374" y="106273"/>
                </a:lnTo>
                <a:lnTo>
                  <a:pt x="695210" y="104482"/>
                </a:lnTo>
                <a:lnTo>
                  <a:pt x="757199" y="5842"/>
                </a:lnTo>
                <a:lnTo>
                  <a:pt x="757466" y="5410"/>
                </a:lnTo>
                <a:close/>
              </a:path>
              <a:path w="908050" h="720725">
                <a:moveTo>
                  <a:pt x="907783" y="692950"/>
                </a:moveTo>
                <a:lnTo>
                  <a:pt x="827709" y="607631"/>
                </a:lnTo>
                <a:lnTo>
                  <a:pt x="819670" y="607364"/>
                </a:lnTo>
                <a:lnTo>
                  <a:pt x="809447" y="616966"/>
                </a:lnTo>
                <a:lnTo>
                  <a:pt x="809193" y="625005"/>
                </a:lnTo>
                <a:lnTo>
                  <a:pt x="842213" y="660196"/>
                </a:lnTo>
                <a:lnTo>
                  <a:pt x="30975" y="418858"/>
                </a:lnTo>
                <a:lnTo>
                  <a:pt x="23736" y="443204"/>
                </a:lnTo>
                <a:lnTo>
                  <a:pt x="834961" y="684542"/>
                </a:lnTo>
                <a:lnTo>
                  <a:pt x="788073" y="695960"/>
                </a:lnTo>
                <a:lnTo>
                  <a:pt x="783894" y="702830"/>
                </a:lnTo>
                <a:lnTo>
                  <a:pt x="787209" y="716457"/>
                </a:lnTo>
                <a:lnTo>
                  <a:pt x="794080" y="720636"/>
                </a:lnTo>
                <a:lnTo>
                  <a:pt x="887310" y="697941"/>
                </a:lnTo>
                <a:lnTo>
                  <a:pt x="907783" y="6929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" name="object 23"/>
          <p:cNvGrpSpPr/>
          <p:nvPr/>
        </p:nvGrpSpPr>
        <p:grpSpPr>
          <a:xfrm>
            <a:off x="12291530" y="6521753"/>
            <a:ext cx="1160396" cy="897875"/>
            <a:chOff x="9127521" y="5816354"/>
            <a:chExt cx="861694" cy="666750"/>
          </a:xfrm>
        </p:grpSpPr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27521" y="5816354"/>
              <a:ext cx="861279" cy="622016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9347548" y="6168304"/>
              <a:ext cx="314325" cy="314325"/>
            </a:xfrm>
            <a:custGeom>
              <a:avLst/>
              <a:gdLst/>
              <a:ahLst/>
              <a:cxnLst/>
              <a:rect l="l" t="t" r="r" b="b"/>
              <a:pathLst>
                <a:path w="314325" h="314325">
                  <a:moveTo>
                    <a:pt x="157162" y="0"/>
                  </a:moveTo>
                  <a:lnTo>
                    <a:pt x="107487" y="8011"/>
                  </a:lnTo>
                  <a:lnTo>
                    <a:pt x="64344" y="30319"/>
                  </a:lnTo>
                  <a:lnTo>
                    <a:pt x="30323" y="64336"/>
                  </a:lnTo>
                  <a:lnTo>
                    <a:pt x="8012" y="107473"/>
                  </a:lnTo>
                  <a:lnTo>
                    <a:pt x="0" y="157142"/>
                  </a:lnTo>
                  <a:lnTo>
                    <a:pt x="8012" y="206810"/>
                  </a:lnTo>
                  <a:lnTo>
                    <a:pt x="30323" y="249947"/>
                  </a:lnTo>
                  <a:lnTo>
                    <a:pt x="64344" y="283964"/>
                  </a:lnTo>
                  <a:lnTo>
                    <a:pt x="107487" y="306271"/>
                  </a:lnTo>
                  <a:lnTo>
                    <a:pt x="157162" y="314283"/>
                  </a:lnTo>
                  <a:lnTo>
                    <a:pt x="206838" y="306271"/>
                  </a:lnTo>
                  <a:lnTo>
                    <a:pt x="249981" y="283964"/>
                  </a:lnTo>
                  <a:lnTo>
                    <a:pt x="284002" y="249947"/>
                  </a:lnTo>
                  <a:lnTo>
                    <a:pt x="306312" y="206810"/>
                  </a:lnTo>
                  <a:lnTo>
                    <a:pt x="314325" y="157142"/>
                  </a:lnTo>
                  <a:lnTo>
                    <a:pt x="306312" y="107473"/>
                  </a:lnTo>
                  <a:lnTo>
                    <a:pt x="284002" y="64336"/>
                  </a:lnTo>
                  <a:lnTo>
                    <a:pt x="249981" y="30319"/>
                  </a:lnTo>
                  <a:lnTo>
                    <a:pt x="206838" y="8011"/>
                  </a:lnTo>
                  <a:lnTo>
                    <a:pt x="157162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12701532" y="7091956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10</a:t>
            </a:r>
            <a:endParaRPr sz="1212">
              <a:latin typeface="Gill Sans MT"/>
              <a:cs typeface="Gill Sans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304456" y="53266"/>
            <a:ext cx="5554856" cy="776989"/>
          </a:xfrm>
          <a:prstGeom prst="rect">
            <a:avLst/>
          </a:prstGeom>
          <a:ln w="12700">
            <a:solidFill>
              <a:srgbClr val="AFFF62"/>
            </a:solidFill>
          </a:ln>
        </p:spPr>
        <p:txBody>
          <a:bodyPr vert="horz" wrap="square" lIns="0" tIns="32494" rIns="0" bIns="0" rtlCol="0">
            <a:spAutoFit/>
          </a:bodyPr>
          <a:lstStyle/>
          <a:p>
            <a:pPr marL="105189" marR="99203">
              <a:lnSpc>
                <a:spcPct val="100800"/>
              </a:lnSpc>
              <a:spcBef>
                <a:spcPts val="256"/>
              </a:spcBef>
            </a:pP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Silicon</a:t>
            </a:r>
            <a:r>
              <a:rPr sz="1615" spc="364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(silicates)</a:t>
            </a:r>
            <a:r>
              <a:rPr sz="1615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makes</a:t>
            </a:r>
            <a:r>
              <a:rPr sz="1615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up</a:t>
            </a:r>
            <a:r>
              <a:rPr sz="1615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spc="-34" dirty="0">
                <a:solidFill>
                  <a:srgbClr val="AFFF62"/>
                </a:solidFill>
                <a:latin typeface="American Typewriter"/>
                <a:cs typeface="American Typewriter"/>
              </a:rPr>
              <a:t>27.7%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of</a:t>
            </a:r>
            <a:r>
              <a:rPr sz="1615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the</a:t>
            </a:r>
            <a:r>
              <a:rPr sz="1615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Earth's</a:t>
            </a:r>
            <a:r>
              <a:rPr sz="1615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crust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by</a:t>
            </a:r>
            <a:r>
              <a:rPr sz="1615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mass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and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is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the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second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most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abundant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 element (oxygen</a:t>
            </a:r>
            <a:r>
              <a:rPr sz="1615" spc="-21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is</a:t>
            </a:r>
            <a:r>
              <a:rPr sz="1615" spc="-6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dirty="0">
                <a:solidFill>
                  <a:srgbClr val="AFFF62"/>
                </a:solidFill>
                <a:latin typeface="American Typewriter"/>
                <a:cs typeface="American Typewriter"/>
              </a:rPr>
              <a:t>the</a:t>
            </a:r>
            <a:r>
              <a:rPr sz="1615" spc="-6" dirty="0">
                <a:solidFill>
                  <a:srgbClr val="AFFF62"/>
                </a:solidFill>
                <a:latin typeface="American Typewriter"/>
                <a:cs typeface="American Typewriter"/>
              </a:rPr>
              <a:t> </a:t>
            </a:r>
            <a:r>
              <a:rPr sz="1615" spc="-13" dirty="0">
                <a:solidFill>
                  <a:srgbClr val="AFFF62"/>
                </a:solidFill>
                <a:latin typeface="American Typewriter"/>
                <a:cs typeface="American Typewriter"/>
              </a:rPr>
              <a:t>first)</a:t>
            </a:r>
            <a:endParaRPr sz="1615">
              <a:latin typeface="American Typewriter"/>
              <a:cs typeface="American Typewriter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FCD57A0-383D-5D67-E980-267EB21BDCD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459" y="1883262"/>
            <a:ext cx="207108" cy="5204257"/>
          </a:xfrm>
          <a:prstGeom prst="rect">
            <a:avLst/>
          </a:prstGeom>
        </p:spPr>
        <p:txBody>
          <a:bodyPr vert="vert270" wrap="square" lIns="0" tIns="5131" rIns="0" bIns="0" rtlCol="0">
            <a:spAutoFit/>
          </a:bodyPr>
          <a:lstStyle/>
          <a:p>
            <a:pPr marL="17104">
              <a:spcBef>
                <a:spcPts val="40"/>
              </a:spcBef>
            </a:pP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Cinzia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Da</a:t>
            </a:r>
            <a:r>
              <a:rPr sz="1346" i="1" spc="-16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Via,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Stony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Brook</a:t>
            </a:r>
            <a:r>
              <a:rPr sz="1346" i="1" spc="67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USA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13" dirty="0">
                <a:solidFill>
                  <a:srgbClr val="FFFFFF"/>
                </a:solidFill>
                <a:latin typeface="Gill Sans MT"/>
                <a:cs typeface="Gill Sans MT"/>
              </a:rPr>
              <a:t>and</a:t>
            </a:r>
            <a:r>
              <a:rPr sz="1346" i="1" spc="-15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The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University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of</a:t>
            </a:r>
            <a:r>
              <a:rPr sz="1346" i="1" spc="6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Manchester,</a:t>
            </a:r>
            <a:r>
              <a:rPr sz="1346" i="1" spc="-94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dirty="0">
                <a:solidFill>
                  <a:srgbClr val="FFFFFF"/>
                </a:solidFill>
                <a:latin typeface="Gill Sans MT"/>
                <a:cs typeface="Gill Sans MT"/>
              </a:rPr>
              <a:t>UK–</a:t>
            </a:r>
            <a:r>
              <a:rPr sz="1346" i="1" spc="458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202</a:t>
            </a:r>
            <a:r>
              <a:rPr lang="en-US" sz="1346" i="1" spc="-27" dirty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1346" dirty="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1003" y="233155"/>
            <a:ext cx="9717578" cy="7512225"/>
            <a:chOff x="357187" y="1146527"/>
            <a:chExt cx="7216140" cy="5578475"/>
          </a:xfrm>
        </p:grpSpPr>
        <p:sp>
          <p:nvSpPr>
            <p:cNvPr id="4" name="object 4"/>
            <p:cNvSpPr/>
            <p:nvPr/>
          </p:nvSpPr>
          <p:spPr>
            <a:xfrm>
              <a:off x="363537" y="1152877"/>
              <a:ext cx="0" cy="5565775"/>
            </a:xfrm>
            <a:custGeom>
              <a:avLst/>
              <a:gdLst/>
              <a:ahLst/>
              <a:cxnLst/>
              <a:rect l="l" t="t" r="r" b="b"/>
              <a:pathLst>
                <a:path h="5565775">
                  <a:moveTo>
                    <a:pt x="0" y="0"/>
                  </a:moveTo>
                  <a:lnTo>
                    <a:pt x="0" y="5565422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4506" y="1283828"/>
              <a:ext cx="0" cy="5434965"/>
            </a:xfrm>
            <a:custGeom>
              <a:avLst/>
              <a:gdLst/>
              <a:ahLst/>
              <a:cxnLst/>
              <a:rect l="l" t="t" r="r" b="b"/>
              <a:pathLst>
                <a:path h="5434965">
                  <a:moveTo>
                    <a:pt x="0" y="0"/>
                  </a:moveTo>
                  <a:lnTo>
                    <a:pt x="0" y="5434471"/>
                  </a:lnTo>
                </a:path>
              </a:pathLst>
            </a:custGeom>
            <a:ln w="12701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3537" y="1938583"/>
              <a:ext cx="5697220" cy="0"/>
            </a:xfrm>
            <a:custGeom>
              <a:avLst/>
              <a:gdLst/>
              <a:ahLst/>
              <a:cxnLst/>
              <a:rect l="l" t="t" r="r" b="b"/>
              <a:pathLst>
                <a:path w="5697220">
                  <a:moveTo>
                    <a:pt x="0" y="0"/>
                  </a:moveTo>
                  <a:lnTo>
                    <a:pt x="5697140" y="0"/>
                  </a:lnTo>
                </a:path>
              </a:pathLst>
            </a:custGeom>
            <a:ln w="12699">
              <a:solidFill>
                <a:srgbClr val="DFDF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4506" y="2135010"/>
              <a:ext cx="7072630" cy="0"/>
            </a:xfrm>
            <a:custGeom>
              <a:avLst/>
              <a:gdLst/>
              <a:ahLst/>
              <a:cxnLst/>
              <a:rect l="l" t="t" r="r" b="b"/>
              <a:pathLst>
                <a:path w="7072630">
                  <a:moveTo>
                    <a:pt x="0" y="0"/>
                  </a:moveTo>
                  <a:lnTo>
                    <a:pt x="7072312" y="0"/>
                  </a:lnTo>
                </a:path>
              </a:pathLst>
            </a:custGeom>
            <a:ln w="12699">
              <a:solidFill>
                <a:srgbClr val="DDDD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787386" y="6361374"/>
              <a:ext cx="1674495" cy="357505"/>
            </a:xfrm>
            <a:custGeom>
              <a:avLst/>
              <a:gdLst/>
              <a:ahLst/>
              <a:cxnLst/>
              <a:rect l="l" t="t" r="r" b="b"/>
              <a:pathLst>
                <a:path w="1674495" h="357504">
                  <a:moveTo>
                    <a:pt x="837143" y="0"/>
                  </a:moveTo>
                  <a:lnTo>
                    <a:pt x="764911" y="655"/>
                  </a:lnTo>
                  <a:lnTo>
                    <a:pt x="694385" y="2584"/>
                  </a:lnTo>
                  <a:lnTo>
                    <a:pt x="625817" y="5734"/>
                  </a:lnTo>
                  <a:lnTo>
                    <a:pt x="559457" y="10052"/>
                  </a:lnTo>
                  <a:lnTo>
                    <a:pt x="495558" y="15483"/>
                  </a:lnTo>
                  <a:lnTo>
                    <a:pt x="434370" y="21975"/>
                  </a:lnTo>
                  <a:lnTo>
                    <a:pt x="376145" y="29472"/>
                  </a:lnTo>
                  <a:lnTo>
                    <a:pt x="321134" y="37923"/>
                  </a:lnTo>
                  <a:lnTo>
                    <a:pt x="269588" y="47274"/>
                  </a:lnTo>
                  <a:lnTo>
                    <a:pt x="221758" y="57470"/>
                  </a:lnTo>
                  <a:lnTo>
                    <a:pt x="177897" y="68459"/>
                  </a:lnTo>
                  <a:lnTo>
                    <a:pt x="138254" y="80186"/>
                  </a:lnTo>
                  <a:lnTo>
                    <a:pt x="72632" y="105642"/>
                  </a:lnTo>
                  <a:lnTo>
                    <a:pt x="26901" y="133411"/>
                  </a:lnTo>
                  <a:lnTo>
                    <a:pt x="0" y="178461"/>
                  </a:lnTo>
                  <a:lnTo>
                    <a:pt x="3072" y="193860"/>
                  </a:lnTo>
                  <a:lnTo>
                    <a:pt x="47154" y="237658"/>
                  </a:lnTo>
                  <a:lnTo>
                    <a:pt x="103082" y="264324"/>
                  </a:lnTo>
                  <a:lnTo>
                    <a:pt x="177897" y="288464"/>
                  </a:lnTo>
                  <a:lnTo>
                    <a:pt x="221758" y="299453"/>
                  </a:lnTo>
                  <a:lnTo>
                    <a:pt x="269588" y="309649"/>
                  </a:lnTo>
                  <a:lnTo>
                    <a:pt x="321134" y="319000"/>
                  </a:lnTo>
                  <a:lnTo>
                    <a:pt x="376145" y="327451"/>
                  </a:lnTo>
                  <a:lnTo>
                    <a:pt x="434370" y="334949"/>
                  </a:lnTo>
                  <a:lnTo>
                    <a:pt x="495558" y="341440"/>
                  </a:lnTo>
                  <a:lnTo>
                    <a:pt x="559457" y="346872"/>
                  </a:lnTo>
                  <a:lnTo>
                    <a:pt x="625817" y="351189"/>
                  </a:lnTo>
                  <a:lnTo>
                    <a:pt x="694385" y="354340"/>
                  </a:lnTo>
                  <a:lnTo>
                    <a:pt x="764911" y="356269"/>
                  </a:lnTo>
                  <a:lnTo>
                    <a:pt x="837143" y="356924"/>
                  </a:lnTo>
                  <a:lnTo>
                    <a:pt x="909375" y="356269"/>
                  </a:lnTo>
                  <a:lnTo>
                    <a:pt x="979901" y="354340"/>
                  </a:lnTo>
                  <a:lnTo>
                    <a:pt x="1048469" y="351189"/>
                  </a:lnTo>
                  <a:lnTo>
                    <a:pt x="1114828" y="346872"/>
                  </a:lnTo>
                  <a:lnTo>
                    <a:pt x="1178728" y="341440"/>
                  </a:lnTo>
                  <a:lnTo>
                    <a:pt x="1239916" y="334949"/>
                  </a:lnTo>
                  <a:lnTo>
                    <a:pt x="1298141" y="327451"/>
                  </a:lnTo>
                  <a:lnTo>
                    <a:pt x="1353152" y="319000"/>
                  </a:lnTo>
                  <a:lnTo>
                    <a:pt x="1404698" y="309649"/>
                  </a:lnTo>
                  <a:lnTo>
                    <a:pt x="1452528" y="299453"/>
                  </a:lnTo>
                  <a:lnTo>
                    <a:pt x="1496390" y="288464"/>
                  </a:lnTo>
                  <a:lnTo>
                    <a:pt x="1536032" y="276737"/>
                  </a:lnTo>
                  <a:lnTo>
                    <a:pt x="1601655" y="251280"/>
                  </a:lnTo>
                  <a:lnTo>
                    <a:pt x="1647386" y="223512"/>
                  </a:lnTo>
                  <a:lnTo>
                    <a:pt x="1674287" y="178461"/>
                  </a:lnTo>
                  <a:lnTo>
                    <a:pt x="1671215" y="163063"/>
                  </a:lnTo>
                  <a:lnTo>
                    <a:pt x="1627133" y="119264"/>
                  </a:lnTo>
                  <a:lnTo>
                    <a:pt x="1571205" y="92598"/>
                  </a:lnTo>
                  <a:lnTo>
                    <a:pt x="1496390" y="68459"/>
                  </a:lnTo>
                  <a:lnTo>
                    <a:pt x="1452528" y="57470"/>
                  </a:lnTo>
                  <a:lnTo>
                    <a:pt x="1404698" y="47274"/>
                  </a:lnTo>
                  <a:lnTo>
                    <a:pt x="1353152" y="37923"/>
                  </a:lnTo>
                  <a:lnTo>
                    <a:pt x="1298141" y="29472"/>
                  </a:lnTo>
                  <a:lnTo>
                    <a:pt x="1239916" y="21975"/>
                  </a:lnTo>
                  <a:lnTo>
                    <a:pt x="1178728" y="15483"/>
                  </a:lnTo>
                  <a:lnTo>
                    <a:pt x="1114828" y="10052"/>
                  </a:lnTo>
                  <a:lnTo>
                    <a:pt x="1048469" y="5734"/>
                  </a:lnTo>
                  <a:lnTo>
                    <a:pt x="979901" y="2584"/>
                  </a:lnTo>
                  <a:lnTo>
                    <a:pt x="909375" y="655"/>
                  </a:lnTo>
                  <a:lnTo>
                    <a:pt x="837143" y="0"/>
                  </a:lnTo>
                  <a:close/>
                </a:path>
              </a:pathLst>
            </a:custGeom>
            <a:solidFill>
              <a:srgbClr val="1D1D1D">
                <a:alpha val="701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8822952" y="7379276"/>
            <a:ext cx="196678" cy="20379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12" spc="-34" dirty="0">
                <a:solidFill>
                  <a:srgbClr val="FFFFFF"/>
                </a:solidFill>
                <a:latin typeface="Gill Sans MT"/>
                <a:cs typeface="Gill Sans MT"/>
              </a:rPr>
              <a:t>11</a:t>
            </a:r>
            <a:endParaRPr sz="1212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893797" y="1644141"/>
            <a:ext cx="8707682" cy="2873202"/>
            <a:chOff x="663721" y="2194306"/>
            <a:chExt cx="6466205" cy="2133600"/>
          </a:xfrm>
        </p:grpSpPr>
        <p:sp>
          <p:nvSpPr>
            <p:cNvPr id="11" name="object 11"/>
            <p:cNvSpPr/>
            <p:nvPr/>
          </p:nvSpPr>
          <p:spPr>
            <a:xfrm>
              <a:off x="663721" y="2194306"/>
              <a:ext cx="2715260" cy="2132965"/>
            </a:xfrm>
            <a:custGeom>
              <a:avLst/>
              <a:gdLst/>
              <a:ahLst/>
              <a:cxnLst/>
              <a:rect l="l" t="t" r="r" b="b"/>
              <a:pathLst>
                <a:path w="2715260" h="2132965">
                  <a:moveTo>
                    <a:pt x="2715255" y="0"/>
                  </a:moveTo>
                  <a:lnTo>
                    <a:pt x="0" y="0"/>
                  </a:lnTo>
                  <a:lnTo>
                    <a:pt x="0" y="2132807"/>
                  </a:lnTo>
                  <a:lnTo>
                    <a:pt x="2715255" y="2132807"/>
                  </a:lnTo>
                  <a:lnTo>
                    <a:pt x="27152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202502" y="3934875"/>
              <a:ext cx="2058670" cy="57150"/>
            </a:xfrm>
            <a:custGeom>
              <a:avLst/>
              <a:gdLst/>
              <a:ahLst/>
              <a:cxnLst/>
              <a:rect l="l" t="t" r="r" b="b"/>
              <a:pathLst>
                <a:path w="2058670" h="57150">
                  <a:moveTo>
                    <a:pt x="0" y="56593"/>
                  </a:moveTo>
                  <a:lnTo>
                    <a:pt x="2058097" y="56593"/>
                  </a:lnTo>
                </a:path>
                <a:path w="2058670" h="57150">
                  <a:moveTo>
                    <a:pt x="156159" y="56593"/>
                  </a:moveTo>
                  <a:lnTo>
                    <a:pt x="156159" y="28299"/>
                  </a:lnTo>
                </a:path>
                <a:path w="2058670" h="57150">
                  <a:moveTo>
                    <a:pt x="245492" y="56593"/>
                  </a:moveTo>
                  <a:lnTo>
                    <a:pt x="245492" y="28299"/>
                  </a:lnTo>
                </a:path>
                <a:path w="2058670" h="57150">
                  <a:moveTo>
                    <a:pt x="309521" y="56593"/>
                  </a:moveTo>
                  <a:lnTo>
                    <a:pt x="309521" y="28299"/>
                  </a:lnTo>
                </a:path>
                <a:path w="2058670" h="57150">
                  <a:moveTo>
                    <a:pt x="360068" y="56593"/>
                  </a:moveTo>
                  <a:lnTo>
                    <a:pt x="360068" y="28299"/>
                  </a:lnTo>
                </a:path>
                <a:path w="2058670" h="57150">
                  <a:moveTo>
                    <a:pt x="400160" y="56593"/>
                  </a:moveTo>
                  <a:lnTo>
                    <a:pt x="400160" y="28299"/>
                  </a:lnTo>
                </a:path>
                <a:path w="2058670" h="57150">
                  <a:moveTo>
                    <a:pt x="434551" y="56593"/>
                  </a:moveTo>
                  <a:lnTo>
                    <a:pt x="434551" y="28299"/>
                  </a:lnTo>
                </a:path>
                <a:path w="2058670" h="57150">
                  <a:moveTo>
                    <a:pt x="464190" y="56593"/>
                  </a:moveTo>
                  <a:lnTo>
                    <a:pt x="464190" y="28299"/>
                  </a:lnTo>
                </a:path>
                <a:path w="2058670" h="57150">
                  <a:moveTo>
                    <a:pt x="490978" y="56593"/>
                  </a:moveTo>
                  <a:lnTo>
                    <a:pt x="490978" y="28299"/>
                  </a:lnTo>
                </a:path>
                <a:path w="2058670" h="57150">
                  <a:moveTo>
                    <a:pt x="669583" y="56593"/>
                  </a:moveTo>
                  <a:lnTo>
                    <a:pt x="669583" y="28299"/>
                  </a:lnTo>
                </a:path>
                <a:path w="2058670" h="57150">
                  <a:moveTo>
                    <a:pt x="760400" y="56593"/>
                  </a:moveTo>
                  <a:lnTo>
                    <a:pt x="760400" y="28299"/>
                  </a:lnTo>
                </a:path>
                <a:path w="2058670" h="57150">
                  <a:moveTo>
                    <a:pt x="824371" y="56593"/>
                  </a:moveTo>
                  <a:lnTo>
                    <a:pt x="824371" y="28299"/>
                  </a:lnTo>
                </a:path>
                <a:path w="2058670" h="57150">
                  <a:moveTo>
                    <a:pt x="873492" y="56593"/>
                  </a:moveTo>
                  <a:lnTo>
                    <a:pt x="873492" y="28299"/>
                  </a:lnTo>
                </a:path>
                <a:path w="2058670" h="57150">
                  <a:moveTo>
                    <a:pt x="915069" y="56593"/>
                  </a:moveTo>
                  <a:lnTo>
                    <a:pt x="915069" y="28299"/>
                  </a:lnTo>
                </a:path>
                <a:path w="2058670" h="57150">
                  <a:moveTo>
                    <a:pt x="949400" y="56593"/>
                  </a:moveTo>
                  <a:lnTo>
                    <a:pt x="949400" y="28299"/>
                  </a:lnTo>
                </a:path>
                <a:path w="2058670" h="57150">
                  <a:moveTo>
                    <a:pt x="979039" y="56593"/>
                  </a:moveTo>
                  <a:lnTo>
                    <a:pt x="979039" y="28299"/>
                  </a:lnTo>
                </a:path>
                <a:path w="2058670" h="57150">
                  <a:moveTo>
                    <a:pt x="1005887" y="56593"/>
                  </a:moveTo>
                  <a:lnTo>
                    <a:pt x="1005887" y="28299"/>
                  </a:lnTo>
                </a:path>
                <a:path w="2058670" h="57150">
                  <a:moveTo>
                    <a:pt x="1184433" y="56593"/>
                  </a:moveTo>
                  <a:lnTo>
                    <a:pt x="1184433" y="28299"/>
                  </a:lnTo>
                </a:path>
                <a:path w="2058670" h="57150">
                  <a:moveTo>
                    <a:pt x="1275309" y="56593"/>
                  </a:moveTo>
                  <a:lnTo>
                    <a:pt x="1275309" y="28299"/>
                  </a:lnTo>
                </a:path>
                <a:path w="2058670" h="57150">
                  <a:moveTo>
                    <a:pt x="1337795" y="56593"/>
                  </a:moveTo>
                  <a:lnTo>
                    <a:pt x="1337795" y="28299"/>
                  </a:lnTo>
                </a:path>
                <a:path w="2058670" h="57150">
                  <a:moveTo>
                    <a:pt x="1388400" y="56593"/>
                  </a:moveTo>
                  <a:lnTo>
                    <a:pt x="1388400" y="28299"/>
                  </a:lnTo>
                </a:path>
                <a:path w="2058670" h="57150">
                  <a:moveTo>
                    <a:pt x="1428493" y="56593"/>
                  </a:moveTo>
                  <a:lnTo>
                    <a:pt x="1428493" y="28299"/>
                  </a:lnTo>
                </a:path>
                <a:path w="2058670" h="57150">
                  <a:moveTo>
                    <a:pt x="1464309" y="56593"/>
                  </a:moveTo>
                  <a:lnTo>
                    <a:pt x="1464309" y="28299"/>
                  </a:lnTo>
                </a:path>
                <a:path w="2058670" h="57150">
                  <a:moveTo>
                    <a:pt x="1493948" y="56593"/>
                  </a:moveTo>
                  <a:lnTo>
                    <a:pt x="1493948" y="28299"/>
                  </a:lnTo>
                </a:path>
                <a:path w="2058670" h="57150">
                  <a:moveTo>
                    <a:pt x="1519311" y="56593"/>
                  </a:moveTo>
                  <a:lnTo>
                    <a:pt x="1519311" y="28299"/>
                  </a:lnTo>
                </a:path>
                <a:path w="2058670" h="57150">
                  <a:moveTo>
                    <a:pt x="1697857" y="56593"/>
                  </a:moveTo>
                  <a:lnTo>
                    <a:pt x="1697857" y="28299"/>
                  </a:lnTo>
                </a:path>
                <a:path w="2058670" h="57150">
                  <a:moveTo>
                    <a:pt x="1788674" y="56593"/>
                  </a:moveTo>
                  <a:lnTo>
                    <a:pt x="1788674" y="28299"/>
                  </a:lnTo>
                </a:path>
                <a:path w="2058670" h="57150">
                  <a:moveTo>
                    <a:pt x="1852704" y="56593"/>
                  </a:moveTo>
                  <a:lnTo>
                    <a:pt x="1852704" y="28299"/>
                  </a:lnTo>
                </a:path>
                <a:path w="2058670" h="57150">
                  <a:moveTo>
                    <a:pt x="1901765" y="56593"/>
                  </a:moveTo>
                  <a:lnTo>
                    <a:pt x="1901765" y="28299"/>
                  </a:lnTo>
                </a:path>
                <a:path w="2058670" h="57150">
                  <a:moveTo>
                    <a:pt x="1943402" y="56593"/>
                  </a:moveTo>
                  <a:lnTo>
                    <a:pt x="1943402" y="28299"/>
                  </a:lnTo>
                </a:path>
                <a:path w="2058670" h="57150">
                  <a:moveTo>
                    <a:pt x="1977733" y="56593"/>
                  </a:moveTo>
                  <a:lnTo>
                    <a:pt x="1977733" y="28299"/>
                  </a:lnTo>
                </a:path>
                <a:path w="2058670" h="57150">
                  <a:moveTo>
                    <a:pt x="2007372" y="56593"/>
                  </a:moveTo>
                  <a:lnTo>
                    <a:pt x="2007372" y="28299"/>
                  </a:lnTo>
                </a:path>
                <a:path w="2058670" h="57150">
                  <a:moveTo>
                    <a:pt x="2034219" y="56593"/>
                  </a:moveTo>
                  <a:lnTo>
                    <a:pt x="2034219" y="28299"/>
                  </a:lnTo>
                </a:path>
                <a:path w="2058670" h="57150">
                  <a:moveTo>
                    <a:pt x="0" y="56593"/>
                  </a:moveTo>
                  <a:lnTo>
                    <a:pt x="0" y="0"/>
                  </a:lnTo>
                </a:path>
                <a:path w="2058670" h="57150">
                  <a:moveTo>
                    <a:pt x="514914" y="56593"/>
                  </a:moveTo>
                  <a:lnTo>
                    <a:pt x="514914" y="0"/>
                  </a:lnTo>
                </a:path>
                <a:path w="2058670" h="57150">
                  <a:moveTo>
                    <a:pt x="1029764" y="56593"/>
                  </a:moveTo>
                  <a:lnTo>
                    <a:pt x="1029764" y="0"/>
                  </a:lnTo>
                </a:path>
                <a:path w="2058670" h="57150">
                  <a:moveTo>
                    <a:pt x="1543188" y="56593"/>
                  </a:moveTo>
                  <a:lnTo>
                    <a:pt x="1543188" y="0"/>
                  </a:lnTo>
                </a:path>
                <a:path w="2058670" h="57150">
                  <a:moveTo>
                    <a:pt x="2058097" y="56593"/>
                  </a:moveTo>
                  <a:lnTo>
                    <a:pt x="2058097" y="0"/>
                  </a:lnTo>
                </a:path>
              </a:pathLst>
            </a:custGeom>
            <a:ln w="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36073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25362" y="0"/>
                  </a:moveTo>
                  <a:lnTo>
                    <a:pt x="22416" y="0"/>
                  </a:lnTo>
                  <a:lnTo>
                    <a:pt x="0" y="9880"/>
                  </a:lnTo>
                  <a:lnTo>
                    <a:pt x="0" y="12317"/>
                  </a:lnTo>
                  <a:lnTo>
                    <a:pt x="4573" y="9880"/>
                  </a:lnTo>
                  <a:lnTo>
                    <a:pt x="8998" y="9880"/>
                  </a:lnTo>
                  <a:lnTo>
                    <a:pt x="13417" y="13535"/>
                  </a:lnTo>
                  <a:lnTo>
                    <a:pt x="13417" y="77567"/>
                  </a:lnTo>
                  <a:lnTo>
                    <a:pt x="10471" y="80009"/>
                  </a:lnTo>
                  <a:lnTo>
                    <a:pt x="7519" y="81227"/>
                  </a:lnTo>
                  <a:lnTo>
                    <a:pt x="1473" y="81227"/>
                  </a:lnTo>
                  <a:lnTo>
                    <a:pt x="1473" y="82445"/>
                  </a:lnTo>
                  <a:lnTo>
                    <a:pt x="38780" y="82445"/>
                  </a:lnTo>
                  <a:lnTo>
                    <a:pt x="38780" y="81227"/>
                  </a:lnTo>
                  <a:lnTo>
                    <a:pt x="34212" y="81227"/>
                  </a:lnTo>
                  <a:lnTo>
                    <a:pt x="31260" y="80009"/>
                  </a:lnTo>
                  <a:lnTo>
                    <a:pt x="29787" y="80009"/>
                  </a:lnTo>
                  <a:lnTo>
                    <a:pt x="26835" y="78785"/>
                  </a:lnTo>
                  <a:lnTo>
                    <a:pt x="26835" y="76348"/>
                  </a:lnTo>
                  <a:lnTo>
                    <a:pt x="25362" y="72565"/>
                  </a:lnTo>
                  <a:lnTo>
                    <a:pt x="253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36073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0" y="9880"/>
                  </a:moveTo>
                  <a:lnTo>
                    <a:pt x="22416" y="0"/>
                  </a:lnTo>
                  <a:lnTo>
                    <a:pt x="25362" y="0"/>
                  </a:lnTo>
                  <a:lnTo>
                    <a:pt x="25362" y="68910"/>
                  </a:lnTo>
                  <a:lnTo>
                    <a:pt x="25362" y="72565"/>
                  </a:lnTo>
                  <a:lnTo>
                    <a:pt x="26835" y="76348"/>
                  </a:lnTo>
                  <a:lnTo>
                    <a:pt x="26835" y="77567"/>
                  </a:lnTo>
                  <a:lnTo>
                    <a:pt x="26835" y="78785"/>
                  </a:lnTo>
                  <a:lnTo>
                    <a:pt x="29787" y="80009"/>
                  </a:lnTo>
                  <a:lnTo>
                    <a:pt x="31260" y="80009"/>
                  </a:lnTo>
                  <a:lnTo>
                    <a:pt x="34212" y="81227"/>
                  </a:lnTo>
                  <a:lnTo>
                    <a:pt x="38780" y="81227"/>
                  </a:lnTo>
                  <a:lnTo>
                    <a:pt x="38780" y="82445"/>
                  </a:lnTo>
                  <a:lnTo>
                    <a:pt x="1473" y="82445"/>
                  </a:lnTo>
                  <a:lnTo>
                    <a:pt x="1473" y="81227"/>
                  </a:lnTo>
                  <a:lnTo>
                    <a:pt x="4573" y="81227"/>
                  </a:lnTo>
                  <a:lnTo>
                    <a:pt x="7519" y="81227"/>
                  </a:lnTo>
                  <a:lnTo>
                    <a:pt x="10471" y="80009"/>
                  </a:lnTo>
                  <a:lnTo>
                    <a:pt x="11944" y="78785"/>
                  </a:lnTo>
                  <a:lnTo>
                    <a:pt x="13417" y="77567"/>
                  </a:lnTo>
                  <a:lnTo>
                    <a:pt x="13417" y="13535"/>
                  </a:lnTo>
                  <a:lnTo>
                    <a:pt x="11944" y="12317"/>
                  </a:lnTo>
                  <a:lnTo>
                    <a:pt x="10471" y="11098"/>
                  </a:lnTo>
                  <a:lnTo>
                    <a:pt x="8998" y="9880"/>
                  </a:lnTo>
                  <a:lnTo>
                    <a:pt x="7519" y="9880"/>
                  </a:lnTo>
                  <a:lnTo>
                    <a:pt x="4573" y="9880"/>
                  </a:lnTo>
                  <a:lnTo>
                    <a:pt x="0" y="12317"/>
                  </a:lnTo>
                  <a:lnTo>
                    <a:pt x="0" y="98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7891" y="4056567"/>
              <a:ext cx="63944" cy="86293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89405" y="4014216"/>
              <a:ext cx="27305" cy="57150"/>
            </a:xfrm>
            <a:custGeom>
              <a:avLst/>
              <a:gdLst/>
              <a:ahLst/>
              <a:cxnLst/>
              <a:rect l="l" t="t" r="r" b="b"/>
              <a:pathLst>
                <a:path w="27305" h="57150">
                  <a:moveTo>
                    <a:pt x="26728" y="55370"/>
                  </a:moveTo>
                  <a:lnTo>
                    <a:pt x="1484" y="55370"/>
                  </a:lnTo>
                  <a:lnTo>
                    <a:pt x="1484" y="56588"/>
                  </a:lnTo>
                  <a:lnTo>
                    <a:pt x="26728" y="56588"/>
                  </a:lnTo>
                  <a:lnTo>
                    <a:pt x="26728" y="55370"/>
                  </a:lnTo>
                  <a:close/>
                </a:path>
                <a:path w="27305" h="57150">
                  <a:moveTo>
                    <a:pt x="17878" y="6097"/>
                  </a:moveTo>
                  <a:lnTo>
                    <a:pt x="5939" y="6097"/>
                  </a:lnTo>
                  <a:lnTo>
                    <a:pt x="7365" y="7315"/>
                  </a:lnTo>
                  <a:lnTo>
                    <a:pt x="8850" y="7315"/>
                  </a:lnTo>
                  <a:lnTo>
                    <a:pt x="8850" y="10975"/>
                  </a:lnTo>
                  <a:lnTo>
                    <a:pt x="10335" y="13535"/>
                  </a:lnTo>
                  <a:lnTo>
                    <a:pt x="10335" y="50368"/>
                  </a:lnTo>
                  <a:lnTo>
                    <a:pt x="8850" y="52933"/>
                  </a:lnTo>
                  <a:lnTo>
                    <a:pt x="8850" y="54151"/>
                  </a:lnTo>
                  <a:lnTo>
                    <a:pt x="7365" y="55370"/>
                  </a:lnTo>
                  <a:lnTo>
                    <a:pt x="20788" y="55370"/>
                  </a:lnTo>
                  <a:lnTo>
                    <a:pt x="19303" y="54151"/>
                  </a:lnTo>
                  <a:lnTo>
                    <a:pt x="19303" y="50368"/>
                  </a:lnTo>
                  <a:lnTo>
                    <a:pt x="17878" y="46713"/>
                  </a:lnTo>
                  <a:lnTo>
                    <a:pt x="17878" y="6097"/>
                  </a:lnTo>
                  <a:close/>
                </a:path>
                <a:path w="27305" h="57150">
                  <a:moveTo>
                    <a:pt x="17878" y="0"/>
                  </a:moveTo>
                  <a:lnTo>
                    <a:pt x="16393" y="0"/>
                  </a:lnTo>
                  <a:lnTo>
                    <a:pt x="0" y="6097"/>
                  </a:lnTo>
                  <a:lnTo>
                    <a:pt x="1484" y="7315"/>
                  </a:lnTo>
                  <a:lnTo>
                    <a:pt x="2969" y="7315"/>
                  </a:lnTo>
                  <a:lnTo>
                    <a:pt x="5939" y="6097"/>
                  </a:lnTo>
                  <a:lnTo>
                    <a:pt x="17878" y="6097"/>
                  </a:lnTo>
                  <a:lnTo>
                    <a:pt x="178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89405" y="4014216"/>
              <a:ext cx="27305" cy="57150"/>
            </a:xfrm>
            <a:custGeom>
              <a:avLst/>
              <a:gdLst/>
              <a:ahLst/>
              <a:cxnLst/>
              <a:rect l="l" t="t" r="r" b="b"/>
              <a:pathLst>
                <a:path w="27305" h="57150">
                  <a:moveTo>
                    <a:pt x="0" y="6097"/>
                  </a:moveTo>
                  <a:lnTo>
                    <a:pt x="16393" y="0"/>
                  </a:lnTo>
                  <a:lnTo>
                    <a:pt x="17878" y="0"/>
                  </a:lnTo>
                  <a:lnTo>
                    <a:pt x="17878" y="46713"/>
                  </a:lnTo>
                  <a:lnTo>
                    <a:pt x="19303" y="50368"/>
                  </a:lnTo>
                  <a:lnTo>
                    <a:pt x="19303" y="51709"/>
                  </a:lnTo>
                  <a:lnTo>
                    <a:pt x="19303" y="52933"/>
                  </a:lnTo>
                  <a:lnTo>
                    <a:pt x="19303" y="54151"/>
                  </a:lnTo>
                  <a:lnTo>
                    <a:pt x="20788" y="55370"/>
                  </a:lnTo>
                  <a:lnTo>
                    <a:pt x="23758" y="55370"/>
                  </a:lnTo>
                  <a:lnTo>
                    <a:pt x="26728" y="55370"/>
                  </a:lnTo>
                  <a:lnTo>
                    <a:pt x="26728" y="56588"/>
                  </a:lnTo>
                  <a:lnTo>
                    <a:pt x="1484" y="56588"/>
                  </a:lnTo>
                  <a:lnTo>
                    <a:pt x="1484" y="55370"/>
                  </a:lnTo>
                  <a:lnTo>
                    <a:pt x="5939" y="55370"/>
                  </a:lnTo>
                  <a:lnTo>
                    <a:pt x="7365" y="55370"/>
                  </a:lnTo>
                  <a:lnTo>
                    <a:pt x="8850" y="54151"/>
                  </a:lnTo>
                  <a:lnTo>
                    <a:pt x="8850" y="52933"/>
                  </a:lnTo>
                  <a:lnTo>
                    <a:pt x="10335" y="50368"/>
                  </a:lnTo>
                  <a:lnTo>
                    <a:pt x="10335" y="46713"/>
                  </a:lnTo>
                  <a:lnTo>
                    <a:pt x="10335" y="17195"/>
                  </a:lnTo>
                  <a:lnTo>
                    <a:pt x="10335" y="13535"/>
                  </a:lnTo>
                  <a:lnTo>
                    <a:pt x="8850" y="10975"/>
                  </a:lnTo>
                  <a:lnTo>
                    <a:pt x="8850" y="8538"/>
                  </a:lnTo>
                  <a:lnTo>
                    <a:pt x="8850" y="7315"/>
                  </a:lnTo>
                  <a:lnTo>
                    <a:pt x="7365" y="7315"/>
                  </a:lnTo>
                  <a:lnTo>
                    <a:pt x="5939" y="6097"/>
                  </a:lnTo>
                  <a:lnTo>
                    <a:pt x="2969" y="7315"/>
                  </a:lnTo>
                  <a:lnTo>
                    <a:pt x="1484" y="7315"/>
                  </a:lnTo>
                  <a:lnTo>
                    <a:pt x="0" y="609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649467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26847" y="0"/>
                  </a:moveTo>
                  <a:lnTo>
                    <a:pt x="23936" y="0"/>
                  </a:lnTo>
                  <a:lnTo>
                    <a:pt x="0" y="9880"/>
                  </a:lnTo>
                  <a:lnTo>
                    <a:pt x="1484" y="12317"/>
                  </a:lnTo>
                  <a:lnTo>
                    <a:pt x="6058" y="9880"/>
                  </a:lnTo>
                  <a:lnTo>
                    <a:pt x="10513" y="9880"/>
                  </a:lnTo>
                  <a:lnTo>
                    <a:pt x="13423" y="12317"/>
                  </a:lnTo>
                  <a:lnTo>
                    <a:pt x="13423" y="15977"/>
                  </a:lnTo>
                  <a:lnTo>
                    <a:pt x="14908" y="19637"/>
                  </a:lnTo>
                  <a:lnTo>
                    <a:pt x="14908" y="72565"/>
                  </a:lnTo>
                  <a:lnTo>
                    <a:pt x="13423" y="76348"/>
                  </a:lnTo>
                  <a:lnTo>
                    <a:pt x="13423" y="77567"/>
                  </a:lnTo>
                  <a:lnTo>
                    <a:pt x="9028" y="81227"/>
                  </a:lnTo>
                  <a:lnTo>
                    <a:pt x="1484" y="81227"/>
                  </a:lnTo>
                  <a:lnTo>
                    <a:pt x="1484" y="82445"/>
                  </a:lnTo>
                  <a:lnTo>
                    <a:pt x="38785" y="82445"/>
                  </a:lnTo>
                  <a:lnTo>
                    <a:pt x="38785" y="81227"/>
                  </a:lnTo>
                  <a:lnTo>
                    <a:pt x="34212" y="81227"/>
                  </a:lnTo>
                  <a:lnTo>
                    <a:pt x="31301" y="80009"/>
                  </a:lnTo>
                  <a:lnTo>
                    <a:pt x="29817" y="80009"/>
                  </a:lnTo>
                  <a:lnTo>
                    <a:pt x="26847" y="77567"/>
                  </a:lnTo>
                  <a:lnTo>
                    <a:pt x="268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49467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0" y="9880"/>
                  </a:moveTo>
                  <a:lnTo>
                    <a:pt x="23936" y="0"/>
                  </a:lnTo>
                  <a:lnTo>
                    <a:pt x="26847" y="0"/>
                  </a:lnTo>
                  <a:lnTo>
                    <a:pt x="26847" y="68910"/>
                  </a:lnTo>
                  <a:lnTo>
                    <a:pt x="26847" y="72565"/>
                  </a:lnTo>
                  <a:lnTo>
                    <a:pt x="26847" y="76348"/>
                  </a:lnTo>
                  <a:lnTo>
                    <a:pt x="26847" y="77567"/>
                  </a:lnTo>
                  <a:lnTo>
                    <a:pt x="28332" y="78785"/>
                  </a:lnTo>
                  <a:lnTo>
                    <a:pt x="29817" y="80009"/>
                  </a:lnTo>
                  <a:lnTo>
                    <a:pt x="31301" y="80009"/>
                  </a:lnTo>
                  <a:lnTo>
                    <a:pt x="34212" y="81227"/>
                  </a:lnTo>
                  <a:lnTo>
                    <a:pt x="38785" y="81227"/>
                  </a:lnTo>
                  <a:lnTo>
                    <a:pt x="38785" y="82445"/>
                  </a:lnTo>
                  <a:lnTo>
                    <a:pt x="1484" y="82445"/>
                  </a:lnTo>
                  <a:lnTo>
                    <a:pt x="1484" y="81227"/>
                  </a:lnTo>
                  <a:lnTo>
                    <a:pt x="6058" y="81227"/>
                  </a:lnTo>
                  <a:lnTo>
                    <a:pt x="9028" y="81227"/>
                  </a:lnTo>
                  <a:lnTo>
                    <a:pt x="10513" y="80009"/>
                  </a:lnTo>
                  <a:lnTo>
                    <a:pt x="11938" y="78785"/>
                  </a:lnTo>
                  <a:lnTo>
                    <a:pt x="13423" y="77567"/>
                  </a:lnTo>
                  <a:lnTo>
                    <a:pt x="13423" y="76348"/>
                  </a:lnTo>
                  <a:lnTo>
                    <a:pt x="14908" y="72565"/>
                  </a:lnTo>
                  <a:lnTo>
                    <a:pt x="14908" y="68910"/>
                  </a:lnTo>
                  <a:lnTo>
                    <a:pt x="14908" y="24634"/>
                  </a:lnTo>
                  <a:lnTo>
                    <a:pt x="14908" y="19637"/>
                  </a:lnTo>
                  <a:lnTo>
                    <a:pt x="13423" y="15977"/>
                  </a:lnTo>
                  <a:lnTo>
                    <a:pt x="13423" y="13535"/>
                  </a:lnTo>
                  <a:lnTo>
                    <a:pt x="13423" y="12317"/>
                  </a:lnTo>
                  <a:lnTo>
                    <a:pt x="11938" y="11098"/>
                  </a:lnTo>
                  <a:lnTo>
                    <a:pt x="10513" y="9880"/>
                  </a:lnTo>
                  <a:lnTo>
                    <a:pt x="9028" y="9880"/>
                  </a:lnTo>
                  <a:lnTo>
                    <a:pt x="6058" y="9880"/>
                  </a:lnTo>
                  <a:lnTo>
                    <a:pt x="1484" y="12317"/>
                  </a:lnTo>
                  <a:lnTo>
                    <a:pt x="0" y="98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2794" y="4013517"/>
              <a:ext cx="126431" cy="129342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164376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26847" y="0"/>
                  </a:moveTo>
                  <a:lnTo>
                    <a:pt x="23877" y="0"/>
                  </a:lnTo>
                  <a:lnTo>
                    <a:pt x="0" y="9880"/>
                  </a:lnTo>
                  <a:lnTo>
                    <a:pt x="0" y="12317"/>
                  </a:lnTo>
                  <a:lnTo>
                    <a:pt x="4573" y="9880"/>
                  </a:lnTo>
                  <a:lnTo>
                    <a:pt x="10453" y="9880"/>
                  </a:lnTo>
                  <a:lnTo>
                    <a:pt x="11938" y="11098"/>
                  </a:lnTo>
                  <a:lnTo>
                    <a:pt x="11938" y="12317"/>
                  </a:lnTo>
                  <a:lnTo>
                    <a:pt x="13423" y="13535"/>
                  </a:lnTo>
                  <a:lnTo>
                    <a:pt x="13423" y="77567"/>
                  </a:lnTo>
                  <a:lnTo>
                    <a:pt x="9028" y="81227"/>
                  </a:lnTo>
                  <a:lnTo>
                    <a:pt x="1484" y="81227"/>
                  </a:lnTo>
                  <a:lnTo>
                    <a:pt x="1484" y="82445"/>
                  </a:lnTo>
                  <a:lnTo>
                    <a:pt x="38785" y="82445"/>
                  </a:lnTo>
                  <a:lnTo>
                    <a:pt x="38785" y="81227"/>
                  </a:lnTo>
                  <a:lnTo>
                    <a:pt x="34212" y="81227"/>
                  </a:lnTo>
                  <a:lnTo>
                    <a:pt x="31242" y="80009"/>
                  </a:lnTo>
                  <a:lnTo>
                    <a:pt x="29817" y="80009"/>
                  </a:lnTo>
                  <a:lnTo>
                    <a:pt x="26847" y="77567"/>
                  </a:lnTo>
                  <a:lnTo>
                    <a:pt x="268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164376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0" y="9880"/>
                  </a:moveTo>
                  <a:lnTo>
                    <a:pt x="23877" y="0"/>
                  </a:lnTo>
                  <a:lnTo>
                    <a:pt x="26847" y="0"/>
                  </a:lnTo>
                  <a:lnTo>
                    <a:pt x="26847" y="68910"/>
                  </a:lnTo>
                  <a:lnTo>
                    <a:pt x="26847" y="72565"/>
                  </a:lnTo>
                  <a:lnTo>
                    <a:pt x="26847" y="76348"/>
                  </a:lnTo>
                  <a:lnTo>
                    <a:pt x="26847" y="77567"/>
                  </a:lnTo>
                  <a:lnTo>
                    <a:pt x="28332" y="78785"/>
                  </a:lnTo>
                  <a:lnTo>
                    <a:pt x="29817" y="80009"/>
                  </a:lnTo>
                  <a:lnTo>
                    <a:pt x="31242" y="80009"/>
                  </a:lnTo>
                  <a:lnTo>
                    <a:pt x="34212" y="81227"/>
                  </a:lnTo>
                  <a:lnTo>
                    <a:pt x="38785" y="81227"/>
                  </a:lnTo>
                  <a:lnTo>
                    <a:pt x="38785" y="82445"/>
                  </a:lnTo>
                  <a:lnTo>
                    <a:pt x="1484" y="82445"/>
                  </a:lnTo>
                  <a:lnTo>
                    <a:pt x="1484" y="81227"/>
                  </a:lnTo>
                  <a:lnTo>
                    <a:pt x="6058" y="81227"/>
                  </a:lnTo>
                  <a:lnTo>
                    <a:pt x="9028" y="81227"/>
                  </a:lnTo>
                  <a:lnTo>
                    <a:pt x="10453" y="80009"/>
                  </a:lnTo>
                  <a:lnTo>
                    <a:pt x="11938" y="78785"/>
                  </a:lnTo>
                  <a:lnTo>
                    <a:pt x="13423" y="77567"/>
                  </a:lnTo>
                  <a:lnTo>
                    <a:pt x="13423" y="76348"/>
                  </a:lnTo>
                  <a:lnTo>
                    <a:pt x="13423" y="13535"/>
                  </a:lnTo>
                  <a:lnTo>
                    <a:pt x="11938" y="12317"/>
                  </a:lnTo>
                  <a:lnTo>
                    <a:pt x="11938" y="11098"/>
                  </a:lnTo>
                  <a:lnTo>
                    <a:pt x="10453" y="9880"/>
                  </a:lnTo>
                  <a:lnTo>
                    <a:pt x="7543" y="9880"/>
                  </a:lnTo>
                  <a:lnTo>
                    <a:pt x="4573" y="9880"/>
                  </a:lnTo>
                  <a:lnTo>
                    <a:pt x="0" y="12317"/>
                  </a:lnTo>
                  <a:lnTo>
                    <a:pt x="0" y="98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26218" y="4056566"/>
              <a:ext cx="63890" cy="86293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310194" y="4014216"/>
              <a:ext cx="39370" cy="58419"/>
            </a:xfrm>
            <a:custGeom>
              <a:avLst/>
              <a:gdLst/>
              <a:ahLst/>
              <a:cxnLst/>
              <a:rect l="l" t="t" r="r" b="b"/>
              <a:pathLst>
                <a:path w="39369" h="58420">
                  <a:moveTo>
                    <a:pt x="23877" y="0"/>
                  </a:moveTo>
                  <a:lnTo>
                    <a:pt x="14908" y="0"/>
                  </a:lnTo>
                  <a:lnTo>
                    <a:pt x="10513" y="1218"/>
                  </a:lnTo>
                  <a:lnTo>
                    <a:pt x="7543" y="2436"/>
                  </a:lnTo>
                  <a:lnTo>
                    <a:pt x="4573" y="4878"/>
                  </a:lnTo>
                  <a:lnTo>
                    <a:pt x="3088" y="8538"/>
                  </a:lnTo>
                  <a:lnTo>
                    <a:pt x="0" y="10975"/>
                  </a:lnTo>
                  <a:lnTo>
                    <a:pt x="1484" y="12317"/>
                  </a:lnTo>
                  <a:lnTo>
                    <a:pt x="6058" y="8538"/>
                  </a:lnTo>
                  <a:lnTo>
                    <a:pt x="10513" y="6097"/>
                  </a:lnTo>
                  <a:lnTo>
                    <a:pt x="14908" y="4878"/>
                  </a:lnTo>
                  <a:lnTo>
                    <a:pt x="17878" y="4878"/>
                  </a:lnTo>
                  <a:lnTo>
                    <a:pt x="20966" y="6097"/>
                  </a:lnTo>
                  <a:lnTo>
                    <a:pt x="25362" y="9757"/>
                  </a:lnTo>
                  <a:lnTo>
                    <a:pt x="26847" y="12317"/>
                  </a:lnTo>
                  <a:lnTo>
                    <a:pt x="26847" y="18414"/>
                  </a:lnTo>
                  <a:lnTo>
                    <a:pt x="25362" y="20855"/>
                  </a:lnTo>
                  <a:lnTo>
                    <a:pt x="19482" y="25857"/>
                  </a:lnTo>
                  <a:lnTo>
                    <a:pt x="10513" y="28294"/>
                  </a:lnTo>
                  <a:lnTo>
                    <a:pt x="10513" y="29512"/>
                  </a:lnTo>
                  <a:lnTo>
                    <a:pt x="16393" y="29512"/>
                  </a:lnTo>
                  <a:lnTo>
                    <a:pt x="20966" y="30736"/>
                  </a:lnTo>
                  <a:lnTo>
                    <a:pt x="26847" y="33172"/>
                  </a:lnTo>
                  <a:lnTo>
                    <a:pt x="28332" y="35614"/>
                  </a:lnTo>
                  <a:lnTo>
                    <a:pt x="29817" y="36833"/>
                  </a:lnTo>
                  <a:lnTo>
                    <a:pt x="29817" y="40611"/>
                  </a:lnTo>
                  <a:lnTo>
                    <a:pt x="31301" y="44271"/>
                  </a:lnTo>
                  <a:lnTo>
                    <a:pt x="31301" y="46713"/>
                  </a:lnTo>
                  <a:lnTo>
                    <a:pt x="29817" y="49150"/>
                  </a:lnTo>
                  <a:lnTo>
                    <a:pt x="26847" y="51709"/>
                  </a:lnTo>
                  <a:lnTo>
                    <a:pt x="22451" y="54151"/>
                  </a:lnTo>
                  <a:lnTo>
                    <a:pt x="17878" y="55370"/>
                  </a:lnTo>
                  <a:lnTo>
                    <a:pt x="16393" y="54151"/>
                  </a:lnTo>
                  <a:lnTo>
                    <a:pt x="13423" y="54151"/>
                  </a:lnTo>
                  <a:lnTo>
                    <a:pt x="11938" y="52933"/>
                  </a:lnTo>
                  <a:lnTo>
                    <a:pt x="10513" y="52933"/>
                  </a:lnTo>
                  <a:lnTo>
                    <a:pt x="9028" y="51709"/>
                  </a:lnTo>
                  <a:lnTo>
                    <a:pt x="6058" y="51709"/>
                  </a:lnTo>
                  <a:lnTo>
                    <a:pt x="4573" y="50368"/>
                  </a:lnTo>
                  <a:lnTo>
                    <a:pt x="3088" y="50368"/>
                  </a:lnTo>
                  <a:lnTo>
                    <a:pt x="1484" y="51709"/>
                  </a:lnTo>
                  <a:lnTo>
                    <a:pt x="0" y="51709"/>
                  </a:lnTo>
                  <a:lnTo>
                    <a:pt x="0" y="55370"/>
                  </a:lnTo>
                  <a:lnTo>
                    <a:pt x="1484" y="56588"/>
                  </a:lnTo>
                  <a:lnTo>
                    <a:pt x="3088" y="56588"/>
                  </a:lnTo>
                  <a:lnTo>
                    <a:pt x="4573" y="57811"/>
                  </a:lnTo>
                  <a:lnTo>
                    <a:pt x="17878" y="57811"/>
                  </a:lnTo>
                  <a:lnTo>
                    <a:pt x="23877" y="56588"/>
                  </a:lnTo>
                  <a:lnTo>
                    <a:pt x="32727" y="51709"/>
                  </a:lnTo>
                  <a:lnTo>
                    <a:pt x="35816" y="47931"/>
                  </a:lnTo>
                  <a:lnTo>
                    <a:pt x="38785" y="43053"/>
                  </a:lnTo>
                  <a:lnTo>
                    <a:pt x="38785" y="35614"/>
                  </a:lnTo>
                  <a:lnTo>
                    <a:pt x="37301" y="31954"/>
                  </a:lnTo>
                  <a:lnTo>
                    <a:pt x="35816" y="29512"/>
                  </a:lnTo>
                  <a:lnTo>
                    <a:pt x="31301" y="25857"/>
                  </a:lnTo>
                  <a:lnTo>
                    <a:pt x="25362" y="23292"/>
                  </a:lnTo>
                  <a:lnTo>
                    <a:pt x="31301" y="19637"/>
                  </a:lnTo>
                  <a:lnTo>
                    <a:pt x="34212" y="14758"/>
                  </a:lnTo>
                  <a:lnTo>
                    <a:pt x="35816" y="10975"/>
                  </a:lnTo>
                  <a:lnTo>
                    <a:pt x="34212" y="8538"/>
                  </a:lnTo>
                  <a:lnTo>
                    <a:pt x="34212" y="6097"/>
                  </a:lnTo>
                  <a:lnTo>
                    <a:pt x="28332" y="1218"/>
                  </a:lnTo>
                  <a:lnTo>
                    <a:pt x="238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310194" y="4014216"/>
              <a:ext cx="39370" cy="58419"/>
            </a:xfrm>
            <a:custGeom>
              <a:avLst/>
              <a:gdLst/>
              <a:ahLst/>
              <a:cxnLst/>
              <a:rect l="l" t="t" r="r" b="b"/>
              <a:pathLst>
                <a:path w="39369" h="58420">
                  <a:moveTo>
                    <a:pt x="0" y="10975"/>
                  </a:moveTo>
                  <a:lnTo>
                    <a:pt x="3088" y="8538"/>
                  </a:lnTo>
                  <a:lnTo>
                    <a:pt x="4573" y="4878"/>
                  </a:lnTo>
                  <a:lnTo>
                    <a:pt x="7543" y="2436"/>
                  </a:lnTo>
                  <a:lnTo>
                    <a:pt x="10513" y="1218"/>
                  </a:lnTo>
                  <a:lnTo>
                    <a:pt x="14908" y="0"/>
                  </a:lnTo>
                  <a:lnTo>
                    <a:pt x="19482" y="0"/>
                  </a:lnTo>
                  <a:lnTo>
                    <a:pt x="23877" y="0"/>
                  </a:lnTo>
                  <a:lnTo>
                    <a:pt x="28332" y="1218"/>
                  </a:lnTo>
                  <a:lnTo>
                    <a:pt x="31301" y="3660"/>
                  </a:lnTo>
                  <a:lnTo>
                    <a:pt x="34212" y="6097"/>
                  </a:lnTo>
                  <a:lnTo>
                    <a:pt x="34212" y="8538"/>
                  </a:lnTo>
                  <a:lnTo>
                    <a:pt x="35816" y="10975"/>
                  </a:lnTo>
                  <a:lnTo>
                    <a:pt x="34212" y="14758"/>
                  </a:lnTo>
                  <a:lnTo>
                    <a:pt x="31301" y="19637"/>
                  </a:lnTo>
                  <a:lnTo>
                    <a:pt x="25362" y="23292"/>
                  </a:lnTo>
                  <a:lnTo>
                    <a:pt x="31301" y="25857"/>
                  </a:lnTo>
                  <a:lnTo>
                    <a:pt x="35816" y="29512"/>
                  </a:lnTo>
                  <a:lnTo>
                    <a:pt x="37301" y="31954"/>
                  </a:lnTo>
                  <a:lnTo>
                    <a:pt x="38785" y="35614"/>
                  </a:lnTo>
                  <a:lnTo>
                    <a:pt x="38785" y="38051"/>
                  </a:lnTo>
                  <a:lnTo>
                    <a:pt x="38785" y="43053"/>
                  </a:lnTo>
                  <a:lnTo>
                    <a:pt x="17878" y="57811"/>
                  </a:lnTo>
                  <a:lnTo>
                    <a:pt x="11938" y="57811"/>
                  </a:lnTo>
                  <a:lnTo>
                    <a:pt x="7543" y="57811"/>
                  </a:lnTo>
                  <a:lnTo>
                    <a:pt x="4573" y="57811"/>
                  </a:lnTo>
                  <a:lnTo>
                    <a:pt x="3088" y="56588"/>
                  </a:lnTo>
                  <a:lnTo>
                    <a:pt x="1484" y="56588"/>
                  </a:lnTo>
                  <a:lnTo>
                    <a:pt x="0" y="55370"/>
                  </a:lnTo>
                  <a:lnTo>
                    <a:pt x="0" y="54151"/>
                  </a:lnTo>
                  <a:lnTo>
                    <a:pt x="0" y="52933"/>
                  </a:lnTo>
                  <a:lnTo>
                    <a:pt x="0" y="51709"/>
                  </a:lnTo>
                  <a:lnTo>
                    <a:pt x="1484" y="51709"/>
                  </a:lnTo>
                  <a:lnTo>
                    <a:pt x="3088" y="50368"/>
                  </a:lnTo>
                  <a:lnTo>
                    <a:pt x="4573" y="50368"/>
                  </a:lnTo>
                  <a:lnTo>
                    <a:pt x="6058" y="51709"/>
                  </a:lnTo>
                  <a:lnTo>
                    <a:pt x="7543" y="51709"/>
                  </a:lnTo>
                  <a:lnTo>
                    <a:pt x="9028" y="51709"/>
                  </a:lnTo>
                  <a:lnTo>
                    <a:pt x="10513" y="52933"/>
                  </a:lnTo>
                  <a:lnTo>
                    <a:pt x="11938" y="52933"/>
                  </a:lnTo>
                  <a:lnTo>
                    <a:pt x="13423" y="54151"/>
                  </a:lnTo>
                  <a:lnTo>
                    <a:pt x="14908" y="54151"/>
                  </a:lnTo>
                  <a:lnTo>
                    <a:pt x="16393" y="54151"/>
                  </a:lnTo>
                  <a:lnTo>
                    <a:pt x="17878" y="55370"/>
                  </a:lnTo>
                  <a:lnTo>
                    <a:pt x="22451" y="54151"/>
                  </a:lnTo>
                  <a:lnTo>
                    <a:pt x="26847" y="51709"/>
                  </a:lnTo>
                  <a:lnTo>
                    <a:pt x="29817" y="49150"/>
                  </a:lnTo>
                  <a:lnTo>
                    <a:pt x="31301" y="46713"/>
                  </a:lnTo>
                  <a:lnTo>
                    <a:pt x="31301" y="44271"/>
                  </a:lnTo>
                  <a:lnTo>
                    <a:pt x="29817" y="40611"/>
                  </a:lnTo>
                  <a:lnTo>
                    <a:pt x="29817" y="36833"/>
                  </a:lnTo>
                  <a:lnTo>
                    <a:pt x="28332" y="35614"/>
                  </a:lnTo>
                  <a:lnTo>
                    <a:pt x="26847" y="33172"/>
                  </a:lnTo>
                  <a:lnTo>
                    <a:pt x="23877" y="31954"/>
                  </a:lnTo>
                  <a:lnTo>
                    <a:pt x="20966" y="30736"/>
                  </a:lnTo>
                  <a:lnTo>
                    <a:pt x="16393" y="29512"/>
                  </a:lnTo>
                  <a:lnTo>
                    <a:pt x="11938" y="29512"/>
                  </a:lnTo>
                  <a:lnTo>
                    <a:pt x="10513" y="29512"/>
                  </a:lnTo>
                  <a:lnTo>
                    <a:pt x="10513" y="28294"/>
                  </a:lnTo>
                  <a:lnTo>
                    <a:pt x="14908" y="27075"/>
                  </a:lnTo>
                  <a:lnTo>
                    <a:pt x="19482" y="25857"/>
                  </a:lnTo>
                  <a:lnTo>
                    <a:pt x="20966" y="24516"/>
                  </a:lnTo>
                  <a:lnTo>
                    <a:pt x="23877" y="22074"/>
                  </a:lnTo>
                  <a:lnTo>
                    <a:pt x="25362" y="20855"/>
                  </a:lnTo>
                  <a:lnTo>
                    <a:pt x="26847" y="18414"/>
                  </a:lnTo>
                  <a:lnTo>
                    <a:pt x="26847" y="14758"/>
                  </a:lnTo>
                  <a:lnTo>
                    <a:pt x="26847" y="12317"/>
                  </a:lnTo>
                  <a:lnTo>
                    <a:pt x="25362" y="9757"/>
                  </a:lnTo>
                  <a:lnTo>
                    <a:pt x="23877" y="8538"/>
                  </a:lnTo>
                  <a:lnTo>
                    <a:pt x="20966" y="6097"/>
                  </a:lnTo>
                  <a:lnTo>
                    <a:pt x="17878" y="4878"/>
                  </a:lnTo>
                  <a:lnTo>
                    <a:pt x="14908" y="4878"/>
                  </a:lnTo>
                  <a:lnTo>
                    <a:pt x="10513" y="6097"/>
                  </a:lnTo>
                  <a:lnTo>
                    <a:pt x="6058" y="8538"/>
                  </a:lnTo>
                  <a:lnTo>
                    <a:pt x="1484" y="12317"/>
                  </a:lnTo>
                  <a:lnTo>
                    <a:pt x="0" y="109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677800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26847" y="0"/>
                  </a:moveTo>
                  <a:lnTo>
                    <a:pt x="23877" y="0"/>
                  </a:lnTo>
                  <a:lnTo>
                    <a:pt x="0" y="9880"/>
                  </a:lnTo>
                  <a:lnTo>
                    <a:pt x="1484" y="12317"/>
                  </a:lnTo>
                  <a:lnTo>
                    <a:pt x="6058" y="9880"/>
                  </a:lnTo>
                  <a:lnTo>
                    <a:pt x="10453" y="9880"/>
                  </a:lnTo>
                  <a:lnTo>
                    <a:pt x="13423" y="12317"/>
                  </a:lnTo>
                  <a:lnTo>
                    <a:pt x="13423" y="13535"/>
                  </a:lnTo>
                  <a:lnTo>
                    <a:pt x="14908" y="15977"/>
                  </a:lnTo>
                  <a:lnTo>
                    <a:pt x="14908" y="76348"/>
                  </a:lnTo>
                  <a:lnTo>
                    <a:pt x="13423" y="77567"/>
                  </a:lnTo>
                  <a:lnTo>
                    <a:pt x="13423" y="78785"/>
                  </a:lnTo>
                  <a:lnTo>
                    <a:pt x="10453" y="80009"/>
                  </a:lnTo>
                  <a:lnTo>
                    <a:pt x="8968" y="81227"/>
                  </a:lnTo>
                  <a:lnTo>
                    <a:pt x="2969" y="81227"/>
                  </a:lnTo>
                  <a:lnTo>
                    <a:pt x="2969" y="82445"/>
                  </a:lnTo>
                  <a:lnTo>
                    <a:pt x="38785" y="82445"/>
                  </a:lnTo>
                  <a:lnTo>
                    <a:pt x="38785" y="81227"/>
                  </a:lnTo>
                  <a:lnTo>
                    <a:pt x="35697" y="81227"/>
                  </a:lnTo>
                  <a:lnTo>
                    <a:pt x="32727" y="80009"/>
                  </a:lnTo>
                  <a:lnTo>
                    <a:pt x="29757" y="80009"/>
                  </a:lnTo>
                  <a:lnTo>
                    <a:pt x="26847" y="77567"/>
                  </a:lnTo>
                  <a:lnTo>
                    <a:pt x="268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677800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0" y="9880"/>
                  </a:moveTo>
                  <a:lnTo>
                    <a:pt x="23877" y="0"/>
                  </a:lnTo>
                  <a:lnTo>
                    <a:pt x="26847" y="0"/>
                  </a:lnTo>
                  <a:lnTo>
                    <a:pt x="26847" y="68910"/>
                  </a:lnTo>
                  <a:lnTo>
                    <a:pt x="26847" y="72565"/>
                  </a:lnTo>
                  <a:lnTo>
                    <a:pt x="26847" y="76348"/>
                  </a:lnTo>
                  <a:lnTo>
                    <a:pt x="26847" y="77567"/>
                  </a:lnTo>
                  <a:lnTo>
                    <a:pt x="28332" y="78785"/>
                  </a:lnTo>
                  <a:lnTo>
                    <a:pt x="29757" y="80009"/>
                  </a:lnTo>
                  <a:lnTo>
                    <a:pt x="32727" y="80009"/>
                  </a:lnTo>
                  <a:lnTo>
                    <a:pt x="35697" y="81227"/>
                  </a:lnTo>
                  <a:lnTo>
                    <a:pt x="38785" y="81227"/>
                  </a:lnTo>
                  <a:lnTo>
                    <a:pt x="38785" y="82445"/>
                  </a:lnTo>
                  <a:lnTo>
                    <a:pt x="2969" y="82445"/>
                  </a:lnTo>
                  <a:lnTo>
                    <a:pt x="2969" y="81227"/>
                  </a:lnTo>
                  <a:lnTo>
                    <a:pt x="6058" y="81227"/>
                  </a:lnTo>
                  <a:lnTo>
                    <a:pt x="8968" y="81227"/>
                  </a:lnTo>
                  <a:lnTo>
                    <a:pt x="10453" y="80009"/>
                  </a:lnTo>
                  <a:lnTo>
                    <a:pt x="13423" y="78785"/>
                  </a:lnTo>
                  <a:lnTo>
                    <a:pt x="13423" y="77567"/>
                  </a:lnTo>
                  <a:lnTo>
                    <a:pt x="14908" y="76348"/>
                  </a:lnTo>
                  <a:lnTo>
                    <a:pt x="14908" y="72565"/>
                  </a:lnTo>
                  <a:lnTo>
                    <a:pt x="14908" y="68910"/>
                  </a:lnTo>
                  <a:lnTo>
                    <a:pt x="14908" y="24634"/>
                  </a:lnTo>
                  <a:lnTo>
                    <a:pt x="14908" y="19637"/>
                  </a:lnTo>
                  <a:lnTo>
                    <a:pt x="14908" y="15977"/>
                  </a:lnTo>
                  <a:lnTo>
                    <a:pt x="13423" y="13535"/>
                  </a:lnTo>
                  <a:lnTo>
                    <a:pt x="13423" y="12317"/>
                  </a:lnTo>
                  <a:lnTo>
                    <a:pt x="11938" y="11098"/>
                  </a:lnTo>
                  <a:lnTo>
                    <a:pt x="10453" y="9880"/>
                  </a:lnTo>
                  <a:lnTo>
                    <a:pt x="8968" y="9880"/>
                  </a:lnTo>
                  <a:lnTo>
                    <a:pt x="6058" y="9880"/>
                  </a:lnTo>
                  <a:lnTo>
                    <a:pt x="1484" y="12317"/>
                  </a:lnTo>
                  <a:lnTo>
                    <a:pt x="0" y="98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41067" y="4013519"/>
              <a:ext cx="127914" cy="129340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192709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26847" y="0"/>
                  </a:moveTo>
                  <a:lnTo>
                    <a:pt x="23877" y="0"/>
                  </a:lnTo>
                  <a:lnTo>
                    <a:pt x="0" y="9880"/>
                  </a:lnTo>
                  <a:lnTo>
                    <a:pt x="1484" y="12317"/>
                  </a:lnTo>
                  <a:lnTo>
                    <a:pt x="4573" y="9880"/>
                  </a:lnTo>
                  <a:lnTo>
                    <a:pt x="10453" y="9880"/>
                  </a:lnTo>
                  <a:lnTo>
                    <a:pt x="13423" y="12317"/>
                  </a:lnTo>
                  <a:lnTo>
                    <a:pt x="13423" y="15977"/>
                  </a:lnTo>
                  <a:lnTo>
                    <a:pt x="14849" y="19637"/>
                  </a:lnTo>
                  <a:lnTo>
                    <a:pt x="14849" y="72565"/>
                  </a:lnTo>
                  <a:lnTo>
                    <a:pt x="13423" y="76348"/>
                  </a:lnTo>
                  <a:lnTo>
                    <a:pt x="13423" y="77567"/>
                  </a:lnTo>
                  <a:lnTo>
                    <a:pt x="8968" y="81227"/>
                  </a:lnTo>
                  <a:lnTo>
                    <a:pt x="1484" y="81227"/>
                  </a:lnTo>
                  <a:lnTo>
                    <a:pt x="1484" y="82445"/>
                  </a:lnTo>
                  <a:lnTo>
                    <a:pt x="38785" y="82445"/>
                  </a:lnTo>
                  <a:lnTo>
                    <a:pt x="38785" y="81227"/>
                  </a:lnTo>
                  <a:lnTo>
                    <a:pt x="34212" y="81227"/>
                  </a:lnTo>
                  <a:lnTo>
                    <a:pt x="31242" y="80009"/>
                  </a:lnTo>
                  <a:lnTo>
                    <a:pt x="29757" y="80009"/>
                  </a:lnTo>
                  <a:lnTo>
                    <a:pt x="26847" y="77567"/>
                  </a:lnTo>
                  <a:lnTo>
                    <a:pt x="268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192709" y="4057269"/>
              <a:ext cx="39370" cy="82550"/>
            </a:xfrm>
            <a:custGeom>
              <a:avLst/>
              <a:gdLst/>
              <a:ahLst/>
              <a:cxnLst/>
              <a:rect l="l" t="t" r="r" b="b"/>
              <a:pathLst>
                <a:path w="39369" h="82550">
                  <a:moveTo>
                    <a:pt x="0" y="9880"/>
                  </a:moveTo>
                  <a:lnTo>
                    <a:pt x="23877" y="0"/>
                  </a:lnTo>
                  <a:lnTo>
                    <a:pt x="26847" y="0"/>
                  </a:lnTo>
                  <a:lnTo>
                    <a:pt x="26847" y="68910"/>
                  </a:lnTo>
                  <a:lnTo>
                    <a:pt x="26847" y="72565"/>
                  </a:lnTo>
                  <a:lnTo>
                    <a:pt x="26847" y="76348"/>
                  </a:lnTo>
                  <a:lnTo>
                    <a:pt x="26847" y="77567"/>
                  </a:lnTo>
                  <a:lnTo>
                    <a:pt x="28272" y="78785"/>
                  </a:lnTo>
                  <a:lnTo>
                    <a:pt x="29757" y="80009"/>
                  </a:lnTo>
                  <a:lnTo>
                    <a:pt x="31242" y="80009"/>
                  </a:lnTo>
                  <a:lnTo>
                    <a:pt x="34212" y="81227"/>
                  </a:lnTo>
                  <a:lnTo>
                    <a:pt x="38785" y="81227"/>
                  </a:lnTo>
                  <a:lnTo>
                    <a:pt x="38785" y="82445"/>
                  </a:lnTo>
                  <a:lnTo>
                    <a:pt x="1484" y="82445"/>
                  </a:lnTo>
                  <a:lnTo>
                    <a:pt x="1484" y="81227"/>
                  </a:lnTo>
                  <a:lnTo>
                    <a:pt x="5999" y="81227"/>
                  </a:lnTo>
                  <a:lnTo>
                    <a:pt x="8968" y="81227"/>
                  </a:lnTo>
                  <a:lnTo>
                    <a:pt x="10453" y="80009"/>
                  </a:lnTo>
                  <a:lnTo>
                    <a:pt x="11938" y="78785"/>
                  </a:lnTo>
                  <a:lnTo>
                    <a:pt x="13423" y="77567"/>
                  </a:lnTo>
                  <a:lnTo>
                    <a:pt x="13423" y="76348"/>
                  </a:lnTo>
                  <a:lnTo>
                    <a:pt x="14849" y="72565"/>
                  </a:lnTo>
                  <a:lnTo>
                    <a:pt x="14849" y="68910"/>
                  </a:lnTo>
                  <a:lnTo>
                    <a:pt x="14849" y="24634"/>
                  </a:lnTo>
                  <a:lnTo>
                    <a:pt x="14849" y="19637"/>
                  </a:lnTo>
                  <a:lnTo>
                    <a:pt x="13423" y="15977"/>
                  </a:lnTo>
                  <a:lnTo>
                    <a:pt x="13423" y="13535"/>
                  </a:lnTo>
                  <a:lnTo>
                    <a:pt x="13423" y="12317"/>
                  </a:lnTo>
                  <a:lnTo>
                    <a:pt x="11938" y="11098"/>
                  </a:lnTo>
                  <a:lnTo>
                    <a:pt x="10453" y="9880"/>
                  </a:lnTo>
                  <a:lnTo>
                    <a:pt x="8968" y="9880"/>
                  </a:lnTo>
                  <a:lnTo>
                    <a:pt x="4573" y="9880"/>
                  </a:lnTo>
                  <a:lnTo>
                    <a:pt x="1484" y="12317"/>
                  </a:lnTo>
                  <a:lnTo>
                    <a:pt x="0" y="98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54493" y="4056568"/>
              <a:ext cx="65432" cy="86290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3340012" y="4014216"/>
              <a:ext cx="39370" cy="58419"/>
            </a:xfrm>
            <a:custGeom>
              <a:avLst/>
              <a:gdLst/>
              <a:ahLst/>
              <a:cxnLst/>
              <a:rect l="l" t="t" r="r" b="b"/>
              <a:pathLst>
                <a:path w="39370" h="58420">
                  <a:moveTo>
                    <a:pt x="4573" y="49150"/>
                  </a:moveTo>
                  <a:lnTo>
                    <a:pt x="1603" y="50368"/>
                  </a:lnTo>
                  <a:lnTo>
                    <a:pt x="0" y="51709"/>
                  </a:lnTo>
                  <a:lnTo>
                    <a:pt x="0" y="55370"/>
                  </a:lnTo>
                  <a:lnTo>
                    <a:pt x="3088" y="56588"/>
                  </a:lnTo>
                  <a:lnTo>
                    <a:pt x="5999" y="57811"/>
                  </a:lnTo>
                  <a:lnTo>
                    <a:pt x="16334" y="57811"/>
                  </a:lnTo>
                  <a:lnTo>
                    <a:pt x="22392" y="56588"/>
                  </a:lnTo>
                  <a:lnTo>
                    <a:pt x="26787" y="54151"/>
                  </a:lnTo>
                  <a:lnTo>
                    <a:pt x="16334" y="54151"/>
                  </a:lnTo>
                  <a:lnTo>
                    <a:pt x="10453" y="51709"/>
                  </a:lnTo>
                  <a:lnTo>
                    <a:pt x="7483" y="51709"/>
                  </a:lnTo>
                  <a:lnTo>
                    <a:pt x="7483" y="50368"/>
                  </a:lnTo>
                  <a:lnTo>
                    <a:pt x="5999" y="50368"/>
                  </a:lnTo>
                  <a:lnTo>
                    <a:pt x="4573" y="49150"/>
                  </a:lnTo>
                  <a:close/>
                </a:path>
                <a:path w="39370" h="58420">
                  <a:moveTo>
                    <a:pt x="38785" y="0"/>
                  </a:moveTo>
                  <a:lnTo>
                    <a:pt x="14849" y="0"/>
                  </a:lnTo>
                  <a:lnTo>
                    <a:pt x="1603" y="22074"/>
                  </a:lnTo>
                  <a:lnTo>
                    <a:pt x="7483" y="23292"/>
                  </a:lnTo>
                  <a:lnTo>
                    <a:pt x="11938" y="23292"/>
                  </a:lnTo>
                  <a:lnTo>
                    <a:pt x="16334" y="24516"/>
                  </a:lnTo>
                  <a:lnTo>
                    <a:pt x="31242" y="40611"/>
                  </a:lnTo>
                  <a:lnTo>
                    <a:pt x="31242" y="44271"/>
                  </a:lnTo>
                  <a:lnTo>
                    <a:pt x="29757" y="47931"/>
                  </a:lnTo>
                  <a:lnTo>
                    <a:pt x="26787" y="50368"/>
                  </a:lnTo>
                  <a:lnTo>
                    <a:pt x="23877" y="52933"/>
                  </a:lnTo>
                  <a:lnTo>
                    <a:pt x="20907" y="52933"/>
                  </a:lnTo>
                  <a:lnTo>
                    <a:pt x="16334" y="54151"/>
                  </a:lnTo>
                  <a:lnTo>
                    <a:pt x="26787" y="54151"/>
                  </a:lnTo>
                  <a:lnTo>
                    <a:pt x="38785" y="36833"/>
                  </a:lnTo>
                  <a:lnTo>
                    <a:pt x="37301" y="31954"/>
                  </a:lnTo>
                  <a:lnTo>
                    <a:pt x="34331" y="28294"/>
                  </a:lnTo>
                  <a:lnTo>
                    <a:pt x="31242" y="23292"/>
                  </a:lnTo>
                  <a:lnTo>
                    <a:pt x="25362" y="19637"/>
                  </a:lnTo>
                  <a:lnTo>
                    <a:pt x="17997" y="17195"/>
                  </a:lnTo>
                  <a:lnTo>
                    <a:pt x="10453" y="15977"/>
                  </a:lnTo>
                  <a:lnTo>
                    <a:pt x="14849" y="7315"/>
                  </a:lnTo>
                  <a:lnTo>
                    <a:pt x="34331" y="7315"/>
                  </a:lnTo>
                  <a:lnTo>
                    <a:pt x="3878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340012" y="4014216"/>
              <a:ext cx="39370" cy="58419"/>
            </a:xfrm>
            <a:custGeom>
              <a:avLst/>
              <a:gdLst/>
              <a:ahLst/>
              <a:cxnLst/>
              <a:rect l="l" t="t" r="r" b="b"/>
              <a:pathLst>
                <a:path w="39370" h="58420">
                  <a:moveTo>
                    <a:pt x="38785" y="0"/>
                  </a:moveTo>
                  <a:lnTo>
                    <a:pt x="34331" y="7315"/>
                  </a:lnTo>
                  <a:lnTo>
                    <a:pt x="14849" y="7315"/>
                  </a:lnTo>
                  <a:lnTo>
                    <a:pt x="10453" y="15977"/>
                  </a:lnTo>
                  <a:lnTo>
                    <a:pt x="17997" y="17195"/>
                  </a:lnTo>
                  <a:lnTo>
                    <a:pt x="25362" y="19637"/>
                  </a:lnTo>
                  <a:lnTo>
                    <a:pt x="31242" y="23292"/>
                  </a:lnTo>
                  <a:lnTo>
                    <a:pt x="34331" y="28294"/>
                  </a:lnTo>
                  <a:lnTo>
                    <a:pt x="37301" y="31954"/>
                  </a:lnTo>
                  <a:lnTo>
                    <a:pt x="38785" y="36833"/>
                  </a:lnTo>
                  <a:lnTo>
                    <a:pt x="37301" y="41834"/>
                  </a:lnTo>
                  <a:lnTo>
                    <a:pt x="35816" y="45489"/>
                  </a:lnTo>
                  <a:lnTo>
                    <a:pt x="16334" y="57811"/>
                  </a:lnTo>
                  <a:lnTo>
                    <a:pt x="10453" y="57811"/>
                  </a:lnTo>
                  <a:lnTo>
                    <a:pt x="5999" y="57811"/>
                  </a:lnTo>
                  <a:lnTo>
                    <a:pt x="3088" y="56588"/>
                  </a:lnTo>
                  <a:lnTo>
                    <a:pt x="0" y="55370"/>
                  </a:lnTo>
                  <a:lnTo>
                    <a:pt x="0" y="52933"/>
                  </a:lnTo>
                  <a:lnTo>
                    <a:pt x="0" y="51709"/>
                  </a:lnTo>
                  <a:lnTo>
                    <a:pt x="1603" y="50368"/>
                  </a:lnTo>
                  <a:lnTo>
                    <a:pt x="4573" y="49150"/>
                  </a:lnTo>
                  <a:lnTo>
                    <a:pt x="5999" y="50368"/>
                  </a:lnTo>
                  <a:lnTo>
                    <a:pt x="7483" y="50368"/>
                  </a:lnTo>
                  <a:lnTo>
                    <a:pt x="7483" y="51709"/>
                  </a:lnTo>
                  <a:lnTo>
                    <a:pt x="10453" y="51709"/>
                  </a:lnTo>
                  <a:lnTo>
                    <a:pt x="13423" y="52933"/>
                  </a:lnTo>
                  <a:lnTo>
                    <a:pt x="16334" y="54151"/>
                  </a:lnTo>
                  <a:lnTo>
                    <a:pt x="20907" y="52933"/>
                  </a:lnTo>
                  <a:lnTo>
                    <a:pt x="23877" y="52933"/>
                  </a:lnTo>
                  <a:lnTo>
                    <a:pt x="26787" y="50368"/>
                  </a:lnTo>
                  <a:lnTo>
                    <a:pt x="29757" y="47931"/>
                  </a:lnTo>
                  <a:lnTo>
                    <a:pt x="31242" y="44271"/>
                  </a:lnTo>
                  <a:lnTo>
                    <a:pt x="31242" y="40611"/>
                  </a:lnTo>
                  <a:lnTo>
                    <a:pt x="29757" y="36833"/>
                  </a:lnTo>
                  <a:lnTo>
                    <a:pt x="11938" y="23292"/>
                  </a:lnTo>
                  <a:lnTo>
                    <a:pt x="7483" y="23292"/>
                  </a:lnTo>
                  <a:lnTo>
                    <a:pt x="1603" y="22074"/>
                  </a:lnTo>
                  <a:lnTo>
                    <a:pt x="14849" y="0"/>
                  </a:lnTo>
                  <a:lnTo>
                    <a:pt x="3878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202502" y="2290308"/>
              <a:ext cx="68580" cy="1701164"/>
            </a:xfrm>
            <a:custGeom>
              <a:avLst/>
              <a:gdLst/>
              <a:ahLst/>
              <a:cxnLst/>
              <a:rect l="l" t="t" r="r" b="b"/>
              <a:pathLst>
                <a:path w="68580" h="1701164">
                  <a:moveTo>
                    <a:pt x="0" y="0"/>
                  </a:moveTo>
                  <a:lnTo>
                    <a:pt x="0" y="1701160"/>
                  </a:lnTo>
                </a:path>
                <a:path w="68580" h="1701164">
                  <a:moveTo>
                    <a:pt x="34206" y="1598954"/>
                  </a:moveTo>
                  <a:lnTo>
                    <a:pt x="0" y="1598954"/>
                  </a:lnTo>
                </a:path>
                <a:path w="68580" h="1701164">
                  <a:moveTo>
                    <a:pt x="34206" y="1538719"/>
                  </a:moveTo>
                  <a:lnTo>
                    <a:pt x="0" y="1538719"/>
                  </a:lnTo>
                </a:path>
                <a:path w="68580" h="1701164">
                  <a:moveTo>
                    <a:pt x="34206" y="1496860"/>
                  </a:moveTo>
                  <a:lnTo>
                    <a:pt x="0" y="1496860"/>
                  </a:lnTo>
                </a:path>
                <a:path w="68580" h="1701164">
                  <a:moveTo>
                    <a:pt x="34206" y="1463550"/>
                  </a:moveTo>
                  <a:lnTo>
                    <a:pt x="0" y="1463550"/>
                  </a:lnTo>
                </a:path>
                <a:path w="68580" h="1701164">
                  <a:moveTo>
                    <a:pt x="34206" y="1436479"/>
                  </a:moveTo>
                  <a:lnTo>
                    <a:pt x="0" y="1436479"/>
                  </a:lnTo>
                </a:path>
                <a:path w="68580" h="1701164">
                  <a:moveTo>
                    <a:pt x="34206" y="1414419"/>
                  </a:moveTo>
                  <a:lnTo>
                    <a:pt x="0" y="1414419"/>
                  </a:lnTo>
                </a:path>
                <a:path w="68580" h="1701164">
                  <a:moveTo>
                    <a:pt x="34206" y="1393440"/>
                  </a:moveTo>
                  <a:lnTo>
                    <a:pt x="0" y="1393440"/>
                  </a:lnTo>
                </a:path>
                <a:path w="68580" h="1701164">
                  <a:moveTo>
                    <a:pt x="34206" y="1376245"/>
                  </a:moveTo>
                  <a:lnTo>
                    <a:pt x="0" y="1376245"/>
                  </a:lnTo>
                </a:path>
                <a:path w="68580" h="1701164">
                  <a:moveTo>
                    <a:pt x="34206" y="1258086"/>
                  </a:moveTo>
                  <a:lnTo>
                    <a:pt x="0" y="1258086"/>
                  </a:lnTo>
                </a:path>
                <a:path w="68580" h="1701164">
                  <a:moveTo>
                    <a:pt x="34206" y="1198933"/>
                  </a:moveTo>
                  <a:lnTo>
                    <a:pt x="0" y="1198933"/>
                  </a:lnTo>
                </a:path>
                <a:path w="68580" h="1701164">
                  <a:moveTo>
                    <a:pt x="34206" y="1155845"/>
                  </a:moveTo>
                  <a:lnTo>
                    <a:pt x="0" y="1155845"/>
                  </a:lnTo>
                </a:path>
                <a:path w="68580" h="1701164">
                  <a:moveTo>
                    <a:pt x="34206" y="1122682"/>
                  </a:moveTo>
                  <a:lnTo>
                    <a:pt x="0" y="1122682"/>
                  </a:lnTo>
                </a:path>
                <a:path w="68580" h="1701164">
                  <a:moveTo>
                    <a:pt x="34206" y="1096839"/>
                  </a:moveTo>
                  <a:lnTo>
                    <a:pt x="0" y="1096839"/>
                  </a:lnTo>
                </a:path>
                <a:path w="68580" h="1701164">
                  <a:moveTo>
                    <a:pt x="34206" y="1073404"/>
                  </a:moveTo>
                  <a:lnTo>
                    <a:pt x="0" y="1073404"/>
                  </a:lnTo>
                </a:path>
                <a:path w="68580" h="1701164">
                  <a:moveTo>
                    <a:pt x="34206" y="1053653"/>
                  </a:moveTo>
                  <a:lnTo>
                    <a:pt x="0" y="1053653"/>
                  </a:lnTo>
                </a:path>
                <a:path w="68580" h="1701164">
                  <a:moveTo>
                    <a:pt x="34206" y="1036458"/>
                  </a:moveTo>
                  <a:lnTo>
                    <a:pt x="0" y="1036458"/>
                  </a:lnTo>
                </a:path>
                <a:path w="68580" h="1701164">
                  <a:moveTo>
                    <a:pt x="34206" y="918250"/>
                  </a:moveTo>
                  <a:lnTo>
                    <a:pt x="0" y="918250"/>
                  </a:lnTo>
                </a:path>
                <a:path w="68580" h="1701164">
                  <a:moveTo>
                    <a:pt x="34206" y="858016"/>
                  </a:moveTo>
                  <a:lnTo>
                    <a:pt x="0" y="858016"/>
                  </a:lnTo>
                </a:path>
                <a:path w="68580" h="1701164">
                  <a:moveTo>
                    <a:pt x="34206" y="816205"/>
                  </a:moveTo>
                  <a:lnTo>
                    <a:pt x="0" y="816205"/>
                  </a:lnTo>
                </a:path>
                <a:path w="68580" h="1701164">
                  <a:moveTo>
                    <a:pt x="34206" y="782895"/>
                  </a:moveTo>
                  <a:lnTo>
                    <a:pt x="0" y="782895"/>
                  </a:lnTo>
                </a:path>
                <a:path w="68580" h="1701164">
                  <a:moveTo>
                    <a:pt x="34206" y="755824"/>
                  </a:moveTo>
                  <a:lnTo>
                    <a:pt x="0" y="755824"/>
                  </a:lnTo>
                </a:path>
                <a:path w="68580" h="1701164">
                  <a:moveTo>
                    <a:pt x="34206" y="733617"/>
                  </a:moveTo>
                  <a:lnTo>
                    <a:pt x="0" y="733617"/>
                  </a:lnTo>
                </a:path>
                <a:path w="68580" h="1701164">
                  <a:moveTo>
                    <a:pt x="34206" y="712786"/>
                  </a:moveTo>
                  <a:lnTo>
                    <a:pt x="0" y="712786"/>
                  </a:lnTo>
                </a:path>
                <a:path w="68580" h="1701164">
                  <a:moveTo>
                    <a:pt x="34206" y="695590"/>
                  </a:moveTo>
                  <a:lnTo>
                    <a:pt x="0" y="695590"/>
                  </a:lnTo>
                </a:path>
                <a:path w="68580" h="1701164">
                  <a:moveTo>
                    <a:pt x="34206" y="577382"/>
                  </a:moveTo>
                  <a:lnTo>
                    <a:pt x="0" y="577382"/>
                  </a:lnTo>
                </a:path>
                <a:path w="68580" h="1701164">
                  <a:moveTo>
                    <a:pt x="34206" y="518229"/>
                  </a:moveTo>
                  <a:lnTo>
                    <a:pt x="0" y="518229"/>
                  </a:lnTo>
                </a:path>
                <a:path w="68580" h="1701164">
                  <a:moveTo>
                    <a:pt x="34206" y="475190"/>
                  </a:moveTo>
                  <a:lnTo>
                    <a:pt x="0" y="475190"/>
                  </a:lnTo>
                </a:path>
                <a:path w="68580" h="1701164">
                  <a:moveTo>
                    <a:pt x="34206" y="441880"/>
                  </a:moveTo>
                  <a:lnTo>
                    <a:pt x="0" y="441880"/>
                  </a:lnTo>
                </a:path>
                <a:path w="68580" h="1701164">
                  <a:moveTo>
                    <a:pt x="34206" y="416135"/>
                  </a:moveTo>
                  <a:lnTo>
                    <a:pt x="0" y="416135"/>
                  </a:lnTo>
                </a:path>
                <a:path w="68580" h="1701164">
                  <a:moveTo>
                    <a:pt x="34206" y="392749"/>
                  </a:moveTo>
                  <a:lnTo>
                    <a:pt x="0" y="392749"/>
                  </a:lnTo>
                </a:path>
                <a:path w="68580" h="1701164">
                  <a:moveTo>
                    <a:pt x="34206" y="372950"/>
                  </a:moveTo>
                  <a:lnTo>
                    <a:pt x="0" y="372950"/>
                  </a:lnTo>
                </a:path>
                <a:path w="68580" h="1701164">
                  <a:moveTo>
                    <a:pt x="34206" y="355754"/>
                  </a:moveTo>
                  <a:lnTo>
                    <a:pt x="0" y="355754"/>
                  </a:lnTo>
                </a:path>
                <a:path w="68580" h="1701164">
                  <a:moveTo>
                    <a:pt x="34206" y="237595"/>
                  </a:moveTo>
                  <a:lnTo>
                    <a:pt x="0" y="237595"/>
                  </a:lnTo>
                </a:path>
                <a:path w="68580" h="1701164">
                  <a:moveTo>
                    <a:pt x="34206" y="177361"/>
                  </a:moveTo>
                  <a:lnTo>
                    <a:pt x="0" y="177361"/>
                  </a:lnTo>
                </a:path>
                <a:path w="68580" h="1701164">
                  <a:moveTo>
                    <a:pt x="34206" y="135403"/>
                  </a:moveTo>
                  <a:lnTo>
                    <a:pt x="0" y="135403"/>
                  </a:lnTo>
                </a:path>
                <a:path w="68580" h="1701164">
                  <a:moveTo>
                    <a:pt x="34206" y="102191"/>
                  </a:moveTo>
                  <a:lnTo>
                    <a:pt x="0" y="102191"/>
                  </a:lnTo>
                </a:path>
                <a:path w="68580" h="1701164">
                  <a:moveTo>
                    <a:pt x="34206" y="75120"/>
                  </a:moveTo>
                  <a:lnTo>
                    <a:pt x="0" y="75120"/>
                  </a:lnTo>
                </a:path>
                <a:path w="68580" h="1701164">
                  <a:moveTo>
                    <a:pt x="34206" y="52913"/>
                  </a:moveTo>
                  <a:lnTo>
                    <a:pt x="0" y="52913"/>
                  </a:lnTo>
                </a:path>
                <a:path w="68580" h="1701164">
                  <a:moveTo>
                    <a:pt x="34206" y="33310"/>
                  </a:moveTo>
                  <a:lnTo>
                    <a:pt x="0" y="33310"/>
                  </a:lnTo>
                </a:path>
                <a:path w="68580" h="1701164">
                  <a:moveTo>
                    <a:pt x="34206" y="14739"/>
                  </a:moveTo>
                  <a:lnTo>
                    <a:pt x="0" y="14739"/>
                  </a:lnTo>
                </a:path>
                <a:path w="68580" h="1701164">
                  <a:moveTo>
                    <a:pt x="68430" y="1701160"/>
                  </a:moveTo>
                  <a:lnTo>
                    <a:pt x="0" y="1701160"/>
                  </a:lnTo>
                </a:path>
                <a:path w="68580" h="1701164">
                  <a:moveTo>
                    <a:pt x="68430" y="1361506"/>
                  </a:moveTo>
                  <a:lnTo>
                    <a:pt x="0" y="1361506"/>
                  </a:lnTo>
                </a:path>
                <a:path w="68580" h="1701164">
                  <a:moveTo>
                    <a:pt x="68430" y="1020490"/>
                  </a:moveTo>
                  <a:lnTo>
                    <a:pt x="0" y="1020490"/>
                  </a:lnTo>
                </a:path>
                <a:path w="68580" h="1701164">
                  <a:moveTo>
                    <a:pt x="68430" y="680703"/>
                  </a:moveTo>
                  <a:lnTo>
                    <a:pt x="0" y="680703"/>
                  </a:lnTo>
                </a:path>
                <a:path w="68580" h="1701164">
                  <a:moveTo>
                    <a:pt x="68430" y="339786"/>
                  </a:moveTo>
                  <a:lnTo>
                    <a:pt x="0" y="339786"/>
                  </a:lnTo>
                </a:path>
                <a:path w="68580" h="1701164">
                  <a:moveTo>
                    <a:pt x="68430" y="0"/>
                  </a:moveTo>
                  <a:lnTo>
                    <a:pt x="0" y="0"/>
                  </a:lnTo>
                </a:path>
              </a:pathLst>
            </a:custGeom>
            <a:ln w="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954563" y="3946524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26835" y="0"/>
                  </a:moveTo>
                  <a:lnTo>
                    <a:pt x="23740" y="0"/>
                  </a:lnTo>
                  <a:lnTo>
                    <a:pt x="0" y="8538"/>
                  </a:lnTo>
                  <a:lnTo>
                    <a:pt x="1478" y="10975"/>
                  </a:lnTo>
                  <a:lnTo>
                    <a:pt x="7377" y="8538"/>
                  </a:lnTo>
                  <a:lnTo>
                    <a:pt x="10471" y="8538"/>
                  </a:lnTo>
                  <a:lnTo>
                    <a:pt x="11944" y="9757"/>
                  </a:lnTo>
                  <a:lnTo>
                    <a:pt x="11944" y="10975"/>
                  </a:lnTo>
                  <a:lnTo>
                    <a:pt x="13417" y="12199"/>
                  </a:lnTo>
                  <a:lnTo>
                    <a:pt x="13417" y="18419"/>
                  </a:lnTo>
                  <a:lnTo>
                    <a:pt x="14896" y="24516"/>
                  </a:lnTo>
                  <a:lnTo>
                    <a:pt x="14896" y="67692"/>
                  </a:lnTo>
                  <a:lnTo>
                    <a:pt x="13417" y="72570"/>
                  </a:lnTo>
                  <a:lnTo>
                    <a:pt x="13417" y="76230"/>
                  </a:lnTo>
                  <a:lnTo>
                    <a:pt x="11944" y="78667"/>
                  </a:lnTo>
                  <a:lnTo>
                    <a:pt x="10471" y="80009"/>
                  </a:lnTo>
                  <a:lnTo>
                    <a:pt x="1478" y="80009"/>
                  </a:lnTo>
                  <a:lnTo>
                    <a:pt x="1478" y="82450"/>
                  </a:lnTo>
                  <a:lnTo>
                    <a:pt x="38631" y="82450"/>
                  </a:lnTo>
                  <a:lnTo>
                    <a:pt x="38631" y="80009"/>
                  </a:lnTo>
                  <a:lnTo>
                    <a:pt x="31260" y="80009"/>
                  </a:lnTo>
                  <a:lnTo>
                    <a:pt x="29787" y="78667"/>
                  </a:lnTo>
                  <a:lnTo>
                    <a:pt x="28314" y="78667"/>
                  </a:lnTo>
                  <a:lnTo>
                    <a:pt x="26835" y="76230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954563" y="3946524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0" y="8538"/>
                  </a:moveTo>
                  <a:lnTo>
                    <a:pt x="23740" y="0"/>
                  </a:lnTo>
                  <a:lnTo>
                    <a:pt x="26835" y="0"/>
                  </a:lnTo>
                  <a:lnTo>
                    <a:pt x="26835" y="67692"/>
                  </a:lnTo>
                  <a:lnTo>
                    <a:pt x="26835" y="71352"/>
                  </a:lnTo>
                  <a:lnTo>
                    <a:pt x="26835" y="75007"/>
                  </a:lnTo>
                  <a:lnTo>
                    <a:pt x="26835" y="76230"/>
                  </a:lnTo>
                  <a:lnTo>
                    <a:pt x="28314" y="78667"/>
                  </a:lnTo>
                  <a:lnTo>
                    <a:pt x="29787" y="78667"/>
                  </a:lnTo>
                  <a:lnTo>
                    <a:pt x="31260" y="80009"/>
                  </a:lnTo>
                  <a:lnTo>
                    <a:pt x="34212" y="80009"/>
                  </a:lnTo>
                  <a:lnTo>
                    <a:pt x="38631" y="80009"/>
                  </a:lnTo>
                  <a:lnTo>
                    <a:pt x="38631" y="82450"/>
                  </a:lnTo>
                  <a:lnTo>
                    <a:pt x="1478" y="82450"/>
                  </a:lnTo>
                  <a:lnTo>
                    <a:pt x="1478" y="80009"/>
                  </a:lnTo>
                  <a:lnTo>
                    <a:pt x="5898" y="80009"/>
                  </a:lnTo>
                  <a:lnTo>
                    <a:pt x="8998" y="80009"/>
                  </a:lnTo>
                  <a:lnTo>
                    <a:pt x="10471" y="80009"/>
                  </a:lnTo>
                  <a:lnTo>
                    <a:pt x="11944" y="78667"/>
                  </a:lnTo>
                  <a:lnTo>
                    <a:pt x="13417" y="76230"/>
                  </a:lnTo>
                  <a:lnTo>
                    <a:pt x="13417" y="75007"/>
                  </a:lnTo>
                  <a:lnTo>
                    <a:pt x="13417" y="72570"/>
                  </a:lnTo>
                  <a:lnTo>
                    <a:pt x="14896" y="67692"/>
                  </a:lnTo>
                  <a:lnTo>
                    <a:pt x="14896" y="24516"/>
                  </a:lnTo>
                  <a:lnTo>
                    <a:pt x="13417" y="18419"/>
                  </a:lnTo>
                  <a:lnTo>
                    <a:pt x="13417" y="14758"/>
                  </a:lnTo>
                  <a:lnTo>
                    <a:pt x="13417" y="12199"/>
                  </a:lnTo>
                  <a:lnTo>
                    <a:pt x="11944" y="10975"/>
                  </a:lnTo>
                  <a:lnTo>
                    <a:pt x="11944" y="9757"/>
                  </a:lnTo>
                  <a:lnTo>
                    <a:pt x="10471" y="8538"/>
                  </a:lnTo>
                  <a:lnTo>
                    <a:pt x="7377" y="8538"/>
                  </a:lnTo>
                  <a:lnTo>
                    <a:pt x="4425" y="9757"/>
                  </a:lnTo>
                  <a:lnTo>
                    <a:pt x="1478" y="10975"/>
                  </a:lnTo>
                  <a:lnTo>
                    <a:pt x="0" y="85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16381" y="3945822"/>
              <a:ext cx="63918" cy="85073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1100393" y="3937866"/>
              <a:ext cx="25400" cy="6350"/>
            </a:xfrm>
            <a:custGeom>
              <a:avLst/>
              <a:gdLst/>
              <a:ahLst/>
              <a:cxnLst/>
              <a:rect l="l" t="t" r="r" b="b"/>
              <a:pathLst>
                <a:path w="25400" h="6350">
                  <a:moveTo>
                    <a:pt x="25361" y="0"/>
                  </a:moveTo>
                  <a:lnTo>
                    <a:pt x="0" y="0"/>
                  </a:lnTo>
                  <a:lnTo>
                    <a:pt x="0" y="6098"/>
                  </a:lnTo>
                  <a:lnTo>
                    <a:pt x="25361" y="6098"/>
                  </a:lnTo>
                  <a:lnTo>
                    <a:pt x="2536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100393" y="3937866"/>
              <a:ext cx="25400" cy="6350"/>
            </a:xfrm>
            <a:custGeom>
              <a:avLst/>
              <a:gdLst/>
              <a:ahLst/>
              <a:cxnLst/>
              <a:rect l="l" t="t" r="r" b="b"/>
              <a:pathLst>
                <a:path w="25400" h="6350">
                  <a:moveTo>
                    <a:pt x="0" y="6098"/>
                  </a:moveTo>
                  <a:lnTo>
                    <a:pt x="25361" y="6098"/>
                  </a:lnTo>
                  <a:lnTo>
                    <a:pt x="25361" y="0"/>
                  </a:lnTo>
                  <a:lnTo>
                    <a:pt x="0" y="0"/>
                  </a:lnTo>
                  <a:lnTo>
                    <a:pt x="0" y="609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134600" y="3902130"/>
              <a:ext cx="39370" cy="59690"/>
            </a:xfrm>
            <a:custGeom>
              <a:avLst/>
              <a:gdLst/>
              <a:ahLst/>
              <a:cxnLst/>
              <a:rect l="l" t="t" r="r" b="b"/>
              <a:pathLst>
                <a:path w="39369" h="59689">
                  <a:moveTo>
                    <a:pt x="23889" y="0"/>
                  </a:moveTo>
                  <a:lnTo>
                    <a:pt x="14890" y="0"/>
                  </a:lnTo>
                  <a:lnTo>
                    <a:pt x="11944" y="1218"/>
                  </a:lnTo>
                  <a:lnTo>
                    <a:pt x="7519" y="2441"/>
                  </a:lnTo>
                  <a:lnTo>
                    <a:pt x="6046" y="5001"/>
                  </a:lnTo>
                  <a:lnTo>
                    <a:pt x="2946" y="8661"/>
                  </a:lnTo>
                  <a:lnTo>
                    <a:pt x="1473" y="12317"/>
                  </a:lnTo>
                  <a:lnTo>
                    <a:pt x="2946" y="12317"/>
                  </a:lnTo>
                  <a:lnTo>
                    <a:pt x="6046" y="8661"/>
                  </a:lnTo>
                  <a:lnTo>
                    <a:pt x="10471" y="6219"/>
                  </a:lnTo>
                  <a:lnTo>
                    <a:pt x="16369" y="5001"/>
                  </a:lnTo>
                  <a:lnTo>
                    <a:pt x="17842" y="6219"/>
                  </a:lnTo>
                  <a:lnTo>
                    <a:pt x="20788" y="6219"/>
                  </a:lnTo>
                  <a:lnTo>
                    <a:pt x="25362" y="9880"/>
                  </a:lnTo>
                  <a:lnTo>
                    <a:pt x="26835" y="12317"/>
                  </a:lnTo>
                  <a:lnTo>
                    <a:pt x="26835" y="18536"/>
                  </a:lnTo>
                  <a:lnTo>
                    <a:pt x="23889" y="23415"/>
                  </a:lnTo>
                  <a:lnTo>
                    <a:pt x="22410" y="24638"/>
                  </a:lnTo>
                  <a:lnTo>
                    <a:pt x="19315" y="25857"/>
                  </a:lnTo>
                  <a:lnTo>
                    <a:pt x="14890" y="27075"/>
                  </a:lnTo>
                  <a:lnTo>
                    <a:pt x="11944" y="28294"/>
                  </a:lnTo>
                  <a:lnTo>
                    <a:pt x="11944" y="29517"/>
                  </a:lnTo>
                  <a:lnTo>
                    <a:pt x="16369" y="29517"/>
                  </a:lnTo>
                  <a:lnTo>
                    <a:pt x="20788" y="30858"/>
                  </a:lnTo>
                  <a:lnTo>
                    <a:pt x="23889" y="32077"/>
                  </a:lnTo>
                  <a:lnTo>
                    <a:pt x="29787" y="36956"/>
                  </a:lnTo>
                  <a:lnTo>
                    <a:pt x="31260" y="40616"/>
                  </a:lnTo>
                  <a:lnTo>
                    <a:pt x="31260" y="46836"/>
                  </a:lnTo>
                  <a:lnTo>
                    <a:pt x="28308" y="51714"/>
                  </a:lnTo>
                  <a:lnTo>
                    <a:pt x="23889" y="54151"/>
                  </a:lnTo>
                  <a:lnTo>
                    <a:pt x="17842" y="55370"/>
                  </a:lnTo>
                  <a:lnTo>
                    <a:pt x="16369" y="55370"/>
                  </a:lnTo>
                  <a:lnTo>
                    <a:pt x="14890" y="54151"/>
                  </a:lnTo>
                  <a:lnTo>
                    <a:pt x="11944" y="54151"/>
                  </a:lnTo>
                  <a:lnTo>
                    <a:pt x="8992" y="51714"/>
                  </a:lnTo>
                  <a:lnTo>
                    <a:pt x="1473" y="51714"/>
                  </a:lnTo>
                  <a:lnTo>
                    <a:pt x="0" y="52933"/>
                  </a:lnTo>
                  <a:lnTo>
                    <a:pt x="0" y="55370"/>
                  </a:lnTo>
                  <a:lnTo>
                    <a:pt x="2946" y="57934"/>
                  </a:lnTo>
                  <a:lnTo>
                    <a:pt x="7519" y="57934"/>
                  </a:lnTo>
                  <a:lnTo>
                    <a:pt x="11944" y="59153"/>
                  </a:lnTo>
                  <a:lnTo>
                    <a:pt x="23889" y="56593"/>
                  </a:lnTo>
                  <a:lnTo>
                    <a:pt x="29787" y="54151"/>
                  </a:lnTo>
                  <a:lnTo>
                    <a:pt x="37158" y="48054"/>
                  </a:lnTo>
                  <a:lnTo>
                    <a:pt x="38780" y="43053"/>
                  </a:lnTo>
                  <a:lnTo>
                    <a:pt x="38780" y="35737"/>
                  </a:lnTo>
                  <a:lnTo>
                    <a:pt x="37158" y="32077"/>
                  </a:lnTo>
                  <a:lnTo>
                    <a:pt x="35685" y="29517"/>
                  </a:lnTo>
                  <a:lnTo>
                    <a:pt x="26835" y="24638"/>
                  </a:lnTo>
                  <a:lnTo>
                    <a:pt x="31260" y="19760"/>
                  </a:lnTo>
                  <a:lnTo>
                    <a:pt x="34206" y="15977"/>
                  </a:lnTo>
                  <a:lnTo>
                    <a:pt x="35685" y="11098"/>
                  </a:lnTo>
                  <a:lnTo>
                    <a:pt x="35685" y="8661"/>
                  </a:lnTo>
                  <a:lnTo>
                    <a:pt x="34206" y="6219"/>
                  </a:lnTo>
                  <a:lnTo>
                    <a:pt x="32733" y="5001"/>
                  </a:lnTo>
                  <a:lnTo>
                    <a:pt x="2388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34600" y="3902130"/>
              <a:ext cx="39370" cy="59690"/>
            </a:xfrm>
            <a:custGeom>
              <a:avLst/>
              <a:gdLst/>
              <a:ahLst/>
              <a:cxnLst/>
              <a:rect l="l" t="t" r="r" b="b"/>
              <a:pathLst>
                <a:path w="39369" h="59689">
                  <a:moveTo>
                    <a:pt x="1473" y="12317"/>
                  </a:moveTo>
                  <a:lnTo>
                    <a:pt x="2946" y="8661"/>
                  </a:lnTo>
                  <a:lnTo>
                    <a:pt x="6046" y="5001"/>
                  </a:lnTo>
                  <a:lnTo>
                    <a:pt x="7519" y="2441"/>
                  </a:lnTo>
                  <a:lnTo>
                    <a:pt x="11944" y="1218"/>
                  </a:lnTo>
                  <a:lnTo>
                    <a:pt x="14890" y="0"/>
                  </a:lnTo>
                  <a:lnTo>
                    <a:pt x="19315" y="0"/>
                  </a:lnTo>
                  <a:lnTo>
                    <a:pt x="23889" y="0"/>
                  </a:lnTo>
                  <a:lnTo>
                    <a:pt x="28308" y="2441"/>
                  </a:lnTo>
                  <a:lnTo>
                    <a:pt x="32733" y="5001"/>
                  </a:lnTo>
                  <a:lnTo>
                    <a:pt x="34206" y="6219"/>
                  </a:lnTo>
                  <a:lnTo>
                    <a:pt x="35685" y="8661"/>
                  </a:lnTo>
                  <a:lnTo>
                    <a:pt x="35685" y="11098"/>
                  </a:lnTo>
                  <a:lnTo>
                    <a:pt x="34206" y="15977"/>
                  </a:lnTo>
                  <a:lnTo>
                    <a:pt x="31260" y="19760"/>
                  </a:lnTo>
                  <a:lnTo>
                    <a:pt x="26835" y="24638"/>
                  </a:lnTo>
                  <a:lnTo>
                    <a:pt x="31260" y="27075"/>
                  </a:lnTo>
                  <a:lnTo>
                    <a:pt x="35685" y="29517"/>
                  </a:lnTo>
                  <a:lnTo>
                    <a:pt x="37158" y="32077"/>
                  </a:lnTo>
                  <a:lnTo>
                    <a:pt x="38780" y="35737"/>
                  </a:lnTo>
                  <a:lnTo>
                    <a:pt x="38780" y="39392"/>
                  </a:lnTo>
                  <a:lnTo>
                    <a:pt x="38780" y="43053"/>
                  </a:lnTo>
                  <a:lnTo>
                    <a:pt x="37158" y="48054"/>
                  </a:lnTo>
                  <a:lnTo>
                    <a:pt x="32733" y="51714"/>
                  </a:lnTo>
                  <a:lnTo>
                    <a:pt x="29787" y="54151"/>
                  </a:lnTo>
                  <a:lnTo>
                    <a:pt x="23889" y="56593"/>
                  </a:lnTo>
                  <a:lnTo>
                    <a:pt x="17842" y="57934"/>
                  </a:lnTo>
                  <a:lnTo>
                    <a:pt x="11944" y="59153"/>
                  </a:lnTo>
                  <a:lnTo>
                    <a:pt x="7519" y="57934"/>
                  </a:lnTo>
                  <a:lnTo>
                    <a:pt x="4425" y="57934"/>
                  </a:lnTo>
                  <a:lnTo>
                    <a:pt x="2946" y="57934"/>
                  </a:lnTo>
                  <a:lnTo>
                    <a:pt x="1473" y="56593"/>
                  </a:lnTo>
                  <a:lnTo>
                    <a:pt x="0" y="55370"/>
                  </a:lnTo>
                  <a:lnTo>
                    <a:pt x="0" y="54151"/>
                  </a:lnTo>
                  <a:lnTo>
                    <a:pt x="0" y="52933"/>
                  </a:lnTo>
                  <a:lnTo>
                    <a:pt x="1473" y="51714"/>
                  </a:lnTo>
                  <a:lnTo>
                    <a:pt x="6046" y="51714"/>
                  </a:lnTo>
                  <a:lnTo>
                    <a:pt x="8992" y="51714"/>
                  </a:lnTo>
                  <a:lnTo>
                    <a:pt x="10471" y="52933"/>
                  </a:lnTo>
                  <a:lnTo>
                    <a:pt x="11944" y="54151"/>
                  </a:lnTo>
                  <a:lnTo>
                    <a:pt x="13417" y="54151"/>
                  </a:lnTo>
                  <a:lnTo>
                    <a:pt x="14890" y="54151"/>
                  </a:lnTo>
                  <a:lnTo>
                    <a:pt x="16369" y="55370"/>
                  </a:lnTo>
                  <a:lnTo>
                    <a:pt x="17842" y="55370"/>
                  </a:lnTo>
                  <a:lnTo>
                    <a:pt x="23889" y="54151"/>
                  </a:lnTo>
                  <a:lnTo>
                    <a:pt x="28308" y="51714"/>
                  </a:lnTo>
                  <a:lnTo>
                    <a:pt x="29787" y="49273"/>
                  </a:lnTo>
                  <a:lnTo>
                    <a:pt x="31260" y="46836"/>
                  </a:lnTo>
                  <a:lnTo>
                    <a:pt x="31260" y="44394"/>
                  </a:lnTo>
                  <a:lnTo>
                    <a:pt x="31260" y="40616"/>
                  </a:lnTo>
                  <a:lnTo>
                    <a:pt x="29787" y="36956"/>
                  </a:lnTo>
                  <a:lnTo>
                    <a:pt x="28308" y="35737"/>
                  </a:lnTo>
                  <a:lnTo>
                    <a:pt x="26835" y="34514"/>
                  </a:lnTo>
                  <a:lnTo>
                    <a:pt x="23889" y="32077"/>
                  </a:lnTo>
                  <a:lnTo>
                    <a:pt x="20788" y="30858"/>
                  </a:lnTo>
                  <a:lnTo>
                    <a:pt x="16369" y="29517"/>
                  </a:lnTo>
                  <a:lnTo>
                    <a:pt x="13417" y="29517"/>
                  </a:lnTo>
                  <a:lnTo>
                    <a:pt x="11944" y="29517"/>
                  </a:lnTo>
                  <a:lnTo>
                    <a:pt x="11944" y="28294"/>
                  </a:lnTo>
                  <a:lnTo>
                    <a:pt x="14890" y="27075"/>
                  </a:lnTo>
                  <a:lnTo>
                    <a:pt x="19315" y="25857"/>
                  </a:lnTo>
                  <a:lnTo>
                    <a:pt x="22410" y="24638"/>
                  </a:lnTo>
                  <a:lnTo>
                    <a:pt x="23889" y="23415"/>
                  </a:lnTo>
                  <a:lnTo>
                    <a:pt x="25362" y="20978"/>
                  </a:lnTo>
                  <a:lnTo>
                    <a:pt x="26835" y="18536"/>
                  </a:lnTo>
                  <a:lnTo>
                    <a:pt x="26835" y="14758"/>
                  </a:lnTo>
                  <a:lnTo>
                    <a:pt x="26835" y="12317"/>
                  </a:lnTo>
                  <a:lnTo>
                    <a:pt x="25362" y="9880"/>
                  </a:lnTo>
                  <a:lnTo>
                    <a:pt x="23889" y="8661"/>
                  </a:lnTo>
                  <a:lnTo>
                    <a:pt x="20788" y="6219"/>
                  </a:lnTo>
                  <a:lnTo>
                    <a:pt x="17842" y="6219"/>
                  </a:lnTo>
                  <a:lnTo>
                    <a:pt x="16369" y="5001"/>
                  </a:lnTo>
                  <a:lnTo>
                    <a:pt x="10471" y="6219"/>
                  </a:lnTo>
                  <a:lnTo>
                    <a:pt x="6046" y="8661"/>
                  </a:lnTo>
                  <a:lnTo>
                    <a:pt x="2946" y="12317"/>
                  </a:lnTo>
                  <a:lnTo>
                    <a:pt x="1473" y="12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954563" y="3605533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38631" y="81212"/>
                  </a:moveTo>
                  <a:lnTo>
                    <a:pt x="1478" y="81212"/>
                  </a:lnTo>
                  <a:lnTo>
                    <a:pt x="1478" y="82441"/>
                  </a:lnTo>
                  <a:lnTo>
                    <a:pt x="38631" y="82441"/>
                  </a:lnTo>
                  <a:lnTo>
                    <a:pt x="38631" y="81212"/>
                  </a:lnTo>
                  <a:close/>
                </a:path>
                <a:path w="38734" h="82550">
                  <a:moveTo>
                    <a:pt x="31260" y="79984"/>
                  </a:moveTo>
                  <a:lnTo>
                    <a:pt x="8998" y="79984"/>
                  </a:lnTo>
                  <a:lnTo>
                    <a:pt x="5898" y="81212"/>
                  </a:lnTo>
                  <a:lnTo>
                    <a:pt x="34212" y="81212"/>
                  </a:lnTo>
                  <a:lnTo>
                    <a:pt x="31260" y="79984"/>
                  </a:lnTo>
                  <a:close/>
                </a:path>
                <a:path w="38734" h="82550">
                  <a:moveTo>
                    <a:pt x="26835" y="9875"/>
                  </a:moveTo>
                  <a:lnTo>
                    <a:pt x="10471" y="9875"/>
                  </a:lnTo>
                  <a:lnTo>
                    <a:pt x="11944" y="11054"/>
                  </a:lnTo>
                  <a:lnTo>
                    <a:pt x="13417" y="13510"/>
                  </a:lnTo>
                  <a:lnTo>
                    <a:pt x="13417" y="19603"/>
                  </a:lnTo>
                  <a:lnTo>
                    <a:pt x="14896" y="24614"/>
                  </a:lnTo>
                  <a:lnTo>
                    <a:pt x="14896" y="68881"/>
                  </a:lnTo>
                  <a:lnTo>
                    <a:pt x="13417" y="72565"/>
                  </a:lnTo>
                  <a:lnTo>
                    <a:pt x="13417" y="77528"/>
                  </a:lnTo>
                  <a:lnTo>
                    <a:pt x="10471" y="79984"/>
                  </a:lnTo>
                  <a:lnTo>
                    <a:pt x="29787" y="79984"/>
                  </a:lnTo>
                  <a:lnTo>
                    <a:pt x="26835" y="77528"/>
                  </a:lnTo>
                  <a:lnTo>
                    <a:pt x="26835" y="9875"/>
                  </a:lnTo>
                  <a:close/>
                </a:path>
                <a:path w="38734" h="82550">
                  <a:moveTo>
                    <a:pt x="26835" y="0"/>
                  </a:moveTo>
                  <a:lnTo>
                    <a:pt x="23740" y="0"/>
                  </a:lnTo>
                  <a:lnTo>
                    <a:pt x="0" y="9875"/>
                  </a:lnTo>
                  <a:lnTo>
                    <a:pt x="1478" y="11054"/>
                  </a:lnTo>
                  <a:lnTo>
                    <a:pt x="4425" y="9875"/>
                  </a:lnTo>
                  <a:lnTo>
                    <a:pt x="26835" y="9875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54563" y="3605533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0" y="9875"/>
                  </a:moveTo>
                  <a:lnTo>
                    <a:pt x="23740" y="0"/>
                  </a:lnTo>
                  <a:lnTo>
                    <a:pt x="26835" y="0"/>
                  </a:lnTo>
                  <a:lnTo>
                    <a:pt x="26835" y="68881"/>
                  </a:lnTo>
                  <a:lnTo>
                    <a:pt x="26835" y="72565"/>
                  </a:lnTo>
                  <a:lnTo>
                    <a:pt x="26835" y="75120"/>
                  </a:lnTo>
                  <a:lnTo>
                    <a:pt x="26835" y="77528"/>
                  </a:lnTo>
                  <a:lnTo>
                    <a:pt x="28314" y="78756"/>
                  </a:lnTo>
                  <a:lnTo>
                    <a:pt x="29787" y="79984"/>
                  </a:lnTo>
                  <a:lnTo>
                    <a:pt x="31260" y="79984"/>
                  </a:lnTo>
                  <a:lnTo>
                    <a:pt x="34212" y="81212"/>
                  </a:lnTo>
                  <a:lnTo>
                    <a:pt x="38631" y="81212"/>
                  </a:lnTo>
                  <a:lnTo>
                    <a:pt x="38631" y="82441"/>
                  </a:lnTo>
                  <a:lnTo>
                    <a:pt x="1478" y="82441"/>
                  </a:lnTo>
                  <a:lnTo>
                    <a:pt x="1478" y="81212"/>
                  </a:lnTo>
                  <a:lnTo>
                    <a:pt x="5898" y="81212"/>
                  </a:lnTo>
                  <a:lnTo>
                    <a:pt x="8998" y="79984"/>
                  </a:lnTo>
                  <a:lnTo>
                    <a:pt x="10471" y="79984"/>
                  </a:lnTo>
                  <a:lnTo>
                    <a:pt x="11944" y="78756"/>
                  </a:lnTo>
                  <a:lnTo>
                    <a:pt x="13417" y="77528"/>
                  </a:lnTo>
                  <a:lnTo>
                    <a:pt x="13417" y="76348"/>
                  </a:lnTo>
                  <a:lnTo>
                    <a:pt x="13417" y="72565"/>
                  </a:lnTo>
                  <a:lnTo>
                    <a:pt x="14896" y="68881"/>
                  </a:lnTo>
                  <a:lnTo>
                    <a:pt x="14896" y="24614"/>
                  </a:lnTo>
                  <a:lnTo>
                    <a:pt x="13417" y="19603"/>
                  </a:lnTo>
                  <a:lnTo>
                    <a:pt x="13417" y="15967"/>
                  </a:lnTo>
                  <a:lnTo>
                    <a:pt x="13417" y="13510"/>
                  </a:lnTo>
                  <a:lnTo>
                    <a:pt x="11944" y="11054"/>
                  </a:lnTo>
                  <a:lnTo>
                    <a:pt x="10471" y="9875"/>
                  </a:lnTo>
                  <a:lnTo>
                    <a:pt x="7377" y="9875"/>
                  </a:lnTo>
                  <a:lnTo>
                    <a:pt x="4425" y="9875"/>
                  </a:lnTo>
                  <a:lnTo>
                    <a:pt x="1478" y="11054"/>
                  </a:lnTo>
                  <a:lnTo>
                    <a:pt x="0" y="98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16381" y="3604831"/>
              <a:ext cx="63918" cy="85073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1100393" y="3596857"/>
              <a:ext cx="25400" cy="6350"/>
            </a:xfrm>
            <a:custGeom>
              <a:avLst/>
              <a:gdLst/>
              <a:ahLst/>
              <a:cxnLst/>
              <a:rect l="l" t="t" r="r" b="b"/>
              <a:pathLst>
                <a:path w="25400" h="6350">
                  <a:moveTo>
                    <a:pt x="25361" y="0"/>
                  </a:moveTo>
                  <a:lnTo>
                    <a:pt x="0" y="0"/>
                  </a:lnTo>
                  <a:lnTo>
                    <a:pt x="0" y="6220"/>
                  </a:lnTo>
                  <a:lnTo>
                    <a:pt x="25361" y="6220"/>
                  </a:lnTo>
                  <a:lnTo>
                    <a:pt x="2536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100393" y="3596857"/>
              <a:ext cx="25400" cy="6350"/>
            </a:xfrm>
            <a:custGeom>
              <a:avLst/>
              <a:gdLst/>
              <a:ahLst/>
              <a:cxnLst/>
              <a:rect l="l" t="t" r="r" b="b"/>
              <a:pathLst>
                <a:path w="25400" h="6350">
                  <a:moveTo>
                    <a:pt x="0" y="6220"/>
                  </a:moveTo>
                  <a:lnTo>
                    <a:pt x="25361" y="6220"/>
                  </a:lnTo>
                  <a:lnTo>
                    <a:pt x="25361" y="0"/>
                  </a:lnTo>
                  <a:lnTo>
                    <a:pt x="0" y="0"/>
                  </a:lnTo>
                  <a:lnTo>
                    <a:pt x="0" y="622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133127" y="3561218"/>
              <a:ext cx="45085" cy="58419"/>
            </a:xfrm>
            <a:custGeom>
              <a:avLst/>
              <a:gdLst/>
              <a:ahLst/>
              <a:cxnLst/>
              <a:rect l="l" t="t" r="r" b="b"/>
              <a:pathLst>
                <a:path w="45084" h="58420">
                  <a:moveTo>
                    <a:pt x="20788" y="0"/>
                  </a:moveTo>
                  <a:lnTo>
                    <a:pt x="1473" y="16016"/>
                  </a:lnTo>
                  <a:lnTo>
                    <a:pt x="2946" y="16016"/>
                  </a:lnTo>
                  <a:lnTo>
                    <a:pt x="5898" y="11005"/>
                  </a:lnTo>
                  <a:lnTo>
                    <a:pt x="8992" y="8548"/>
                  </a:lnTo>
                  <a:lnTo>
                    <a:pt x="17842" y="6141"/>
                  </a:lnTo>
                  <a:lnTo>
                    <a:pt x="22261" y="7320"/>
                  </a:lnTo>
                  <a:lnTo>
                    <a:pt x="28308" y="9776"/>
                  </a:lnTo>
                  <a:lnTo>
                    <a:pt x="29781" y="12331"/>
                  </a:lnTo>
                  <a:lnTo>
                    <a:pt x="32733" y="19652"/>
                  </a:lnTo>
                  <a:lnTo>
                    <a:pt x="31260" y="23337"/>
                  </a:lnTo>
                  <a:lnTo>
                    <a:pt x="28308" y="29527"/>
                  </a:lnTo>
                  <a:lnTo>
                    <a:pt x="14890" y="44315"/>
                  </a:lnTo>
                  <a:lnTo>
                    <a:pt x="0" y="56598"/>
                  </a:lnTo>
                  <a:lnTo>
                    <a:pt x="0" y="57826"/>
                  </a:lnTo>
                  <a:lnTo>
                    <a:pt x="40253" y="57826"/>
                  </a:lnTo>
                  <a:lnTo>
                    <a:pt x="44678" y="46723"/>
                  </a:lnTo>
                  <a:lnTo>
                    <a:pt x="43199" y="46723"/>
                  </a:lnTo>
                  <a:lnTo>
                    <a:pt x="41726" y="49179"/>
                  </a:lnTo>
                  <a:lnTo>
                    <a:pt x="40253" y="50407"/>
                  </a:lnTo>
                  <a:lnTo>
                    <a:pt x="37158" y="51636"/>
                  </a:lnTo>
                  <a:lnTo>
                    <a:pt x="10465" y="51636"/>
                  </a:lnTo>
                  <a:lnTo>
                    <a:pt x="11944" y="50407"/>
                  </a:lnTo>
                  <a:lnTo>
                    <a:pt x="14890" y="46723"/>
                  </a:lnTo>
                  <a:lnTo>
                    <a:pt x="20788" y="43087"/>
                  </a:lnTo>
                  <a:lnTo>
                    <a:pt x="25362" y="38076"/>
                  </a:lnTo>
                  <a:lnTo>
                    <a:pt x="31260" y="33212"/>
                  </a:lnTo>
                  <a:lnTo>
                    <a:pt x="35679" y="28299"/>
                  </a:lnTo>
                  <a:lnTo>
                    <a:pt x="38631" y="23337"/>
                  </a:lnTo>
                  <a:lnTo>
                    <a:pt x="40253" y="19652"/>
                  </a:lnTo>
                  <a:lnTo>
                    <a:pt x="40253" y="11005"/>
                  </a:lnTo>
                  <a:lnTo>
                    <a:pt x="38631" y="7320"/>
                  </a:lnTo>
                  <a:lnTo>
                    <a:pt x="34206" y="4913"/>
                  </a:lnTo>
                  <a:lnTo>
                    <a:pt x="31260" y="2456"/>
                  </a:lnTo>
                  <a:lnTo>
                    <a:pt x="26835" y="1228"/>
                  </a:lnTo>
                  <a:lnTo>
                    <a:pt x="2078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133127" y="3561218"/>
              <a:ext cx="45085" cy="58419"/>
            </a:xfrm>
            <a:custGeom>
              <a:avLst/>
              <a:gdLst/>
              <a:ahLst/>
              <a:cxnLst/>
              <a:rect l="l" t="t" r="r" b="b"/>
              <a:pathLst>
                <a:path w="45084" h="58420">
                  <a:moveTo>
                    <a:pt x="44678" y="46723"/>
                  </a:moveTo>
                  <a:lnTo>
                    <a:pt x="40253" y="57826"/>
                  </a:lnTo>
                  <a:lnTo>
                    <a:pt x="0" y="57826"/>
                  </a:lnTo>
                  <a:lnTo>
                    <a:pt x="0" y="56598"/>
                  </a:lnTo>
                  <a:lnTo>
                    <a:pt x="14890" y="44315"/>
                  </a:lnTo>
                  <a:lnTo>
                    <a:pt x="23883" y="34440"/>
                  </a:lnTo>
                  <a:lnTo>
                    <a:pt x="28308" y="29527"/>
                  </a:lnTo>
                  <a:lnTo>
                    <a:pt x="31260" y="23337"/>
                  </a:lnTo>
                  <a:lnTo>
                    <a:pt x="32733" y="19652"/>
                  </a:lnTo>
                  <a:lnTo>
                    <a:pt x="31260" y="16016"/>
                  </a:lnTo>
                  <a:lnTo>
                    <a:pt x="29781" y="12331"/>
                  </a:lnTo>
                  <a:lnTo>
                    <a:pt x="28308" y="9776"/>
                  </a:lnTo>
                  <a:lnTo>
                    <a:pt x="25362" y="8548"/>
                  </a:lnTo>
                  <a:lnTo>
                    <a:pt x="22261" y="7320"/>
                  </a:lnTo>
                  <a:lnTo>
                    <a:pt x="17842" y="6141"/>
                  </a:lnTo>
                  <a:lnTo>
                    <a:pt x="13417" y="7320"/>
                  </a:lnTo>
                  <a:lnTo>
                    <a:pt x="8992" y="8548"/>
                  </a:lnTo>
                  <a:lnTo>
                    <a:pt x="5898" y="11005"/>
                  </a:lnTo>
                  <a:lnTo>
                    <a:pt x="4419" y="13560"/>
                  </a:lnTo>
                  <a:lnTo>
                    <a:pt x="2946" y="16016"/>
                  </a:lnTo>
                  <a:lnTo>
                    <a:pt x="1473" y="16016"/>
                  </a:lnTo>
                  <a:lnTo>
                    <a:pt x="2946" y="11005"/>
                  </a:lnTo>
                  <a:lnTo>
                    <a:pt x="20788" y="0"/>
                  </a:lnTo>
                  <a:lnTo>
                    <a:pt x="26835" y="1228"/>
                  </a:lnTo>
                  <a:lnTo>
                    <a:pt x="31260" y="2456"/>
                  </a:lnTo>
                  <a:lnTo>
                    <a:pt x="34206" y="4913"/>
                  </a:lnTo>
                  <a:lnTo>
                    <a:pt x="38631" y="7320"/>
                  </a:lnTo>
                  <a:lnTo>
                    <a:pt x="40253" y="11005"/>
                  </a:lnTo>
                  <a:lnTo>
                    <a:pt x="40253" y="14788"/>
                  </a:lnTo>
                  <a:lnTo>
                    <a:pt x="40253" y="19652"/>
                  </a:lnTo>
                  <a:lnTo>
                    <a:pt x="38631" y="23337"/>
                  </a:lnTo>
                  <a:lnTo>
                    <a:pt x="35679" y="28299"/>
                  </a:lnTo>
                  <a:lnTo>
                    <a:pt x="31260" y="33212"/>
                  </a:lnTo>
                  <a:lnTo>
                    <a:pt x="25362" y="38076"/>
                  </a:lnTo>
                  <a:lnTo>
                    <a:pt x="20788" y="43087"/>
                  </a:lnTo>
                  <a:lnTo>
                    <a:pt x="14890" y="46723"/>
                  </a:lnTo>
                  <a:lnTo>
                    <a:pt x="11944" y="50407"/>
                  </a:lnTo>
                  <a:lnTo>
                    <a:pt x="10465" y="51636"/>
                  </a:lnTo>
                  <a:lnTo>
                    <a:pt x="37158" y="51636"/>
                  </a:lnTo>
                  <a:lnTo>
                    <a:pt x="40253" y="50407"/>
                  </a:lnTo>
                  <a:lnTo>
                    <a:pt x="41726" y="49179"/>
                  </a:lnTo>
                  <a:lnTo>
                    <a:pt x="43199" y="46723"/>
                  </a:lnTo>
                  <a:lnTo>
                    <a:pt x="44678" y="467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54563" y="3265697"/>
              <a:ext cx="38735" cy="83185"/>
            </a:xfrm>
            <a:custGeom>
              <a:avLst/>
              <a:gdLst/>
              <a:ahLst/>
              <a:cxnLst/>
              <a:rect l="l" t="t" r="r" b="b"/>
              <a:pathLst>
                <a:path w="38734" h="83185">
                  <a:moveTo>
                    <a:pt x="26835" y="0"/>
                  </a:moveTo>
                  <a:lnTo>
                    <a:pt x="23740" y="0"/>
                  </a:lnTo>
                  <a:lnTo>
                    <a:pt x="0" y="8696"/>
                  </a:lnTo>
                  <a:lnTo>
                    <a:pt x="1478" y="11103"/>
                  </a:lnTo>
                  <a:lnTo>
                    <a:pt x="7377" y="8696"/>
                  </a:lnTo>
                  <a:lnTo>
                    <a:pt x="10471" y="8696"/>
                  </a:lnTo>
                  <a:lnTo>
                    <a:pt x="11944" y="9924"/>
                  </a:lnTo>
                  <a:lnTo>
                    <a:pt x="11944" y="11103"/>
                  </a:lnTo>
                  <a:lnTo>
                    <a:pt x="13417" y="12331"/>
                  </a:lnTo>
                  <a:lnTo>
                    <a:pt x="13417" y="18571"/>
                  </a:lnTo>
                  <a:lnTo>
                    <a:pt x="14896" y="24663"/>
                  </a:lnTo>
                  <a:lnTo>
                    <a:pt x="14896" y="67701"/>
                  </a:lnTo>
                  <a:lnTo>
                    <a:pt x="13417" y="72713"/>
                  </a:lnTo>
                  <a:lnTo>
                    <a:pt x="13417" y="76398"/>
                  </a:lnTo>
                  <a:lnTo>
                    <a:pt x="11944" y="78805"/>
                  </a:lnTo>
                  <a:lnTo>
                    <a:pt x="10471" y="80033"/>
                  </a:lnTo>
                  <a:lnTo>
                    <a:pt x="1478" y="80033"/>
                  </a:lnTo>
                  <a:lnTo>
                    <a:pt x="1478" y="82588"/>
                  </a:lnTo>
                  <a:lnTo>
                    <a:pt x="38631" y="82588"/>
                  </a:lnTo>
                  <a:lnTo>
                    <a:pt x="38631" y="80033"/>
                  </a:lnTo>
                  <a:lnTo>
                    <a:pt x="31260" y="80033"/>
                  </a:lnTo>
                  <a:lnTo>
                    <a:pt x="29787" y="78805"/>
                  </a:lnTo>
                  <a:lnTo>
                    <a:pt x="28314" y="78805"/>
                  </a:lnTo>
                  <a:lnTo>
                    <a:pt x="26835" y="76398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954563" y="3265697"/>
              <a:ext cx="38735" cy="83185"/>
            </a:xfrm>
            <a:custGeom>
              <a:avLst/>
              <a:gdLst/>
              <a:ahLst/>
              <a:cxnLst/>
              <a:rect l="l" t="t" r="r" b="b"/>
              <a:pathLst>
                <a:path w="38734" h="83185">
                  <a:moveTo>
                    <a:pt x="0" y="8696"/>
                  </a:moveTo>
                  <a:lnTo>
                    <a:pt x="23740" y="0"/>
                  </a:lnTo>
                  <a:lnTo>
                    <a:pt x="26835" y="0"/>
                  </a:lnTo>
                  <a:lnTo>
                    <a:pt x="26835" y="67701"/>
                  </a:lnTo>
                  <a:lnTo>
                    <a:pt x="26835" y="71484"/>
                  </a:lnTo>
                  <a:lnTo>
                    <a:pt x="26835" y="75169"/>
                  </a:lnTo>
                  <a:lnTo>
                    <a:pt x="26835" y="76398"/>
                  </a:lnTo>
                  <a:lnTo>
                    <a:pt x="28314" y="78805"/>
                  </a:lnTo>
                  <a:lnTo>
                    <a:pt x="29787" y="78805"/>
                  </a:lnTo>
                  <a:lnTo>
                    <a:pt x="31260" y="80033"/>
                  </a:lnTo>
                  <a:lnTo>
                    <a:pt x="34212" y="80033"/>
                  </a:lnTo>
                  <a:lnTo>
                    <a:pt x="38631" y="80033"/>
                  </a:lnTo>
                  <a:lnTo>
                    <a:pt x="38631" y="82588"/>
                  </a:lnTo>
                  <a:lnTo>
                    <a:pt x="1478" y="82588"/>
                  </a:lnTo>
                  <a:lnTo>
                    <a:pt x="1478" y="80033"/>
                  </a:lnTo>
                  <a:lnTo>
                    <a:pt x="5898" y="80033"/>
                  </a:lnTo>
                  <a:lnTo>
                    <a:pt x="8998" y="80033"/>
                  </a:lnTo>
                  <a:lnTo>
                    <a:pt x="10471" y="80033"/>
                  </a:lnTo>
                  <a:lnTo>
                    <a:pt x="11944" y="78805"/>
                  </a:lnTo>
                  <a:lnTo>
                    <a:pt x="13417" y="76398"/>
                  </a:lnTo>
                  <a:lnTo>
                    <a:pt x="13417" y="75169"/>
                  </a:lnTo>
                  <a:lnTo>
                    <a:pt x="13417" y="72713"/>
                  </a:lnTo>
                  <a:lnTo>
                    <a:pt x="14896" y="67701"/>
                  </a:lnTo>
                  <a:lnTo>
                    <a:pt x="14896" y="24663"/>
                  </a:lnTo>
                  <a:lnTo>
                    <a:pt x="13417" y="18571"/>
                  </a:lnTo>
                  <a:lnTo>
                    <a:pt x="13417" y="14886"/>
                  </a:lnTo>
                  <a:lnTo>
                    <a:pt x="13417" y="12331"/>
                  </a:lnTo>
                  <a:lnTo>
                    <a:pt x="11944" y="11103"/>
                  </a:lnTo>
                  <a:lnTo>
                    <a:pt x="11944" y="9924"/>
                  </a:lnTo>
                  <a:lnTo>
                    <a:pt x="10471" y="8696"/>
                  </a:lnTo>
                  <a:lnTo>
                    <a:pt x="7377" y="8696"/>
                  </a:lnTo>
                  <a:lnTo>
                    <a:pt x="4425" y="9924"/>
                  </a:lnTo>
                  <a:lnTo>
                    <a:pt x="1478" y="11103"/>
                  </a:lnTo>
                  <a:lnTo>
                    <a:pt x="0" y="869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5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16381" y="3264995"/>
              <a:ext cx="63919" cy="85220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1100393" y="3257192"/>
              <a:ext cx="25400" cy="6350"/>
            </a:xfrm>
            <a:custGeom>
              <a:avLst/>
              <a:gdLst/>
              <a:ahLst/>
              <a:cxnLst/>
              <a:rect l="l" t="t" r="r" b="b"/>
              <a:pathLst>
                <a:path w="25400" h="6350">
                  <a:moveTo>
                    <a:pt x="25361" y="0"/>
                  </a:moveTo>
                  <a:lnTo>
                    <a:pt x="0" y="0"/>
                  </a:lnTo>
                  <a:lnTo>
                    <a:pt x="0" y="6098"/>
                  </a:lnTo>
                  <a:lnTo>
                    <a:pt x="25361" y="6098"/>
                  </a:lnTo>
                  <a:lnTo>
                    <a:pt x="2536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100393" y="3257192"/>
              <a:ext cx="25400" cy="6350"/>
            </a:xfrm>
            <a:custGeom>
              <a:avLst/>
              <a:gdLst/>
              <a:ahLst/>
              <a:cxnLst/>
              <a:rect l="l" t="t" r="r" b="b"/>
              <a:pathLst>
                <a:path w="25400" h="6350">
                  <a:moveTo>
                    <a:pt x="0" y="6098"/>
                  </a:moveTo>
                  <a:lnTo>
                    <a:pt x="25361" y="6098"/>
                  </a:lnTo>
                  <a:lnTo>
                    <a:pt x="25361" y="0"/>
                  </a:lnTo>
                  <a:lnTo>
                    <a:pt x="0" y="0"/>
                  </a:lnTo>
                  <a:lnTo>
                    <a:pt x="0" y="609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143592" y="3221431"/>
              <a:ext cx="27305" cy="58419"/>
            </a:xfrm>
            <a:custGeom>
              <a:avLst/>
              <a:gdLst/>
              <a:ahLst/>
              <a:cxnLst/>
              <a:rect l="l" t="t" r="r" b="b"/>
              <a:pathLst>
                <a:path w="27305" h="58420">
                  <a:moveTo>
                    <a:pt x="26692" y="55370"/>
                  </a:moveTo>
                  <a:lnTo>
                    <a:pt x="0" y="55370"/>
                  </a:lnTo>
                  <a:lnTo>
                    <a:pt x="0" y="57826"/>
                  </a:lnTo>
                  <a:lnTo>
                    <a:pt x="26692" y="57826"/>
                  </a:lnTo>
                  <a:lnTo>
                    <a:pt x="26692" y="55370"/>
                  </a:lnTo>
                  <a:close/>
                </a:path>
                <a:path w="27305" h="58420">
                  <a:moveTo>
                    <a:pt x="17842" y="0"/>
                  </a:moveTo>
                  <a:lnTo>
                    <a:pt x="16369" y="0"/>
                  </a:lnTo>
                  <a:lnTo>
                    <a:pt x="0" y="6239"/>
                  </a:lnTo>
                  <a:lnTo>
                    <a:pt x="0" y="7467"/>
                  </a:lnTo>
                  <a:lnTo>
                    <a:pt x="7377" y="7467"/>
                  </a:lnTo>
                  <a:lnTo>
                    <a:pt x="8850" y="8696"/>
                  </a:lnTo>
                  <a:lnTo>
                    <a:pt x="8850" y="54191"/>
                  </a:lnTo>
                  <a:lnTo>
                    <a:pt x="7377" y="55370"/>
                  </a:lnTo>
                  <a:lnTo>
                    <a:pt x="19315" y="55370"/>
                  </a:lnTo>
                  <a:lnTo>
                    <a:pt x="17842" y="54191"/>
                  </a:lnTo>
                  <a:lnTo>
                    <a:pt x="1784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143592" y="3221431"/>
              <a:ext cx="27305" cy="58419"/>
            </a:xfrm>
            <a:custGeom>
              <a:avLst/>
              <a:gdLst/>
              <a:ahLst/>
              <a:cxnLst/>
              <a:rect l="l" t="t" r="r" b="b"/>
              <a:pathLst>
                <a:path w="27305" h="58420">
                  <a:moveTo>
                    <a:pt x="0" y="6239"/>
                  </a:moveTo>
                  <a:lnTo>
                    <a:pt x="16369" y="0"/>
                  </a:lnTo>
                  <a:lnTo>
                    <a:pt x="17842" y="0"/>
                  </a:lnTo>
                  <a:lnTo>
                    <a:pt x="17842" y="48049"/>
                  </a:lnTo>
                  <a:lnTo>
                    <a:pt x="17842" y="50506"/>
                  </a:lnTo>
                  <a:lnTo>
                    <a:pt x="17842" y="52962"/>
                  </a:lnTo>
                  <a:lnTo>
                    <a:pt x="17842" y="54191"/>
                  </a:lnTo>
                  <a:lnTo>
                    <a:pt x="19315" y="55370"/>
                  </a:lnTo>
                  <a:lnTo>
                    <a:pt x="22267" y="55370"/>
                  </a:lnTo>
                  <a:lnTo>
                    <a:pt x="26692" y="55370"/>
                  </a:lnTo>
                  <a:lnTo>
                    <a:pt x="26692" y="57826"/>
                  </a:lnTo>
                  <a:lnTo>
                    <a:pt x="0" y="57826"/>
                  </a:lnTo>
                  <a:lnTo>
                    <a:pt x="0" y="55370"/>
                  </a:lnTo>
                  <a:lnTo>
                    <a:pt x="4425" y="55370"/>
                  </a:lnTo>
                  <a:lnTo>
                    <a:pt x="7377" y="55370"/>
                  </a:lnTo>
                  <a:lnTo>
                    <a:pt x="8850" y="54191"/>
                  </a:lnTo>
                  <a:lnTo>
                    <a:pt x="8850" y="52962"/>
                  </a:lnTo>
                  <a:lnTo>
                    <a:pt x="8850" y="50506"/>
                  </a:lnTo>
                  <a:lnTo>
                    <a:pt x="8850" y="48049"/>
                  </a:lnTo>
                  <a:lnTo>
                    <a:pt x="8850" y="17195"/>
                  </a:lnTo>
                  <a:lnTo>
                    <a:pt x="8850" y="13560"/>
                  </a:lnTo>
                  <a:lnTo>
                    <a:pt x="8850" y="11103"/>
                  </a:lnTo>
                  <a:lnTo>
                    <a:pt x="8850" y="8696"/>
                  </a:lnTo>
                  <a:lnTo>
                    <a:pt x="7377" y="7467"/>
                  </a:lnTo>
                  <a:lnTo>
                    <a:pt x="5898" y="7467"/>
                  </a:lnTo>
                  <a:lnTo>
                    <a:pt x="4425" y="7467"/>
                  </a:lnTo>
                  <a:lnTo>
                    <a:pt x="2952" y="7467"/>
                  </a:lnTo>
                  <a:lnTo>
                    <a:pt x="0" y="7467"/>
                  </a:lnTo>
                  <a:lnTo>
                    <a:pt x="0" y="623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939672" y="2924829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38631" y="81212"/>
                  </a:moveTo>
                  <a:lnTo>
                    <a:pt x="1473" y="81212"/>
                  </a:lnTo>
                  <a:lnTo>
                    <a:pt x="1473" y="82441"/>
                  </a:lnTo>
                  <a:lnTo>
                    <a:pt x="38631" y="82441"/>
                  </a:lnTo>
                  <a:lnTo>
                    <a:pt x="38631" y="81212"/>
                  </a:lnTo>
                  <a:close/>
                </a:path>
                <a:path w="38734" h="82550">
                  <a:moveTo>
                    <a:pt x="31260" y="80033"/>
                  </a:moveTo>
                  <a:lnTo>
                    <a:pt x="8992" y="80033"/>
                  </a:lnTo>
                  <a:lnTo>
                    <a:pt x="5898" y="81212"/>
                  </a:lnTo>
                  <a:lnTo>
                    <a:pt x="34206" y="81212"/>
                  </a:lnTo>
                  <a:lnTo>
                    <a:pt x="31260" y="80033"/>
                  </a:lnTo>
                  <a:close/>
                </a:path>
                <a:path w="38734" h="82550">
                  <a:moveTo>
                    <a:pt x="25362" y="9875"/>
                  </a:moveTo>
                  <a:lnTo>
                    <a:pt x="10471" y="9875"/>
                  </a:lnTo>
                  <a:lnTo>
                    <a:pt x="11944" y="11103"/>
                  </a:lnTo>
                  <a:lnTo>
                    <a:pt x="13417" y="13560"/>
                  </a:lnTo>
                  <a:lnTo>
                    <a:pt x="13417" y="77577"/>
                  </a:lnTo>
                  <a:lnTo>
                    <a:pt x="10471" y="80033"/>
                  </a:lnTo>
                  <a:lnTo>
                    <a:pt x="29787" y="80033"/>
                  </a:lnTo>
                  <a:lnTo>
                    <a:pt x="26835" y="78805"/>
                  </a:lnTo>
                  <a:lnTo>
                    <a:pt x="26835" y="75022"/>
                  </a:lnTo>
                  <a:lnTo>
                    <a:pt x="25362" y="72565"/>
                  </a:lnTo>
                  <a:lnTo>
                    <a:pt x="25362" y="9875"/>
                  </a:lnTo>
                  <a:close/>
                </a:path>
                <a:path w="38734" h="82550">
                  <a:moveTo>
                    <a:pt x="25362" y="0"/>
                  </a:moveTo>
                  <a:lnTo>
                    <a:pt x="23889" y="0"/>
                  </a:lnTo>
                  <a:lnTo>
                    <a:pt x="0" y="9875"/>
                  </a:lnTo>
                  <a:lnTo>
                    <a:pt x="0" y="11103"/>
                  </a:lnTo>
                  <a:lnTo>
                    <a:pt x="4425" y="9875"/>
                  </a:lnTo>
                  <a:lnTo>
                    <a:pt x="25362" y="9875"/>
                  </a:lnTo>
                  <a:lnTo>
                    <a:pt x="253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939672" y="2924830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0" y="9875"/>
                  </a:moveTo>
                  <a:lnTo>
                    <a:pt x="23889" y="0"/>
                  </a:lnTo>
                  <a:lnTo>
                    <a:pt x="25362" y="0"/>
                  </a:lnTo>
                  <a:lnTo>
                    <a:pt x="25362" y="68930"/>
                  </a:lnTo>
                  <a:lnTo>
                    <a:pt x="25362" y="72565"/>
                  </a:lnTo>
                  <a:lnTo>
                    <a:pt x="26835" y="75022"/>
                  </a:lnTo>
                  <a:lnTo>
                    <a:pt x="26835" y="77577"/>
                  </a:lnTo>
                  <a:lnTo>
                    <a:pt x="26835" y="78805"/>
                  </a:lnTo>
                  <a:lnTo>
                    <a:pt x="29787" y="80033"/>
                  </a:lnTo>
                  <a:lnTo>
                    <a:pt x="31260" y="80033"/>
                  </a:lnTo>
                  <a:lnTo>
                    <a:pt x="34206" y="81212"/>
                  </a:lnTo>
                  <a:lnTo>
                    <a:pt x="38631" y="81212"/>
                  </a:lnTo>
                  <a:lnTo>
                    <a:pt x="38631" y="82441"/>
                  </a:lnTo>
                  <a:lnTo>
                    <a:pt x="1473" y="82441"/>
                  </a:lnTo>
                  <a:lnTo>
                    <a:pt x="1473" y="81212"/>
                  </a:lnTo>
                  <a:lnTo>
                    <a:pt x="5898" y="81212"/>
                  </a:lnTo>
                  <a:lnTo>
                    <a:pt x="8992" y="80033"/>
                  </a:lnTo>
                  <a:lnTo>
                    <a:pt x="10471" y="80033"/>
                  </a:lnTo>
                  <a:lnTo>
                    <a:pt x="11944" y="78805"/>
                  </a:lnTo>
                  <a:lnTo>
                    <a:pt x="13417" y="77577"/>
                  </a:lnTo>
                  <a:lnTo>
                    <a:pt x="13417" y="13560"/>
                  </a:lnTo>
                  <a:lnTo>
                    <a:pt x="11944" y="11103"/>
                  </a:lnTo>
                  <a:lnTo>
                    <a:pt x="10471" y="9875"/>
                  </a:lnTo>
                  <a:lnTo>
                    <a:pt x="7371" y="9875"/>
                  </a:lnTo>
                  <a:lnTo>
                    <a:pt x="4425" y="9875"/>
                  </a:lnTo>
                  <a:lnTo>
                    <a:pt x="0" y="11103"/>
                  </a:lnTo>
                  <a:lnTo>
                    <a:pt x="0" y="98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01491" y="2924128"/>
              <a:ext cx="63918" cy="85073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1085496" y="2880415"/>
              <a:ext cx="43815" cy="59690"/>
            </a:xfrm>
            <a:custGeom>
              <a:avLst/>
              <a:gdLst/>
              <a:ahLst/>
              <a:cxnLst/>
              <a:rect l="l" t="t" r="r" b="b"/>
              <a:pathLst>
                <a:path w="43815" h="59689">
                  <a:moveTo>
                    <a:pt x="20794" y="0"/>
                  </a:moveTo>
                  <a:lnTo>
                    <a:pt x="0" y="24663"/>
                  </a:lnTo>
                  <a:lnTo>
                    <a:pt x="0" y="38174"/>
                  </a:lnTo>
                  <a:lnTo>
                    <a:pt x="16369" y="59153"/>
                  </a:lnTo>
                  <a:lnTo>
                    <a:pt x="23889" y="59153"/>
                  </a:lnTo>
                  <a:lnTo>
                    <a:pt x="28314" y="57974"/>
                  </a:lnTo>
                  <a:lnTo>
                    <a:pt x="31260" y="56745"/>
                  </a:lnTo>
                  <a:lnTo>
                    <a:pt x="20794" y="56745"/>
                  </a:lnTo>
                  <a:lnTo>
                    <a:pt x="14896" y="54289"/>
                  </a:lnTo>
                  <a:lnTo>
                    <a:pt x="11944" y="50506"/>
                  </a:lnTo>
                  <a:lnTo>
                    <a:pt x="10471" y="45642"/>
                  </a:lnTo>
                  <a:lnTo>
                    <a:pt x="10471" y="38174"/>
                  </a:lnTo>
                  <a:lnTo>
                    <a:pt x="8998" y="30903"/>
                  </a:lnTo>
                  <a:lnTo>
                    <a:pt x="10471" y="24663"/>
                  </a:lnTo>
                  <a:lnTo>
                    <a:pt x="10471" y="17343"/>
                  </a:lnTo>
                  <a:lnTo>
                    <a:pt x="11944" y="12331"/>
                  </a:lnTo>
                  <a:lnTo>
                    <a:pt x="13417" y="8696"/>
                  </a:lnTo>
                  <a:lnTo>
                    <a:pt x="14896" y="6239"/>
                  </a:lnTo>
                  <a:lnTo>
                    <a:pt x="17842" y="3783"/>
                  </a:lnTo>
                  <a:lnTo>
                    <a:pt x="20794" y="2603"/>
                  </a:lnTo>
                  <a:lnTo>
                    <a:pt x="29093" y="2603"/>
                  </a:lnTo>
                  <a:lnTo>
                    <a:pt x="26835" y="1375"/>
                  </a:lnTo>
                  <a:lnTo>
                    <a:pt x="20794" y="0"/>
                  </a:lnTo>
                  <a:close/>
                </a:path>
                <a:path w="43815" h="59689">
                  <a:moveTo>
                    <a:pt x="29093" y="2603"/>
                  </a:moveTo>
                  <a:lnTo>
                    <a:pt x="20794" y="2603"/>
                  </a:lnTo>
                  <a:lnTo>
                    <a:pt x="23889" y="3783"/>
                  </a:lnTo>
                  <a:lnTo>
                    <a:pt x="26835" y="3783"/>
                  </a:lnTo>
                  <a:lnTo>
                    <a:pt x="28314" y="7467"/>
                  </a:lnTo>
                  <a:lnTo>
                    <a:pt x="31260" y="11103"/>
                  </a:lnTo>
                  <a:lnTo>
                    <a:pt x="32733" y="16114"/>
                  </a:lnTo>
                  <a:lnTo>
                    <a:pt x="32733" y="39402"/>
                  </a:lnTo>
                  <a:lnTo>
                    <a:pt x="31260" y="48098"/>
                  </a:lnTo>
                  <a:lnTo>
                    <a:pt x="28314" y="51734"/>
                  </a:lnTo>
                  <a:lnTo>
                    <a:pt x="26835" y="55517"/>
                  </a:lnTo>
                  <a:lnTo>
                    <a:pt x="23889" y="56745"/>
                  </a:lnTo>
                  <a:lnTo>
                    <a:pt x="31260" y="56745"/>
                  </a:lnTo>
                  <a:lnTo>
                    <a:pt x="43205" y="35767"/>
                  </a:lnTo>
                  <a:lnTo>
                    <a:pt x="43205" y="29674"/>
                  </a:lnTo>
                  <a:lnTo>
                    <a:pt x="41732" y="17343"/>
                  </a:lnTo>
                  <a:lnTo>
                    <a:pt x="35685" y="7467"/>
                  </a:lnTo>
                  <a:lnTo>
                    <a:pt x="31260" y="3783"/>
                  </a:lnTo>
                  <a:lnTo>
                    <a:pt x="29093" y="260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85496" y="2880416"/>
              <a:ext cx="43815" cy="59690"/>
            </a:xfrm>
            <a:custGeom>
              <a:avLst/>
              <a:gdLst/>
              <a:ahLst/>
              <a:cxnLst/>
              <a:rect l="l" t="t" r="r" b="b"/>
              <a:pathLst>
                <a:path w="43815" h="59689">
                  <a:moveTo>
                    <a:pt x="0" y="30903"/>
                  </a:moveTo>
                  <a:lnTo>
                    <a:pt x="0" y="24663"/>
                  </a:lnTo>
                  <a:lnTo>
                    <a:pt x="1478" y="18571"/>
                  </a:lnTo>
                  <a:lnTo>
                    <a:pt x="20794" y="0"/>
                  </a:lnTo>
                  <a:lnTo>
                    <a:pt x="26835" y="1375"/>
                  </a:lnTo>
                  <a:lnTo>
                    <a:pt x="31260" y="3783"/>
                  </a:lnTo>
                  <a:lnTo>
                    <a:pt x="35685" y="7467"/>
                  </a:lnTo>
                  <a:lnTo>
                    <a:pt x="41732" y="17343"/>
                  </a:lnTo>
                  <a:lnTo>
                    <a:pt x="43205" y="29674"/>
                  </a:lnTo>
                  <a:lnTo>
                    <a:pt x="43205" y="35767"/>
                  </a:lnTo>
                  <a:lnTo>
                    <a:pt x="23889" y="59153"/>
                  </a:lnTo>
                  <a:lnTo>
                    <a:pt x="20794" y="59153"/>
                  </a:lnTo>
                  <a:lnTo>
                    <a:pt x="16369" y="59153"/>
                  </a:lnTo>
                  <a:lnTo>
                    <a:pt x="0" y="38174"/>
                  </a:lnTo>
                  <a:lnTo>
                    <a:pt x="0" y="30903"/>
                  </a:lnTo>
                  <a:close/>
                </a:path>
                <a:path w="43815" h="59689">
                  <a:moveTo>
                    <a:pt x="8998" y="30903"/>
                  </a:moveTo>
                  <a:lnTo>
                    <a:pt x="10471" y="38174"/>
                  </a:lnTo>
                  <a:lnTo>
                    <a:pt x="10471" y="45642"/>
                  </a:lnTo>
                  <a:lnTo>
                    <a:pt x="11944" y="50506"/>
                  </a:lnTo>
                  <a:lnTo>
                    <a:pt x="14896" y="54289"/>
                  </a:lnTo>
                  <a:lnTo>
                    <a:pt x="17842" y="55517"/>
                  </a:lnTo>
                  <a:lnTo>
                    <a:pt x="20794" y="56745"/>
                  </a:lnTo>
                  <a:lnTo>
                    <a:pt x="23889" y="56745"/>
                  </a:lnTo>
                  <a:lnTo>
                    <a:pt x="26835" y="55517"/>
                  </a:lnTo>
                  <a:lnTo>
                    <a:pt x="28314" y="51734"/>
                  </a:lnTo>
                  <a:lnTo>
                    <a:pt x="31260" y="48098"/>
                  </a:lnTo>
                  <a:lnTo>
                    <a:pt x="32733" y="39402"/>
                  </a:lnTo>
                  <a:lnTo>
                    <a:pt x="32733" y="28446"/>
                  </a:lnTo>
                  <a:lnTo>
                    <a:pt x="32733" y="20978"/>
                  </a:lnTo>
                  <a:lnTo>
                    <a:pt x="32733" y="16114"/>
                  </a:lnTo>
                  <a:lnTo>
                    <a:pt x="31260" y="11103"/>
                  </a:lnTo>
                  <a:lnTo>
                    <a:pt x="28314" y="7467"/>
                  </a:lnTo>
                  <a:lnTo>
                    <a:pt x="26835" y="3783"/>
                  </a:lnTo>
                  <a:lnTo>
                    <a:pt x="23889" y="3783"/>
                  </a:lnTo>
                  <a:lnTo>
                    <a:pt x="20794" y="2603"/>
                  </a:lnTo>
                  <a:lnTo>
                    <a:pt x="17842" y="3783"/>
                  </a:lnTo>
                  <a:lnTo>
                    <a:pt x="14896" y="6239"/>
                  </a:lnTo>
                  <a:lnTo>
                    <a:pt x="13417" y="8696"/>
                  </a:lnTo>
                  <a:lnTo>
                    <a:pt x="11944" y="12331"/>
                  </a:lnTo>
                  <a:lnTo>
                    <a:pt x="10471" y="17343"/>
                  </a:lnTo>
                  <a:lnTo>
                    <a:pt x="10471" y="24663"/>
                  </a:lnTo>
                  <a:lnTo>
                    <a:pt x="8998" y="309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939672" y="2585043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25362" y="0"/>
                  </a:moveTo>
                  <a:lnTo>
                    <a:pt x="23889" y="0"/>
                  </a:lnTo>
                  <a:lnTo>
                    <a:pt x="0" y="8646"/>
                  </a:lnTo>
                  <a:lnTo>
                    <a:pt x="0" y="11103"/>
                  </a:lnTo>
                  <a:lnTo>
                    <a:pt x="4425" y="9875"/>
                  </a:lnTo>
                  <a:lnTo>
                    <a:pt x="7371" y="8646"/>
                  </a:lnTo>
                  <a:lnTo>
                    <a:pt x="10471" y="9875"/>
                  </a:lnTo>
                  <a:lnTo>
                    <a:pt x="11944" y="9875"/>
                  </a:lnTo>
                  <a:lnTo>
                    <a:pt x="11944" y="11103"/>
                  </a:lnTo>
                  <a:lnTo>
                    <a:pt x="13417" y="12331"/>
                  </a:lnTo>
                  <a:lnTo>
                    <a:pt x="13417" y="77577"/>
                  </a:lnTo>
                  <a:lnTo>
                    <a:pt x="10471" y="79984"/>
                  </a:lnTo>
                  <a:lnTo>
                    <a:pt x="1473" y="79984"/>
                  </a:lnTo>
                  <a:lnTo>
                    <a:pt x="1473" y="82441"/>
                  </a:lnTo>
                  <a:lnTo>
                    <a:pt x="38631" y="82441"/>
                  </a:lnTo>
                  <a:lnTo>
                    <a:pt x="38631" y="79984"/>
                  </a:lnTo>
                  <a:lnTo>
                    <a:pt x="31260" y="79984"/>
                  </a:lnTo>
                  <a:lnTo>
                    <a:pt x="29787" y="78805"/>
                  </a:lnTo>
                  <a:lnTo>
                    <a:pt x="26835" y="78805"/>
                  </a:lnTo>
                  <a:lnTo>
                    <a:pt x="26835" y="75120"/>
                  </a:lnTo>
                  <a:lnTo>
                    <a:pt x="25362" y="71484"/>
                  </a:lnTo>
                  <a:lnTo>
                    <a:pt x="253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939672" y="2585043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0" y="8646"/>
                  </a:moveTo>
                  <a:lnTo>
                    <a:pt x="23889" y="0"/>
                  </a:lnTo>
                  <a:lnTo>
                    <a:pt x="25362" y="0"/>
                  </a:lnTo>
                  <a:lnTo>
                    <a:pt x="25362" y="67701"/>
                  </a:lnTo>
                  <a:lnTo>
                    <a:pt x="25362" y="71484"/>
                  </a:lnTo>
                  <a:lnTo>
                    <a:pt x="26835" y="75120"/>
                  </a:lnTo>
                  <a:lnTo>
                    <a:pt x="26835" y="76348"/>
                  </a:lnTo>
                  <a:lnTo>
                    <a:pt x="26835" y="78805"/>
                  </a:lnTo>
                  <a:lnTo>
                    <a:pt x="29787" y="78805"/>
                  </a:lnTo>
                  <a:lnTo>
                    <a:pt x="31260" y="79984"/>
                  </a:lnTo>
                  <a:lnTo>
                    <a:pt x="34206" y="79984"/>
                  </a:lnTo>
                  <a:lnTo>
                    <a:pt x="38631" y="79984"/>
                  </a:lnTo>
                  <a:lnTo>
                    <a:pt x="38631" y="82441"/>
                  </a:lnTo>
                  <a:lnTo>
                    <a:pt x="1473" y="82441"/>
                  </a:lnTo>
                  <a:lnTo>
                    <a:pt x="1473" y="79984"/>
                  </a:lnTo>
                  <a:lnTo>
                    <a:pt x="5898" y="79984"/>
                  </a:lnTo>
                  <a:lnTo>
                    <a:pt x="8992" y="79984"/>
                  </a:lnTo>
                  <a:lnTo>
                    <a:pt x="10471" y="79984"/>
                  </a:lnTo>
                  <a:lnTo>
                    <a:pt x="11944" y="78805"/>
                  </a:lnTo>
                  <a:lnTo>
                    <a:pt x="13417" y="77577"/>
                  </a:lnTo>
                  <a:lnTo>
                    <a:pt x="13417" y="75120"/>
                  </a:lnTo>
                  <a:lnTo>
                    <a:pt x="13417" y="72664"/>
                  </a:lnTo>
                  <a:lnTo>
                    <a:pt x="13417" y="12331"/>
                  </a:lnTo>
                  <a:lnTo>
                    <a:pt x="11944" y="11103"/>
                  </a:lnTo>
                  <a:lnTo>
                    <a:pt x="11944" y="9875"/>
                  </a:lnTo>
                  <a:lnTo>
                    <a:pt x="10471" y="9875"/>
                  </a:lnTo>
                  <a:lnTo>
                    <a:pt x="7371" y="8646"/>
                  </a:lnTo>
                  <a:lnTo>
                    <a:pt x="4425" y="9875"/>
                  </a:lnTo>
                  <a:lnTo>
                    <a:pt x="0" y="11103"/>
                  </a:lnTo>
                  <a:lnTo>
                    <a:pt x="0" y="864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6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01491" y="2584341"/>
              <a:ext cx="63919" cy="85171"/>
            </a:xfrm>
            <a:prstGeom prst="rect">
              <a:avLst/>
            </a:prstGeom>
          </p:spPr>
        </p:pic>
        <p:sp>
          <p:nvSpPr>
            <p:cNvPr id="64" name="object 64"/>
            <p:cNvSpPr/>
            <p:nvPr/>
          </p:nvSpPr>
          <p:spPr>
            <a:xfrm>
              <a:off x="1093016" y="2540776"/>
              <a:ext cx="27305" cy="58419"/>
            </a:xfrm>
            <a:custGeom>
              <a:avLst/>
              <a:gdLst/>
              <a:ahLst/>
              <a:cxnLst/>
              <a:rect l="l" t="t" r="r" b="b"/>
              <a:pathLst>
                <a:path w="27305" h="58419">
                  <a:moveTo>
                    <a:pt x="19315" y="0"/>
                  </a:moveTo>
                  <a:lnTo>
                    <a:pt x="16369" y="0"/>
                  </a:lnTo>
                  <a:lnTo>
                    <a:pt x="0" y="6092"/>
                  </a:lnTo>
                  <a:lnTo>
                    <a:pt x="1478" y="7418"/>
                  </a:lnTo>
                  <a:lnTo>
                    <a:pt x="8850" y="7418"/>
                  </a:lnTo>
                  <a:lnTo>
                    <a:pt x="8850" y="9875"/>
                  </a:lnTo>
                  <a:lnTo>
                    <a:pt x="10323" y="11103"/>
                  </a:lnTo>
                  <a:lnTo>
                    <a:pt x="10323" y="52913"/>
                  </a:lnTo>
                  <a:lnTo>
                    <a:pt x="8850" y="54141"/>
                  </a:lnTo>
                  <a:lnTo>
                    <a:pt x="8850" y="55370"/>
                  </a:lnTo>
                  <a:lnTo>
                    <a:pt x="5898" y="55370"/>
                  </a:lnTo>
                  <a:lnTo>
                    <a:pt x="1478" y="56598"/>
                  </a:lnTo>
                  <a:lnTo>
                    <a:pt x="1478" y="57826"/>
                  </a:lnTo>
                  <a:lnTo>
                    <a:pt x="26692" y="57826"/>
                  </a:lnTo>
                  <a:lnTo>
                    <a:pt x="26692" y="56598"/>
                  </a:lnTo>
                  <a:lnTo>
                    <a:pt x="23740" y="55370"/>
                  </a:lnTo>
                  <a:lnTo>
                    <a:pt x="19315" y="55370"/>
                  </a:lnTo>
                  <a:lnTo>
                    <a:pt x="1931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093016" y="2540776"/>
              <a:ext cx="27305" cy="58419"/>
            </a:xfrm>
            <a:custGeom>
              <a:avLst/>
              <a:gdLst/>
              <a:ahLst/>
              <a:cxnLst/>
              <a:rect l="l" t="t" r="r" b="b"/>
              <a:pathLst>
                <a:path w="27305" h="58419">
                  <a:moveTo>
                    <a:pt x="0" y="6092"/>
                  </a:moveTo>
                  <a:lnTo>
                    <a:pt x="16369" y="0"/>
                  </a:lnTo>
                  <a:lnTo>
                    <a:pt x="19315" y="0"/>
                  </a:lnTo>
                  <a:lnTo>
                    <a:pt x="19315" y="48049"/>
                  </a:lnTo>
                  <a:lnTo>
                    <a:pt x="19315" y="50506"/>
                  </a:lnTo>
                  <a:lnTo>
                    <a:pt x="19315" y="52913"/>
                  </a:lnTo>
                  <a:lnTo>
                    <a:pt x="19315" y="54141"/>
                  </a:lnTo>
                  <a:lnTo>
                    <a:pt x="19315" y="55370"/>
                  </a:lnTo>
                  <a:lnTo>
                    <a:pt x="20794" y="55370"/>
                  </a:lnTo>
                  <a:lnTo>
                    <a:pt x="23740" y="55370"/>
                  </a:lnTo>
                  <a:lnTo>
                    <a:pt x="26692" y="56598"/>
                  </a:lnTo>
                  <a:lnTo>
                    <a:pt x="26692" y="57826"/>
                  </a:lnTo>
                  <a:lnTo>
                    <a:pt x="1478" y="57826"/>
                  </a:lnTo>
                  <a:lnTo>
                    <a:pt x="1478" y="56598"/>
                  </a:lnTo>
                  <a:lnTo>
                    <a:pt x="5898" y="55370"/>
                  </a:lnTo>
                  <a:lnTo>
                    <a:pt x="7377" y="55370"/>
                  </a:lnTo>
                  <a:lnTo>
                    <a:pt x="8850" y="55370"/>
                  </a:lnTo>
                  <a:lnTo>
                    <a:pt x="8850" y="54141"/>
                  </a:lnTo>
                  <a:lnTo>
                    <a:pt x="10323" y="52913"/>
                  </a:lnTo>
                  <a:lnTo>
                    <a:pt x="10323" y="50506"/>
                  </a:lnTo>
                  <a:lnTo>
                    <a:pt x="10323" y="48049"/>
                  </a:lnTo>
                  <a:lnTo>
                    <a:pt x="10323" y="17195"/>
                  </a:lnTo>
                  <a:lnTo>
                    <a:pt x="10323" y="13510"/>
                  </a:lnTo>
                  <a:lnTo>
                    <a:pt x="10323" y="11103"/>
                  </a:lnTo>
                  <a:lnTo>
                    <a:pt x="8850" y="9875"/>
                  </a:lnTo>
                  <a:lnTo>
                    <a:pt x="8850" y="8646"/>
                  </a:lnTo>
                  <a:lnTo>
                    <a:pt x="8850" y="7418"/>
                  </a:lnTo>
                  <a:lnTo>
                    <a:pt x="7377" y="7418"/>
                  </a:lnTo>
                  <a:lnTo>
                    <a:pt x="5898" y="7418"/>
                  </a:lnTo>
                  <a:lnTo>
                    <a:pt x="4425" y="7418"/>
                  </a:lnTo>
                  <a:lnTo>
                    <a:pt x="1478" y="7418"/>
                  </a:lnTo>
                  <a:lnTo>
                    <a:pt x="0" y="609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939672" y="2244175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38631" y="81212"/>
                  </a:moveTo>
                  <a:lnTo>
                    <a:pt x="1473" y="81212"/>
                  </a:lnTo>
                  <a:lnTo>
                    <a:pt x="1473" y="82441"/>
                  </a:lnTo>
                  <a:lnTo>
                    <a:pt x="38631" y="82441"/>
                  </a:lnTo>
                  <a:lnTo>
                    <a:pt x="38631" y="81212"/>
                  </a:lnTo>
                  <a:close/>
                </a:path>
                <a:path w="38734" h="82550">
                  <a:moveTo>
                    <a:pt x="31260" y="79984"/>
                  </a:moveTo>
                  <a:lnTo>
                    <a:pt x="8992" y="79984"/>
                  </a:lnTo>
                  <a:lnTo>
                    <a:pt x="5898" y="81212"/>
                  </a:lnTo>
                  <a:lnTo>
                    <a:pt x="34206" y="81212"/>
                  </a:lnTo>
                  <a:lnTo>
                    <a:pt x="31260" y="79984"/>
                  </a:lnTo>
                  <a:close/>
                </a:path>
                <a:path w="38734" h="82550">
                  <a:moveTo>
                    <a:pt x="25362" y="9727"/>
                  </a:moveTo>
                  <a:lnTo>
                    <a:pt x="10471" y="9727"/>
                  </a:lnTo>
                  <a:lnTo>
                    <a:pt x="11944" y="10956"/>
                  </a:lnTo>
                  <a:lnTo>
                    <a:pt x="13417" y="13510"/>
                  </a:lnTo>
                  <a:lnTo>
                    <a:pt x="13417" y="77429"/>
                  </a:lnTo>
                  <a:lnTo>
                    <a:pt x="11944" y="78756"/>
                  </a:lnTo>
                  <a:lnTo>
                    <a:pt x="10471" y="79984"/>
                  </a:lnTo>
                  <a:lnTo>
                    <a:pt x="29787" y="79984"/>
                  </a:lnTo>
                  <a:lnTo>
                    <a:pt x="26835" y="78756"/>
                  </a:lnTo>
                  <a:lnTo>
                    <a:pt x="26835" y="74973"/>
                  </a:lnTo>
                  <a:lnTo>
                    <a:pt x="25362" y="72565"/>
                  </a:lnTo>
                  <a:lnTo>
                    <a:pt x="25362" y="9727"/>
                  </a:lnTo>
                  <a:close/>
                </a:path>
                <a:path w="38734" h="82550">
                  <a:moveTo>
                    <a:pt x="25362" y="0"/>
                  </a:moveTo>
                  <a:lnTo>
                    <a:pt x="23889" y="0"/>
                  </a:lnTo>
                  <a:lnTo>
                    <a:pt x="0" y="9727"/>
                  </a:lnTo>
                  <a:lnTo>
                    <a:pt x="0" y="10956"/>
                  </a:lnTo>
                  <a:lnTo>
                    <a:pt x="4425" y="9727"/>
                  </a:lnTo>
                  <a:lnTo>
                    <a:pt x="25362" y="9727"/>
                  </a:lnTo>
                  <a:lnTo>
                    <a:pt x="253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939672" y="2244175"/>
              <a:ext cx="38735" cy="82550"/>
            </a:xfrm>
            <a:custGeom>
              <a:avLst/>
              <a:gdLst/>
              <a:ahLst/>
              <a:cxnLst/>
              <a:rect l="l" t="t" r="r" b="b"/>
              <a:pathLst>
                <a:path w="38734" h="82550">
                  <a:moveTo>
                    <a:pt x="0" y="9727"/>
                  </a:moveTo>
                  <a:lnTo>
                    <a:pt x="23889" y="0"/>
                  </a:lnTo>
                  <a:lnTo>
                    <a:pt x="25362" y="0"/>
                  </a:lnTo>
                  <a:lnTo>
                    <a:pt x="25362" y="68881"/>
                  </a:lnTo>
                  <a:lnTo>
                    <a:pt x="25362" y="72565"/>
                  </a:lnTo>
                  <a:lnTo>
                    <a:pt x="26835" y="74973"/>
                  </a:lnTo>
                  <a:lnTo>
                    <a:pt x="26835" y="77429"/>
                  </a:lnTo>
                  <a:lnTo>
                    <a:pt x="26835" y="78756"/>
                  </a:lnTo>
                  <a:lnTo>
                    <a:pt x="29787" y="79984"/>
                  </a:lnTo>
                  <a:lnTo>
                    <a:pt x="31260" y="79984"/>
                  </a:lnTo>
                  <a:lnTo>
                    <a:pt x="34206" y="81212"/>
                  </a:lnTo>
                  <a:lnTo>
                    <a:pt x="38631" y="81212"/>
                  </a:lnTo>
                  <a:lnTo>
                    <a:pt x="38631" y="82441"/>
                  </a:lnTo>
                  <a:lnTo>
                    <a:pt x="1473" y="82441"/>
                  </a:lnTo>
                  <a:lnTo>
                    <a:pt x="1473" y="81212"/>
                  </a:lnTo>
                  <a:lnTo>
                    <a:pt x="5898" y="81212"/>
                  </a:lnTo>
                  <a:lnTo>
                    <a:pt x="8992" y="79984"/>
                  </a:lnTo>
                  <a:lnTo>
                    <a:pt x="10471" y="79984"/>
                  </a:lnTo>
                  <a:lnTo>
                    <a:pt x="11944" y="78756"/>
                  </a:lnTo>
                  <a:lnTo>
                    <a:pt x="13417" y="77429"/>
                  </a:lnTo>
                  <a:lnTo>
                    <a:pt x="13417" y="76201"/>
                  </a:lnTo>
                  <a:lnTo>
                    <a:pt x="13417" y="72565"/>
                  </a:lnTo>
                  <a:lnTo>
                    <a:pt x="13417" y="13510"/>
                  </a:lnTo>
                  <a:lnTo>
                    <a:pt x="11944" y="10956"/>
                  </a:lnTo>
                  <a:lnTo>
                    <a:pt x="10471" y="9727"/>
                  </a:lnTo>
                  <a:lnTo>
                    <a:pt x="7371" y="9727"/>
                  </a:lnTo>
                  <a:lnTo>
                    <a:pt x="4425" y="9727"/>
                  </a:lnTo>
                  <a:lnTo>
                    <a:pt x="0" y="10956"/>
                  </a:lnTo>
                  <a:lnTo>
                    <a:pt x="0" y="972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8" name="object 6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01491" y="2199062"/>
              <a:ext cx="127909" cy="129434"/>
            </a:xfrm>
            <a:prstGeom prst="rect">
              <a:avLst/>
            </a:prstGeom>
          </p:spPr>
        </p:pic>
        <p:sp>
          <p:nvSpPr>
            <p:cNvPr id="69" name="object 69"/>
            <p:cNvSpPr/>
            <p:nvPr/>
          </p:nvSpPr>
          <p:spPr>
            <a:xfrm>
              <a:off x="1202502" y="2290308"/>
              <a:ext cx="2058670" cy="1701164"/>
            </a:xfrm>
            <a:custGeom>
              <a:avLst/>
              <a:gdLst/>
              <a:ahLst/>
              <a:cxnLst/>
              <a:rect l="l" t="t" r="r" b="b"/>
              <a:pathLst>
                <a:path w="2058670" h="1701164">
                  <a:moveTo>
                    <a:pt x="0" y="38174"/>
                  </a:moveTo>
                  <a:lnTo>
                    <a:pt x="90704" y="217943"/>
                  </a:lnTo>
                  <a:lnTo>
                    <a:pt x="156159" y="348335"/>
                  </a:lnTo>
                  <a:lnTo>
                    <a:pt x="245492" y="532968"/>
                  </a:lnTo>
                  <a:lnTo>
                    <a:pt x="310947" y="668372"/>
                  </a:lnTo>
                  <a:lnTo>
                    <a:pt x="360068" y="773020"/>
                  </a:lnTo>
                  <a:lnTo>
                    <a:pt x="400160" y="859244"/>
                  </a:lnTo>
                  <a:lnTo>
                    <a:pt x="464190" y="994599"/>
                  </a:lnTo>
                  <a:lnTo>
                    <a:pt x="514914" y="1101703"/>
                  </a:lnTo>
                  <a:lnTo>
                    <a:pt x="605554" y="1293656"/>
                  </a:lnTo>
                  <a:lnTo>
                    <a:pt x="669583" y="1427979"/>
                  </a:lnTo>
                  <a:lnTo>
                    <a:pt x="760400" y="1612494"/>
                  </a:lnTo>
                  <a:lnTo>
                    <a:pt x="805067" y="1701160"/>
                  </a:lnTo>
                </a:path>
                <a:path w="2058670" h="1701164">
                  <a:moveTo>
                    <a:pt x="0" y="885087"/>
                  </a:moveTo>
                  <a:lnTo>
                    <a:pt x="90704" y="859244"/>
                  </a:lnTo>
                  <a:lnTo>
                    <a:pt x="156159" y="845684"/>
                  </a:lnTo>
                  <a:lnTo>
                    <a:pt x="245492" y="835809"/>
                  </a:lnTo>
                  <a:lnTo>
                    <a:pt x="310947" y="833401"/>
                  </a:lnTo>
                  <a:lnTo>
                    <a:pt x="360068" y="833401"/>
                  </a:lnTo>
                  <a:lnTo>
                    <a:pt x="400160" y="833401"/>
                  </a:lnTo>
                  <a:lnTo>
                    <a:pt x="464190" y="838265"/>
                  </a:lnTo>
                  <a:lnTo>
                    <a:pt x="514914" y="843276"/>
                  </a:lnTo>
                  <a:lnTo>
                    <a:pt x="605554" y="856787"/>
                  </a:lnTo>
                  <a:lnTo>
                    <a:pt x="669583" y="867793"/>
                  </a:lnTo>
                  <a:lnTo>
                    <a:pt x="760400" y="887543"/>
                  </a:lnTo>
                  <a:lnTo>
                    <a:pt x="824371" y="903510"/>
                  </a:lnTo>
                  <a:lnTo>
                    <a:pt x="874976" y="917071"/>
                  </a:lnTo>
                  <a:lnTo>
                    <a:pt x="915069" y="929353"/>
                  </a:lnTo>
                  <a:lnTo>
                    <a:pt x="979039" y="947777"/>
                  </a:lnTo>
                  <a:lnTo>
                    <a:pt x="1029764" y="963892"/>
                  </a:lnTo>
                  <a:lnTo>
                    <a:pt x="1034219" y="965120"/>
                  </a:lnTo>
                  <a:lnTo>
                    <a:pt x="1078885" y="979859"/>
                  </a:lnTo>
                  <a:lnTo>
                    <a:pt x="1118978" y="994599"/>
                  </a:lnTo>
                  <a:lnTo>
                    <a:pt x="1183007" y="1018034"/>
                  </a:lnTo>
                  <a:lnTo>
                    <a:pt x="1273824" y="1052425"/>
                  </a:lnTo>
                  <a:lnTo>
                    <a:pt x="1337795" y="1079496"/>
                  </a:lnTo>
                  <a:lnTo>
                    <a:pt x="1388400" y="1101703"/>
                  </a:lnTo>
                  <a:lnTo>
                    <a:pt x="1428493" y="1120127"/>
                  </a:lnTo>
                  <a:lnTo>
                    <a:pt x="1464309" y="1135014"/>
                  </a:lnTo>
                  <a:lnTo>
                    <a:pt x="1492463" y="1149753"/>
                  </a:lnTo>
                  <a:lnTo>
                    <a:pt x="1519311" y="1162085"/>
                  </a:lnTo>
                  <a:lnTo>
                    <a:pt x="1543188" y="1173041"/>
                  </a:lnTo>
                  <a:lnTo>
                    <a:pt x="1583281" y="1192791"/>
                  </a:lnTo>
                  <a:lnTo>
                    <a:pt x="1633887" y="1217455"/>
                  </a:lnTo>
                  <a:lnTo>
                    <a:pt x="1697857" y="1250618"/>
                  </a:lnTo>
                  <a:lnTo>
                    <a:pt x="1718645" y="1260493"/>
                  </a:lnTo>
                  <a:lnTo>
                    <a:pt x="1757431" y="1280145"/>
                  </a:lnTo>
                  <a:lnTo>
                    <a:pt x="1788674" y="1297439"/>
                  </a:lnTo>
                  <a:lnTo>
                    <a:pt x="1852704" y="1330652"/>
                  </a:lnTo>
                  <a:lnTo>
                    <a:pt x="1901765" y="1357723"/>
                  </a:lnTo>
                  <a:lnTo>
                    <a:pt x="1943402" y="1379930"/>
                  </a:lnTo>
                  <a:lnTo>
                    <a:pt x="2007372" y="1414419"/>
                  </a:lnTo>
                  <a:lnTo>
                    <a:pt x="2058097" y="1442718"/>
                  </a:lnTo>
                </a:path>
                <a:path w="2058670" h="1701164">
                  <a:moveTo>
                    <a:pt x="1157764" y="1701160"/>
                  </a:moveTo>
                  <a:lnTo>
                    <a:pt x="1183007" y="1618714"/>
                  </a:lnTo>
                  <a:lnTo>
                    <a:pt x="1273824" y="1463550"/>
                  </a:lnTo>
                  <a:lnTo>
                    <a:pt x="1337795" y="1390984"/>
                  </a:lnTo>
                  <a:lnTo>
                    <a:pt x="1388400" y="1346619"/>
                  </a:lnTo>
                  <a:lnTo>
                    <a:pt x="1428493" y="1315863"/>
                  </a:lnTo>
                  <a:lnTo>
                    <a:pt x="1464309" y="1293656"/>
                  </a:lnTo>
                  <a:lnTo>
                    <a:pt x="1492463" y="1275281"/>
                  </a:lnTo>
                  <a:lnTo>
                    <a:pt x="1543188" y="1248161"/>
                  </a:lnTo>
                  <a:lnTo>
                    <a:pt x="1583281" y="1228558"/>
                  </a:lnTo>
                  <a:lnTo>
                    <a:pt x="1633887" y="1207580"/>
                  </a:lnTo>
                  <a:lnTo>
                    <a:pt x="1697857" y="1184144"/>
                  </a:lnTo>
                  <a:lnTo>
                    <a:pt x="1757431" y="1165720"/>
                  </a:lnTo>
                  <a:lnTo>
                    <a:pt x="1788674" y="1155845"/>
                  </a:lnTo>
                  <a:lnTo>
                    <a:pt x="1852704" y="1139878"/>
                  </a:lnTo>
                  <a:lnTo>
                    <a:pt x="1901765" y="1127546"/>
                  </a:lnTo>
                  <a:lnTo>
                    <a:pt x="1943402" y="1120127"/>
                  </a:lnTo>
                  <a:lnTo>
                    <a:pt x="2007372" y="1107795"/>
                  </a:lnTo>
                  <a:lnTo>
                    <a:pt x="2058097" y="1100475"/>
                  </a:lnTo>
                </a:path>
                <a:path w="2058670" h="1701164">
                  <a:moveTo>
                    <a:pt x="2058097" y="0"/>
                  </a:moveTo>
                  <a:lnTo>
                    <a:pt x="2058097" y="1701160"/>
                  </a:lnTo>
                </a:path>
                <a:path w="2058670" h="1701164">
                  <a:moveTo>
                    <a:pt x="2058097" y="1598954"/>
                  </a:moveTo>
                  <a:lnTo>
                    <a:pt x="2023706" y="1598954"/>
                  </a:lnTo>
                </a:path>
                <a:path w="2058670" h="1701164">
                  <a:moveTo>
                    <a:pt x="2058097" y="1538719"/>
                  </a:moveTo>
                  <a:lnTo>
                    <a:pt x="2023706" y="1538719"/>
                  </a:lnTo>
                </a:path>
                <a:path w="2058670" h="1701164">
                  <a:moveTo>
                    <a:pt x="2058097" y="1496860"/>
                  </a:moveTo>
                  <a:lnTo>
                    <a:pt x="2023706" y="1496860"/>
                  </a:lnTo>
                </a:path>
                <a:path w="2058670" h="1701164">
                  <a:moveTo>
                    <a:pt x="2058097" y="1463550"/>
                  </a:moveTo>
                  <a:lnTo>
                    <a:pt x="2023706" y="1463550"/>
                  </a:lnTo>
                </a:path>
                <a:path w="2058670" h="1701164">
                  <a:moveTo>
                    <a:pt x="2058097" y="1436479"/>
                  </a:moveTo>
                  <a:lnTo>
                    <a:pt x="2023706" y="1436479"/>
                  </a:lnTo>
                </a:path>
                <a:path w="2058670" h="1701164">
                  <a:moveTo>
                    <a:pt x="2058097" y="1414419"/>
                  </a:moveTo>
                  <a:lnTo>
                    <a:pt x="2023706" y="1414419"/>
                  </a:lnTo>
                </a:path>
                <a:path w="2058670" h="1701164">
                  <a:moveTo>
                    <a:pt x="2058097" y="1393440"/>
                  </a:moveTo>
                  <a:lnTo>
                    <a:pt x="2023706" y="1393440"/>
                  </a:lnTo>
                </a:path>
                <a:path w="2058670" h="1701164">
                  <a:moveTo>
                    <a:pt x="2058097" y="1376245"/>
                  </a:moveTo>
                  <a:lnTo>
                    <a:pt x="2023706" y="1376245"/>
                  </a:lnTo>
                </a:path>
                <a:path w="2058670" h="1701164">
                  <a:moveTo>
                    <a:pt x="2058097" y="1258086"/>
                  </a:moveTo>
                  <a:lnTo>
                    <a:pt x="2023706" y="1258086"/>
                  </a:lnTo>
                </a:path>
                <a:path w="2058670" h="1701164">
                  <a:moveTo>
                    <a:pt x="2058097" y="1198933"/>
                  </a:moveTo>
                  <a:lnTo>
                    <a:pt x="2023706" y="1198933"/>
                  </a:lnTo>
                </a:path>
                <a:path w="2058670" h="1701164">
                  <a:moveTo>
                    <a:pt x="2058097" y="1155845"/>
                  </a:moveTo>
                  <a:lnTo>
                    <a:pt x="2023706" y="1155845"/>
                  </a:lnTo>
                </a:path>
                <a:path w="2058670" h="1701164">
                  <a:moveTo>
                    <a:pt x="2058097" y="1122682"/>
                  </a:moveTo>
                  <a:lnTo>
                    <a:pt x="2023706" y="1122682"/>
                  </a:lnTo>
                </a:path>
                <a:path w="2058670" h="1701164">
                  <a:moveTo>
                    <a:pt x="2058097" y="1096839"/>
                  </a:moveTo>
                  <a:lnTo>
                    <a:pt x="2023706" y="1096839"/>
                  </a:lnTo>
                </a:path>
                <a:path w="2058670" h="1701164">
                  <a:moveTo>
                    <a:pt x="2058097" y="1073404"/>
                  </a:moveTo>
                  <a:lnTo>
                    <a:pt x="2023706" y="1073404"/>
                  </a:lnTo>
                </a:path>
                <a:path w="2058670" h="1701164">
                  <a:moveTo>
                    <a:pt x="2058097" y="1053653"/>
                  </a:moveTo>
                  <a:lnTo>
                    <a:pt x="2023706" y="1053653"/>
                  </a:lnTo>
                </a:path>
                <a:path w="2058670" h="1701164">
                  <a:moveTo>
                    <a:pt x="2058097" y="1036458"/>
                  </a:moveTo>
                  <a:lnTo>
                    <a:pt x="2023706" y="1036458"/>
                  </a:lnTo>
                </a:path>
                <a:path w="2058670" h="1701164">
                  <a:moveTo>
                    <a:pt x="2058097" y="918250"/>
                  </a:moveTo>
                  <a:lnTo>
                    <a:pt x="2023706" y="918250"/>
                  </a:lnTo>
                </a:path>
                <a:path w="2058670" h="1701164">
                  <a:moveTo>
                    <a:pt x="2058097" y="858016"/>
                  </a:moveTo>
                  <a:lnTo>
                    <a:pt x="2023706" y="858016"/>
                  </a:lnTo>
                </a:path>
                <a:path w="2058670" h="1701164">
                  <a:moveTo>
                    <a:pt x="2058097" y="816205"/>
                  </a:moveTo>
                  <a:lnTo>
                    <a:pt x="2023706" y="816205"/>
                  </a:lnTo>
                </a:path>
                <a:path w="2058670" h="1701164">
                  <a:moveTo>
                    <a:pt x="2058097" y="782895"/>
                  </a:moveTo>
                  <a:lnTo>
                    <a:pt x="2023706" y="782895"/>
                  </a:lnTo>
                </a:path>
                <a:path w="2058670" h="1701164">
                  <a:moveTo>
                    <a:pt x="2058097" y="755824"/>
                  </a:moveTo>
                  <a:lnTo>
                    <a:pt x="2023706" y="755824"/>
                  </a:lnTo>
                </a:path>
                <a:path w="2058670" h="1701164">
                  <a:moveTo>
                    <a:pt x="2058097" y="733617"/>
                  </a:moveTo>
                  <a:lnTo>
                    <a:pt x="2023706" y="733617"/>
                  </a:lnTo>
                </a:path>
                <a:path w="2058670" h="1701164">
                  <a:moveTo>
                    <a:pt x="2058097" y="712786"/>
                  </a:moveTo>
                  <a:lnTo>
                    <a:pt x="2023706" y="712786"/>
                  </a:lnTo>
                </a:path>
                <a:path w="2058670" h="1701164">
                  <a:moveTo>
                    <a:pt x="2058097" y="695590"/>
                  </a:moveTo>
                  <a:lnTo>
                    <a:pt x="2023706" y="695590"/>
                  </a:lnTo>
                </a:path>
                <a:path w="2058670" h="1701164">
                  <a:moveTo>
                    <a:pt x="2058097" y="577382"/>
                  </a:moveTo>
                  <a:lnTo>
                    <a:pt x="2023706" y="577382"/>
                  </a:lnTo>
                </a:path>
                <a:path w="2058670" h="1701164">
                  <a:moveTo>
                    <a:pt x="2058097" y="518229"/>
                  </a:moveTo>
                  <a:lnTo>
                    <a:pt x="2023706" y="518229"/>
                  </a:lnTo>
                </a:path>
                <a:path w="2058670" h="1701164">
                  <a:moveTo>
                    <a:pt x="2058097" y="475190"/>
                  </a:moveTo>
                  <a:lnTo>
                    <a:pt x="2023706" y="475190"/>
                  </a:lnTo>
                </a:path>
                <a:path w="2058670" h="1701164">
                  <a:moveTo>
                    <a:pt x="2058097" y="441880"/>
                  </a:moveTo>
                  <a:lnTo>
                    <a:pt x="2023706" y="441880"/>
                  </a:lnTo>
                </a:path>
                <a:path w="2058670" h="1701164">
                  <a:moveTo>
                    <a:pt x="2058097" y="416135"/>
                  </a:moveTo>
                  <a:lnTo>
                    <a:pt x="2023706" y="416135"/>
                  </a:lnTo>
                </a:path>
                <a:path w="2058670" h="1701164">
                  <a:moveTo>
                    <a:pt x="2058097" y="392749"/>
                  </a:moveTo>
                  <a:lnTo>
                    <a:pt x="2023706" y="392749"/>
                  </a:lnTo>
                </a:path>
                <a:path w="2058670" h="1701164">
                  <a:moveTo>
                    <a:pt x="2058097" y="372950"/>
                  </a:moveTo>
                  <a:lnTo>
                    <a:pt x="2023706" y="372950"/>
                  </a:lnTo>
                </a:path>
                <a:path w="2058670" h="1701164">
                  <a:moveTo>
                    <a:pt x="2058097" y="355754"/>
                  </a:moveTo>
                  <a:lnTo>
                    <a:pt x="2023706" y="355754"/>
                  </a:lnTo>
                </a:path>
                <a:path w="2058670" h="1701164">
                  <a:moveTo>
                    <a:pt x="2058097" y="237595"/>
                  </a:moveTo>
                  <a:lnTo>
                    <a:pt x="2023706" y="237595"/>
                  </a:lnTo>
                </a:path>
                <a:path w="2058670" h="1701164">
                  <a:moveTo>
                    <a:pt x="2058097" y="177361"/>
                  </a:moveTo>
                  <a:lnTo>
                    <a:pt x="2023706" y="177361"/>
                  </a:lnTo>
                </a:path>
                <a:path w="2058670" h="1701164">
                  <a:moveTo>
                    <a:pt x="2058097" y="135403"/>
                  </a:moveTo>
                  <a:lnTo>
                    <a:pt x="2023706" y="135403"/>
                  </a:lnTo>
                </a:path>
                <a:path w="2058670" h="1701164">
                  <a:moveTo>
                    <a:pt x="2058097" y="102191"/>
                  </a:moveTo>
                  <a:lnTo>
                    <a:pt x="2023706" y="102191"/>
                  </a:lnTo>
                </a:path>
                <a:path w="2058670" h="1701164">
                  <a:moveTo>
                    <a:pt x="2058097" y="75120"/>
                  </a:moveTo>
                  <a:lnTo>
                    <a:pt x="2023706" y="75120"/>
                  </a:lnTo>
                </a:path>
                <a:path w="2058670" h="1701164">
                  <a:moveTo>
                    <a:pt x="2058097" y="52913"/>
                  </a:moveTo>
                  <a:lnTo>
                    <a:pt x="2023706" y="52913"/>
                  </a:lnTo>
                </a:path>
                <a:path w="2058670" h="1701164">
                  <a:moveTo>
                    <a:pt x="2058097" y="33310"/>
                  </a:moveTo>
                  <a:lnTo>
                    <a:pt x="2023706" y="33310"/>
                  </a:lnTo>
                </a:path>
                <a:path w="2058670" h="1701164">
                  <a:moveTo>
                    <a:pt x="2058097" y="14739"/>
                  </a:moveTo>
                  <a:lnTo>
                    <a:pt x="2023706" y="14739"/>
                  </a:lnTo>
                </a:path>
                <a:path w="2058670" h="1701164">
                  <a:moveTo>
                    <a:pt x="2058097" y="1701160"/>
                  </a:moveTo>
                  <a:lnTo>
                    <a:pt x="1989553" y="1701160"/>
                  </a:lnTo>
                </a:path>
                <a:path w="2058670" h="1701164">
                  <a:moveTo>
                    <a:pt x="2058097" y="1361506"/>
                  </a:moveTo>
                  <a:lnTo>
                    <a:pt x="1989553" y="1361506"/>
                  </a:lnTo>
                </a:path>
                <a:path w="2058670" h="1701164">
                  <a:moveTo>
                    <a:pt x="2058097" y="1020490"/>
                  </a:moveTo>
                  <a:lnTo>
                    <a:pt x="1989553" y="1020490"/>
                  </a:lnTo>
                </a:path>
                <a:path w="2058670" h="1701164">
                  <a:moveTo>
                    <a:pt x="2058097" y="680703"/>
                  </a:moveTo>
                  <a:lnTo>
                    <a:pt x="1989553" y="680703"/>
                  </a:lnTo>
                </a:path>
                <a:path w="2058670" h="1701164">
                  <a:moveTo>
                    <a:pt x="2058097" y="339786"/>
                  </a:moveTo>
                  <a:lnTo>
                    <a:pt x="1989553" y="339786"/>
                  </a:lnTo>
                </a:path>
                <a:path w="2058670" h="1701164">
                  <a:moveTo>
                    <a:pt x="2058097" y="0"/>
                  </a:moveTo>
                  <a:lnTo>
                    <a:pt x="1989553" y="0"/>
                  </a:lnTo>
                </a:path>
                <a:path w="2058670" h="1701164">
                  <a:moveTo>
                    <a:pt x="0" y="0"/>
                  </a:moveTo>
                  <a:lnTo>
                    <a:pt x="2058097" y="0"/>
                  </a:lnTo>
                </a:path>
                <a:path w="2058670" h="1701164">
                  <a:moveTo>
                    <a:pt x="156159" y="28299"/>
                  </a:moveTo>
                  <a:lnTo>
                    <a:pt x="156159" y="0"/>
                  </a:lnTo>
                </a:path>
                <a:path w="2058670" h="1701164">
                  <a:moveTo>
                    <a:pt x="245492" y="28299"/>
                  </a:moveTo>
                  <a:lnTo>
                    <a:pt x="245492" y="0"/>
                  </a:lnTo>
                </a:path>
                <a:path w="2058670" h="1701164">
                  <a:moveTo>
                    <a:pt x="309521" y="28299"/>
                  </a:moveTo>
                  <a:lnTo>
                    <a:pt x="309521" y="0"/>
                  </a:lnTo>
                </a:path>
                <a:path w="2058670" h="1701164">
                  <a:moveTo>
                    <a:pt x="360068" y="28299"/>
                  </a:moveTo>
                  <a:lnTo>
                    <a:pt x="360068" y="0"/>
                  </a:lnTo>
                </a:path>
                <a:path w="2058670" h="1701164">
                  <a:moveTo>
                    <a:pt x="400160" y="28299"/>
                  </a:moveTo>
                  <a:lnTo>
                    <a:pt x="400160" y="0"/>
                  </a:lnTo>
                </a:path>
                <a:path w="2058670" h="1701164">
                  <a:moveTo>
                    <a:pt x="434551" y="28299"/>
                  </a:moveTo>
                  <a:lnTo>
                    <a:pt x="434551" y="0"/>
                  </a:lnTo>
                </a:path>
                <a:path w="2058670" h="1701164">
                  <a:moveTo>
                    <a:pt x="464190" y="28299"/>
                  </a:moveTo>
                  <a:lnTo>
                    <a:pt x="464190" y="0"/>
                  </a:lnTo>
                </a:path>
                <a:path w="2058670" h="1701164">
                  <a:moveTo>
                    <a:pt x="490978" y="28299"/>
                  </a:moveTo>
                  <a:lnTo>
                    <a:pt x="490978" y="0"/>
                  </a:lnTo>
                </a:path>
                <a:path w="2058670" h="1701164">
                  <a:moveTo>
                    <a:pt x="669583" y="28299"/>
                  </a:moveTo>
                  <a:lnTo>
                    <a:pt x="669583" y="0"/>
                  </a:lnTo>
                </a:path>
                <a:path w="2058670" h="1701164">
                  <a:moveTo>
                    <a:pt x="760400" y="28299"/>
                  </a:moveTo>
                  <a:lnTo>
                    <a:pt x="760400" y="0"/>
                  </a:lnTo>
                </a:path>
                <a:path w="2058670" h="1701164">
                  <a:moveTo>
                    <a:pt x="824371" y="28299"/>
                  </a:moveTo>
                  <a:lnTo>
                    <a:pt x="824371" y="0"/>
                  </a:lnTo>
                </a:path>
                <a:path w="2058670" h="1701164">
                  <a:moveTo>
                    <a:pt x="873492" y="28299"/>
                  </a:moveTo>
                  <a:lnTo>
                    <a:pt x="873492" y="0"/>
                  </a:lnTo>
                </a:path>
                <a:path w="2058670" h="1701164">
                  <a:moveTo>
                    <a:pt x="915069" y="28299"/>
                  </a:moveTo>
                  <a:lnTo>
                    <a:pt x="915069" y="0"/>
                  </a:lnTo>
                </a:path>
                <a:path w="2058670" h="1701164">
                  <a:moveTo>
                    <a:pt x="949400" y="28299"/>
                  </a:moveTo>
                  <a:lnTo>
                    <a:pt x="949400" y="0"/>
                  </a:lnTo>
                </a:path>
                <a:path w="2058670" h="1701164">
                  <a:moveTo>
                    <a:pt x="979039" y="28299"/>
                  </a:moveTo>
                  <a:lnTo>
                    <a:pt x="979039" y="0"/>
                  </a:lnTo>
                </a:path>
                <a:path w="2058670" h="1701164">
                  <a:moveTo>
                    <a:pt x="1005887" y="28299"/>
                  </a:moveTo>
                  <a:lnTo>
                    <a:pt x="1005887" y="0"/>
                  </a:lnTo>
                </a:path>
                <a:path w="2058670" h="1701164">
                  <a:moveTo>
                    <a:pt x="1184433" y="28299"/>
                  </a:moveTo>
                  <a:lnTo>
                    <a:pt x="1184433" y="0"/>
                  </a:lnTo>
                </a:path>
                <a:path w="2058670" h="1701164">
                  <a:moveTo>
                    <a:pt x="1275309" y="28299"/>
                  </a:moveTo>
                  <a:lnTo>
                    <a:pt x="1275309" y="0"/>
                  </a:lnTo>
                </a:path>
                <a:path w="2058670" h="1701164">
                  <a:moveTo>
                    <a:pt x="1337795" y="28299"/>
                  </a:moveTo>
                  <a:lnTo>
                    <a:pt x="1337795" y="0"/>
                  </a:lnTo>
                </a:path>
                <a:path w="2058670" h="1701164">
                  <a:moveTo>
                    <a:pt x="1388400" y="28299"/>
                  </a:moveTo>
                  <a:lnTo>
                    <a:pt x="1388400" y="0"/>
                  </a:lnTo>
                </a:path>
                <a:path w="2058670" h="1701164">
                  <a:moveTo>
                    <a:pt x="1428493" y="28299"/>
                  </a:moveTo>
                  <a:lnTo>
                    <a:pt x="1428493" y="0"/>
                  </a:lnTo>
                </a:path>
                <a:path w="2058670" h="1701164">
                  <a:moveTo>
                    <a:pt x="1464309" y="28299"/>
                  </a:moveTo>
                  <a:lnTo>
                    <a:pt x="1464309" y="0"/>
                  </a:lnTo>
                </a:path>
                <a:path w="2058670" h="1701164">
                  <a:moveTo>
                    <a:pt x="1493948" y="28299"/>
                  </a:moveTo>
                  <a:lnTo>
                    <a:pt x="1493948" y="0"/>
                  </a:lnTo>
                </a:path>
                <a:path w="2058670" h="1701164">
                  <a:moveTo>
                    <a:pt x="1519311" y="28299"/>
                  </a:moveTo>
                  <a:lnTo>
                    <a:pt x="1519311" y="0"/>
                  </a:lnTo>
                </a:path>
                <a:path w="2058670" h="1701164">
                  <a:moveTo>
                    <a:pt x="1697857" y="28299"/>
                  </a:moveTo>
                  <a:lnTo>
                    <a:pt x="1697857" y="0"/>
                  </a:lnTo>
                </a:path>
                <a:path w="2058670" h="1701164">
                  <a:moveTo>
                    <a:pt x="1788674" y="28299"/>
                  </a:moveTo>
                  <a:lnTo>
                    <a:pt x="1788674" y="0"/>
                  </a:lnTo>
                </a:path>
                <a:path w="2058670" h="1701164">
                  <a:moveTo>
                    <a:pt x="1852704" y="28299"/>
                  </a:moveTo>
                  <a:lnTo>
                    <a:pt x="1852704" y="0"/>
                  </a:lnTo>
                </a:path>
                <a:path w="2058670" h="1701164">
                  <a:moveTo>
                    <a:pt x="1901765" y="28299"/>
                  </a:moveTo>
                  <a:lnTo>
                    <a:pt x="1901765" y="0"/>
                  </a:lnTo>
                </a:path>
                <a:path w="2058670" h="1701164">
                  <a:moveTo>
                    <a:pt x="1943402" y="28299"/>
                  </a:moveTo>
                  <a:lnTo>
                    <a:pt x="1943402" y="0"/>
                  </a:lnTo>
                </a:path>
                <a:path w="2058670" h="1701164">
                  <a:moveTo>
                    <a:pt x="1977733" y="28299"/>
                  </a:moveTo>
                  <a:lnTo>
                    <a:pt x="1977733" y="0"/>
                  </a:lnTo>
                </a:path>
                <a:path w="2058670" h="1701164">
                  <a:moveTo>
                    <a:pt x="2007372" y="28299"/>
                  </a:moveTo>
                  <a:lnTo>
                    <a:pt x="2007372" y="0"/>
                  </a:lnTo>
                </a:path>
                <a:path w="2058670" h="1701164">
                  <a:moveTo>
                    <a:pt x="2034219" y="28299"/>
                  </a:moveTo>
                  <a:lnTo>
                    <a:pt x="2034219" y="0"/>
                  </a:lnTo>
                </a:path>
                <a:path w="2058670" h="1701164">
                  <a:moveTo>
                    <a:pt x="0" y="56696"/>
                  </a:moveTo>
                  <a:lnTo>
                    <a:pt x="0" y="0"/>
                  </a:lnTo>
                </a:path>
                <a:path w="2058670" h="1701164">
                  <a:moveTo>
                    <a:pt x="514914" y="56696"/>
                  </a:moveTo>
                  <a:lnTo>
                    <a:pt x="514914" y="0"/>
                  </a:lnTo>
                </a:path>
                <a:path w="2058670" h="1701164">
                  <a:moveTo>
                    <a:pt x="1029764" y="56696"/>
                  </a:moveTo>
                  <a:lnTo>
                    <a:pt x="1029764" y="0"/>
                  </a:lnTo>
                </a:path>
                <a:path w="2058670" h="1701164">
                  <a:moveTo>
                    <a:pt x="1543188" y="56696"/>
                  </a:moveTo>
                  <a:lnTo>
                    <a:pt x="1543188" y="0"/>
                  </a:lnTo>
                </a:path>
                <a:path w="2058670" h="1701164">
                  <a:moveTo>
                    <a:pt x="2058097" y="56696"/>
                  </a:moveTo>
                  <a:lnTo>
                    <a:pt x="2058097" y="0"/>
                  </a:lnTo>
                </a:path>
              </a:pathLst>
            </a:custGeom>
            <a:ln w="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object 7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50257" y="4218998"/>
              <a:ext cx="1184542" cy="108538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71130" y="2391241"/>
              <a:ext cx="185885" cy="1483257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343770" y="2420663"/>
              <a:ext cx="821292" cy="188450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47359" y="2847807"/>
              <a:ext cx="929986" cy="353525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437499" y="3146938"/>
              <a:ext cx="732121" cy="291793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944821" y="2199665"/>
              <a:ext cx="3184785" cy="2099725"/>
            </a:xfrm>
            <a:prstGeom prst="rect">
              <a:avLst/>
            </a:prstGeom>
          </p:spPr>
        </p:pic>
      </p:grpSp>
      <p:sp>
        <p:nvSpPr>
          <p:cNvPr id="76" name="object 76"/>
          <p:cNvSpPr txBox="1"/>
          <p:nvPr/>
        </p:nvSpPr>
        <p:spPr>
          <a:xfrm>
            <a:off x="962241" y="7043393"/>
            <a:ext cx="3457248" cy="514586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886" spc="-13" dirty="0">
                <a:solidFill>
                  <a:srgbClr val="FE75E8"/>
                </a:solidFill>
                <a:latin typeface="American Typewriter"/>
                <a:cs typeface="American Typewriter"/>
              </a:rPr>
              <a:t>Photons:</a:t>
            </a:r>
            <a:endParaRPr sz="1886">
              <a:latin typeface="American Typewriter"/>
              <a:cs typeface="American Typewriter"/>
            </a:endParaRPr>
          </a:p>
          <a:p>
            <a:pPr marL="17104">
              <a:spcBef>
                <a:spcPts val="21"/>
              </a:spcBef>
            </a:pP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-Photoelectric,</a:t>
            </a:r>
            <a:r>
              <a:rPr sz="1346" spc="10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Compton,</a:t>
            </a:r>
            <a:r>
              <a:rPr sz="1346" spc="107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pair</a:t>
            </a:r>
            <a:r>
              <a:rPr sz="1346" spc="122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production</a:t>
            </a:r>
            <a:endParaRPr sz="1346">
              <a:latin typeface="American Typewriter"/>
              <a:cs typeface="American Typewriter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7243335" y="2814988"/>
            <a:ext cx="1148425" cy="370555"/>
          </a:xfrm>
          <a:prstGeom prst="rect">
            <a:avLst/>
          </a:prstGeom>
        </p:spPr>
        <p:txBody>
          <a:bodyPr vert="horz" wrap="square" lIns="0" tIns="36771" rIns="0" bIns="0" rtlCol="0">
            <a:spAutoFit/>
          </a:bodyPr>
          <a:lstStyle/>
          <a:p>
            <a:pPr marL="17104" marR="6841">
              <a:lnSpc>
                <a:spcPts val="1320"/>
              </a:lnSpc>
              <a:spcBef>
                <a:spcPts val="290"/>
              </a:spcBef>
            </a:pPr>
            <a:r>
              <a:rPr sz="1212" spc="-40" dirty="0">
                <a:solidFill>
                  <a:srgbClr val="C00000"/>
                </a:solidFill>
                <a:latin typeface="American Typewriter"/>
                <a:cs typeface="American Typewriter"/>
              </a:rPr>
              <a:t>Charged</a:t>
            </a:r>
            <a:r>
              <a:rPr sz="1212" spc="-6" dirty="0">
                <a:solidFill>
                  <a:srgbClr val="C00000"/>
                </a:solidFill>
                <a:latin typeface="American Typewriter"/>
                <a:cs typeface="American Typewriter"/>
              </a:rPr>
              <a:t> </a:t>
            </a:r>
            <a:r>
              <a:rPr sz="1212" spc="-27" dirty="0">
                <a:solidFill>
                  <a:srgbClr val="C00000"/>
                </a:solidFill>
                <a:latin typeface="American Typewriter"/>
                <a:cs typeface="American Typewriter"/>
              </a:rPr>
              <a:t>pion</a:t>
            </a:r>
            <a:r>
              <a:rPr sz="1212" spc="-21" dirty="0">
                <a:solidFill>
                  <a:srgbClr val="C00000"/>
                </a:solidFill>
                <a:latin typeface="American Typewriter"/>
                <a:cs typeface="American Typewriter"/>
              </a:rPr>
              <a:t> </a:t>
            </a:r>
            <a:r>
              <a:rPr sz="1212" spc="-34" dirty="0">
                <a:solidFill>
                  <a:srgbClr val="C00000"/>
                </a:solidFill>
                <a:latin typeface="American Typewriter"/>
                <a:cs typeface="American Typewriter"/>
              </a:rPr>
              <a:t>in</a:t>
            </a:r>
            <a:r>
              <a:rPr sz="1212" spc="-13" dirty="0">
                <a:solidFill>
                  <a:srgbClr val="C00000"/>
                </a:solidFill>
                <a:latin typeface="American Typewriter"/>
                <a:cs typeface="American Typewriter"/>
              </a:rPr>
              <a:t> Silicon</a:t>
            </a:r>
            <a:endParaRPr sz="1212">
              <a:latin typeface="American Typewriter"/>
              <a:cs typeface="American Typewriter"/>
            </a:endParaRPr>
          </a:p>
        </p:txBody>
      </p:sp>
      <p:grpSp>
        <p:nvGrpSpPr>
          <p:cNvPr id="78" name="object 78"/>
          <p:cNvGrpSpPr/>
          <p:nvPr/>
        </p:nvGrpSpPr>
        <p:grpSpPr>
          <a:xfrm>
            <a:off x="892061" y="4586776"/>
            <a:ext cx="8694855" cy="2724410"/>
            <a:chOff x="662432" y="4379467"/>
            <a:chExt cx="6456680" cy="2023110"/>
          </a:xfrm>
        </p:grpSpPr>
        <p:pic>
          <p:nvPicPr>
            <p:cNvPr id="79" name="object 7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933788" y="5352865"/>
              <a:ext cx="3184785" cy="454099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944821" y="6010618"/>
              <a:ext cx="1214602" cy="391460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62432" y="4379467"/>
              <a:ext cx="2718816" cy="1670304"/>
            </a:xfrm>
            <a:prstGeom prst="rect">
              <a:avLst/>
            </a:prstGeom>
          </p:spPr>
        </p:pic>
      </p:grpSp>
      <p:sp>
        <p:nvSpPr>
          <p:cNvPr id="82" name="object 82"/>
          <p:cNvSpPr txBox="1"/>
          <p:nvPr/>
        </p:nvSpPr>
        <p:spPr>
          <a:xfrm>
            <a:off x="5287564" y="4440507"/>
            <a:ext cx="3726611" cy="1222827"/>
          </a:xfrm>
          <a:prstGeom prst="rect">
            <a:avLst/>
          </a:prstGeom>
        </p:spPr>
        <p:txBody>
          <a:bodyPr vert="horz" wrap="square" lIns="0" tIns="181285" rIns="0" bIns="0" rtlCol="0">
            <a:spAutoFit/>
          </a:bodyPr>
          <a:lstStyle/>
          <a:p>
            <a:pPr marL="17104">
              <a:spcBef>
                <a:spcPts val="1428"/>
              </a:spcBef>
            </a:pPr>
            <a:r>
              <a:rPr sz="1886" spc="-13" dirty="0">
                <a:solidFill>
                  <a:srgbClr val="FE75E8"/>
                </a:solidFill>
                <a:latin typeface="American Typewriter"/>
                <a:cs typeface="American Typewriter"/>
              </a:rPr>
              <a:t>Ionizing</a:t>
            </a:r>
            <a:r>
              <a:rPr sz="1886" spc="-61" dirty="0">
                <a:solidFill>
                  <a:srgbClr val="FE75E8"/>
                </a:solidFill>
                <a:latin typeface="American Typewriter"/>
                <a:cs typeface="American Typewriter"/>
              </a:rPr>
              <a:t> </a:t>
            </a:r>
            <a:r>
              <a:rPr sz="1886" spc="-13" dirty="0">
                <a:solidFill>
                  <a:srgbClr val="FE75E8"/>
                </a:solidFill>
                <a:latin typeface="American Typewriter"/>
                <a:cs typeface="American Typewriter"/>
              </a:rPr>
              <a:t>particles:</a:t>
            </a:r>
            <a:endParaRPr sz="1886">
              <a:latin typeface="American Typewriter"/>
              <a:cs typeface="American Typewriter"/>
            </a:endParaRPr>
          </a:p>
          <a:p>
            <a:pPr marL="17104">
              <a:spcBef>
                <a:spcPts val="929"/>
              </a:spcBef>
            </a:pP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Bethe-Bloch</a:t>
            </a:r>
            <a:r>
              <a:rPr sz="1346" spc="15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00"/>
                </a:solidFill>
                <a:latin typeface="American Typewriter"/>
                <a:cs typeface="American Typewriter"/>
              </a:rPr>
              <a:t>equation:</a:t>
            </a:r>
            <a:endParaRPr sz="1346">
              <a:latin typeface="American Typewriter"/>
              <a:cs typeface="American Typewriter"/>
            </a:endParaRPr>
          </a:p>
          <a:p>
            <a:pPr marL="17104"/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average/mean</a:t>
            </a:r>
            <a:r>
              <a:rPr sz="1346" spc="88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amount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energy</a:t>
            </a:r>
            <a:r>
              <a:rPr sz="1346" spc="9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lost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due</a:t>
            </a:r>
            <a:r>
              <a:rPr sz="1346" spc="88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to</a:t>
            </a:r>
            <a:endParaRPr sz="1346">
              <a:latin typeface="American Typewriter"/>
              <a:cs typeface="American Typewriter"/>
            </a:endParaRPr>
          </a:p>
          <a:p>
            <a:pPr marL="17104">
              <a:spcBef>
                <a:spcPts val="128"/>
              </a:spcBef>
            </a:pP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ionization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per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unit</a:t>
            </a:r>
            <a:r>
              <a:rPr sz="1346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z="1346" spc="61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distance</a:t>
            </a:r>
            <a:r>
              <a:rPr sz="1346" spc="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in</a:t>
            </a:r>
            <a:r>
              <a:rPr sz="1346" spc="80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FF"/>
                </a:solidFill>
                <a:latin typeface="American Typewriter"/>
                <a:cs typeface="American Typewriter"/>
              </a:rPr>
              <a:t>the</a:t>
            </a:r>
            <a:r>
              <a:rPr sz="1346" spc="7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media)</a:t>
            </a:r>
            <a:endParaRPr sz="1346">
              <a:latin typeface="American Typewriter"/>
              <a:cs typeface="American Typewriter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10829234" y="1668423"/>
            <a:ext cx="2520893" cy="1515271"/>
            <a:chOff x="8041640" y="2212339"/>
            <a:chExt cx="1871980" cy="1125220"/>
          </a:xfrm>
        </p:grpSpPr>
        <p:pic>
          <p:nvPicPr>
            <p:cNvPr id="84" name="object 8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041640" y="2212339"/>
              <a:ext cx="1871472" cy="1124712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593100" y="2828424"/>
              <a:ext cx="236374" cy="114424"/>
            </a:xfrm>
            <a:prstGeom prst="rect">
              <a:avLst/>
            </a:prstGeom>
          </p:spPr>
        </p:pic>
      </p:grpSp>
      <p:sp>
        <p:nvSpPr>
          <p:cNvPr id="86" name="object 86"/>
          <p:cNvSpPr txBox="1"/>
          <p:nvPr/>
        </p:nvSpPr>
        <p:spPr>
          <a:xfrm>
            <a:off x="12575397" y="1956695"/>
            <a:ext cx="498535" cy="21411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279" spc="-47" dirty="0">
                <a:solidFill>
                  <a:srgbClr val="C00000"/>
                </a:solidFill>
                <a:latin typeface="American Typewriter"/>
                <a:cs typeface="American Typewriter"/>
              </a:rPr>
              <a:t>silicon</a:t>
            </a:r>
            <a:endParaRPr sz="1279">
              <a:latin typeface="American Typewriter"/>
              <a:cs typeface="American Typewriter"/>
            </a:endParaRPr>
          </a:p>
        </p:txBody>
      </p:sp>
      <p:grpSp>
        <p:nvGrpSpPr>
          <p:cNvPr id="87" name="object 87"/>
          <p:cNvGrpSpPr/>
          <p:nvPr/>
        </p:nvGrpSpPr>
        <p:grpSpPr>
          <a:xfrm>
            <a:off x="11951226" y="2088581"/>
            <a:ext cx="868802" cy="665283"/>
            <a:chOff x="8874817" y="2524342"/>
            <a:chExt cx="645160" cy="494030"/>
          </a:xfrm>
        </p:grpSpPr>
        <p:pic>
          <p:nvPicPr>
            <p:cNvPr id="88" name="object 88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9446426" y="2860863"/>
              <a:ext cx="73470" cy="157306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8881168" y="2530693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5" h="31750">
                  <a:moveTo>
                    <a:pt x="21603" y="0"/>
                  </a:moveTo>
                  <a:lnTo>
                    <a:pt x="13194" y="1227"/>
                  </a:lnTo>
                  <a:lnTo>
                    <a:pt x="6327" y="4574"/>
                  </a:lnTo>
                  <a:lnTo>
                    <a:pt x="1697" y="9538"/>
                  </a:lnTo>
                  <a:lnTo>
                    <a:pt x="0" y="15617"/>
                  </a:lnTo>
                  <a:lnTo>
                    <a:pt x="1697" y="21695"/>
                  </a:lnTo>
                  <a:lnTo>
                    <a:pt x="6327" y="26659"/>
                  </a:lnTo>
                  <a:lnTo>
                    <a:pt x="13194" y="30005"/>
                  </a:lnTo>
                  <a:lnTo>
                    <a:pt x="21603" y="31233"/>
                  </a:lnTo>
                  <a:lnTo>
                    <a:pt x="30012" y="30005"/>
                  </a:lnTo>
                  <a:lnTo>
                    <a:pt x="36879" y="26659"/>
                  </a:lnTo>
                  <a:lnTo>
                    <a:pt x="41508" y="21695"/>
                  </a:lnTo>
                  <a:lnTo>
                    <a:pt x="43206" y="15617"/>
                  </a:lnTo>
                  <a:lnTo>
                    <a:pt x="41508" y="9538"/>
                  </a:lnTo>
                  <a:lnTo>
                    <a:pt x="36879" y="4574"/>
                  </a:lnTo>
                  <a:lnTo>
                    <a:pt x="30012" y="1227"/>
                  </a:lnTo>
                  <a:lnTo>
                    <a:pt x="2160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8881168" y="2530693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5" h="31750">
                  <a:moveTo>
                    <a:pt x="0" y="15616"/>
                  </a:moveTo>
                  <a:lnTo>
                    <a:pt x="1697" y="9537"/>
                  </a:lnTo>
                  <a:lnTo>
                    <a:pt x="6327" y="4573"/>
                  </a:lnTo>
                  <a:lnTo>
                    <a:pt x="13194" y="1227"/>
                  </a:lnTo>
                  <a:lnTo>
                    <a:pt x="21602" y="0"/>
                  </a:lnTo>
                  <a:lnTo>
                    <a:pt x="30011" y="1227"/>
                  </a:lnTo>
                  <a:lnTo>
                    <a:pt x="36878" y="4573"/>
                  </a:lnTo>
                  <a:lnTo>
                    <a:pt x="41508" y="9537"/>
                  </a:lnTo>
                  <a:lnTo>
                    <a:pt x="43205" y="15616"/>
                  </a:lnTo>
                  <a:lnTo>
                    <a:pt x="41508" y="21694"/>
                  </a:lnTo>
                  <a:lnTo>
                    <a:pt x="36878" y="26658"/>
                  </a:lnTo>
                  <a:lnTo>
                    <a:pt x="30011" y="30005"/>
                  </a:lnTo>
                  <a:lnTo>
                    <a:pt x="21602" y="31232"/>
                  </a:lnTo>
                  <a:lnTo>
                    <a:pt x="13194" y="30005"/>
                  </a:lnTo>
                  <a:lnTo>
                    <a:pt x="6327" y="26658"/>
                  </a:lnTo>
                  <a:lnTo>
                    <a:pt x="1697" y="21694"/>
                  </a:lnTo>
                  <a:lnTo>
                    <a:pt x="0" y="15616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1" name="object 91"/>
          <p:cNvSpPr txBox="1"/>
          <p:nvPr/>
        </p:nvSpPr>
        <p:spPr>
          <a:xfrm>
            <a:off x="10877341" y="7146008"/>
            <a:ext cx="2701321" cy="307478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1886" spc="-34" dirty="0">
                <a:solidFill>
                  <a:srgbClr val="FE75E8"/>
                </a:solidFill>
                <a:latin typeface="American Typewriter"/>
                <a:cs typeface="American Typewriter"/>
              </a:rPr>
              <a:t>Neutrons</a:t>
            </a:r>
            <a:r>
              <a:rPr sz="1886"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:</a:t>
            </a:r>
            <a:r>
              <a:rPr sz="1886" spc="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Alpha</a:t>
            </a:r>
            <a:r>
              <a:rPr sz="1346" spc="74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dirty="0">
                <a:solidFill>
                  <a:srgbClr val="FFFF00"/>
                </a:solidFill>
                <a:latin typeface="American Typewriter"/>
                <a:cs typeface="American Typewriter"/>
              </a:rPr>
              <a:t>Bragg</a:t>
            </a:r>
            <a:r>
              <a:rPr sz="1346" spc="61" dirty="0">
                <a:solidFill>
                  <a:srgbClr val="FFFF00"/>
                </a:solidFill>
                <a:latin typeface="American Typewriter"/>
                <a:cs typeface="American Typewriter"/>
              </a:rPr>
              <a:t> </a:t>
            </a:r>
            <a:r>
              <a:rPr sz="1346" spc="-27" dirty="0">
                <a:solidFill>
                  <a:srgbClr val="FFFF00"/>
                </a:solidFill>
                <a:latin typeface="American Typewriter"/>
                <a:cs typeface="American Typewriter"/>
              </a:rPr>
              <a:t>peak</a:t>
            </a:r>
            <a:endParaRPr sz="1346">
              <a:latin typeface="American Typewriter"/>
              <a:cs typeface="American Typewriter"/>
            </a:endParaRPr>
          </a:p>
        </p:txBody>
      </p:sp>
      <p:pic>
        <p:nvPicPr>
          <p:cNvPr id="92" name="object 92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0829236" y="5596500"/>
            <a:ext cx="2536625" cy="1453019"/>
          </a:xfrm>
          <a:prstGeom prst="rect">
            <a:avLst/>
          </a:prstGeom>
        </p:spPr>
      </p:pic>
      <p:pic>
        <p:nvPicPr>
          <p:cNvPr id="93" name="object 93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0829236" y="3355405"/>
            <a:ext cx="2536625" cy="1998927"/>
          </a:xfrm>
          <a:prstGeom prst="rect">
            <a:avLst/>
          </a:prstGeom>
        </p:spPr>
      </p:pic>
      <p:sp>
        <p:nvSpPr>
          <p:cNvPr id="94" name="object 94"/>
          <p:cNvSpPr txBox="1">
            <a:spLocks noGrp="1"/>
          </p:cNvSpPr>
          <p:nvPr>
            <p:ph type="title"/>
          </p:nvPr>
        </p:nvSpPr>
        <p:spPr>
          <a:xfrm>
            <a:off x="1100950" y="136789"/>
            <a:ext cx="9089294" cy="514779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Interaction</a:t>
            </a:r>
            <a:r>
              <a:rPr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of</a:t>
            </a:r>
            <a:r>
              <a:rPr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radiation</a:t>
            </a:r>
            <a:r>
              <a:rPr spc="-27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dirty="0">
                <a:solidFill>
                  <a:srgbClr val="FFFFFF"/>
                </a:solidFill>
                <a:latin typeface="American Typewriter"/>
                <a:cs typeface="American Typewriter"/>
              </a:rPr>
              <a:t>with</a:t>
            </a:r>
            <a:r>
              <a:rPr spc="-34" dirty="0">
                <a:solidFill>
                  <a:srgbClr val="FFFFFF"/>
                </a:solidFill>
                <a:latin typeface="American Typewriter"/>
                <a:cs typeface="American Typewriter"/>
              </a:rPr>
              <a:t> </a:t>
            </a:r>
            <a:r>
              <a:rPr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silicon-</a:t>
            </a:r>
            <a:r>
              <a:rPr lang="en-US" spc="-13" dirty="0">
                <a:solidFill>
                  <a:srgbClr val="FFFFFF"/>
                </a:solidFill>
                <a:latin typeface="American Typewriter"/>
                <a:cs typeface="American Typewriter"/>
              </a:rPr>
              <a:t> recap</a:t>
            </a:r>
            <a:endParaRPr spc="-13" dirty="0">
              <a:solidFill>
                <a:srgbClr val="FFFFFF"/>
              </a:solidFill>
              <a:latin typeface="American Typewriter"/>
              <a:cs typeface="American Typewriter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1155763" y="5585578"/>
            <a:ext cx="972271" cy="203860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51311">
              <a:spcBef>
                <a:spcPts val="135"/>
              </a:spcBef>
            </a:pPr>
            <a:r>
              <a:rPr sz="1819" baseline="6172" dirty="0">
                <a:latin typeface="American Typewriter"/>
                <a:cs typeface="American Typewriter"/>
              </a:rPr>
              <a:t>-E</a:t>
            </a:r>
            <a:r>
              <a:rPr sz="808" dirty="0">
                <a:latin typeface="American Typewriter"/>
                <a:cs typeface="American Typewriter"/>
              </a:rPr>
              <a:t>k</a:t>
            </a:r>
            <a:r>
              <a:rPr sz="808" spc="162" dirty="0">
                <a:latin typeface="American Typewriter"/>
                <a:cs typeface="American Typewriter"/>
              </a:rPr>
              <a:t> </a:t>
            </a:r>
            <a:r>
              <a:rPr sz="1819" baseline="6172" dirty="0">
                <a:latin typeface="American Typewriter"/>
                <a:cs typeface="American Typewriter"/>
              </a:rPr>
              <a:t>=</a:t>
            </a:r>
            <a:r>
              <a:rPr sz="1819" spc="110" baseline="6172" dirty="0">
                <a:latin typeface="American Typewriter"/>
                <a:cs typeface="American Typewriter"/>
              </a:rPr>
              <a:t> </a:t>
            </a:r>
            <a:r>
              <a:rPr sz="1819" baseline="6172" dirty="0">
                <a:latin typeface="American Typewriter"/>
                <a:cs typeface="American Typewriter"/>
              </a:rPr>
              <a:t>h</a:t>
            </a:r>
            <a:r>
              <a:rPr sz="1819" baseline="6172" dirty="0">
                <a:latin typeface="Arial"/>
                <a:cs typeface="Arial"/>
              </a:rPr>
              <a:t>v</a:t>
            </a:r>
            <a:r>
              <a:rPr sz="1819" spc="70" baseline="6172" dirty="0">
                <a:latin typeface="Arial"/>
                <a:cs typeface="Arial"/>
              </a:rPr>
              <a:t> </a:t>
            </a:r>
            <a:r>
              <a:rPr sz="1819" spc="425" baseline="6172" dirty="0">
                <a:latin typeface="Arial"/>
                <a:cs typeface="Arial"/>
              </a:rPr>
              <a:t>-</a:t>
            </a:r>
            <a:r>
              <a:rPr sz="1819" spc="-49" baseline="6172" dirty="0">
                <a:latin typeface="Arial"/>
                <a:cs typeface="Arial"/>
              </a:rPr>
              <a:t>E</a:t>
            </a:r>
            <a:r>
              <a:rPr sz="808" spc="-34" dirty="0">
                <a:latin typeface="Arial"/>
                <a:cs typeface="Arial"/>
              </a:rPr>
              <a:t>B</a:t>
            </a:r>
            <a:endParaRPr sz="808">
              <a:latin typeface="Arial"/>
              <a:cs typeface="Arial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929002" y="6060320"/>
            <a:ext cx="1741024" cy="845713"/>
            <a:chOff x="689864" y="5473699"/>
            <a:chExt cx="1292860" cy="628015"/>
          </a:xfrm>
        </p:grpSpPr>
        <p:pic>
          <p:nvPicPr>
            <p:cNvPr id="98" name="object 9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11784" y="5473699"/>
              <a:ext cx="1170432" cy="259080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89864" y="5897371"/>
              <a:ext cx="941832" cy="204215"/>
            </a:xfrm>
            <a:prstGeom prst="rect">
              <a:avLst/>
            </a:prstGeom>
          </p:spPr>
        </p:pic>
      </p:grpSp>
      <p:sp>
        <p:nvSpPr>
          <p:cNvPr id="100" name="object 100"/>
          <p:cNvSpPr txBox="1"/>
          <p:nvPr/>
        </p:nvSpPr>
        <p:spPr>
          <a:xfrm>
            <a:off x="1100950" y="758612"/>
            <a:ext cx="4230277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Quantum</a:t>
            </a:r>
            <a:r>
              <a:rPr sz="2021" spc="208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mechanics</a:t>
            </a:r>
            <a:r>
              <a:rPr sz="2021" spc="175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dirty="0">
                <a:solidFill>
                  <a:srgbClr val="FFC000"/>
                </a:solidFill>
                <a:latin typeface="American Typewriter"/>
                <a:cs typeface="American Typewriter"/>
              </a:rPr>
              <a:t>in</a:t>
            </a:r>
            <a:r>
              <a:rPr sz="2021" spc="189" dirty="0">
                <a:solidFill>
                  <a:srgbClr val="FFC000"/>
                </a:solidFill>
                <a:latin typeface="American Typewriter"/>
                <a:cs typeface="American Typewriter"/>
              </a:rPr>
              <a:t> </a:t>
            </a:r>
            <a:r>
              <a:rPr sz="2021" spc="-13" dirty="0">
                <a:solidFill>
                  <a:srgbClr val="FFC000"/>
                </a:solidFill>
                <a:latin typeface="American Typewriter"/>
                <a:cs typeface="American Typewriter"/>
              </a:rPr>
              <a:t>action!!!!</a:t>
            </a:r>
            <a:endParaRPr sz="2021">
              <a:latin typeface="American Typewriter"/>
              <a:cs typeface="American Typewriter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7406138" y="6800543"/>
            <a:ext cx="2121551" cy="328253"/>
          </a:xfrm>
          <a:prstGeom prst="rect">
            <a:avLst/>
          </a:prstGeom>
        </p:spPr>
        <p:txBody>
          <a:bodyPr vert="horz" wrap="square" lIns="0" tIns="17103" rIns="0" bIns="0" rtlCol="0">
            <a:spAutoFit/>
          </a:bodyPr>
          <a:lstStyle/>
          <a:p>
            <a:pPr marL="17104">
              <a:spcBef>
                <a:spcPts val="135"/>
              </a:spcBef>
            </a:pPr>
            <a:r>
              <a:rPr sz="2021" dirty="0">
                <a:solidFill>
                  <a:srgbClr val="FFC000"/>
                </a:solidFill>
                <a:latin typeface="Gill Sans MT"/>
                <a:cs typeface="Gill Sans MT"/>
              </a:rPr>
              <a:t>Si</a:t>
            </a:r>
            <a:r>
              <a:rPr sz="2021" spc="154" dirty="0">
                <a:solidFill>
                  <a:srgbClr val="FFC000"/>
                </a:solidFill>
                <a:latin typeface="Gill Sans MT"/>
                <a:cs typeface="Gill Sans MT"/>
              </a:rPr>
              <a:t> </a:t>
            </a:r>
            <a:r>
              <a:rPr sz="2021" dirty="0">
                <a:solidFill>
                  <a:srgbClr val="FFC000"/>
                </a:solidFill>
                <a:latin typeface="Gill Sans MT"/>
                <a:cs typeface="Gill Sans MT"/>
              </a:rPr>
              <a:t>bandgap=1.12</a:t>
            </a:r>
            <a:r>
              <a:rPr sz="2021" spc="175" dirty="0">
                <a:solidFill>
                  <a:srgbClr val="FFC000"/>
                </a:solidFill>
                <a:latin typeface="Gill Sans MT"/>
                <a:cs typeface="Gill Sans MT"/>
              </a:rPr>
              <a:t> </a:t>
            </a:r>
            <a:r>
              <a:rPr sz="2021" spc="-34" dirty="0">
                <a:solidFill>
                  <a:srgbClr val="FFC000"/>
                </a:solidFill>
                <a:latin typeface="Gill Sans MT"/>
                <a:cs typeface="Gill Sans MT"/>
              </a:rPr>
              <a:t>eV</a:t>
            </a:r>
            <a:endParaRPr sz="2021">
              <a:latin typeface="Gill Sans MT"/>
              <a:cs typeface="Gill Sans MT"/>
            </a:endParaRPr>
          </a:p>
        </p:txBody>
      </p:sp>
      <p:sp>
        <p:nvSpPr>
          <p:cNvPr id="102" name="Slide Number Placeholder 101">
            <a:extLst>
              <a:ext uri="{FF2B5EF4-FFF2-40B4-BE49-F238E27FC236}">
                <a16:creationId xmlns:a16="http://schemas.microsoft.com/office/drawing/2014/main" id="{6FEE34F6-EF7B-0988-1663-63C02A77D54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36105</TotalTime>
  <Words>5107</Words>
  <Application>Microsoft Macintosh PowerPoint</Application>
  <PresentationFormat>Custom</PresentationFormat>
  <Paragraphs>896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69" baseType="lpstr">
      <vt:lpstr>Arial Unicode MS</vt:lpstr>
      <vt:lpstr>Adobe Heiti Std R</vt:lpstr>
      <vt:lpstr>American Typewriter</vt:lpstr>
      <vt:lpstr>Aptos</vt:lpstr>
      <vt:lpstr>Arial</vt:lpstr>
      <vt:lpstr>Calibri</vt:lpstr>
      <vt:lpstr>Cambria Math</vt:lpstr>
      <vt:lpstr>Comic Sans MS</vt:lpstr>
      <vt:lpstr>Corbel</vt:lpstr>
      <vt:lpstr>Courier New</vt:lpstr>
      <vt:lpstr>Gill Sans MT</vt:lpstr>
      <vt:lpstr>Helvetica</vt:lpstr>
      <vt:lpstr>Rockwell</vt:lpstr>
      <vt:lpstr>Symbol</vt:lpstr>
      <vt:lpstr>Times New Roman</vt:lpstr>
      <vt:lpstr>Office Theme</vt:lpstr>
      <vt:lpstr>KGPlot</vt:lpstr>
      <vt:lpstr>Image</vt:lpstr>
      <vt:lpstr>Radiation Detectors, Imaging What You Cannot See: Silicon and Advanced Techniques</vt:lpstr>
      <vt:lpstr>Some Information about myself</vt:lpstr>
      <vt:lpstr>This lecture</vt:lpstr>
      <vt:lpstr>Imaging radiation</vt:lpstr>
      <vt:lpstr>What is Radiation and its interaction with matter - recap</vt:lpstr>
      <vt:lpstr>Particle “signatures” with the Timepix readout electronics</vt:lpstr>
      <vt:lpstr>The semiconductor revolution 1947</vt:lpstr>
      <vt:lpstr>SILICON: from sand to wafer</vt:lpstr>
      <vt:lpstr>Interaction of radiation with silicon- recap</vt:lpstr>
      <vt:lpstr>Photons quick recap</vt:lpstr>
      <vt:lpstr>X-rays absorption efficiency in Si</vt:lpstr>
      <vt:lpstr>PowerPoint Presentation</vt:lpstr>
      <vt:lpstr>Charged particles</vt:lpstr>
      <vt:lpstr>Problem: Getting a Signal from “pure” Silicon</vt:lpstr>
      <vt:lpstr>Doping and p-n Junction</vt:lpstr>
      <vt:lpstr>The depletion region</vt:lpstr>
      <vt:lpstr>p-n junction detector basic working principle</vt:lpstr>
      <vt:lpstr>Segmented Silicon Sensors for better position sensitivity ..“imaging”</vt:lpstr>
      <vt:lpstr>Leakage Current</vt:lpstr>
      <vt:lpstr>Signal to Noise and Landau distribution</vt:lpstr>
      <vt:lpstr>Two-dimensional segmentation. Pixel Detectors “Hybrid”</vt:lpstr>
      <vt:lpstr>Pixel detectors “Monolithic”</vt:lpstr>
      <vt:lpstr>Pixels detectors</vt:lpstr>
      <vt:lpstr>ALICE ITS3: a bent stitched MAPS-based vertex detector</vt:lpstr>
      <vt:lpstr>High Precision Imaging in space and time</vt:lpstr>
      <vt:lpstr>LGAD Basics. Low Gain Detector</vt:lpstr>
      <vt:lpstr>Silicon Photomultipliers (SiPm)</vt:lpstr>
      <vt:lpstr>40 x 40 Metalens Array for Improved Hamamatzu Silicon</vt:lpstr>
      <vt:lpstr>3D radiation sensors</vt:lpstr>
      <vt:lpstr>Precision in space and time Developments in Bulk Micro-Fabrication</vt:lpstr>
      <vt:lpstr>PowerPoint Presentation</vt:lpstr>
      <vt:lpstr>PowerPoint Presentation</vt:lpstr>
      <vt:lpstr>PowerPoint Presentation</vt:lpstr>
      <vt:lpstr>Fast response and Radiation hardness</vt:lpstr>
      <vt:lpstr>Example: Tracking Identification of Event Vertices</vt:lpstr>
      <vt:lpstr>PowerPoint Presentation</vt:lpstr>
      <vt:lpstr>ATLAS and CMS use alone more that 250m2 of Silicon Strips to “image” charged particles</vt:lpstr>
      <vt:lpstr>PowerPoint Presentation</vt:lpstr>
      <vt:lpstr>X-ray energy of the most common medical and biological applications</vt:lpstr>
      <vt:lpstr>Direct/indirect conversion</vt:lpstr>
      <vt:lpstr>Comparison of different image qualities</vt:lpstr>
      <vt:lpstr>Synchrotron Radiation: Diffraction Protein crystallography 12 KeV</vt:lpstr>
      <vt:lpstr>Ghost Imaging of undetected photons</vt:lpstr>
      <vt:lpstr>Ghost Imaging with Xrays</vt:lpstr>
      <vt:lpstr>Environmental Radiation Monitoring</vt:lpstr>
      <vt:lpstr>Detecting Solar Radiation for Energy Harvesting Photovoltaic</vt:lpstr>
      <vt:lpstr>Harvesting UV Radiation from the Sun in 2023</vt:lpstr>
      <vt:lpstr>Solar Photovoltaic Technologies</vt:lpstr>
      <vt:lpstr>Conclusions</vt:lpstr>
      <vt:lpstr>References</vt:lpstr>
      <vt:lpstr>Books on silicon detectors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Detectors, Imaging What You Cannot See: Silicon and Advanced Techniques</dc:title>
  <dc:creator>cinzia</dc:creator>
  <cp:lastModifiedBy>Microsoft Office User</cp:lastModifiedBy>
  <cp:revision>31</cp:revision>
  <cp:lastPrinted>2025-07-03T07:09:18Z</cp:lastPrinted>
  <dcterms:created xsi:type="dcterms:W3CDTF">2025-03-15T15:59:34Z</dcterms:created>
  <dcterms:modified xsi:type="dcterms:W3CDTF">2025-07-03T07:44:59Z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2024-07-07T00:00:00Z</vt:filetime>
  </property>
  <property fmtid="{D5CDD505-2E9C-101B-9397-08002B2CF9AE}" pid="3" name="Creator">
    <vt:lpwstr>PowerPoint</vt:lpwstr>
  </property>
  <property fmtid="{D5CDD505-2E9C-101B-9397-08002B2CF9AE}" pid="4" name="LastSaved">
    <vt:filetime>2025-03-15T00:00:00Z</vt:filetime>
  </property>
  <property fmtid="{D5CDD505-2E9C-101B-9397-08002B2CF9AE}" pid="5" name="Producer">
    <vt:lpwstr>macOS Version 10.16 (Build 21G531) Quartz PDFContext</vt:lpwstr>
  </property>
</Properties>
</file>