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6" autoAdjust="0"/>
    <p:restoredTop sz="95223" autoAdjust="0"/>
  </p:normalViewPr>
  <p:slideViewPr>
    <p:cSldViewPr snapToGrid="0">
      <p:cViewPr>
        <p:scale>
          <a:sx n="80" d="100"/>
          <a:sy n="80" d="100"/>
        </p:scale>
        <p:origin x="51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D60596-ECA4-4B9A-8FAD-4EF716E3E6A4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01C200-214A-4AAE-80AF-3285C716D3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624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1C200-214A-4AAE-80AF-3285C716D30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5198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Measurement was done:</a:t>
            </a:r>
          </a:p>
          <a:p>
            <a:r>
              <a:rPr lang="en-US" dirty="0"/>
              <a:t> - with two pairs of scintillating detectors 10 cm apart</a:t>
            </a:r>
            <a:endParaRPr lang="en-GB" dirty="0"/>
          </a:p>
          <a:p>
            <a:r>
              <a:rPr lang="en-GB" dirty="0"/>
              <a:t> -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1C200-214A-4AAE-80AF-3285C716D30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935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1C200-214A-4AAE-80AF-3285C716D30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200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C00B6-CD66-3A28-35D8-50B41EBF3E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932089-F86C-1228-54F3-8DBD26D10D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B08C78-2AFE-A065-4B88-24912C48F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9E916-94E3-450A-B6BF-E8A4A69FE3E4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CE3673-B12B-481B-D004-B4B0179CE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FE3D82-5A5F-22FA-8A74-E481AAC82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E34A-04F4-481B-9F0D-D6D767FFC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94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41A2A-F4FC-DF7B-7501-7894FB4B2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728DA5-2E1D-61C6-3C23-AC7FC1AC70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DAB7AE-12DA-395E-1483-A1A6610E0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9E916-94E3-450A-B6BF-E8A4A69FE3E4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BEE6F3-BBC1-927E-85BA-FDCEE77CA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A1E1E3-8AE5-7B9A-7E35-519BB9826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E34A-04F4-481B-9F0D-D6D767FFC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525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ACFF6B-B7D9-02F4-64F9-06CDC96540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62713F-68F9-213B-7CD3-C86C4428CD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BE13E1-2E69-674F-6DC0-C3E3AB70C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9E916-94E3-450A-B6BF-E8A4A69FE3E4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1CF98F-4A54-E26E-8CEC-D2011574E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A72C0C-0061-8483-6DBE-C6B2F6511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E34A-04F4-481B-9F0D-D6D767FFC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43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777A5-551A-39A9-9F0E-CFA460A4B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264B9E-EBF6-39F7-4CA6-10EC463F09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B14B7B-84F6-E02C-E5FA-5E2A2788A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9E916-94E3-450A-B6BF-E8A4A69FE3E4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217E07-24E8-D4BD-BBD6-254FBD878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3DA611-3319-147B-2212-5877C7DDC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E34A-04F4-481B-9F0D-D6D767FFC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309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16530-F8BA-E549-6FC0-AD68C9888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BCFC1B-E28E-F904-0FFE-F5DAE124D1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0DDD3C-413C-CD12-5C5E-FF318084A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9E916-94E3-450A-B6BF-E8A4A69FE3E4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F70F22-67EA-FDB2-0311-AB5244351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39E0DD-1681-1DA7-3928-C4170A582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E34A-04F4-481B-9F0D-D6D767FFC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79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2724E-CCDA-AF1C-3544-4C5833E38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F54A6-E85A-3DF4-EDB0-D9781A71A0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6F5C00-A125-21C8-9BC1-D27C6C39BB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3EB3CD-2EC3-F087-0CFE-7E76F3967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9E916-94E3-450A-B6BF-E8A4A69FE3E4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6FFE82-1828-D53F-EF47-11D2E915C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2449D9-1B97-F44C-C6CC-0B89A6C25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E34A-04F4-481B-9F0D-D6D767FFC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32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C1EC1-D4E8-7DBB-B332-6E8B722AE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DFA5E0-FE2D-679F-D480-9B3328026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E75211-1746-83F4-D3B7-045B4C498F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BEBEEE-E353-5B28-75FC-7370C8E291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EE9424-E8EC-5D56-8E46-2FEBE994EB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6A0600C-2CC7-6DC5-5E0B-ED17D32B3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9E916-94E3-450A-B6BF-E8A4A69FE3E4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22031B-AAC8-FF93-7322-958958F10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5ED197-1EB6-6AC8-7CD8-E00C4E073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E34A-04F4-481B-9F0D-D6D767FFC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434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9D303-D37A-3E03-9A12-E331BF141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2B2452-6967-586F-B0FF-E92BCA5A4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9E916-94E3-450A-B6BF-E8A4A69FE3E4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DF3A25-B374-C370-EA2E-9AD7C1A07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666E41-2C7D-87BC-6F2D-2380206A9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E34A-04F4-481B-9F0D-D6D767FFC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552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992B63-42F4-9847-F62A-B90D94D48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9E916-94E3-450A-B6BF-E8A4A69FE3E4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D8059E-0633-C0EC-E519-5FF26B0D5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E3F3BA-A8A9-A9D3-5516-63034CEF3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E34A-04F4-481B-9F0D-D6D767FFC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83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2BD27-BE74-CCE4-D915-6A5D1D2B8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1417C-253D-02B4-F4BA-4DB0F7B828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368979-C61E-8602-4920-5602193E73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8EA2DF-D273-F0BA-B969-9F0B97958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9E916-94E3-450A-B6BF-E8A4A69FE3E4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E04751-DCDE-E308-D144-2FAA9D847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39061B-E9D0-E9CA-E800-F2C373F2D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E34A-04F4-481B-9F0D-D6D767FFC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575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53106-C1FE-A6B1-C16A-BD6CDB3BF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59D05C-17AE-7C8C-9C57-265A9879BA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7386FB-224A-7719-18BD-2DF496B762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56BFD5-0CBB-0520-AE4F-C6243EF90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9E916-94E3-450A-B6BF-E8A4A69FE3E4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76EA16-4CA0-4EB1-F5A9-62BB94413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C1AB68-67A5-F99B-B655-1D4FED5FC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E34A-04F4-481B-9F0D-D6D767FFC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598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E9C0CE-2561-B46F-743E-B55D1C87E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793264-7A56-8C69-88A3-92B6BC5C0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6D3B52-50F4-7832-A0F9-D6FEB65F68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879E916-94E3-450A-B6BF-E8A4A69FE3E4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F85ECA-FD54-CD6A-327A-0AEDD2406E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D81A2-C405-5B8A-02FE-B5ABEA0D9F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9E34A-04F4-481B-9F0D-D6D767FFC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542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images/CMS-PHO-GEN-2017-008-1" TargetMode="External"/><Relationship Id="rId2" Type="http://schemas.openxmlformats.org/officeDocument/2006/relationships/hyperlink" Target="https://web.mit.edu/lululiu/Public/8.13/Muons/muons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7A98C-2AFA-331E-66FA-E95915EA97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Time of flight measurement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DBB78F-6A4F-E8D1-7091-6B1978CD1E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Matouš </a:t>
            </a:r>
            <a:r>
              <a:rPr lang="en-US" dirty="0" err="1"/>
              <a:t>Mišta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44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25850-B375-37DE-38AC-390D8D79F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principle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7A0F09-43F1-EC03-EF51-F48BC615C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Muons: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Elementary particles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Created from cosmic rays in the atmosphere</a:t>
            </a:r>
            <a:endParaRPr lang="en-GB" dirty="0"/>
          </a:p>
          <a:p>
            <a:pPr>
              <a:lnSpc>
                <a:spcPct val="100000"/>
              </a:lnSpc>
            </a:pPr>
            <a:r>
              <a:rPr lang="en-GB" dirty="0"/>
              <a:t>Goals: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Measure speed of muons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Determine how their flux varies with angle</a:t>
            </a:r>
            <a:endParaRPr lang="en-US" dirty="0"/>
          </a:p>
        </p:txBody>
      </p:sp>
      <p:pic>
        <p:nvPicPr>
          <p:cNvPr id="5" name="Picture 4" descr="A diagram of a solar system&#10;&#10;AI-generated content may be incorrect.">
            <a:extLst>
              <a:ext uri="{FF2B5EF4-FFF2-40B4-BE49-F238E27FC236}">
                <a16:creationId xmlns:a16="http://schemas.microsoft.com/office/drawing/2014/main" id="{D2D88E54-26E7-FBC8-816B-7D2F4C5CC2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782" y="843107"/>
            <a:ext cx="5056909" cy="505690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6C33C55-11C8-8560-F36E-A0E09976EED8}"/>
              </a:ext>
            </a:extLst>
          </p:cNvPr>
          <p:cNvSpPr txBox="1"/>
          <p:nvPr/>
        </p:nvSpPr>
        <p:spPr>
          <a:xfrm>
            <a:off x="7346372" y="5900016"/>
            <a:ext cx="3359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Muon shower (Credit: CERN)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629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0EA25-29A1-8C45-7718-0BC97612E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AC26592-EACB-46A6-2C1B-0835258A605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5257800" cy="4351338"/>
              </a:xfrm>
            </p:spPr>
            <p:txBody>
              <a:bodyPr>
                <a:normAutofit/>
              </a:bodyPr>
              <a:lstStyle/>
              <a:p>
                <a:r>
                  <a:rPr lang="en-US" sz="2600" dirty="0"/>
                  <a:t>Two pairs of scintillating detectors</a:t>
                </a:r>
              </a:p>
              <a:p>
                <a:r>
                  <a:rPr lang="en-US" sz="2600" dirty="0"/>
                  <a:t>TOF measured with flipped sensor to eliminate wire delay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num>
                      <m:den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US" sz="2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US" sz="2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|</m:t>
                        </m:r>
                      </m:den>
                    </m:f>
                  </m:oMath>
                </a14:m>
                <a:endParaRPr lang="en-US" sz="2600" dirty="0"/>
              </a:p>
              <a:p>
                <a:r>
                  <a:rPr lang="en-US" sz="2600" dirty="0"/>
                  <a:t>2</a:t>
                </a:r>
                <a:r>
                  <a:rPr lang="en-US" sz="2600" baseline="30000" dirty="0"/>
                  <a:t>nd</a:t>
                </a:r>
                <a:r>
                  <a:rPr lang="en-US" sz="2600" dirty="0"/>
                  <a:t> dataset used for angle-intensity</a:t>
                </a:r>
              </a:p>
              <a:p>
                <a:endParaRPr lang="en-GB" sz="26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AC26592-EACB-46A6-2C1B-0835258A605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5257800" cy="4351338"/>
              </a:xfrm>
              <a:blipFill>
                <a:blip r:embed="rId3"/>
                <a:stretch>
                  <a:fillRect l="-1856" t="-21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utoShape 2">
            <a:extLst>
              <a:ext uri="{FF2B5EF4-FFF2-40B4-BE49-F238E27FC236}">
                <a16:creationId xmlns:a16="http://schemas.microsoft.com/office/drawing/2014/main" id="{D2E7614B-985C-4319-35E1-0B00A72017D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137073" y="2452254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2" name="Picture 11" descr="A person using a computer&#10;&#10;AI-generated content may be incorrect.">
            <a:extLst>
              <a:ext uri="{FF2B5EF4-FFF2-40B4-BE49-F238E27FC236}">
                <a16:creationId xmlns:a16="http://schemas.microsoft.com/office/drawing/2014/main" id="{59D0000D-CE86-4D98-27DD-4E2EF75885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3"/>
          <a:stretch>
            <a:fillRect/>
          </a:stretch>
        </p:blipFill>
        <p:spPr>
          <a:xfrm>
            <a:off x="6241473" y="1360091"/>
            <a:ext cx="5112327" cy="413781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F3B231E-00B9-330F-72EC-88903A8D81FA}"/>
              </a:ext>
            </a:extLst>
          </p:cNvPr>
          <p:cNvSpPr txBox="1"/>
          <p:nvPr/>
        </p:nvSpPr>
        <p:spPr>
          <a:xfrm>
            <a:off x="6641522" y="5497908"/>
            <a:ext cx="4312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Measuring apparatus(Credit: Dan Theiss)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70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CF419-B9D6-A94E-60C8-20298EB71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Speed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859EF3-B230-7939-3A80-B71A65EF2C9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lnSpc>
                    <a:spcPct val="150000"/>
                  </a:lnSpc>
                </a:pPr>
                <a:r>
                  <a:rPr lang="en-US" dirty="0"/>
                  <a:t>Data analysis done using </a:t>
                </a:r>
                <a:r>
                  <a:rPr lang="en-US" dirty="0" err="1"/>
                  <a:t>Jupyter</a:t>
                </a:r>
                <a:r>
                  <a:rPr lang="en-US" dirty="0"/>
                  <a:t> notebook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/>
                  <a:t>Both mean and uncertainty measured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/>
                  <a:t>Measured value: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86 ±14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%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:r>
                  <a:rPr lang="en-US" dirty="0"/>
                  <a:t>Actual value: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99%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859EF3-B230-7939-3A80-B71A65EF2C9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0045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FAF98-4AB1-4591-4D5C-F92ACFDDF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Angle-Intensity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7FEE39-1C5D-6C1C-5A83-BA8B07D3B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/>
          </a:bodyPr>
          <a:lstStyle/>
          <a:p>
            <a:r>
              <a:rPr lang="en-US" dirty="0"/>
              <a:t>Noise assumed to be </a:t>
            </a:r>
            <a:r>
              <a:rPr lang="en-US" dirty="0" err="1"/>
              <a:t>poissonian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 descr="A graph of a function&#10;&#10;AI-generated content may be incorrect.">
            <a:extLst>
              <a:ext uri="{FF2B5EF4-FFF2-40B4-BE49-F238E27FC236}">
                <a16:creationId xmlns:a16="http://schemas.microsoft.com/office/drawing/2014/main" id="{308BC936-F56C-8B15-9611-4FF8C726F5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853" y="2026186"/>
            <a:ext cx="5184658" cy="395021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Content Placeholder 3">
                <a:extLst>
                  <a:ext uri="{FF2B5EF4-FFF2-40B4-BE49-F238E27FC236}">
                    <a16:creationId xmlns:a16="http://schemas.microsoft.com/office/drawing/2014/main" id="{69DC0091-287E-0455-A91A-E2522ABB533F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144291219"/>
                  </p:ext>
                </p:extLst>
              </p:nvPr>
            </p:nvGraphicFramePr>
            <p:xfrm>
              <a:off x="1129147" y="3294208"/>
              <a:ext cx="4246418" cy="181135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144982">
                      <a:extLst>
                        <a:ext uri="{9D8B030D-6E8A-4147-A177-3AD203B41FA5}">
                          <a16:colId xmlns:a16="http://schemas.microsoft.com/office/drawing/2014/main" val="4222301747"/>
                        </a:ext>
                      </a:extLst>
                    </a:gridCol>
                    <a:gridCol w="1101436">
                      <a:extLst>
                        <a:ext uri="{9D8B030D-6E8A-4147-A177-3AD203B41FA5}">
                          <a16:colId xmlns:a16="http://schemas.microsoft.com/office/drawing/2014/main" val="348978018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Model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mtClean="0"/>
                                    </m:ctrlPr>
                                  </m:sSupPr>
                                  <m:e>
                                    <m:r>
                                      <a:rPr lang="en-US" b="0" smtClean="0"/>
                                      <m:t>𝑅</m:t>
                                    </m:r>
                                  </m:e>
                                  <m:sup>
                                    <m:r>
                                      <a:rPr lang="en-US" b="0" smtClean="0"/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1015900171"/>
                      </a:ext>
                    </a:extLst>
                  </a:tr>
                  <a:tr h="48331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0.972</a:t>
                          </a:r>
                        </a:p>
                      </a:txBody>
                      <a:tcPr anchor="ctr"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488327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𝑐𝑜𝑠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oMath>
                          </a14:m>
                          <a:r>
                            <a:rPr lang="en-US" dirty="0"/>
                            <a:t>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0.763</a:t>
                          </a: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8835763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⁡(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)</m:t>
                                      </m:r>
                                    </m:den>
                                  </m:f>
                                </m:sup>
                              </m:sSubSup>
                            </m:oMath>
                          </a14:m>
                          <a:r>
                            <a:rPr lang="en-GB" dirty="0"/>
                            <a:t> (theoretical)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0.947</a:t>
                          </a: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54076444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Content Placeholder 3">
                <a:extLst>
                  <a:ext uri="{FF2B5EF4-FFF2-40B4-BE49-F238E27FC236}">
                    <a16:creationId xmlns:a16="http://schemas.microsoft.com/office/drawing/2014/main" id="{69DC0091-287E-0455-A91A-E2522ABB533F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144291219"/>
                  </p:ext>
                </p:extLst>
              </p:nvPr>
            </p:nvGraphicFramePr>
            <p:xfrm>
              <a:off x="1129147" y="3294208"/>
              <a:ext cx="4246418" cy="181135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144982">
                      <a:extLst>
                        <a:ext uri="{9D8B030D-6E8A-4147-A177-3AD203B41FA5}">
                          <a16:colId xmlns:a16="http://schemas.microsoft.com/office/drawing/2014/main" val="4222301747"/>
                        </a:ext>
                      </a:extLst>
                    </a:gridCol>
                    <a:gridCol w="1101436">
                      <a:extLst>
                        <a:ext uri="{9D8B030D-6E8A-4147-A177-3AD203B41FA5}">
                          <a16:colId xmlns:a16="http://schemas.microsoft.com/office/drawing/2014/main" val="3489780186"/>
                        </a:ext>
                      </a:extLst>
                    </a:gridCol>
                  </a:tblGrid>
                  <a:tr h="371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Model</a:t>
                          </a:r>
                          <a:endParaRPr lang="en-GB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blipFill>
                          <a:blip r:embed="rId4"/>
                          <a:stretch>
                            <a:fillRect l="-285635" t="-6557" r="-1105" b="-4114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15900171"/>
                      </a:ext>
                    </a:extLst>
                  </a:tr>
                  <a:tr h="4833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4" t="-81250" r="-35465" b="-21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0.972</a:t>
                          </a:r>
                        </a:p>
                      </a:txBody>
                      <a:tcPr anchor="ctr"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488327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4" t="-237705" r="-35465" b="-1803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0.763</a:t>
                          </a: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883576390"/>
                      </a:ext>
                    </a:extLst>
                  </a:tr>
                  <a:tr h="58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4"/>
                          <a:stretch>
                            <a:fillRect l="-194" t="-214583" r="-35465" b="-145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0.947</a:t>
                          </a: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54076444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783149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72BFE-486C-D94C-A8AE-101B9BA34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03A43B-A40E-EA2B-8817-6A292D3CE9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>
                <a:hlinkClick r:id="rId2"/>
              </a:rPr>
              <a:t>https://web.mit.edu/lululiu/Public/8.13/Muons/muons.pdf</a:t>
            </a:r>
            <a:endParaRPr lang="en-GB" sz="2400" dirty="0"/>
          </a:p>
          <a:p>
            <a:r>
              <a:rPr lang="en-GB" sz="2400" dirty="0">
                <a:hlinkClick r:id="rId3"/>
              </a:rPr>
              <a:t>https://cds.cern.ch/images/CMS-PHO-GEN-2017-008-1</a:t>
            </a:r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4324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6669D-6B06-1EFC-F2C6-9530A8AED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Thank you for your attention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35899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184</Words>
  <Application>Microsoft Office PowerPoint</Application>
  <PresentationFormat>Widescreen</PresentationFormat>
  <Paragraphs>44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Arial</vt:lpstr>
      <vt:lpstr>Cambria Math</vt:lpstr>
      <vt:lpstr>Office Theme</vt:lpstr>
      <vt:lpstr>Time of flight measurement</vt:lpstr>
      <vt:lpstr>Basic principle</vt:lpstr>
      <vt:lpstr>Measurement</vt:lpstr>
      <vt:lpstr>Results: Speed</vt:lpstr>
      <vt:lpstr>Results: Angle-Intensity</vt:lpstr>
      <vt:lpstr>Sources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matym 1</dc:creator>
  <cp:lastModifiedBy>matym 1</cp:lastModifiedBy>
  <cp:revision>17</cp:revision>
  <dcterms:created xsi:type="dcterms:W3CDTF">2025-07-11T05:21:26Z</dcterms:created>
  <dcterms:modified xsi:type="dcterms:W3CDTF">2025-07-11T08:32:13Z</dcterms:modified>
</cp:coreProperties>
</file>