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5" r:id="rId7"/>
    <p:sldId id="266" r:id="rId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3A22C-7720-4E0F-9495-4C3664B4CA43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EABC0-8781-484F-97F6-4BF12EC43E7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243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EABC0-8781-484F-97F6-4BF12EC43E7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04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EABC0-8781-484F-97F6-4BF12EC43E7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3182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19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894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721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395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627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706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233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775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067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471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909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2A879-2FB3-4145-A570-A59D2BDB8552}" type="datetimeFigureOut">
              <a:rPr lang="uk-UA" smtClean="0"/>
              <a:t>11.07.2025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A5DEA-5328-429F-8C3E-070981EC9B8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17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4559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65185" y="2131012"/>
            <a:ext cx="5386939" cy="1122898"/>
          </a:xfrm>
          <a:effectLst>
            <a:innerShdw blurRad="114300">
              <a:prstClr val="black"/>
            </a:innerShdw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GATE</a:t>
            </a:r>
            <a:endParaRPr lang="uk-UA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255" y="4783756"/>
            <a:ext cx="7543543" cy="1597793"/>
          </a:xfrm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Viktoriia</a:t>
            </a:r>
            <a:r>
              <a:rPr lang="en-US" sz="28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b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Kadenko</a:t>
            </a:r>
            <a:endParaRPr lang="uk-UA" sz="2800" b="1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I am studying for a master's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degree</a:t>
            </a:r>
            <a:r>
              <a:rPr lang="uk-UA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in </a:t>
            </a:r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Nuclear</a:t>
            </a:r>
            <a:r>
              <a:rPr lang="uk-UA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Energ</a:t>
            </a:r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en-US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Taras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Shevchenko National University of Kyiv</a:t>
            </a:r>
            <a:endParaRPr lang="en-US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50209" b="-577"/>
          <a:stretch/>
        </p:blipFill>
        <p:spPr>
          <a:xfrm>
            <a:off x="-1" y="78749"/>
            <a:ext cx="5316279" cy="3320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82133" b="49205"/>
          <a:stretch/>
        </p:blipFill>
        <p:spPr>
          <a:xfrm>
            <a:off x="10559593" y="50627"/>
            <a:ext cx="1642867" cy="17408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7592" y="155230"/>
            <a:ext cx="1679436" cy="15933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2160" y="86375"/>
            <a:ext cx="1705000" cy="16693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82133" t="51930"/>
          <a:stretch/>
        </p:blipFill>
        <p:spPr>
          <a:xfrm>
            <a:off x="5230881" y="155230"/>
            <a:ext cx="1994540" cy="16591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6798" y="3461861"/>
            <a:ext cx="4435326" cy="332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" y="0"/>
            <a:ext cx="12181318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11384" t="23157" r="18372" b="37150"/>
          <a:stretch/>
        </p:blipFill>
        <p:spPr>
          <a:xfrm>
            <a:off x="8480167" y="168319"/>
            <a:ext cx="3575366" cy="26826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4787" t="28954" r="10394" b="27668"/>
          <a:stretch/>
        </p:blipFill>
        <p:spPr>
          <a:xfrm>
            <a:off x="4258118" y="257629"/>
            <a:ext cx="4085582" cy="27743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32" y="188460"/>
            <a:ext cx="3892264" cy="326950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73372" y="4979643"/>
            <a:ext cx="864525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purpose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of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this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exercise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simulate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a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water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box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with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a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lead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insert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where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1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MeV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gamma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rays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are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emitted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from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a 10 mm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dise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directed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at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a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target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point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20 cm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away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. A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simplified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BGO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detector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is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incorporated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capture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interactions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of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gamma</a:t>
            </a:r>
            <a:r>
              <a:rPr lang="uk-UA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rays</a:t>
            </a:r>
            <a:r>
              <a:rPr lang="uk-UA" sz="2400" b="1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367181" y="3094775"/>
            <a:ext cx="4056965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Simulation with parameters as in the task</a:t>
            </a:r>
            <a:endParaRPr lang="uk-UA" sz="2400" b="1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77934" y="2850948"/>
            <a:ext cx="364593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20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Increased</a:t>
            </a:r>
            <a:r>
              <a:rPr lang="uk-UA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0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lead</a:t>
            </a:r>
            <a:r>
              <a:rPr lang="uk-UA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0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plate</a:t>
            </a:r>
            <a:r>
              <a:rPr lang="uk-UA" sz="20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000" b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dimensions</a:t>
            </a:r>
            <a:endParaRPr lang="uk-UA" sz="20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0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24559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9654" t="25119" r="18944" b="34012"/>
          <a:stretch/>
        </p:blipFill>
        <p:spPr>
          <a:xfrm>
            <a:off x="7370240" y="286788"/>
            <a:ext cx="4652851" cy="35363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3777" t="9555" r="11564" b="20802"/>
          <a:stretch/>
        </p:blipFill>
        <p:spPr>
          <a:xfrm>
            <a:off x="3896443" y="2189881"/>
            <a:ext cx="3382757" cy="369501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69509" y="5884892"/>
            <a:ext cx="570657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source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type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was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changed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protons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with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an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energy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uk-UA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of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100 M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V</a:t>
            </a:r>
            <a:r>
              <a:rPr lang="uk-UA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uk-UA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26479" y="3858322"/>
            <a:ext cx="399661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Changed the proton energy to 1000 MeV</a:t>
            </a:r>
            <a:endParaRPr lang="uk-UA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8014" t="31953" r="29640" b="31195"/>
          <a:stretch/>
        </p:blipFill>
        <p:spPr>
          <a:xfrm rot="10800000" flipH="1">
            <a:off x="113475" y="100501"/>
            <a:ext cx="3722448" cy="292160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9443" y="3027325"/>
            <a:ext cx="4024054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Changed 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lead plate thickness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and Gamma Ray Energy</a:t>
            </a:r>
            <a:endParaRPr lang="uk-UA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34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590" y="0"/>
            <a:ext cx="1224559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7946" t="14982" r="18945" b="39309"/>
          <a:stretch/>
        </p:blipFill>
        <p:spPr>
          <a:xfrm>
            <a:off x="3899425" y="2106078"/>
            <a:ext cx="3812881" cy="3165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17411" t="17272" r="15385" b="38196"/>
          <a:stretch/>
        </p:blipFill>
        <p:spPr>
          <a:xfrm>
            <a:off x="9159038" y="1720283"/>
            <a:ext cx="2986809" cy="2627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718" y="0"/>
            <a:ext cx="4444463" cy="29700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184047"/>
            <a:ext cx="3390952" cy="334856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807489" y="0"/>
            <a:ext cx="60960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The second part was a detailed simulation of positron emission tomography. It is very valuable that you can see through the simulation what is really happening at the moment of the procedure.</a:t>
            </a:r>
            <a:endParaRPr lang="uk-UA" sz="2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0862" y="5271403"/>
            <a:ext cx="4157832" cy="101202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951259" y="3978622"/>
            <a:ext cx="441845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increased water box dimensions</a:t>
            </a:r>
            <a:endParaRPr lang="uk-UA" sz="24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/>
          <a:srcRect l="1966" t="28121" r="1357" b="18926"/>
          <a:stretch/>
        </p:blipFill>
        <p:spPr>
          <a:xfrm>
            <a:off x="8056470" y="4574906"/>
            <a:ext cx="2871088" cy="208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04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070"/>
            <a:ext cx="1224559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207" t="23552" r="2871" b="14950"/>
          <a:stretch/>
        </p:blipFill>
        <p:spPr>
          <a:xfrm>
            <a:off x="2056564" y="20552"/>
            <a:ext cx="4112924" cy="3450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3422" t="29198" r="17403" b="25472"/>
          <a:stretch/>
        </p:blipFill>
        <p:spPr>
          <a:xfrm>
            <a:off x="493249" y="3429000"/>
            <a:ext cx="3929662" cy="29874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873882" y="2976880"/>
            <a:ext cx="43141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b="1" dirty="0" smtClean="0"/>
              <a:t>Increased </a:t>
            </a:r>
            <a:r>
              <a:rPr lang="en-US" sz="2400" b="1" dirty="0"/>
              <a:t>source activity (</a:t>
            </a:r>
            <a:r>
              <a:rPr lang="en-US" sz="2400" b="1" dirty="0" smtClean="0"/>
              <a:t>55</a:t>
            </a:r>
            <a:r>
              <a:rPr lang="uk-UA" sz="2400" b="1" dirty="0" smtClean="0"/>
              <a:t> </a:t>
            </a:r>
            <a:r>
              <a:rPr lang="en-US" sz="2400" b="1" dirty="0" err="1" smtClean="0"/>
              <a:t>Bq</a:t>
            </a:r>
            <a:r>
              <a:rPr lang="en-US" sz="2400" b="1" dirty="0" smtClean="0"/>
              <a:t>)</a:t>
            </a:r>
            <a:endParaRPr lang="uk-UA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2174" y="5957121"/>
            <a:ext cx="494247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Changed </a:t>
            </a:r>
            <a:r>
              <a:rPr lang="en-US" sz="2400" b="1" dirty="0"/>
              <a:t>the </a:t>
            </a:r>
            <a:r>
              <a:rPr lang="en-US" sz="2400" b="1" dirty="0" smtClean="0"/>
              <a:t>element (Ga-68) </a:t>
            </a:r>
            <a:r>
              <a:rPr lang="en-US" sz="2400" b="1" dirty="0"/>
              <a:t>to and increased the source </a:t>
            </a:r>
            <a:r>
              <a:rPr lang="en-US" sz="2400" b="1" dirty="0" smtClean="0"/>
              <a:t>activity </a:t>
            </a:r>
            <a:r>
              <a:rPr lang="uk-UA" sz="2400" b="1" dirty="0" smtClean="0"/>
              <a:t>(100</a:t>
            </a:r>
            <a:r>
              <a:rPr lang="en-US" sz="2400" b="1" dirty="0" err="1" smtClean="0"/>
              <a:t>Bq</a:t>
            </a:r>
            <a:r>
              <a:rPr lang="en-US" sz="2400" b="1" dirty="0" smtClean="0"/>
              <a:t>)</a:t>
            </a:r>
            <a:endParaRPr lang="uk-UA" sz="24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3113" y="50982"/>
            <a:ext cx="4134288" cy="297962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103443" y="2607548"/>
            <a:ext cx="530322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Changed the element (Ga-68) to and increased the source activity (</a:t>
            </a:r>
            <a:r>
              <a:rPr lang="en-US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10Bq</a:t>
            </a:r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599" y="3353288"/>
            <a:ext cx="4011516" cy="319458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765792" y="6027003"/>
            <a:ext cx="609600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Changed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the element (Ga-68) to and increased the source activity (10Bq)</a:t>
            </a:r>
          </a:p>
        </p:txBody>
      </p:sp>
    </p:spTree>
    <p:extLst>
      <p:ext uri="{BB962C8B-B14F-4D97-AF65-F5344CB8AC3E}">
        <p14:creationId xmlns:p14="http://schemas.microsoft.com/office/powerpoint/2010/main" val="282363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3" y="-98092"/>
            <a:ext cx="1224559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044" y="2316163"/>
            <a:ext cx="3323044" cy="25026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872" y="0"/>
            <a:ext cx="1859512" cy="24690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6971" y="163345"/>
            <a:ext cx="3202670" cy="24120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1951" y="126097"/>
            <a:ext cx="2744336" cy="364393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0643" y="-34494"/>
            <a:ext cx="1856661" cy="24652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6465" y="2398505"/>
            <a:ext cx="1913919" cy="254130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81040" y="-87391"/>
            <a:ext cx="1090663" cy="242369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2664" y="2790852"/>
            <a:ext cx="2773720" cy="36829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1"/>
          <a:srcRect r="5908" b="55728"/>
          <a:stretch/>
        </p:blipFill>
        <p:spPr>
          <a:xfrm>
            <a:off x="2245752" y="4655289"/>
            <a:ext cx="3429181" cy="21424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2"/>
          <a:srcRect l="278" t="17078" r="3854" b="14440"/>
          <a:stretch/>
        </p:blipFill>
        <p:spPr>
          <a:xfrm>
            <a:off x="150838" y="4965658"/>
            <a:ext cx="1808237" cy="171508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82681" y="3864272"/>
            <a:ext cx="2858481" cy="28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31" y="0"/>
            <a:ext cx="1224559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745" y="266332"/>
            <a:ext cx="4763387" cy="6325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060" y="0"/>
            <a:ext cx="3970321" cy="29901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3390" y="4881732"/>
            <a:ext cx="7120667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Thank you for your attention!</a:t>
            </a:r>
            <a:endParaRPr lang="uk-UA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8517"/>
            <a:ext cx="3547729" cy="266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205</Words>
  <Application>Microsoft Office PowerPoint</Application>
  <PresentationFormat>Широкоэкранный</PresentationFormat>
  <Paragraphs>18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Тема Office</vt:lpstr>
      <vt:lpstr>GATE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ProBook</dc:creator>
  <cp:lastModifiedBy>ProBook</cp:lastModifiedBy>
  <cp:revision>28</cp:revision>
  <dcterms:created xsi:type="dcterms:W3CDTF">2025-07-10T17:28:30Z</dcterms:created>
  <dcterms:modified xsi:type="dcterms:W3CDTF">2025-07-11T10:08:57Z</dcterms:modified>
</cp:coreProperties>
</file>