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jpg" ContentType="image/jpeg"/>
  <Default Extension="bin" ContentType="application/vnd.openxmlformats-officedocument.oleObject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Layouts/slideLayout9.xml" ContentType="application/vnd.openxmlformats-officedocument.presentationml.slideLayout+xml"/>
  <Override PartName="/docProps/app.xml" ContentType="application/vnd.openxmlformats-officedocument.extended-properties+xml"/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14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ppt/notesSlides/notesSlide2.xml" ContentType="application/vnd.openxmlformats-officedocument.presentationml.notesSlide+xml"/>
  <Override PartName="/ppt/tableStyles.xml" ContentType="application/vnd.openxmlformats-officedocument.presentationml.tableStyl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86" d="100"/>
          <a:sy n="86" d="100"/>
        </p:scale>
        <p:origin x="96" y="888"/>
      </p:cViewPr>
      <p:guideLst>
        <p:guide pos="3840"/>
        <p:guide pos="2160" orient="horz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A622FC-2A43-65F0-6C93-E33F2ABA3E04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B61191D-BE56-E69A-0B75-BA2F1C5664DE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146DA4-D38C-800F-BEA7-4F14AFA4CDCC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61EED1B-3FE3-871F-A3CF-854E5B8A05E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9A467DE-0919-2C34-A935-2D432FC3108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5EEB21F-3F0D-97FE-2782-63C0111B946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DA9F69-AEC9-2C48-C50E-C5D390BE2368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95A3A36-BF50-DA1B-E8FE-46CAF6CAE1F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B2E9D5-C454-CA72-8F82-AD2A3BDB202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7AB356-7EDF-13AD-CA10-10AAB968BB6A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9DB0A0-95A7-26AD-9843-A8443F35D4BD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E9B1602-35AB-97FA-48F3-C7E73641D0D0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F6C99D-D1CF-E60C-F607-8C4071781E46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DAC5CBE-B136-0F43-C856-3544396D2DD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6BFBFA-080D-9EEB-6DD7-601807E6CE1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733834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783636131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141686534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212852492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7552090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395415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33565093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1619149641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89195099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7981512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1401096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999986036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9534432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40824809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97869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503481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42512101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188751331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5076577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7393342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6951351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9165090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99278880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106512312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655559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62132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329785126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306756581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1458431119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74622235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4217970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7364601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2542993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02448141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9796510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8842929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2140074994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7796052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42265307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29433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47529403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2060387773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3951011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3618123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91223909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5350008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729380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378135330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96292296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3637481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865128039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4810924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418506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6696706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124247329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925427476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1209029433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7664784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0536963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9607015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189409631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846CE7D5-CF57-46EF-B807-FDD0502418D4}" type="datetimeFigureOut">
              <a:rPr lang="en-US"/>
              <a:t>7/11/2025</a:t>
            </a:fld>
            <a:endParaRPr lang="en-US"/>
          </a:p>
        </p:txBody>
      </p:sp>
      <p:sp>
        <p:nvSpPr>
          <p:cNvPr id="25782464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671128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330EA680-D336-4FF7-8B7A-9848BB0A1C32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hyperlink" Target="mailto:nflro@nipne.ro" TargetMode="Externa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g"/><Relationship Id="rId6" Type="http://schemas.openxmlformats.org/officeDocument/2006/relationships/image" Target="../media/image10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6943410" name="Title 1"/>
          <p:cNvSpPr>
            <a:spLocks noGrp="1"/>
          </p:cNvSpPr>
          <p:nvPr>
            <p:ph type="ctrTitle"/>
          </p:nvPr>
        </p:nvSpPr>
        <p:spPr bwMode="auto">
          <a:xfrm>
            <a:off x="0" y="1516444"/>
            <a:ext cx="6417277" cy="10772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5400">
                <a:solidFill>
                  <a:schemeClr val="bg1"/>
                </a:solidFill>
              </a:rPr>
              <a:t>Gamma Spectrometry</a:t>
            </a:r>
            <a:endParaRPr/>
          </a:p>
        </p:txBody>
      </p:sp>
      <p:sp>
        <p:nvSpPr>
          <p:cNvPr id="1901906778" name="Subtitle 2"/>
          <p:cNvSpPr>
            <a:spLocks noGrp="1"/>
          </p:cNvSpPr>
          <p:nvPr>
            <p:ph type="subTitle" idx="1"/>
          </p:nvPr>
        </p:nvSpPr>
        <p:spPr bwMode="auto">
          <a:xfrm>
            <a:off x="0" y="3927432"/>
            <a:ext cx="5951838" cy="215415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algn="l">
              <a:defRPr/>
            </a:pPr>
            <a:r>
              <a:rPr lang="en-US">
                <a:solidFill>
                  <a:schemeClr val="bg1"/>
                </a:solidFill>
              </a:rPr>
              <a:t>Bugaescu</a:t>
            </a:r>
            <a:r>
              <a:rPr lang="en-US">
                <a:solidFill>
                  <a:schemeClr val="bg1"/>
                </a:solidFill>
              </a:rPr>
              <a:t> Valentin</a:t>
            </a:r>
            <a:endParaRPr/>
          </a:p>
          <a:p>
            <a:pPr algn="l">
              <a:lnSpc>
                <a:spcPct val="170000"/>
              </a:lnSpc>
              <a:defRPr/>
            </a:pPr>
            <a:r>
              <a:rPr lang="en-US">
                <a:solidFill>
                  <a:schemeClr val="bg1"/>
                </a:solidFill>
              </a:rPr>
              <a:t>Physics and Chemistry Lab Assistant</a:t>
            </a:r>
            <a:br>
              <a:rPr lang="en-US"/>
            </a:br>
            <a:r>
              <a:rPr lang="en-US">
                <a:solidFill>
                  <a:schemeClr val="bg1"/>
                </a:solidFill>
              </a:rPr>
              <a:t>Nuclear </a:t>
            </a:r>
            <a:r>
              <a:rPr lang="en-US">
                <a:solidFill>
                  <a:schemeClr val="bg1"/>
                </a:solidFill>
              </a:rPr>
              <a:t>Forensis</a:t>
            </a:r>
            <a:r>
              <a:rPr lang="en-US">
                <a:solidFill>
                  <a:schemeClr val="bg1"/>
                </a:solidFill>
              </a:rPr>
              <a:t> Laboratory </a:t>
            </a:r>
            <a:endParaRPr lang="en-US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n-US">
                <a:solidFill>
                  <a:schemeClr val="bg1"/>
                </a:solidFill>
              </a:rPr>
              <a:t>Horia </a:t>
            </a:r>
            <a:r>
              <a:rPr lang="en-US">
                <a:solidFill>
                  <a:schemeClr val="bg1"/>
                </a:solidFill>
              </a:rPr>
              <a:t>Hulubei</a:t>
            </a:r>
            <a:r>
              <a:rPr lang="en-US">
                <a:solidFill>
                  <a:schemeClr val="bg1"/>
                </a:solidFill>
              </a:rPr>
              <a:t> National Institute for R&amp;D in Physics and Nuclear Engineering, IFIN-HH </a:t>
            </a:r>
            <a:endParaRPr lang="en-US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en-US">
                <a:solidFill>
                  <a:schemeClr val="bg1"/>
                </a:solidFill>
              </a:rPr>
              <a:t>+40790572639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6632013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536863"/>
            <a:ext cx="10515600" cy="51954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Eu-152 Spectrum</a:t>
            </a:r>
            <a:endParaRPr/>
          </a:p>
        </p:txBody>
      </p:sp>
      <p:pic>
        <p:nvPicPr>
          <p:cNvPr id="1845805170" name="Pictur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4245" y="1006944"/>
            <a:ext cx="10818327" cy="5714969"/>
          </a:xfrm>
          <a:prstGeom prst="rect">
            <a:avLst/>
          </a:prstGeom>
        </p:spPr>
      </p:pic>
      <p:pic>
        <p:nvPicPr>
          <p:cNvPr id="1129344808" name="Picture 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36141" y="3863545"/>
            <a:ext cx="1869990" cy="28049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4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9344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934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029616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438034" y="467590"/>
            <a:ext cx="11320049" cy="710420"/>
          </a:xfrm>
        </p:spPr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Summing peaks in </a:t>
            </a:r>
            <a:r>
              <a:rPr lang="en-US" sz="4400" b="0" i="0" u="none" strike="noStrike" cap="none" spc="0">
                <a:solidFill>
                  <a:schemeClr val="bg1"/>
                </a:solidFill>
                <a:latin typeface="Aptos Display"/>
                <a:ea typeface="Aptos Display"/>
                <a:cs typeface="Aptos Display"/>
              </a:rPr>
              <a:t>γ</a:t>
            </a:r>
            <a:r>
              <a:rPr lang="en-US">
                <a:solidFill>
                  <a:schemeClr val="bg1"/>
                </a:solidFill>
              </a:rPr>
              <a:t>-ray spectrometry</a:t>
            </a:r>
            <a:endParaRPr/>
          </a:p>
        </p:txBody>
      </p:sp>
      <p:pic>
        <p:nvPicPr>
          <p:cNvPr id="38127884" name="Pictur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695650" y="1178012"/>
            <a:ext cx="8804819" cy="54699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2532586" name="Title 1"/>
          <p:cNvSpPr>
            <a:spLocks noGrp="1"/>
          </p:cNvSpPr>
          <p:nvPr>
            <p:ph type="title"/>
          </p:nvPr>
        </p:nvSpPr>
        <p:spPr bwMode="auto">
          <a:xfrm>
            <a:off x="838199" y="659534"/>
            <a:ext cx="10515600" cy="879768"/>
          </a:xfrm>
        </p:spPr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True Coincidences</a:t>
            </a:r>
            <a:endParaRPr/>
          </a:p>
        </p:txBody>
      </p:sp>
      <p:pic>
        <p:nvPicPr>
          <p:cNvPr id="1753443002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48816" y="1717220"/>
            <a:ext cx="11694368" cy="3423558"/>
          </a:xfrm>
          <a:prstGeom prst="rect">
            <a:avLst/>
          </a:prstGeom>
        </p:spPr>
      </p:pic>
      <p:sp>
        <p:nvSpPr>
          <p:cNvPr id="1790926367" name="TextBox 5"/>
          <p:cNvSpPr txBox="1"/>
          <p:nvPr/>
        </p:nvSpPr>
        <p:spPr bwMode="auto">
          <a:xfrm>
            <a:off x="5546530" y="6396653"/>
            <a:ext cx="664546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 algn="r">
              <a:defRPr/>
            </a:pPr>
            <a:r>
              <a:rPr lang="en-US" sz="1200">
                <a:solidFill>
                  <a:schemeClr val="bg1"/>
                </a:solidFill>
              </a:rPr>
              <a:t>Image: O. Sima, “Coincidence Summing,” lecture notes, ICRM Gamma-Spectrometry Working Group training course, </a:t>
            </a:r>
            <a:r>
              <a:rPr lang="en-US" sz="1200">
                <a:solidFill>
                  <a:schemeClr val="bg1"/>
                </a:solidFill>
              </a:rPr>
              <a:t>Laboratoire</a:t>
            </a:r>
            <a:r>
              <a:rPr lang="en-US" sz="1200">
                <a:solidFill>
                  <a:schemeClr val="bg1"/>
                </a:solidFill>
              </a:rPr>
              <a:t> National Henri Becquerel, 2018.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9918286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528204"/>
            <a:ext cx="10515600" cy="56036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Detector </a:t>
            </a:r>
            <a:r>
              <a:rPr lang="en-US">
                <a:solidFill>
                  <a:schemeClr val="bg1"/>
                </a:solidFill>
              </a:rPr>
              <a:t>intrinsic</a:t>
            </a:r>
            <a:r>
              <a:rPr lang="en-US">
                <a:solidFill>
                  <a:schemeClr val="bg1"/>
                </a:solidFill>
              </a:rPr>
              <a:t> efficiency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995449704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93050" y="1088571"/>
            <a:ext cx="8000719" cy="56035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762628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Coincidence-summing correction factor</a:t>
            </a:r>
            <a:endParaRPr/>
          </a:p>
        </p:txBody>
      </p:sp>
      <p:sp>
        <p:nvSpPr>
          <p:cNvPr id="1280313529" name="TextBox 5"/>
          <p:cNvSpPr txBox="1"/>
          <p:nvPr/>
        </p:nvSpPr>
        <p:spPr bwMode="auto">
          <a:xfrm>
            <a:off x="6438122" y="6396653"/>
            <a:ext cx="575387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</a:rPr>
              <a:t>Image: O. Sima, “Coincidence Summing,” lecture notes, ICRM Gamma-Spectrometry Working Group training course, </a:t>
            </a:r>
            <a:r>
              <a:rPr lang="en-US" sz="1200">
                <a:solidFill>
                  <a:schemeClr val="bg1"/>
                </a:solidFill>
              </a:rPr>
              <a:t>Laboratoire</a:t>
            </a:r>
            <a:r>
              <a:rPr lang="en-US" sz="1200">
                <a:solidFill>
                  <a:schemeClr val="bg1"/>
                </a:solidFill>
              </a:rPr>
              <a:t> National Henri Becquerel, 2018.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206346884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518817" y="1418029"/>
            <a:ext cx="10507306" cy="4695817"/>
          </a:xfrm>
          <a:prstGeom prst="rect">
            <a:avLst/>
          </a:prstGeom>
        </p:spPr>
      </p:pic>
      <p:pic>
        <p:nvPicPr>
          <p:cNvPr id="1233045982" name="Picture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2923" y="2306345"/>
            <a:ext cx="1808195" cy="1794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45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984929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1227558"/>
            <a:ext cx="10515600" cy="1418274"/>
          </a:xfrm>
        </p:spPr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Conclusion</a:t>
            </a:r>
            <a:endParaRPr/>
          </a:p>
        </p:txBody>
      </p:sp>
      <p:sp>
        <p:nvSpPr>
          <p:cNvPr id="1205640781" name="TextBox 2"/>
          <p:cNvSpPr txBox="1"/>
          <p:nvPr/>
        </p:nvSpPr>
        <p:spPr bwMode="auto">
          <a:xfrm flipH="0" flipV="0">
            <a:off x="2004642" y="2996956"/>
            <a:ext cx="8182715" cy="4270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 algn="ctr">
              <a:defRPr/>
            </a:pPr>
            <a:r>
              <a:rPr lang="en-US" sz="2200">
                <a:solidFill>
                  <a:schemeClr val="bg1"/>
                </a:solidFill>
              </a:rPr>
              <a:t>γ-Spectrometry: High Reward, High Rigor</a:t>
            </a:r>
            <a:endParaRPr lang="en-US"/>
          </a:p>
        </p:txBody>
      </p:sp>
      <p:sp>
        <p:nvSpPr>
          <p:cNvPr id="764305067" name=""/>
          <p:cNvSpPr txBox="1"/>
          <p:nvPr/>
        </p:nvSpPr>
        <p:spPr bwMode="auto">
          <a:xfrm rot="0" flipH="0" flipV="0">
            <a:off x="909158" y="5968999"/>
            <a:ext cx="10373683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>
                <a:solidFill>
                  <a:schemeClr val="bg1"/>
                </a:solidFill>
              </a:rPr>
              <a:t>Thank you for your attention!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0578851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217363" y="593208"/>
            <a:ext cx="11120885" cy="13255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IFIN-HH (</a:t>
            </a:r>
            <a:r>
              <a:rPr lang="en-US">
                <a:solidFill>
                  <a:schemeClr val="bg1"/>
                </a:solidFill>
                <a:latin typeface="Aptos Display"/>
                <a:ea typeface="Roboto"/>
                <a:cs typeface="Roboto"/>
              </a:rPr>
              <a:t>Horia </a:t>
            </a:r>
            <a:r>
              <a:rPr lang="en-US">
                <a:solidFill>
                  <a:schemeClr val="bg1"/>
                </a:solidFill>
                <a:latin typeface="Aptos Display"/>
                <a:ea typeface="Roboto"/>
                <a:cs typeface="Roboto"/>
              </a:rPr>
              <a:t>Hulubei</a:t>
            </a:r>
            <a:r>
              <a:rPr lang="en-US">
                <a:solidFill>
                  <a:schemeClr val="bg1"/>
                </a:solidFill>
                <a:latin typeface="Aptos Display"/>
                <a:ea typeface="Roboto"/>
                <a:cs typeface="Roboto"/>
              </a:rPr>
              <a:t> National Institute for R&amp;D in Physics and Nuclear Engineering)</a:t>
            </a:r>
            <a:endParaRPr lang="en-US">
              <a:solidFill>
                <a:schemeClr val="bg1"/>
              </a:solidFill>
              <a:latin typeface="Aptos Display"/>
            </a:endParaRPr>
          </a:p>
        </p:txBody>
      </p:sp>
      <p:pic>
        <p:nvPicPr>
          <p:cNvPr id="714998334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67132" y="2141917"/>
            <a:ext cx="10621347" cy="44631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823684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NFL-RO</a:t>
            </a:r>
            <a:endParaRPr lang="en-US"/>
          </a:p>
        </p:txBody>
      </p:sp>
      <p:pic>
        <p:nvPicPr>
          <p:cNvPr id="1294573926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07632" y="1931387"/>
            <a:ext cx="5484856" cy="3662491"/>
          </a:xfrm>
          <a:prstGeom prst="rect">
            <a:avLst/>
          </a:prstGeom>
        </p:spPr>
      </p:pic>
      <p:pic>
        <p:nvPicPr>
          <p:cNvPr id="2112926888" name="Pictur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096129" y="2426687"/>
            <a:ext cx="5930985" cy="2671891"/>
          </a:xfrm>
          <a:prstGeom prst="rect">
            <a:avLst/>
          </a:prstGeom>
        </p:spPr>
      </p:pic>
      <p:sp>
        <p:nvSpPr>
          <p:cNvPr id="713538587" name="TextBox 7"/>
          <p:cNvSpPr txBox="1"/>
          <p:nvPr/>
        </p:nvSpPr>
        <p:spPr bwMode="auto">
          <a:xfrm>
            <a:off x="7032115" y="6115950"/>
            <a:ext cx="4997061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/>
            <a:spAutoFit/>
          </a:bodyPr>
          <a:lstStyle/>
          <a:p>
            <a:pPr algn="ctr">
              <a:defRPr/>
            </a:pPr>
            <a:r>
              <a:rPr lang="en-US" sz="2800">
                <a:solidFill>
                  <a:schemeClr val="bg1"/>
                </a:solidFill>
              </a:rPr>
              <a:t>Contact: </a:t>
            </a:r>
            <a:r>
              <a:rPr lang="en-US" sz="2400" u="sng">
                <a:solidFill>
                  <a:srgbClr val="E74C3C"/>
                </a:solidFill>
                <a:latin typeface="Open Sans"/>
                <a:ea typeface="Open Sans"/>
                <a:cs typeface="Open Sans"/>
                <a:hlinkClick r:id="rId6" tooltip=""/>
              </a:rPr>
              <a:t>nflro@nipne.ro</a:t>
            </a:r>
            <a:br>
              <a:rPr lang="en-US" sz="1600" u="sng">
                <a:solidFill>
                  <a:srgbClr val="E74C3C"/>
                </a:solidFill>
                <a:latin typeface="Open Sans"/>
                <a:ea typeface="Open Sans"/>
                <a:cs typeface="Open Sans"/>
              </a:rPr>
            </a:b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759186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RadiaCode</a:t>
            </a:r>
            <a:r>
              <a:rPr lang="en-US">
                <a:solidFill>
                  <a:schemeClr val="bg1"/>
                </a:solidFill>
              </a:rPr>
              <a:t> dosimeter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1889550286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8882" y="1606939"/>
            <a:ext cx="3506971" cy="4608286"/>
          </a:xfrm>
          <a:prstGeom prst="rect">
            <a:avLst/>
          </a:prstGeom>
        </p:spPr>
      </p:pic>
      <p:pic>
        <p:nvPicPr>
          <p:cNvPr id="1804284491" name="Pictur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08495" y="1606939"/>
            <a:ext cx="3474357" cy="4608286"/>
          </a:xfrm>
          <a:prstGeom prst="rect">
            <a:avLst/>
          </a:prstGeom>
        </p:spPr>
      </p:pic>
      <p:pic>
        <p:nvPicPr>
          <p:cNvPr id="1879299180" name="Picture 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104184" y="1606939"/>
            <a:ext cx="2241224" cy="4592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9684244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458931"/>
            <a:ext cx="10515600" cy="881649"/>
          </a:xfrm>
        </p:spPr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Decay-chain </a:t>
            </a:r>
            <a:endParaRPr/>
          </a:p>
        </p:txBody>
      </p:sp>
      <p:pic>
        <p:nvPicPr>
          <p:cNvPr id="2026137559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77795" y="1222860"/>
            <a:ext cx="11236411" cy="5454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0024178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510886"/>
            <a:ext cx="10515600" cy="1179801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Background spectrum ( 02.07.2025)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Time of measurement: 5 min</a:t>
            </a:r>
            <a:endParaRPr lang="en-US"/>
          </a:p>
        </p:txBody>
      </p:sp>
      <p:pic>
        <p:nvPicPr>
          <p:cNvPr id="1129214828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828326" y="1689878"/>
            <a:ext cx="8535349" cy="51162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4047984" name="Title 1"/>
          <p:cNvSpPr>
            <a:spLocks noGrp="1"/>
          </p:cNvSpPr>
          <p:nvPr>
            <p:ph type="title"/>
          </p:nvPr>
        </p:nvSpPr>
        <p:spPr bwMode="auto">
          <a:xfrm>
            <a:off x="838200" y="188880"/>
            <a:ext cx="10515600" cy="1325563"/>
          </a:xfrm>
        </p:spPr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REAL Background spectra</a:t>
            </a:r>
            <a:endParaRPr lang="en-US"/>
          </a:p>
        </p:txBody>
      </p:sp>
      <p:pic>
        <p:nvPicPr>
          <p:cNvPr id="1005245500" name="Picture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44082" y="1349635"/>
            <a:ext cx="9703837" cy="5257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127610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HPGe</a:t>
            </a:r>
            <a:r>
              <a:rPr lang="en-US">
                <a:solidFill>
                  <a:schemeClr val="bg1"/>
                </a:solidFill>
              </a:rPr>
              <a:t> – High-Purity Germanium Detector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465619252" name="Picture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9107" y="1513633"/>
            <a:ext cx="3660970" cy="4877837"/>
          </a:xfrm>
          <a:prstGeom prst="rect">
            <a:avLst/>
          </a:prstGeom>
        </p:spPr>
      </p:pic>
      <p:pic>
        <p:nvPicPr>
          <p:cNvPr id="1071041321" name="Pictur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435928" y="1513632"/>
            <a:ext cx="3986348" cy="4649756"/>
          </a:xfrm>
          <a:prstGeom prst="rect">
            <a:avLst/>
          </a:prstGeom>
        </p:spPr>
      </p:pic>
      <p:sp>
        <p:nvSpPr>
          <p:cNvPr id="900324284" name="TextBox 6"/>
          <p:cNvSpPr txBox="1"/>
          <p:nvPr/>
        </p:nvSpPr>
        <p:spPr bwMode="auto">
          <a:xfrm>
            <a:off x="8065795" y="6391469"/>
            <a:ext cx="4126205" cy="4668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</a:rPr>
              <a:t>Image: </a:t>
            </a:r>
            <a:r>
              <a:rPr lang="en-US" sz="1200">
                <a:solidFill>
                  <a:schemeClr val="bg1"/>
                </a:solidFill>
                <a:ea typeface="+mn-lt"/>
                <a:cs typeface="+mn-lt"/>
              </a:rPr>
              <a:t>Mirion</a:t>
            </a:r>
            <a:r>
              <a:rPr lang="en-US" sz="1200">
                <a:solidFill>
                  <a:schemeClr val="bg1"/>
                </a:solidFill>
                <a:ea typeface="+mn-lt"/>
                <a:cs typeface="+mn-lt"/>
              </a:rPr>
              <a:t> Technologies (Canberra) Inc., Germanium Detectors User’s Manual, Rev. G, Doc. No. 9231358G, 2017.</a:t>
            </a:r>
            <a:endParaRPr 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blipFill>
          <a:blip r:embed="rId3"/>
          <a:srcRect l="0" t="7627" r="0" b="7627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944427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>
                <a:solidFill>
                  <a:schemeClr val="bg1"/>
                </a:solidFill>
              </a:rPr>
              <a:t>Data analysis</a:t>
            </a:r>
            <a:endParaRPr/>
          </a:p>
        </p:txBody>
      </p:sp>
      <p:pic>
        <p:nvPicPr>
          <p:cNvPr id="1769873786" name="Content Placeholder 3"/>
          <p:cNvPicPr>
            <a:picLocks noChangeAspect="1" noGrp="1"/>
          </p:cNvPicPr>
          <p:nvPr>
            <p:ph idx="1"/>
          </p:nvPr>
        </p:nvPicPr>
        <p:blipFill>
          <a:blip r:embed="rId4"/>
          <a:stretch/>
        </p:blipFill>
        <p:spPr bwMode="auto">
          <a:xfrm>
            <a:off x="1329200" y="1585548"/>
            <a:ext cx="3437599" cy="4114800"/>
          </a:xfrm>
          <a:prstGeom prst="rect">
            <a:avLst/>
          </a:prstGeom>
        </p:spPr>
      </p:pic>
      <p:pic>
        <p:nvPicPr>
          <p:cNvPr id="705741033" name="Picture 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413290" y="1585783"/>
            <a:ext cx="3856835" cy="45060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ONLYOFFICE/9.0.0.172</Application>
  <PresentationFormat>On-screen Show (4:3)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286</cp:revision>
  <dcterms:created xsi:type="dcterms:W3CDTF">2025-07-10T17:26:48Z</dcterms:created>
  <dcterms:modified xsi:type="dcterms:W3CDTF">2025-07-11T10:10:36Z</dcterms:modified>
</cp:coreProperties>
</file>