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10"/>
  </p:notesMasterIdLst>
  <p:sldIdLst>
    <p:sldId id="256" r:id="rId2"/>
    <p:sldId id="444" r:id="rId3"/>
    <p:sldId id="461" r:id="rId4"/>
    <p:sldId id="465" r:id="rId5"/>
    <p:sldId id="466" r:id="rId6"/>
    <p:sldId id="467" r:id="rId7"/>
    <p:sldId id="468" r:id="rId8"/>
    <p:sldId id="469" r:id="rId9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7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3"/>
    <p:restoredTop sz="94674"/>
  </p:normalViewPr>
  <p:slideViewPr>
    <p:cSldViewPr snapToGrid="0" snapToObjects="1" showGuides="1">
      <p:cViewPr varScale="1">
        <p:scale>
          <a:sx n="89" d="100"/>
          <a:sy n="89" d="100"/>
        </p:scale>
        <p:origin x="9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44DF7-E1C8-B24F-90E7-2F5782739369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EA51A-BF5E-154C-A976-69C9CECE8CF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16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8F2AD1-5F19-4FA5-9892-54B741A1AF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FE6F1FF-5697-4501-AD8F-4599108FBB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BE379D-0086-4B6A-A26A-A3DD1E9A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894AAE-A69B-4C82-98A9-C8B725E9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9CE31F-B84D-4F52-A9C9-05A35BD5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73909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06E6CB-062F-49AA-9658-55C244FAA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25BD120-46F7-4CBC-97B6-9A0557072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0DE93-C4DC-4A4F-9E28-9DD5706FF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217684-B9D8-49D8-A8F6-174030CB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7EABEC-1E06-4D57-BFEF-F594DF1C2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1637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7226923-AFF8-4D26-8152-3D6A7F18A4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51F9968-7AD7-419F-B599-FE6102CC72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87967A-B628-4C7C-9E0E-E0763C25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86ABFE-135F-42AF-85A6-ED4CA1A9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A2FB44-5D65-4094-B7C3-E357B34CE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11937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 Slide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728145"/>
            <a:ext cx="7772400" cy="522983"/>
          </a:xfrm>
        </p:spPr>
        <p:txBody>
          <a:bodyPr anchor="b">
            <a:noAutofit/>
          </a:bodyPr>
          <a:lstStyle>
            <a:lvl1pPr algn="l">
              <a:defRPr sz="36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320185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58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22289"/>
            <a:ext cx="7886700" cy="509849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7886700" cy="395089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8582806" y="4726364"/>
            <a:ext cx="486659" cy="273844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3DD97BEB-BAEF-0344-9D5C-EC73E478698A}" type="slidenum">
              <a:rPr lang="en-US" smtClean="0"/>
              <a:pPr algn="ctr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93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497205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0" y="51435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" name="Fußzeilenplatzhalter 4"/>
          <p:cNvSpPr>
            <a:spLocks/>
          </p:cNvSpPr>
          <p:nvPr/>
        </p:nvSpPr>
        <p:spPr bwMode="auto">
          <a:xfrm>
            <a:off x="323851" y="4995862"/>
            <a:ext cx="1420813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1350"/>
              <a:t>Stefan Ritt</a:t>
            </a:r>
          </a:p>
        </p:txBody>
      </p:sp>
      <p:sp>
        <p:nvSpPr>
          <p:cNvPr id="8" name="Datumsplatzhalter 3"/>
          <p:cNvSpPr>
            <a:spLocks/>
          </p:cNvSpPr>
          <p:nvPr/>
        </p:nvSpPr>
        <p:spPr bwMode="auto">
          <a:xfrm>
            <a:off x="8229600" y="4995862"/>
            <a:ext cx="590550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fld id="{6D14D442-142F-754B-BFC5-8308E01CDAE7}" type="slidenum">
              <a:rPr lang="en-US" sz="1350"/>
              <a:pPr algn="r"/>
              <a:t>‹N°›</a:t>
            </a:fld>
            <a:r>
              <a:rPr lang="en-US" sz="1350"/>
              <a:t>/53</a:t>
            </a:r>
            <a:endParaRPr lang="de-DE" sz="135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0263" y="86916"/>
            <a:ext cx="563562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675000"/>
            <a:ext cx="8533200" cy="42399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275"/>
            </a:lvl1pPr>
            <a:lvl2pPr marL="134541" indent="-134541">
              <a:spcBef>
                <a:spcPts val="0"/>
              </a:spcBef>
              <a:buFont typeface="Lucida Grande"/>
              <a:buChar char="•"/>
              <a:tabLst/>
              <a:defRPr sz="1275"/>
            </a:lvl2pPr>
            <a:lvl3pPr marL="269081" indent="-134541">
              <a:spcBef>
                <a:spcPts val="0"/>
              </a:spcBef>
              <a:buFont typeface="Lucida Grande"/>
              <a:buChar char="–"/>
              <a:tabLst/>
              <a:defRPr sz="1275"/>
            </a:lvl3pPr>
            <a:lvl4pPr marL="470297" indent="-134541">
              <a:spcBef>
                <a:spcPts val="0"/>
              </a:spcBef>
              <a:tabLst/>
              <a:defRPr sz="1275"/>
            </a:lvl4pPr>
            <a:lvl5pPr marL="1076325" indent="-136922">
              <a:buNone/>
              <a:tabLst/>
              <a:defRPr sz="1125"/>
            </a:lvl5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08001"/>
            <a:ext cx="6768424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January 2016</a:t>
            </a:r>
            <a:endParaRPr 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ISOTDAQ, Rehovot, Israel  </a:t>
            </a:r>
            <a:endParaRPr lang="de-DE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480"/>
            <a:ext cx="1011348" cy="27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971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703FE-5F41-441C-8206-A250D0865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1FFE7F-E0E9-4659-AE00-4ECFC2DFC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B0A9D8-D3E9-4DB0-9B21-3FEB16558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60C31A-0050-4D20-844C-407767811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A42124-1F2A-4E0A-90B5-982E8E3AF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9694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119B7D-1032-4766-943D-6E375AC0F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201F22-4818-4005-BFBF-24A0E621D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4FBFC5-0701-4580-912F-F5DAF188C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250BB4-7A2C-4049-9F60-6706EDDCB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745138-4FB0-4F7B-9CB2-2DB431014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53868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BA20FF-0C3B-4C48-A6B1-37418026E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46B42A-FF3B-40F2-8CB5-7C9745D6AB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8D6379-29EC-40AB-94E8-F4626B69F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B558DED-D982-4447-8C09-A76B57FB0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D5DD5B-7799-49E3-880B-9E955B5FC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356BED-DDDD-48CC-9B09-2233C509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99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BEBD6A-3AF0-48C1-A0D5-302ED6C06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F20566-ED11-45E3-966D-C61312836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9CBCD26-B533-4CEF-8234-A6C81941F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0336A97-64B3-4779-A0AE-3967F7CFC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E49E924-811F-43B3-A168-845E3B137A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3AB8DA-9942-43B0-A0AF-217287F38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A472335-6923-418B-BADF-CAB7B85AA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E7BD6-A74D-444F-96A2-6EC5CD672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4564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F1E67B-29FA-4DC0-AD9A-5A4E0842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D121C85-329B-4231-B513-4BDFEA21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11D075-6C42-4FF1-B600-4B3A92055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BFD1B1-CA04-4FD2-8654-E0B42EEC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300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B8D8856-F928-45BC-BD2E-D9A931638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B0EF336-FA39-4213-82DF-327F9FA2A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6AF4F1-075A-48E7-A0B3-D5403E747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170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474D1A-D3C1-4B2F-95FE-5D35744D1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E28106-97E8-42ED-84B6-65D2BFBD9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95E027A-3055-46A7-A986-F9D7699C5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B056254-8B10-40D6-956E-2158F361A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947E9-6C0A-483A-9B44-6793BE2B2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00B3255-7D91-4C51-9EB8-B4BE82B8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9856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A3965-B5D9-4FD8-974D-F6A9F9F66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0B7E780-FE1E-4F40-93BC-ABCFA43B1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52E3AB-B87C-466E-9159-1941B1494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332B92-BDAA-4B34-AE51-CDA18C3C9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6C9E14-8A95-4C9D-A0C8-11E0931A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BA69A6-8652-4942-B7D0-4301F63F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56932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E629862-9033-4FB6-BB8E-31633359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EF1BE3-0198-4C3C-B91C-1D70A5A90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6A4F94-F2E3-4453-93CD-60F6B7C2F9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71EC5-32CB-4B27-9E32-69BA8E742A85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89D016-CBF2-4A21-A9CD-39C2C3ADD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E7896B-2D48-45D9-B4BE-C75A56C8C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922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63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B04AE6F8-43EA-4F6D-AD5B-A66AEE739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6096001" cy="3069771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25856FCD-1ACA-4910-6FD6-A1E491B976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608" y="0"/>
            <a:ext cx="1955800" cy="19558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24856B-C808-E344-89E0-76F56FCA3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2829" y="3424922"/>
            <a:ext cx="7772400" cy="522983"/>
          </a:xfrm>
        </p:spPr>
        <p:txBody>
          <a:bodyPr>
            <a:noAutofit/>
          </a:bodyPr>
          <a:lstStyle/>
          <a:p>
            <a:pPr algn="r"/>
            <a:r>
              <a:rPr lang="en-US" sz="2800" b="1" dirty="0">
                <a:latin typeface="Arial Black" panose="020B0A04020102020204" pitchFamily="34" charset="0"/>
              </a:rPr>
              <a:t>Summer School 2025 - Final Presentation</a:t>
            </a:r>
            <a:endParaRPr lang="en-CH" sz="2800" b="1" dirty="0">
              <a:latin typeface="Arial Black" panose="020B0A040201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6C21E-E6C4-F847-BB5A-4F9E6FF99D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005" y="3889128"/>
            <a:ext cx="8328223" cy="956810"/>
          </a:xfrm>
        </p:spPr>
        <p:txBody>
          <a:bodyPr>
            <a:normAutofit fontScale="92500"/>
          </a:bodyPr>
          <a:lstStyle/>
          <a:p>
            <a:r>
              <a:rPr lang="en-CH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fr-FR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adrack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TCHUENKAM KAMDEM</a:t>
            </a:r>
            <a:r>
              <a:rPr lang="en-CH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fr-FR" sz="1800" dirty="0">
                <a:latin typeface="Century Gothic" panose="020B0502020202020204" pitchFamily="34" charset="0"/>
              </a:rPr>
              <a:t>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Leprince-Ringuet </a:t>
            </a:r>
            <a:r>
              <a:rPr lang="fr-FR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Laboratory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/Ecole Polytechnique</a:t>
            </a:r>
            <a:r>
              <a:rPr lang="en-CH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France</a:t>
            </a:r>
            <a:br>
              <a:rPr lang="en-CH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CH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NPSS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Prague EduCom International Summer School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July  11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CH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202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en-CH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Prague</a:t>
            </a:r>
            <a:r>
              <a:rPr lang="en-CH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Czech Republic </a:t>
            </a:r>
            <a:endParaRPr lang="en-CH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3F5FB-B774-2541-B95B-02FAA8AFEB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410112" y="4767263"/>
            <a:ext cx="390078" cy="273844"/>
          </a:xfrm>
        </p:spPr>
        <p:txBody>
          <a:bodyPr/>
          <a:lstStyle/>
          <a:p>
            <a:fld id="{3DD97BEB-BAEF-0344-9D5C-EC73E478698A}" type="slidenum">
              <a:rPr lang="en-US" sz="1100" smtClean="0"/>
              <a:pPr/>
              <a:t>1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526965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EEE Nuclear and Plasma Sciences Society - Home | Facebook">
            <a:extLst>
              <a:ext uri="{FF2B5EF4-FFF2-40B4-BE49-F238E27FC236}">
                <a16:creationId xmlns:a16="http://schemas.microsoft.com/office/drawing/2014/main" id="{59731308-BBAA-38D3-0670-DAFA2FB51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0534" y="0"/>
            <a:ext cx="1014892" cy="1014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CA5ADA-D915-2640-D9F3-557B58C73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9" y="3014805"/>
            <a:ext cx="2126343" cy="409357"/>
          </a:xfrm>
        </p:spPr>
        <p:txBody>
          <a:bodyPr>
            <a:noAutofit/>
          </a:bodyPr>
          <a:lstStyle/>
          <a:p>
            <a:pPr algn="r"/>
            <a:r>
              <a:rPr lang="en-US" sz="1200" b="1" dirty="0">
                <a:latin typeface="Century Gothic" panose="020B0502020202020204" pitchFamily="34" charset="0"/>
                <a:ea typeface="+mn-ea"/>
                <a:cs typeface="+mn-cs"/>
              </a:rPr>
              <a:t>Sadrack </a:t>
            </a:r>
            <a:r>
              <a:rPr lang="en-US" sz="1200" b="1" dirty="0" err="1">
                <a:latin typeface="Century Gothic" panose="020B0502020202020204" pitchFamily="34" charset="0"/>
                <a:ea typeface="+mn-ea"/>
                <a:cs typeface="+mn-cs"/>
              </a:rPr>
              <a:t>Tchuenkam</a:t>
            </a:r>
            <a:r>
              <a:rPr lang="en-US" sz="1200" b="1" dirty="0"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lang="en-US" sz="1200" b="1" dirty="0" err="1">
                <a:latin typeface="Century Gothic" panose="020B0502020202020204" pitchFamily="34" charset="0"/>
                <a:ea typeface="+mn-ea"/>
                <a:cs typeface="+mn-cs"/>
              </a:rPr>
              <a:t>Kamdem</a:t>
            </a:r>
            <a:endParaRPr lang="en-US" sz="1200" b="1" dirty="0"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82806" y="4740878"/>
            <a:ext cx="486659" cy="273844"/>
          </a:xfrm>
        </p:spPr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2</a:t>
            </a:fld>
            <a:endParaRPr lang="en-US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25C1E0-0CBE-4847-9B85-49D54C136C9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859314" cy="750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C00000"/>
                </a:solidFill>
              </a:rPr>
              <a:t>About Me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CA199E4-5C0C-40E9-8AD7-F974FA680344}"/>
              </a:ext>
            </a:extLst>
          </p:cNvPr>
          <p:cNvSpPr txBox="1"/>
          <p:nvPr/>
        </p:nvSpPr>
        <p:spPr>
          <a:xfrm>
            <a:off x="177800" y="1380424"/>
            <a:ext cx="4510314" cy="36933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Century Gothic" panose="020B0502020202020204" pitchFamily="34" charset="0"/>
              </a:rPr>
              <a:t>Maters </a:t>
            </a:r>
            <a:r>
              <a:rPr lang="fr-FR" dirty="0" err="1">
                <a:latin typeface="Century Gothic" panose="020B0502020202020204" pitchFamily="34" charset="0"/>
              </a:rPr>
              <a:t>degree</a:t>
            </a:r>
            <a:r>
              <a:rPr lang="fr-FR" dirty="0">
                <a:latin typeface="Century Gothic" panose="020B0502020202020204" pitchFamily="34" charset="0"/>
              </a:rPr>
              <a:t> in </a:t>
            </a:r>
            <a:r>
              <a:rPr lang="fr-FR" dirty="0" err="1">
                <a:latin typeface="Century Gothic" panose="020B0502020202020204" pitchFamily="34" charset="0"/>
              </a:rPr>
              <a:t>physics</a:t>
            </a:r>
            <a:r>
              <a:rPr lang="fr-FR" dirty="0">
                <a:latin typeface="Century Gothic" panose="020B0502020202020204" pitchFamily="34" charset="0"/>
              </a:rPr>
              <a:t> Univ. of </a:t>
            </a:r>
            <a:r>
              <a:rPr lang="fr-FR" dirty="0" err="1">
                <a:latin typeface="Century Gothic" panose="020B0502020202020204" pitchFamily="34" charset="0"/>
              </a:rPr>
              <a:t>Yaounde</a:t>
            </a:r>
            <a:r>
              <a:rPr lang="fr-FR" dirty="0">
                <a:latin typeface="Century Gothic" panose="020B0502020202020204" pitchFamily="34" charset="0"/>
              </a:rPr>
              <a:t> 1, </a:t>
            </a:r>
            <a:r>
              <a:rPr lang="fr-FR" dirty="0" err="1">
                <a:latin typeface="Century Gothic" panose="020B0502020202020204" pitchFamily="34" charset="0"/>
              </a:rPr>
              <a:t>Cameroon</a:t>
            </a:r>
            <a:endParaRPr lang="fr-FR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>
              <a:latin typeface="Century Gothic" panose="020B0502020202020204" pitchFamily="34" charset="0"/>
            </a:endParaRPr>
          </a:p>
          <a:p>
            <a:endParaRPr lang="fr-FR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Century Gothic" panose="020B0502020202020204" pitchFamily="34" charset="0"/>
              </a:rPr>
              <a:t>Masters </a:t>
            </a:r>
            <a:r>
              <a:rPr lang="fr-FR" dirty="0" err="1">
                <a:latin typeface="Century Gothic" panose="020B0502020202020204" pitchFamily="34" charset="0"/>
              </a:rPr>
              <a:t>degree</a:t>
            </a:r>
            <a:r>
              <a:rPr lang="fr-FR" dirty="0">
                <a:latin typeface="Century Gothic" panose="020B0502020202020204" pitchFamily="34" charset="0"/>
              </a:rPr>
              <a:t> in smart </a:t>
            </a:r>
            <a:r>
              <a:rPr lang="fr-FR" dirty="0" err="1">
                <a:latin typeface="Century Gothic" panose="020B0502020202020204" pitchFamily="34" charset="0"/>
              </a:rPr>
              <a:t>sensors</a:t>
            </a:r>
            <a:r>
              <a:rPr lang="fr-FR" dirty="0">
                <a:latin typeface="Century Gothic" panose="020B0502020202020204" pitchFamily="34" charset="0"/>
              </a:rPr>
              <a:t> and micro-</a:t>
            </a:r>
            <a:r>
              <a:rPr lang="fr-FR" dirty="0" err="1">
                <a:latin typeface="Century Gothic" panose="020B0502020202020204" pitchFamily="34" charset="0"/>
              </a:rPr>
              <a:t>natechnologies</a:t>
            </a:r>
            <a:r>
              <a:rPr lang="fr-FR" dirty="0">
                <a:latin typeface="Century Gothic" panose="020B0502020202020204" pitchFamily="34" charset="0"/>
              </a:rPr>
              <a:t>, Univ. of Lorraine, France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>
              <a:latin typeface="Century Gothic" panose="020B0502020202020204" pitchFamily="34" charset="0"/>
            </a:endParaRPr>
          </a:p>
          <a:p>
            <a:endParaRPr lang="fr-FR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latin typeface="Century Gothic" panose="020B0502020202020204" pitchFamily="34" charset="0"/>
              </a:rPr>
              <a:t>Instrumentation and </a:t>
            </a:r>
            <a:r>
              <a:rPr lang="fr-FR" dirty="0" err="1">
                <a:latin typeface="Century Gothic" panose="020B0502020202020204" pitchFamily="34" charset="0"/>
              </a:rPr>
              <a:t>diagnotic</a:t>
            </a:r>
            <a:r>
              <a:rPr lang="fr-FR" dirty="0">
                <a:latin typeface="Century Gothic" panose="020B0502020202020204" pitchFamily="34" charset="0"/>
              </a:rPr>
              <a:t> </a:t>
            </a:r>
            <a:r>
              <a:rPr lang="fr-FR" dirty="0" err="1">
                <a:latin typeface="Century Gothic" panose="020B0502020202020204" pitchFamily="34" charset="0"/>
              </a:rPr>
              <a:t>Beams</a:t>
            </a:r>
            <a:r>
              <a:rPr lang="fr-FR" dirty="0">
                <a:latin typeface="Century Gothic" panose="020B0502020202020204" pitchFamily="34" charset="0"/>
              </a:rPr>
              <a:t> engineer, Leprince-Ringuet </a:t>
            </a:r>
            <a:r>
              <a:rPr lang="fr-FR" dirty="0" err="1">
                <a:latin typeface="Century Gothic" panose="020B0502020202020204" pitchFamily="34" charset="0"/>
              </a:rPr>
              <a:t>Laboratory</a:t>
            </a:r>
            <a:r>
              <a:rPr lang="fr-FR" dirty="0">
                <a:latin typeface="Century Gothic" panose="020B0502020202020204" pitchFamily="34" charset="0"/>
              </a:rPr>
              <a:t>/Ecole Polytechnique, Paris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3EE5EC8-2EBA-44A9-8B30-AD2F9B98E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201" y="1201929"/>
            <a:ext cx="1478999" cy="175070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E016D5A-03CF-4950-992C-97F74EE9B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072" y="1056991"/>
            <a:ext cx="1115367" cy="160894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830B6C6-17CD-4D9A-9861-9FA592ECE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114" y="2497949"/>
            <a:ext cx="2234208" cy="1134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C6E8885-0B4E-4515-B4D4-A87655944EE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110"/>
          <a:stretch/>
        </p:blipFill>
        <p:spPr>
          <a:xfrm>
            <a:off x="6658564" y="3765619"/>
            <a:ext cx="1090761" cy="1358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AFC7CA7-F792-4D7B-B3EF-1029A2203C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0041" y="3765619"/>
            <a:ext cx="1666249" cy="1308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F5743216-418E-4C9D-90ED-C0462E5FA583}"/>
              </a:ext>
            </a:extLst>
          </p:cNvPr>
          <p:cNvSpPr/>
          <p:nvPr/>
        </p:nvSpPr>
        <p:spPr>
          <a:xfrm flipV="1">
            <a:off x="1753830" y="599166"/>
            <a:ext cx="5450114" cy="607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9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EEE Nuclear and Plasma Sciences Society - Home | Facebook">
            <a:extLst>
              <a:ext uri="{FF2B5EF4-FFF2-40B4-BE49-F238E27FC236}">
                <a16:creationId xmlns:a16="http://schemas.microsoft.com/office/drawing/2014/main" id="{59731308-BBAA-38D3-0670-DAFA2FB51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114" y="0"/>
            <a:ext cx="901312" cy="90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3</a:t>
            </a:fld>
            <a:endParaRPr lang="en-US" sz="140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25C1E0-0CBE-4847-9B85-49D54C136C9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859314" cy="750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>
                <a:solidFill>
                  <a:srgbClr val="C00000"/>
                </a:solidFill>
              </a:rPr>
              <a:t>What</a:t>
            </a:r>
            <a:r>
              <a:rPr lang="fr-FR" b="1" dirty="0">
                <a:solidFill>
                  <a:srgbClr val="C00000"/>
                </a:solidFill>
              </a:rPr>
              <a:t> I </a:t>
            </a:r>
            <a:r>
              <a:rPr lang="fr-FR" b="1" dirty="0" err="1">
                <a:solidFill>
                  <a:srgbClr val="C00000"/>
                </a:solidFill>
              </a:rPr>
              <a:t>Learned</a:t>
            </a:r>
            <a:r>
              <a:rPr lang="fr-F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891DC2-CEFF-43E7-AC09-3C80B8ABE0B8}"/>
              </a:ext>
            </a:extLst>
          </p:cNvPr>
          <p:cNvSpPr/>
          <p:nvPr/>
        </p:nvSpPr>
        <p:spPr>
          <a:xfrm flipV="1">
            <a:off x="2286000" y="663122"/>
            <a:ext cx="5450114" cy="607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211C1E-28E5-411C-ACFC-F87B11A8C4FA}"/>
              </a:ext>
            </a:extLst>
          </p:cNvPr>
          <p:cNvSpPr txBox="1"/>
          <p:nvPr/>
        </p:nvSpPr>
        <p:spPr>
          <a:xfrm>
            <a:off x="2225266" y="913287"/>
            <a:ext cx="498021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Module 1 </a:t>
            </a:r>
            <a:r>
              <a:rPr lang="fr-FR" dirty="0"/>
              <a:t>: </a:t>
            </a:r>
            <a:r>
              <a:rPr 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Measuring</a:t>
            </a:r>
            <a:r>
              <a:rPr lang="fr-FR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 </a:t>
            </a:r>
            <a:r>
              <a:rPr 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Picoseconds</a:t>
            </a:r>
            <a:r>
              <a:rPr lang="fr-FR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 and GHz</a:t>
            </a:r>
          </a:p>
          <a:p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44E73B-8FA4-43D1-B796-E7C5E9BB884C}"/>
              </a:ext>
            </a:extLst>
          </p:cNvPr>
          <p:cNvSpPr txBox="1"/>
          <p:nvPr/>
        </p:nvSpPr>
        <p:spPr>
          <a:xfrm>
            <a:off x="348342" y="1583515"/>
            <a:ext cx="242932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DAQ and Electronics</a:t>
            </a:r>
          </a:p>
          <a:p>
            <a:endParaRPr lang="fr-FR" sz="1600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F44D2C6-5615-4960-9E16-738958B09396}"/>
              </a:ext>
            </a:extLst>
          </p:cNvPr>
          <p:cNvSpPr/>
          <p:nvPr/>
        </p:nvSpPr>
        <p:spPr>
          <a:xfrm>
            <a:off x="50090" y="1968538"/>
            <a:ext cx="2932528" cy="1940675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An acquisition system (DAQ) collects and processes signals from detectors.</a:t>
            </a:r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Detectors transform particle interactions into measurable electrical signals.</a:t>
            </a:r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Modes de mesure : courant/charge.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F1BFC96-0029-414C-B8F9-BF991353A072}"/>
              </a:ext>
            </a:extLst>
          </p:cNvPr>
          <p:cNvGrpSpPr/>
          <p:nvPr/>
        </p:nvGrpSpPr>
        <p:grpSpPr>
          <a:xfrm>
            <a:off x="3350955" y="1561833"/>
            <a:ext cx="2452768" cy="2540197"/>
            <a:chOff x="5951003" y="1463967"/>
            <a:chExt cx="2452768" cy="2540197"/>
          </a:xfrm>
        </p:grpSpPr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BE0002B8-A9D0-4AE8-A381-5533B2979BAE}"/>
                </a:ext>
              </a:extLst>
            </p:cNvPr>
            <p:cNvSpPr txBox="1"/>
            <p:nvPr/>
          </p:nvSpPr>
          <p:spPr>
            <a:xfrm>
              <a:off x="5974442" y="1463967"/>
              <a:ext cx="242932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C00000"/>
                  </a:solidFill>
                  <a:latin typeface="Calibri" charset="0"/>
                  <a:cs typeface="Calibri" charset="0"/>
                </a:rPr>
                <a:t>Principle of a DAQ system</a:t>
              </a:r>
              <a:endParaRPr lang="fr-FR" sz="1600" b="1" i="1" dirty="0">
                <a:solidFill>
                  <a:srgbClr val="C00000"/>
                </a:solidFill>
                <a:latin typeface="Calibri" charset="0"/>
                <a:cs typeface="Calibri" charset="0"/>
              </a:endParaRPr>
            </a:p>
            <a:p>
              <a:endParaRPr lang="fr-FR" sz="16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9012C800-449E-4805-B6E8-107ABD2A98AA}"/>
                </a:ext>
              </a:extLst>
            </p:cNvPr>
            <p:cNvSpPr txBox="1"/>
            <p:nvPr/>
          </p:nvSpPr>
          <p:spPr>
            <a:xfrm>
              <a:off x="6208777" y="1928049"/>
              <a:ext cx="1659492" cy="369332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Detector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7EA4EE9B-CF8B-4E6B-BDEC-938323A7A004}"/>
                </a:ext>
              </a:extLst>
            </p:cNvPr>
            <p:cNvSpPr txBox="1"/>
            <p:nvPr/>
          </p:nvSpPr>
          <p:spPr>
            <a:xfrm>
              <a:off x="5951003" y="2486767"/>
              <a:ext cx="2175040" cy="369332"/>
            </a:xfrm>
            <a:prstGeom prst="rect">
              <a:avLst/>
            </a:prstGeom>
            <a:gradFill>
              <a:gsLst>
                <a:gs pos="100000">
                  <a:schemeClr val="accent2">
                    <a:lumMod val="45000"/>
                    <a:lumOff val="55000"/>
                  </a:schemeClr>
                </a:gs>
                <a:gs pos="94000">
                  <a:schemeClr val="accent1">
                    <a:lumMod val="40000"/>
                    <a:lumOff val="60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Front-end</a:t>
              </a:r>
              <a:r>
                <a:rPr lang="fr-FR" dirty="0"/>
                <a:t> </a:t>
              </a:r>
              <a:r>
                <a:rPr lang="fr-FR" dirty="0" err="1"/>
                <a:t>electronics</a:t>
              </a:r>
              <a:endParaRPr lang="fr-FR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919B1CD-1C9B-4049-9EC8-E1725A0C7157}"/>
                </a:ext>
              </a:extLst>
            </p:cNvPr>
            <p:cNvSpPr txBox="1"/>
            <p:nvPr/>
          </p:nvSpPr>
          <p:spPr>
            <a:xfrm>
              <a:off x="6118167" y="3053811"/>
              <a:ext cx="1859356" cy="369332"/>
            </a:xfrm>
            <a:prstGeom prst="rect">
              <a:avLst/>
            </a:prstGeom>
            <a:gradFill>
              <a:gsLst>
                <a:gs pos="86000">
                  <a:srgbClr val="FF0000"/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Reading module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F15B9BA1-A08B-400A-BBC9-3EEC7F1A1815}"/>
                </a:ext>
              </a:extLst>
            </p:cNvPr>
            <p:cNvSpPr txBox="1"/>
            <p:nvPr/>
          </p:nvSpPr>
          <p:spPr>
            <a:xfrm>
              <a:off x="6365709" y="3634832"/>
              <a:ext cx="1231611" cy="369332"/>
            </a:xfrm>
            <a:prstGeom prst="rect">
              <a:avLst/>
            </a:prstGeom>
            <a:gradFill>
              <a:gsLst>
                <a:gs pos="86000">
                  <a:srgbClr val="00B050"/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Treatment</a:t>
              </a:r>
              <a:endParaRPr lang="fr-FR" dirty="0"/>
            </a:p>
          </p:txBody>
        </p:sp>
      </p:grp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BCC41048-30BB-459E-8F94-E5C4B31DB9C0}"/>
              </a:ext>
            </a:extLst>
          </p:cNvPr>
          <p:cNvSpPr/>
          <p:nvPr/>
        </p:nvSpPr>
        <p:spPr>
          <a:xfrm>
            <a:off x="4305813" y="2401362"/>
            <a:ext cx="132662" cy="18548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 : bas 26">
            <a:extLst>
              <a:ext uri="{FF2B5EF4-FFF2-40B4-BE49-F238E27FC236}">
                <a16:creationId xmlns:a16="http://schemas.microsoft.com/office/drawing/2014/main" id="{5DF8900B-14E1-4ACE-B93A-6E9850A346C0}"/>
              </a:ext>
            </a:extLst>
          </p:cNvPr>
          <p:cNvSpPr/>
          <p:nvPr/>
        </p:nvSpPr>
        <p:spPr>
          <a:xfrm>
            <a:off x="4305813" y="2967068"/>
            <a:ext cx="132662" cy="18548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 : bas 28">
            <a:extLst>
              <a:ext uri="{FF2B5EF4-FFF2-40B4-BE49-F238E27FC236}">
                <a16:creationId xmlns:a16="http://schemas.microsoft.com/office/drawing/2014/main" id="{8D1E4A5C-0FB0-4574-B050-774D538B8100}"/>
              </a:ext>
            </a:extLst>
          </p:cNvPr>
          <p:cNvSpPr/>
          <p:nvPr/>
        </p:nvSpPr>
        <p:spPr>
          <a:xfrm>
            <a:off x="4305813" y="3547216"/>
            <a:ext cx="132662" cy="18548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D4A1254-F981-41AA-8104-3BD624970CF3}"/>
              </a:ext>
            </a:extLst>
          </p:cNvPr>
          <p:cNvSpPr txBox="1"/>
          <p:nvPr/>
        </p:nvSpPr>
        <p:spPr>
          <a:xfrm>
            <a:off x="6336529" y="1569865"/>
            <a:ext cx="220058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 DAQ objectives</a:t>
            </a:r>
          </a:p>
          <a:p>
            <a:endParaRPr lang="fr-FR" sz="1600" dirty="0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D1F068A2-B455-476F-830E-123FF82672CF}"/>
              </a:ext>
            </a:extLst>
          </p:cNvPr>
          <p:cNvSpPr/>
          <p:nvPr/>
        </p:nvSpPr>
        <p:spPr>
          <a:xfrm>
            <a:off x="6161889" y="1939556"/>
            <a:ext cx="2710733" cy="165948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Precise time 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synchronisation</a:t>
            </a:r>
            <a:endParaRPr lang="en-US" sz="12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Electronic noise reduction</a:t>
            </a:r>
          </a:p>
          <a:p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Efficient analogue-to-digital conversion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82893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EEE Nuclear and Plasma Sciences Society - Home | Facebook">
            <a:extLst>
              <a:ext uri="{FF2B5EF4-FFF2-40B4-BE49-F238E27FC236}">
                <a16:creationId xmlns:a16="http://schemas.microsoft.com/office/drawing/2014/main" id="{59731308-BBAA-38D3-0670-DAFA2FB51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114" y="0"/>
            <a:ext cx="901312" cy="90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4</a:t>
            </a:fld>
            <a:endParaRPr lang="en-US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25C1E0-0CBE-4847-9B85-49D54C136C9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859314" cy="750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>
                <a:solidFill>
                  <a:srgbClr val="C00000"/>
                </a:solidFill>
              </a:rPr>
              <a:t>What</a:t>
            </a:r>
            <a:r>
              <a:rPr lang="fr-FR" b="1" dirty="0">
                <a:solidFill>
                  <a:srgbClr val="C00000"/>
                </a:solidFill>
              </a:rPr>
              <a:t> I </a:t>
            </a:r>
            <a:r>
              <a:rPr lang="fr-FR" b="1" dirty="0" err="1">
                <a:solidFill>
                  <a:srgbClr val="C00000"/>
                </a:solidFill>
              </a:rPr>
              <a:t>Learned</a:t>
            </a:r>
            <a:r>
              <a:rPr lang="fr-F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891DC2-CEFF-43E7-AC09-3C80B8ABE0B8}"/>
              </a:ext>
            </a:extLst>
          </p:cNvPr>
          <p:cNvSpPr/>
          <p:nvPr/>
        </p:nvSpPr>
        <p:spPr>
          <a:xfrm flipV="1">
            <a:off x="2286000" y="663122"/>
            <a:ext cx="5450114" cy="607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211C1E-28E5-411C-ACFC-F87B11A8C4FA}"/>
              </a:ext>
            </a:extLst>
          </p:cNvPr>
          <p:cNvSpPr txBox="1"/>
          <p:nvPr/>
        </p:nvSpPr>
        <p:spPr>
          <a:xfrm>
            <a:off x="1521323" y="913287"/>
            <a:ext cx="498021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Module 2 </a:t>
            </a:r>
            <a:r>
              <a:rPr lang="fr-FR" dirty="0"/>
              <a:t>: </a:t>
            </a:r>
            <a:r>
              <a:rPr 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Protontherapy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B7E5066-2270-45FC-AD1D-D7AB24815338}"/>
              </a:ext>
            </a:extLst>
          </p:cNvPr>
          <p:cNvSpPr txBox="1"/>
          <p:nvPr/>
        </p:nvSpPr>
        <p:spPr>
          <a:xfrm>
            <a:off x="2239334" y="1462371"/>
            <a:ext cx="3892265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alt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Advantages</a:t>
            </a:r>
            <a:r>
              <a:rPr lang="fr-FR" altLang="fr-FR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 of proton </a:t>
            </a:r>
            <a:r>
              <a:rPr lang="fr-FR" alt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radiotherapy</a:t>
            </a:r>
            <a:endParaRPr lang="fr-FR" altLang="fr-FR" b="1" i="1" dirty="0">
              <a:solidFill>
                <a:srgbClr val="C00000"/>
              </a:solidFill>
              <a:latin typeface="Calibri" charset="0"/>
              <a:cs typeface="Calibri" charset="0"/>
            </a:endParaRPr>
          </a:p>
          <a:p>
            <a:endParaRPr lang="fr-FR" sz="1600" dirty="0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94BBC5B9-FB69-4178-B8A0-B1F61AF3FE1F}"/>
              </a:ext>
            </a:extLst>
          </p:cNvPr>
          <p:cNvSpPr/>
          <p:nvPr/>
        </p:nvSpPr>
        <p:spPr>
          <a:xfrm>
            <a:off x="50089" y="1968537"/>
            <a:ext cx="3025834" cy="2857463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Concentrated at a defined depth (Bragg peak).</a:t>
            </a:r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80 % of healthy post-tumor tissue spared</a:t>
            </a:r>
          </a:p>
          <a:p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Extremely high accuracy (millimetric precision)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algn="ctr"/>
            <a:endParaRPr lang="fr-FR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29D62FF-7A5F-462B-821F-9C1804BF36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80" r="18993"/>
          <a:stretch/>
        </p:blipFill>
        <p:spPr>
          <a:xfrm>
            <a:off x="5296435" y="2168110"/>
            <a:ext cx="3848991" cy="2657890"/>
          </a:xfrm>
          <a:prstGeom prst="rect">
            <a:avLst/>
          </a:prstGeom>
        </p:spPr>
      </p:pic>
      <p:sp>
        <p:nvSpPr>
          <p:cNvPr id="6" name="Flèche : droite rayée 5">
            <a:extLst>
              <a:ext uri="{FF2B5EF4-FFF2-40B4-BE49-F238E27FC236}">
                <a16:creationId xmlns:a16="http://schemas.microsoft.com/office/drawing/2014/main" id="{8AFF86AC-9F0D-490A-A174-94542C02F919}"/>
              </a:ext>
            </a:extLst>
          </p:cNvPr>
          <p:cNvSpPr/>
          <p:nvPr/>
        </p:nvSpPr>
        <p:spPr>
          <a:xfrm>
            <a:off x="3075924" y="2839175"/>
            <a:ext cx="2219086" cy="962539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0D6DFF1-7CAD-47D1-BA7C-91D455F46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6216" y="2533545"/>
            <a:ext cx="24985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kumimoji="0" lang="fr-FR" altLang="fr-FR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braag</a:t>
            </a: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peak</a:t>
            </a: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curve</a:t>
            </a: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explains</a:t>
            </a: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it</a:t>
            </a: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all</a:t>
            </a:r>
          </a:p>
        </p:txBody>
      </p:sp>
    </p:spTree>
    <p:extLst>
      <p:ext uri="{BB962C8B-B14F-4D97-AF65-F5344CB8AC3E}">
        <p14:creationId xmlns:p14="http://schemas.microsoft.com/office/powerpoint/2010/main" val="221634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EEE Nuclear and Plasma Sciences Society - Home | Facebook">
            <a:extLst>
              <a:ext uri="{FF2B5EF4-FFF2-40B4-BE49-F238E27FC236}">
                <a16:creationId xmlns:a16="http://schemas.microsoft.com/office/drawing/2014/main" id="{59731308-BBAA-38D3-0670-DAFA2FB51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114" y="0"/>
            <a:ext cx="901312" cy="90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582806" y="4780330"/>
            <a:ext cx="486659" cy="273844"/>
          </a:xfrm>
        </p:spPr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5</a:t>
            </a:fld>
            <a:endParaRPr lang="en-US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25C1E0-0CBE-4847-9B85-49D54C136C9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859314" cy="750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>
                <a:solidFill>
                  <a:srgbClr val="C00000"/>
                </a:solidFill>
              </a:rPr>
              <a:t>What</a:t>
            </a:r>
            <a:r>
              <a:rPr lang="fr-FR" b="1" dirty="0">
                <a:solidFill>
                  <a:srgbClr val="C00000"/>
                </a:solidFill>
              </a:rPr>
              <a:t> I </a:t>
            </a:r>
            <a:r>
              <a:rPr lang="fr-FR" b="1" dirty="0" err="1">
                <a:solidFill>
                  <a:srgbClr val="C00000"/>
                </a:solidFill>
              </a:rPr>
              <a:t>Learned</a:t>
            </a:r>
            <a:r>
              <a:rPr lang="fr-F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891DC2-CEFF-43E7-AC09-3C80B8ABE0B8}"/>
              </a:ext>
            </a:extLst>
          </p:cNvPr>
          <p:cNvSpPr/>
          <p:nvPr/>
        </p:nvSpPr>
        <p:spPr>
          <a:xfrm flipV="1">
            <a:off x="2286000" y="663122"/>
            <a:ext cx="5450114" cy="607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211C1E-28E5-411C-ACFC-F87B11A8C4FA}"/>
              </a:ext>
            </a:extLst>
          </p:cNvPr>
          <p:cNvSpPr txBox="1"/>
          <p:nvPr/>
        </p:nvSpPr>
        <p:spPr>
          <a:xfrm>
            <a:off x="1615666" y="786039"/>
            <a:ext cx="498021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Module 2 </a:t>
            </a:r>
            <a:r>
              <a:rPr lang="fr-FR" dirty="0"/>
              <a:t>: </a:t>
            </a:r>
            <a:r>
              <a:rPr 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Protontherapy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B7E5066-2270-45FC-AD1D-D7AB24815338}"/>
              </a:ext>
            </a:extLst>
          </p:cNvPr>
          <p:cNvSpPr txBox="1"/>
          <p:nvPr/>
        </p:nvSpPr>
        <p:spPr>
          <a:xfrm>
            <a:off x="3832366" y="1277961"/>
            <a:ext cx="322883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2.  FLASH </a:t>
            </a:r>
            <a:r>
              <a:rPr 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with</a:t>
            </a:r>
            <a:r>
              <a:rPr lang="fr-FR" b="1" i="1" dirty="0">
                <a:solidFill>
                  <a:srgbClr val="C00000"/>
                </a:solidFill>
                <a:latin typeface="Calibri" charset="0"/>
                <a:cs typeface="Calibri" charset="0"/>
              </a:rPr>
              <a:t> protons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0594257-27BF-4CB5-9B98-6A6E873CAF2C}"/>
              </a:ext>
            </a:extLst>
          </p:cNvPr>
          <p:cNvSpPr/>
          <p:nvPr/>
        </p:nvSpPr>
        <p:spPr>
          <a:xfrm>
            <a:off x="601986" y="1647293"/>
            <a:ext cx="8309784" cy="1294586"/>
          </a:xfrm>
          <a:prstGeom prst="roundRect">
            <a:avLst>
              <a:gd name="adj" fmla="val 16276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i="1" dirty="0" err="1">
                <a:solidFill>
                  <a:schemeClr val="accent6"/>
                </a:solidFill>
                <a:latin typeface="Calibri" charset="0"/>
                <a:cs typeface="Calibri" charset="0"/>
              </a:rPr>
              <a:t>What</a:t>
            </a:r>
            <a:r>
              <a:rPr lang="fr-FR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 </a:t>
            </a:r>
            <a:r>
              <a:rPr lang="fr-FR" sz="1400" b="1" i="1" dirty="0" err="1">
                <a:solidFill>
                  <a:schemeClr val="accent6"/>
                </a:solidFill>
                <a:latin typeface="Calibri" charset="0"/>
                <a:cs typeface="Calibri" charset="0"/>
              </a:rPr>
              <a:t>is</a:t>
            </a:r>
            <a:r>
              <a:rPr lang="fr-FR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 FLASH </a:t>
            </a:r>
            <a:r>
              <a:rPr lang="fr-FR" sz="1400" b="1" i="1" dirty="0" err="1">
                <a:solidFill>
                  <a:schemeClr val="accent6"/>
                </a:solidFill>
                <a:latin typeface="Calibri" charset="0"/>
                <a:cs typeface="Calibri" charset="0"/>
              </a:rPr>
              <a:t>radiotherapy</a:t>
            </a:r>
            <a:r>
              <a:rPr lang="fr-FR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?</a:t>
            </a:r>
            <a:endParaRPr lang="en-US" sz="1400" dirty="0">
              <a:solidFill>
                <a:schemeClr val="accent6"/>
              </a:solidFill>
            </a:endParaRPr>
          </a:p>
          <a:p>
            <a:pPr algn="just"/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FLASH radiotherapy delivers a very high dose of radiation in a fraction of a second, which is 1000 times faster than conventional treatments. This creates a particular biological effect:</a:t>
            </a:r>
          </a:p>
          <a:p>
            <a:pPr algn="just"/>
            <a:endParaRPr lang="en-US" sz="12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Tumour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cells are effectively destroyed.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Healthy tissue is spared to a greater extent than in conventional irradiation, for an equivalent dose.</a:t>
            </a:r>
          </a:p>
          <a:p>
            <a:pPr algn="ctr"/>
            <a:endParaRPr lang="fr-FR" sz="1600" dirty="0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D50F30C6-542D-48E1-8A3B-1B4591F1F8F2}"/>
              </a:ext>
            </a:extLst>
          </p:cNvPr>
          <p:cNvSpPr/>
          <p:nvPr/>
        </p:nvSpPr>
        <p:spPr>
          <a:xfrm>
            <a:off x="74535" y="3201489"/>
            <a:ext cx="3263946" cy="1798719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Why use protons in FLASH?</a:t>
            </a:r>
          </a:p>
          <a:p>
            <a:pPr algn="just"/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Thanks to their Bragg peak, protons already provide a high degree of spatial precision. By combining them with the FLASH effect, we aim to 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optimise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both the spatial and temporal selectivity of the irradiation.</a:t>
            </a:r>
          </a:p>
          <a:p>
            <a:pPr algn="ctr"/>
            <a:endParaRPr lang="fr-FR" sz="1600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7ED8742-99A4-49E9-965E-92538A8AA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571975"/>
              </p:ext>
            </p:extLst>
          </p:nvPr>
        </p:nvGraphicFramePr>
        <p:xfrm>
          <a:off x="3684660" y="3026140"/>
          <a:ext cx="5459338" cy="1754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4533">
                  <a:extLst>
                    <a:ext uri="{9D8B030D-6E8A-4147-A177-3AD203B41FA5}">
                      <a16:colId xmlns:a16="http://schemas.microsoft.com/office/drawing/2014/main" val="3602618360"/>
                    </a:ext>
                  </a:extLst>
                </a:gridCol>
                <a:gridCol w="1364533">
                  <a:extLst>
                    <a:ext uri="{9D8B030D-6E8A-4147-A177-3AD203B41FA5}">
                      <a16:colId xmlns:a16="http://schemas.microsoft.com/office/drawing/2014/main" val="4182513232"/>
                    </a:ext>
                  </a:extLst>
                </a:gridCol>
                <a:gridCol w="1365136">
                  <a:extLst>
                    <a:ext uri="{9D8B030D-6E8A-4147-A177-3AD203B41FA5}">
                      <a16:colId xmlns:a16="http://schemas.microsoft.com/office/drawing/2014/main" val="1208084996"/>
                    </a:ext>
                  </a:extLst>
                </a:gridCol>
                <a:gridCol w="1365136">
                  <a:extLst>
                    <a:ext uri="{9D8B030D-6E8A-4147-A177-3AD203B41FA5}">
                      <a16:colId xmlns:a16="http://schemas.microsoft.com/office/drawing/2014/main" val="2714787513"/>
                    </a:ext>
                  </a:extLst>
                </a:gridCol>
              </a:tblGrid>
              <a:tr h="32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chemeClr val="bg1"/>
                          </a:solidFill>
                          <a:effectLst/>
                        </a:rPr>
                        <a:t>Advantage</a:t>
                      </a:r>
                      <a:endParaRPr lang="fr-FR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FLASH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Protons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FLASH </a:t>
                      </a:r>
                      <a:r>
                        <a:rPr lang="fr-FR" sz="1100" dirty="0" err="1">
                          <a:effectLst/>
                        </a:rPr>
                        <a:t>with</a:t>
                      </a:r>
                      <a:r>
                        <a:rPr lang="fr-FR" sz="1100" dirty="0">
                          <a:effectLst/>
                        </a:rPr>
                        <a:t> protons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377995"/>
                  </a:ext>
                </a:extLst>
              </a:tr>
              <a:tr h="312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FFFF00"/>
                          </a:solidFill>
                          <a:effectLst/>
                        </a:rPr>
                        <a:t>Spatial </a:t>
                      </a:r>
                      <a:r>
                        <a:rPr lang="fr-FR" sz="1100" dirty="0" err="1">
                          <a:solidFill>
                            <a:srgbClr val="FFFF00"/>
                          </a:solidFill>
                          <a:effectLst/>
                        </a:rPr>
                        <a:t>accuracy</a:t>
                      </a:r>
                      <a:endParaRPr lang="fr-FR" sz="11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❌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5564478"/>
                  </a:ext>
                </a:extLst>
              </a:tr>
              <a:tr h="312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FFFF00"/>
                          </a:solidFill>
                          <a:effectLst/>
                        </a:rPr>
                        <a:t>Protection of </a:t>
                      </a:r>
                      <a:r>
                        <a:rPr lang="fr-FR" sz="1100" dirty="0" err="1">
                          <a:solidFill>
                            <a:srgbClr val="FFFF00"/>
                          </a:solidFill>
                          <a:effectLst/>
                        </a:rPr>
                        <a:t>healthy</a:t>
                      </a:r>
                      <a:r>
                        <a:rPr lang="fr-FR" sz="1100" dirty="0">
                          <a:solidFill>
                            <a:srgbClr val="FFFF00"/>
                          </a:solidFill>
                          <a:effectLst/>
                        </a:rPr>
                        <a:t> tissue</a:t>
                      </a:r>
                      <a:endParaRPr lang="fr-FR" sz="11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9861492"/>
                  </a:ext>
                </a:extLst>
              </a:tr>
              <a:tr h="312961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Speed of irradiation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❌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2877509"/>
                  </a:ext>
                </a:extLst>
              </a:tr>
              <a:tr h="312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FFFF00"/>
                          </a:solidFill>
                          <a:effectLst/>
                        </a:rPr>
                        <a:t>Biological</a:t>
                      </a:r>
                      <a:r>
                        <a:rPr lang="fr-FR" sz="1100" dirty="0">
                          <a:solidFill>
                            <a:srgbClr val="FFFF00"/>
                          </a:solidFill>
                          <a:effectLst/>
                        </a:rPr>
                        <a:t> protective </a:t>
                      </a:r>
                      <a:r>
                        <a:rPr lang="fr-FR" sz="1100" dirty="0" err="1">
                          <a:solidFill>
                            <a:srgbClr val="FFFF00"/>
                          </a:solidFill>
                          <a:effectLst/>
                        </a:rPr>
                        <a:t>mechanism</a:t>
                      </a:r>
                      <a:endParaRPr lang="fr-FR" sz="11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❌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2333953"/>
                  </a:ext>
                </a:extLst>
              </a:tr>
            </a:tbl>
          </a:graphicData>
        </a:graphic>
      </p:graphicFrame>
      <p:sp>
        <p:nvSpPr>
          <p:cNvPr id="18" name="Flèche : droite rayée 17">
            <a:extLst>
              <a:ext uri="{FF2B5EF4-FFF2-40B4-BE49-F238E27FC236}">
                <a16:creationId xmlns:a16="http://schemas.microsoft.com/office/drawing/2014/main" id="{12F3989F-A4F5-418D-9D69-486C3A145AE7}"/>
              </a:ext>
            </a:extLst>
          </p:cNvPr>
          <p:cNvSpPr/>
          <p:nvPr/>
        </p:nvSpPr>
        <p:spPr>
          <a:xfrm>
            <a:off x="3353850" y="3738725"/>
            <a:ext cx="315440" cy="235313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66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EEE Nuclear and Plasma Sciences Society - Home | Facebook">
            <a:extLst>
              <a:ext uri="{FF2B5EF4-FFF2-40B4-BE49-F238E27FC236}">
                <a16:creationId xmlns:a16="http://schemas.microsoft.com/office/drawing/2014/main" id="{59731308-BBAA-38D3-0670-DAFA2FB51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114" y="0"/>
            <a:ext cx="901312" cy="90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6</a:t>
            </a:fld>
            <a:endParaRPr lang="en-US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25C1E0-0CBE-4847-9B85-49D54C136C9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859314" cy="750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>
                <a:solidFill>
                  <a:srgbClr val="C00000"/>
                </a:solidFill>
              </a:rPr>
              <a:t>What</a:t>
            </a:r>
            <a:r>
              <a:rPr lang="fr-FR" b="1" dirty="0">
                <a:solidFill>
                  <a:srgbClr val="C00000"/>
                </a:solidFill>
              </a:rPr>
              <a:t> I </a:t>
            </a:r>
            <a:r>
              <a:rPr lang="fr-FR" b="1" dirty="0" err="1">
                <a:solidFill>
                  <a:srgbClr val="C00000"/>
                </a:solidFill>
              </a:rPr>
              <a:t>Learned</a:t>
            </a:r>
            <a:r>
              <a:rPr lang="fr-FR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891DC2-CEFF-43E7-AC09-3C80B8ABE0B8}"/>
              </a:ext>
            </a:extLst>
          </p:cNvPr>
          <p:cNvSpPr/>
          <p:nvPr/>
        </p:nvSpPr>
        <p:spPr>
          <a:xfrm flipV="1">
            <a:off x="2286000" y="663122"/>
            <a:ext cx="5450114" cy="607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211C1E-28E5-411C-ACFC-F87B11A8C4FA}"/>
              </a:ext>
            </a:extLst>
          </p:cNvPr>
          <p:cNvSpPr txBox="1"/>
          <p:nvPr/>
        </p:nvSpPr>
        <p:spPr>
          <a:xfrm>
            <a:off x="1733505" y="670694"/>
            <a:ext cx="498021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EXICISE </a:t>
            </a:r>
            <a:r>
              <a:rPr lang="fr-FR" dirty="0"/>
              <a:t>: </a:t>
            </a:r>
            <a:r>
              <a:rPr lang="fr-FR" b="1" i="1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CzechRad</a:t>
            </a: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0DE3CB-2494-4771-8F21-DC95F4661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4392"/>
            <a:ext cx="2635297" cy="27041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3D9DA29-5F87-4D96-9D09-5C630E3A0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54091"/>
            <a:ext cx="4622800" cy="1490463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DA7B9D6-0897-4B74-8B43-380720158E57}"/>
              </a:ext>
            </a:extLst>
          </p:cNvPr>
          <p:cNvSpPr/>
          <p:nvPr/>
        </p:nvSpPr>
        <p:spPr>
          <a:xfrm>
            <a:off x="4755225" y="1048342"/>
            <a:ext cx="3294743" cy="1490462"/>
          </a:xfrm>
          <a:prstGeom prst="roundRect">
            <a:avLst>
              <a:gd name="adj" fmla="val 16276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Work </a:t>
            </a:r>
            <a:r>
              <a:rPr lang="fr-FR" sz="1400" b="1" i="1" dirty="0" err="1">
                <a:solidFill>
                  <a:schemeClr val="accent6"/>
                </a:solidFill>
                <a:latin typeface="Calibri" charset="0"/>
                <a:cs typeface="Calibri" charset="0"/>
              </a:rPr>
              <a:t>carried</a:t>
            </a:r>
            <a:r>
              <a:rPr lang="fr-FR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 out</a:t>
            </a:r>
            <a:endParaRPr lang="en-US" sz="1400" dirty="0">
              <a:solidFill>
                <a:schemeClr val="accent6"/>
              </a:solidFill>
            </a:endParaRPr>
          </a:p>
          <a:p>
            <a:pPr algn="just"/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During this exercise, we used the 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CzechRad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to measure radiation dose rates in several locations in the city of 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Prague.Using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QGIS software, we mapped the ambient radioactivity in the city.</a:t>
            </a:r>
          </a:p>
          <a:p>
            <a:pPr algn="ctr"/>
            <a:endParaRPr lang="fr-FR" sz="1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E6ECE4F-5D29-4B66-A97B-253FF7893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2155" y="1098374"/>
            <a:ext cx="1169420" cy="1519373"/>
          </a:xfrm>
          <a:prstGeom prst="rect">
            <a:avLst/>
          </a:prstGeom>
        </p:spPr>
      </p:pic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E0DE2615-384F-4CC4-9BCC-960D4E3F4CD4}"/>
              </a:ext>
            </a:extLst>
          </p:cNvPr>
          <p:cNvSpPr/>
          <p:nvPr/>
        </p:nvSpPr>
        <p:spPr>
          <a:xfrm>
            <a:off x="4727993" y="2638273"/>
            <a:ext cx="4274232" cy="842604"/>
          </a:xfrm>
          <a:prstGeom prst="roundRect">
            <a:avLst>
              <a:gd name="adj" fmla="val 16276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i="1" dirty="0">
                <a:solidFill>
                  <a:schemeClr val="accent6"/>
                </a:solidFill>
                <a:latin typeface="Calibri" charset="0"/>
                <a:cs typeface="Calibri" charset="0"/>
              </a:rPr>
              <a:t>Observation</a:t>
            </a:r>
          </a:p>
          <a:p>
            <a:pPr algn="just"/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We observed that there were certain points in the city where the radiation was very high compared to others.</a:t>
            </a:r>
            <a:r>
              <a:rPr lang="fr-FR" sz="1600" dirty="0"/>
              <a:t>	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8D18EEC-12F3-48A2-A48E-6C6FDCE996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000" b="26689"/>
          <a:stretch/>
        </p:blipFill>
        <p:spPr>
          <a:xfrm>
            <a:off x="4637314" y="3546477"/>
            <a:ext cx="4274232" cy="161753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A01AD24-33B8-409B-98CB-1FF8C18167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037" t="58" r="-1172" b="188"/>
          <a:stretch/>
        </p:blipFill>
        <p:spPr>
          <a:xfrm>
            <a:off x="2635168" y="1098374"/>
            <a:ext cx="2137789" cy="255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18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EEE Nuclear and Plasma Sciences Society - Home | Facebook">
            <a:extLst>
              <a:ext uri="{FF2B5EF4-FFF2-40B4-BE49-F238E27FC236}">
                <a16:creationId xmlns:a16="http://schemas.microsoft.com/office/drawing/2014/main" id="{59731308-BBAA-38D3-0670-DAFA2FB51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114" y="0"/>
            <a:ext cx="901312" cy="90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7</a:t>
            </a:fld>
            <a:endParaRPr lang="en-US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425C1E0-0CBE-4847-9B85-49D54C136C90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4869544" cy="7502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>
                <a:solidFill>
                  <a:srgbClr val="C00000"/>
                </a:solidFill>
              </a:rPr>
              <a:t>What did the summer school give me that I didn't get?</a:t>
            </a:r>
            <a:endParaRPr lang="fr-FR" sz="3100" b="1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891DC2-CEFF-43E7-AC09-3C80B8ABE0B8}"/>
              </a:ext>
            </a:extLst>
          </p:cNvPr>
          <p:cNvSpPr/>
          <p:nvPr/>
        </p:nvSpPr>
        <p:spPr>
          <a:xfrm flipV="1">
            <a:off x="3911604" y="663121"/>
            <a:ext cx="414382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3BBEFB-F2C8-4C94-9EA1-71C920EA98FA}"/>
              </a:ext>
            </a:extLst>
          </p:cNvPr>
          <p:cNvSpPr/>
          <p:nvPr/>
        </p:nvSpPr>
        <p:spPr>
          <a:xfrm>
            <a:off x="884296" y="1500414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b="1" i="1" dirty="0" err="1">
                <a:solidFill>
                  <a:srgbClr val="C00000"/>
                </a:solidFill>
              </a:rPr>
              <a:t>role</a:t>
            </a:r>
            <a:r>
              <a:rPr lang="fr-FR" b="1" i="1" dirty="0">
                <a:solidFill>
                  <a:srgbClr val="C00000"/>
                </a:solidFill>
              </a:rPr>
              <a:t> &amp; </a:t>
            </a:r>
            <a:r>
              <a:rPr lang="fr-FR" b="1" i="1" dirty="0" err="1">
                <a:solidFill>
                  <a:srgbClr val="C00000"/>
                </a:solidFill>
              </a:rPr>
              <a:t>skills</a:t>
            </a:r>
            <a:endParaRPr lang="fr-FR" b="1" i="1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2781F8-C9FA-4A4C-BC0E-121C222E1CA0}"/>
              </a:ext>
            </a:extLst>
          </p:cNvPr>
          <p:cNvSpPr/>
          <p:nvPr/>
        </p:nvSpPr>
        <p:spPr>
          <a:xfrm>
            <a:off x="253999" y="1824027"/>
            <a:ext cx="4143828" cy="24929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FR" sz="1200" dirty="0">
                <a:latin typeface="Century Gothic" panose="020B0502020202020204" pitchFamily="34" charset="0"/>
              </a:rPr>
              <a:t>As a beam instrumentation and diagnostics engineer, I work on developing measurement </a:t>
            </a:r>
            <a:r>
              <a:rPr lang="fr-FR" sz="1200" dirty="0" err="1">
                <a:latin typeface="Century Gothic" panose="020B0502020202020204" pitchFamily="34" charset="0"/>
              </a:rPr>
              <a:t>systems</a:t>
            </a:r>
            <a:r>
              <a:rPr lang="fr-FR" sz="1200" dirty="0">
                <a:latin typeface="Century Gothic" panose="020B0502020202020204" pitchFamily="34" charset="0"/>
              </a:rPr>
              <a:t> to monitor, control and optimise </a:t>
            </a:r>
            <a:r>
              <a:rPr lang="fr-FR" sz="1200" dirty="0" err="1">
                <a:latin typeface="Century Gothic" panose="020B0502020202020204" pitchFamily="34" charset="0"/>
              </a:rPr>
              <a:t>particle</a:t>
            </a:r>
            <a:r>
              <a:rPr lang="fr-FR" sz="1200" dirty="0">
                <a:latin typeface="Century Gothic" panose="020B0502020202020204" pitchFamily="34" charset="0"/>
              </a:rPr>
              <a:t> </a:t>
            </a:r>
            <a:r>
              <a:rPr lang="fr-FR" sz="1200" dirty="0" err="1">
                <a:latin typeface="Century Gothic" panose="020B0502020202020204" pitchFamily="34" charset="0"/>
              </a:rPr>
              <a:t>beams</a:t>
            </a:r>
            <a:r>
              <a:rPr lang="fr-FR" sz="1200" dirty="0">
                <a:latin typeface="Century Gothic" panose="020B0502020202020204" pitchFamily="34" charset="0"/>
              </a:rPr>
              <a:t> in </a:t>
            </a:r>
            <a:r>
              <a:rPr lang="fr-FR" sz="1200" dirty="0" err="1">
                <a:latin typeface="Century Gothic" panose="020B0502020202020204" pitchFamily="34" charset="0"/>
              </a:rPr>
              <a:t>medical</a:t>
            </a:r>
            <a:r>
              <a:rPr lang="fr-FR" sz="1200" dirty="0">
                <a:latin typeface="Century Gothic" panose="020B0502020202020204" pitchFamily="34" charset="0"/>
              </a:rPr>
              <a:t> and </a:t>
            </a:r>
            <a:r>
              <a:rPr lang="fr-FR" sz="1200" dirty="0" err="1">
                <a:latin typeface="Century Gothic" panose="020B0502020202020204" pitchFamily="34" charset="0"/>
              </a:rPr>
              <a:t>research</a:t>
            </a:r>
            <a:r>
              <a:rPr lang="fr-FR" sz="1200" dirty="0">
                <a:latin typeface="Century Gothic" panose="020B0502020202020204" pitchFamily="34" charset="0"/>
              </a:rPr>
              <a:t> </a:t>
            </a:r>
            <a:r>
              <a:rPr lang="fr-FR" sz="1200" dirty="0" err="1">
                <a:latin typeface="Century Gothic" panose="020B0502020202020204" pitchFamily="34" charset="0"/>
              </a:rPr>
              <a:t>contexts</a:t>
            </a:r>
            <a:r>
              <a:rPr lang="fr-FR" sz="1200" dirty="0">
                <a:latin typeface="Century Gothic" panose="020B0502020202020204" pitchFamily="34" charset="0"/>
              </a:rPr>
              <a:t>.</a:t>
            </a:r>
          </a:p>
          <a:p>
            <a:endParaRPr lang="fr-FR" sz="1200" dirty="0">
              <a:latin typeface="Century Gothic" panose="020B0502020202020204" pitchFamily="34" charset="0"/>
            </a:endParaRPr>
          </a:p>
          <a:p>
            <a:r>
              <a:rPr lang="fr-FR" sz="1200" dirty="0">
                <a:latin typeface="Century Gothic" panose="020B0502020202020204" pitchFamily="34" charset="0"/>
              </a:rPr>
              <a:t>✅ </a:t>
            </a:r>
            <a:r>
              <a:rPr lang="fr-FR" sz="1200" b="1" dirty="0">
                <a:latin typeface="Century Gothic" panose="020B0502020202020204" pitchFamily="34" charset="0"/>
              </a:rPr>
              <a:t>Expertise:</a:t>
            </a:r>
          </a:p>
          <a:p>
            <a:endParaRPr lang="fr-FR" sz="12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dirty="0">
                <a:latin typeface="Century Gothic" panose="020B0502020202020204" pitchFamily="34" charset="0"/>
              </a:rPr>
              <a:t>Radiation </a:t>
            </a:r>
            <a:r>
              <a:rPr lang="fr-FR" sz="1200" dirty="0" err="1">
                <a:latin typeface="Century Gothic" panose="020B0502020202020204" pitchFamily="34" charset="0"/>
              </a:rPr>
              <a:t>detection</a:t>
            </a:r>
            <a:r>
              <a:rPr lang="fr-FR" sz="1200" dirty="0">
                <a:latin typeface="Century Gothic" panose="020B0502020202020204" pitchFamily="34" charset="0"/>
              </a:rPr>
              <a:t> (PEPITES, FLASH prototype)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fr-FR" sz="12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dirty="0">
                <a:latin typeface="Century Gothic" panose="020B0502020202020204" pitchFamily="34" charset="0"/>
              </a:rPr>
              <a:t>Data </a:t>
            </a:r>
            <a:r>
              <a:rPr lang="fr-FR" sz="1200" dirty="0" err="1">
                <a:latin typeface="Century Gothic" panose="020B0502020202020204" pitchFamily="34" charset="0"/>
              </a:rPr>
              <a:t>analysis</a:t>
            </a:r>
            <a:r>
              <a:rPr lang="fr-FR" sz="1200" dirty="0">
                <a:latin typeface="Century Gothic" panose="020B0502020202020204" pitchFamily="34" charset="0"/>
              </a:rPr>
              <a:t> and visualisation (Python, Excel)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fr-FR" sz="12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dirty="0">
                <a:latin typeface="Century Gothic" panose="020B0502020202020204" pitchFamily="34" charset="0"/>
              </a:rPr>
              <a:t>Beam diagnostics (Electrons,protons, </a:t>
            </a:r>
            <a:r>
              <a:rPr lang="fr-FR" sz="1200" dirty="0" err="1">
                <a:latin typeface="Century Gothic" panose="020B0502020202020204" pitchFamily="34" charset="0"/>
              </a:rPr>
              <a:t>dosimetry</a:t>
            </a:r>
            <a:r>
              <a:rPr lang="fr-FR" sz="1200" dirty="0">
                <a:latin typeface="Century Gothic" panose="020B0502020202020204" pitchFamily="34" charset="0"/>
              </a:rPr>
              <a:t>, etc.)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DF7693-723B-4DD8-A1C6-06164515A0A2}"/>
              </a:ext>
            </a:extLst>
          </p:cNvPr>
          <p:cNvSpPr/>
          <p:nvPr/>
        </p:nvSpPr>
        <p:spPr>
          <a:xfrm>
            <a:off x="6012309" y="1639361"/>
            <a:ext cx="2043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>
                <a:solidFill>
                  <a:srgbClr val="C00000"/>
                </a:solidFill>
              </a:rPr>
              <a:t>2.  </a:t>
            </a:r>
            <a:r>
              <a:rPr lang="fr-FR" b="1" i="1" dirty="0" err="1">
                <a:solidFill>
                  <a:srgbClr val="C00000"/>
                </a:solidFill>
              </a:rPr>
              <a:t>Working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context</a:t>
            </a:r>
            <a:endParaRPr lang="fr-FR" b="1" i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AA9B3F-F4AD-4B69-AC96-324C47100996}"/>
              </a:ext>
            </a:extLst>
          </p:cNvPr>
          <p:cNvSpPr/>
          <p:nvPr/>
        </p:nvSpPr>
        <p:spPr>
          <a:xfrm>
            <a:off x="5203371" y="2020850"/>
            <a:ext cx="3759200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200" dirty="0">
                <a:latin typeface="Century Gothic" panose="020B0502020202020204" pitchFamily="34" charset="0"/>
              </a:rPr>
              <a:t>✅ </a:t>
            </a:r>
            <a:r>
              <a:rPr lang="fr-FR" sz="1200" b="1" dirty="0">
                <a:latin typeface="Century Gothic" panose="020B0502020202020204" pitchFamily="34" charset="0"/>
              </a:rPr>
              <a:t>Measurement </a:t>
            </a:r>
            <a:r>
              <a:rPr lang="fr-FR" sz="1200" b="1" dirty="0" err="1">
                <a:latin typeface="Century Gothic" panose="020B0502020202020204" pitchFamily="34" charset="0"/>
              </a:rPr>
              <a:t>campaign</a:t>
            </a:r>
            <a:r>
              <a:rPr lang="fr-FR" sz="1200" b="1" dirty="0">
                <a:latin typeface="Century Gothic" panose="020B0502020202020204" pitchFamily="34" charset="0"/>
              </a:rPr>
              <a:t> in Prague:</a:t>
            </a:r>
          </a:p>
          <a:p>
            <a:endParaRPr lang="fr-FR" sz="1200" dirty="0">
              <a:latin typeface="Century Gothic" panose="020B0502020202020204" pitchFamily="34" charset="0"/>
            </a:endParaRPr>
          </a:p>
          <a:p>
            <a:r>
              <a:rPr lang="fr-FR" sz="1200" dirty="0" err="1">
                <a:latin typeface="Century Gothic" panose="020B0502020202020204" pitchFamily="34" charset="0"/>
              </a:rPr>
              <a:t>We</a:t>
            </a:r>
            <a:r>
              <a:rPr lang="fr-FR" sz="1200" dirty="0">
                <a:latin typeface="Century Gothic" panose="020B0502020202020204" pitchFamily="34" charset="0"/>
              </a:rPr>
              <a:t> </a:t>
            </a:r>
            <a:r>
              <a:rPr lang="fr-FR" sz="1200" dirty="0" err="1">
                <a:latin typeface="Century Gothic" panose="020B0502020202020204" pitchFamily="34" charset="0"/>
              </a:rPr>
              <a:t>used</a:t>
            </a:r>
            <a:r>
              <a:rPr lang="fr-FR" sz="1200" dirty="0">
                <a:latin typeface="Century Gothic" panose="020B0502020202020204" pitchFamily="34" charset="0"/>
              </a:rPr>
              <a:t> a </a:t>
            </a:r>
            <a:r>
              <a:rPr lang="fr-FR" sz="1200" dirty="0" err="1">
                <a:latin typeface="Century Gothic" panose="020B0502020202020204" pitchFamily="34" charset="0"/>
              </a:rPr>
              <a:t>CzechRad</a:t>
            </a:r>
            <a:r>
              <a:rPr lang="fr-FR" sz="1200" dirty="0">
                <a:latin typeface="Century Gothic" panose="020B0502020202020204" pitchFamily="34" charset="0"/>
              </a:rPr>
              <a:t> detector to </a:t>
            </a:r>
            <a:r>
              <a:rPr lang="fr-FR" sz="1200" dirty="0" err="1">
                <a:latin typeface="Century Gothic" panose="020B0502020202020204" pitchFamily="34" charset="0"/>
              </a:rPr>
              <a:t>measure</a:t>
            </a:r>
            <a:r>
              <a:rPr lang="fr-FR" sz="1200" dirty="0">
                <a:latin typeface="Century Gothic" panose="020B0502020202020204" pitchFamily="34" charset="0"/>
              </a:rPr>
              <a:t> the dose rate at </a:t>
            </a:r>
            <a:r>
              <a:rPr lang="fr-FR" sz="1200" dirty="0" err="1">
                <a:latin typeface="Century Gothic" panose="020B0502020202020204" pitchFamily="34" charset="0"/>
              </a:rPr>
              <a:t>various</a:t>
            </a:r>
            <a:r>
              <a:rPr lang="fr-FR" sz="1200" dirty="0">
                <a:latin typeface="Century Gothic" panose="020B0502020202020204" pitchFamily="34" charset="0"/>
              </a:rPr>
              <a:t> points in the city.</a:t>
            </a:r>
          </a:p>
          <a:p>
            <a:endParaRPr lang="fr-FR" sz="12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dirty="0">
                <a:latin typeface="Century Gothic" panose="020B0502020202020204" pitchFamily="34" charset="0"/>
              </a:rPr>
              <a:t>Objective: to </a:t>
            </a:r>
            <a:r>
              <a:rPr lang="fr-FR" sz="1200" dirty="0" err="1">
                <a:latin typeface="Century Gothic" panose="020B0502020202020204" pitchFamily="34" charset="0"/>
              </a:rPr>
              <a:t>map</a:t>
            </a:r>
            <a:r>
              <a:rPr lang="fr-FR" sz="1200" dirty="0">
                <a:latin typeface="Century Gothic" panose="020B0502020202020204" pitchFamily="34" charset="0"/>
              </a:rPr>
              <a:t> radiation </a:t>
            </a:r>
            <a:r>
              <a:rPr lang="fr-FR" sz="1200" dirty="0" err="1">
                <a:latin typeface="Century Gothic" panose="020B0502020202020204" pitchFamily="34" charset="0"/>
              </a:rPr>
              <a:t>levels</a:t>
            </a:r>
            <a:endParaRPr lang="fr-FR" sz="1200" dirty="0">
              <a:latin typeface="Century Gothic" panose="020B0502020202020204" pitchFamily="34" charset="0"/>
            </a:endParaRPr>
          </a:p>
          <a:p>
            <a:endParaRPr lang="fr-FR" sz="12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dirty="0">
                <a:latin typeface="Century Gothic" panose="020B0502020202020204" pitchFamily="34" charset="0"/>
              </a:rPr>
              <a:t>Tool: QGIS for </a:t>
            </a:r>
            <a:r>
              <a:rPr lang="fr-FR" sz="1200" dirty="0" err="1">
                <a:latin typeface="Century Gothic" panose="020B0502020202020204" pitchFamily="34" charset="0"/>
              </a:rPr>
              <a:t>geospatial</a:t>
            </a:r>
            <a:r>
              <a:rPr lang="fr-FR" sz="1200" dirty="0">
                <a:latin typeface="Century Gothic" panose="020B0502020202020204" pitchFamily="34" charset="0"/>
              </a:rPr>
              <a:t> visualisation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fr-FR" sz="1200" dirty="0">
              <a:latin typeface="Century Gothic" panose="020B0502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1200" dirty="0" err="1">
                <a:latin typeface="Century Gothic" panose="020B0502020202020204" pitchFamily="34" charset="0"/>
              </a:rPr>
              <a:t>Competency</a:t>
            </a:r>
            <a:r>
              <a:rPr lang="fr-FR" sz="1200" dirty="0">
                <a:latin typeface="Century Gothic" panose="020B0502020202020204" pitchFamily="34" charset="0"/>
              </a:rPr>
              <a:t> </a:t>
            </a:r>
            <a:r>
              <a:rPr lang="fr-FR" sz="1200" dirty="0" err="1">
                <a:latin typeface="Century Gothic" panose="020B0502020202020204" pitchFamily="34" charset="0"/>
              </a:rPr>
              <a:t>demonstrated</a:t>
            </a:r>
            <a:r>
              <a:rPr lang="fr-FR" sz="1200" dirty="0">
                <a:latin typeface="Century Gothic" panose="020B0502020202020204" pitchFamily="34" charset="0"/>
              </a:rPr>
              <a:t>: data </a:t>
            </a:r>
            <a:r>
              <a:rPr lang="fr-FR" sz="1200" dirty="0" err="1">
                <a:latin typeface="Century Gothic" panose="020B0502020202020204" pitchFamily="34" charset="0"/>
              </a:rPr>
              <a:t>processing</a:t>
            </a:r>
            <a:r>
              <a:rPr lang="fr-FR" sz="1200" dirty="0">
                <a:latin typeface="Century Gothic" panose="020B0502020202020204" pitchFamily="34" charset="0"/>
              </a:rPr>
              <a:t> + </a:t>
            </a:r>
            <a:r>
              <a:rPr lang="fr-FR" sz="1200" dirty="0" err="1">
                <a:latin typeface="Century Gothic" panose="020B0502020202020204" pitchFamily="34" charset="0"/>
              </a:rPr>
              <a:t>dosimetric</a:t>
            </a:r>
            <a:r>
              <a:rPr lang="fr-FR" sz="1200" dirty="0">
                <a:latin typeface="Century Gothic" panose="020B0502020202020204" pitchFamily="34" charset="0"/>
              </a:rPr>
              <a:t> </a:t>
            </a:r>
            <a:r>
              <a:rPr lang="fr-FR" sz="1200" dirty="0" err="1">
                <a:latin typeface="Century Gothic" panose="020B0502020202020204" pitchFamily="34" charset="0"/>
              </a:rPr>
              <a:t>interpretation</a:t>
            </a:r>
            <a:endParaRPr lang="fr-FR" sz="1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097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2">
                <a:lumMod val="5000"/>
                <a:lumOff val="9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A94F0-337C-F026-A743-296469A26B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z="1400" smtClean="0"/>
              <a:pPr algn="ctr"/>
              <a:t>8</a:t>
            </a:fld>
            <a:endParaRPr lang="en-US" sz="1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043E48-7C75-49BD-BAE7-B315AB852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096" y="0"/>
            <a:ext cx="6618904" cy="51435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D79D330-BCE7-455F-A20B-5A8505ADC6E5}"/>
              </a:ext>
            </a:extLst>
          </p:cNvPr>
          <p:cNvSpPr txBox="1"/>
          <p:nvPr/>
        </p:nvSpPr>
        <p:spPr>
          <a:xfrm>
            <a:off x="61369" y="1620145"/>
            <a:ext cx="23872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</a:t>
            </a:r>
            <a:r>
              <a:rPr lang="fr-FR" sz="4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4000" b="1" dirty="0" err="1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r>
              <a:rPr lang="fr-FR" sz="40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4000" b="1" dirty="0" err="1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Everyone</a:t>
            </a:r>
            <a:endParaRPr lang="fr-FR" sz="40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560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7390</TotalTime>
  <Words>546</Words>
  <Application>Microsoft Office PowerPoint</Application>
  <PresentationFormat>Affichage à l'écran (16:9)</PresentationFormat>
  <Paragraphs>115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9" baseType="lpstr">
      <vt:lpstr>Aptos</vt:lpstr>
      <vt:lpstr>Arial</vt:lpstr>
      <vt:lpstr>Arial Black</vt:lpstr>
      <vt:lpstr>Calibri</vt:lpstr>
      <vt:lpstr>Calibri Light</vt:lpstr>
      <vt:lpstr>Century Gothic</vt:lpstr>
      <vt:lpstr>Lucida Grande</vt:lpstr>
      <vt:lpstr>Segoe UI</vt:lpstr>
      <vt:lpstr>Times New Roman</vt:lpstr>
      <vt:lpstr>Wingdings</vt:lpstr>
      <vt:lpstr>Thème Office</vt:lpstr>
      <vt:lpstr>Summer School 2025 - Final Presentation</vt:lpstr>
      <vt:lpstr>Sadrack Tchuenkam Kamdem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High Voltage</dc:title>
  <dc:creator>Microsoft Office User</dc:creator>
  <cp:lastModifiedBy>Sadrack TCHUENKAM KAMDEM</cp:lastModifiedBy>
  <cp:revision>113</cp:revision>
  <dcterms:created xsi:type="dcterms:W3CDTF">2020-11-24T09:42:53Z</dcterms:created>
  <dcterms:modified xsi:type="dcterms:W3CDTF">2025-07-11T11:22:15Z</dcterms:modified>
</cp:coreProperties>
</file>