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mp4" ContentType="video/mp4"/>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2"/>
  </p:notesMasterIdLst>
  <p:handoutMasterIdLst>
    <p:handoutMasterId r:id="rId13"/>
  </p:handoutMasterIdLst>
  <p:sldIdLst>
    <p:sldId id="256" r:id="rId2"/>
    <p:sldId id="257" r:id="rId3"/>
    <p:sldId id="264" r:id="rId4"/>
    <p:sldId id="259" r:id="rId5"/>
    <p:sldId id="260" r:id="rId6"/>
    <p:sldId id="261" r:id="rId7"/>
    <p:sldId id="262" r:id="rId8"/>
    <p:sldId id="267" r:id="rId9"/>
    <p:sldId id="263" r:id="rId10"/>
    <p:sldId id="268"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 userDrawn="1">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71" autoAdjust="0"/>
    <p:restoredTop sz="94725" autoAdjust="0"/>
  </p:normalViewPr>
  <p:slideViewPr>
    <p:cSldViewPr snapToGrid="0" snapToObjects="1">
      <p:cViewPr varScale="1">
        <p:scale>
          <a:sx n="78" d="100"/>
          <a:sy n="78" d="100"/>
        </p:scale>
        <p:origin x="1252" y="260"/>
      </p:cViewPr>
      <p:guideLst>
        <p:guide orient="horz" pos="432"/>
        <p:guide pos="2880"/>
      </p:guideLst>
    </p:cSldViewPr>
  </p:slideViewPr>
  <p:notesTextViewPr>
    <p:cViewPr>
      <p:scale>
        <a:sx n="100" d="100"/>
        <a:sy n="100" d="100"/>
      </p:scale>
      <p:origin x="0" y="0"/>
    </p:cViewPr>
  </p:notesTextViewPr>
  <p:notesViewPr>
    <p:cSldViewPr snapToGrid="0" snapToObjects="1">
      <p:cViewPr varScale="1">
        <p:scale>
          <a:sx n="59" d="100"/>
          <a:sy n="59" d="100"/>
        </p:scale>
        <p:origin x="2528" y="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CCC8A7E4-EC87-4573-AA96-106ECC62859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a:extLst>
              <a:ext uri="{FF2B5EF4-FFF2-40B4-BE49-F238E27FC236}">
                <a16:creationId xmlns:a16="http://schemas.microsoft.com/office/drawing/2014/main" id="{8D69D99E-E6D6-4A96-AE23-7A576D5196B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52772E1-7E21-462D-9AE7-858B2E32B9E5}" type="datetimeFigureOut">
              <a:rPr lang="en-US" smtClean="0"/>
              <a:t>7/11/2025</a:t>
            </a:fld>
            <a:endParaRPr lang="en-US"/>
          </a:p>
        </p:txBody>
      </p:sp>
      <p:sp>
        <p:nvSpPr>
          <p:cNvPr id="4" name="Espace réservé du pied de page 3">
            <a:extLst>
              <a:ext uri="{FF2B5EF4-FFF2-40B4-BE49-F238E27FC236}">
                <a16:creationId xmlns:a16="http://schemas.microsoft.com/office/drawing/2014/main" id="{E71F61C7-E3FC-4E3F-9CFE-093C55A3D0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Alexandre ESPER 11/07/2025</a:t>
            </a:r>
          </a:p>
        </p:txBody>
      </p:sp>
      <p:sp>
        <p:nvSpPr>
          <p:cNvPr id="5" name="Espace réservé du numéro de diapositive 4">
            <a:extLst>
              <a:ext uri="{FF2B5EF4-FFF2-40B4-BE49-F238E27FC236}">
                <a16:creationId xmlns:a16="http://schemas.microsoft.com/office/drawing/2014/main" id="{16C9E58C-F085-4249-948B-AE56EC10B4E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C7E79E1-CB4B-4359-9E87-2D0587833FA0}" type="slidenum">
              <a:rPr lang="en-US" smtClean="0"/>
              <a:t>‹N°›</a:t>
            </a:fld>
            <a:endParaRPr lang="en-US"/>
          </a:p>
        </p:txBody>
      </p:sp>
    </p:spTree>
    <p:extLst>
      <p:ext uri="{BB962C8B-B14F-4D97-AF65-F5344CB8AC3E}">
        <p14:creationId xmlns:p14="http://schemas.microsoft.com/office/powerpoint/2010/main" val="350035694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0771DB-241E-4859-ADCE-9A1720370710}" type="datetimeFigureOut">
              <a:rPr lang="en-US" smtClean="0"/>
              <a:t>7/11/2025</a:t>
            </a:fld>
            <a:endParaRPr lang="en-US"/>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Alexandre ESPER 11/07/2025</a:t>
            </a: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A23B0A-9750-43F8-BDD6-36CE74CA9ABE}" type="slidenum">
              <a:rPr lang="en-US" smtClean="0"/>
              <a:t>‹N°›</a:t>
            </a:fld>
            <a:endParaRPr lang="en-US"/>
          </a:p>
        </p:txBody>
      </p:sp>
    </p:spTree>
    <p:extLst>
      <p:ext uri="{BB962C8B-B14F-4D97-AF65-F5344CB8AC3E}">
        <p14:creationId xmlns:p14="http://schemas.microsoft.com/office/powerpoint/2010/main" val="316172637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pied de page 3"/>
          <p:cNvSpPr>
            <a:spLocks noGrp="1"/>
          </p:cNvSpPr>
          <p:nvPr>
            <p:ph type="ftr" sz="quarter" idx="4"/>
          </p:nvPr>
        </p:nvSpPr>
        <p:spPr/>
        <p:txBody>
          <a:bodyPr/>
          <a:lstStyle/>
          <a:p>
            <a:r>
              <a:rPr lang="en-US"/>
              <a:t>Alexandre ESPER 11/07/2025</a:t>
            </a:r>
          </a:p>
        </p:txBody>
      </p:sp>
      <p:sp>
        <p:nvSpPr>
          <p:cNvPr id="5" name="Espace réservé du numéro de diapositive 4"/>
          <p:cNvSpPr>
            <a:spLocks noGrp="1"/>
          </p:cNvSpPr>
          <p:nvPr>
            <p:ph type="sldNum" sz="quarter" idx="5"/>
          </p:nvPr>
        </p:nvSpPr>
        <p:spPr/>
        <p:txBody>
          <a:bodyPr/>
          <a:lstStyle/>
          <a:p>
            <a:fld id="{65A23B0A-9750-43F8-BDD6-36CE74CA9ABE}" type="slidenum">
              <a:rPr lang="en-US" smtClean="0"/>
              <a:t>1</a:t>
            </a:fld>
            <a:endParaRPr lang="en-US"/>
          </a:p>
        </p:txBody>
      </p:sp>
    </p:spTree>
    <p:extLst>
      <p:ext uri="{BB962C8B-B14F-4D97-AF65-F5344CB8AC3E}">
        <p14:creationId xmlns:p14="http://schemas.microsoft.com/office/powerpoint/2010/main" val="3801874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latin typeface="CMR10"/>
              </a:rPr>
              <a:t>Dark counts caused by light leak</a:t>
            </a:r>
          </a:p>
          <a:p>
            <a:r>
              <a:rPr lang="en-US" dirty="0">
                <a:latin typeface="CMR10"/>
              </a:rPr>
              <a:t>are random and rarely produce multiple signals at once. However,</a:t>
            </a:r>
          </a:p>
          <a:p>
            <a:r>
              <a:rPr lang="en-US" dirty="0">
                <a:latin typeface="CMR10"/>
              </a:rPr>
              <a:t>LED light produces many photons simultaneously, triggering multiple pixels at once</a:t>
            </a:r>
            <a:endParaRPr lang="en-US" dirty="0"/>
          </a:p>
        </p:txBody>
      </p:sp>
      <p:sp>
        <p:nvSpPr>
          <p:cNvPr id="4" name="Espace réservé du pied de page 3"/>
          <p:cNvSpPr>
            <a:spLocks noGrp="1"/>
          </p:cNvSpPr>
          <p:nvPr>
            <p:ph type="ftr" sz="quarter" idx="4"/>
          </p:nvPr>
        </p:nvSpPr>
        <p:spPr/>
        <p:txBody>
          <a:bodyPr/>
          <a:lstStyle/>
          <a:p>
            <a:r>
              <a:rPr lang="en-US"/>
              <a:t>Alexandre ESPER 11/07/2025</a:t>
            </a:r>
          </a:p>
        </p:txBody>
      </p:sp>
      <p:sp>
        <p:nvSpPr>
          <p:cNvPr id="5" name="Espace réservé du numéro de diapositive 4"/>
          <p:cNvSpPr>
            <a:spLocks noGrp="1"/>
          </p:cNvSpPr>
          <p:nvPr>
            <p:ph type="sldNum" sz="quarter" idx="5"/>
          </p:nvPr>
        </p:nvSpPr>
        <p:spPr/>
        <p:txBody>
          <a:bodyPr/>
          <a:lstStyle/>
          <a:p>
            <a:fld id="{65A23B0A-9750-43F8-BDD6-36CE74CA9ABE}" type="slidenum">
              <a:rPr lang="en-US" smtClean="0"/>
              <a:t>2</a:t>
            </a:fld>
            <a:endParaRPr lang="en-US"/>
          </a:p>
        </p:txBody>
      </p:sp>
    </p:spTree>
    <p:extLst>
      <p:ext uri="{BB962C8B-B14F-4D97-AF65-F5344CB8AC3E}">
        <p14:creationId xmlns:p14="http://schemas.microsoft.com/office/powerpoint/2010/main" val="400181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71450" indent="-171450">
              <a:buFontTx/>
              <a:buChar char="-"/>
            </a:pPr>
            <a:r>
              <a:rPr lang="en-US" b="1" dirty="0"/>
              <a:t>Graph shows the distribution of detected photon signals</a:t>
            </a:r>
            <a:r>
              <a:rPr lang="en-US" dirty="0"/>
              <a:t>. Each bar corresponds to an interval of signal amplitude which correspond the number of photons, and the y axis represents the </a:t>
            </a:r>
            <a:r>
              <a:rPr lang="en-US" b="1" dirty="0"/>
              <a:t>number of events</a:t>
            </a:r>
            <a:r>
              <a:rPr lang="en-US" dirty="0"/>
              <a:t> (photon detections).</a:t>
            </a:r>
          </a:p>
          <a:p>
            <a:pPr marL="171450" indent="-171450">
              <a:buFontTx/>
              <a:buChar char="-"/>
            </a:pPr>
            <a:endParaRPr lang="en-US" dirty="0"/>
          </a:p>
          <a:p>
            <a:pPr marL="0" indent="0">
              <a:buFontTx/>
              <a:buNone/>
            </a:pPr>
            <a:r>
              <a:rPr lang="en-US" dirty="0"/>
              <a:t>Then The photon count were fitted to a Poisson distribution.</a:t>
            </a:r>
          </a:p>
          <a:p>
            <a:r>
              <a:rPr lang="en-US" dirty="0"/>
              <a:t>It shows that for a lower voltage the mean value has decreased </a:t>
            </a:r>
            <a:r>
              <a:rPr lang="en-US" b="1" dirty="0"/>
              <a:t>indicating lower light intensity.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t>
            </a:r>
            <a:r>
              <a:rPr lang="en-US" b="1" dirty="0"/>
              <a:t>distinct peaks</a:t>
            </a:r>
            <a:r>
              <a:rPr lang="en-US" dirty="0"/>
              <a:t>, suggest that photon detections occur in </a:t>
            </a:r>
            <a:r>
              <a:rPr lang="en-US" b="1" dirty="0"/>
              <a:t>quantized steps</a:t>
            </a:r>
            <a:r>
              <a:rPr lang="en-US" dirty="0"/>
              <a:t>.</a:t>
            </a:r>
          </a:p>
          <a:p>
            <a:endParaRPr lang="en-US" dirty="0"/>
          </a:p>
        </p:txBody>
      </p:sp>
      <p:sp>
        <p:nvSpPr>
          <p:cNvPr id="4" name="Espace réservé du pied de page 3"/>
          <p:cNvSpPr>
            <a:spLocks noGrp="1"/>
          </p:cNvSpPr>
          <p:nvPr>
            <p:ph type="ftr" sz="quarter" idx="4"/>
          </p:nvPr>
        </p:nvSpPr>
        <p:spPr/>
        <p:txBody>
          <a:bodyPr/>
          <a:lstStyle/>
          <a:p>
            <a:r>
              <a:rPr lang="en-US"/>
              <a:t>Alexandre ESPER 11/07/2025</a:t>
            </a:r>
          </a:p>
        </p:txBody>
      </p:sp>
      <p:sp>
        <p:nvSpPr>
          <p:cNvPr id="5" name="Espace réservé du numéro de diapositive 4"/>
          <p:cNvSpPr>
            <a:spLocks noGrp="1"/>
          </p:cNvSpPr>
          <p:nvPr>
            <p:ph type="sldNum" sz="quarter" idx="5"/>
          </p:nvPr>
        </p:nvSpPr>
        <p:spPr/>
        <p:txBody>
          <a:bodyPr/>
          <a:lstStyle/>
          <a:p>
            <a:fld id="{65A23B0A-9750-43F8-BDD6-36CE74CA9ABE}" type="slidenum">
              <a:rPr lang="en-US" smtClean="0"/>
              <a:t>3</a:t>
            </a:fld>
            <a:endParaRPr lang="en-US"/>
          </a:p>
        </p:txBody>
      </p:sp>
    </p:spTree>
    <p:extLst>
      <p:ext uri="{BB962C8B-B14F-4D97-AF65-F5344CB8AC3E}">
        <p14:creationId xmlns:p14="http://schemas.microsoft.com/office/powerpoint/2010/main" val="1395700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6.5 V bias, λ decreased to 0.48, </a:t>
            </a:r>
            <a:r>
              <a:rPr lang="en-US" b="1" dirty="0"/>
              <a:t>indicating lower light intensity.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photon detection follows </a:t>
            </a:r>
            <a:r>
              <a:rPr lang="en-US" b="1" dirty="0"/>
              <a:t>Poisson statistics</a:t>
            </a:r>
            <a:r>
              <a:rPr lang="en-US" dirty="0"/>
              <a:t>, which is expected in low-light conditions where photons arrive </a:t>
            </a:r>
            <a:r>
              <a:rPr lang="en-US" b="1" dirty="0"/>
              <a:t>randomly and independently</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At </a:t>
            </a:r>
            <a:r>
              <a:rPr lang="en-US" b="1" dirty="0"/>
              <a:t>6.8 V</a:t>
            </a:r>
            <a:r>
              <a:rPr lang="en-US" dirty="0"/>
              <a:t>, the mean increased to </a:t>
            </a:r>
            <a:r>
              <a:rPr lang="en-US" b="1" dirty="0"/>
              <a:t>λ = 3</a:t>
            </a:r>
            <a:r>
              <a:rPr lang="en-US" dirty="0"/>
              <a:t>, showing that multiple photons were often detected per pulse. This behavior confirms that the detection process is </a:t>
            </a:r>
            <a:r>
              <a:rPr lang="en-US" b="1" dirty="0"/>
              <a:t>quantized</a:t>
            </a:r>
            <a:r>
              <a:rPr lang="en-US" dirty="0"/>
              <a:t> (individual photons) and follows the </a:t>
            </a:r>
            <a:r>
              <a:rPr lang="en-US" b="1" dirty="0"/>
              <a:t>statistical behavior of a Poisson process</a:t>
            </a:r>
            <a:r>
              <a:rPr lang="en-US" dirty="0"/>
              <a:t>, as expected for independent photon arrivals from a weak light source.</a:t>
            </a:r>
          </a:p>
          <a:p>
            <a:r>
              <a:rPr lang="en-US" dirty="0"/>
              <a:t>We confirmed that below a certain threshold, the light is no longer measured as a continuous wave but as individual photon events. This illustrates a fundamental principle of quantum mechanics: light behaves both as a wave and as a collection of particles (photons), depending on how it is measured.</a:t>
            </a:r>
          </a:p>
        </p:txBody>
      </p:sp>
      <p:sp>
        <p:nvSpPr>
          <p:cNvPr id="4" name="Espace réservé du pied de page 3"/>
          <p:cNvSpPr>
            <a:spLocks noGrp="1"/>
          </p:cNvSpPr>
          <p:nvPr>
            <p:ph type="ftr" sz="quarter" idx="4"/>
          </p:nvPr>
        </p:nvSpPr>
        <p:spPr/>
        <p:txBody>
          <a:bodyPr/>
          <a:lstStyle/>
          <a:p>
            <a:r>
              <a:rPr lang="en-US"/>
              <a:t>Alexandre ESPER 11/07/2025</a:t>
            </a:r>
          </a:p>
        </p:txBody>
      </p:sp>
      <p:sp>
        <p:nvSpPr>
          <p:cNvPr id="5" name="Espace réservé du numéro de diapositive 4"/>
          <p:cNvSpPr>
            <a:spLocks noGrp="1"/>
          </p:cNvSpPr>
          <p:nvPr>
            <p:ph type="sldNum" sz="quarter" idx="5"/>
          </p:nvPr>
        </p:nvSpPr>
        <p:spPr/>
        <p:txBody>
          <a:bodyPr/>
          <a:lstStyle/>
          <a:p>
            <a:fld id="{65A23B0A-9750-43F8-BDD6-36CE74CA9ABE}" type="slidenum">
              <a:rPr lang="en-US" smtClean="0"/>
              <a:t>4</a:t>
            </a:fld>
            <a:endParaRPr lang="en-US"/>
          </a:p>
        </p:txBody>
      </p:sp>
    </p:spTree>
    <p:extLst>
      <p:ext uri="{BB962C8B-B14F-4D97-AF65-F5344CB8AC3E}">
        <p14:creationId xmlns:p14="http://schemas.microsoft.com/office/powerpoint/2010/main" val="969673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I’m sincerely grateful to the organizers for this exceptional event. The quality of the lectures was outstanding, and the opportunity to interact with experts in the field and that sparked new ideas that I’m eager to apply to few challenges in my own work.</a:t>
            </a:r>
          </a:p>
        </p:txBody>
      </p:sp>
      <p:sp>
        <p:nvSpPr>
          <p:cNvPr id="4" name="Espace réservé du pied de page 3"/>
          <p:cNvSpPr>
            <a:spLocks noGrp="1"/>
          </p:cNvSpPr>
          <p:nvPr>
            <p:ph type="ftr" sz="quarter" idx="4"/>
          </p:nvPr>
        </p:nvSpPr>
        <p:spPr/>
        <p:txBody>
          <a:bodyPr/>
          <a:lstStyle/>
          <a:p>
            <a:r>
              <a:rPr lang="en-US"/>
              <a:t>Alexandre ESPER 11/07/2025</a:t>
            </a:r>
          </a:p>
        </p:txBody>
      </p:sp>
      <p:sp>
        <p:nvSpPr>
          <p:cNvPr id="5" name="Espace réservé du numéro de diapositive 4"/>
          <p:cNvSpPr>
            <a:spLocks noGrp="1"/>
          </p:cNvSpPr>
          <p:nvPr>
            <p:ph type="sldNum" sz="quarter" idx="5"/>
          </p:nvPr>
        </p:nvSpPr>
        <p:spPr/>
        <p:txBody>
          <a:bodyPr/>
          <a:lstStyle/>
          <a:p>
            <a:fld id="{65A23B0A-9750-43F8-BDD6-36CE74CA9ABE}" type="slidenum">
              <a:rPr lang="en-US" smtClean="0"/>
              <a:t>8</a:t>
            </a:fld>
            <a:endParaRPr lang="en-US"/>
          </a:p>
        </p:txBody>
      </p:sp>
    </p:spTree>
    <p:extLst>
      <p:ext uri="{BB962C8B-B14F-4D97-AF65-F5344CB8AC3E}">
        <p14:creationId xmlns:p14="http://schemas.microsoft.com/office/powerpoint/2010/main" val="261768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this summer school has been a truly valuable and </a:t>
            </a:r>
            <a:r>
              <a:rPr lang="en-US" dirty="0" err="1"/>
              <a:t>wonderfull</a:t>
            </a:r>
            <a:r>
              <a:rPr lang="en-US" dirty="0"/>
              <a:t> experience!</a:t>
            </a:r>
          </a:p>
        </p:txBody>
      </p:sp>
      <p:sp>
        <p:nvSpPr>
          <p:cNvPr id="4" name="Espace réservé du pied de page 3"/>
          <p:cNvSpPr>
            <a:spLocks noGrp="1"/>
          </p:cNvSpPr>
          <p:nvPr>
            <p:ph type="ftr" sz="quarter" idx="4"/>
          </p:nvPr>
        </p:nvSpPr>
        <p:spPr/>
        <p:txBody>
          <a:bodyPr/>
          <a:lstStyle/>
          <a:p>
            <a:r>
              <a:rPr lang="en-US"/>
              <a:t>Alexandre ESPER 11/07/2025</a:t>
            </a:r>
          </a:p>
        </p:txBody>
      </p:sp>
      <p:sp>
        <p:nvSpPr>
          <p:cNvPr id="5" name="Espace réservé du numéro de diapositive 4"/>
          <p:cNvSpPr>
            <a:spLocks noGrp="1"/>
          </p:cNvSpPr>
          <p:nvPr>
            <p:ph type="sldNum" sz="quarter" idx="5"/>
          </p:nvPr>
        </p:nvSpPr>
        <p:spPr/>
        <p:txBody>
          <a:bodyPr/>
          <a:lstStyle/>
          <a:p>
            <a:fld id="{65A23B0A-9750-43F8-BDD6-36CE74CA9ABE}" type="slidenum">
              <a:rPr lang="en-US" smtClean="0"/>
              <a:t>10</a:t>
            </a:fld>
            <a:endParaRPr lang="en-US"/>
          </a:p>
        </p:txBody>
      </p:sp>
    </p:spTree>
    <p:extLst>
      <p:ext uri="{BB962C8B-B14F-4D97-AF65-F5344CB8AC3E}">
        <p14:creationId xmlns:p14="http://schemas.microsoft.com/office/powerpoint/2010/main" val="3024405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fr-FR"/>
              <a:t>Modifiez le style du titre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r>
              <a:rPr lang="en-US"/>
              <a:t>11/07/2025</a:t>
            </a:r>
          </a:p>
        </p:txBody>
      </p:sp>
      <p:sp>
        <p:nvSpPr>
          <p:cNvPr id="5" name="Footer Placeholder 4"/>
          <p:cNvSpPr>
            <a:spLocks noGrp="1"/>
          </p:cNvSpPr>
          <p:nvPr>
            <p:ph type="ftr" sz="quarter" idx="11"/>
          </p:nvPr>
        </p:nvSpPr>
        <p:spPr/>
        <p:txBody>
          <a:bodyPr/>
          <a:lstStyle/>
          <a:p>
            <a:r>
              <a:rPr lang="pt-BR"/>
              <a:t>Alexandre ESPER            IEEE NPSS Prague EduCom                   11/07/2025</a:t>
            </a:r>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3714207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r>
              <a:rPr lang="en-US"/>
              <a:t>11/07/2025</a:t>
            </a:r>
          </a:p>
        </p:txBody>
      </p:sp>
      <p:sp>
        <p:nvSpPr>
          <p:cNvPr id="6" name="Footer Placeholder 5"/>
          <p:cNvSpPr>
            <a:spLocks noGrp="1"/>
          </p:cNvSpPr>
          <p:nvPr>
            <p:ph type="ftr" sz="quarter" idx="11"/>
          </p:nvPr>
        </p:nvSpPr>
        <p:spPr/>
        <p:txBody>
          <a:bodyPr/>
          <a:lstStyle/>
          <a:p>
            <a:r>
              <a:rPr lang="pt-BR"/>
              <a:t>Alexandre ESPER            IEEE NPSS Prague EduCom                   11/07/2025</a:t>
            </a:r>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759607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fr-FR"/>
              <a:t>Modifiez le style du titre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4" name="Date Placeholder 3"/>
          <p:cNvSpPr>
            <a:spLocks noGrp="1"/>
          </p:cNvSpPr>
          <p:nvPr>
            <p:ph type="dt" sz="half" idx="10"/>
          </p:nvPr>
        </p:nvSpPr>
        <p:spPr/>
        <p:txBody>
          <a:bodyPr/>
          <a:lstStyle/>
          <a:p>
            <a:r>
              <a:rPr lang="en-US"/>
              <a:t>11/07/2025</a:t>
            </a:r>
          </a:p>
        </p:txBody>
      </p:sp>
      <p:sp>
        <p:nvSpPr>
          <p:cNvPr id="5" name="Footer Placeholder 4"/>
          <p:cNvSpPr>
            <a:spLocks noGrp="1"/>
          </p:cNvSpPr>
          <p:nvPr>
            <p:ph type="ftr" sz="quarter" idx="11"/>
          </p:nvPr>
        </p:nvSpPr>
        <p:spPr/>
        <p:txBody>
          <a:bodyPr/>
          <a:lstStyle/>
          <a:p>
            <a:r>
              <a:rPr lang="pt-BR"/>
              <a:t>Alexandre ESPER            IEEE NPSS Prague EduCom                   11/07/2025</a:t>
            </a:r>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936639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fr-FR"/>
              <a:t>Modifiez le style du titre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fr-FR"/>
              <a:t>Modifier les styles du texte du masque</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4" name="Date Placeholder 3"/>
          <p:cNvSpPr>
            <a:spLocks noGrp="1"/>
          </p:cNvSpPr>
          <p:nvPr>
            <p:ph type="dt" sz="half" idx="10"/>
          </p:nvPr>
        </p:nvSpPr>
        <p:spPr/>
        <p:txBody>
          <a:bodyPr/>
          <a:lstStyle/>
          <a:p>
            <a:r>
              <a:rPr lang="en-US"/>
              <a:t>11/07/2025</a:t>
            </a:r>
          </a:p>
        </p:txBody>
      </p:sp>
      <p:sp>
        <p:nvSpPr>
          <p:cNvPr id="5" name="Footer Placeholder 4"/>
          <p:cNvSpPr>
            <a:spLocks noGrp="1"/>
          </p:cNvSpPr>
          <p:nvPr>
            <p:ph type="ftr" sz="quarter" idx="11"/>
          </p:nvPr>
        </p:nvSpPr>
        <p:spPr/>
        <p:txBody>
          <a:bodyPr/>
          <a:lstStyle/>
          <a:p>
            <a:r>
              <a:rPr lang="pt-BR"/>
              <a:t>Alexandre ESPER            IEEE NPSS Prague EduCom                   11/07/2025</a:t>
            </a:r>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854749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r>
              <a:rPr lang="en-US"/>
              <a:t>11/07/2025</a:t>
            </a:r>
          </a:p>
        </p:txBody>
      </p:sp>
      <p:sp>
        <p:nvSpPr>
          <p:cNvPr id="5" name="Footer Placeholder 4"/>
          <p:cNvSpPr>
            <a:spLocks noGrp="1"/>
          </p:cNvSpPr>
          <p:nvPr>
            <p:ph type="ftr" sz="quarter" idx="11"/>
          </p:nvPr>
        </p:nvSpPr>
        <p:spPr/>
        <p:txBody>
          <a:bodyPr/>
          <a:lstStyle/>
          <a:p>
            <a:r>
              <a:rPr lang="pt-BR"/>
              <a:t>Alexandre ESPER            IEEE NPSS Prague EduCom                   11/07/2025</a:t>
            </a:r>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4642610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fr-FR"/>
              <a:t>Modifiez le style du titre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r>
              <a:rPr lang="en-US"/>
              <a:t>11/07/2025</a:t>
            </a:r>
          </a:p>
        </p:txBody>
      </p:sp>
      <p:sp>
        <p:nvSpPr>
          <p:cNvPr id="4" name="Footer Placeholder 4"/>
          <p:cNvSpPr>
            <a:spLocks noGrp="1"/>
          </p:cNvSpPr>
          <p:nvPr>
            <p:ph type="ftr" sz="quarter" idx="11"/>
          </p:nvPr>
        </p:nvSpPr>
        <p:spPr/>
        <p:txBody>
          <a:bodyPr/>
          <a:lstStyle/>
          <a:p>
            <a:r>
              <a:rPr lang="pt-BR"/>
              <a:t>Alexandre ESPER            IEEE NPSS Prague EduCom                   11/07/2025</a:t>
            </a:r>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38569332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fr-FR"/>
              <a:t>Modifiez le style du titre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r>
              <a:rPr lang="en-US"/>
              <a:t>11/07/2025</a:t>
            </a:r>
          </a:p>
        </p:txBody>
      </p:sp>
      <p:sp>
        <p:nvSpPr>
          <p:cNvPr id="4" name="Footer Placeholder 4"/>
          <p:cNvSpPr>
            <a:spLocks noGrp="1"/>
          </p:cNvSpPr>
          <p:nvPr>
            <p:ph type="ftr" sz="quarter" idx="11"/>
          </p:nvPr>
        </p:nvSpPr>
        <p:spPr/>
        <p:txBody>
          <a:bodyPr/>
          <a:lstStyle/>
          <a:p>
            <a:r>
              <a:rPr lang="pt-BR"/>
              <a:t>Alexandre ESPER            IEEE NPSS Prague EduCom                   11/07/2025</a:t>
            </a:r>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8500640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nchorCtr="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en-US"/>
              <a:t>11/07/2025</a:t>
            </a:r>
          </a:p>
        </p:txBody>
      </p:sp>
      <p:sp>
        <p:nvSpPr>
          <p:cNvPr id="5" name="Footer Placeholder 4"/>
          <p:cNvSpPr>
            <a:spLocks noGrp="1"/>
          </p:cNvSpPr>
          <p:nvPr>
            <p:ph type="ftr" sz="quarter" idx="11"/>
          </p:nvPr>
        </p:nvSpPr>
        <p:spPr/>
        <p:txBody>
          <a:bodyPr/>
          <a:lstStyle/>
          <a:p>
            <a:r>
              <a:rPr lang="pt-BR"/>
              <a:t>Alexandre ESPER            IEEE NPSS Prague EduCom                   11/07/2025</a:t>
            </a:r>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34981283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fr-FR"/>
              <a:t>Modifiez le style du titre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en-US"/>
              <a:t>11/07/2025</a:t>
            </a:r>
          </a:p>
        </p:txBody>
      </p:sp>
      <p:sp>
        <p:nvSpPr>
          <p:cNvPr id="5" name="Footer Placeholder 4"/>
          <p:cNvSpPr>
            <a:spLocks noGrp="1"/>
          </p:cNvSpPr>
          <p:nvPr>
            <p:ph type="ftr" sz="quarter" idx="11"/>
          </p:nvPr>
        </p:nvSpPr>
        <p:spPr/>
        <p:txBody>
          <a:bodyPr/>
          <a:lstStyle/>
          <a:p>
            <a:r>
              <a:rPr lang="pt-BR"/>
              <a:t>Alexandre ESPER            IEEE NPSS Prague EduCom                   11/07/2025</a:t>
            </a:r>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3017441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3"/>
          <p:cNvSpPr>
            <a:spLocks noGrp="1"/>
          </p:cNvSpPr>
          <p:nvPr>
            <p:ph type="dt" sz="half" idx="10"/>
          </p:nvPr>
        </p:nvSpPr>
        <p:spPr>
          <a:xfrm>
            <a:off x="7656971" y="1256518"/>
            <a:ext cx="1489747" cy="214756"/>
          </a:xfrm>
        </p:spPr>
        <p:txBody>
          <a:bodyPr/>
          <a:lstStyle>
            <a:lvl1pPr>
              <a:defRPr sz="1400"/>
            </a:lvl1pPr>
          </a:lstStyle>
          <a:p>
            <a:r>
              <a:rPr lang="en-US"/>
              <a:t>11/07/2025</a:t>
            </a:r>
            <a:endParaRPr lang="en-US" dirty="0"/>
          </a:p>
        </p:txBody>
      </p:sp>
      <p:sp>
        <p:nvSpPr>
          <p:cNvPr id="5" name="Footer Placeholder 4"/>
          <p:cNvSpPr>
            <a:spLocks noGrp="1"/>
          </p:cNvSpPr>
          <p:nvPr>
            <p:ph type="ftr" sz="quarter" idx="11"/>
          </p:nvPr>
        </p:nvSpPr>
        <p:spPr>
          <a:xfrm>
            <a:off x="0" y="6572986"/>
            <a:ext cx="9071172" cy="279491"/>
          </a:xfrm>
        </p:spPr>
        <p:txBody>
          <a:bodyPr/>
          <a:lstStyle>
            <a:lvl1pPr>
              <a:defRPr sz="1600"/>
            </a:lvl1pPr>
          </a:lstStyle>
          <a:p>
            <a:r>
              <a:rPr lang="pt-BR" dirty="0"/>
              <a:t>         IEEE NPSS Prague EduCom                                 Alexandre ESPER                                   11/07/2025</a:t>
            </a:r>
            <a:endParaRPr lang="en-US" dirty="0"/>
          </a:p>
        </p:txBody>
      </p:sp>
      <p:sp>
        <p:nvSpPr>
          <p:cNvPr id="6" name="Slide Number Placeholder 5"/>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482983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r>
              <a:rPr lang="en-US"/>
              <a:t>11/07/2025</a:t>
            </a:r>
          </a:p>
        </p:txBody>
      </p:sp>
      <p:sp>
        <p:nvSpPr>
          <p:cNvPr id="5" name="Footer Placeholder 4"/>
          <p:cNvSpPr>
            <a:spLocks noGrp="1"/>
          </p:cNvSpPr>
          <p:nvPr>
            <p:ph type="ftr" sz="quarter" idx="11"/>
          </p:nvPr>
        </p:nvSpPr>
        <p:spPr/>
        <p:txBody>
          <a:bodyPr/>
          <a:lstStyle/>
          <a:p>
            <a:r>
              <a:rPr lang="pt-BR"/>
              <a:t>Alexandre ESPER            IEEE NPSS Prague EduCom                   11/07/2025</a:t>
            </a:r>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604149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r>
              <a:rPr lang="en-US"/>
              <a:t>11/07/2025</a:t>
            </a:r>
          </a:p>
        </p:txBody>
      </p:sp>
      <p:sp>
        <p:nvSpPr>
          <p:cNvPr id="6" name="Footer Placeholder 5"/>
          <p:cNvSpPr>
            <a:spLocks noGrp="1"/>
          </p:cNvSpPr>
          <p:nvPr>
            <p:ph type="ftr" sz="quarter" idx="11"/>
          </p:nvPr>
        </p:nvSpPr>
        <p:spPr/>
        <p:txBody>
          <a:bodyPr/>
          <a:lstStyle/>
          <a:p>
            <a:r>
              <a:rPr lang="pt-BR"/>
              <a:t>Alexandre ESPER            IEEE NPSS Prague EduCom                   11/07/2025</a:t>
            </a:r>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1112728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r>
              <a:rPr lang="en-US"/>
              <a:t>11/07/2025</a:t>
            </a:r>
          </a:p>
        </p:txBody>
      </p:sp>
      <p:sp>
        <p:nvSpPr>
          <p:cNvPr id="8" name="Footer Placeholder 7"/>
          <p:cNvSpPr>
            <a:spLocks noGrp="1"/>
          </p:cNvSpPr>
          <p:nvPr>
            <p:ph type="ftr" sz="quarter" idx="11"/>
          </p:nvPr>
        </p:nvSpPr>
        <p:spPr/>
        <p:txBody>
          <a:bodyPr/>
          <a:lstStyle/>
          <a:p>
            <a:r>
              <a:rPr lang="pt-BR"/>
              <a:t>Alexandre ESPER            IEEE NPSS Prague EduCom                   11/07/2025</a:t>
            </a:r>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988772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7" name="Date Placeholder 2"/>
          <p:cNvSpPr>
            <a:spLocks noGrp="1"/>
          </p:cNvSpPr>
          <p:nvPr>
            <p:ph type="dt" sz="half" idx="10"/>
          </p:nvPr>
        </p:nvSpPr>
        <p:spPr/>
        <p:txBody>
          <a:bodyPr/>
          <a:lstStyle/>
          <a:p>
            <a:r>
              <a:rPr lang="en-US"/>
              <a:t>11/07/2025</a:t>
            </a:r>
          </a:p>
        </p:txBody>
      </p:sp>
      <p:sp>
        <p:nvSpPr>
          <p:cNvPr id="5" name="Footer Placeholder 3"/>
          <p:cNvSpPr>
            <a:spLocks noGrp="1"/>
          </p:cNvSpPr>
          <p:nvPr>
            <p:ph type="ftr" sz="quarter" idx="11"/>
          </p:nvPr>
        </p:nvSpPr>
        <p:spPr/>
        <p:txBody>
          <a:bodyPr/>
          <a:lstStyle/>
          <a:p>
            <a:r>
              <a:rPr lang="pt-BR"/>
              <a:t>Alexandre ESPER            IEEE NPSS Prague EduCom                   11/07/2025</a:t>
            </a:r>
            <a:endParaRPr lang="en-US"/>
          </a:p>
        </p:txBody>
      </p:sp>
      <p:sp>
        <p:nvSpPr>
          <p:cNvPr id="6" name="Slide Number Placeholder 4"/>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913534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r>
              <a:rPr lang="en-US"/>
              <a:t>11/07/2025</a:t>
            </a:r>
          </a:p>
        </p:txBody>
      </p:sp>
      <p:sp>
        <p:nvSpPr>
          <p:cNvPr id="5" name="Footer Placeholder 2"/>
          <p:cNvSpPr>
            <a:spLocks noGrp="1"/>
          </p:cNvSpPr>
          <p:nvPr>
            <p:ph type="ftr" sz="quarter" idx="11"/>
          </p:nvPr>
        </p:nvSpPr>
        <p:spPr/>
        <p:txBody>
          <a:bodyPr/>
          <a:lstStyle/>
          <a:p>
            <a:r>
              <a:rPr lang="pt-BR"/>
              <a:t>Alexandre ESPER            IEEE NPSS Prague EduCom                   11/07/2025</a:t>
            </a:r>
            <a:endParaRPr lang="en-US"/>
          </a:p>
        </p:txBody>
      </p:sp>
      <p:sp>
        <p:nvSpPr>
          <p:cNvPr id="6" name="Slide Number Placeholder 3"/>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3358299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fr-FR"/>
              <a:t>Modifiez le style du titre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7" name="Date Placeholder 4"/>
          <p:cNvSpPr>
            <a:spLocks noGrp="1"/>
          </p:cNvSpPr>
          <p:nvPr>
            <p:ph type="dt" sz="half" idx="10"/>
          </p:nvPr>
        </p:nvSpPr>
        <p:spPr/>
        <p:txBody>
          <a:bodyPr/>
          <a:lstStyle/>
          <a:p>
            <a:r>
              <a:rPr lang="en-US"/>
              <a:t>11/07/2025</a:t>
            </a:r>
          </a:p>
        </p:txBody>
      </p:sp>
      <p:sp>
        <p:nvSpPr>
          <p:cNvPr id="5" name="Footer Placeholder 5"/>
          <p:cNvSpPr>
            <a:spLocks noGrp="1"/>
          </p:cNvSpPr>
          <p:nvPr>
            <p:ph type="ftr" sz="quarter" idx="11"/>
          </p:nvPr>
        </p:nvSpPr>
        <p:spPr/>
        <p:txBody>
          <a:bodyPr/>
          <a:lstStyle/>
          <a:p>
            <a:r>
              <a:rPr lang="pt-BR"/>
              <a:t>Alexandre ESPER            IEEE NPSS Prague EduCom                   11/07/2025</a:t>
            </a:r>
            <a:endParaRPr lang="en-US"/>
          </a:p>
        </p:txBody>
      </p:sp>
      <p:sp>
        <p:nvSpPr>
          <p:cNvPr id="6" name="Slide Number Placeholder 6"/>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3899517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fr-FR"/>
              <a:t>Modifiez le style du titre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r>
              <a:rPr lang="en-US"/>
              <a:t>11/07/2025</a:t>
            </a:r>
          </a:p>
        </p:txBody>
      </p:sp>
      <p:sp>
        <p:nvSpPr>
          <p:cNvPr id="6" name="Footer Placeholder 5"/>
          <p:cNvSpPr>
            <a:spLocks noGrp="1"/>
          </p:cNvSpPr>
          <p:nvPr>
            <p:ph type="ftr" sz="quarter" idx="11"/>
          </p:nvPr>
        </p:nvSpPr>
        <p:spPr/>
        <p:txBody>
          <a:bodyPr/>
          <a:lstStyle/>
          <a:p>
            <a:r>
              <a:rPr lang="pt-BR"/>
              <a:t>Alexandre ESPER            IEEE NPSS Prague EduCom                   11/07/2025</a:t>
            </a:r>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2535194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fr-FR"/>
              <a:t>Modifiez le style du titre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r>
              <a:rPr lang="en-US"/>
              <a:t>11/07/2025</a:t>
            </a: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pt-BR"/>
              <a:t>Alexandre ESPER            IEEE NPSS Prague EduCom                   11/07/2025</a:t>
            </a:r>
            <a:endParaRPr 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C1FF6DA9-008F-8B48-92A6-B652298478BF}" type="slidenum">
              <a:rPr lang="en-US" smtClean="0"/>
              <a:t>‹N°›</a:t>
            </a:fld>
            <a:endParaRPr lang="en-US"/>
          </a:p>
        </p:txBody>
      </p:sp>
    </p:spTree>
    <p:extLst>
      <p:ext uri="{BB962C8B-B14F-4D97-AF65-F5344CB8AC3E}">
        <p14:creationId xmlns:p14="http://schemas.microsoft.com/office/powerpoint/2010/main" val="91043105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dt="0"/>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svg"/><Relationship Id="rId11" Type="http://schemas.openxmlformats.org/officeDocument/2006/relationships/image" Target="../media/image10.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sv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4.jpeg"/><Relationship Id="rId3" Type="http://schemas.openxmlformats.org/officeDocument/2006/relationships/video" Target="NULL" TargetMode="External"/><Relationship Id="rId7" Type="http://schemas.openxmlformats.org/officeDocument/2006/relationships/image" Target="../media/image28.png"/><Relationship Id="rId12" Type="http://schemas.openxmlformats.org/officeDocument/2006/relationships/image" Target="../media/image33.jpeg"/><Relationship Id="rId2" Type="http://schemas.openxmlformats.org/officeDocument/2006/relationships/video" Target="../media/media2.mp4"/><Relationship Id="rId16" Type="http://schemas.openxmlformats.org/officeDocument/2006/relationships/image" Target="../media/image37.png"/><Relationship Id="rId1" Type="http://schemas.microsoft.com/office/2007/relationships/media" Target="../media/media2.mp4"/><Relationship Id="rId6" Type="http://schemas.openxmlformats.org/officeDocument/2006/relationships/notesSlide" Target="../notesSlides/notesSlide6.xml"/><Relationship Id="rId11" Type="http://schemas.openxmlformats.org/officeDocument/2006/relationships/image" Target="../media/image32.jpeg"/><Relationship Id="rId5" Type="http://schemas.openxmlformats.org/officeDocument/2006/relationships/slideLayout" Target="../slideLayouts/slideLayout2.xml"/><Relationship Id="rId15" Type="http://schemas.openxmlformats.org/officeDocument/2006/relationships/image" Target="../media/image36.png"/><Relationship Id="rId10" Type="http://schemas.openxmlformats.org/officeDocument/2006/relationships/image" Target="../media/image31.jpeg"/><Relationship Id="rId4" Type="http://schemas.microsoft.com/office/2007/relationships/media" Target="../media/media3.mp4"/><Relationship Id="rId9" Type="http://schemas.openxmlformats.org/officeDocument/2006/relationships/image" Target="../media/image30.jpeg"/><Relationship Id="rId14" Type="http://schemas.openxmlformats.org/officeDocument/2006/relationships/image" Target="../media/image35.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3.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94606"/>
            <a:ext cx="7772400" cy="1470025"/>
          </a:xfrm>
        </p:spPr>
        <p:txBody>
          <a:bodyPr/>
          <a:lstStyle/>
          <a:p>
            <a:r>
              <a:rPr dirty="0"/>
              <a:t>Photon Counting Experiment</a:t>
            </a:r>
          </a:p>
        </p:txBody>
      </p:sp>
      <p:sp>
        <p:nvSpPr>
          <p:cNvPr id="3" name="Subtitle 2"/>
          <p:cNvSpPr>
            <a:spLocks noGrp="1"/>
          </p:cNvSpPr>
          <p:nvPr>
            <p:ph type="subTitle" idx="1"/>
          </p:nvPr>
        </p:nvSpPr>
        <p:spPr>
          <a:xfrm>
            <a:off x="1371600" y="2219145"/>
            <a:ext cx="6400800" cy="2419710"/>
          </a:xfrm>
        </p:spPr>
        <p:txBody>
          <a:bodyPr>
            <a:normAutofit/>
          </a:bodyPr>
          <a:lstStyle/>
          <a:p>
            <a:r>
              <a:rPr dirty="0"/>
              <a:t>Using MPPC and Red</a:t>
            </a:r>
            <a:r>
              <a:rPr lang="en-US" dirty="0"/>
              <a:t>-</a:t>
            </a:r>
            <a:r>
              <a:rPr dirty="0"/>
              <a:t>Pitaya</a:t>
            </a:r>
          </a:p>
          <a:p>
            <a:r>
              <a:rPr lang="en-US" dirty="0"/>
              <a:t>Supervised by Pr. Masaharu </a:t>
            </a:r>
            <a:r>
              <a:rPr lang="en-US" dirty="0" err="1"/>
              <a:t>Nomachi</a:t>
            </a:r>
            <a:endParaRPr lang="en-US" dirty="0"/>
          </a:p>
          <a:p>
            <a:pPr algn="ctr"/>
            <a:endParaRPr lang="en-US" sz="1100" dirty="0"/>
          </a:p>
          <a:p>
            <a:pPr algn="ctr"/>
            <a:r>
              <a:rPr lang="en-US" dirty="0"/>
              <a:t>Alexandre Esper</a:t>
            </a:r>
            <a:endParaRPr dirty="0"/>
          </a:p>
        </p:txBody>
      </p:sp>
      <p:pic>
        <p:nvPicPr>
          <p:cNvPr id="5" name="Graphique 4">
            <a:extLst>
              <a:ext uri="{FF2B5EF4-FFF2-40B4-BE49-F238E27FC236}">
                <a16:creationId xmlns:a16="http://schemas.microsoft.com/office/drawing/2014/main" id="{BD975AB2-574A-41D0-9111-812623E83E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37960" y="5624421"/>
            <a:ext cx="1668016" cy="1147313"/>
          </a:xfrm>
          <a:prstGeom prst="rect">
            <a:avLst/>
          </a:prstGeom>
        </p:spPr>
      </p:pic>
      <p:pic>
        <p:nvPicPr>
          <p:cNvPr id="7" name="Graphique 6">
            <a:extLst>
              <a:ext uri="{FF2B5EF4-FFF2-40B4-BE49-F238E27FC236}">
                <a16:creationId xmlns:a16="http://schemas.microsoft.com/office/drawing/2014/main" id="{6A00D8FF-9DDB-4721-B23C-32E8F58F4AF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015487" y="5624422"/>
            <a:ext cx="1147313" cy="1147313"/>
          </a:xfrm>
          <a:prstGeom prst="rect">
            <a:avLst/>
          </a:prstGeom>
        </p:spPr>
      </p:pic>
      <p:pic>
        <p:nvPicPr>
          <p:cNvPr id="11" name="Graphique 10">
            <a:extLst>
              <a:ext uri="{FF2B5EF4-FFF2-40B4-BE49-F238E27FC236}">
                <a16:creationId xmlns:a16="http://schemas.microsoft.com/office/drawing/2014/main" id="{B7433A9A-BCE6-4B3F-A747-6B341C0E0D2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364099" y="5432913"/>
            <a:ext cx="3112901" cy="1634273"/>
          </a:xfrm>
          <a:prstGeom prst="rect">
            <a:avLst/>
          </a:prstGeom>
        </p:spPr>
      </p:pic>
      <p:grpSp>
        <p:nvGrpSpPr>
          <p:cNvPr id="16" name="Groupe 15">
            <a:extLst>
              <a:ext uri="{FF2B5EF4-FFF2-40B4-BE49-F238E27FC236}">
                <a16:creationId xmlns:a16="http://schemas.microsoft.com/office/drawing/2014/main" id="{2FA9B426-21EE-49E2-93E7-23E6C7A2308A}"/>
              </a:ext>
            </a:extLst>
          </p:cNvPr>
          <p:cNvGrpSpPr/>
          <p:nvPr/>
        </p:nvGrpSpPr>
        <p:grpSpPr>
          <a:xfrm>
            <a:off x="125532" y="5779695"/>
            <a:ext cx="3379668" cy="888953"/>
            <a:chOff x="2644445" y="2873027"/>
            <a:chExt cx="3041863" cy="800100"/>
          </a:xfrm>
        </p:grpSpPr>
        <p:pic>
          <p:nvPicPr>
            <p:cNvPr id="17" name="Image 16">
              <a:extLst>
                <a:ext uri="{FF2B5EF4-FFF2-40B4-BE49-F238E27FC236}">
                  <a16:creationId xmlns:a16="http://schemas.microsoft.com/office/drawing/2014/main" id="{D25ACB8B-6CD6-40F2-A8F0-8197B84B0E73}"/>
                </a:ext>
              </a:extLst>
            </p:cNvPr>
            <p:cNvPicPr>
              <a:picLocks noChangeAspect="1"/>
            </p:cNvPicPr>
            <p:nvPr/>
          </p:nvPicPr>
          <p:blipFill>
            <a:blip r:embed="rId9"/>
            <a:stretch>
              <a:fillRect/>
            </a:stretch>
          </p:blipFill>
          <p:spPr>
            <a:xfrm>
              <a:off x="2644445" y="2873027"/>
              <a:ext cx="1819275" cy="762000"/>
            </a:xfrm>
            <a:prstGeom prst="rect">
              <a:avLst/>
            </a:prstGeom>
          </p:spPr>
        </p:pic>
        <p:pic>
          <p:nvPicPr>
            <p:cNvPr id="18" name="Image 17">
              <a:extLst>
                <a:ext uri="{FF2B5EF4-FFF2-40B4-BE49-F238E27FC236}">
                  <a16:creationId xmlns:a16="http://schemas.microsoft.com/office/drawing/2014/main" id="{AB5748A4-410C-4852-8F01-4D2D8299B2E7}"/>
                </a:ext>
              </a:extLst>
            </p:cNvPr>
            <p:cNvPicPr>
              <a:picLocks noChangeAspect="1"/>
            </p:cNvPicPr>
            <p:nvPr/>
          </p:nvPicPr>
          <p:blipFill>
            <a:blip r:embed="rId10"/>
            <a:stretch>
              <a:fillRect/>
            </a:stretch>
          </p:blipFill>
          <p:spPr>
            <a:xfrm>
              <a:off x="4771908" y="2873027"/>
              <a:ext cx="914400" cy="800100"/>
            </a:xfrm>
            <a:prstGeom prst="rect">
              <a:avLst/>
            </a:prstGeom>
          </p:spPr>
        </p:pic>
      </p:grpSp>
      <p:pic>
        <p:nvPicPr>
          <p:cNvPr id="24" name="Image 23">
            <a:extLst>
              <a:ext uri="{FF2B5EF4-FFF2-40B4-BE49-F238E27FC236}">
                <a16:creationId xmlns:a16="http://schemas.microsoft.com/office/drawing/2014/main" id="{6FABCC2B-7F4E-4461-9BB4-183B703F3590}"/>
              </a:ext>
            </a:extLst>
          </p:cNvPr>
          <p:cNvPicPr>
            <a:picLocks noChangeAspect="1"/>
          </p:cNvPicPr>
          <p:nvPr/>
        </p:nvPicPr>
        <p:blipFill rotWithShape="1">
          <a:blip r:embed="rId11"/>
          <a:srcRect l="35756" r="16237"/>
          <a:stretch/>
        </p:blipFill>
        <p:spPr>
          <a:xfrm rot="16200000">
            <a:off x="3518800" y="2648103"/>
            <a:ext cx="1566266" cy="435013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BABFB53B-6D4F-4DD8-BE65-6DD4EDC66305}"/>
              </a:ext>
            </a:extLst>
          </p:cNvPr>
          <p:cNvSpPr>
            <a:spLocks noGrp="1"/>
          </p:cNvSpPr>
          <p:nvPr>
            <p:ph type="sldNum" sz="quarter" idx="12"/>
          </p:nvPr>
        </p:nvSpPr>
        <p:spPr/>
        <p:txBody>
          <a:bodyPr/>
          <a:lstStyle/>
          <a:p>
            <a:fld id="{C1FF6DA9-008F-8B48-92A6-B652298478BF}" type="slidenum">
              <a:rPr lang="en-US" smtClean="0"/>
              <a:t>10</a:t>
            </a:fld>
            <a:endParaRPr lang="en-US"/>
          </a:p>
        </p:txBody>
      </p:sp>
      <p:sp>
        <p:nvSpPr>
          <p:cNvPr id="5" name="Espace réservé du pied de page 4">
            <a:extLst>
              <a:ext uri="{FF2B5EF4-FFF2-40B4-BE49-F238E27FC236}">
                <a16:creationId xmlns:a16="http://schemas.microsoft.com/office/drawing/2014/main" id="{D83C7B58-1D53-4227-ABE8-2E70A9157D06}"/>
              </a:ext>
            </a:extLst>
          </p:cNvPr>
          <p:cNvSpPr>
            <a:spLocks noGrp="1"/>
          </p:cNvSpPr>
          <p:nvPr>
            <p:ph type="ftr" sz="quarter" idx="11"/>
          </p:nvPr>
        </p:nvSpPr>
        <p:spPr>
          <a:xfrm>
            <a:off x="0" y="6624742"/>
            <a:ext cx="9071172" cy="279491"/>
          </a:xfrm>
        </p:spPr>
        <p:txBody>
          <a:bodyPr/>
          <a:lstStyle/>
          <a:p>
            <a:pPr algn="ctr"/>
            <a:r>
              <a:rPr lang="pt-BR" dirty="0"/>
              <a:t>           Alexandre ESPER                IEEE NPSS Prague EduCom                       11/07/2025</a:t>
            </a:r>
            <a:endParaRPr lang="en-US" dirty="0"/>
          </a:p>
        </p:txBody>
      </p:sp>
      <p:sp>
        <p:nvSpPr>
          <p:cNvPr id="10" name="Titre 1">
            <a:extLst>
              <a:ext uri="{FF2B5EF4-FFF2-40B4-BE49-F238E27FC236}">
                <a16:creationId xmlns:a16="http://schemas.microsoft.com/office/drawing/2014/main" id="{3285017C-5132-4ADC-9EAE-96E65C8C642C}"/>
              </a:ext>
            </a:extLst>
          </p:cNvPr>
          <p:cNvSpPr>
            <a:spLocks noGrp="1"/>
          </p:cNvSpPr>
          <p:nvPr>
            <p:ph type="title"/>
          </p:nvPr>
        </p:nvSpPr>
        <p:spPr>
          <a:xfrm>
            <a:off x="571337" y="331"/>
            <a:ext cx="7055380" cy="1231703"/>
          </a:xfrm>
        </p:spPr>
        <p:txBody>
          <a:bodyPr/>
          <a:lstStyle/>
          <a:p>
            <a:pPr algn="ctr"/>
            <a:r>
              <a:rPr lang="en-US" dirty="0"/>
              <a:t>Thank you !!!</a:t>
            </a:r>
          </a:p>
        </p:txBody>
      </p:sp>
      <p:sp>
        <p:nvSpPr>
          <p:cNvPr id="15" name="Rectangle 2">
            <a:extLst>
              <a:ext uri="{FF2B5EF4-FFF2-40B4-BE49-F238E27FC236}">
                <a16:creationId xmlns:a16="http://schemas.microsoft.com/office/drawing/2014/main" id="{FFB493EA-E4F5-4508-9EE3-9CD26B97440C}"/>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7" name="WhatsApp Video 2025-07-11 at 00.05.09">
            <a:hlinkClick r:id="" action="ppaction://media"/>
            <a:extLst>
              <a:ext uri="{FF2B5EF4-FFF2-40B4-BE49-F238E27FC236}">
                <a16:creationId xmlns:a16="http://schemas.microsoft.com/office/drawing/2014/main" id="{1F669CB0-2EEC-42AB-8FF0-48F35AD30BC9}"/>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7"/>
          <a:srcRect l="16807" t="7721" r="28562" b="62738"/>
          <a:stretch/>
        </p:blipFill>
        <p:spPr>
          <a:xfrm>
            <a:off x="89482" y="4465023"/>
            <a:ext cx="1947242" cy="1872348"/>
          </a:xfrm>
          <a:prstGeom prst="rect">
            <a:avLst/>
          </a:prstGeom>
        </p:spPr>
      </p:pic>
      <p:grpSp>
        <p:nvGrpSpPr>
          <p:cNvPr id="12" name="Groupe 11">
            <a:extLst>
              <a:ext uri="{FF2B5EF4-FFF2-40B4-BE49-F238E27FC236}">
                <a16:creationId xmlns:a16="http://schemas.microsoft.com/office/drawing/2014/main" id="{D3F8C101-E041-41A7-A8C2-2152D79A2103}"/>
              </a:ext>
            </a:extLst>
          </p:cNvPr>
          <p:cNvGrpSpPr/>
          <p:nvPr/>
        </p:nvGrpSpPr>
        <p:grpSpPr>
          <a:xfrm>
            <a:off x="0" y="82709"/>
            <a:ext cx="1828801" cy="3248314"/>
            <a:chOff x="710946" y="622300"/>
            <a:chExt cx="1752854" cy="3113417"/>
          </a:xfrm>
        </p:grpSpPr>
        <p:pic>
          <p:nvPicPr>
            <p:cNvPr id="9" name="Image 8">
              <a:extLst>
                <a:ext uri="{FF2B5EF4-FFF2-40B4-BE49-F238E27FC236}">
                  <a16:creationId xmlns:a16="http://schemas.microsoft.com/office/drawing/2014/main" id="{1DFFDEEE-42DA-4249-9D14-840CAB73B987}"/>
                </a:ext>
              </a:extLst>
            </p:cNvPr>
            <p:cNvPicPr>
              <a:picLocks noChangeAspect="1"/>
            </p:cNvPicPr>
            <p:nvPr/>
          </p:nvPicPr>
          <p:blipFill>
            <a:blip r:embed="rId8"/>
            <a:stretch>
              <a:fillRect/>
            </a:stretch>
          </p:blipFill>
          <p:spPr>
            <a:xfrm>
              <a:off x="710946" y="622300"/>
              <a:ext cx="1752854" cy="3113417"/>
            </a:xfrm>
            <a:prstGeom prst="rect">
              <a:avLst/>
            </a:prstGeom>
          </p:spPr>
        </p:pic>
        <p:pic>
          <p:nvPicPr>
            <p:cNvPr id="7" name="Image 6">
              <a:extLst>
                <a:ext uri="{FF2B5EF4-FFF2-40B4-BE49-F238E27FC236}">
                  <a16:creationId xmlns:a16="http://schemas.microsoft.com/office/drawing/2014/main" id="{B6CFAEBD-8E79-4DA0-8467-68CCA2851C42}"/>
                </a:ext>
              </a:extLst>
            </p:cNvPr>
            <p:cNvPicPr>
              <a:picLocks noChangeAspect="1"/>
            </p:cNvPicPr>
            <p:nvPr/>
          </p:nvPicPr>
          <p:blipFill rotWithShape="1">
            <a:blip r:embed="rId9"/>
            <a:srcRect l="36962" t="54472" r="48683" b="33514"/>
            <a:stretch/>
          </p:blipFill>
          <p:spPr>
            <a:xfrm rot="19778814">
              <a:off x="1283615" y="2658426"/>
              <a:ext cx="554255" cy="799475"/>
            </a:xfrm>
            <a:prstGeom prst="rect">
              <a:avLst/>
            </a:prstGeom>
          </p:spPr>
        </p:pic>
      </p:grpSp>
      <p:pic>
        <p:nvPicPr>
          <p:cNvPr id="14" name="Image 13">
            <a:extLst>
              <a:ext uri="{FF2B5EF4-FFF2-40B4-BE49-F238E27FC236}">
                <a16:creationId xmlns:a16="http://schemas.microsoft.com/office/drawing/2014/main" id="{71E7FC35-941B-4D32-A8CF-8A968B699B28}"/>
              </a:ext>
            </a:extLst>
          </p:cNvPr>
          <p:cNvPicPr>
            <a:picLocks noChangeAspect="1"/>
          </p:cNvPicPr>
          <p:nvPr/>
        </p:nvPicPr>
        <p:blipFill>
          <a:blip r:embed="rId10"/>
          <a:stretch>
            <a:fillRect/>
          </a:stretch>
        </p:blipFill>
        <p:spPr>
          <a:xfrm>
            <a:off x="3449323" y="867478"/>
            <a:ext cx="1481036" cy="1974715"/>
          </a:xfrm>
          <a:prstGeom prst="rect">
            <a:avLst/>
          </a:prstGeom>
        </p:spPr>
      </p:pic>
      <p:pic>
        <p:nvPicPr>
          <p:cNvPr id="19" name="Image 18">
            <a:extLst>
              <a:ext uri="{FF2B5EF4-FFF2-40B4-BE49-F238E27FC236}">
                <a16:creationId xmlns:a16="http://schemas.microsoft.com/office/drawing/2014/main" id="{FF5F1FFC-54A8-43F2-B4C1-BE55FA633C76}"/>
              </a:ext>
            </a:extLst>
          </p:cNvPr>
          <p:cNvPicPr>
            <a:picLocks noChangeAspect="1"/>
          </p:cNvPicPr>
          <p:nvPr/>
        </p:nvPicPr>
        <p:blipFill>
          <a:blip r:embed="rId11"/>
          <a:stretch>
            <a:fillRect/>
          </a:stretch>
        </p:blipFill>
        <p:spPr>
          <a:xfrm>
            <a:off x="1993398" y="1926226"/>
            <a:ext cx="4455528" cy="3341646"/>
          </a:xfrm>
          <a:prstGeom prst="rect">
            <a:avLst/>
          </a:prstGeom>
        </p:spPr>
      </p:pic>
      <p:pic>
        <p:nvPicPr>
          <p:cNvPr id="23" name="Image 22">
            <a:extLst>
              <a:ext uri="{FF2B5EF4-FFF2-40B4-BE49-F238E27FC236}">
                <a16:creationId xmlns:a16="http://schemas.microsoft.com/office/drawing/2014/main" id="{911744DD-C28E-4832-9C8A-7F5C5AFF410C}"/>
              </a:ext>
            </a:extLst>
          </p:cNvPr>
          <p:cNvPicPr>
            <a:picLocks noChangeAspect="1"/>
          </p:cNvPicPr>
          <p:nvPr/>
        </p:nvPicPr>
        <p:blipFill>
          <a:blip r:embed="rId12"/>
          <a:stretch>
            <a:fillRect/>
          </a:stretch>
        </p:blipFill>
        <p:spPr>
          <a:xfrm>
            <a:off x="5784783" y="4659796"/>
            <a:ext cx="3401227" cy="1913190"/>
          </a:xfrm>
          <a:prstGeom prst="rect">
            <a:avLst/>
          </a:prstGeom>
        </p:spPr>
      </p:pic>
      <p:pic>
        <p:nvPicPr>
          <p:cNvPr id="25" name="Image 24">
            <a:extLst>
              <a:ext uri="{FF2B5EF4-FFF2-40B4-BE49-F238E27FC236}">
                <a16:creationId xmlns:a16="http://schemas.microsoft.com/office/drawing/2014/main" id="{D31030E0-2BF1-42DC-8224-7A827F8D7611}"/>
              </a:ext>
            </a:extLst>
          </p:cNvPr>
          <p:cNvPicPr>
            <a:picLocks noChangeAspect="1"/>
          </p:cNvPicPr>
          <p:nvPr/>
        </p:nvPicPr>
        <p:blipFill rotWithShape="1">
          <a:blip r:embed="rId13"/>
          <a:srcRect t="10946" b="27237"/>
          <a:stretch/>
        </p:blipFill>
        <p:spPr>
          <a:xfrm>
            <a:off x="3293575" y="4580723"/>
            <a:ext cx="1807814" cy="1986752"/>
          </a:xfrm>
          <a:prstGeom prst="rect">
            <a:avLst/>
          </a:prstGeom>
        </p:spPr>
      </p:pic>
      <p:grpSp>
        <p:nvGrpSpPr>
          <p:cNvPr id="30" name="Groupe 29">
            <a:extLst>
              <a:ext uri="{FF2B5EF4-FFF2-40B4-BE49-F238E27FC236}">
                <a16:creationId xmlns:a16="http://schemas.microsoft.com/office/drawing/2014/main" id="{B5AA1FAD-AF41-4A2C-B0DA-615028E010C0}"/>
              </a:ext>
            </a:extLst>
          </p:cNvPr>
          <p:cNvGrpSpPr/>
          <p:nvPr/>
        </p:nvGrpSpPr>
        <p:grpSpPr>
          <a:xfrm>
            <a:off x="6182305" y="331"/>
            <a:ext cx="2961695" cy="1743792"/>
            <a:chOff x="6182305" y="1063423"/>
            <a:chExt cx="2961695" cy="1743792"/>
          </a:xfrm>
        </p:grpSpPr>
        <p:pic>
          <p:nvPicPr>
            <p:cNvPr id="21" name="Image 20">
              <a:extLst>
                <a:ext uri="{FF2B5EF4-FFF2-40B4-BE49-F238E27FC236}">
                  <a16:creationId xmlns:a16="http://schemas.microsoft.com/office/drawing/2014/main" id="{B4A92727-FBA8-4E91-9104-E32EF40C147F}"/>
                </a:ext>
              </a:extLst>
            </p:cNvPr>
            <p:cNvPicPr>
              <a:picLocks noChangeAspect="1"/>
            </p:cNvPicPr>
            <p:nvPr/>
          </p:nvPicPr>
          <p:blipFill>
            <a:blip r:embed="rId14"/>
            <a:stretch>
              <a:fillRect/>
            </a:stretch>
          </p:blipFill>
          <p:spPr>
            <a:xfrm>
              <a:off x="6191952" y="1063423"/>
              <a:ext cx="2952048" cy="1660527"/>
            </a:xfrm>
            <a:prstGeom prst="rect">
              <a:avLst/>
            </a:prstGeom>
          </p:spPr>
        </p:pic>
        <p:sp>
          <p:nvSpPr>
            <p:cNvPr id="26" name="Rectangle 25">
              <a:extLst>
                <a:ext uri="{FF2B5EF4-FFF2-40B4-BE49-F238E27FC236}">
                  <a16:creationId xmlns:a16="http://schemas.microsoft.com/office/drawing/2014/main" id="{F8D2970E-14E5-443D-A3AD-8C5AF82EBC58}"/>
                </a:ext>
              </a:extLst>
            </p:cNvPr>
            <p:cNvSpPr/>
            <p:nvPr/>
          </p:nvSpPr>
          <p:spPr>
            <a:xfrm>
              <a:off x="6182305" y="2437883"/>
              <a:ext cx="2914580" cy="369332"/>
            </a:xfrm>
            <a:prstGeom prst="rect">
              <a:avLst/>
            </a:prstGeom>
          </p:spPr>
          <p:txBody>
            <a:bodyPr wrap="none">
              <a:spAutoFit/>
            </a:bodyPr>
            <a:lstStyle/>
            <a:p>
              <a:r>
                <a:rPr lang="en-US" dirty="0">
                  <a:highlight>
                    <a:srgbClr val="008080"/>
                  </a:highlight>
                </a:rPr>
                <a:t>8 person: 10 nationalities</a:t>
              </a:r>
            </a:p>
          </p:txBody>
        </p:sp>
      </p:grpSp>
      <p:pic>
        <p:nvPicPr>
          <p:cNvPr id="28" name="Image 27">
            <a:extLst>
              <a:ext uri="{FF2B5EF4-FFF2-40B4-BE49-F238E27FC236}">
                <a16:creationId xmlns:a16="http://schemas.microsoft.com/office/drawing/2014/main" id="{BCB13854-986D-4197-97ED-45DB36876809}"/>
              </a:ext>
            </a:extLst>
          </p:cNvPr>
          <p:cNvPicPr>
            <a:picLocks noChangeAspect="1"/>
          </p:cNvPicPr>
          <p:nvPr/>
        </p:nvPicPr>
        <p:blipFill rotWithShape="1">
          <a:blip r:embed="rId15"/>
          <a:srcRect l="22394" r="22256"/>
          <a:stretch/>
        </p:blipFill>
        <p:spPr>
          <a:xfrm>
            <a:off x="7380264" y="4853190"/>
            <a:ext cx="386167" cy="518875"/>
          </a:xfrm>
          <a:prstGeom prst="rect">
            <a:avLst/>
          </a:prstGeom>
        </p:spPr>
      </p:pic>
      <p:pic>
        <p:nvPicPr>
          <p:cNvPr id="29" name="whatsapp-video-2025-07-11-at-002335_VLNCNtbh">
            <a:hlinkClick r:id="" action="ppaction://media"/>
            <a:extLst>
              <a:ext uri="{FF2B5EF4-FFF2-40B4-BE49-F238E27FC236}">
                <a16:creationId xmlns:a16="http://schemas.microsoft.com/office/drawing/2014/main" id="{85964BC4-6539-4B78-936A-B822A66FFB78}"/>
              </a:ext>
            </a:extLst>
          </p:cNvPr>
          <p:cNvPicPr>
            <a:picLocks noChangeAspect="1"/>
          </p:cNvPicPr>
          <p:nvPr>
            <a:videoFile r:link="rId3"/>
            <p:extLst>
              <p:ext uri="{DAA4B4D4-6D71-4841-9C94-3DE7FCFB9230}">
                <p14:media xmlns:p14="http://schemas.microsoft.com/office/powerpoint/2010/main" r:embed="rId4">
                  <p14:trim end="4875"/>
                </p14:media>
              </p:ext>
            </p:extLst>
          </p:nvPr>
        </p:nvPicPr>
        <p:blipFill rotWithShape="1">
          <a:blip r:embed="rId16"/>
          <a:srcRect l="10294" t="30163" r="14417" b="4515"/>
          <a:stretch/>
        </p:blipFill>
        <p:spPr>
          <a:xfrm>
            <a:off x="6767172" y="2197023"/>
            <a:ext cx="2304000" cy="2268000"/>
          </a:xfrm>
          <a:prstGeom prst="rect">
            <a:avLst/>
          </a:prstGeom>
        </p:spPr>
      </p:pic>
    </p:spTree>
    <p:extLst>
      <p:ext uri="{BB962C8B-B14F-4D97-AF65-F5344CB8AC3E}">
        <p14:creationId xmlns:p14="http://schemas.microsoft.com/office/powerpoint/2010/main" val="2523551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6766" fill="hold"/>
                                        <p:tgtEl>
                                          <p:spTgt spid="17"/>
                                        </p:tgtEl>
                                      </p:cBhvr>
                                    </p:cmd>
                                  </p:childTnLst>
                                </p:cTn>
                              </p:par>
                              <p:par>
                                <p:cTn id="7" presetID="1" presetClass="mediacall" presetSubtype="0" fill="hold" nodeType="withEffect">
                                  <p:stCondLst>
                                    <p:cond delay="0"/>
                                  </p:stCondLst>
                                  <p:childTnLst>
                                    <p:cmd type="call" cmd="playFrom(0.0)">
                                      <p:cBhvr>
                                        <p:cTn id="8" dur="9025"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9" fill="hold" display="0">
                  <p:stCondLst>
                    <p:cond delay="indefinite"/>
                  </p:stCondLst>
                </p:cTn>
                <p:tgtEl>
                  <p:spTgt spid="17"/>
                </p:tgtEl>
              </p:cMediaNode>
            </p:video>
            <p:seq concurrent="1" nextAc="seek">
              <p:cTn id="10" restart="whenNotActive" fill="hold" evtFilter="cancelBubble" nodeType="interactiveSeq">
                <p:stCondLst>
                  <p:cond evt="onClick" delay="0">
                    <p:tgtEl>
                      <p:spTgt spid="17"/>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withEffect">
                                  <p:stCondLst>
                                    <p:cond delay="0"/>
                                  </p:stCondLst>
                                  <p:childTnLst>
                                    <p:cmd type="call" cmd="togglePause">
                                      <p:cBhvr>
                                        <p:cTn id="14" dur="1" fill="hold"/>
                                        <p:tgtEl>
                                          <p:spTgt spid="17"/>
                                        </p:tgtEl>
                                      </p:cBhvr>
                                    </p:cmd>
                                  </p:childTnLst>
                                </p:cTn>
                              </p:par>
                            </p:childTnLst>
                          </p:cTn>
                        </p:par>
                      </p:childTnLst>
                    </p:cTn>
                  </p:par>
                </p:childTnLst>
              </p:cTn>
              <p:nextCondLst>
                <p:cond evt="onClick" delay="0">
                  <p:tgtEl>
                    <p:spTgt spid="17"/>
                  </p:tgtEl>
                </p:cond>
              </p:nextCondLst>
            </p:seq>
            <p:video>
              <p:cMediaNode vol="80000">
                <p:cTn id="15" fill="hold" display="0">
                  <p:stCondLst>
                    <p:cond delay="indefinite"/>
                  </p:stCondLst>
                </p:cTn>
                <p:tgtEl>
                  <p:spTgt spid="29"/>
                </p:tgtEl>
              </p:cMediaNode>
            </p:video>
            <p:seq concurrent="1" nextAc="seek">
              <p:cTn id="16" restart="whenNotActive" fill="hold" evtFilter="cancelBubble" nodeType="interactiveSeq">
                <p:stCondLst>
                  <p:cond evt="onClick" delay="0">
                    <p:tgtEl>
                      <p:spTgt spid="29"/>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clickEffect">
                                  <p:stCondLst>
                                    <p:cond delay="0"/>
                                  </p:stCondLst>
                                  <p:childTnLst>
                                    <p:cmd type="call" cmd="togglePause">
                                      <p:cBhvr>
                                        <p:cTn id="20" dur="1" fill="hold"/>
                                        <p:tgtEl>
                                          <p:spTgt spid="29"/>
                                        </p:tgtEl>
                                      </p:cBhvr>
                                    </p:cmd>
                                  </p:childTnLst>
                                </p:cTn>
                              </p:par>
                            </p:childTnLst>
                          </p:cTn>
                        </p:par>
                      </p:childTnLst>
                    </p:cTn>
                  </p:par>
                </p:childTnLst>
              </p:cTn>
              <p:nextCondLst>
                <p:cond evt="onClick" delay="0">
                  <p:tgtEl>
                    <p:spTgt spid="29"/>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369" y="822374"/>
            <a:ext cx="7508062" cy="4195481"/>
          </a:xfrm>
        </p:spPr>
        <p:txBody>
          <a:bodyPr/>
          <a:lstStyle/>
          <a:p>
            <a:r>
              <a:rPr lang="en-US" u="sng" dirty="0"/>
              <a:t>Purpose</a:t>
            </a:r>
            <a:r>
              <a:rPr lang="en-US" dirty="0"/>
              <a:t>: </a:t>
            </a:r>
            <a:r>
              <a:rPr dirty="0"/>
              <a:t>investigat</a:t>
            </a:r>
            <a:r>
              <a:rPr lang="en-US" dirty="0"/>
              <a:t>ion of</a:t>
            </a:r>
            <a:r>
              <a:rPr dirty="0"/>
              <a:t> light intensity at the</a:t>
            </a:r>
            <a:r>
              <a:rPr lang="en-US" dirty="0"/>
              <a:t> </a:t>
            </a:r>
            <a:r>
              <a:rPr dirty="0"/>
              <a:t>single-photon level using a </a:t>
            </a:r>
            <a:r>
              <a:rPr lang="en-US" dirty="0"/>
              <a:t>Multi-Pixel Photon Counter </a:t>
            </a:r>
            <a:r>
              <a:rPr dirty="0"/>
              <a:t>sensor.</a:t>
            </a:r>
          </a:p>
          <a:p>
            <a:r>
              <a:rPr dirty="0"/>
              <a:t>Measurements were performed using a </a:t>
            </a:r>
            <a:r>
              <a:rPr dirty="0" err="1"/>
              <a:t>RedPitaya</a:t>
            </a:r>
            <a:r>
              <a:rPr lang="en-US" dirty="0"/>
              <a:t> (A-I/O)</a:t>
            </a:r>
            <a:r>
              <a:rPr dirty="0"/>
              <a:t> </a:t>
            </a:r>
            <a:r>
              <a:rPr lang="en-US" dirty="0"/>
              <a:t>device</a:t>
            </a:r>
            <a:r>
              <a:rPr dirty="0"/>
              <a:t> to trigger a LED and record photon pulses.</a:t>
            </a:r>
          </a:p>
        </p:txBody>
      </p:sp>
      <p:sp>
        <p:nvSpPr>
          <p:cNvPr id="6" name="Espace réservé du numéro de diapositive 5">
            <a:extLst>
              <a:ext uri="{FF2B5EF4-FFF2-40B4-BE49-F238E27FC236}">
                <a16:creationId xmlns:a16="http://schemas.microsoft.com/office/drawing/2014/main" id="{015E1B16-9E2C-420E-8581-041D36D5F82F}"/>
              </a:ext>
            </a:extLst>
          </p:cNvPr>
          <p:cNvSpPr>
            <a:spLocks noGrp="1"/>
          </p:cNvSpPr>
          <p:nvPr>
            <p:ph type="sldNum" sz="quarter" idx="12"/>
          </p:nvPr>
        </p:nvSpPr>
        <p:spPr/>
        <p:txBody>
          <a:bodyPr/>
          <a:lstStyle/>
          <a:p>
            <a:fld id="{C1FF6DA9-008F-8B48-92A6-B652298478BF}" type="slidenum">
              <a:rPr lang="en-US" smtClean="0"/>
              <a:t>2</a:t>
            </a:fld>
            <a:endParaRPr lang="en-US"/>
          </a:p>
        </p:txBody>
      </p:sp>
      <p:sp>
        <p:nvSpPr>
          <p:cNvPr id="7" name="Espace réservé du pied de page 6">
            <a:extLst>
              <a:ext uri="{FF2B5EF4-FFF2-40B4-BE49-F238E27FC236}">
                <a16:creationId xmlns:a16="http://schemas.microsoft.com/office/drawing/2014/main" id="{12FE3DDF-F4E1-4138-AD4E-40F75D115AD0}"/>
              </a:ext>
            </a:extLst>
          </p:cNvPr>
          <p:cNvSpPr>
            <a:spLocks noGrp="1"/>
          </p:cNvSpPr>
          <p:nvPr>
            <p:ph type="ftr" sz="quarter" idx="11"/>
          </p:nvPr>
        </p:nvSpPr>
        <p:spPr/>
        <p:txBody>
          <a:bodyPr/>
          <a:lstStyle/>
          <a:p>
            <a:r>
              <a:rPr lang="pt-BR"/>
              <a:t>Alexandre ESPER            IEEE NPSS Prague EduCom                   11/07/2025</a:t>
            </a:r>
            <a:endParaRPr lang="en-US" dirty="0"/>
          </a:p>
        </p:txBody>
      </p:sp>
      <p:pic>
        <p:nvPicPr>
          <p:cNvPr id="8" name="WhatsApp Video 2025-07-10 at 18.51.40">
            <a:hlinkClick r:id="" action="ppaction://media"/>
            <a:extLst>
              <a:ext uri="{FF2B5EF4-FFF2-40B4-BE49-F238E27FC236}">
                <a16:creationId xmlns:a16="http://schemas.microsoft.com/office/drawing/2014/main" id="{D55D605E-6A7A-4475-8D86-49870EF1B173}"/>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l="13230" t="-1068" r="21211" b="22107"/>
          <a:stretch/>
        </p:blipFill>
        <p:spPr>
          <a:xfrm>
            <a:off x="3839984" y="2789784"/>
            <a:ext cx="5243888" cy="3560071"/>
          </a:xfrm>
          <a:prstGeom prst="rect">
            <a:avLst/>
          </a:prstGeom>
        </p:spPr>
      </p:pic>
      <p:sp>
        <p:nvSpPr>
          <p:cNvPr id="11" name="Rectangle 10">
            <a:extLst>
              <a:ext uri="{FF2B5EF4-FFF2-40B4-BE49-F238E27FC236}">
                <a16:creationId xmlns:a16="http://schemas.microsoft.com/office/drawing/2014/main" id="{52043E44-28D1-49DA-BE69-9E5AF6025611}"/>
              </a:ext>
            </a:extLst>
          </p:cNvPr>
          <p:cNvSpPr/>
          <p:nvPr/>
        </p:nvSpPr>
        <p:spPr>
          <a:xfrm>
            <a:off x="103517" y="27169"/>
            <a:ext cx="9841604" cy="523220"/>
          </a:xfrm>
          <a:prstGeom prst="rect">
            <a:avLst/>
          </a:prstGeom>
        </p:spPr>
        <p:txBody>
          <a:bodyPr wrap="square">
            <a:spAutoFit/>
          </a:bodyPr>
          <a:lstStyle/>
          <a:p>
            <a:r>
              <a:rPr lang="en-US" sz="2800" dirty="0"/>
              <a:t>Introduction and Setup</a:t>
            </a:r>
            <a:endParaRPr lang="en-US" sz="2800" dirty="0">
              <a:latin typeface="+mj-lt"/>
            </a:endParaRPr>
          </a:p>
        </p:txBody>
      </p:sp>
      <p:grpSp>
        <p:nvGrpSpPr>
          <p:cNvPr id="15" name="Groupe 14">
            <a:extLst>
              <a:ext uri="{FF2B5EF4-FFF2-40B4-BE49-F238E27FC236}">
                <a16:creationId xmlns:a16="http://schemas.microsoft.com/office/drawing/2014/main" id="{8A8A0B7F-77BD-459F-9872-76B731944A2B}"/>
              </a:ext>
            </a:extLst>
          </p:cNvPr>
          <p:cNvGrpSpPr/>
          <p:nvPr/>
        </p:nvGrpSpPr>
        <p:grpSpPr>
          <a:xfrm>
            <a:off x="67479" y="3228577"/>
            <a:ext cx="3618997" cy="2491783"/>
            <a:chOff x="67479" y="3514381"/>
            <a:chExt cx="3865542" cy="2577028"/>
          </a:xfrm>
        </p:grpSpPr>
        <p:pic>
          <p:nvPicPr>
            <p:cNvPr id="14" name="Image 13">
              <a:extLst>
                <a:ext uri="{FF2B5EF4-FFF2-40B4-BE49-F238E27FC236}">
                  <a16:creationId xmlns:a16="http://schemas.microsoft.com/office/drawing/2014/main" id="{4B0DF204-5926-4A85-BAA1-6FFD88801190}"/>
                </a:ext>
              </a:extLst>
            </p:cNvPr>
            <p:cNvPicPr>
              <a:picLocks noChangeAspect="1"/>
            </p:cNvPicPr>
            <p:nvPr/>
          </p:nvPicPr>
          <p:blipFill>
            <a:blip r:embed="rId6"/>
            <a:stretch>
              <a:fillRect/>
            </a:stretch>
          </p:blipFill>
          <p:spPr>
            <a:xfrm>
              <a:off x="67479" y="3514381"/>
              <a:ext cx="3865542" cy="2577028"/>
            </a:xfrm>
            <a:prstGeom prst="rect">
              <a:avLst/>
            </a:prstGeom>
          </p:spPr>
        </p:pic>
        <p:pic>
          <p:nvPicPr>
            <p:cNvPr id="5" name="Image 4">
              <a:extLst>
                <a:ext uri="{FF2B5EF4-FFF2-40B4-BE49-F238E27FC236}">
                  <a16:creationId xmlns:a16="http://schemas.microsoft.com/office/drawing/2014/main" id="{224E2804-AAB1-43FB-8819-6FF72CC8C14D}"/>
                </a:ext>
              </a:extLst>
            </p:cNvPr>
            <p:cNvPicPr>
              <a:picLocks noChangeAspect="1"/>
            </p:cNvPicPr>
            <p:nvPr/>
          </p:nvPicPr>
          <p:blipFill rotWithShape="1">
            <a:blip r:embed="rId7"/>
            <a:srcRect l="14970" t="47223" r="71511" b="39713"/>
            <a:stretch/>
          </p:blipFill>
          <p:spPr>
            <a:xfrm>
              <a:off x="650239" y="4507314"/>
              <a:ext cx="817881" cy="526903"/>
            </a:xfrm>
            <a:prstGeom prst="rect">
              <a:avLst/>
            </a:prstGeom>
          </p:spPr>
        </p:pic>
      </p:gr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mute="1">
                <p:cTn id="7" fill="hold" display="0">
                  <p:stCondLst>
                    <p:cond delay="indefinite"/>
                  </p:stCondLst>
                </p:cTn>
                <p:tgtEl>
                  <p:spTgt spid="8"/>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a:extLst>
              <a:ext uri="{FF2B5EF4-FFF2-40B4-BE49-F238E27FC236}">
                <a16:creationId xmlns:a16="http://schemas.microsoft.com/office/drawing/2014/main" id="{D1E0A836-167B-4AC0-9D39-548AFBD87F04}"/>
              </a:ext>
            </a:extLst>
          </p:cNvPr>
          <p:cNvPicPr>
            <a:picLocks noGrp="1" noChangeAspect="1"/>
          </p:cNvPicPr>
          <p:nvPr>
            <p:ph idx="1"/>
          </p:nvPr>
        </p:nvPicPr>
        <p:blipFill>
          <a:blip r:embed="rId3"/>
          <a:stretch>
            <a:fillRect/>
          </a:stretch>
        </p:blipFill>
        <p:spPr>
          <a:xfrm>
            <a:off x="4929125" y="3969735"/>
            <a:ext cx="4037090" cy="2523600"/>
          </a:xfrm>
        </p:spPr>
      </p:pic>
      <p:pic>
        <p:nvPicPr>
          <p:cNvPr id="7" name="Image 6">
            <a:extLst>
              <a:ext uri="{FF2B5EF4-FFF2-40B4-BE49-F238E27FC236}">
                <a16:creationId xmlns:a16="http://schemas.microsoft.com/office/drawing/2014/main" id="{E48F55ED-0931-496A-BB0B-09E37919A274}"/>
              </a:ext>
            </a:extLst>
          </p:cNvPr>
          <p:cNvPicPr>
            <a:picLocks noChangeAspect="1"/>
          </p:cNvPicPr>
          <p:nvPr/>
        </p:nvPicPr>
        <p:blipFill>
          <a:blip r:embed="rId4"/>
          <a:stretch>
            <a:fillRect/>
          </a:stretch>
        </p:blipFill>
        <p:spPr>
          <a:xfrm>
            <a:off x="4928455" y="1328098"/>
            <a:ext cx="4037760" cy="2523600"/>
          </a:xfrm>
          <a:prstGeom prst="rect">
            <a:avLst/>
          </a:prstGeom>
        </p:spPr>
      </p:pic>
      <p:pic>
        <p:nvPicPr>
          <p:cNvPr id="9" name="Image 8">
            <a:extLst>
              <a:ext uri="{FF2B5EF4-FFF2-40B4-BE49-F238E27FC236}">
                <a16:creationId xmlns:a16="http://schemas.microsoft.com/office/drawing/2014/main" id="{29E155E3-A15B-4C25-9A72-66F7DD0FE2AB}"/>
              </a:ext>
            </a:extLst>
          </p:cNvPr>
          <p:cNvPicPr>
            <a:picLocks noChangeAspect="1"/>
          </p:cNvPicPr>
          <p:nvPr/>
        </p:nvPicPr>
        <p:blipFill>
          <a:blip r:embed="rId5"/>
          <a:stretch>
            <a:fillRect/>
          </a:stretch>
        </p:blipFill>
        <p:spPr>
          <a:xfrm>
            <a:off x="103517" y="3911595"/>
            <a:ext cx="4037162" cy="2523226"/>
          </a:xfrm>
          <a:prstGeom prst="rect">
            <a:avLst/>
          </a:prstGeom>
        </p:spPr>
      </p:pic>
      <p:pic>
        <p:nvPicPr>
          <p:cNvPr id="11" name="Image 10">
            <a:extLst>
              <a:ext uri="{FF2B5EF4-FFF2-40B4-BE49-F238E27FC236}">
                <a16:creationId xmlns:a16="http://schemas.microsoft.com/office/drawing/2014/main" id="{263DDBEB-22D0-4782-88A2-B9D648001343}"/>
              </a:ext>
            </a:extLst>
          </p:cNvPr>
          <p:cNvPicPr>
            <a:picLocks noChangeAspect="1"/>
          </p:cNvPicPr>
          <p:nvPr/>
        </p:nvPicPr>
        <p:blipFill>
          <a:blip r:embed="rId6"/>
          <a:stretch>
            <a:fillRect/>
          </a:stretch>
        </p:blipFill>
        <p:spPr>
          <a:xfrm>
            <a:off x="102919" y="1319472"/>
            <a:ext cx="4037760" cy="2523600"/>
          </a:xfrm>
          <a:prstGeom prst="rect">
            <a:avLst/>
          </a:prstGeom>
        </p:spPr>
      </p:pic>
      <p:sp>
        <p:nvSpPr>
          <p:cNvPr id="4" name="Espace réservé du numéro de diapositive 3">
            <a:extLst>
              <a:ext uri="{FF2B5EF4-FFF2-40B4-BE49-F238E27FC236}">
                <a16:creationId xmlns:a16="http://schemas.microsoft.com/office/drawing/2014/main" id="{4060CD4D-9D6A-491D-87E9-2B5E923A7175}"/>
              </a:ext>
            </a:extLst>
          </p:cNvPr>
          <p:cNvSpPr>
            <a:spLocks noGrp="1"/>
          </p:cNvSpPr>
          <p:nvPr>
            <p:ph type="sldNum" sz="quarter" idx="12"/>
          </p:nvPr>
        </p:nvSpPr>
        <p:spPr/>
        <p:txBody>
          <a:bodyPr/>
          <a:lstStyle/>
          <a:p>
            <a:fld id="{C1FF6DA9-008F-8B48-92A6-B652298478BF}" type="slidenum">
              <a:rPr lang="en-US" smtClean="0"/>
              <a:t>3</a:t>
            </a:fld>
            <a:endParaRPr lang="en-US"/>
          </a:p>
        </p:txBody>
      </p:sp>
      <p:sp>
        <p:nvSpPr>
          <p:cNvPr id="6" name="Espace réservé du pied de page 5">
            <a:extLst>
              <a:ext uri="{FF2B5EF4-FFF2-40B4-BE49-F238E27FC236}">
                <a16:creationId xmlns:a16="http://schemas.microsoft.com/office/drawing/2014/main" id="{3C25A65F-1496-4CDF-98EA-E181114FD5F4}"/>
              </a:ext>
            </a:extLst>
          </p:cNvPr>
          <p:cNvSpPr>
            <a:spLocks noGrp="1"/>
          </p:cNvSpPr>
          <p:nvPr>
            <p:ph type="ftr" sz="quarter" idx="11"/>
          </p:nvPr>
        </p:nvSpPr>
        <p:spPr/>
        <p:txBody>
          <a:bodyPr/>
          <a:lstStyle/>
          <a:p>
            <a:pPr algn="ctr"/>
            <a:r>
              <a:rPr lang="pt-BR" dirty="0"/>
              <a:t>Alexandre ESPER            IEEE NPSS Prague EduCom                   11/07/2025</a:t>
            </a:r>
            <a:endParaRPr lang="en-US" dirty="0"/>
          </a:p>
        </p:txBody>
      </p:sp>
      <p:sp>
        <p:nvSpPr>
          <p:cNvPr id="8" name="Rectangle 7">
            <a:extLst>
              <a:ext uri="{FF2B5EF4-FFF2-40B4-BE49-F238E27FC236}">
                <a16:creationId xmlns:a16="http://schemas.microsoft.com/office/drawing/2014/main" id="{0728EAD1-0633-4ED0-91EE-C4F8E3CEF07C}"/>
              </a:ext>
            </a:extLst>
          </p:cNvPr>
          <p:cNvSpPr/>
          <p:nvPr/>
        </p:nvSpPr>
        <p:spPr>
          <a:xfrm>
            <a:off x="52324" y="800337"/>
            <a:ext cx="4214876" cy="5752863"/>
          </a:xfrm>
          <a:prstGeom prst="rect">
            <a:avLst/>
          </a:prstGeom>
          <a:solidFill>
            <a:schemeClr val="accent1">
              <a:alpha val="1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5BF057A-9297-45C5-80C8-30078A53C1DD}"/>
              </a:ext>
            </a:extLst>
          </p:cNvPr>
          <p:cNvSpPr/>
          <p:nvPr/>
        </p:nvSpPr>
        <p:spPr>
          <a:xfrm>
            <a:off x="4762107" y="800337"/>
            <a:ext cx="4311056" cy="5752863"/>
          </a:xfrm>
          <a:prstGeom prst="rect">
            <a:avLst/>
          </a:prstGeom>
          <a:solidFill>
            <a:schemeClr val="accent6">
              <a:alpha val="21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itre 1">
            <a:extLst>
              <a:ext uri="{FF2B5EF4-FFF2-40B4-BE49-F238E27FC236}">
                <a16:creationId xmlns:a16="http://schemas.microsoft.com/office/drawing/2014/main" id="{5D509476-7962-48DB-B09C-955C96B4A32D}"/>
              </a:ext>
            </a:extLst>
          </p:cNvPr>
          <p:cNvSpPr txBox="1">
            <a:spLocks/>
          </p:cNvSpPr>
          <p:nvPr/>
        </p:nvSpPr>
        <p:spPr>
          <a:xfrm>
            <a:off x="4698608" y="829477"/>
            <a:ext cx="3988731" cy="765631"/>
          </a:xfrm>
          <a:prstGeom prst="rect">
            <a:avLst/>
          </a:prstGeom>
        </p:spPr>
        <p:txBody>
          <a:bodyPr vert="horz" lIns="91440" tIns="45720" rIns="91440" bIns="45720" rtlCol="0" anchor="t">
            <a:noAutofit/>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400" dirty="0"/>
              <a:t>U=6.5V</a:t>
            </a:r>
          </a:p>
        </p:txBody>
      </p:sp>
      <p:sp>
        <p:nvSpPr>
          <p:cNvPr id="14" name="Titre 1">
            <a:extLst>
              <a:ext uri="{FF2B5EF4-FFF2-40B4-BE49-F238E27FC236}">
                <a16:creationId xmlns:a16="http://schemas.microsoft.com/office/drawing/2014/main" id="{89265FD5-538A-42EE-9BF1-4B732081A4E8}"/>
              </a:ext>
            </a:extLst>
          </p:cNvPr>
          <p:cNvSpPr txBox="1">
            <a:spLocks/>
          </p:cNvSpPr>
          <p:nvPr/>
        </p:nvSpPr>
        <p:spPr>
          <a:xfrm>
            <a:off x="52114" y="800337"/>
            <a:ext cx="4088565" cy="765631"/>
          </a:xfrm>
          <a:prstGeom prst="rect">
            <a:avLst/>
          </a:prstGeom>
        </p:spPr>
        <p:txBody>
          <a:bodyPr vert="horz" lIns="91440" tIns="45720" rIns="91440" bIns="45720" rtlCol="0" anchor="t">
            <a:noAutofit/>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400" dirty="0"/>
              <a:t>U=6.8 V</a:t>
            </a:r>
          </a:p>
        </p:txBody>
      </p:sp>
      <p:sp>
        <p:nvSpPr>
          <p:cNvPr id="16" name="Rectangle 15">
            <a:extLst>
              <a:ext uri="{FF2B5EF4-FFF2-40B4-BE49-F238E27FC236}">
                <a16:creationId xmlns:a16="http://schemas.microsoft.com/office/drawing/2014/main" id="{2BC36906-2390-45B7-9E79-7FA8440E59AE}"/>
              </a:ext>
            </a:extLst>
          </p:cNvPr>
          <p:cNvSpPr/>
          <p:nvPr/>
        </p:nvSpPr>
        <p:spPr>
          <a:xfrm>
            <a:off x="103517" y="27169"/>
            <a:ext cx="9841604" cy="523220"/>
          </a:xfrm>
          <a:prstGeom prst="rect">
            <a:avLst/>
          </a:prstGeom>
        </p:spPr>
        <p:txBody>
          <a:bodyPr wrap="square">
            <a:spAutoFit/>
          </a:bodyPr>
          <a:lstStyle/>
          <a:p>
            <a:r>
              <a:rPr lang="en-US" sz="2800" dirty="0">
                <a:latin typeface="+mj-lt"/>
              </a:rPr>
              <a:t>Distribution of detected photon signals</a:t>
            </a:r>
          </a:p>
        </p:txBody>
      </p:sp>
      <p:sp>
        <p:nvSpPr>
          <p:cNvPr id="17" name="Rectangle 16">
            <a:extLst>
              <a:ext uri="{FF2B5EF4-FFF2-40B4-BE49-F238E27FC236}">
                <a16:creationId xmlns:a16="http://schemas.microsoft.com/office/drawing/2014/main" id="{8742998E-B602-483D-A82F-D00193F5A398}"/>
              </a:ext>
            </a:extLst>
          </p:cNvPr>
          <p:cNvSpPr/>
          <p:nvPr/>
        </p:nvSpPr>
        <p:spPr>
          <a:xfrm rot="17755917">
            <a:off x="249508" y="2880588"/>
            <a:ext cx="1038426" cy="369332"/>
          </a:xfrm>
          <a:prstGeom prst="rect">
            <a:avLst/>
          </a:prstGeom>
        </p:spPr>
        <p:txBody>
          <a:bodyPr wrap="none">
            <a:spAutoFit/>
          </a:bodyPr>
          <a:lstStyle/>
          <a:p>
            <a:r>
              <a:rPr lang="en-US" dirty="0">
                <a:solidFill>
                  <a:schemeClr val="bg1"/>
                </a:solidFill>
                <a:latin typeface="CMR10"/>
              </a:rPr>
              <a:t>0 photon</a:t>
            </a:r>
            <a:endParaRPr lang="en-US" dirty="0">
              <a:solidFill>
                <a:schemeClr val="bg1"/>
              </a:solidFill>
            </a:endParaRPr>
          </a:p>
        </p:txBody>
      </p:sp>
      <p:sp>
        <p:nvSpPr>
          <p:cNvPr id="18" name="Rectangle 17">
            <a:extLst>
              <a:ext uri="{FF2B5EF4-FFF2-40B4-BE49-F238E27FC236}">
                <a16:creationId xmlns:a16="http://schemas.microsoft.com/office/drawing/2014/main" id="{5C6A46DB-BE6F-44BF-9B6E-3864B7AF5D87}"/>
              </a:ext>
            </a:extLst>
          </p:cNvPr>
          <p:cNvSpPr/>
          <p:nvPr/>
        </p:nvSpPr>
        <p:spPr>
          <a:xfrm rot="17350101">
            <a:off x="736078" y="2880995"/>
            <a:ext cx="1038426" cy="369332"/>
          </a:xfrm>
          <a:prstGeom prst="rect">
            <a:avLst/>
          </a:prstGeom>
        </p:spPr>
        <p:txBody>
          <a:bodyPr wrap="none">
            <a:spAutoFit/>
          </a:bodyPr>
          <a:lstStyle/>
          <a:p>
            <a:r>
              <a:rPr lang="en-US" dirty="0">
                <a:solidFill>
                  <a:schemeClr val="bg1"/>
                </a:solidFill>
                <a:latin typeface="CMR10"/>
              </a:rPr>
              <a:t>1 photon</a:t>
            </a:r>
            <a:endParaRPr lang="en-US" dirty="0">
              <a:solidFill>
                <a:schemeClr val="bg1"/>
              </a:solidFill>
            </a:endParaRPr>
          </a:p>
        </p:txBody>
      </p:sp>
      <p:sp>
        <p:nvSpPr>
          <p:cNvPr id="19" name="Rectangle 18">
            <a:extLst>
              <a:ext uri="{FF2B5EF4-FFF2-40B4-BE49-F238E27FC236}">
                <a16:creationId xmlns:a16="http://schemas.microsoft.com/office/drawing/2014/main" id="{585280AF-906E-48D3-8E3D-C0A060E7A195}"/>
              </a:ext>
            </a:extLst>
          </p:cNvPr>
          <p:cNvSpPr/>
          <p:nvPr/>
        </p:nvSpPr>
        <p:spPr>
          <a:xfrm rot="17755917">
            <a:off x="1283178" y="2166165"/>
            <a:ext cx="1128194" cy="369332"/>
          </a:xfrm>
          <a:prstGeom prst="rect">
            <a:avLst/>
          </a:prstGeom>
        </p:spPr>
        <p:txBody>
          <a:bodyPr wrap="none">
            <a:spAutoFit/>
          </a:bodyPr>
          <a:lstStyle/>
          <a:p>
            <a:r>
              <a:rPr lang="en-US" dirty="0">
                <a:solidFill>
                  <a:schemeClr val="bg1"/>
                </a:solidFill>
                <a:latin typeface="CMR10"/>
              </a:rPr>
              <a:t>2 photons</a:t>
            </a:r>
            <a:endParaRPr lang="en-US" dirty="0">
              <a:solidFill>
                <a:schemeClr val="bg1"/>
              </a:solidFill>
            </a:endParaRPr>
          </a:p>
        </p:txBody>
      </p:sp>
      <p:sp>
        <p:nvSpPr>
          <p:cNvPr id="20" name="Rectangle 19">
            <a:extLst>
              <a:ext uri="{FF2B5EF4-FFF2-40B4-BE49-F238E27FC236}">
                <a16:creationId xmlns:a16="http://schemas.microsoft.com/office/drawing/2014/main" id="{E1C78256-E3C1-4636-A16B-F1443FEFF0BE}"/>
              </a:ext>
            </a:extLst>
          </p:cNvPr>
          <p:cNvSpPr/>
          <p:nvPr/>
        </p:nvSpPr>
        <p:spPr>
          <a:xfrm rot="17755917">
            <a:off x="1766348" y="2155990"/>
            <a:ext cx="1128194" cy="369332"/>
          </a:xfrm>
          <a:prstGeom prst="rect">
            <a:avLst/>
          </a:prstGeom>
        </p:spPr>
        <p:txBody>
          <a:bodyPr wrap="none">
            <a:spAutoFit/>
          </a:bodyPr>
          <a:lstStyle/>
          <a:p>
            <a:r>
              <a:rPr lang="en-US" dirty="0">
                <a:solidFill>
                  <a:schemeClr val="bg1"/>
                </a:solidFill>
                <a:latin typeface="CMR10"/>
              </a:rPr>
              <a:t>3 photons</a:t>
            </a:r>
            <a:endParaRPr lang="en-US" dirty="0">
              <a:solidFill>
                <a:schemeClr val="bg1"/>
              </a:solidFill>
            </a:endParaRPr>
          </a:p>
        </p:txBody>
      </p:sp>
      <p:sp>
        <p:nvSpPr>
          <p:cNvPr id="21" name="Rectangle 20">
            <a:extLst>
              <a:ext uri="{FF2B5EF4-FFF2-40B4-BE49-F238E27FC236}">
                <a16:creationId xmlns:a16="http://schemas.microsoft.com/office/drawing/2014/main" id="{25B278DD-3A72-4AD0-BD5D-421E24A5F511}"/>
              </a:ext>
            </a:extLst>
          </p:cNvPr>
          <p:cNvSpPr/>
          <p:nvPr/>
        </p:nvSpPr>
        <p:spPr>
          <a:xfrm rot="17755917">
            <a:off x="2210705" y="2819956"/>
            <a:ext cx="1128194" cy="369332"/>
          </a:xfrm>
          <a:prstGeom prst="rect">
            <a:avLst/>
          </a:prstGeom>
        </p:spPr>
        <p:txBody>
          <a:bodyPr wrap="none">
            <a:spAutoFit/>
          </a:bodyPr>
          <a:lstStyle/>
          <a:p>
            <a:r>
              <a:rPr lang="en-US" dirty="0">
                <a:solidFill>
                  <a:schemeClr val="bg1"/>
                </a:solidFill>
                <a:latin typeface="CMR10"/>
              </a:rPr>
              <a:t>4 photons</a:t>
            </a:r>
            <a:endParaRPr lang="en-US" dirty="0">
              <a:solidFill>
                <a:schemeClr val="bg1"/>
              </a:solidFill>
            </a:endParaRPr>
          </a:p>
        </p:txBody>
      </p:sp>
      <p:sp>
        <p:nvSpPr>
          <p:cNvPr id="22" name="Rectangle 21">
            <a:extLst>
              <a:ext uri="{FF2B5EF4-FFF2-40B4-BE49-F238E27FC236}">
                <a16:creationId xmlns:a16="http://schemas.microsoft.com/office/drawing/2014/main" id="{B05A52F8-FBBF-486C-BE42-608819AD425C}"/>
              </a:ext>
            </a:extLst>
          </p:cNvPr>
          <p:cNvSpPr/>
          <p:nvPr/>
        </p:nvSpPr>
        <p:spPr>
          <a:xfrm rot="17755917">
            <a:off x="2687265" y="2829850"/>
            <a:ext cx="1128194" cy="369332"/>
          </a:xfrm>
          <a:prstGeom prst="rect">
            <a:avLst/>
          </a:prstGeom>
        </p:spPr>
        <p:txBody>
          <a:bodyPr wrap="none">
            <a:spAutoFit/>
          </a:bodyPr>
          <a:lstStyle/>
          <a:p>
            <a:r>
              <a:rPr lang="en-US" dirty="0">
                <a:solidFill>
                  <a:schemeClr val="bg1"/>
                </a:solidFill>
                <a:latin typeface="CMR10"/>
              </a:rPr>
              <a:t>5 photons</a:t>
            </a:r>
            <a:endParaRPr lang="en-US" dirty="0">
              <a:solidFill>
                <a:schemeClr val="bg1"/>
              </a:solidFill>
            </a:endParaRPr>
          </a:p>
        </p:txBody>
      </p:sp>
      <p:sp>
        <p:nvSpPr>
          <p:cNvPr id="23" name="Rectangle 22">
            <a:extLst>
              <a:ext uri="{FF2B5EF4-FFF2-40B4-BE49-F238E27FC236}">
                <a16:creationId xmlns:a16="http://schemas.microsoft.com/office/drawing/2014/main" id="{9652A289-9133-4B96-B719-80E265348694}"/>
              </a:ext>
            </a:extLst>
          </p:cNvPr>
          <p:cNvSpPr/>
          <p:nvPr/>
        </p:nvSpPr>
        <p:spPr>
          <a:xfrm rot="17755917">
            <a:off x="3283649" y="2819956"/>
            <a:ext cx="1243610" cy="369332"/>
          </a:xfrm>
          <a:prstGeom prst="rect">
            <a:avLst/>
          </a:prstGeom>
        </p:spPr>
        <p:txBody>
          <a:bodyPr wrap="none">
            <a:spAutoFit/>
          </a:bodyPr>
          <a:lstStyle/>
          <a:p>
            <a:r>
              <a:rPr lang="en-US" dirty="0">
                <a:solidFill>
                  <a:schemeClr val="bg1"/>
                </a:solidFill>
                <a:latin typeface="CMR10"/>
              </a:rPr>
              <a:t>&gt;5 photons</a:t>
            </a:r>
            <a:endParaRPr lang="en-US" dirty="0">
              <a:solidFill>
                <a:schemeClr val="bg1"/>
              </a:solidFill>
            </a:endParaRPr>
          </a:p>
        </p:txBody>
      </p:sp>
      <p:sp>
        <p:nvSpPr>
          <p:cNvPr id="25" name="Rectangle 24">
            <a:extLst>
              <a:ext uri="{FF2B5EF4-FFF2-40B4-BE49-F238E27FC236}">
                <a16:creationId xmlns:a16="http://schemas.microsoft.com/office/drawing/2014/main" id="{0DE49A56-D028-4028-AE15-B3C6CFBB6CB9}"/>
              </a:ext>
            </a:extLst>
          </p:cNvPr>
          <p:cNvSpPr/>
          <p:nvPr/>
        </p:nvSpPr>
        <p:spPr>
          <a:xfrm>
            <a:off x="940169" y="5353862"/>
            <a:ext cx="2622834" cy="369332"/>
          </a:xfrm>
          <a:prstGeom prst="rect">
            <a:avLst/>
          </a:prstGeom>
        </p:spPr>
        <p:txBody>
          <a:bodyPr wrap="none">
            <a:spAutoFit/>
          </a:bodyPr>
          <a:lstStyle/>
          <a:p>
            <a:r>
              <a:rPr lang="en-US" dirty="0">
                <a:solidFill>
                  <a:schemeClr val="bg1"/>
                </a:solidFill>
              </a:rPr>
              <a:t>Fit: Poisson distribution</a:t>
            </a:r>
          </a:p>
        </p:txBody>
      </p:sp>
      <p:sp>
        <p:nvSpPr>
          <p:cNvPr id="26" name="Rectangle 25">
            <a:extLst>
              <a:ext uri="{FF2B5EF4-FFF2-40B4-BE49-F238E27FC236}">
                <a16:creationId xmlns:a16="http://schemas.microsoft.com/office/drawing/2014/main" id="{D9B966ED-A99B-4968-BCD4-602BF3605DAA}"/>
              </a:ext>
            </a:extLst>
          </p:cNvPr>
          <p:cNvSpPr/>
          <p:nvPr/>
        </p:nvSpPr>
        <p:spPr>
          <a:xfrm>
            <a:off x="5310933" y="5436193"/>
            <a:ext cx="2157963" cy="369332"/>
          </a:xfrm>
          <a:prstGeom prst="rect">
            <a:avLst/>
          </a:prstGeom>
        </p:spPr>
        <p:txBody>
          <a:bodyPr wrap="none">
            <a:spAutoFit/>
          </a:bodyPr>
          <a:lstStyle/>
          <a:p>
            <a:r>
              <a:rPr lang="en-US" dirty="0">
                <a:solidFill>
                  <a:schemeClr val="bg1"/>
                </a:solidFill>
              </a:rPr>
              <a:t>Thanks </a:t>
            </a:r>
            <a:r>
              <a:rPr lang="en-US" dirty="0" err="1">
                <a:solidFill>
                  <a:schemeClr val="bg1"/>
                </a:solidFill>
              </a:rPr>
              <a:t>Arjianna</a:t>
            </a:r>
            <a:r>
              <a:rPr lang="en-US" dirty="0">
                <a:solidFill>
                  <a:schemeClr val="bg1"/>
                </a:solidFill>
              </a:rPr>
              <a:t> </a:t>
            </a:r>
            <a:r>
              <a:rPr lang="en-US" dirty="0">
                <a:solidFill>
                  <a:schemeClr val="bg1"/>
                </a:solidFill>
                <a:sym typeface="Wingdings" panose="05000000000000000000" pitchFamily="2" charset="2"/>
              </a:rPr>
              <a:t></a:t>
            </a:r>
            <a:endParaRPr lang="en-US" dirty="0">
              <a:solidFill>
                <a:schemeClr val="bg1"/>
              </a:solidFill>
            </a:endParaRPr>
          </a:p>
        </p:txBody>
      </p:sp>
      <mc:AlternateContent xmlns:mc="http://schemas.openxmlformats.org/markup-compatibility/2006">
        <mc:Choice xmlns:a14="http://schemas.microsoft.com/office/drawing/2010/main" Requires="a14">
          <p:sp>
            <p:nvSpPr>
              <p:cNvPr id="2" name="Rectangle 1">
                <a:extLst>
                  <a:ext uri="{FF2B5EF4-FFF2-40B4-BE49-F238E27FC236}">
                    <a16:creationId xmlns:a16="http://schemas.microsoft.com/office/drawing/2014/main" id="{5EDC5671-7C4D-4262-8F9A-7E1AEB51E06E}"/>
                  </a:ext>
                </a:extLst>
              </p:cNvPr>
              <p:cNvSpPr/>
              <p:nvPr/>
            </p:nvSpPr>
            <p:spPr>
              <a:xfrm>
                <a:off x="5228841" y="2754221"/>
                <a:ext cx="3844322" cy="369332"/>
              </a:xfrm>
              <a:prstGeom prst="rect">
                <a:avLst/>
              </a:prstGeom>
            </p:spPr>
            <p:txBody>
              <a:bodyPr wrap="none">
                <a:spAutoFit/>
              </a:bodyPr>
              <a:lstStyle/>
              <a:p>
                <a:r>
                  <a:rPr lang="en-US" b="1" dirty="0">
                    <a:solidFill>
                      <a:schemeClr val="bg1"/>
                    </a:solidFill>
                  </a:rPr>
                  <a:t>Distinct peaks </a:t>
                </a:r>
                <a14:m>
                  <m:oMath xmlns:m="http://schemas.openxmlformats.org/officeDocument/2006/math">
                    <m:r>
                      <a:rPr lang="en-US" b="1" i="1" smtClean="0">
                        <a:solidFill>
                          <a:schemeClr val="bg1"/>
                        </a:solidFill>
                        <a:latin typeface="Cambria Math" panose="02040503050406030204" pitchFamily="18" charset="0"/>
                        <a:ea typeface="Cambria Math" panose="02040503050406030204" pitchFamily="18" charset="0"/>
                        <a:sym typeface="Wingdings" panose="05000000000000000000" pitchFamily="2" charset="2"/>
                      </a:rPr>
                      <m:t>→</m:t>
                    </m:r>
                  </m:oMath>
                </a14:m>
                <a:r>
                  <a:rPr lang="en-US" b="1" dirty="0">
                    <a:solidFill>
                      <a:schemeClr val="bg1"/>
                    </a:solidFill>
                  </a:rPr>
                  <a:t>Quantized steps</a:t>
                </a:r>
                <a:endParaRPr lang="en-US" dirty="0">
                  <a:solidFill>
                    <a:schemeClr val="bg1"/>
                  </a:solidFill>
                </a:endParaRPr>
              </a:p>
            </p:txBody>
          </p:sp>
        </mc:Choice>
        <mc:Fallback>
          <p:sp>
            <p:nvSpPr>
              <p:cNvPr id="2" name="Rectangle 1">
                <a:extLst>
                  <a:ext uri="{FF2B5EF4-FFF2-40B4-BE49-F238E27FC236}">
                    <a16:creationId xmlns:a16="http://schemas.microsoft.com/office/drawing/2014/main" id="{5EDC5671-7C4D-4262-8F9A-7E1AEB51E06E}"/>
                  </a:ext>
                </a:extLst>
              </p:cNvPr>
              <p:cNvSpPr>
                <a:spLocks noRot="1" noChangeAspect="1" noMove="1" noResize="1" noEditPoints="1" noAdjustHandles="1" noChangeArrowheads="1" noChangeShapeType="1" noTextEdit="1"/>
              </p:cNvSpPr>
              <p:nvPr/>
            </p:nvSpPr>
            <p:spPr>
              <a:xfrm>
                <a:off x="5228841" y="2754221"/>
                <a:ext cx="3844322" cy="369332"/>
              </a:xfrm>
              <a:prstGeom prst="rect">
                <a:avLst/>
              </a:prstGeom>
              <a:blipFill>
                <a:blip r:embed="rId7"/>
                <a:stretch>
                  <a:fillRect l="-1429" t="-10000" b="-26667"/>
                </a:stretch>
              </a:blipFill>
            </p:spPr>
            <p:txBody>
              <a:bodyPr/>
              <a:lstStyle/>
              <a:p>
                <a:r>
                  <a:rPr lang="en-US">
                    <a:noFill/>
                  </a:rPr>
                  <a:t> </a:t>
                </a:r>
              </a:p>
            </p:txBody>
          </p:sp>
        </mc:Fallback>
      </mc:AlternateContent>
      <p:sp>
        <p:nvSpPr>
          <p:cNvPr id="3" name="Rectangle 2">
            <a:extLst>
              <a:ext uri="{FF2B5EF4-FFF2-40B4-BE49-F238E27FC236}">
                <a16:creationId xmlns:a16="http://schemas.microsoft.com/office/drawing/2014/main" id="{EE4ED4AE-2296-4B05-AAD0-F59494B1E852}"/>
              </a:ext>
            </a:extLst>
          </p:cNvPr>
          <p:cNvSpPr/>
          <p:nvPr/>
        </p:nvSpPr>
        <p:spPr>
          <a:xfrm>
            <a:off x="1501550" y="4588985"/>
            <a:ext cx="832279" cy="369332"/>
          </a:xfrm>
          <a:prstGeom prst="rect">
            <a:avLst/>
          </a:prstGeom>
        </p:spPr>
        <p:txBody>
          <a:bodyPr wrap="none">
            <a:spAutoFit/>
          </a:bodyPr>
          <a:lstStyle/>
          <a:p>
            <a:r>
              <a:rPr lang="el-GR" dirty="0">
                <a:highlight>
                  <a:srgbClr val="008080"/>
                </a:highlight>
              </a:rPr>
              <a:t>λ</a:t>
            </a:r>
            <a:r>
              <a:rPr lang="en-US" dirty="0">
                <a:highlight>
                  <a:srgbClr val="008080"/>
                </a:highlight>
              </a:rPr>
              <a:t>=2.8 </a:t>
            </a:r>
          </a:p>
        </p:txBody>
      </p:sp>
      <p:sp>
        <p:nvSpPr>
          <p:cNvPr id="10" name="Rectangle 9">
            <a:extLst>
              <a:ext uri="{FF2B5EF4-FFF2-40B4-BE49-F238E27FC236}">
                <a16:creationId xmlns:a16="http://schemas.microsoft.com/office/drawing/2014/main" id="{407EBFBA-AFD1-4A5B-A271-A70A005D0741}"/>
              </a:ext>
            </a:extLst>
          </p:cNvPr>
          <p:cNvSpPr/>
          <p:nvPr/>
        </p:nvSpPr>
        <p:spPr>
          <a:xfrm>
            <a:off x="6250453" y="4603823"/>
            <a:ext cx="2436886" cy="369332"/>
          </a:xfrm>
          <a:prstGeom prst="rect">
            <a:avLst/>
          </a:prstGeom>
        </p:spPr>
        <p:txBody>
          <a:bodyPr wrap="none">
            <a:spAutoFit/>
          </a:bodyPr>
          <a:lstStyle/>
          <a:p>
            <a:r>
              <a:rPr lang="el-GR" dirty="0">
                <a:highlight>
                  <a:srgbClr val="008080"/>
                </a:highlight>
              </a:rPr>
              <a:t>λ</a:t>
            </a:r>
            <a:r>
              <a:rPr lang="en-US" dirty="0">
                <a:highlight>
                  <a:srgbClr val="008080"/>
                </a:highlight>
              </a:rPr>
              <a:t>=0.5 (light </a:t>
            </a:r>
            <a:r>
              <a:rPr lang="en-US" i="1" dirty="0">
                <a:highlight>
                  <a:srgbClr val="008080"/>
                </a:highlight>
              </a:rPr>
              <a:t>Intensity</a:t>
            </a:r>
            <a:r>
              <a:rPr lang="en-US" dirty="0">
                <a:highlight>
                  <a:srgbClr val="008080"/>
                </a:highlight>
              </a:rPr>
              <a:t>)</a:t>
            </a:r>
          </a:p>
        </p:txBody>
      </p:sp>
    </p:spTree>
    <p:extLst>
      <p:ext uri="{BB962C8B-B14F-4D97-AF65-F5344CB8AC3E}">
        <p14:creationId xmlns:p14="http://schemas.microsoft.com/office/powerpoint/2010/main" val="1465113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710" y="452718"/>
            <a:ext cx="7744890" cy="1400530"/>
          </a:xfrm>
        </p:spPr>
        <p:txBody>
          <a:bodyPr/>
          <a:lstStyle/>
          <a:p>
            <a:r>
              <a:rPr dirty="0"/>
              <a:t>Conclusion</a:t>
            </a:r>
          </a:p>
        </p:txBody>
      </p:sp>
      <p:sp>
        <p:nvSpPr>
          <p:cNvPr id="3" name="Content Placeholder 2"/>
          <p:cNvSpPr>
            <a:spLocks noGrp="1"/>
          </p:cNvSpPr>
          <p:nvPr>
            <p:ph idx="1"/>
          </p:nvPr>
        </p:nvSpPr>
        <p:spPr>
          <a:xfrm>
            <a:off x="420338" y="1853248"/>
            <a:ext cx="8503354" cy="4195481"/>
          </a:xfrm>
        </p:spPr>
        <p:txBody>
          <a:bodyPr/>
          <a:lstStyle/>
          <a:p>
            <a:pPr>
              <a:spcAft>
                <a:spcPts val="1200"/>
              </a:spcAft>
            </a:pPr>
            <a:r>
              <a:rPr lang="en-US" dirty="0"/>
              <a:t>As expected, lower LED voltages yield lower light intensities,</a:t>
            </a:r>
            <a:endParaRPr dirty="0"/>
          </a:p>
          <a:p>
            <a:pPr>
              <a:spcAft>
                <a:spcPts val="1200"/>
              </a:spcAft>
            </a:pPr>
            <a:r>
              <a:rPr dirty="0"/>
              <a:t>Photon counting statistics follow the expected Poisson distribution</a:t>
            </a:r>
            <a:r>
              <a:rPr lang="en-US" dirty="0"/>
              <a:t>,</a:t>
            </a:r>
          </a:p>
          <a:p>
            <a:pPr>
              <a:spcAft>
                <a:spcPts val="1200"/>
              </a:spcAft>
            </a:pPr>
            <a:r>
              <a:rPr lang="en-US" dirty="0"/>
              <a:t>Below a certain threshold intensity, the light is no longer measured as a continuous wave but as individual photon events</a:t>
            </a:r>
            <a:br>
              <a:rPr lang="en-US" dirty="0"/>
            </a:br>
            <a:r>
              <a:rPr lang="en-US" dirty="0">
                <a:sym typeface="Wingdings" panose="05000000000000000000" pitchFamily="2" charset="2"/>
              </a:rPr>
              <a:t> </a:t>
            </a:r>
            <a:r>
              <a:rPr lang="en-US" dirty="0"/>
              <a:t>fundamental principle of quantum mechanics.</a:t>
            </a:r>
            <a:endParaRPr dirty="0"/>
          </a:p>
        </p:txBody>
      </p:sp>
      <p:sp>
        <p:nvSpPr>
          <p:cNvPr id="5" name="Espace réservé du numéro de diapositive 4">
            <a:extLst>
              <a:ext uri="{FF2B5EF4-FFF2-40B4-BE49-F238E27FC236}">
                <a16:creationId xmlns:a16="http://schemas.microsoft.com/office/drawing/2014/main" id="{6B8D4F0A-06BE-49A7-959E-6D9A4BB9BBE6}"/>
              </a:ext>
            </a:extLst>
          </p:cNvPr>
          <p:cNvSpPr>
            <a:spLocks noGrp="1"/>
          </p:cNvSpPr>
          <p:nvPr>
            <p:ph type="sldNum" sz="quarter" idx="12"/>
          </p:nvPr>
        </p:nvSpPr>
        <p:spPr/>
        <p:txBody>
          <a:bodyPr/>
          <a:lstStyle/>
          <a:p>
            <a:fld id="{C1FF6DA9-008F-8B48-92A6-B652298478BF}" type="slidenum">
              <a:rPr lang="en-US" smtClean="0"/>
              <a:t>4</a:t>
            </a:fld>
            <a:endParaRPr lang="en-US"/>
          </a:p>
        </p:txBody>
      </p:sp>
      <p:sp>
        <p:nvSpPr>
          <p:cNvPr id="6" name="Espace réservé du pied de page 5">
            <a:extLst>
              <a:ext uri="{FF2B5EF4-FFF2-40B4-BE49-F238E27FC236}">
                <a16:creationId xmlns:a16="http://schemas.microsoft.com/office/drawing/2014/main" id="{CC1B02D2-1A48-43F6-A93C-EAD88EB505DD}"/>
              </a:ext>
            </a:extLst>
          </p:cNvPr>
          <p:cNvSpPr>
            <a:spLocks noGrp="1"/>
          </p:cNvSpPr>
          <p:nvPr>
            <p:ph type="ftr" sz="quarter" idx="11"/>
          </p:nvPr>
        </p:nvSpPr>
        <p:spPr/>
        <p:txBody>
          <a:bodyPr/>
          <a:lstStyle/>
          <a:p>
            <a:pPr algn="ctr"/>
            <a:r>
              <a:rPr lang="pt-BR" dirty="0"/>
              <a:t>Alexandre ESPER            IEEE NPSS Prague EduCom                   11/07/2025</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65862C-EC15-45E6-8077-9DF9CBC0A489}"/>
              </a:ext>
            </a:extLst>
          </p:cNvPr>
          <p:cNvSpPr>
            <a:spLocks noGrp="1"/>
          </p:cNvSpPr>
          <p:nvPr>
            <p:ph type="title"/>
          </p:nvPr>
        </p:nvSpPr>
        <p:spPr>
          <a:xfrm>
            <a:off x="234543" y="340575"/>
            <a:ext cx="8133079" cy="1400530"/>
          </a:xfrm>
        </p:spPr>
        <p:txBody>
          <a:bodyPr/>
          <a:lstStyle/>
          <a:p>
            <a:r>
              <a:rPr lang="en-US" sz="2800" dirty="0"/>
              <a:t>Of course, used the lecture “Modern engineering and AI” by Stefan RITT, here</a:t>
            </a:r>
          </a:p>
        </p:txBody>
      </p:sp>
      <p:pic>
        <p:nvPicPr>
          <p:cNvPr id="5" name="Espace réservé du contenu 4">
            <a:extLst>
              <a:ext uri="{FF2B5EF4-FFF2-40B4-BE49-F238E27FC236}">
                <a16:creationId xmlns:a16="http://schemas.microsoft.com/office/drawing/2014/main" id="{7363688D-5D4A-4DF0-B243-9BAFE3B8AAFC}"/>
              </a:ext>
            </a:extLst>
          </p:cNvPr>
          <p:cNvPicPr>
            <a:picLocks noGrp="1" noChangeAspect="1"/>
          </p:cNvPicPr>
          <p:nvPr>
            <p:ph idx="1"/>
          </p:nvPr>
        </p:nvPicPr>
        <p:blipFill>
          <a:blip r:embed="rId2"/>
          <a:stretch>
            <a:fillRect/>
          </a:stretch>
        </p:blipFill>
        <p:spPr>
          <a:xfrm>
            <a:off x="138023" y="2152291"/>
            <a:ext cx="5048559" cy="4195762"/>
          </a:xfrm>
        </p:spPr>
      </p:pic>
      <p:pic>
        <p:nvPicPr>
          <p:cNvPr id="7" name="Image 6">
            <a:extLst>
              <a:ext uri="{FF2B5EF4-FFF2-40B4-BE49-F238E27FC236}">
                <a16:creationId xmlns:a16="http://schemas.microsoft.com/office/drawing/2014/main" id="{3D3916EA-AE8A-4F5C-884D-DA80272E529E}"/>
              </a:ext>
            </a:extLst>
          </p:cNvPr>
          <p:cNvPicPr>
            <a:picLocks noChangeAspect="1"/>
          </p:cNvPicPr>
          <p:nvPr/>
        </p:nvPicPr>
        <p:blipFill>
          <a:blip r:embed="rId3"/>
          <a:stretch>
            <a:fillRect/>
          </a:stretch>
        </p:blipFill>
        <p:spPr>
          <a:xfrm>
            <a:off x="5676953" y="2688151"/>
            <a:ext cx="2603634" cy="2171812"/>
          </a:xfrm>
          <a:prstGeom prst="rect">
            <a:avLst/>
          </a:prstGeom>
        </p:spPr>
      </p:pic>
      <p:sp>
        <p:nvSpPr>
          <p:cNvPr id="8" name="Rectangle 7">
            <a:extLst>
              <a:ext uri="{FF2B5EF4-FFF2-40B4-BE49-F238E27FC236}">
                <a16:creationId xmlns:a16="http://schemas.microsoft.com/office/drawing/2014/main" id="{3730FF8E-A93B-4906-A9F4-740D3A381AAB}"/>
              </a:ext>
            </a:extLst>
          </p:cNvPr>
          <p:cNvSpPr/>
          <p:nvPr/>
        </p:nvSpPr>
        <p:spPr>
          <a:xfrm>
            <a:off x="299749" y="1782959"/>
            <a:ext cx="2996333" cy="369332"/>
          </a:xfrm>
          <a:prstGeom prst="rect">
            <a:avLst/>
          </a:prstGeom>
        </p:spPr>
        <p:txBody>
          <a:bodyPr wrap="none">
            <a:spAutoFit/>
          </a:bodyPr>
          <a:lstStyle/>
          <a:p>
            <a:r>
              <a:rPr lang="en-US" dirty="0"/>
              <a:t>Prompt to create the ppt</a:t>
            </a:r>
          </a:p>
        </p:txBody>
      </p:sp>
      <p:pic>
        <p:nvPicPr>
          <p:cNvPr id="11" name="Image 10">
            <a:extLst>
              <a:ext uri="{FF2B5EF4-FFF2-40B4-BE49-F238E27FC236}">
                <a16:creationId xmlns:a16="http://schemas.microsoft.com/office/drawing/2014/main" id="{3325E433-2D4E-467A-9EFC-D6AF2ACA1414}"/>
              </a:ext>
            </a:extLst>
          </p:cNvPr>
          <p:cNvPicPr>
            <a:picLocks noChangeAspect="1"/>
          </p:cNvPicPr>
          <p:nvPr/>
        </p:nvPicPr>
        <p:blipFill>
          <a:blip r:embed="rId4"/>
          <a:stretch>
            <a:fillRect/>
          </a:stretch>
        </p:blipFill>
        <p:spPr>
          <a:xfrm>
            <a:off x="6584471" y="5061909"/>
            <a:ext cx="1409700" cy="1409700"/>
          </a:xfrm>
          <a:prstGeom prst="rect">
            <a:avLst/>
          </a:prstGeom>
        </p:spPr>
      </p:pic>
      <p:sp>
        <p:nvSpPr>
          <p:cNvPr id="4" name="Espace réservé du numéro de diapositive 3">
            <a:extLst>
              <a:ext uri="{FF2B5EF4-FFF2-40B4-BE49-F238E27FC236}">
                <a16:creationId xmlns:a16="http://schemas.microsoft.com/office/drawing/2014/main" id="{881E9640-9D98-413E-BB64-58A3FA21774A}"/>
              </a:ext>
            </a:extLst>
          </p:cNvPr>
          <p:cNvSpPr>
            <a:spLocks noGrp="1"/>
          </p:cNvSpPr>
          <p:nvPr>
            <p:ph type="sldNum" sz="quarter" idx="12"/>
          </p:nvPr>
        </p:nvSpPr>
        <p:spPr/>
        <p:txBody>
          <a:bodyPr/>
          <a:lstStyle/>
          <a:p>
            <a:fld id="{C1FF6DA9-008F-8B48-92A6-B652298478BF}" type="slidenum">
              <a:rPr lang="en-US" smtClean="0"/>
              <a:t>5</a:t>
            </a:fld>
            <a:endParaRPr lang="en-US"/>
          </a:p>
        </p:txBody>
      </p:sp>
      <p:sp>
        <p:nvSpPr>
          <p:cNvPr id="6" name="Espace réservé du pied de page 5">
            <a:extLst>
              <a:ext uri="{FF2B5EF4-FFF2-40B4-BE49-F238E27FC236}">
                <a16:creationId xmlns:a16="http://schemas.microsoft.com/office/drawing/2014/main" id="{AD1CAC64-EF88-47DE-867B-40C61C63718D}"/>
              </a:ext>
            </a:extLst>
          </p:cNvPr>
          <p:cNvSpPr>
            <a:spLocks noGrp="1"/>
          </p:cNvSpPr>
          <p:nvPr>
            <p:ph type="ftr" sz="quarter" idx="11"/>
          </p:nvPr>
        </p:nvSpPr>
        <p:spPr/>
        <p:txBody>
          <a:bodyPr/>
          <a:lstStyle/>
          <a:p>
            <a:pPr algn="ctr"/>
            <a:r>
              <a:rPr lang="pt-BR" dirty="0"/>
              <a:t>Alexandre ESPER            IEEE NPSS Prague EduCom                   11/07/2025</a:t>
            </a:r>
            <a:endParaRPr lang="en-US" dirty="0"/>
          </a:p>
        </p:txBody>
      </p:sp>
    </p:spTree>
    <p:extLst>
      <p:ext uri="{BB962C8B-B14F-4D97-AF65-F5344CB8AC3E}">
        <p14:creationId xmlns:p14="http://schemas.microsoft.com/office/powerpoint/2010/main" val="1934588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a:extLst>
              <a:ext uri="{FF2B5EF4-FFF2-40B4-BE49-F238E27FC236}">
                <a16:creationId xmlns:a16="http://schemas.microsoft.com/office/drawing/2014/main" id="{30AC9908-8A78-4D45-A2E8-C692C60E03F2}"/>
              </a:ext>
            </a:extLst>
          </p:cNvPr>
          <p:cNvPicPr>
            <a:picLocks noGrp="1" noChangeAspect="1"/>
          </p:cNvPicPr>
          <p:nvPr>
            <p:ph idx="1"/>
          </p:nvPr>
        </p:nvPicPr>
        <p:blipFill>
          <a:blip r:embed="rId2"/>
          <a:stretch>
            <a:fillRect/>
          </a:stretch>
        </p:blipFill>
        <p:spPr>
          <a:xfrm>
            <a:off x="75781" y="1408148"/>
            <a:ext cx="3272841" cy="4909263"/>
          </a:xfrm>
        </p:spPr>
      </p:pic>
      <p:pic>
        <p:nvPicPr>
          <p:cNvPr id="7" name="Image 6">
            <a:extLst>
              <a:ext uri="{FF2B5EF4-FFF2-40B4-BE49-F238E27FC236}">
                <a16:creationId xmlns:a16="http://schemas.microsoft.com/office/drawing/2014/main" id="{4CF0A827-75BA-4D7D-97F6-D89481B6A77D}"/>
              </a:ext>
            </a:extLst>
          </p:cNvPr>
          <p:cNvPicPr>
            <a:picLocks noChangeAspect="1"/>
          </p:cNvPicPr>
          <p:nvPr/>
        </p:nvPicPr>
        <p:blipFill>
          <a:blip r:embed="rId3"/>
          <a:stretch>
            <a:fillRect/>
          </a:stretch>
        </p:blipFill>
        <p:spPr>
          <a:xfrm>
            <a:off x="3432281" y="1468658"/>
            <a:ext cx="5658141" cy="4565885"/>
          </a:xfrm>
          <a:prstGeom prst="rect">
            <a:avLst/>
          </a:prstGeom>
        </p:spPr>
      </p:pic>
      <p:pic>
        <p:nvPicPr>
          <p:cNvPr id="9" name="Image 8">
            <a:extLst>
              <a:ext uri="{FF2B5EF4-FFF2-40B4-BE49-F238E27FC236}">
                <a16:creationId xmlns:a16="http://schemas.microsoft.com/office/drawing/2014/main" id="{FC04FA31-0E53-4CBB-8AEB-8C2E2E643D1D}"/>
              </a:ext>
            </a:extLst>
          </p:cNvPr>
          <p:cNvPicPr>
            <a:picLocks noChangeAspect="1"/>
          </p:cNvPicPr>
          <p:nvPr/>
        </p:nvPicPr>
        <p:blipFill>
          <a:blip r:embed="rId4"/>
          <a:stretch>
            <a:fillRect/>
          </a:stretch>
        </p:blipFill>
        <p:spPr>
          <a:xfrm>
            <a:off x="6985544" y="3919993"/>
            <a:ext cx="1409700" cy="1409700"/>
          </a:xfrm>
          <a:prstGeom prst="rect">
            <a:avLst/>
          </a:prstGeom>
        </p:spPr>
      </p:pic>
      <p:sp>
        <p:nvSpPr>
          <p:cNvPr id="10" name="Rectangle 9">
            <a:extLst>
              <a:ext uri="{FF2B5EF4-FFF2-40B4-BE49-F238E27FC236}">
                <a16:creationId xmlns:a16="http://schemas.microsoft.com/office/drawing/2014/main" id="{318C9F97-4346-4AA0-B011-C641F4534240}"/>
              </a:ext>
            </a:extLst>
          </p:cNvPr>
          <p:cNvSpPr/>
          <p:nvPr/>
        </p:nvSpPr>
        <p:spPr>
          <a:xfrm>
            <a:off x="478058" y="156078"/>
            <a:ext cx="5686172" cy="584775"/>
          </a:xfrm>
          <a:prstGeom prst="rect">
            <a:avLst/>
          </a:prstGeom>
        </p:spPr>
        <p:txBody>
          <a:bodyPr wrap="none">
            <a:spAutoFit/>
          </a:bodyPr>
          <a:lstStyle/>
          <a:p>
            <a:r>
              <a:rPr lang="en-US" sz="3200" dirty="0"/>
              <a:t>Modern engineering and AI</a:t>
            </a:r>
          </a:p>
        </p:txBody>
      </p:sp>
      <p:sp>
        <p:nvSpPr>
          <p:cNvPr id="3" name="Espace réservé du numéro de diapositive 2">
            <a:extLst>
              <a:ext uri="{FF2B5EF4-FFF2-40B4-BE49-F238E27FC236}">
                <a16:creationId xmlns:a16="http://schemas.microsoft.com/office/drawing/2014/main" id="{F9A23AE7-93FA-43C0-9AA1-B2DE6F99D10F}"/>
              </a:ext>
            </a:extLst>
          </p:cNvPr>
          <p:cNvSpPr>
            <a:spLocks noGrp="1"/>
          </p:cNvSpPr>
          <p:nvPr>
            <p:ph type="sldNum" sz="quarter" idx="12"/>
          </p:nvPr>
        </p:nvSpPr>
        <p:spPr/>
        <p:txBody>
          <a:bodyPr/>
          <a:lstStyle/>
          <a:p>
            <a:fld id="{C1FF6DA9-008F-8B48-92A6-B652298478BF}" type="slidenum">
              <a:rPr lang="en-US" smtClean="0"/>
              <a:t>6</a:t>
            </a:fld>
            <a:endParaRPr lang="en-US"/>
          </a:p>
        </p:txBody>
      </p:sp>
      <p:sp>
        <p:nvSpPr>
          <p:cNvPr id="4" name="Espace réservé du pied de page 3">
            <a:extLst>
              <a:ext uri="{FF2B5EF4-FFF2-40B4-BE49-F238E27FC236}">
                <a16:creationId xmlns:a16="http://schemas.microsoft.com/office/drawing/2014/main" id="{C150259B-B142-4A5E-9999-993E51A83918}"/>
              </a:ext>
            </a:extLst>
          </p:cNvPr>
          <p:cNvSpPr>
            <a:spLocks noGrp="1"/>
          </p:cNvSpPr>
          <p:nvPr>
            <p:ph type="ftr" sz="quarter" idx="11"/>
          </p:nvPr>
        </p:nvSpPr>
        <p:spPr/>
        <p:txBody>
          <a:bodyPr/>
          <a:lstStyle/>
          <a:p>
            <a:pPr algn="ctr"/>
            <a:r>
              <a:rPr lang="pt-BR" dirty="0"/>
              <a:t>Alexandre ESPER            IEEE NPSS Prague EduCom                   11/07/2025</a:t>
            </a:r>
            <a:endParaRPr lang="en-US" dirty="0"/>
          </a:p>
        </p:txBody>
      </p:sp>
      <p:sp>
        <p:nvSpPr>
          <p:cNvPr id="6" name="Rectangle : coins arrondis 5">
            <a:extLst>
              <a:ext uri="{FF2B5EF4-FFF2-40B4-BE49-F238E27FC236}">
                <a16:creationId xmlns:a16="http://schemas.microsoft.com/office/drawing/2014/main" id="{917AA931-7E5B-4FFE-8454-FA405F389BF4}"/>
              </a:ext>
            </a:extLst>
          </p:cNvPr>
          <p:cNvSpPr/>
          <p:nvPr/>
        </p:nvSpPr>
        <p:spPr>
          <a:xfrm>
            <a:off x="3532472" y="5024387"/>
            <a:ext cx="3561347" cy="490889"/>
          </a:xfrm>
          <a:prstGeom prst="roundRect">
            <a:avLst/>
          </a:prstGeom>
          <a:solidFill>
            <a:srgbClr val="FF0000">
              <a:alpha val="16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70391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a:extLst>
              <a:ext uri="{FF2B5EF4-FFF2-40B4-BE49-F238E27FC236}">
                <a16:creationId xmlns:a16="http://schemas.microsoft.com/office/drawing/2014/main" id="{522A8FCC-185D-4A0A-94C2-E492295B9177}"/>
              </a:ext>
            </a:extLst>
          </p:cNvPr>
          <p:cNvPicPr>
            <a:picLocks noGrp="1" noChangeAspect="1"/>
          </p:cNvPicPr>
          <p:nvPr>
            <p:ph idx="1"/>
          </p:nvPr>
        </p:nvPicPr>
        <p:blipFill>
          <a:blip r:embed="rId2"/>
          <a:stretch>
            <a:fillRect/>
          </a:stretch>
        </p:blipFill>
        <p:spPr>
          <a:xfrm>
            <a:off x="0" y="858160"/>
            <a:ext cx="6711950" cy="3892567"/>
          </a:xfrm>
        </p:spPr>
      </p:pic>
      <p:pic>
        <p:nvPicPr>
          <p:cNvPr id="10" name="Espace réservé du contenu 4">
            <a:extLst>
              <a:ext uri="{FF2B5EF4-FFF2-40B4-BE49-F238E27FC236}">
                <a16:creationId xmlns:a16="http://schemas.microsoft.com/office/drawing/2014/main" id="{FFD784DE-3DCB-4E62-B7AF-6CD1EA6CD033}"/>
              </a:ext>
            </a:extLst>
          </p:cNvPr>
          <p:cNvPicPr>
            <a:picLocks noChangeAspect="1"/>
          </p:cNvPicPr>
          <p:nvPr/>
        </p:nvPicPr>
        <p:blipFill rotWithShape="1">
          <a:blip r:embed="rId3"/>
          <a:srcRect b="11034"/>
          <a:stretch/>
        </p:blipFill>
        <p:spPr>
          <a:xfrm>
            <a:off x="3626127" y="3936614"/>
            <a:ext cx="5517873" cy="2921386"/>
          </a:xfrm>
          <a:prstGeom prst="rect">
            <a:avLst/>
          </a:prstGeom>
        </p:spPr>
      </p:pic>
      <p:sp>
        <p:nvSpPr>
          <p:cNvPr id="4" name="Espace réservé du numéro de diapositive 3">
            <a:extLst>
              <a:ext uri="{FF2B5EF4-FFF2-40B4-BE49-F238E27FC236}">
                <a16:creationId xmlns:a16="http://schemas.microsoft.com/office/drawing/2014/main" id="{FF859160-9116-4781-AF82-24A03939901A}"/>
              </a:ext>
            </a:extLst>
          </p:cNvPr>
          <p:cNvSpPr>
            <a:spLocks noGrp="1"/>
          </p:cNvSpPr>
          <p:nvPr>
            <p:ph type="sldNum" sz="quarter" idx="12"/>
          </p:nvPr>
        </p:nvSpPr>
        <p:spPr/>
        <p:txBody>
          <a:bodyPr/>
          <a:lstStyle/>
          <a:p>
            <a:fld id="{C1FF6DA9-008F-8B48-92A6-B652298478BF}" type="slidenum">
              <a:rPr lang="en-US" smtClean="0"/>
              <a:t>7</a:t>
            </a:fld>
            <a:endParaRPr lang="en-US"/>
          </a:p>
        </p:txBody>
      </p:sp>
      <p:sp>
        <p:nvSpPr>
          <p:cNvPr id="6" name="Espace réservé du pied de page 5">
            <a:extLst>
              <a:ext uri="{FF2B5EF4-FFF2-40B4-BE49-F238E27FC236}">
                <a16:creationId xmlns:a16="http://schemas.microsoft.com/office/drawing/2014/main" id="{0A7B0796-6945-421A-BE1F-8CC1C2D50935}"/>
              </a:ext>
            </a:extLst>
          </p:cNvPr>
          <p:cNvSpPr>
            <a:spLocks noGrp="1"/>
          </p:cNvSpPr>
          <p:nvPr>
            <p:ph type="ftr" sz="quarter" idx="11"/>
          </p:nvPr>
        </p:nvSpPr>
        <p:spPr/>
        <p:txBody>
          <a:bodyPr/>
          <a:lstStyle/>
          <a:p>
            <a:pPr algn="ctr"/>
            <a:r>
              <a:rPr lang="pt-BR" dirty="0"/>
              <a:t>Alexandre ESPER            IEEE NPSS Prague EduCom                   11/07/2025</a:t>
            </a:r>
            <a:endParaRPr lang="en-US" dirty="0"/>
          </a:p>
        </p:txBody>
      </p:sp>
      <p:sp>
        <p:nvSpPr>
          <p:cNvPr id="8" name="Rectangle 7">
            <a:extLst>
              <a:ext uri="{FF2B5EF4-FFF2-40B4-BE49-F238E27FC236}">
                <a16:creationId xmlns:a16="http://schemas.microsoft.com/office/drawing/2014/main" id="{0DC640C1-65CF-43D5-9F0D-38D3E36B3E60}"/>
              </a:ext>
            </a:extLst>
          </p:cNvPr>
          <p:cNvSpPr/>
          <p:nvPr/>
        </p:nvSpPr>
        <p:spPr>
          <a:xfrm>
            <a:off x="478058" y="156078"/>
            <a:ext cx="5686172" cy="584775"/>
          </a:xfrm>
          <a:prstGeom prst="rect">
            <a:avLst/>
          </a:prstGeom>
        </p:spPr>
        <p:txBody>
          <a:bodyPr wrap="none">
            <a:spAutoFit/>
          </a:bodyPr>
          <a:lstStyle/>
          <a:p>
            <a:r>
              <a:rPr lang="en-US" sz="3200" dirty="0"/>
              <a:t>Modern engineering and AI</a:t>
            </a:r>
          </a:p>
        </p:txBody>
      </p:sp>
    </p:spTree>
    <p:extLst>
      <p:ext uri="{BB962C8B-B14F-4D97-AF65-F5344CB8AC3E}">
        <p14:creationId xmlns:p14="http://schemas.microsoft.com/office/powerpoint/2010/main" val="1715388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BABFB53B-6D4F-4DD8-BE65-6DD4EDC66305}"/>
              </a:ext>
            </a:extLst>
          </p:cNvPr>
          <p:cNvSpPr>
            <a:spLocks noGrp="1"/>
          </p:cNvSpPr>
          <p:nvPr>
            <p:ph type="sldNum" sz="quarter" idx="12"/>
          </p:nvPr>
        </p:nvSpPr>
        <p:spPr/>
        <p:txBody>
          <a:bodyPr/>
          <a:lstStyle/>
          <a:p>
            <a:fld id="{C1FF6DA9-008F-8B48-92A6-B652298478BF}" type="slidenum">
              <a:rPr lang="en-US" smtClean="0"/>
              <a:t>8</a:t>
            </a:fld>
            <a:endParaRPr lang="en-US"/>
          </a:p>
        </p:txBody>
      </p:sp>
      <p:sp>
        <p:nvSpPr>
          <p:cNvPr id="5" name="Espace réservé du pied de page 4">
            <a:extLst>
              <a:ext uri="{FF2B5EF4-FFF2-40B4-BE49-F238E27FC236}">
                <a16:creationId xmlns:a16="http://schemas.microsoft.com/office/drawing/2014/main" id="{D83C7B58-1D53-4227-ABE8-2E70A9157D06}"/>
              </a:ext>
            </a:extLst>
          </p:cNvPr>
          <p:cNvSpPr>
            <a:spLocks noGrp="1"/>
          </p:cNvSpPr>
          <p:nvPr>
            <p:ph type="ftr" sz="quarter" idx="11"/>
          </p:nvPr>
        </p:nvSpPr>
        <p:spPr/>
        <p:txBody>
          <a:bodyPr/>
          <a:lstStyle/>
          <a:p>
            <a:pPr algn="ctr"/>
            <a:r>
              <a:rPr lang="pt-BR" dirty="0"/>
              <a:t>Alexandre ESPER            IEEE NPSS Prague EduCom                   11/07/2025</a:t>
            </a:r>
            <a:endParaRPr lang="en-US" dirty="0"/>
          </a:p>
        </p:txBody>
      </p:sp>
      <p:sp>
        <p:nvSpPr>
          <p:cNvPr id="10" name="Titre 1">
            <a:extLst>
              <a:ext uri="{FF2B5EF4-FFF2-40B4-BE49-F238E27FC236}">
                <a16:creationId xmlns:a16="http://schemas.microsoft.com/office/drawing/2014/main" id="{3285017C-5132-4ADC-9EAE-96E65C8C642C}"/>
              </a:ext>
            </a:extLst>
          </p:cNvPr>
          <p:cNvSpPr>
            <a:spLocks noGrp="1"/>
          </p:cNvSpPr>
          <p:nvPr>
            <p:ph type="title"/>
          </p:nvPr>
        </p:nvSpPr>
        <p:spPr>
          <a:xfrm>
            <a:off x="349956" y="295736"/>
            <a:ext cx="7055380" cy="1231703"/>
          </a:xfrm>
        </p:spPr>
        <p:txBody>
          <a:bodyPr/>
          <a:lstStyle/>
          <a:p>
            <a:r>
              <a:rPr lang="en-US" dirty="0"/>
              <a:t>Final thoughts</a:t>
            </a:r>
          </a:p>
        </p:txBody>
      </p:sp>
      <p:sp>
        <p:nvSpPr>
          <p:cNvPr id="11" name="Espace réservé du contenu 2">
            <a:extLst>
              <a:ext uri="{FF2B5EF4-FFF2-40B4-BE49-F238E27FC236}">
                <a16:creationId xmlns:a16="http://schemas.microsoft.com/office/drawing/2014/main" id="{9F0CF281-4545-4A10-A164-3218C9BEB151}"/>
              </a:ext>
            </a:extLst>
          </p:cNvPr>
          <p:cNvSpPr>
            <a:spLocks noGrp="1"/>
          </p:cNvSpPr>
          <p:nvPr>
            <p:ph idx="1"/>
          </p:nvPr>
        </p:nvSpPr>
        <p:spPr>
          <a:xfrm>
            <a:off x="92242" y="1780898"/>
            <a:ext cx="8454992" cy="3195362"/>
          </a:xfrm>
        </p:spPr>
        <p:txBody>
          <a:bodyPr>
            <a:noAutofit/>
          </a:bodyPr>
          <a:lstStyle/>
          <a:p>
            <a:r>
              <a:rPr lang="en-US" altLang="en-US" sz="2200" dirty="0">
                <a:latin typeface="+mn-lt"/>
              </a:rPr>
              <a:t>Grateful to the organizers for a well-structured and inspiring summer school</a:t>
            </a:r>
          </a:p>
          <a:p>
            <a:r>
              <a:rPr lang="en-US" sz="2200" dirty="0">
                <a:latin typeface="+mn-lt"/>
              </a:rPr>
              <a:t>All the lectures were very interesting, it was truly difficult to choose one topic to present</a:t>
            </a:r>
            <a:endParaRPr lang="en-US" altLang="en-US" sz="2200" dirty="0">
              <a:latin typeface="+mn-lt"/>
            </a:endParaRPr>
          </a:p>
          <a:p>
            <a:r>
              <a:rPr lang="en-US" altLang="en-US" sz="2200" dirty="0">
                <a:latin typeface="+mn-lt"/>
              </a:rPr>
              <a:t>Exchanges with experts sparked new ideas that I’m eager to apply to current challenges at my work</a:t>
            </a:r>
          </a:p>
          <a:p>
            <a:r>
              <a:rPr lang="en-US" altLang="en-US" sz="2200" dirty="0">
                <a:latin typeface="+mn-lt"/>
              </a:rPr>
              <a:t>A truly enriching experience, both academically and professionally</a:t>
            </a:r>
          </a:p>
          <a:p>
            <a:endParaRPr lang="en-US" sz="2200" dirty="0">
              <a:latin typeface="+mn-lt"/>
            </a:endParaRPr>
          </a:p>
        </p:txBody>
      </p:sp>
      <p:sp>
        <p:nvSpPr>
          <p:cNvPr id="15" name="Rectangle 2">
            <a:extLst>
              <a:ext uri="{FF2B5EF4-FFF2-40B4-BE49-F238E27FC236}">
                <a16:creationId xmlns:a16="http://schemas.microsoft.com/office/drawing/2014/main" id="{FFB493EA-E4F5-4508-9EE3-9CD26B97440C}"/>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60488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3E76902-D2D8-42CA-8DFB-E6B5BBB7A9BC}"/>
              </a:ext>
            </a:extLst>
          </p:cNvPr>
          <p:cNvSpPr>
            <a:spLocks noGrp="1"/>
          </p:cNvSpPr>
          <p:nvPr>
            <p:ph type="title"/>
          </p:nvPr>
        </p:nvSpPr>
        <p:spPr>
          <a:xfrm>
            <a:off x="529583" y="5498627"/>
            <a:ext cx="7865661" cy="583452"/>
          </a:xfrm>
        </p:spPr>
        <p:txBody>
          <a:bodyPr/>
          <a:lstStyle/>
          <a:p>
            <a:r>
              <a:rPr lang="en-US" sz="2800" dirty="0"/>
              <a:t>An example (other than medical sector)?</a:t>
            </a:r>
            <a:endParaRPr lang="en-US" dirty="0"/>
          </a:p>
        </p:txBody>
      </p:sp>
      <p:pic>
        <p:nvPicPr>
          <p:cNvPr id="8" name="Espace réservé du contenu 7">
            <a:extLst>
              <a:ext uri="{FF2B5EF4-FFF2-40B4-BE49-F238E27FC236}">
                <a16:creationId xmlns:a16="http://schemas.microsoft.com/office/drawing/2014/main" id="{89AB532C-DC96-4A54-B710-41B8C656B32D}"/>
              </a:ext>
            </a:extLst>
          </p:cNvPr>
          <p:cNvPicPr>
            <a:picLocks noGrp="1" noChangeAspect="1"/>
          </p:cNvPicPr>
          <p:nvPr>
            <p:ph idx="1"/>
          </p:nvPr>
        </p:nvPicPr>
        <p:blipFill>
          <a:blip r:embed="rId2"/>
          <a:stretch>
            <a:fillRect/>
          </a:stretch>
        </p:blipFill>
        <p:spPr>
          <a:xfrm>
            <a:off x="100427" y="1063423"/>
            <a:ext cx="8970745" cy="3656258"/>
          </a:xfrm>
        </p:spPr>
      </p:pic>
      <p:sp>
        <p:nvSpPr>
          <p:cNvPr id="4" name="Espace réservé du numéro de diapositive 3">
            <a:extLst>
              <a:ext uri="{FF2B5EF4-FFF2-40B4-BE49-F238E27FC236}">
                <a16:creationId xmlns:a16="http://schemas.microsoft.com/office/drawing/2014/main" id="{BABFB53B-6D4F-4DD8-BE65-6DD4EDC66305}"/>
              </a:ext>
            </a:extLst>
          </p:cNvPr>
          <p:cNvSpPr>
            <a:spLocks noGrp="1"/>
          </p:cNvSpPr>
          <p:nvPr>
            <p:ph type="sldNum" sz="quarter" idx="12"/>
          </p:nvPr>
        </p:nvSpPr>
        <p:spPr/>
        <p:txBody>
          <a:bodyPr/>
          <a:lstStyle/>
          <a:p>
            <a:fld id="{C1FF6DA9-008F-8B48-92A6-B652298478BF}" type="slidenum">
              <a:rPr lang="en-US" smtClean="0"/>
              <a:t>9</a:t>
            </a:fld>
            <a:endParaRPr lang="en-US"/>
          </a:p>
        </p:txBody>
      </p:sp>
      <p:sp>
        <p:nvSpPr>
          <p:cNvPr id="5" name="Espace réservé du pied de page 4">
            <a:extLst>
              <a:ext uri="{FF2B5EF4-FFF2-40B4-BE49-F238E27FC236}">
                <a16:creationId xmlns:a16="http://schemas.microsoft.com/office/drawing/2014/main" id="{D83C7B58-1D53-4227-ABE8-2E70A9157D06}"/>
              </a:ext>
            </a:extLst>
          </p:cNvPr>
          <p:cNvSpPr>
            <a:spLocks noGrp="1"/>
          </p:cNvSpPr>
          <p:nvPr>
            <p:ph type="ftr" sz="quarter" idx="11"/>
          </p:nvPr>
        </p:nvSpPr>
        <p:spPr/>
        <p:txBody>
          <a:bodyPr/>
          <a:lstStyle/>
          <a:p>
            <a:pPr algn="ctr"/>
            <a:r>
              <a:rPr lang="pt-BR" dirty="0"/>
              <a:t>Alexandre ESPER            IEEE NPSS Prague EduCom                   11/07/2025</a:t>
            </a:r>
            <a:endParaRPr lang="en-US" dirty="0"/>
          </a:p>
        </p:txBody>
      </p:sp>
      <p:sp>
        <p:nvSpPr>
          <p:cNvPr id="9" name="Rectangle 8">
            <a:extLst>
              <a:ext uri="{FF2B5EF4-FFF2-40B4-BE49-F238E27FC236}">
                <a16:creationId xmlns:a16="http://schemas.microsoft.com/office/drawing/2014/main" id="{6920E394-9B66-498C-955F-4F89710124CE}"/>
              </a:ext>
            </a:extLst>
          </p:cNvPr>
          <p:cNvSpPr/>
          <p:nvPr/>
        </p:nvSpPr>
        <p:spPr>
          <a:xfrm>
            <a:off x="529583" y="4814998"/>
            <a:ext cx="6659195" cy="584775"/>
          </a:xfrm>
          <a:prstGeom prst="rect">
            <a:avLst/>
          </a:prstGeom>
        </p:spPr>
        <p:txBody>
          <a:bodyPr wrap="none">
            <a:spAutoFit/>
          </a:bodyPr>
          <a:lstStyle/>
          <a:p>
            <a:r>
              <a:rPr lang="en-US" sz="3200" dirty="0"/>
              <a:t>BUT, radiation can also save life!</a:t>
            </a:r>
          </a:p>
        </p:txBody>
      </p:sp>
      <p:sp>
        <p:nvSpPr>
          <p:cNvPr id="10" name="Rectangle 9">
            <a:extLst>
              <a:ext uri="{FF2B5EF4-FFF2-40B4-BE49-F238E27FC236}">
                <a16:creationId xmlns:a16="http://schemas.microsoft.com/office/drawing/2014/main" id="{E9F04AF7-36FC-4D55-8E59-40389E50FE28}"/>
              </a:ext>
            </a:extLst>
          </p:cNvPr>
          <p:cNvSpPr/>
          <p:nvPr/>
        </p:nvSpPr>
        <p:spPr>
          <a:xfrm>
            <a:off x="212426" y="172976"/>
            <a:ext cx="5655715" cy="584775"/>
          </a:xfrm>
          <a:prstGeom prst="rect">
            <a:avLst/>
          </a:prstGeom>
        </p:spPr>
        <p:txBody>
          <a:bodyPr wrap="none">
            <a:spAutoFit/>
          </a:bodyPr>
          <a:lstStyle/>
          <a:p>
            <a:r>
              <a:rPr lang="en-US" sz="3200" dirty="0"/>
              <a:t>Radiation is harmful, toxic…</a:t>
            </a:r>
          </a:p>
        </p:txBody>
      </p:sp>
    </p:spTree>
    <p:extLst>
      <p:ext uri="{BB962C8B-B14F-4D97-AF65-F5344CB8AC3E}">
        <p14:creationId xmlns:p14="http://schemas.microsoft.com/office/powerpoint/2010/main" val="29493694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1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55752DC3-96E3-4682-834C-CAEDDBA7120A}">
  <we:reference id="wa200007130" version="1.0.0.1" store="fr-FR" storeType="OMEX"/>
  <we:alternateReferences>
    <we:reference id="WA200007130" version="1.0.0.1" store="WA200007130"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Ion</Template>
  <TotalTime>1080</TotalTime>
  <Words>686</Words>
  <Application>Microsoft Office PowerPoint</Application>
  <PresentationFormat>Affichage à l'écran (4:3)</PresentationFormat>
  <Paragraphs>87</Paragraphs>
  <Slides>10</Slides>
  <Notes>6</Notes>
  <HiddenSlides>0</HiddenSlides>
  <MMClips>3</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10</vt:i4>
      </vt:variant>
    </vt:vector>
  </HeadingPairs>
  <TitlesOfParts>
    <vt:vector size="18" baseType="lpstr">
      <vt:lpstr>Arial</vt:lpstr>
      <vt:lpstr>Calibri</vt:lpstr>
      <vt:lpstr>Cambria Math</vt:lpstr>
      <vt:lpstr>Century Gothic</vt:lpstr>
      <vt:lpstr>CMR10</vt:lpstr>
      <vt:lpstr>Wingdings</vt:lpstr>
      <vt:lpstr>Wingdings 3</vt:lpstr>
      <vt:lpstr>Ion</vt:lpstr>
      <vt:lpstr>Photon Counting Experiment</vt:lpstr>
      <vt:lpstr>Présentation PowerPoint</vt:lpstr>
      <vt:lpstr>Présentation PowerPoint</vt:lpstr>
      <vt:lpstr>Conclusion</vt:lpstr>
      <vt:lpstr>Of course, used the lecture “Modern engineering and AI” by Stefan RITT, here</vt:lpstr>
      <vt:lpstr>Présentation PowerPoint</vt:lpstr>
      <vt:lpstr>Présentation PowerPoint</vt:lpstr>
      <vt:lpstr>Final thoughts</vt:lpstr>
      <vt:lpstr>An example (other than medical sector)?</vt:lpstr>
      <vt:lpstr>Thank you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Photon Counting Experiment</dc:title>
  <dc:subject/>
  <dc:creator>Alexandre ESPER</dc:creator>
  <cp:keywords/>
  <dc:description>generated using python-pptx</dc:description>
  <cp:lastModifiedBy>Alexandre ESPER</cp:lastModifiedBy>
  <cp:revision>60</cp:revision>
  <dcterms:created xsi:type="dcterms:W3CDTF">2013-01-27T09:14:16Z</dcterms:created>
  <dcterms:modified xsi:type="dcterms:W3CDTF">2025-07-11T11:47:36Z</dcterms:modified>
  <cp:category/>
</cp:coreProperties>
</file>