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11" r:id="rId1"/>
  </p:sldMasterIdLst>
  <p:notesMasterIdLst>
    <p:notesMasterId r:id="rId11"/>
  </p:notesMasterIdLst>
  <p:sldIdLst>
    <p:sldId id="257" r:id="rId2"/>
    <p:sldId id="262" r:id="rId3"/>
    <p:sldId id="260" r:id="rId4"/>
    <p:sldId id="259" r:id="rId5"/>
    <p:sldId id="266" r:id="rId6"/>
    <p:sldId id="263" r:id="rId7"/>
    <p:sldId id="261"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5326"/>
    <a:srgbClr val="C5CC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238"/>
    <p:restoredTop sz="72643"/>
  </p:normalViewPr>
  <p:slideViewPr>
    <p:cSldViewPr snapToGrid="0">
      <p:cViewPr varScale="1">
        <p:scale>
          <a:sx n="86" d="100"/>
          <a:sy n="86" d="100"/>
        </p:scale>
        <p:origin x="22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FA3251-54B3-0B4A-9A73-1E9E50AB8DE0}" type="datetimeFigureOut">
              <a:rPr lang="en-US" smtClean="0"/>
              <a:t>7/11/25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4AFB87-74AA-2C4B-8BFA-1BF0873F571F}" type="slidenum">
              <a:rPr lang="en-US" smtClean="0"/>
              <a:t>‹#›</a:t>
            </a:fld>
            <a:endParaRPr lang="en-US"/>
          </a:p>
        </p:txBody>
      </p:sp>
    </p:spTree>
    <p:extLst>
      <p:ext uri="{BB962C8B-B14F-4D97-AF65-F5344CB8AC3E}">
        <p14:creationId xmlns:p14="http://schemas.microsoft.com/office/powerpoint/2010/main" val="3199849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u="none" strike="noStrike" dirty="0">
                <a:solidFill>
                  <a:srgbClr val="000000"/>
                </a:solidFill>
                <a:effectLst/>
              </a:rPr>
              <a:t>Research focus: </a:t>
            </a:r>
            <a:r>
              <a:rPr lang="en-US" b="0" i="0" u="none" strike="noStrike" dirty="0">
                <a:solidFill>
                  <a:srgbClr val="000000"/>
                </a:solidFill>
                <a:effectLst/>
              </a:rPr>
              <a:t>Study of Nitrogen-Vacancy (NV) centers in diamond for their unique optical and magnetic properties, with applications in ultrasensitive sensing. </a:t>
            </a:r>
          </a:p>
          <a:p>
            <a:endParaRPr lang="en-US" dirty="0"/>
          </a:p>
          <a:p>
            <a:pPr algn="l">
              <a:buNone/>
            </a:pPr>
            <a:r>
              <a:rPr lang="en-US" b="1" i="0" u="none" strike="noStrike" dirty="0">
                <a:solidFill>
                  <a:srgbClr val="000000"/>
                </a:solidFill>
                <a:effectLst/>
              </a:rPr>
              <a:t>💡 Broader Impact</a:t>
            </a:r>
          </a:p>
          <a:p>
            <a:pPr algn="l">
              <a:buFont typeface="Arial" panose="020B0604020202020204" pitchFamily="34" charset="0"/>
              <a:buChar char="•"/>
            </a:pPr>
            <a:r>
              <a:rPr lang="en-US" b="1" i="0" u="none" strike="noStrike" dirty="0">
                <a:solidFill>
                  <a:srgbClr val="000000"/>
                </a:solidFill>
                <a:effectLst/>
              </a:rPr>
              <a:t>Quantum computing</a:t>
            </a:r>
            <a:r>
              <a:rPr lang="en-US" b="0" i="0" u="none" strike="noStrike" dirty="0">
                <a:solidFill>
                  <a:srgbClr val="000000"/>
                </a:solidFill>
                <a:effectLst/>
              </a:rPr>
              <a:t>: NV centers as </a:t>
            </a:r>
            <a:r>
              <a:rPr lang="en-US" b="1" i="0" u="none" strike="noStrike" dirty="0">
                <a:solidFill>
                  <a:srgbClr val="000000"/>
                </a:solidFill>
                <a:effectLst/>
              </a:rPr>
              <a:t>scalable qubits</a:t>
            </a:r>
            <a:endParaRPr lang="en-US" b="0" i="0" u="none" strike="noStrike" dirty="0">
              <a:solidFill>
                <a:srgbClr val="000000"/>
              </a:solidFill>
              <a:effectLst/>
            </a:endParaRPr>
          </a:p>
          <a:p>
            <a:pPr algn="l">
              <a:buFont typeface="Arial" panose="020B0604020202020204" pitchFamily="34" charset="0"/>
              <a:buChar char="•"/>
            </a:pPr>
            <a:r>
              <a:rPr lang="en-US" b="1" i="0" u="none" strike="noStrike" dirty="0">
                <a:solidFill>
                  <a:srgbClr val="000000"/>
                </a:solidFill>
                <a:effectLst/>
              </a:rPr>
              <a:t>Biosensing &amp; diagnostics</a:t>
            </a:r>
            <a:endParaRPr lang="en-US" b="0" i="0" u="none" strike="noStrike" dirty="0">
              <a:solidFill>
                <a:srgbClr val="000000"/>
              </a:solidFill>
              <a:effectLst/>
            </a:endParaRPr>
          </a:p>
          <a:p>
            <a:pPr algn="l">
              <a:buFont typeface="Arial" panose="020B0604020202020204" pitchFamily="34" charset="0"/>
              <a:buChar char="•"/>
            </a:pPr>
            <a:r>
              <a:rPr lang="en-US" b="1" i="0" u="none" strike="noStrike" dirty="0">
                <a:solidFill>
                  <a:srgbClr val="000000"/>
                </a:solidFill>
                <a:effectLst/>
              </a:rPr>
              <a:t>Next-gen MRI contrast agents</a:t>
            </a:r>
            <a:endParaRPr lang="en-US" b="0" i="0" u="none" strike="noStrike" dirty="0">
              <a:solidFill>
                <a:srgbClr val="000000"/>
              </a:solidFill>
              <a:effectLst/>
            </a:endParaRPr>
          </a:p>
          <a:p>
            <a:endParaRPr lang="en-US" dirty="0"/>
          </a:p>
        </p:txBody>
      </p:sp>
      <p:sp>
        <p:nvSpPr>
          <p:cNvPr id="4" name="Slide Number Placeholder 3"/>
          <p:cNvSpPr>
            <a:spLocks noGrp="1"/>
          </p:cNvSpPr>
          <p:nvPr>
            <p:ph type="sldNum" sz="quarter" idx="5"/>
          </p:nvPr>
        </p:nvSpPr>
        <p:spPr/>
        <p:txBody>
          <a:bodyPr/>
          <a:lstStyle/>
          <a:p>
            <a:fld id="{2B4AFB87-74AA-2C4B-8BFA-1BF0873F571F}" type="slidenum">
              <a:rPr lang="en-US" smtClean="0"/>
              <a:t>3</a:t>
            </a:fld>
            <a:endParaRPr lang="en-US"/>
          </a:p>
        </p:txBody>
      </p:sp>
    </p:spTree>
    <p:extLst>
      <p:ext uri="{BB962C8B-B14F-4D97-AF65-F5344CB8AC3E}">
        <p14:creationId xmlns:p14="http://schemas.microsoft.com/office/powerpoint/2010/main" val="947177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School Education Set with </a:t>
            </a:r>
            <a:r>
              <a:rPr lang="en-US" dirty="0" err="1"/>
              <a:t>Timepix</a:t>
            </a:r>
            <a:r>
              <a:rPr lang="en-US" dirty="0"/>
              <a:t> for Radiation Analysis</a:t>
            </a:r>
          </a:p>
          <a:p>
            <a:endParaRPr lang="en-US" dirty="0"/>
          </a:p>
          <a:p>
            <a:r>
              <a:rPr lang="en-US" sz="1200" b="0" i="0" u="none" strike="noStrike" kern="1200" dirty="0">
                <a:solidFill>
                  <a:schemeClr val="tx1"/>
                </a:solidFill>
                <a:effectLst/>
                <a:latin typeface="+mn-lt"/>
                <a:ea typeface="+mn-ea"/>
                <a:cs typeface="+mn-cs"/>
              </a:rPr>
              <a:t>You will get familiar with the sophisticated pixel detector </a:t>
            </a:r>
            <a:r>
              <a:rPr lang="en-US" sz="1200" b="0" i="0" u="none" strike="noStrike" kern="1200" dirty="0" err="1">
                <a:solidFill>
                  <a:schemeClr val="tx1"/>
                </a:solidFill>
                <a:effectLst/>
                <a:latin typeface="+mn-lt"/>
                <a:ea typeface="+mn-ea"/>
                <a:cs typeface="+mn-cs"/>
              </a:rPr>
              <a:t>Timepix</a:t>
            </a:r>
            <a:r>
              <a:rPr lang="en-US" sz="1200" b="0" i="0" u="none" strike="noStrike" kern="1200" dirty="0">
                <a:solidFill>
                  <a:schemeClr val="tx1"/>
                </a:solidFill>
                <a:effectLst/>
                <a:latin typeface="+mn-lt"/>
                <a:ea typeface="+mn-ea"/>
                <a:cs typeface="+mn-cs"/>
              </a:rPr>
              <a:t> through the session of practical hands-on exercises performed with particle camera educational kits. The basic types of radiation of several emitters will be studied and distinguished according to measured tracks via the pixel detector. Further, natural radiation background including cosmic rays and muons will be also examined during the exercises.</a:t>
            </a:r>
            <a:endParaRPr lang="en-US" dirty="0"/>
          </a:p>
        </p:txBody>
      </p:sp>
      <p:sp>
        <p:nvSpPr>
          <p:cNvPr id="4" name="Slide Number Placeholder 3"/>
          <p:cNvSpPr>
            <a:spLocks noGrp="1"/>
          </p:cNvSpPr>
          <p:nvPr>
            <p:ph type="sldNum" sz="quarter" idx="5"/>
          </p:nvPr>
        </p:nvSpPr>
        <p:spPr/>
        <p:txBody>
          <a:bodyPr/>
          <a:lstStyle/>
          <a:p>
            <a:fld id="{2B4AFB87-74AA-2C4B-8BFA-1BF0873F571F}" type="slidenum">
              <a:rPr lang="en-US" smtClean="0"/>
              <a:t>4</a:t>
            </a:fld>
            <a:endParaRPr lang="en-US"/>
          </a:p>
        </p:txBody>
      </p:sp>
    </p:spTree>
    <p:extLst>
      <p:ext uri="{BB962C8B-B14F-4D97-AF65-F5344CB8AC3E}">
        <p14:creationId xmlns:p14="http://schemas.microsoft.com/office/powerpoint/2010/main" val="1235010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C983A-E427-4CF2-791B-086EC19F3D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1B12C5-9EF2-EEBD-255E-98F1E8D330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544A25-7010-3F72-3301-0440D6D9C6B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7B62B33-B41C-37A4-3D8D-A92BACB85964}"/>
              </a:ext>
            </a:extLst>
          </p:cNvPr>
          <p:cNvSpPr>
            <a:spLocks noGrp="1"/>
          </p:cNvSpPr>
          <p:nvPr>
            <p:ph type="sldNum" sz="quarter" idx="5"/>
          </p:nvPr>
        </p:nvSpPr>
        <p:spPr/>
        <p:txBody>
          <a:bodyPr/>
          <a:lstStyle/>
          <a:p>
            <a:fld id="{2B4AFB87-74AA-2C4B-8BFA-1BF0873F571F}" type="slidenum">
              <a:rPr lang="en-US" smtClean="0"/>
              <a:t>6</a:t>
            </a:fld>
            <a:endParaRPr lang="en-US"/>
          </a:p>
        </p:txBody>
      </p:sp>
    </p:spTree>
    <p:extLst>
      <p:ext uri="{BB962C8B-B14F-4D97-AF65-F5344CB8AC3E}">
        <p14:creationId xmlns:p14="http://schemas.microsoft.com/office/powerpoint/2010/main" val="3875417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4AFB87-74AA-2C4B-8BFA-1BF0873F571F}" type="slidenum">
              <a:rPr lang="en-US" smtClean="0"/>
              <a:t>7</a:t>
            </a:fld>
            <a:endParaRPr lang="en-US"/>
          </a:p>
        </p:txBody>
      </p:sp>
    </p:spTree>
    <p:extLst>
      <p:ext uri="{BB962C8B-B14F-4D97-AF65-F5344CB8AC3E}">
        <p14:creationId xmlns:p14="http://schemas.microsoft.com/office/powerpoint/2010/main" val="4287426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US" b="1" i="0" u="none" strike="noStrike" dirty="0">
                <a:solidFill>
                  <a:srgbClr val="000000"/>
                </a:solidFill>
                <a:effectLst/>
              </a:rPr>
              <a:t>Bonner Sphere Neutron Detection</a:t>
            </a:r>
          </a:p>
          <a:p>
            <a:pPr algn="l">
              <a:buNone/>
            </a:pPr>
            <a:r>
              <a:rPr lang="en-US" b="1" i="0" u="none" strike="noStrike" dirty="0">
                <a:solidFill>
                  <a:srgbClr val="000000"/>
                </a:solidFill>
                <a:effectLst/>
              </a:rPr>
              <a:t>🧩 What Is It?</a:t>
            </a:r>
          </a:p>
          <a:p>
            <a:pPr algn="l">
              <a:buFont typeface="Arial" panose="020B0604020202020204" pitchFamily="34" charset="0"/>
              <a:buChar char="•"/>
            </a:pPr>
            <a:r>
              <a:rPr lang="en-US" b="0" i="0" u="none" strike="noStrike" dirty="0">
                <a:solidFill>
                  <a:srgbClr val="000000"/>
                </a:solidFill>
                <a:effectLst/>
              </a:rPr>
              <a:t>A </a:t>
            </a:r>
            <a:r>
              <a:rPr lang="en-US" b="1" i="0" u="none" strike="noStrike" dirty="0">
                <a:solidFill>
                  <a:srgbClr val="000000"/>
                </a:solidFill>
                <a:effectLst/>
              </a:rPr>
              <a:t>neutron spectrometry system</a:t>
            </a:r>
            <a:r>
              <a:rPr lang="en-US" b="0" i="0" u="none" strike="noStrike" dirty="0">
                <a:solidFill>
                  <a:srgbClr val="000000"/>
                </a:solidFill>
                <a:effectLst/>
              </a:rPr>
              <a:t> using </a:t>
            </a:r>
            <a:r>
              <a:rPr lang="en-US" b="1" i="0" u="none" strike="noStrike" dirty="0">
                <a:solidFill>
                  <a:srgbClr val="000000"/>
                </a:solidFill>
                <a:effectLst/>
              </a:rPr>
              <a:t>moderating spheres</a:t>
            </a:r>
            <a:r>
              <a:rPr lang="en-US" b="0" i="0" u="none" strike="noStrike" dirty="0">
                <a:solidFill>
                  <a:srgbClr val="000000"/>
                </a:solidFill>
                <a:effectLst/>
              </a:rPr>
              <a:t> (Bonner spheres) and a central thermal neutron detector.</a:t>
            </a:r>
          </a:p>
          <a:p>
            <a:pPr algn="l">
              <a:buFont typeface="Arial" panose="020B0604020202020204" pitchFamily="34" charset="0"/>
              <a:buChar char="•"/>
            </a:pPr>
            <a:r>
              <a:rPr lang="en-US" b="0" i="0" u="none" strike="noStrike" dirty="0">
                <a:solidFill>
                  <a:srgbClr val="000000"/>
                </a:solidFill>
                <a:effectLst/>
              </a:rPr>
              <a:t>Designed to measure </a:t>
            </a:r>
            <a:r>
              <a:rPr lang="en-US" b="1" i="0" u="none" strike="noStrike" dirty="0">
                <a:solidFill>
                  <a:srgbClr val="000000"/>
                </a:solidFill>
                <a:effectLst/>
              </a:rPr>
              <a:t>neutron energy spectra</a:t>
            </a:r>
            <a:r>
              <a:rPr lang="en-US" b="0" i="0" u="none" strike="noStrike" dirty="0">
                <a:solidFill>
                  <a:srgbClr val="000000"/>
                </a:solidFill>
                <a:effectLst/>
              </a:rPr>
              <a:t> over a </a:t>
            </a:r>
            <a:r>
              <a:rPr lang="en-US" b="1" i="0" u="none" strike="noStrike" dirty="0">
                <a:solidFill>
                  <a:srgbClr val="000000"/>
                </a:solidFill>
                <a:effectLst/>
              </a:rPr>
              <a:t>wide energy range</a:t>
            </a:r>
            <a:r>
              <a:rPr lang="en-US" b="0" i="0" u="none" strike="noStrike" dirty="0">
                <a:solidFill>
                  <a:srgbClr val="000000"/>
                </a:solidFill>
                <a:effectLst/>
              </a:rPr>
              <a:t> (from thermal to GeV).</a:t>
            </a:r>
          </a:p>
          <a:p>
            <a:pPr algn="l">
              <a:buNone/>
            </a:pPr>
            <a:r>
              <a:rPr lang="en-US" b="1" i="0" u="none" strike="noStrike" dirty="0">
                <a:solidFill>
                  <a:srgbClr val="000000"/>
                </a:solidFill>
                <a:effectLst/>
              </a:rPr>
              <a:t>🛠️ How It Works</a:t>
            </a:r>
          </a:p>
          <a:p>
            <a:pPr algn="l">
              <a:buFont typeface="Arial" panose="020B0604020202020204" pitchFamily="34" charset="0"/>
              <a:buChar char="•"/>
            </a:pPr>
            <a:r>
              <a:rPr lang="en-US" b="0" i="0" u="none" strike="noStrike" dirty="0">
                <a:solidFill>
                  <a:srgbClr val="000000"/>
                </a:solidFill>
                <a:effectLst/>
              </a:rPr>
              <a:t>Consists of:</a:t>
            </a:r>
          </a:p>
          <a:p>
            <a:pPr marL="742950" lvl="1" indent="-285750" algn="l">
              <a:buFont typeface="Arial" panose="020B0604020202020204" pitchFamily="34" charset="0"/>
              <a:buChar char="•"/>
            </a:pPr>
            <a:r>
              <a:rPr lang="en-US" b="1" i="0" u="none" strike="noStrike" dirty="0">
                <a:solidFill>
                  <a:srgbClr val="000000"/>
                </a:solidFill>
                <a:effectLst/>
              </a:rPr>
              <a:t>Thermal neutron detector</a:t>
            </a:r>
            <a:r>
              <a:rPr lang="en-US" b="0" i="0" u="none" strike="noStrike" dirty="0">
                <a:solidFill>
                  <a:srgbClr val="000000"/>
                </a:solidFill>
                <a:effectLst/>
              </a:rPr>
              <a:t> (usually a 33He proportional counter)</a:t>
            </a:r>
          </a:p>
          <a:p>
            <a:pPr marL="742950" lvl="1" indent="-285750" algn="l">
              <a:buFont typeface="Arial" panose="020B0604020202020204" pitchFamily="34" charset="0"/>
              <a:buChar char="•"/>
            </a:pPr>
            <a:r>
              <a:rPr lang="en-US" b="0" i="0" u="none" strike="noStrike" dirty="0">
                <a:solidFill>
                  <a:srgbClr val="000000"/>
                </a:solidFill>
                <a:effectLst/>
              </a:rPr>
              <a:t>Surrounded by </a:t>
            </a:r>
            <a:r>
              <a:rPr lang="en-US" b="1" i="0" u="none" strike="noStrike" dirty="0">
                <a:solidFill>
                  <a:srgbClr val="000000"/>
                </a:solidFill>
                <a:effectLst/>
              </a:rPr>
              <a:t>polyethylene spheres</a:t>
            </a:r>
            <a:r>
              <a:rPr lang="en-US" b="0" i="0" u="none" strike="noStrike" dirty="0">
                <a:solidFill>
                  <a:srgbClr val="000000"/>
                </a:solidFill>
                <a:effectLst/>
              </a:rPr>
              <a:t> of varying sizes (moderators)</a:t>
            </a:r>
          </a:p>
          <a:p>
            <a:pPr algn="l">
              <a:buFont typeface="Arial" panose="020B0604020202020204" pitchFamily="34" charset="0"/>
              <a:buChar char="•"/>
            </a:pPr>
            <a:r>
              <a:rPr lang="en-US" b="0" i="0" u="none" strike="noStrike" dirty="0">
                <a:solidFill>
                  <a:srgbClr val="000000"/>
                </a:solidFill>
                <a:effectLst/>
              </a:rPr>
              <a:t>Each sphere slows neutrons to different extents → </a:t>
            </a:r>
            <a:r>
              <a:rPr lang="en-US" b="1" i="0" u="none" strike="noStrike" dirty="0">
                <a:solidFill>
                  <a:srgbClr val="000000"/>
                </a:solidFill>
                <a:effectLst/>
              </a:rPr>
              <a:t>energy-dependent response</a:t>
            </a:r>
            <a:endParaRPr lang="en-US" b="0" i="0" u="none" strike="noStrike" dirty="0">
              <a:solidFill>
                <a:srgbClr val="000000"/>
              </a:solidFill>
              <a:effectLst/>
            </a:endParaRPr>
          </a:p>
          <a:p>
            <a:pPr algn="l">
              <a:buNone/>
            </a:pPr>
            <a:r>
              <a:rPr lang="en-US" b="1" i="0" u="none" strike="noStrike" dirty="0">
                <a:solidFill>
                  <a:srgbClr val="000000"/>
                </a:solidFill>
                <a:effectLst/>
              </a:rPr>
              <a:t>📊 Applications</a:t>
            </a:r>
          </a:p>
          <a:p>
            <a:pPr algn="l">
              <a:buFont typeface="Arial" panose="020B0604020202020204" pitchFamily="34" charset="0"/>
              <a:buChar char="•"/>
            </a:pPr>
            <a:r>
              <a:rPr lang="en-US" b="1" i="0" u="none" strike="noStrike" dirty="0">
                <a:solidFill>
                  <a:srgbClr val="000000"/>
                </a:solidFill>
                <a:effectLst/>
              </a:rPr>
              <a:t>Radiation protection</a:t>
            </a:r>
            <a:r>
              <a:rPr lang="en-US" b="0" i="0" u="none" strike="noStrike" dirty="0">
                <a:solidFill>
                  <a:srgbClr val="000000"/>
                </a:solidFill>
                <a:effectLst/>
              </a:rPr>
              <a:t> and dosimetry</a:t>
            </a:r>
          </a:p>
          <a:p>
            <a:pPr algn="l">
              <a:buFont typeface="Arial" panose="020B0604020202020204" pitchFamily="34" charset="0"/>
              <a:buChar char="•"/>
            </a:pPr>
            <a:r>
              <a:rPr lang="en-US" b="1" i="0" u="none" strike="noStrike" dirty="0">
                <a:solidFill>
                  <a:srgbClr val="000000"/>
                </a:solidFill>
                <a:effectLst/>
              </a:rPr>
              <a:t>Nuclear reactor monitoring</a:t>
            </a:r>
            <a:endParaRPr lang="en-US" b="0" i="0" u="none" strike="noStrike" dirty="0">
              <a:solidFill>
                <a:srgbClr val="000000"/>
              </a:solidFill>
              <a:effectLst/>
            </a:endParaRPr>
          </a:p>
          <a:p>
            <a:pPr algn="l">
              <a:buFont typeface="Arial" panose="020B0604020202020204" pitchFamily="34" charset="0"/>
              <a:buChar char="•"/>
            </a:pPr>
            <a:r>
              <a:rPr lang="en-US" b="1" i="0" u="none" strike="noStrike" dirty="0">
                <a:solidFill>
                  <a:srgbClr val="000000"/>
                </a:solidFill>
                <a:effectLst/>
              </a:rPr>
              <a:t>Accelerator facilities</a:t>
            </a:r>
            <a:endParaRPr lang="en-US" b="0" i="0" u="none" strike="noStrike" dirty="0">
              <a:solidFill>
                <a:srgbClr val="000000"/>
              </a:solidFill>
              <a:effectLst/>
            </a:endParaRPr>
          </a:p>
          <a:p>
            <a:pPr algn="l">
              <a:buFont typeface="Arial" panose="020B0604020202020204" pitchFamily="34" charset="0"/>
              <a:buChar char="•"/>
            </a:pPr>
            <a:r>
              <a:rPr lang="en-US" b="1" i="0" u="none" strike="noStrike" dirty="0">
                <a:solidFill>
                  <a:srgbClr val="000000"/>
                </a:solidFill>
                <a:effectLst/>
              </a:rPr>
              <a:t>Cosmic ray studies</a:t>
            </a:r>
            <a:endParaRPr lang="en-US" b="0" i="0" u="none" strike="noStrike" dirty="0">
              <a:solidFill>
                <a:srgbClr val="000000"/>
              </a:solidFill>
              <a:effectLst/>
            </a:endParaRPr>
          </a:p>
          <a:p>
            <a:pPr algn="l">
              <a:buNone/>
            </a:pPr>
            <a:r>
              <a:rPr lang="en-US" b="1" i="0" u="none" strike="noStrike" dirty="0">
                <a:solidFill>
                  <a:srgbClr val="000000"/>
                </a:solidFill>
                <a:effectLst/>
              </a:rPr>
              <a:t>🔍 Advantages</a:t>
            </a:r>
          </a:p>
          <a:p>
            <a:pPr algn="l">
              <a:buFont typeface="Arial" panose="020B0604020202020204" pitchFamily="34" charset="0"/>
              <a:buChar char="•"/>
            </a:pPr>
            <a:r>
              <a:rPr lang="en-US" b="1" i="0" u="none" strike="noStrike" dirty="0">
                <a:solidFill>
                  <a:srgbClr val="000000"/>
                </a:solidFill>
                <a:effectLst/>
              </a:rPr>
              <a:t>Wide energy range</a:t>
            </a:r>
            <a:r>
              <a:rPr lang="en-US" b="0" i="0" u="none" strike="noStrike" dirty="0">
                <a:solidFill>
                  <a:srgbClr val="000000"/>
                </a:solidFill>
                <a:effectLst/>
              </a:rPr>
              <a:t> sensitivity</a:t>
            </a:r>
          </a:p>
          <a:p>
            <a:pPr algn="l">
              <a:buFont typeface="Arial" panose="020B0604020202020204" pitchFamily="34" charset="0"/>
              <a:buChar char="•"/>
            </a:pPr>
            <a:r>
              <a:rPr lang="en-US" b="1" i="0" u="none" strike="noStrike" dirty="0">
                <a:solidFill>
                  <a:srgbClr val="000000"/>
                </a:solidFill>
                <a:effectLst/>
              </a:rPr>
              <a:t>Well-characterized</a:t>
            </a:r>
            <a:r>
              <a:rPr lang="en-US" b="0" i="0" u="none" strike="noStrike" dirty="0">
                <a:solidFill>
                  <a:srgbClr val="000000"/>
                </a:solidFill>
                <a:effectLst/>
              </a:rPr>
              <a:t> response functions</a:t>
            </a:r>
          </a:p>
          <a:p>
            <a:pPr algn="l">
              <a:buFont typeface="Arial" panose="020B0604020202020204" pitchFamily="34" charset="0"/>
              <a:buChar char="•"/>
            </a:pPr>
            <a:r>
              <a:rPr lang="en-US" b="1" i="0" u="none" strike="noStrike" dirty="0">
                <a:solidFill>
                  <a:srgbClr val="000000"/>
                </a:solidFill>
                <a:effectLst/>
              </a:rPr>
              <a:t>Passive and robust</a:t>
            </a:r>
            <a:r>
              <a:rPr lang="en-US" b="0" i="0" u="none" strike="noStrike" dirty="0">
                <a:solidFill>
                  <a:srgbClr val="000000"/>
                </a:solidFill>
                <a:effectLst/>
              </a:rPr>
              <a:t> setup</a:t>
            </a:r>
          </a:p>
          <a:p>
            <a:pPr algn="l">
              <a:buNone/>
            </a:pPr>
            <a:r>
              <a:rPr lang="en-US" b="1" i="0" u="none" strike="noStrike" dirty="0">
                <a:solidFill>
                  <a:srgbClr val="000000"/>
                </a:solidFill>
                <a:effectLst/>
              </a:rPr>
              <a:t>⚠️ Limitations</a:t>
            </a:r>
          </a:p>
          <a:p>
            <a:pPr algn="l">
              <a:buFont typeface="Arial" panose="020B0604020202020204" pitchFamily="34" charset="0"/>
              <a:buChar char="•"/>
            </a:pPr>
            <a:r>
              <a:rPr lang="en-US" b="1" i="0" u="none" strike="noStrike" dirty="0">
                <a:solidFill>
                  <a:srgbClr val="000000"/>
                </a:solidFill>
                <a:effectLst/>
              </a:rPr>
              <a:t>Requires unfolding</a:t>
            </a:r>
            <a:r>
              <a:rPr lang="en-US" b="0" i="0" u="none" strike="noStrike" dirty="0">
                <a:solidFill>
                  <a:srgbClr val="000000"/>
                </a:solidFill>
                <a:effectLst/>
              </a:rPr>
              <a:t> of measured data to obtain energy spectrum</a:t>
            </a:r>
          </a:p>
          <a:p>
            <a:pPr algn="l">
              <a:buFont typeface="Arial" panose="020B0604020202020204" pitchFamily="34" charset="0"/>
              <a:buChar char="•"/>
            </a:pPr>
            <a:r>
              <a:rPr lang="en-US" b="1" i="0" u="none" strike="noStrike" dirty="0">
                <a:solidFill>
                  <a:srgbClr val="000000"/>
                </a:solidFill>
                <a:effectLst/>
              </a:rPr>
              <a:t>Bulky</a:t>
            </a:r>
            <a:r>
              <a:rPr lang="en-US" b="0" i="0" u="none" strike="noStrike" dirty="0">
                <a:solidFill>
                  <a:srgbClr val="000000"/>
                </a:solidFill>
                <a:effectLst/>
              </a:rPr>
              <a:t> for portable use</a:t>
            </a:r>
          </a:p>
          <a:p>
            <a:pPr algn="l">
              <a:buFont typeface="Arial" panose="020B0604020202020204" pitchFamily="34" charset="0"/>
              <a:buChar char="•"/>
            </a:pPr>
            <a:r>
              <a:rPr lang="en-US" b="1" i="0" u="none" strike="noStrike" dirty="0">
                <a:solidFill>
                  <a:srgbClr val="000000"/>
                </a:solidFill>
                <a:effectLst/>
              </a:rPr>
              <a:t>Low resolution</a:t>
            </a:r>
            <a:r>
              <a:rPr lang="en-US" b="0" i="0" u="none" strike="noStrike" dirty="0">
                <a:solidFill>
                  <a:srgbClr val="000000"/>
                </a:solidFill>
                <a:effectLst/>
              </a:rPr>
              <a:t> compared to TOF or spectrometer-based systems</a:t>
            </a:r>
          </a:p>
          <a:p>
            <a:endParaRPr lang="en-US" dirty="0"/>
          </a:p>
        </p:txBody>
      </p:sp>
      <p:sp>
        <p:nvSpPr>
          <p:cNvPr id="4" name="Slide Number Placeholder 3"/>
          <p:cNvSpPr>
            <a:spLocks noGrp="1"/>
          </p:cNvSpPr>
          <p:nvPr>
            <p:ph type="sldNum" sz="quarter" idx="5"/>
          </p:nvPr>
        </p:nvSpPr>
        <p:spPr/>
        <p:txBody>
          <a:bodyPr/>
          <a:lstStyle/>
          <a:p>
            <a:fld id="{2B4AFB87-74AA-2C4B-8BFA-1BF0873F571F}" type="slidenum">
              <a:rPr lang="en-US" smtClean="0"/>
              <a:t>8</a:t>
            </a:fld>
            <a:endParaRPr lang="en-US"/>
          </a:p>
        </p:txBody>
      </p:sp>
    </p:spTree>
    <p:extLst>
      <p:ext uri="{BB962C8B-B14F-4D97-AF65-F5344CB8AC3E}">
        <p14:creationId xmlns:p14="http://schemas.microsoft.com/office/powerpoint/2010/main" val="3286799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7/11/25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649035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7/11/25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705059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7/11/25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777909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7/11/25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4095869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7/11/25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919029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7/11/25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681052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7/11/25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405528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7/11/25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66876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7/11/25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410588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7/11/25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723773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7/11/25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80184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7/11/25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4278546"/>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140/epjp/s13360%E2%80%91022%E2%80%9103439%E2%80%913"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CB7A1A-D55F-2E64-1442-54170308AB9F}"/>
              </a:ext>
            </a:extLst>
          </p:cNvPr>
          <p:cNvSpPr>
            <a:spLocks noGrp="1"/>
          </p:cNvSpPr>
          <p:nvPr>
            <p:ph type="title"/>
          </p:nvPr>
        </p:nvSpPr>
        <p:spPr>
          <a:xfrm>
            <a:off x="704089" y="914400"/>
            <a:ext cx="3453844" cy="1463040"/>
          </a:xfrm>
        </p:spPr>
        <p:txBody>
          <a:bodyPr vert="horz" lIns="91440" tIns="45720" rIns="91440" bIns="45720" rtlCol="0" anchor="t">
            <a:normAutofit/>
          </a:bodyPr>
          <a:lstStyle/>
          <a:p>
            <a:endParaRPr lang="en-US"/>
          </a:p>
        </p:txBody>
      </p:sp>
      <p:cxnSp>
        <p:nvCxnSpPr>
          <p:cNvPr id="30" name="Straight Connector 29">
            <a:extLst>
              <a:ext uri="{FF2B5EF4-FFF2-40B4-BE49-F238E27FC236}">
                <a16:creationId xmlns:a16="http://schemas.microsoft.com/office/drawing/2014/main" id="{A7C10D4C-8DED-200E-3237-3345F3F2A1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4672" y="723900"/>
            <a:ext cx="105887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8F7F80F-9EDD-0EEA-B6D7-E116EBA4FA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065" y="2497143"/>
            <a:ext cx="105828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6" name="Content Placeholder 25" descr="A person in a black shirt&#10;&#10;AI-generated content may be incorrect.">
            <a:extLst>
              <a:ext uri="{FF2B5EF4-FFF2-40B4-BE49-F238E27FC236}">
                <a16:creationId xmlns:a16="http://schemas.microsoft.com/office/drawing/2014/main" id="{13A1715D-D75B-68D0-CFD7-E21453D605F0}"/>
              </a:ext>
            </a:extLst>
          </p:cNvPr>
          <p:cNvPicPr>
            <a:picLocks noGrp="1" noChangeAspect="1"/>
          </p:cNvPicPr>
          <p:nvPr>
            <p:ph idx="1"/>
          </p:nvPr>
        </p:nvPicPr>
        <p:blipFill>
          <a:blip r:embed="rId2"/>
          <a:stretch>
            <a:fillRect/>
          </a:stretch>
        </p:blipFill>
        <p:spPr>
          <a:xfrm>
            <a:off x="8965" y="84663"/>
            <a:ext cx="7179750" cy="6049437"/>
          </a:xfrm>
        </p:spPr>
      </p:pic>
      <p:pic>
        <p:nvPicPr>
          <p:cNvPr id="29" name="Picture 28" descr="A white paper with black text&#10;&#10;AI-generated content may be incorrect.">
            <a:extLst>
              <a:ext uri="{FF2B5EF4-FFF2-40B4-BE49-F238E27FC236}">
                <a16:creationId xmlns:a16="http://schemas.microsoft.com/office/drawing/2014/main" id="{97092BCD-3C4C-C057-82F8-6265EC259D5D}"/>
              </a:ext>
            </a:extLst>
          </p:cNvPr>
          <p:cNvPicPr>
            <a:picLocks noChangeAspect="1"/>
          </p:cNvPicPr>
          <p:nvPr/>
        </p:nvPicPr>
        <p:blipFill>
          <a:blip r:embed="rId3"/>
          <a:stretch>
            <a:fillRect/>
          </a:stretch>
        </p:blipFill>
        <p:spPr>
          <a:xfrm>
            <a:off x="3683246" y="2089180"/>
            <a:ext cx="7963686" cy="4629337"/>
          </a:xfrm>
          <a:prstGeom prst="rect">
            <a:avLst/>
          </a:prstGeom>
        </p:spPr>
      </p:pic>
    </p:spTree>
    <p:extLst>
      <p:ext uri="{BB962C8B-B14F-4D97-AF65-F5344CB8AC3E}">
        <p14:creationId xmlns:p14="http://schemas.microsoft.com/office/powerpoint/2010/main" val="1869237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54A316A-0563-2B51-58E8-4A251A449E62}"/>
            </a:ext>
          </a:extLst>
        </p:cNvPr>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55DE22A6-7EF6-6B5B-AAA4-4D17684EC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6335BE-4525-4C06-E9B4-A05E06A71A57}"/>
              </a:ext>
            </a:extLst>
          </p:cNvPr>
          <p:cNvSpPr>
            <a:spLocks noGrp="1"/>
          </p:cNvSpPr>
          <p:nvPr>
            <p:ph type="title"/>
          </p:nvPr>
        </p:nvSpPr>
        <p:spPr>
          <a:xfrm>
            <a:off x="704089" y="914400"/>
            <a:ext cx="3453844" cy="1463040"/>
          </a:xfrm>
        </p:spPr>
        <p:txBody>
          <a:bodyPr vert="horz" lIns="91440" tIns="45720" rIns="91440" bIns="45720" rtlCol="0" anchor="t">
            <a:normAutofit/>
          </a:bodyPr>
          <a:lstStyle/>
          <a:p>
            <a:endParaRPr lang="en-US"/>
          </a:p>
        </p:txBody>
      </p:sp>
      <p:cxnSp>
        <p:nvCxnSpPr>
          <p:cNvPr id="30" name="Straight Connector 29">
            <a:extLst>
              <a:ext uri="{FF2B5EF4-FFF2-40B4-BE49-F238E27FC236}">
                <a16:creationId xmlns:a16="http://schemas.microsoft.com/office/drawing/2014/main" id="{BF5D735B-2020-71F8-0025-5884C06FE48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4672" y="723900"/>
            <a:ext cx="105887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1A9DC78-1F29-900C-2333-6BC83C2FFB1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065" y="2497143"/>
            <a:ext cx="105828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6" name="Content Placeholder 25" descr="A person in a black shirt&#10;&#10;AI-generated content may be incorrect.">
            <a:extLst>
              <a:ext uri="{FF2B5EF4-FFF2-40B4-BE49-F238E27FC236}">
                <a16:creationId xmlns:a16="http://schemas.microsoft.com/office/drawing/2014/main" id="{68DC8B78-1D71-F167-5055-D604C35F1182}"/>
              </a:ext>
            </a:extLst>
          </p:cNvPr>
          <p:cNvPicPr>
            <a:picLocks noGrp="1" noChangeAspect="1"/>
          </p:cNvPicPr>
          <p:nvPr>
            <p:ph idx="1"/>
          </p:nvPr>
        </p:nvPicPr>
        <p:blipFill>
          <a:blip r:embed="rId2"/>
          <a:stretch>
            <a:fillRect/>
          </a:stretch>
        </p:blipFill>
        <p:spPr>
          <a:xfrm>
            <a:off x="8965" y="84663"/>
            <a:ext cx="7179750" cy="6049437"/>
          </a:xfrm>
        </p:spPr>
      </p:pic>
      <p:pic>
        <p:nvPicPr>
          <p:cNvPr id="29" name="Picture 28" descr="A white paper with black text&#10;&#10;AI-generated content may be incorrect.">
            <a:extLst>
              <a:ext uri="{FF2B5EF4-FFF2-40B4-BE49-F238E27FC236}">
                <a16:creationId xmlns:a16="http://schemas.microsoft.com/office/drawing/2014/main" id="{3A49B3A7-FB63-093C-9BAA-66F98A8ADC84}"/>
              </a:ext>
            </a:extLst>
          </p:cNvPr>
          <p:cNvPicPr>
            <a:picLocks noChangeAspect="1"/>
          </p:cNvPicPr>
          <p:nvPr/>
        </p:nvPicPr>
        <p:blipFill>
          <a:blip r:embed="rId3"/>
          <a:stretch>
            <a:fillRect/>
          </a:stretch>
        </p:blipFill>
        <p:spPr>
          <a:xfrm>
            <a:off x="3683246" y="2089180"/>
            <a:ext cx="7963686" cy="4629337"/>
          </a:xfrm>
          <a:prstGeom prst="rect">
            <a:avLst/>
          </a:prstGeom>
        </p:spPr>
      </p:pic>
      <p:pic>
        <p:nvPicPr>
          <p:cNvPr id="4" name="Picture 3" descr="A person flying a plane over a map&#10;&#10;AI-generated content may be incorrect.">
            <a:extLst>
              <a:ext uri="{FF2B5EF4-FFF2-40B4-BE49-F238E27FC236}">
                <a16:creationId xmlns:a16="http://schemas.microsoft.com/office/drawing/2014/main" id="{46BE1F53-6B78-A311-7D21-6A9F1500D462}"/>
              </a:ext>
            </a:extLst>
          </p:cNvPr>
          <p:cNvPicPr>
            <a:picLocks noChangeAspect="1"/>
          </p:cNvPicPr>
          <p:nvPr/>
        </p:nvPicPr>
        <p:blipFill>
          <a:blip r:embed="rId4"/>
          <a:stretch>
            <a:fillRect/>
          </a:stretch>
        </p:blipFill>
        <p:spPr>
          <a:xfrm>
            <a:off x="836665" y="259328"/>
            <a:ext cx="8971285" cy="6236722"/>
          </a:xfrm>
          <a:prstGeom prst="rect">
            <a:avLst/>
          </a:prstGeom>
        </p:spPr>
      </p:pic>
    </p:spTree>
    <p:extLst>
      <p:ext uri="{BB962C8B-B14F-4D97-AF65-F5344CB8AC3E}">
        <p14:creationId xmlns:p14="http://schemas.microsoft.com/office/powerpoint/2010/main" val="1337809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A395376-1139-282D-BE30-76D25E4ED6B0}"/>
              </a:ext>
            </a:extLst>
          </p:cNvPr>
          <p:cNvSpPr/>
          <p:nvPr/>
        </p:nvSpPr>
        <p:spPr>
          <a:xfrm>
            <a:off x="166062" y="298648"/>
            <a:ext cx="11859876" cy="1388506"/>
          </a:xfrm>
          <a:prstGeom prst="rect">
            <a:avLst/>
          </a:prstGeom>
          <a:solidFill>
            <a:srgbClr val="C5CCC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C99F0E4-6EB4-C8A4-9242-C2A992FE1FFF}"/>
              </a:ext>
            </a:extLst>
          </p:cNvPr>
          <p:cNvSpPr txBox="1"/>
          <p:nvPr/>
        </p:nvSpPr>
        <p:spPr>
          <a:xfrm>
            <a:off x="3050381" y="3244334"/>
            <a:ext cx="6100762" cy="369332"/>
          </a:xfrm>
          <a:prstGeom prst="rect">
            <a:avLst/>
          </a:prstGeom>
          <a:noFill/>
        </p:spPr>
        <p:txBody>
          <a:bodyPr wrap="square">
            <a:spAutoFit/>
          </a:bodyPr>
          <a:lstStyle/>
          <a:p>
            <a:pPr algn="l"/>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p:txBody>
      </p:sp>
      <p:pic>
        <p:nvPicPr>
          <p:cNvPr id="4" name="Picture 3" descr="A diagram of a molecule&#10;&#10;AI-generated content may be incorrect.">
            <a:extLst>
              <a:ext uri="{FF2B5EF4-FFF2-40B4-BE49-F238E27FC236}">
                <a16:creationId xmlns:a16="http://schemas.microsoft.com/office/drawing/2014/main" id="{699D3F48-4475-E1DB-DDE9-EC58C1E0246D}"/>
              </a:ext>
            </a:extLst>
          </p:cNvPr>
          <p:cNvPicPr>
            <a:picLocks noChangeAspect="1"/>
          </p:cNvPicPr>
          <p:nvPr/>
        </p:nvPicPr>
        <p:blipFill>
          <a:blip r:embed="rId3"/>
          <a:srcRect r="54380"/>
          <a:stretch>
            <a:fillRect/>
          </a:stretch>
        </p:blipFill>
        <p:spPr>
          <a:xfrm>
            <a:off x="4659941" y="3429000"/>
            <a:ext cx="2298465" cy="2331924"/>
          </a:xfrm>
          <a:prstGeom prst="rect">
            <a:avLst/>
          </a:prstGeom>
        </p:spPr>
      </p:pic>
      <p:sp>
        <p:nvSpPr>
          <p:cNvPr id="13" name="TextBox 12">
            <a:extLst>
              <a:ext uri="{FF2B5EF4-FFF2-40B4-BE49-F238E27FC236}">
                <a16:creationId xmlns:a16="http://schemas.microsoft.com/office/drawing/2014/main" id="{78F424A5-654A-084A-C442-75C3C5874CC3}"/>
              </a:ext>
            </a:extLst>
          </p:cNvPr>
          <p:cNvSpPr txBox="1"/>
          <p:nvPr/>
        </p:nvSpPr>
        <p:spPr>
          <a:xfrm>
            <a:off x="571635" y="1945974"/>
            <a:ext cx="6469245" cy="3693319"/>
          </a:xfrm>
          <a:prstGeom prst="rect">
            <a:avLst/>
          </a:prstGeom>
          <a:noFill/>
        </p:spPr>
        <p:txBody>
          <a:bodyPr wrap="square">
            <a:spAutoFit/>
          </a:bodyPr>
          <a:lstStyle/>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Research Focus: Nitrogen-Vacancy (NV) Centers in Diamond</a:t>
            </a:r>
          </a:p>
          <a:p>
            <a:pPr algn="l">
              <a:buNone/>
            </a:pPr>
            <a:endParaRPr lang="en-US" b="1" i="0" u="none" strike="noStrike" dirty="0">
              <a:solidFill>
                <a:srgbClr val="000000"/>
              </a:solidFill>
              <a:effectLst/>
              <a:latin typeface="Times New Roman" panose="02020603050405020304" pitchFamily="18" charset="0"/>
              <a:cs typeface="Times New Roman" panose="02020603050405020304" pitchFamily="18" charset="0"/>
            </a:endParaRPr>
          </a:p>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What Are NV Centers?</a:t>
            </a: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Point defects in diamond: </a:t>
            </a:r>
            <a:r>
              <a:rPr lang="en-US" b="1" i="0" u="none" strike="noStrike" dirty="0">
                <a:solidFill>
                  <a:srgbClr val="000000"/>
                </a:solidFill>
                <a:effectLst/>
                <a:latin typeface="Times New Roman" panose="02020603050405020304" pitchFamily="18" charset="0"/>
                <a:cs typeface="Times New Roman" panose="02020603050405020304" pitchFamily="18" charset="0"/>
              </a:rPr>
              <a:t>Nitrogen atom + vacancy</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Quantum systems with </a:t>
            </a:r>
            <a:r>
              <a:rPr lang="en-US" b="1" i="0" u="none" strike="noStrike" dirty="0">
                <a:solidFill>
                  <a:srgbClr val="000000"/>
                </a:solidFill>
                <a:effectLst/>
                <a:latin typeface="Times New Roman" panose="02020603050405020304" pitchFamily="18" charset="0"/>
                <a:cs typeface="Times New Roman" panose="02020603050405020304" pitchFamily="18" charset="0"/>
              </a:rPr>
              <a:t>stable spin states</a:t>
            </a:r>
            <a:r>
              <a:rPr lang="en-US" b="0" i="0" u="none" strike="noStrike" dirty="0">
                <a:solidFill>
                  <a:srgbClr val="000000"/>
                </a:solidFill>
                <a:effectLst/>
                <a:latin typeface="Times New Roman" panose="02020603050405020304" pitchFamily="18" charset="0"/>
                <a:cs typeface="Times New Roman" panose="02020603050405020304" pitchFamily="18" charset="0"/>
              </a:rPr>
              <a:t> and </a:t>
            </a:r>
            <a:r>
              <a:rPr lang="en-US" b="1" i="0" u="none" strike="noStrike" dirty="0">
                <a:solidFill>
                  <a:srgbClr val="000000"/>
                </a:solidFill>
                <a:effectLst/>
                <a:latin typeface="Times New Roman" panose="02020603050405020304" pitchFamily="18" charset="0"/>
                <a:cs typeface="Times New Roman" panose="02020603050405020304" pitchFamily="18" charset="0"/>
              </a:rPr>
              <a:t>optical readout</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None/>
            </a:pPr>
            <a:endParaRPr lang="en-US" b="1" i="0" u="none" strike="noStrike" dirty="0">
              <a:solidFill>
                <a:srgbClr val="000000"/>
              </a:solidFill>
              <a:effectLst/>
              <a:latin typeface="Times New Roman" panose="02020603050405020304" pitchFamily="18" charset="0"/>
              <a:cs typeface="Times New Roman" panose="02020603050405020304" pitchFamily="18" charset="0"/>
            </a:endParaRPr>
          </a:p>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Key Capabilities</a:t>
            </a:r>
          </a:p>
          <a:p>
            <a:pPr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Optically polarized spin states</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Detect:</a:t>
            </a: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Magnetic fields</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Electric fields</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Temperature</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Operate at </a:t>
            </a:r>
            <a:r>
              <a:rPr lang="en-US" b="1" i="0" u="none" strike="noStrike" dirty="0">
                <a:solidFill>
                  <a:srgbClr val="000000"/>
                </a:solidFill>
                <a:effectLst/>
                <a:latin typeface="Times New Roman" panose="02020603050405020304" pitchFamily="18" charset="0"/>
                <a:cs typeface="Times New Roman" panose="02020603050405020304" pitchFamily="18" charset="0"/>
              </a:rPr>
              <a:t>room temperature</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060923CC-44EA-4E10-6AF4-F9D8D267BB8C}"/>
              </a:ext>
            </a:extLst>
          </p:cNvPr>
          <p:cNvSpPr txBox="1"/>
          <p:nvPr/>
        </p:nvSpPr>
        <p:spPr>
          <a:xfrm>
            <a:off x="1566261" y="556968"/>
            <a:ext cx="8193880" cy="646331"/>
          </a:xfrm>
          <a:prstGeom prst="rect">
            <a:avLst/>
          </a:prstGeom>
          <a:noFill/>
        </p:spPr>
        <p:txBody>
          <a:bodyPr wrap="square">
            <a:spAutoFit/>
          </a:bodyPr>
          <a:lstStyle/>
          <a:p>
            <a:pPr algn="l" rtl="0">
              <a:buNone/>
            </a:pPr>
            <a:r>
              <a:rPr lang="en-US" b="1" i="0" u="none" strike="noStrike" cap="all" dirty="0">
                <a:solidFill>
                  <a:srgbClr val="3F5426"/>
                </a:solidFill>
                <a:effectLst/>
                <a:latin typeface="Times New Roman" panose="02020603050405020304" pitchFamily="18" charset="0"/>
                <a:cs typeface="Times New Roman" panose="02020603050405020304" pitchFamily="18" charset="0"/>
              </a:rPr>
              <a:t>CURRENT POSITION</a:t>
            </a:r>
            <a:endParaRPr lang="en-US" b="0" i="0" u="none" strike="noStrike" cap="all" dirty="0">
              <a:solidFill>
                <a:srgbClr val="000000"/>
              </a:solidFill>
              <a:effectLst/>
              <a:latin typeface="Times New Roman" panose="02020603050405020304" pitchFamily="18" charset="0"/>
              <a:cs typeface="Times New Roman" panose="02020603050405020304" pitchFamily="18" charset="0"/>
            </a:endParaRPr>
          </a:p>
          <a:p>
            <a:pPr algn="l" rtl="0"/>
            <a:r>
              <a:rPr lang="en-US" b="1" i="0" u="none" strike="noStrike" dirty="0">
                <a:solidFill>
                  <a:srgbClr val="000000"/>
                </a:solidFill>
                <a:effectLst/>
                <a:latin typeface="Times New Roman" panose="02020603050405020304" pitchFamily="18" charset="0"/>
                <a:cs typeface="Times New Roman" panose="02020603050405020304" pitchFamily="18" charset="0"/>
              </a:rPr>
              <a:t>PhD student, November 2024 - present</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FE818BE2-D78F-5A10-F733-487B99E8D9FF}"/>
              </a:ext>
            </a:extLst>
          </p:cNvPr>
          <p:cNvSpPr txBox="1"/>
          <p:nvPr/>
        </p:nvSpPr>
        <p:spPr>
          <a:xfrm>
            <a:off x="1566261" y="1203299"/>
            <a:ext cx="6958806" cy="738664"/>
          </a:xfrm>
          <a:prstGeom prst="rect">
            <a:avLst/>
          </a:prstGeom>
          <a:noFill/>
        </p:spPr>
        <p:txBody>
          <a:bodyPr wrap="square">
            <a:spAutoFit/>
          </a:bodyPr>
          <a:lstStyle/>
          <a:p>
            <a:pPr rtl="0">
              <a:buNone/>
            </a:pPr>
            <a:r>
              <a:rPr lang="en-US" sz="1400" b="0" i="0" u="none" strike="noStrike" dirty="0">
                <a:solidFill>
                  <a:srgbClr val="000000"/>
                </a:solidFill>
                <a:effectLst/>
                <a:latin typeface="Times New Roman" panose="02020603050405020304" pitchFamily="18" charset="0"/>
                <a:cs typeface="Times New Roman" panose="02020603050405020304" pitchFamily="18" charset="0"/>
              </a:rPr>
              <a:t>@ Molecular Biotechnology Center, University of Turin</a:t>
            </a:r>
          </a:p>
          <a:p>
            <a:pPr algn="ctr" rtl="0">
              <a:buNone/>
            </a:pP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p>
            <a:pPr algn="l" rtl="0">
              <a:buFont typeface="Arial" panose="020B0604020202020204" pitchFamily="34" charset="0"/>
              <a:buChar char="•"/>
            </a:pP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p:txBody>
      </p:sp>
      <p:pic>
        <p:nvPicPr>
          <p:cNvPr id="21" name="Picture 20" descr="A red circle with a bull and a bird on it&#10;&#10;AI-generated content may be incorrect.">
            <a:extLst>
              <a:ext uri="{FF2B5EF4-FFF2-40B4-BE49-F238E27FC236}">
                <a16:creationId xmlns:a16="http://schemas.microsoft.com/office/drawing/2014/main" id="{B666D932-33CD-ED35-BBDF-38EEFB7306C7}"/>
              </a:ext>
            </a:extLst>
          </p:cNvPr>
          <p:cNvPicPr>
            <a:picLocks noChangeAspect="1"/>
          </p:cNvPicPr>
          <p:nvPr/>
        </p:nvPicPr>
        <p:blipFill>
          <a:blip r:embed="rId4"/>
          <a:stretch>
            <a:fillRect/>
          </a:stretch>
        </p:blipFill>
        <p:spPr>
          <a:xfrm>
            <a:off x="259164" y="352617"/>
            <a:ext cx="1213995" cy="1280568"/>
          </a:xfrm>
          <a:prstGeom prst="rect">
            <a:avLst/>
          </a:prstGeom>
        </p:spPr>
      </p:pic>
      <p:sp>
        <p:nvSpPr>
          <p:cNvPr id="3" name="TextBox 2">
            <a:extLst>
              <a:ext uri="{FF2B5EF4-FFF2-40B4-BE49-F238E27FC236}">
                <a16:creationId xmlns:a16="http://schemas.microsoft.com/office/drawing/2014/main" id="{11013261-B2C0-01FD-2F22-A5AFA8CCF77A}"/>
              </a:ext>
            </a:extLst>
          </p:cNvPr>
          <p:cNvSpPr txBox="1"/>
          <p:nvPr/>
        </p:nvSpPr>
        <p:spPr>
          <a:xfrm>
            <a:off x="7698244" y="1943614"/>
            <a:ext cx="4123793" cy="3970318"/>
          </a:xfrm>
          <a:prstGeom prst="rect">
            <a:avLst/>
          </a:prstGeom>
          <a:noFill/>
        </p:spPr>
        <p:txBody>
          <a:bodyPr wrap="square">
            <a:spAutoFit/>
          </a:bodyPr>
          <a:lstStyle/>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Applications in MRI &amp; Beyond</a:t>
            </a:r>
          </a:p>
          <a:p>
            <a:pPr algn="l">
              <a:buNone/>
            </a:pPr>
            <a:endParaRPr lang="en-US" b="1" i="0" u="none" strike="noStrike" dirty="0">
              <a:solidFill>
                <a:srgbClr val="000000"/>
              </a:solidFill>
              <a:effectLst/>
              <a:latin typeface="Times New Roman" panose="02020603050405020304" pitchFamily="18" charset="0"/>
              <a:cs typeface="Times New Roman" panose="02020603050405020304" pitchFamily="18" charset="0"/>
            </a:endParaRPr>
          </a:p>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High-Sensitivity MRI</a:t>
            </a:r>
          </a:p>
          <a:p>
            <a:pPr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Hyperpolarization</a:t>
            </a:r>
            <a:r>
              <a:rPr lang="en-US" b="0" i="0" u="none" strike="noStrike" dirty="0">
                <a:solidFill>
                  <a:srgbClr val="000000"/>
                </a:solidFill>
                <a:effectLst/>
                <a:latin typeface="Times New Roman" panose="02020603050405020304" pitchFamily="18" charset="0"/>
                <a:cs typeface="Times New Roman" panose="02020603050405020304" pitchFamily="18" charset="0"/>
              </a:rPr>
              <a:t> of surrounding nuclear spins via NV centers</a:t>
            </a: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Boosts </a:t>
            </a:r>
            <a:r>
              <a:rPr lang="en-US" b="1" i="0" u="none" strike="noStrike" dirty="0">
                <a:solidFill>
                  <a:srgbClr val="000000"/>
                </a:solidFill>
                <a:effectLst/>
                <a:latin typeface="Times New Roman" panose="02020603050405020304" pitchFamily="18" charset="0"/>
                <a:cs typeface="Times New Roman" panose="02020603050405020304" pitchFamily="18" charset="0"/>
              </a:rPr>
              <a:t>NMR signal</a:t>
            </a:r>
            <a:r>
              <a:rPr lang="en-US" b="0" i="0" u="none" strike="noStrike" dirty="0">
                <a:solidFill>
                  <a:srgbClr val="000000"/>
                </a:solidFill>
                <a:effectLst/>
                <a:latin typeface="Times New Roman" panose="02020603050405020304" pitchFamily="18" charset="0"/>
                <a:cs typeface="Times New Roman" panose="02020603050405020304" pitchFamily="18" charset="0"/>
              </a:rPr>
              <a:t> by several orders of magnitude</a:t>
            </a:r>
          </a:p>
          <a:p>
            <a:pPr algn="l">
              <a:buFont typeface="Arial" panose="020B0604020202020204" pitchFamily="34" charset="0"/>
              <a:buChar char="•"/>
            </a:pP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Enables:</a:t>
            </a: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Low-field MRI</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Faster imaging</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Single-cell or molecular-level sensitivity</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Biomedical Imaging &amp; Sensing</a:t>
            </a:r>
          </a:p>
        </p:txBody>
      </p:sp>
    </p:spTree>
    <p:extLst>
      <p:ext uri="{BB962C8B-B14F-4D97-AF65-F5344CB8AC3E}">
        <p14:creationId xmlns:p14="http://schemas.microsoft.com/office/powerpoint/2010/main" val="2443667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8C999-8174-1BD4-73C9-4A6A1E20BCF6}"/>
              </a:ext>
            </a:extLst>
          </p:cNvPr>
          <p:cNvSpPr>
            <a:spLocks noGrp="1"/>
          </p:cNvSpPr>
          <p:nvPr>
            <p:ph type="title"/>
          </p:nvPr>
        </p:nvSpPr>
        <p:spPr>
          <a:xfrm>
            <a:off x="5699973" y="985718"/>
            <a:ext cx="7304828" cy="1307592"/>
          </a:xfrm>
        </p:spPr>
        <p:txBody>
          <a:bodyPr>
            <a:noAutofit/>
          </a:bodyPr>
          <a:lstStyle/>
          <a:p>
            <a:r>
              <a:rPr lang="en-US" sz="3200" b="1" dirty="0">
                <a:solidFill>
                  <a:srgbClr val="002060"/>
                </a:solidFill>
                <a:latin typeface="Times New Roman" panose="02020603050405020304" pitchFamily="18" charset="0"/>
                <a:cs typeface="Times New Roman" panose="02020603050405020304" pitchFamily="18" charset="0"/>
              </a:rPr>
              <a:t>Advantages of  the SESTRA </a:t>
            </a:r>
            <a:br>
              <a:rPr lang="en-US" sz="3200" b="1" dirty="0">
                <a:solidFill>
                  <a:srgbClr val="002060"/>
                </a:solidFill>
                <a:latin typeface="Times New Roman" panose="02020603050405020304" pitchFamily="18" charset="0"/>
                <a:cs typeface="Times New Roman" panose="02020603050405020304" pitchFamily="18" charset="0"/>
              </a:rPr>
            </a:br>
            <a:r>
              <a:rPr lang="en-US" sz="3200" b="1" dirty="0" err="1">
                <a:solidFill>
                  <a:srgbClr val="002060"/>
                </a:solidFill>
                <a:latin typeface="Times New Roman" panose="02020603050405020304" pitchFamily="18" charset="0"/>
                <a:cs typeface="Times New Roman" panose="02020603050405020304" pitchFamily="18" charset="0"/>
              </a:rPr>
              <a:t>Timepix</a:t>
            </a:r>
            <a:r>
              <a:rPr lang="en-US" sz="3200" b="1" dirty="0">
                <a:solidFill>
                  <a:srgbClr val="002060"/>
                </a:solidFill>
                <a:latin typeface="Times New Roman" panose="02020603050405020304" pitchFamily="18" charset="0"/>
                <a:cs typeface="Times New Roman" panose="02020603050405020304" pitchFamily="18" charset="0"/>
              </a:rPr>
              <a:t> Detector </a:t>
            </a:r>
            <a:br>
              <a:rPr lang="en-US" sz="3200" b="1" dirty="0">
                <a:solidFill>
                  <a:srgbClr val="002060"/>
                </a:solidFill>
                <a:latin typeface="Times New Roman" panose="02020603050405020304" pitchFamily="18" charset="0"/>
                <a:cs typeface="Times New Roman" panose="02020603050405020304" pitchFamily="18" charset="0"/>
              </a:rPr>
            </a:br>
            <a:r>
              <a:rPr lang="en-US" sz="2000" dirty="0">
                <a:solidFill>
                  <a:srgbClr val="002060"/>
                </a:solidFill>
                <a:latin typeface="Times New Roman" panose="02020603050405020304" pitchFamily="18" charset="0"/>
                <a:cs typeface="Times New Roman" panose="02020603050405020304" pitchFamily="18" charset="0"/>
              </a:rPr>
              <a:t>Hands-On Perspective</a:t>
            </a:r>
            <a:endParaRPr lang="en-US" sz="3200" dirty="0">
              <a:solidFill>
                <a:srgbClr val="002060"/>
              </a:solidFill>
              <a:latin typeface="Times New Roman" panose="02020603050405020304" pitchFamily="18" charset="0"/>
              <a:cs typeface="Times New Roman" panose="02020603050405020304" pitchFamily="18" charset="0"/>
            </a:endParaRPr>
          </a:p>
        </p:txBody>
      </p:sp>
      <p:pic>
        <p:nvPicPr>
          <p:cNvPr id="5" name="Content Placeholder 4" descr="A computer screen with a computer and a necklace&#10;&#10;AI-generated content may be incorrect.">
            <a:extLst>
              <a:ext uri="{FF2B5EF4-FFF2-40B4-BE49-F238E27FC236}">
                <a16:creationId xmlns:a16="http://schemas.microsoft.com/office/drawing/2014/main" id="{F5AFB724-8925-D2BA-E029-393D7BC68C7A}"/>
              </a:ext>
            </a:extLst>
          </p:cNvPr>
          <p:cNvPicPr>
            <a:picLocks noGrp="1" noChangeAspect="1"/>
          </p:cNvPicPr>
          <p:nvPr>
            <p:ph idx="1"/>
          </p:nvPr>
        </p:nvPicPr>
        <p:blipFill>
          <a:blip r:embed="rId3"/>
          <a:stretch>
            <a:fillRect/>
          </a:stretch>
        </p:blipFill>
        <p:spPr>
          <a:xfrm>
            <a:off x="1101790" y="507862"/>
            <a:ext cx="4259745" cy="5842276"/>
          </a:xfrm>
        </p:spPr>
      </p:pic>
      <p:sp>
        <p:nvSpPr>
          <p:cNvPr id="7" name="TextBox 6">
            <a:extLst>
              <a:ext uri="{FF2B5EF4-FFF2-40B4-BE49-F238E27FC236}">
                <a16:creationId xmlns:a16="http://schemas.microsoft.com/office/drawing/2014/main" id="{73D1ADA9-ADE3-E042-9BD1-A1D537D676B5}"/>
              </a:ext>
            </a:extLst>
          </p:cNvPr>
          <p:cNvSpPr txBox="1"/>
          <p:nvPr/>
        </p:nvSpPr>
        <p:spPr>
          <a:xfrm>
            <a:off x="6096000" y="2732961"/>
            <a:ext cx="4550979" cy="3139321"/>
          </a:xfrm>
          <a:prstGeom prst="rect">
            <a:avLst/>
          </a:prstGeom>
          <a:noFill/>
        </p:spPr>
        <p:txBody>
          <a:bodyPr wrap="square">
            <a:spAutoFit/>
          </a:bodyPr>
          <a:lstStyle/>
          <a:p>
            <a:pPr>
              <a:buNone/>
            </a:pPr>
            <a:r>
              <a:rPr lang="en-US" b="1" dirty="0">
                <a:solidFill>
                  <a:srgbClr val="0070C0"/>
                </a:solidFill>
                <a:latin typeface="Times New Roman" panose="02020603050405020304" pitchFamily="18" charset="0"/>
                <a:cs typeface="Times New Roman" panose="02020603050405020304" pitchFamily="18" charset="0"/>
              </a:rPr>
              <a:t>🧪 Real-Time Visualization</a:t>
            </a:r>
          </a:p>
          <a:p>
            <a:pPr>
              <a:buNone/>
            </a:pPr>
            <a:endParaRPr lang="en-US" dirty="0">
              <a:solidFill>
                <a:srgbClr val="0070C0"/>
              </a:solidFill>
              <a:latin typeface="Times New Roman" panose="02020603050405020304" pitchFamily="18" charset="0"/>
              <a:cs typeface="Times New Roman" panose="02020603050405020304" pitchFamily="18" charset="0"/>
            </a:endParaRPr>
          </a:p>
          <a:p>
            <a:pPr>
              <a:buNone/>
            </a:pPr>
            <a:r>
              <a:rPr lang="en-US" b="1" dirty="0">
                <a:solidFill>
                  <a:srgbClr val="0070C0"/>
                </a:solidFill>
                <a:latin typeface="Times New Roman" panose="02020603050405020304" pitchFamily="18" charset="0"/>
                <a:cs typeface="Times New Roman" panose="02020603050405020304" pitchFamily="18" charset="0"/>
              </a:rPr>
              <a:t>🔬 Single-Particle Sensitivity</a:t>
            </a:r>
            <a:endParaRPr lang="en-US" dirty="0">
              <a:solidFill>
                <a:srgbClr val="0070C0"/>
              </a:solidFill>
              <a:latin typeface="Times New Roman" panose="02020603050405020304" pitchFamily="18" charset="0"/>
              <a:cs typeface="Times New Roman" panose="02020603050405020304" pitchFamily="18" charset="0"/>
            </a:endParaRPr>
          </a:p>
          <a:p>
            <a:pPr>
              <a:buNone/>
            </a:pPr>
            <a:endParaRPr lang="en-US" b="1" dirty="0">
              <a:solidFill>
                <a:srgbClr val="0070C0"/>
              </a:solidFill>
              <a:latin typeface="Times New Roman" panose="02020603050405020304" pitchFamily="18" charset="0"/>
              <a:cs typeface="Times New Roman" panose="02020603050405020304" pitchFamily="18" charset="0"/>
            </a:endParaRPr>
          </a:p>
          <a:p>
            <a:pPr>
              <a:buNone/>
            </a:pPr>
            <a:r>
              <a:rPr lang="en-US" b="1" dirty="0">
                <a:solidFill>
                  <a:srgbClr val="0070C0"/>
                </a:solidFill>
                <a:latin typeface="Times New Roman" panose="02020603050405020304" pitchFamily="18" charset="0"/>
                <a:cs typeface="Times New Roman" panose="02020603050405020304" pitchFamily="18" charset="0"/>
              </a:rPr>
              <a:t>📸 Visual + Quantitative Output</a:t>
            </a:r>
            <a:endParaRPr lang="en-US" dirty="0">
              <a:solidFill>
                <a:srgbClr val="0070C0"/>
              </a:solidFill>
              <a:latin typeface="Times New Roman" panose="02020603050405020304" pitchFamily="18" charset="0"/>
              <a:cs typeface="Times New Roman" panose="02020603050405020304" pitchFamily="18" charset="0"/>
            </a:endParaRPr>
          </a:p>
          <a:p>
            <a:pPr>
              <a:buNone/>
            </a:pPr>
            <a:endParaRPr lang="en-US" b="1" dirty="0">
              <a:solidFill>
                <a:srgbClr val="0070C0"/>
              </a:solidFill>
              <a:latin typeface="Times New Roman" panose="02020603050405020304" pitchFamily="18" charset="0"/>
              <a:cs typeface="Times New Roman" panose="02020603050405020304" pitchFamily="18" charset="0"/>
            </a:endParaRPr>
          </a:p>
          <a:p>
            <a:pPr>
              <a:buNone/>
            </a:pPr>
            <a:r>
              <a:rPr lang="en-US" b="1" dirty="0">
                <a:solidFill>
                  <a:srgbClr val="0070C0"/>
                </a:solidFill>
                <a:latin typeface="Times New Roman" panose="02020603050405020304" pitchFamily="18" charset="0"/>
                <a:cs typeface="Times New Roman" panose="02020603050405020304" pitchFamily="18" charset="0"/>
              </a:rPr>
              <a:t>🖥️ USB &amp; Portable</a:t>
            </a:r>
            <a:endParaRPr lang="en-US" dirty="0">
              <a:solidFill>
                <a:srgbClr val="0070C0"/>
              </a:solidFill>
              <a:latin typeface="Times New Roman" panose="02020603050405020304" pitchFamily="18" charset="0"/>
              <a:cs typeface="Times New Roman" panose="02020603050405020304" pitchFamily="18" charset="0"/>
            </a:endParaRPr>
          </a:p>
          <a:p>
            <a:pPr>
              <a:buNone/>
            </a:pPr>
            <a:endParaRPr lang="en-US" b="1" dirty="0">
              <a:solidFill>
                <a:srgbClr val="0070C0"/>
              </a:solidFill>
              <a:latin typeface="Times New Roman" panose="02020603050405020304" pitchFamily="18" charset="0"/>
              <a:cs typeface="Times New Roman" panose="02020603050405020304" pitchFamily="18" charset="0"/>
            </a:endParaRPr>
          </a:p>
          <a:p>
            <a:pPr>
              <a:buNone/>
            </a:pPr>
            <a:r>
              <a:rPr lang="en-US" b="1" dirty="0">
                <a:solidFill>
                  <a:srgbClr val="0070C0"/>
                </a:solidFill>
                <a:latin typeface="Times New Roman" panose="02020603050405020304" pitchFamily="18" charset="0"/>
                <a:cs typeface="Times New Roman" panose="02020603050405020304" pitchFamily="18" charset="0"/>
              </a:rPr>
              <a:t>⚙️ Spectral Discrimination</a:t>
            </a:r>
            <a:endParaRPr lang="en-US" dirty="0">
              <a:solidFill>
                <a:srgbClr val="0070C0"/>
              </a:solidFill>
              <a:latin typeface="Times New Roman" panose="02020603050405020304" pitchFamily="18" charset="0"/>
              <a:cs typeface="Times New Roman" panose="02020603050405020304" pitchFamily="18" charset="0"/>
            </a:endParaRPr>
          </a:p>
          <a:p>
            <a:pPr>
              <a:buNone/>
            </a:pPr>
            <a:endParaRPr lang="en-US" b="1" dirty="0">
              <a:solidFill>
                <a:srgbClr val="0070C0"/>
              </a:solidFill>
              <a:latin typeface="Times New Roman" panose="02020603050405020304" pitchFamily="18" charset="0"/>
              <a:cs typeface="Times New Roman" panose="02020603050405020304" pitchFamily="18" charset="0"/>
            </a:endParaRPr>
          </a:p>
          <a:p>
            <a:pPr>
              <a:buNone/>
            </a:pPr>
            <a:r>
              <a:rPr lang="en-US" b="1" dirty="0">
                <a:solidFill>
                  <a:srgbClr val="0070C0"/>
                </a:solidFill>
                <a:latin typeface="Times New Roman" panose="02020603050405020304" pitchFamily="18" charset="0"/>
                <a:cs typeface="Times New Roman" panose="02020603050405020304" pitchFamily="18" charset="0"/>
              </a:rPr>
              <a:t>🌍 Space-Grade Tech - Classroom Friendly</a:t>
            </a:r>
            <a:endParaRPr lang="en-US"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5944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omputer screen on a desk&#10;&#10;AI-generated content may be incorrect.">
            <a:extLst>
              <a:ext uri="{FF2B5EF4-FFF2-40B4-BE49-F238E27FC236}">
                <a16:creationId xmlns:a16="http://schemas.microsoft.com/office/drawing/2014/main" id="{E2F0E6C4-63BB-CBED-E3BB-3C2840D5AE40}"/>
              </a:ext>
            </a:extLst>
          </p:cNvPr>
          <p:cNvPicPr>
            <a:picLocks noGrp="1" noChangeAspect="1"/>
          </p:cNvPicPr>
          <p:nvPr>
            <p:ph idx="1"/>
          </p:nvPr>
        </p:nvPicPr>
        <p:blipFill>
          <a:blip r:embed="rId4"/>
          <a:stretch>
            <a:fillRect/>
          </a:stretch>
        </p:blipFill>
        <p:spPr>
          <a:xfrm rot="5400000">
            <a:off x="907962" y="1127028"/>
            <a:ext cx="5706794" cy="4280095"/>
          </a:xfrm>
        </p:spPr>
      </p:pic>
      <p:pic>
        <p:nvPicPr>
          <p:cNvPr id="6" name="IMG_2137_5E45EB0D-2910-4229-B3AD-954CD279D674.mp4">
            <a:hlinkClick r:id="" action="ppaction://media"/>
            <a:extLst>
              <a:ext uri="{FF2B5EF4-FFF2-40B4-BE49-F238E27FC236}">
                <a16:creationId xmlns:a16="http://schemas.microsoft.com/office/drawing/2014/main" id="{3D10C015-4CAD-589F-DF71-FB215CC24D16}"/>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t="15556" b="22777"/>
          <a:stretch>
            <a:fillRect/>
          </a:stretch>
        </p:blipFill>
        <p:spPr>
          <a:xfrm>
            <a:off x="6582568" y="1152525"/>
            <a:ext cx="3857625" cy="4229100"/>
          </a:xfrm>
          <a:prstGeom prst="rect">
            <a:avLst/>
          </a:prstGeom>
        </p:spPr>
      </p:pic>
    </p:spTree>
    <p:extLst>
      <p:ext uri="{BB962C8B-B14F-4D97-AF65-F5344CB8AC3E}">
        <p14:creationId xmlns:p14="http://schemas.microsoft.com/office/powerpoint/2010/main" val="136786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70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A23E4-042D-780A-8078-C4DD45E105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F33927-1035-9A10-D299-4721CA69546A}"/>
              </a:ext>
            </a:extLst>
          </p:cNvPr>
          <p:cNvSpPr>
            <a:spLocks noGrp="1"/>
          </p:cNvSpPr>
          <p:nvPr>
            <p:ph type="title"/>
          </p:nvPr>
        </p:nvSpPr>
        <p:spPr/>
        <p:txBody>
          <a:bodyPr/>
          <a:lstStyle/>
          <a:p>
            <a:endParaRPr lang="en-US"/>
          </a:p>
        </p:txBody>
      </p:sp>
      <p:pic>
        <p:nvPicPr>
          <p:cNvPr id="5" name="Content Placeholder 4" descr="A diagram of a diagram of a graph&#10;&#10;AI-generated content may be incorrect.">
            <a:extLst>
              <a:ext uri="{FF2B5EF4-FFF2-40B4-BE49-F238E27FC236}">
                <a16:creationId xmlns:a16="http://schemas.microsoft.com/office/drawing/2014/main" id="{A659C2CB-2133-CB61-D100-D99A2B9A5E79}"/>
              </a:ext>
            </a:extLst>
          </p:cNvPr>
          <p:cNvPicPr>
            <a:picLocks noGrp="1" noChangeAspect="1"/>
          </p:cNvPicPr>
          <p:nvPr>
            <p:ph idx="1"/>
          </p:nvPr>
        </p:nvPicPr>
        <p:blipFill>
          <a:blip r:embed="rId3"/>
          <a:stretch>
            <a:fillRect/>
          </a:stretch>
        </p:blipFill>
        <p:spPr>
          <a:xfrm>
            <a:off x="0" y="0"/>
            <a:ext cx="12192000" cy="6827012"/>
          </a:xfrm>
        </p:spPr>
      </p:pic>
      <p:pic>
        <p:nvPicPr>
          <p:cNvPr id="4" name="Picture 3" descr="A machine with text and arrows&#10;&#10;AI-generated content may be incorrect.">
            <a:extLst>
              <a:ext uri="{FF2B5EF4-FFF2-40B4-BE49-F238E27FC236}">
                <a16:creationId xmlns:a16="http://schemas.microsoft.com/office/drawing/2014/main" id="{361B3B78-A41C-8D8C-5370-59B07E7FDED5}"/>
              </a:ext>
            </a:extLst>
          </p:cNvPr>
          <p:cNvPicPr>
            <a:picLocks noChangeAspect="1"/>
          </p:cNvPicPr>
          <p:nvPr/>
        </p:nvPicPr>
        <p:blipFill>
          <a:blip r:embed="rId4"/>
          <a:stretch>
            <a:fillRect/>
          </a:stretch>
        </p:blipFill>
        <p:spPr>
          <a:xfrm>
            <a:off x="1951037" y="249743"/>
            <a:ext cx="7821613" cy="5958525"/>
          </a:xfrm>
          <a:prstGeom prst="rect">
            <a:avLst/>
          </a:prstGeom>
        </p:spPr>
      </p:pic>
    </p:spTree>
    <p:extLst>
      <p:ext uri="{BB962C8B-B14F-4D97-AF65-F5344CB8AC3E}">
        <p14:creationId xmlns:p14="http://schemas.microsoft.com/office/powerpoint/2010/main" val="3114106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5DDB6-8D2D-D7DE-6C8B-108C38427CE2}"/>
              </a:ext>
            </a:extLst>
          </p:cNvPr>
          <p:cNvSpPr>
            <a:spLocks noGrp="1"/>
          </p:cNvSpPr>
          <p:nvPr>
            <p:ph type="title"/>
          </p:nvPr>
        </p:nvSpPr>
        <p:spPr/>
        <p:txBody>
          <a:bodyPr/>
          <a:lstStyle/>
          <a:p>
            <a:endParaRPr lang="en-US"/>
          </a:p>
        </p:txBody>
      </p:sp>
      <p:pic>
        <p:nvPicPr>
          <p:cNvPr id="5" name="Content Placeholder 4" descr="A diagram of a diagram of a graph&#10;&#10;AI-generated content may be incorrect.">
            <a:extLst>
              <a:ext uri="{FF2B5EF4-FFF2-40B4-BE49-F238E27FC236}">
                <a16:creationId xmlns:a16="http://schemas.microsoft.com/office/drawing/2014/main" id="{3053C9F7-7E20-D9EA-1F0F-8134EC343BCE}"/>
              </a:ext>
            </a:extLst>
          </p:cNvPr>
          <p:cNvPicPr>
            <a:picLocks noGrp="1" noChangeAspect="1"/>
          </p:cNvPicPr>
          <p:nvPr>
            <p:ph idx="1"/>
          </p:nvPr>
        </p:nvPicPr>
        <p:blipFill>
          <a:blip r:embed="rId3"/>
          <a:stretch>
            <a:fillRect/>
          </a:stretch>
        </p:blipFill>
        <p:spPr>
          <a:xfrm>
            <a:off x="0" y="0"/>
            <a:ext cx="12192000" cy="6827012"/>
          </a:xfrm>
        </p:spPr>
      </p:pic>
    </p:spTree>
    <p:extLst>
      <p:ext uri="{BB962C8B-B14F-4D97-AF65-F5344CB8AC3E}">
        <p14:creationId xmlns:p14="http://schemas.microsoft.com/office/powerpoint/2010/main" val="2542205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CB05FC5-5CB7-3C7C-1CD0-902174DE9D47}"/>
              </a:ext>
            </a:extLst>
          </p:cNvPr>
          <p:cNvSpPr/>
          <p:nvPr/>
        </p:nvSpPr>
        <p:spPr>
          <a:xfrm>
            <a:off x="166062" y="-28607"/>
            <a:ext cx="11859876" cy="738664"/>
          </a:xfrm>
          <a:prstGeom prst="rect">
            <a:avLst/>
          </a:prstGeom>
          <a:solidFill>
            <a:srgbClr val="C5CCC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E534118A-3A42-5445-E11F-47E7A9F30F0E}"/>
              </a:ext>
            </a:extLst>
          </p:cNvPr>
          <p:cNvSpPr>
            <a:spLocks noGrp="1"/>
          </p:cNvSpPr>
          <p:nvPr>
            <p:ph type="title"/>
          </p:nvPr>
        </p:nvSpPr>
        <p:spPr>
          <a:xfrm>
            <a:off x="700634" y="53821"/>
            <a:ext cx="10691265" cy="1307592"/>
          </a:xfrm>
        </p:spPr>
        <p:txBody>
          <a:bodyPr>
            <a:normAutofit fontScale="90000"/>
          </a:bodyPr>
          <a:lstStyle/>
          <a:p>
            <a:r>
              <a:rPr lang="en-US" b="1" dirty="0">
                <a:solidFill>
                  <a:srgbClr val="000000"/>
                </a:solidFill>
                <a:latin typeface="Times New Roman" panose="02020603050405020304" pitchFamily="18" charset="0"/>
                <a:cs typeface="Times New Roman" panose="02020603050405020304" pitchFamily="18" charset="0"/>
              </a:rPr>
              <a:t>Bonner Sphere Neutron Detection</a:t>
            </a:r>
            <a:br>
              <a:rPr lang="en-US" b="1" dirty="0">
                <a:solidFill>
                  <a:srgbClr val="000000"/>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7" name="Content Placeholder 6" descr="A group of white spheres on a table&#10;&#10;AI-generated content may be incorrect.">
            <a:extLst>
              <a:ext uri="{FF2B5EF4-FFF2-40B4-BE49-F238E27FC236}">
                <a16:creationId xmlns:a16="http://schemas.microsoft.com/office/drawing/2014/main" id="{116B310C-AF65-1409-F07B-E80C1F3B4A1D}"/>
              </a:ext>
            </a:extLst>
          </p:cNvPr>
          <p:cNvPicPr>
            <a:picLocks noGrp="1" noChangeAspect="1"/>
          </p:cNvPicPr>
          <p:nvPr>
            <p:ph idx="1"/>
          </p:nvPr>
        </p:nvPicPr>
        <p:blipFill>
          <a:blip r:embed="rId3"/>
          <a:stretch>
            <a:fillRect/>
          </a:stretch>
        </p:blipFill>
        <p:spPr>
          <a:xfrm>
            <a:off x="953074" y="1013928"/>
            <a:ext cx="4227597" cy="2343751"/>
          </a:xfrm>
        </p:spPr>
      </p:pic>
      <p:pic>
        <p:nvPicPr>
          <p:cNvPr id="9" name="Picture 8" descr="A diagram of a blue circle with text&#10;&#10;AI-generated content may be incorrect.">
            <a:extLst>
              <a:ext uri="{FF2B5EF4-FFF2-40B4-BE49-F238E27FC236}">
                <a16:creationId xmlns:a16="http://schemas.microsoft.com/office/drawing/2014/main" id="{2B9180D1-34E1-AF48-90AE-74735C7E3871}"/>
              </a:ext>
            </a:extLst>
          </p:cNvPr>
          <p:cNvPicPr>
            <a:picLocks noChangeAspect="1"/>
          </p:cNvPicPr>
          <p:nvPr/>
        </p:nvPicPr>
        <p:blipFill>
          <a:blip r:embed="rId4"/>
          <a:stretch>
            <a:fillRect/>
          </a:stretch>
        </p:blipFill>
        <p:spPr>
          <a:xfrm>
            <a:off x="1660488" y="3666121"/>
            <a:ext cx="2913316" cy="3138058"/>
          </a:xfrm>
          <a:prstGeom prst="rect">
            <a:avLst/>
          </a:prstGeom>
        </p:spPr>
      </p:pic>
      <p:pic>
        <p:nvPicPr>
          <p:cNvPr id="11" name="Picture 10" descr="A graph of energy and energy&#10;&#10;AI-generated content may be incorrect.">
            <a:extLst>
              <a:ext uri="{FF2B5EF4-FFF2-40B4-BE49-F238E27FC236}">
                <a16:creationId xmlns:a16="http://schemas.microsoft.com/office/drawing/2014/main" id="{42827D53-6C29-F8EF-0E0C-CB2284E36AA0}"/>
              </a:ext>
            </a:extLst>
          </p:cNvPr>
          <p:cNvPicPr>
            <a:picLocks noChangeAspect="1"/>
          </p:cNvPicPr>
          <p:nvPr/>
        </p:nvPicPr>
        <p:blipFill>
          <a:blip r:embed="rId5"/>
          <a:stretch>
            <a:fillRect/>
          </a:stretch>
        </p:blipFill>
        <p:spPr>
          <a:xfrm>
            <a:off x="5501855" y="2603172"/>
            <a:ext cx="6211228" cy="4254828"/>
          </a:xfrm>
          <a:prstGeom prst="rect">
            <a:avLst/>
          </a:prstGeom>
        </p:spPr>
      </p:pic>
      <p:sp>
        <p:nvSpPr>
          <p:cNvPr id="4" name="TextBox 3">
            <a:extLst>
              <a:ext uri="{FF2B5EF4-FFF2-40B4-BE49-F238E27FC236}">
                <a16:creationId xmlns:a16="http://schemas.microsoft.com/office/drawing/2014/main" id="{5B84FD30-FD88-ACA0-C45F-3ECB003B83A3}"/>
              </a:ext>
            </a:extLst>
          </p:cNvPr>
          <p:cNvSpPr txBox="1"/>
          <p:nvPr/>
        </p:nvSpPr>
        <p:spPr>
          <a:xfrm>
            <a:off x="5694152" y="1013928"/>
            <a:ext cx="6211228" cy="1477328"/>
          </a:xfrm>
          <a:prstGeom prst="rect">
            <a:avLst/>
          </a:prstGeom>
          <a:noFill/>
        </p:spPr>
        <p:txBody>
          <a:bodyPr wrap="square">
            <a:spAutoFit/>
          </a:bodyPr>
          <a:lstStyle/>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What Is It?</a:t>
            </a: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A </a:t>
            </a:r>
            <a:r>
              <a:rPr lang="en-US" b="1" i="0" u="none" strike="noStrike" dirty="0">
                <a:solidFill>
                  <a:srgbClr val="000000"/>
                </a:solidFill>
                <a:effectLst/>
                <a:latin typeface="Times New Roman" panose="02020603050405020304" pitchFamily="18" charset="0"/>
                <a:cs typeface="Times New Roman" panose="02020603050405020304" pitchFamily="18" charset="0"/>
              </a:rPr>
              <a:t>neutron spectrometry system</a:t>
            </a:r>
            <a:r>
              <a:rPr lang="en-US" b="0" i="0" u="none" strike="noStrike" dirty="0">
                <a:solidFill>
                  <a:srgbClr val="000000"/>
                </a:solidFill>
                <a:effectLst/>
                <a:latin typeface="Times New Roman" panose="02020603050405020304" pitchFamily="18" charset="0"/>
                <a:cs typeface="Times New Roman" panose="02020603050405020304" pitchFamily="18" charset="0"/>
              </a:rPr>
              <a:t> using </a:t>
            </a:r>
            <a:r>
              <a:rPr lang="en-US" b="1" i="0" u="none" strike="noStrike" dirty="0">
                <a:solidFill>
                  <a:srgbClr val="000000"/>
                </a:solidFill>
                <a:effectLst/>
                <a:latin typeface="Times New Roman" panose="02020603050405020304" pitchFamily="18" charset="0"/>
                <a:cs typeface="Times New Roman" panose="02020603050405020304" pitchFamily="18" charset="0"/>
              </a:rPr>
              <a:t>moderating spheres</a:t>
            </a:r>
            <a:r>
              <a:rPr lang="en-US" b="0" i="0" u="none" strike="noStrike" dirty="0">
                <a:solidFill>
                  <a:srgbClr val="000000"/>
                </a:solidFill>
                <a:effectLst/>
                <a:latin typeface="Times New Roman" panose="02020603050405020304" pitchFamily="18" charset="0"/>
                <a:cs typeface="Times New Roman" panose="02020603050405020304" pitchFamily="18" charset="0"/>
              </a:rPr>
              <a:t> (Bonner spheres) and a central thermal neutron detector.</a:t>
            </a: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Designed to measure </a:t>
            </a:r>
            <a:r>
              <a:rPr lang="en-US" b="1" i="0" u="none" strike="noStrike" dirty="0">
                <a:solidFill>
                  <a:srgbClr val="000000"/>
                </a:solidFill>
                <a:effectLst/>
                <a:latin typeface="Times New Roman" panose="02020603050405020304" pitchFamily="18" charset="0"/>
                <a:cs typeface="Times New Roman" panose="02020603050405020304" pitchFamily="18" charset="0"/>
              </a:rPr>
              <a:t>neutron energy spectra</a:t>
            </a:r>
            <a:r>
              <a:rPr lang="en-US" b="0" i="0" u="none" strike="noStrike" dirty="0">
                <a:solidFill>
                  <a:srgbClr val="000000"/>
                </a:solidFill>
                <a:effectLst/>
                <a:latin typeface="Times New Roman" panose="02020603050405020304" pitchFamily="18" charset="0"/>
                <a:cs typeface="Times New Roman" panose="02020603050405020304" pitchFamily="18" charset="0"/>
              </a:rPr>
              <a:t> over a </a:t>
            </a:r>
            <a:r>
              <a:rPr lang="en-US" b="1" i="0" u="none" strike="noStrike" dirty="0">
                <a:solidFill>
                  <a:srgbClr val="000000"/>
                </a:solidFill>
                <a:effectLst/>
                <a:latin typeface="Times New Roman" panose="02020603050405020304" pitchFamily="18" charset="0"/>
                <a:cs typeface="Times New Roman" panose="02020603050405020304" pitchFamily="18" charset="0"/>
              </a:rPr>
              <a:t>wide energy range</a:t>
            </a:r>
            <a:r>
              <a:rPr lang="en-US" b="0" i="0" u="none" strike="noStrike" dirty="0">
                <a:solidFill>
                  <a:srgbClr val="000000"/>
                </a:solidFill>
                <a:effectLst/>
                <a:latin typeface="Times New Roman" panose="02020603050405020304" pitchFamily="18" charset="0"/>
                <a:cs typeface="Times New Roman" panose="02020603050405020304" pitchFamily="18" charset="0"/>
              </a:rPr>
              <a:t> (from thermal to GeV).</a:t>
            </a:r>
          </a:p>
        </p:txBody>
      </p:sp>
    </p:spTree>
    <p:extLst>
      <p:ext uri="{BB962C8B-B14F-4D97-AF65-F5344CB8AC3E}">
        <p14:creationId xmlns:p14="http://schemas.microsoft.com/office/powerpoint/2010/main" val="2213153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BAF1EF3-5DEC-F727-CB01-59847CC65BCF}"/>
              </a:ext>
            </a:extLst>
          </p:cNvPr>
          <p:cNvSpPr/>
          <p:nvPr/>
        </p:nvSpPr>
        <p:spPr>
          <a:xfrm>
            <a:off x="166062" y="-28607"/>
            <a:ext cx="11859876" cy="738664"/>
          </a:xfrm>
          <a:prstGeom prst="rect">
            <a:avLst/>
          </a:prstGeom>
          <a:solidFill>
            <a:srgbClr val="C5CCC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8F6A0F9-B63F-589B-63DC-6EA954D96431}"/>
              </a:ext>
            </a:extLst>
          </p:cNvPr>
          <p:cNvSpPr txBox="1"/>
          <p:nvPr/>
        </p:nvSpPr>
        <p:spPr>
          <a:xfrm>
            <a:off x="700634" y="1443841"/>
            <a:ext cx="4588270" cy="3970318"/>
          </a:xfrm>
          <a:prstGeom prst="rect">
            <a:avLst/>
          </a:prstGeom>
          <a:noFill/>
        </p:spPr>
        <p:txBody>
          <a:bodyPr wrap="square">
            <a:spAutoFit/>
          </a:bodyPr>
          <a:lstStyle/>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How It Works</a:t>
            </a: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Consists of:</a:t>
            </a:r>
          </a:p>
          <a:p>
            <a:pPr marL="742950" lvl="1" indent="-285750"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Thermal neutron detector</a:t>
            </a:r>
            <a:r>
              <a:rPr lang="en-US" b="0" i="0" u="none" strike="noStrike" dirty="0">
                <a:solidFill>
                  <a:srgbClr val="000000"/>
                </a:solidFill>
                <a:effectLst/>
                <a:latin typeface="Times New Roman" panose="02020603050405020304" pitchFamily="18" charset="0"/>
                <a:cs typeface="Times New Roman" panose="02020603050405020304" pitchFamily="18" charset="0"/>
              </a:rPr>
              <a:t> (usually a 3He proportional counter)</a:t>
            </a:r>
          </a:p>
          <a:p>
            <a:pPr marL="742950" lvl="1" indent="-285750"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Surrounded by </a:t>
            </a:r>
            <a:r>
              <a:rPr lang="en-US" b="1" i="0" u="none" strike="noStrike" dirty="0">
                <a:solidFill>
                  <a:srgbClr val="000000"/>
                </a:solidFill>
                <a:effectLst/>
                <a:latin typeface="Times New Roman" panose="02020603050405020304" pitchFamily="18" charset="0"/>
                <a:cs typeface="Times New Roman" panose="02020603050405020304" pitchFamily="18" charset="0"/>
              </a:rPr>
              <a:t>polyethylene spheres</a:t>
            </a:r>
            <a:r>
              <a:rPr lang="en-US" b="0" i="0" u="none" strike="noStrike" dirty="0">
                <a:solidFill>
                  <a:srgbClr val="000000"/>
                </a:solidFill>
                <a:effectLst/>
                <a:latin typeface="Times New Roman" panose="02020603050405020304" pitchFamily="18" charset="0"/>
                <a:cs typeface="Times New Roman" panose="02020603050405020304" pitchFamily="18" charset="0"/>
              </a:rPr>
              <a:t> of varying sizes (moderators)</a:t>
            </a:r>
          </a:p>
          <a:p>
            <a:pPr algn="l">
              <a:buFont typeface="Arial" panose="020B0604020202020204" pitchFamily="34" charset="0"/>
              <a:buChar char="•"/>
            </a:pPr>
            <a:r>
              <a:rPr lang="en-US" b="0" i="0" u="none" strike="noStrike" dirty="0">
                <a:solidFill>
                  <a:srgbClr val="000000"/>
                </a:solidFill>
                <a:effectLst/>
                <a:latin typeface="Times New Roman" panose="02020603050405020304" pitchFamily="18" charset="0"/>
                <a:cs typeface="Times New Roman" panose="02020603050405020304" pitchFamily="18" charset="0"/>
              </a:rPr>
              <a:t>Each sphere slows neutrons to different extents → </a:t>
            </a:r>
            <a:r>
              <a:rPr lang="en-US" b="1" i="0" u="none" strike="noStrike" dirty="0">
                <a:solidFill>
                  <a:srgbClr val="000000"/>
                </a:solidFill>
                <a:effectLst/>
                <a:latin typeface="Times New Roman" panose="02020603050405020304" pitchFamily="18" charset="0"/>
                <a:cs typeface="Times New Roman" panose="02020603050405020304" pitchFamily="18" charset="0"/>
              </a:rPr>
              <a:t>energy-dependent response</a:t>
            </a:r>
          </a:p>
          <a:p>
            <a:pPr algn="l">
              <a:buFont typeface="Arial" panose="020B0604020202020204" pitchFamily="34" charset="0"/>
              <a:buChar char="•"/>
            </a:pP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None/>
            </a:pPr>
            <a:r>
              <a:rPr lang="en-US" b="1" i="0" u="none" strike="noStrike" dirty="0">
                <a:solidFill>
                  <a:srgbClr val="000000"/>
                </a:solidFill>
                <a:effectLst/>
                <a:latin typeface="Times New Roman" panose="02020603050405020304" pitchFamily="18" charset="0"/>
                <a:cs typeface="Times New Roman" panose="02020603050405020304" pitchFamily="18" charset="0"/>
              </a:rPr>
              <a:t>📊 Applications</a:t>
            </a:r>
          </a:p>
          <a:p>
            <a:pPr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Radiation protection</a:t>
            </a:r>
            <a:r>
              <a:rPr lang="en-US" b="0" i="0" u="none" strike="noStrike" dirty="0">
                <a:solidFill>
                  <a:srgbClr val="000000"/>
                </a:solidFill>
                <a:effectLst/>
                <a:latin typeface="Times New Roman" panose="02020603050405020304" pitchFamily="18" charset="0"/>
                <a:cs typeface="Times New Roman" panose="02020603050405020304" pitchFamily="18" charset="0"/>
              </a:rPr>
              <a:t> and dosimetry</a:t>
            </a:r>
          </a:p>
          <a:p>
            <a:pPr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Nuclear reactor monitoring</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Accelerator facilities</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1" i="0" u="none" strike="noStrike" dirty="0">
                <a:solidFill>
                  <a:srgbClr val="000000"/>
                </a:solidFill>
                <a:effectLst/>
                <a:latin typeface="Times New Roman" panose="02020603050405020304" pitchFamily="18" charset="0"/>
                <a:cs typeface="Times New Roman" panose="02020603050405020304" pitchFamily="18" charset="0"/>
              </a:rPr>
              <a:t>Cosmic ray studies</a:t>
            </a:r>
            <a:endParaRPr lang="en-US" b="0" i="0" u="none" strike="noStrike" dirty="0">
              <a:solidFill>
                <a:srgbClr val="000000"/>
              </a:solidFill>
              <a:effectLst/>
              <a:latin typeface="Times New Roman" panose="02020603050405020304" pitchFamily="18" charset="0"/>
              <a:cs typeface="Times New Roman" panose="02020603050405020304" pitchFamily="18" charset="0"/>
            </a:endParaRPr>
          </a:p>
        </p:txBody>
      </p:sp>
      <p:pic>
        <p:nvPicPr>
          <p:cNvPr id="5" name="Picture 4" descr="A graph of energy and energy&#10;&#10;AI-generated content may be incorrect.">
            <a:extLst>
              <a:ext uri="{FF2B5EF4-FFF2-40B4-BE49-F238E27FC236}">
                <a16:creationId xmlns:a16="http://schemas.microsoft.com/office/drawing/2014/main" id="{4452A23D-1338-1A53-3E66-7D62B84AB3F4}"/>
              </a:ext>
            </a:extLst>
          </p:cNvPr>
          <p:cNvPicPr>
            <a:picLocks noChangeAspect="1"/>
          </p:cNvPicPr>
          <p:nvPr/>
        </p:nvPicPr>
        <p:blipFill>
          <a:blip r:embed="rId2"/>
          <a:stretch>
            <a:fillRect/>
          </a:stretch>
        </p:blipFill>
        <p:spPr>
          <a:xfrm>
            <a:off x="5285679" y="1443841"/>
            <a:ext cx="6399708" cy="3970318"/>
          </a:xfrm>
          <a:prstGeom prst="rect">
            <a:avLst/>
          </a:prstGeom>
        </p:spPr>
      </p:pic>
      <p:sp>
        <p:nvSpPr>
          <p:cNvPr id="6" name="Title 1">
            <a:extLst>
              <a:ext uri="{FF2B5EF4-FFF2-40B4-BE49-F238E27FC236}">
                <a16:creationId xmlns:a16="http://schemas.microsoft.com/office/drawing/2014/main" id="{2F5E6D66-9FB1-E44A-A265-0A099CA967AD}"/>
              </a:ext>
            </a:extLst>
          </p:cNvPr>
          <p:cNvSpPr>
            <a:spLocks noGrp="1"/>
          </p:cNvSpPr>
          <p:nvPr>
            <p:ph type="title"/>
          </p:nvPr>
        </p:nvSpPr>
        <p:spPr>
          <a:xfrm>
            <a:off x="700634" y="53821"/>
            <a:ext cx="10691265" cy="1307592"/>
          </a:xfrm>
        </p:spPr>
        <p:txBody>
          <a:bodyPr>
            <a:normAutofit fontScale="90000"/>
          </a:bodyPr>
          <a:lstStyle/>
          <a:p>
            <a:r>
              <a:rPr lang="en-US" b="1" dirty="0">
                <a:solidFill>
                  <a:srgbClr val="000000"/>
                </a:solidFill>
                <a:latin typeface="Times New Roman" panose="02020603050405020304" pitchFamily="18" charset="0"/>
                <a:cs typeface="Times New Roman" panose="02020603050405020304" pitchFamily="18" charset="0"/>
              </a:rPr>
              <a:t>Bonner Sphere Neutron Detection</a:t>
            </a:r>
            <a:br>
              <a:rPr lang="en-US" b="1" dirty="0">
                <a:solidFill>
                  <a:srgbClr val="000000"/>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630B40D4-C90B-1663-47D9-D9F478685EF2}"/>
              </a:ext>
            </a:extLst>
          </p:cNvPr>
          <p:cNvSpPr txBox="1"/>
          <p:nvPr/>
        </p:nvSpPr>
        <p:spPr>
          <a:xfrm>
            <a:off x="328961" y="6119336"/>
            <a:ext cx="11576419" cy="738664"/>
          </a:xfrm>
          <a:prstGeom prst="rect">
            <a:avLst/>
          </a:prstGeom>
          <a:noFill/>
        </p:spPr>
        <p:txBody>
          <a:bodyPr wrap="square">
            <a:spAutoFit/>
          </a:bodyPr>
          <a:lstStyle/>
          <a:p>
            <a:r>
              <a:rPr lang="en-US" sz="1400" b="0" i="0" u="none" strike="noStrike" dirty="0">
                <a:solidFill>
                  <a:srgbClr val="000000"/>
                </a:solidFill>
                <a:effectLst/>
                <a:latin typeface="Times New Roman" panose="02020603050405020304" pitchFamily="18" charset="0"/>
                <a:cs typeface="Times New Roman" panose="02020603050405020304" pitchFamily="18" charset="0"/>
              </a:rPr>
              <a:t>Fontanilla, A., </a:t>
            </a:r>
            <a:r>
              <a:rPr lang="en-US" sz="1400" b="0" i="0" u="none" strike="noStrike" dirty="0" err="1">
                <a:solidFill>
                  <a:srgbClr val="000000"/>
                </a:solidFill>
                <a:effectLst/>
                <a:latin typeface="Times New Roman" panose="02020603050405020304" pitchFamily="18" charset="0"/>
                <a:cs typeface="Times New Roman" panose="02020603050405020304" pitchFamily="18" charset="0"/>
              </a:rPr>
              <a:t>Calamida</a:t>
            </a:r>
            <a:r>
              <a:rPr lang="en-US" sz="1400" b="0" i="0" u="none" strike="noStrike" dirty="0">
                <a:solidFill>
                  <a:srgbClr val="000000"/>
                </a:solidFill>
                <a:effectLst/>
                <a:latin typeface="Times New Roman" panose="02020603050405020304" pitchFamily="18" charset="0"/>
                <a:cs typeface="Times New Roman" panose="02020603050405020304" pitchFamily="18" charset="0"/>
              </a:rPr>
              <a:t>, A., Castro Campoy, A. I., Cantone, C., Pietropaolo, A., Gómez‑Ros, J. M., Monti </a:t>
            </a:r>
            <a:r>
              <a:rPr lang="en-US" sz="1400" b="0" i="0" u="none" strike="noStrike" dirty="0" err="1">
                <a:solidFill>
                  <a:srgbClr val="000000"/>
                </a:solidFill>
                <a:effectLst/>
                <a:latin typeface="Times New Roman" panose="02020603050405020304" pitchFamily="18" charset="0"/>
                <a:cs typeface="Times New Roman" panose="02020603050405020304" pitchFamily="18" charset="0"/>
              </a:rPr>
              <a:t>Mafucci</a:t>
            </a:r>
            <a:r>
              <a:rPr lang="en-US" sz="1400" b="0" i="0" u="none" strike="noStrike" dirty="0">
                <a:solidFill>
                  <a:srgbClr val="000000"/>
                </a:solidFill>
                <a:effectLst/>
                <a:latin typeface="Times New Roman" panose="02020603050405020304" pitchFamily="18" charset="0"/>
                <a:cs typeface="Times New Roman" panose="02020603050405020304" pitchFamily="18" charset="0"/>
              </a:rPr>
              <a:t>, V. E., </a:t>
            </a:r>
            <a:r>
              <a:rPr lang="en-US" sz="1400" b="0" i="0" u="none" strike="noStrike" dirty="0" err="1">
                <a:solidFill>
                  <a:srgbClr val="000000"/>
                </a:solidFill>
                <a:effectLst/>
                <a:latin typeface="Times New Roman" panose="02020603050405020304" pitchFamily="18" charset="0"/>
                <a:cs typeface="Times New Roman" panose="02020603050405020304" pitchFamily="18" charset="0"/>
              </a:rPr>
              <a:t>Vernetto</a:t>
            </a:r>
            <a:r>
              <a:rPr lang="en-US" sz="1400" b="0" i="0" u="none" strike="noStrike" dirty="0">
                <a:solidFill>
                  <a:srgbClr val="000000"/>
                </a:solidFill>
                <a:effectLst/>
                <a:latin typeface="Times New Roman" panose="02020603050405020304" pitchFamily="18" charset="0"/>
                <a:cs typeface="Times New Roman" panose="02020603050405020304" pitchFamily="18" charset="0"/>
              </a:rPr>
              <a:t>, S., Pola, A., </a:t>
            </a:r>
            <a:r>
              <a:rPr lang="en-US" sz="1400" b="0" i="0" u="none" strike="noStrike" dirty="0" err="1">
                <a:solidFill>
                  <a:srgbClr val="000000"/>
                </a:solidFill>
                <a:effectLst/>
                <a:latin typeface="Times New Roman" panose="02020603050405020304" pitchFamily="18" charset="0"/>
                <a:cs typeface="Times New Roman" panose="02020603050405020304" pitchFamily="18" charset="0"/>
              </a:rPr>
              <a:t>Bortot</a:t>
            </a:r>
            <a:r>
              <a:rPr lang="en-US" sz="1400" b="0" i="0" u="none" strike="noStrike" dirty="0">
                <a:solidFill>
                  <a:srgbClr val="000000"/>
                </a:solidFill>
                <a:effectLst/>
                <a:latin typeface="Times New Roman" panose="02020603050405020304" pitchFamily="18" charset="0"/>
                <a:cs typeface="Times New Roman" panose="02020603050405020304" pitchFamily="18" charset="0"/>
              </a:rPr>
              <a:t>, D., </a:t>
            </a:r>
            <a:r>
              <a:rPr lang="en-US" sz="1400" b="0" i="0" u="none" strike="noStrike" dirty="0" err="1">
                <a:solidFill>
                  <a:srgbClr val="000000"/>
                </a:solidFill>
                <a:effectLst/>
                <a:latin typeface="Times New Roman" panose="02020603050405020304" pitchFamily="18" charset="0"/>
                <a:cs typeface="Times New Roman" panose="02020603050405020304" pitchFamily="18" charset="0"/>
              </a:rPr>
              <a:t>Bedogni</a:t>
            </a:r>
            <a:r>
              <a:rPr lang="en-US" sz="1400" b="0" i="0" u="none" strike="noStrike" dirty="0">
                <a:solidFill>
                  <a:srgbClr val="000000"/>
                </a:solidFill>
                <a:effectLst/>
                <a:latin typeface="Times New Roman" panose="02020603050405020304" pitchFamily="18" charset="0"/>
                <a:cs typeface="Times New Roman" panose="02020603050405020304" pitchFamily="18" charset="0"/>
              </a:rPr>
              <a:t>, R. (2022). </a:t>
            </a:r>
            <a:r>
              <a:rPr lang="en-US" sz="1400" b="0" i="1" u="none" strike="noStrike" dirty="0">
                <a:solidFill>
                  <a:srgbClr val="000000"/>
                </a:solidFill>
                <a:effectLst/>
                <a:latin typeface="Times New Roman" panose="02020603050405020304" pitchFamily="18" charset="0"/>
                <a:cs typeface="Times New Roman" panose="02020603050405020304" pitchFamily="18" charset="0"/>
              </a:rPr>
              <a:t>Extended range Bonner sphere spectrometer for high‑elevation neutron measurements</a:t>
            </a:r>
            <a:r>
              <a:rPr lang="en-US" sz="1400" b="0" i="0" u="none" strike="noStrike" dirty="0">
                <a:solidFill>
                  <a:srgbClr val="000000"/>
                </a:solidFill>
                <a:effectLst/>
                <a:latin typeface="Times New Roman" panose="02020603050405020304" pitchFamily="18" charset="0"/>
                <a:cs typeface="Times New Roman" panose="02020603050405020304" pitchFamily="18" charset="0"/>
              </a:rPr>
              <a:t>. European Physical Journal Plus, 137, Article 1315. </a:t>
            </a:r>
            <a:r>
              <a:rPr lang="en-US" sz="1400" b="0" i="0" dirty="0">
                <a:effectLst/>
                <a:latin typeface="Times New Roman" panose="02020603050405020304" pitchFamily="18" charset="0"/>
                <a:cs typeface="Times New Roman" panose="02020603050405020304" pitchFamily="18" charset="0"/>
                <a:hlinkClick r:id="rId3"/>
              </a:rPr>
              <a:t>https://doi.org/10.1140/epjp/s13360‑022‑03439‑3</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6288451"/>
      </p:ext>
    </p:extLst>
  </p:cSld>
  <p:clrMapOvr>
    <a:masterClrMapping/>
  </p:clrMapOvr>
</p:sld>
</file>

<file path=ppt/theme/theme1.xml><?xml version="1.0" encoding="utf-8"?>
<a:theme xmlns:a="http://schemas.openxmlformats.org/drawingml/2006/main" name="ChronicleVTI">
  <a:themeElements>
    <a:clrScheme name="Chronicle">
      <a:dk1>
        <a:srgbClr val="000000"/>
      </a:dk1>
      <a:lt1>
        <a:srgbClr val="FFFFFF"/>
      </a:lt1>
      <a:dk2>
        <a:srgbClr val="1C1C32"/>
      </a:dk2>
      <a:lt2>
        <a:srgbClr val="F8F4F1"/>
      </a:lt2>
      <a:accent1>
        <a:srgbClr val="734B67"/>
      </a:accent1>
      <a:accent2>
        <a:srgbClr val="959EBB"/>
      </a:accent2>
      <a:accent3>
        <a:srgbClr val="596781"/>
      </a:accent3>
      <a:accent4>
        <a:srgbClr val="7F6E8C"/>
      </a:accent4>
      <a:accent5>
        <a:srgbClr val="DB9A8F"/>
      </a:accent5>
      <a:accent6>
        <a:srgbClr val="C29AB1"/>
      </a:accent6>
      <a:hlink>
        <a:srgbClr val="778BA2"/>
      </a:hlink>
      <a:folHlink>
        <a:srgbClr val="A27C9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894</TotalTime>
  <Words>585</Words>
  <Application>Microsoft Macintosh PowerPoint</Application>
  <PresentationFormat>Widescreen</PresentationFormat>
  <Paragraphs>92</Paragraphs>
  <Slides>9</Slides>
  <Notes>5</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Aptos</vt:lpstr>
      <vt:lpstr>Arial</vt:lpstr>
      <vt:lpstr>Calisto MT</vt:lpstr>
      <vt:lpstr>Times New Roman</vt:lpstr>
      <vt:lpstr>Univers Condensed</vt:lpstr>
      <vt:lpstr>ChronicleVTI</vt:lpstr>
      <vt:lpstr>PowerPoint Presentation</vt:lpstr>
      <vt:lpstr>PowerPoint Presentation</vt:lpstr>
      <vt:lpstr>PowerPoint Presentation</vt:lpstr>
      <vt:lpstr>Advantages of  the SESTRA  Timepix Detector  Hands-On Perspective</vt:lpstr>
      <vt:lpstr>PowerPoint Presentation</vt:lpstr>
      <vt:lpstr>PowerPoint Presentation</vt:lpstr>
      <vt:lpstr>PowerPoint Presentation</vt:lpstr>
      <vt:lpstr>Bonner Sphere Neutron Detection </vt:lpstr>
      <vt:lpstr>Bonner Sphere Neutron Detection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Dolzodmaa Dashdondog</dc:creator>
  <cp:lastModifiedBy>Dolzodmaa Dashdondog</cp:lastModifiedBy>
  <cp:revision>9</cp:revision>
  <dcterms:created xsi:type="dcterms:W3CDTF">2025-07-09T19:31:40Z</dcterms:created>
  <dcterms:modified xsi:type="dcterms:W3CDTF">2025-07-11T10:20:13Z</dcterms:modified>
</cp:coreProperties>
</file>