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304" r:id="rId4"/>
    <p:sldId id="306" r:id="rId5"/>
    <p:sldId id="309" r:id="rId6"/>
    <p:sldId id="310" r:id="rId7"/>
    <p:sldId id="307" r:id="rId8"/>
    <p:sldId id="316" r:id="rId9"/>
    <p:sldId id="311" r:id="rId10"/>
    <p:sldId id="302" r:id="rId11"/>
    <p:sldId id="315" r:id="rId12"/>
    <p:sldId id="312" r:id="rId13"/>
    <p:sldId id="301" r:id="rId14"/>
    <p:sldId id="300" r:id="rId15"/>
    <p:sldId id="29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2E3F4"/>
    <a:srgbClr val="D6D6D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60"/>
  </p:normalViewPr>
  <p:slideViewPr>
    <p:cSldViewPr snapToGrid="0">
      <p:cViewPr varScale="1">
        <p:scale>
          <a:sx n="75" d="100"/>
          <a:sy n="75" d="100"/>
        </p:scale>
        <p:origin x="89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94B11-4027-4470-AF58-1144486CB24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B6BEC-B4D0-4B34-AA1A-7125EDE14B0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445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EE86E5-C1CA-4756-80C8-E5063575DC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2F193BB-CF00-4099-A6B3-E916F28BA7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7C618E-3B44-472B-B681-3F4768C24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880F-5712-4DCD-8D79-AB8D64B35ED2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736351-AFA9-486F-A8D7-0403AA248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9B2596-D676-4998-818B-AD5C18500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088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7B1BFD-72D8-4E20-AE40-19FC17E5D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AD167C1-0A2D-492B-A990-8BDD24709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353A1D-55F2-47CC-AB9D-B9912B588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6907-E17A-4204-80B2-4988D6E8E4F1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743FC77-860C-423D-9131-3DCCC3F22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620F3E-DE79-4543-A4FB-662AE11DE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74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BA49E78-43D8-4840-8711-2DF697B95D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E54139-A84E-4E09-B125-722D97C28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DE145C-A44A-4B75-84D0-CAD02763F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18E0-8E67-4EC4-B586-947640E33C54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768FAA-0C91-4B7C-9310-CD412F220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46E3DD1-2309-4098-8D3A-1461A969F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7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A8E818-0AF5-45D6-8846-444A4FC90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18EF97-A412-4CE5-AC69-E932DC104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E7BDE7C-DF68-4804-B0E5-681D3F3E6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EF14-7719-4DB5-AAB1-C3EAAAE5F34A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373178E-63E4-486D-BDF5-62E848665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DC3DEA-D0B9-4362-B9CA-FB740E1A1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40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FA9BBE-4AD0-46ED-A0CD-562B02652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1D5E052-F198-4573-BC65-9B4221FB9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14FAC8-3D67-4B18-9DC8-90B373045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6E3D7-AB53-4355-98F0-C94D7A9FD5A9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E3CBCAE-1AC1-458D-B92A-63FC74298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C7768A-FE58-434A-BA21-7B2434325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40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32104E-1A00-4560-A932-46CF2B52B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7C6AD8F-7302-42BD-A025-F2E8E177CD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E0416EF-D4D7-4531-B80D-A0AC142351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EC480B-7B85-4A41-A688-932EF9D95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F68-ACD9-4163-BB00-60E193FF0C26}" type="datetime1">
              <a:rPr lang="en-GB" smtClean="0"/>
              <a:t>11/07/2025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D2DEF3D-5715-4EC7-B520-D2327F78F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6A73086-6964-43D8-973B-35B4DE71F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253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EBDC76-5A65-416D-A4CC-486532A57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DBCADB-32D6-4467-9A04-EF3E9F3EE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DC2982C-5758-4369-8F87-13B884285F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FB4547D-F7BA-403A-B408-73D0A95897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6D2390E-92A0-44E1-A9C5-3FF009148F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9135921-1082-479B-AB2E-2CC19DB9A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8AC4-A3CD-4FE0-B479-DD6205FAA8B0}" type="datetime1">
              <a:rPr lang="en-GB" smtClean="0"/>
              <a:t>11/07/2025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C6CAFA4-7FD0-403E-890C-4E233D7F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9959200-D5A2-4E38-AD18-CD5C4C4EE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014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F2E133-EE9A-4BC4-8324-6558B0C70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8042205-9BDD-44BF-9AD6-722D891D0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1E04-8D0F-485E-AD34-A53BD6B5C04B}" type="datetime1">
              <a:rPr lang="en-GB" smtClean="0"/>
              <a:t>11/07/2025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55B13DA-DDB4-4DC0-AFCB-8800E8F88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BEEB7A7-94D3-42F8-8705-8C96ECC9B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34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872AB5A-2412-45A3-9FC6-3F2E34632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3B28-FCDD-464B-BF47-1AB744D69ED7}" type="datetime1">
              <a:rPr lang="en-GB" smtClean="0"/>
              <a:t>11/07/2025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62669C8-1107-45EC-9237-8E3AACCF1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BA3565-14F8-4E48-87C4-C3B47D0E7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7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C556B1-8385-4F05-A25A-A545C0145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B4C96C-1FC9-4820-8BB0-3E9C4D68C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D3199F9-6790-48E5-B85A-0DA6FF335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C74020F-F3DD-47AC-99B9-704EE1D8A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7A54-A34D-440D-9B53-AB67E0FAB246}" type="datetime1">
              <a:rPr lang="en-GB" smtClean="0"/>
              <a:t>11/07/2025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7EEC9A4-E355-4F36-A82E-A2980797C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DCAE6C-918F-4B4B-9CAF-790FFA77B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24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C1413B-B140-4D4D-9DC1-E5295D62A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7A0C694-2F4B-4399-B7DA-FFFF1CBC1F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EDED8EB-AE76-4169-9B85-A1B1B5D41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D99C8DB-EA24-472D-AA6A-99A1574B7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2BC-D9AA-4118-8690-3708EA871268}" type="datetime1">
              <a:rPr lang="en-GB" smtClean="0"/>
              <a:t>11/07/2025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8D8B02C-26E1-4477-9266-79E76C65C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E8C94C3-DB26-4F38-9A7C-89B224CAD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307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2734144-0E0B-4A5C-86EF-94C64003E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728B2C-4439-4F1D-B779-60E72917C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48DCF9B-AEB7-4A40-9642-F20DC0A3E5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9EDCB-9EF6-4C61-A48B-B28E9433F417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7D0DD4-815D-4D41-9707-D556D971A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60D3BFA-085B-40D4-99B7-665349B975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71F7B-576C-4B4A-B251-71133B00E7F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438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3B1B823A-FF41-44B3-AF68-2AB8C44D63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158" b="33207"/>
          <a:stretch/>
        </p:blipFill>
        <p:spPr>
          <a:xfrm>
            <a:off x="6840863" y="750977"/>
            <a:ext cx="5351138" cy="610702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2AD5695-0926-4B6E-BB48-720131684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184" y="2181820"/>
            <a:ext cx="9144000" cy="2387600"/>
          </a:xfrm>
        </p:spPr>
        <p:txBody>
          <a:bodyPr anchor="ctr">
            <a:noAutofit/>
          </a:bodyPr>
          <a:lstStyle/>
          <a:p>
            <a:pPr algn="l"/>
            <a:r>
              <a:rPr lang="en-GB" sz="4000" dirty="0">
                <a:latin typeface="Abadi" panose="020B0604020104020204" pitchFamily="34" charset="0"/>
              </a:rPr>
              <a:t>Radiography for in-flight health assessment during space missions:</a:t>
            </a:r>
            <a:br>
              <a:rPr lang="en-GB" sz="4000" dirty="0">
                <a:latin typeface="Abadi" panose="020B0604020104020204" pitchFamily="34" charset="0"/>
              </a:rPr>
            </a:br>
            <a:r>
              <a:rPr lang="en-GB" sz="4000" dirty="0">
                <a:latin typeface="Abadi" panose="020B0604020104020204" pitchFamily="34" charset="0"/>
              </a:rPr>
              <a:t>a new field for medical physics?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E5CB912-E57A-4AA7-93AC-CCCDF58EF8C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02182B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25756" y="167175"/>
            <a:ext cx="940737" cy="94073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71DADDA-01BB-4EDF-92A5-89170CCEF4F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2182B">
                <a:tint val="45000"/>
                <a:satMod val="400000"/>
              </a:srgbClr>
            </a:duotone>
          </a:blip>
          <a:srcRect l="6007" t="15433" r="6091" b="20876"/>
          <a:stretch/>
        </p:blipFill>
        <p:spPr>
          <a:xfrm>
            <a:off x="3776923" y="82266"/>
            <a:ext cx="2675437" cy="108803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EDE07B4-1396-400D-8FA1-CFBCE7C2AC53}"/>
              </a:ext>
            </a:extLst>
          </p:cNvPr>
          <p:cNvSpPr txBox="1"/>
          <p:nvPr/>
        </p:nvSpPr>
        <p:spPr>
          <a:xfrm>
            <a:off x="205184" y="4569420"/>
            <a:ext cx="69265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577590"/>
                </a:solidFill>
                <a:latin typeface="Avenir Next LT Pro" panose="020B0504020202020204" pitchFamily="34" charset="0"/>
                <a:cs typeface="Dubai" panose="020B0503030403030204" pitchFamily="34" charset="-78"/>
              </a:rPr>
              <a:t>Laura Antonia Cerbone</a:t>
            </a:r>
          </a:p>
          <a:p>
            <a:r>
              <a:rPr lang="it-IT" dirty="0">
                <a:solidFill>
                  <a:srgbClr val="577590"/>
                </a:solidFill>
                <a:latin typeface="Avenir Next LT Pro" panose="020B0504020202020204" pitchFamily="34" charset="0"/>
                <a:cs typeface="Dubai" panose="020B0503030403030204" pitchFamily="34" charset="-78"/>
              </a:rPr>
              <a:t>lauraantonia.cerbone-ssm@unina.it</a:t>
            </a:r>
          </a:p>
        </p:txBody>
      </p:sp>
      <p:pic>
        <p:nvPicPr>
          <p:cNvPr id="10" name="Picture 2" descr="La Scuola | Università Federico II">
            <a:extLst>
              <a:ext uri="{FF2B5EF4-FFF2-40B4-BE49-F238E27FC236}">
                <a16:creationId xmlns:a16="http://schemas.microsoft.com/office/drawing/2014/main" id="{5F71EB26-540C-4167-8DA1-39243F551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B74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571" y="264993"/>
            <a:ext cx="2086274" cy="78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63EE172-A239-487A-9617-84C5A0ECA01F}"/>
              </a:ext>
            </a:extLst>
          </p:cNvPr>
          <p:cNvSpPr txBox="1"/>
          <p:nvPr/>
        </p:nvSpPr>
        <p:spPr>
          <a:xfrm>
            <a:off x="205184" y="6263057"/>
            <a:ext cx="7640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577590"/>
                </a:solidFill>
                <a:latin typeface="Avenir Next LT Pro" panose="020B0504020202020204" pitchFamily="34" charset="0"/>
                <a:cs typeface="Dubai" panose="020B0503030403030204" pitchFamily="34" charset="-78"/>
              </a:rPr>
              <a:t>IEEE NPSS Prague </a:t>
            </a:r>
            <a:r>
              <a:rPr lang="en-GB" dirty="0" err="1">
                <a:solidFill>
                  <a:srgbClr val="577590"/>
                </a:solidFill>
                <a:latin typeface="Avenir Next LT Pro" panose="020B0504020202020204" pitchFamily="34" charset="0"/>
                <a:cs typeface="Dubai" panose="020B0503030403030204" pitchFamily="34" charset="-78"/>
              </a:rPr>
              <a:t>EduCom</a:t>
            </a:r>
            <a:r>
              <a:rPr lang="en-GB" dirty="0">
                <a:solidFill>
                  <a:srgbClr val="577590"/>
                </a:solidFill>
                <a:latin typeface="Avenir Next LT Pro" panose="020B0504020202020204" pitchFamily="34" charset="0"/>
                <a:cs typeface="Dubai" panose="020B0503030403030204" pitchFamily="34" charset="-78"/>
              </a:rPr>
              <a:t> International Summer School (PEISS) 2025</a:t>
            </a:r>
            <a:endParaRPr lang="it-IT" dirty="0">
              <a:solidFill>
                <a:srgbClr val="577590"/>
              </a:solidFill>
              <a:latin typeface="Avenir Next LT Pro" panose="020B0504020202020204" pitchFamily="34" charset="0"/>
              <a:cs typeface="Dubai" panose="020B0503030403030204" pitchFamily="34" charset="-78"/>
            </a:endParaRPr>
          </a:p>
        </p:txBody>
      </p:sp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A10EB040-572D-409F-A623-464B55BD1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1F7B-576C-4B4A-B251-71133B00E7F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209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D114981E-2849-4C03-AC2E-5BB4A4540E3B}"/>
              </a:ext>
            </a:extLst>
          </p:cNvPr>
          <p:cNvSpPr txBox="1"/>
          <p:nvPr/>
        </p:nvSpPr>
        <p:spPr>
          <a:xfrm>
            <a:off x="187416" y="207722"/>
            <a:ext cx="11057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latin typeface="Avenir Next LT Pro" panose="020B0504020202020204" pitchFamily="34" charset="0"/>
                <a:cs typeface="Dubai" panose="020B0503030403030204" pitchFamily="34" charset="-78"/>
              </a:rPr>
              <a:t>Bone </a:t>
            </a:r>
            <a:r>
              <a:rPr lang="it-IT" sz="3200" b="1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loss</a:t>
            </a:r>
            <a:r>
              <a:rPr lang="it-IT" sz="3200" b="1" dirty="0">
                <a:latin typeface="Avenir Next LT Pro" panose="020B0504020202020204" pitchFamily="34" charset="0"/>
                <a:cs typeface="Dubai" panose="020B0503030403030204" pitchFamily="34" charset="-78"/>
              </a:rPr>
              <a:t> in </a:t>
            </a:r>
            <a:r>
              <a:rPr lang="it-IT" sz="3200" b="1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space</a:t>
            </a:r>
            <a:endParaRPr lang="it-IT" sz="3200" b="1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2972DCF-8DCB-4780-BA6A-73291070FCAD}"/>
              </a:ext>
            </a:extLst>
          </p:cNvPr>
          <p:cNvSpPr txBox="1"/>
          <p:nvPr/>
        </p:nvSpPr>
        <p:spPr>
          <a:xfrm>
            <a:off x="187416" y="3160702"/>
            <a:ext cx="6009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We</a:t>
            </a:r>
            <a:r>
              <a:rPr lang="it-IT" sz="2000" dirty="0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 propose to design a compact DXA scanner with Timepix4 and a compact X-Ray generator.</a:t>
            </a:r>
          </a:p>
          <a:p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Periodic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scans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 to </a:t>
            </a:r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distal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 tibia to monitor bone </a:t>
            </a:r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density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 on-mission.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4430B36-DE88-481C-B7EC-7D94CE7FC635}"/>
              </a:ext>
            </a:extLst>
          </p:cNvPr>
          <p:cNvSpPr txBox="1"/>
          <p:nvPr/>
        </p:nvSpPr>
        <p:spPr>
          <a:xfrm>
            <a:off x="187416" y="4702556"/>
            <a:ext cx="60099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u="sng" dirty="0">
                <a:latin typeface="Abadi" panose="020B0604020104020204" pitchFamily="34" charset="0"/>
                <a:cs typeface="Dubai" panose="020B0503030403030204" pitchFamily="34" charset="-78"/>
              </a:rPr>
              <a:t>Timepix4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→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Spectral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imaging</a:t>
            </a:r>
          </a:p>
          <a:p>
            <a:r>
              <a:rPr lang="it-IT" sz="2000" u="sng" dirty="0">
                <a:latin typeface="Abadi" panose="020B0604020104020204" pitchFamily="34" charset="0"/>
                <a:cs typeface="Dubai" panose="020B0503030403030204" pitchFamily="34" charset="-78"/>
              </a:rPr>
              <a:t>K-</a:t>
            </a:r>
            <a:r>
              <a:rPr lang="it-IT" sz="2000" u="sng" dirty="0" err="1">
                <a:latin typeface="Abadi" panose="020B0604020104020204" pitchFamily="34" charset="0"/>
                <a:cs typeface="Dubai" panose="020B0503030403030204" pitchFamily="34" charset="-78"/>
              </a:rPr>
              <a:t>edge</a:t>
            </a:r>
            <a:r>
              <a:rPr lang="it-IT" sz="2000" u="sng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u="sng" dirty="0" err="1">
                <a:latin typeface="Abadi" panose="020B0604020104020204" pitchFamily="34" charset="0"/>
                <a:cs typeface="Dubai" panose="020B0503030403030204" pitchFamily="34" charset="-78"/>
              </a:rPr>
              <a:t>filtration</a:t>
            </a:r>
            <a:r>
              <a:rPr lang="it-IT" sz="2000" u="sng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→ Double-energy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spectrum</a:t>
            </a:r>
            <a:endParaRPr lang="it-IT" sz="2000" dirty="0">
              <a:latin typeface="Abadi" panose="020B0604020104020204" pitchFamily="34" charset="0"/>
              <a:cs typeface="Dubai" panose="020B0503030403030204" pitchFamily="34" charset="-78"/>
            </a:endParaRPr>
          </a:p>
          <a:p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Three CdTe-Timepix4 assemblies </a:t>
            </a:r>
          </a:p>
          <a:p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Sensitive area: 21 cm</a:t>
            </a:r>
            <a:r>
              <a:rPr lang="it-IT" sz="2000" baseline="30000" dirty="0">
                <a:latin typeface="Abadi" panose="020B0604020104020204" pitchFamily="34" charset="0"/>
                <a:cs typeface="Dubai" panose="020B0503030403030204" pitchFamily="34" charset="-78"/>
              </a:rPr>
              <a:t>2</a:t>
            </a:r>
            <a:endParaRPr lang="it-IT" sz="2000" dirty="0">
              <a:latin typeface="Abadi" panose="020B0604020104020204" pitchFamily="34" charset="0"/>
              <a:cs typeface="Dubai" panose="020B0503030403030204" pitchFamily="34" charset="-78"/>
            </a:endParaRPr>
          </a:p>
          <a:p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FOV: 7 cm x 1.6 cm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3C956F1-8ABB-498A-9A0C-21B77B478158}"/>
              </a:ext>
            </a:extLst>
          </p:cNvPr>
          <p:cNvSpPr txBox="1"/>
          <p:nvPr/>
        </p:nvSpPr>
        <p:spPr>
          <a:xfrm>
            <a:off x="187417" y="1276810"/>
            <a:ext cx="59085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Bone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loss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due to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microgravity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is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a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relevant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issue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for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astronaut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in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space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and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upon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return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.</a:t>
            </a:r>
          </a:p>
          <a:p>
            <a:endParaRPr lang="it-IT" sz="2000" dirty="0">
              <a:latin typeface="Abadi" panose="020B0604020104020204" pitchFamily="34" charset="0"/>
              <a:cs typeface="Dubai" panose="020B0503030403030204" pitchFamily="34" charset="-78"/>
            </a:endParaRPr>
          </a:p>
          <a:p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Mineral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density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in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astronaut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is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monitored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before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and after the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flight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. 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3A13DF30-2A73-4671-85ED-0D2BBAA10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411" y="1534431"/>
            <a:ext cx="5790317" cy="4575979"/>
          </a:xfrm>
          <a:prstGeom prst="rect">
            <a:avLst/>
          </a:prstGeom>
        </p:spPr>
      </p:pic>
      <p:sp>
        <p:nvSpPr>
          <p:cNvPr id="14" name="Segnaposto numero diapositiva 35">
            <a:extLst>
              <a:ext uri="{FF2B5EF4-FFF2-40B4-BE49-F238E27FC236}">
                <a16:creationId xmlns:a16="http://schemas.microsoft.com/office/drawing/2014/main" id="{C1689926-3A57-42C2-ABA6-4C39DBFB8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10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301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D114981E-2849-4C03-AC2E-5BB4A4540E3B}"/>
              </a:ext>
            </a:extLst>
          </p:cNvPr>
          <p:cNvSpPr txBox="1"/>
          <p:nvPr/>
        </p:nvSpPr>
        <p:spPr>
          <a:xfrm>
            <a:off x="187416" y="207722"/>
            <a:ext cx="115800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latin typeface="Avenir Next LT Pro" panose="020B0504020202020204" pitchFamily="34" charset="0"/>
                <a:cs typeface="Dubai" panose="020B0503030403030204" pitchFamily="34" charset="-78"/>
              </a:rPr>
              <a:t>X-ray for bone health in </a:t>
            </a:r>
            <a:r>
              <a:rPr lang="it-IT" sz="3200" b="1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space</a:t>
            </a:r>
            <a:r>
              <a:rPr lang="it-IT" sz="3200" b="1" dirty="0">
                <a:latin typeface="Avenir Next LT Pro" panose="020B0504020202020204" pitchFamily="34" charset="0"/>
                <a:cs typeface="Dubai" panose="020B0503030403030204" pitchFamily="34" charset="-78"/>
              </a:rPr>
              <a:t>: Dual X-ray </a:t>
            </a:r>
            <a:r>
              <a:rPr lang="it-IT" sz="3200" b="1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Absorptiometry</a:t>
            </a:r>
            <a:endParaRPr lang="it-IT" sz="3200" b="1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2972DCF-8DCB-4780-BA6A-73291070FCAD}"/>
              </a:ext>
            </a:extLst>
          </p:cNvPr>
          <p:cNvSpPr txBox="1"/>
          <p:nvPr/>
        </p:nvSpPr>
        <p:spPr>
          <a:xfrm>
            <a:off x="187416" y="3160702"/>
            <a:ext cx="6009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We</a:t>
            </a:r>
            <a:r>
              <a:rPr lang="it-IT" sz="2000" dirty="0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 propose to design a compact DXA scanner with Timepix4 and a compact X-Ray generator.</a:t>
            </a:r>
          </a:p>
          <a:p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Periodic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scans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 to </a:t>
            </a:r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distal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 tibia to monitor bone </a:t>
            </a:r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density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latin typeface="Abadi" panose="020B0604020104020204" pitchFamily="34" charset="0"/>
                <a:cs typeface="Dubai" panose="020B0503030403030204" pitchFamily="34" charset="-78"/>
              </a:rPr>
              <a:t> on-mission.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4430B36-DE88-481C-B7EC-7D94CE7FC635}"/>
              </a:ext>
            </a:extLst>
          </p:cNvPr>
          <p:cNvSpPr txBox="1"/>
          <p:nvPr/>
        </p:nvSpPr>
        <p:spPr>
          <a:xfrm>
            <a:off x="187416" y="4702556"/>
            <a:ext cx="60099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u="sng" dirty="0">
                <a:latin typeface="Abadi" panose="020B0604020104020204" pitchFamily="34" charset="0"/>
                <a:cs typeface="Dubai" panose="020B0503030403030204" pitchFamily="34" charset="-78"/>
              </a:rPr>
              <a:t>Timepix4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→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Spectral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imaging</a:t>
            </a:r>
          </a:p>
          <a:p>
            <a:r>
              <a:rPr lang="it-IT" sz="2000" u="sng" dirty="0">
                <a:latin typeface="Abadi" panose="020B0604020104020204" pitchFamily="34" charset="0"/>
                <a:cs typeface="Dubai" panose="020B0503030403030204" pitchFamily="34" charset="-78"/>
              </a:rPr>
              <a:t>K-</a:t>
            </a:r>
            <a:r>
              <a:rPr lang="it-IT" sz="2000" u="sng" dirty="0" err="1">
                <a:latin typeface="Abadi" panose="020B0604020104020204" pitchFamily="34" charset="0"/>
                <a:cs typeface="Dubai" panose="020B0503030403030204" pitchFamily="34" charset="-78"/>
              </a:rPr>
              <a:t>edge</a:t>
            </a:r>
            <a:r>
              <a:rPr lang="it-IT" sz="2000" u="sng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u="sng" dirty="0" err="1">
                <a:latin typeface="Abadi" panose="020B0604020104020204" pitchFamily="34" charset="0"/>
                <a:cs typeface="Dubai" panose="020B0503030403030204" pitchFamily="34" charset="-78"/>
              </a:rPr>
              <a:t>filtration</a:t>
            </a:r>
            <a:r>
              <a:rPr lang="it-IT" sz="2000" u="sng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→ Double-energy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spectrum</a:t>
            </a:r>
            <a:endParaRPr lang="it-IT" sz="2000" dirty="0">
              <a:latin typeface="Abadi" panose="020B0604020104020204" pitchFamily="34" charset="0"/>
              <a:cs typeface="Dubai" panose="020B0503030403030204" pitchFamily="34" charset="-78"/>
            </a:endParaRPr>
          </a:p>
          <a:p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Three CdTe-Timepix4 assemblies </a:t>
            </a:r>
          </a:p>
          <a:p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Sensitive area: 21 cm</a:t>
            </a:r>
            <a:r>
              <a:rPr lang="it-IT" sz="2000" baseline="30000" dirty="0">
                <a:latin typeface="Abadi" panose="020B0604020104020204" pitchFamily="34" charset="0"/>
                <a:cs typeface="Dubai" panose="020B0503030403030204" pitchFamily="34" charset="-78"/>
              </a:rPr>
              <a:t>2</a:t>
            </a:r>
            <a:endParaRPr lang="it-IT" sz="2000" dirty="0">
              <a:latin typeface="Abadi" panose="020B0604020104020204" pitchFamily="34" charset="0"/>
              <a:cs typeface="Dubai" panose="020B0503030403030204" pitchFamily="34" charset="-78"/>
            </a:endParaRPr>
          </a:p>
          <a:p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FOV: 7 cm x 1.6 cm</a:t>
            </a:r>
          </a:p>
        </p:txBody>
      </p:sp>
      <p:pic>
        <p:nvPicPr>
          <p:cNvPr id="9" name="Immagine 8" descr="Immagine che contiene schermata, duplicatore&#10;&#10;Descrizione generata automaticamente">
            <a:extLst>
              <a:ext uri="{FF2B5EF4-FFF2-40B4-BE49-F238E27FC236}">
                <a16:creationId xmlns:a16="http://schemas.microsoft.com/office/drawing/2014/main" id="{093C95E8-CD0E-4129-A8E3-BBDA992605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5" t="15175" r="18524" b="8508"/>
          <a:stretch/>
        </p:blipFill>
        <p:spPr>
          <a:xfrm>
            <a:off x="6455229" y="1311073"/>
            <a:ext cx="5736771" cy="502269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3C956F1-8ABB-498A-9A0C-21B77B478158}"/>
              </a:ext>
            </a:extLst>
          </p:cNvPr>
          <p:cNvSpPr txBox="1"/>
          <p:nvPr/>
        </p:nvSpPr>
        <p:spPr>
          <a:xfrm>
            <a:off x="187417" y="1276810"/>
            <a:ext cx="59085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Bone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loss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due to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microgravity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is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a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relevant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issue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for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astronaut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in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space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and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upon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return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.</a:t>
            </a:r>
          </a:p>
          <a:p>
            <a:endParaRPr lang="it-IT" sz="2000" dirty="0">
              <a:latin typeface="Abadi" panose="020B0604020104020204" pitchFamily="34" charset="0"/>
              <a:cs typeface="Dubai" panose="020B0503030403030204" pitchFamily="34" charset="-78"/>
            </a:endParaRPr>
          </a:p>
          <a:p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Mineral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density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in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astronaut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is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monitored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before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 and after the </a:t>
            </a:r>
            <a:r>
              <a:rPr lang="it-IT" sz="2000" dirty="0" err="1">
                <a:latin typeface="Abadi" panose="020B0604020104020204" pitchFamily="34" charset="0"/>
                <a:cs typeface="Dubai" panose="020B0503030403030204" pitchFamily="34" charset="-78"/>
              </a:rPr>
              <a:t>flight</a:t>
            </a:r>
            <a:r>
              <a:rPr lang="it-IT" sz="2000" dirty="0">
                <a:latin typeface="Abadi" panose="020B0604020104020204" pitchFamily="34" charset="0"/>
                <a:cs typeface="Dubai" panose="020B0503030403030204" pitchFamily="34" charset="-78"/>
              </a:rPr>
              <a:t>. </a:t>
            </a:r>
          </a:p>
        </p:txBody>
      </p:sp>
      <p:sp>
        <p:nvSpPr>
          <p:cNvPr id="13" name="Segnaposto numero diapositiva 35">
            <a:extLst>
              <a:ext uri="{FF2B5EF4-FFF2-40B4-BE49-F238E27FC236}">
                <a16:creationId xmlns:a16="http://schemas.microsoft.com/office/drawing/2014/main" id="{ABF4BFAA-F21F-4F92-8B3E-050150F46520}"/>
              </a:ext>
            </a:extLst>
          </p:cNvPr>
          <p:cNvSpPr txBox="1">
            <a:spLocks/>
          </p:cNvSpPr>
          <p:nvPr/>
        </p:nvSpPr>
        <p:spPr>
          <a:xfrm>
            <a:off x="11342915" y="0"/>
            <a:ext cx="8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11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950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0AE075F-2DB5-4824-A209-2B27B413736F}"/>
              </a:ext>
            </a:extLst>
          </p:cNvPr>
          <p:cNvSpPr/>
          <p:nvPr/>
        </p:nvSpPr>
        <p:spPr>
          <a:xfrm>
            <a:off x="0" y="2075996"/>
            <a:ext cx="12192000" cy="34648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AA994C4-0629-4F35-A7F3-639FF929DF57}"/>
              </a:ext>
            </a:extLst>
          </p:cNvPr>
          <p:cNvSpPr txBox="1"/>
          <p:nvPr/>
        </p:nvSpPr>
        <p:spPr>
          <a:xfrm>
            <a:off x="1012369" y="2720892"/>
            <a:ext cx="10167257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dirty="0">
                <a:latin typeface="Abadi" panose="020B0604020104020204" pitchFamily="34" charset="0"/>
                <a:ea typeface="+mj-ea"/>
                <a:cs typeface="+mj-cs"/>
              </a:rPr>
              <a:t>Thank you!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CF9E993-AF4B-4A5C-9B0E-197ADB2FB88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2182B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25756" y="136635"/>
            <a:ext cx="691241" cy="69124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D085E6C-874C-4139-AAF0-4039B1D238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2182B">
                <a:tint val="45000"/>
                <a:satMod val="400000"/>
              </a:srgbClr>
            </a:duotone>
          </a:blip>
          <a:srcRect l="6007" t="15433" r="6091" b="20876"/>
          <a:stretch/>
        </p:blipFill>
        <p:spPr>
          <a:xfrm>
            <a:off x="2994139" y="82517"/>
            <a:ext cx="1965877" cy="79947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AD24FBC-3CA0-4C8F-9ABF-95E6D86CDC5D}"/>
              </a:ext>
            </a:extLst>
          </p:cNvPr>
          <p:cNvSpPr txBox="1"/>
          <p:nvPr/>
        </p:nvSpPr>
        <p:spPr>
          <a:xfrm>
            <a:off x="2632709" y="6329909"/>
            <a:ext cx="69265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latin typeface="Avenir Next LT Pro" panose="020B0504020202020204" pitchFamily="34" charset="0"/>
                <a:cs typeface="Dubai" panose="020B0503030403030204" pitchFamily="34" charset="-78"/>
              </a:rPr>
              <a:t>Laura Antonia Cerbone</a:t>
            </a:r>
          </a:p>
          <a:p>
            <a:pPr algn="ctr"/>
            <a:r>
              <a:rPr lang="it-IT" sz="1400" dirty="0">
                <a:latin typeface="Avenir Next LT Pro" panose="020B0504020202020204" pitchFamily="34" charset="0"/>
                <a:cs typeface="Dubai" panose="020B0503030403030204" pitchFamily="34" charset="-78"/>
              </a:rPr>
              <a:t>lauraantonia.cerbone-ssm@unina.it</a:t>
            </a:r>
          </a:p>
        </p:txBody>
      </p:sp>
      <p:pic>
        <p:nvPicPr>
          <p:cNvPr id="9" name="Picture 2" descr="La Scuola | Università Federico II">
            <a:extLst>
              <a:ext uri="{FF2B5EF4-FFF2-40B4-BE49-F238E27FC236}">
                <a16:creationId xmlns:a16="http://schemas.microsoft.com/office/drawing/2014/main" id="{C9868464-41DD-4D54-89B8-FEFEB114E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B74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085" y="193427"/>
            <a:ext cx="1532966" cy="57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2E554A5-5A42-4397-8839-4DD78C0EB97C}"/>
              </a:ext>
            </a:extLst>
          </p:cNvPr>
          <p:cNvSpPr txBox="1"/>
          <p:nvPr/>
        </p:nvSpPr>
        <p:spPr>
          <a:xfrm>
            <a:off x="2275875" y="5132897"/>
            <a:ext cx="7640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venir Next LT Pro" panose="020B0504020202020204" pitchFamily="34" charset="0"/>
                <a:cs typeface="Dubai" panose="020B0503030403030204" pitchFamily="34" charset="-78"/>
              </a:rPr>
              <a:t>IEEE NPSS Prague </a:t>
            </a:r>
            <a:r>
              <a:rPr lang="en-GB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EduCom</a:t>
            </a:r>
            <a:r>
              <a:rPr lang="en-GB" dirty="0">
                <a:latin typeface="Avenir Next LT Pro" panose="020B0504020202020204" pitchFamily="34" charset="0"/>
                <a:cs typeface="Dubai" panose="020B0503030403030204" pitchFamily="34" charset="-78"/>
              </a:rPr>
              <a:t> International Summer School (PEISS) 2025</a:t>
            </a:r>
            <a:endParaRPr lang="it-IT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</p:txBody>
      </p:sp>
      <p:pic>
        <p:nvPicPr>
          <p:cNvPr id="4100" name="Picture 4" descr="Prague Skyline: Over 2,150 Royalty-Free Licensable Stock Illustrations &amp;  Drawings | Shutterstock">
            <a:extLst>
              <a:ext uri="{FF2B5EF4-FFF2-40B4-BE49-F238E27FC236}">
                <a16:creationId xmlns:a16="http://schemas.microsoft.com/office/drawing/2014/main" id="{6E5FEACE-C9FF-4779-8BED-75A5F22653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44" b="33530"/>
          <a:stretch/>
        </p:blipFill>
        <p:spPr bwMode="auto">
          <a:xfrm>
            <a:off x="1012370" y="3352797"/>
            <a:ext cx="10251631" cy="182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650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D114981E-2849-4C03-AC2E-5BB4A4540E3B}"/>
              </a:ext>
            </a:extLst>
          </p:cNvPr>
          <p:cNvSpPr txBox="1"/>
          <p:nvPr/>
        </p:nvSpPr>
        <p:spPr>
          <a:xfrm>
            <a:off x="187416" y="207722"/>
            <a:ext cx="11057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latin typeface="Avenir Next LT Pro" panose="020B0504020202020204" pitchFamily="34" charset="0"/>
                <a:cs typeface="Dubai" panose="020B0503030403030204" pitchFamily="34" charset="-78"/>
              </a:rPr>
              <a:t>DXA4A: a DXA scanner for </a:t>
            </a:r>
            <a:r>
              <a:rPr lang="it-IT" sz="3200" b="1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astronauts</a:t>
            </a:r>
            <a:endParaRPr lang="it-IT" sz="3200" b="1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E5B5D179-9ADB-44D4-99CE-0A24379FA69B}"/>
              </a:ext>
            </a:extLst>
          </p:cNvPr>
          <p:cNvSpPr txBox="1">
            <a:spLocks/>
          </p:cNvSpPr>
          <p:nvPr/>
        </p:nvSpPr>
        <p:spPr>
          <a:xfrm>
            <a:off x="187416" y="1069306"/>
            <a:ext cx="6327684" cy="57886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sz="1600" dirty="0">
                <a:latin typeface="Avenir Next LT Pro" panose="020B0504020202020204" pitchFamily="34" charset="0"/>
              </a:rPr>
              <a:t>DXA </a:t>
            </a:r>
            <a:r>
              <a:rPr lang="it-IT" sz="1600" dirty="0" err="1">
                <a:latin typeface="Avenir Next LT Pro" panose="020B0504020202020204" pitchFamily="34" charset="0"/>
              </a:rPr>
              <a:t>is</a:t>
            </a:r>
            <a:r>
              <a:rPr lang="it-IT" sz="1600" dirty="0">
                <a:latin typeface="Avenir Next LT Pro" panose="020B0504020202020204" pitchFamily="34" charset="0"/>
              </a:rPr>
              <a:t> the </a:t>
            </a:r>
            <a:r>
              <a:rPr lang="it-IT" sz="1600" b="1" dirty="0">
                <a:latin typeface="Avenir Next LT Pro" panose="020B0504020202020204" pitchFamily="34" charset="0"/>
              </a:rPr>
              <a:t>golden standard </a:t>
            </a:r>
            <a:r>
              <a:rPr lang="it-IT" sz="1600" dirty="0">
                <a:latin typeface="Avenir Next LT Pro" panose="020B0504020202020204" pitchFamily="34" charset="0"/>
              </a:rPr>
              <a:t>for bone </a:t>
            </a:r>
            <a:r>
              <a:rPr lang="it-IT" sz="1600" dirty="0" err="1">
                <a:latin typeface="Avenir Next LT Pro" panose="020B0504020202020204" pitchFamily="34" charset="0"/>
              </a:rPr>
              <a:t>densitometry</a:t>
            </a:r>
            <a:endParaRPr lang="it-IT" sz="1600" dirty="0">
              <a:latin typeface="Avenir Next LT Pro" panose="020B05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it-IT" sz="1600" b="1" dirty="0">
                <a:latin typeface="Avenir Next LT Pro" panose="020B0504020202020204" pitchFamily="34" charset="0"/>
              </a:rPr>
              <a:t>Compact device </a:t>
            </a:r>
            <a:r>
              <a:rPr lang="it-IT" sz="1600" dirty="0">
                <a:latin typeface="Avenir Next LT Pro" panose="020B0504020202020204" pitchFamily="34" charset="0"/>
              </a:rPr>
              <a:t>weight &lt; 20 kg, volume &lt; 12 L</a:t>
            </a:r>
          </a:p>
          <a:p>
            <a:pPr>
              <a:lnSpc>
                <a:spcPct val="150000"/>
              </a:lnSpc>
            </a:pPr>
            <a:r>
              <a:rPr lang="it-IT" sz="1600" dirty="0">
                <a:latin typeface="Avenir Next LT Pro" panose="020B0504020202020204" pitchFamily="34" charset="0"/>
              </a:rPr>
              <a:t>Power 240 W (power </a:t>
            </a:r>
            <a:r>
              <a:rPr lang="it-IT" sz="1600" dirty="0" err="1">
                <a:latin typeface="Avenir Next LT Pro" panose="020B0504020202020204" pitchFamily="34" charset="0"/>
              </a:rPr>
              <a:t>consumption</a:t>
            </a:r>
            <a:r>
              <a:rPr lang="it-IT" sz="1600" dirty="0">
                <a:latin typeface="Avenir Next LT Pro" panose="020B0504020202020204" pitchFamily="34" charset="0"/>
              </a:rPr>
              <a:t> 10 Wh)</a:t>
            </a:r>
          </a:p>
          <a:p>
            <a:pPr>
              <a:lnSpc>
                <a:spcPct val="150000"/>
              </a:lnSpc>
            </a:pPr>
            <a:r>
              <a:rPr lang="it-IT" sz="1600" dirty="0">
                <a:latin typeface="Avenir Next LT Pro" panose="020B0504020202020204" pitchFamily="34" charset="0"/>
              </a:rPr>
              <a:t>No </a:t>
            </a:r>
            <a:r>
              <a:rPr lang="it-IT" sz="1600" dirty="0" err="1">
                <a:latin typeface="Avenir Next LT Pro" panose="020B0504020202020204" pitchFamily="34" charset="0"/>
              </a:rPr>
              <a:t>moving</a:t>
            </a:r>
            <a:r>
              <a:rPr lang="it-IT" sz="1600" dirty="0">
                <a:latin typeface="Avenir Next LT Pro" panose="020B0504020202020204" pitchFamily="34" charset="0"/>
              </a:rPr>
              <a:t> parts</a:t>
            </a:r>
          </a:p>
          <a:p>
            <a:pPr>
              <a:lnSpc>
                <a:spcPct val="150000"/>
              </a:lnSpc>
            </a:pPr>
            <a:r>
              <a:rPr lang="it-IT" sz="1600" b="1" dirty="0">
                <a:latin typeface="Avenir Next LT Pro" panose="020B0504020202020204" pitchFamily="34" charset="0"/>
              </a:rPr>
              <a:t>Fast </a:t>
            </a:r>
            <a:r>
              <a:rPr lang="it-IT" sz="1600" b="1" dirty="0" err="1">
                <a:latin typeface="Avenir Next LT Pro" panose="020B0504020202020204" pitchFamily="34" charset="0"/>
              </a:rPr>
              <a:t>scan</a:t>
            </a:r>
            <a:r>
              <a:rPr lang="it-IT" sz="1600" b="1" dirty="0">
                <a:latin typeface="Avenir Next LT Pro" panose="020B0504020202020204" pitchFamily="34" charset="0"/>
              </a:rPr>
              <a:t> </a:t>
            </a:r>
            <a:r>
              <a:rPr lang="it-IT" sz="1600" dirty="0">
                <a:latin typeface="Avenir Next LT Pro" panose="020B0504020202020204" pitchFamily="34" charset="0"/>
              </a:rPr>
              <a:t>(one frame </a:t>
            </a:r>
            <a:r>
              <a:rPr lang="it-IT" sz="1600" dirty="0" err="1">
                <a:latin typeface="Avenir Next LT Pro" panose="020B0504020202020204" pitchFamily="34" charset="0"/>
              </a:rPr>
              <a:t>needed</a:t>
            </a:r>
            <a:r>
              <a:rPr lang="it-IT" sz="1600" dirty="0">
                <a:latin typeface="Avenir Next LT Pro" panose="020B0504020202020204" pitchFamily="34" charset="0"/>
              </a:rPr>
              <a:t> </a:t>
            </a:r>
            <a:r>
              <a:rPr lang="it-IT" sz="1600" dirty="0" err="1">
                <a:latin typeface="Avenir Next LT Pro" panose="020B0504020202020204" pitchFamily="34" charset="0"/>
              </a:rPr>
              <a:t>only</a:t>
            </a:r>
            <a:r>
              <a:rPr lang="it-IT" sz="1600" dirty="0">
                <a:latin typeface="Avenir Next LT Pro" panose="020B05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it-IT" sz="1600" dirty="0">
                <a:latin typeface="Avenir Next LT Pro" panose="020B0504020202020204" pitchFamily="34" charset="0"/>
              </a:rPr>
              <a:t>No </a:t>
            </a:r>
            <a:r>
              <a:rPr lang="it-IT" sz="1600" dirty="0" err="1">
                <a:latin typeface="Avenir Next LT Pro" panose="020B0504020202020204" pitchFamily="34" charset="0"/>
              </a:rPr>
              <a:t>need</a:t>
            </a:r>
            <a:r>
              <a:rPr lang="it-IT" sz="1600" dirty="0">
                <a:latin typeface="Avenir Next LT Pro" panose="020B0504020202020204" pitchFamily="34" charset="0"/>
              </a:rPr>
              <a:t> for </a:t>
            </a:r>
            <a:r>
              <a:rPr lang="it-IT" sz="1600" dirty="0" err="1">
                <a:latin typeface="Avenir Next LT Pro" panose="020B0504020202020204" pitchFamily="34" charset="0"/>
              </a:rPr>
              <a:t>recontruction</a:t>
            </a:r>
            <a:endParaRPr lang="it-IT" sz="1600" dirty="0">
              <a:latin typeface="Avenir Next LT Pro" panose="020B05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it-IT" sz="1600" dirty="0" err="1">
                <a:latin typeface="Avenir Next LT Pro" panose="020B0504020202020204" pitchFamily="34" charset="0"/>
              </a:rPr>
              <a:t>Results</a:t>
            </a:r>
            <a:r>
              <a:rPr lang="it-IT" sz="1600" dirty="0">
                <a:latin typeface="Avenir Next LT Pro" panose="020B0504020202020204" pitchFamily="34" charset="0"/>
              </a:rPr>
              <a:t> are easy to </a:t>
            </a:r>
            <a:r>
              <a:rPr lang="it-IT" sz="1600" dirty="0" err="1">
                <a:latin typeface="Avenir Next LT Pro" panose="020B0504020202020204" pitchFamily="34" charset="0"/>
              </a:rPr>
              <a:t>read</a:t>
            </a:r>
            <a:r>
              <a:rPr lang="it-IT" sz="1600" dirty="0">
                <a:latin typeface="Avenir Next LT Pro" panose="020B0504020202020204" pitchFamily="34" charset="0"/>
              </a:rPr>
              <a:t> and store (</a:t>
            </a:r>
            <a:r>
              <a:rPr lang="it-IT" sz="1600" dirty="0" err="1">
                <a:latin typeface="Avenir Next LT Pro" panose="020B0504020202020204" pitchFamily="34" charset="0"/>
              </a:rPr>
              <a:t>aBMD</a:t>
            </a:r>
            <a:r>
              <a:rPr lang="it-IT" sz="1600" dirty="0">
                <a:latin typeface="Avenir Next LT Pro" panose="020B0504020202020204" pitchFamily="34" charset="0"/>
              </a:rPr>
              <a:t> and T-score)</a:t>
            </a:r>
          </a:p>
          <a:p>
            <a:pPr>
              <a:lnSpc>
                <a:spcPct val="150000"/>
              </a:lnSpc>
            </a:pPr>
            <a:r>
              <a:rPr lang="it-IT" sz="1600" dirty="0">
                <a:latin typeface="Avenir Next LT Pro" panose="020B0504020202020204" pitchFamily="34" charset="0"/>
              </a:rPr>
              <a:t>No </a:t>
            </a:r>
            <a:r>
              <a:rPr lang="it-IT" sz="1600" dirty="0" err="1">
                <a:latin typeface="Avenir Next LT Pro" panose="020B0504020202020204" pitchFamily="34" charset="0"/>
              </a:rPr>
              <a:t>need</a:t>
            </a:r>
            <a:r>
              <a:rPr lang="it-IT" sz="1600" dirty="0">
                <a:latin typeface="Avenir Next LT Pro" panose="020B0504020202020204" pitchFamily="34" charset="0"/>
              </a:rPr>
              <a:t> for </a:t>
            </a:r>
            <a:r>
              <a:rPr lang="it-IT" sz="1600" dirty="0" err="1">
                <a:latin typeface="Avenir Next LT Pro" panose="020B0504020202020204" pitchFamily="34" charset="0"/>
              </a:rPr>
              <a:t>guidance</a:t>
            </a:r>
            <a:r>
              <a:rPr lang="it-IT" sz="1600" dirty="0">
                <a:latin typeface="Avenir Next LT Pro" panose="020B0504020202020204" pitchFamily="34" charset="0"/>
              </a:rPr>
              <a:t> from Earth</a:t>
            </a:r>
          </a:p>
          <a:p>
            <a:pPr>
              <a:lnSpc>
                <a:spcPct val="150000"/>
              </a:lnSpc>
            </a:pPr>
            <a:r>
              <a:rPr lang="it-IT" sz="1600" dirty="0" err="1">
                <a:latin typeface="Avenir Next LT Pro" panose="020B0504020202020204" pitchFamily="34" charset="0"/>
              </a:rPr>
              <a:t>Extremely</a:t>
            </a:r>
            <a:r>
              <a:rPr lang="it-IT" sz="1600" dirty="0">
                <a:latin typeface="Avenir Next LT Pro" panose="020B0504020202020204" pitchFamily="34" charset="0"/>
              </a:rPr>
              <a:t> low dose (</a:t>
            </a:r>
            <a:r>
              <a:rPr lang="it-IT" sz="1600" b="1" dirty="0">
                <a:latin typeface="Avenir Next LT Pro" panose="020B0504020202020204" pitchFamily="34" charset="0"/>
              </a:rPr>
              <a:t>0.1 </a:t>
            </a:r>
            <a:r>
              <a:rPr lang="el-GR" sz="1600" b="1" dirty="0">
                <a:latin typeface="Avenir Next LT Pro" panose="020B0504020202020204" pitchFamily="34" charset="0"/>
              </a:rPr>
              <a:t>μ</a:t>
            </a:r>
            <a:r>
              <a:rPr lang="it-IT" sz="1600" b="1" dirty="0" err="1">
                <a:latin typeface="Avenir Next LT Pro" panose="020B0504020202020204" pitchFamily="34" charset="0"/>
              </a:rPr>
              <a:t>Sv</a:t>
            </a:r>
            <a:r>
              <a:rPr lang="it-IT" sz="1600" dirty="0">
                <a:latin typeface="Avenir Next LT Pro" panose="020B0504020202020204" pitchFamily="34" charset="0"/>
              </a:rPr>
              <a:t>, 10 s of </a:t>
            </a:r>
            <a:r>
              <a:rPr lang="it-IT" sz="1600" dirty="0" err="1">
                <a:latin typeface="Avenir Next LT Pro" panose="020B0504020202020204" pitchFamily="34" charset="0"/>
              </a:rPr>
              <a:t>exposure</a:t>
            </a:r>
            <a:r>
              <a:rPr lang="it-IT" sz="1600" dirty="0">
                <a:latin typeface="Avenir Next LT Pro" panose="020B0504020202020204" pitchFamily="34" charset="0"/>
              </a:rPr>
              <a:t> to </a:t>
            </a:r>
            <a:r>
              <a:rPr lang="it-IT" sz="1600" dirty="0" err="1">
                <a:latin typeface="Avenir Next LT Pro" panose="020B0504020202020204" pitchFamily="34" charset="0"/>
              </a:rPr>
              <a:t>cosmic</a:t>
            </a:r>
            <a:r>
              <a:rPr lang="it-IT" sz="1600" dirty="0">
                <a:latin typeface="Avenir Next LT Pro" panose="020B0504020202020204" pitchFamily="34" charset="0"/>
              </a:rPr>
              <a:t> </a:t>
            </a:r>
            <a:r>
              <a:rPr lang="it-IT" sz="1600" dirty="0" err="1">
                <a:latin typeface="Avenir Next LT Pro" panose="020B0504020202020204" pitchFamily="34" charset="0"/>
              </a:rPr>
              <a:t>radiation</a:t>
            </a:r>
            <a:r>
              <a:rPr lang="it-IT" sz="1600" dirty="0">
                <a:latin typeface="Avenir Next LT Pro" panose="020B05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it-IT" sz="1600" dirty="0">
                <a:latin typeface="Avenir Next LT Pro" panose="020B0504020202020204" pitchFamily="34" charset="0"/>
              </a:rPr>
              <a:t>A compact </a:t>
            </a:r>
            <a:r>
              <a:rPr lang="it-IT" sz="1600" dirty="0" err="1">
                <a:latin typeface="Avenir Next LT Pro" panose="020B0504020202020204" pitchFamily="34" charset="0"/>
              </a:rPr>
              <a:t>densitometer</a:t>
            </a:r>
            <a:r>
              <a:rPr lang="it-IT" sz="1600" dirty="0">
                <a:latin typeface="Avenir Next LT Pro" panose="020B0504020202020204" pitchFamily="34" charset="0"/>
              </a:rPr>
              <a:t> for </a:t>
            </a:r>
            <a:r>
              <a:rPr lang="it-IT" sz="1600" dirty="0" err="1">
                <a:latin typeface="Avenir Next LT Pro" panose="020B0504020202020204" pitchFamily="34" charset="0"/>
              </a:rPr>
              <a:t>rodents</a:t>
            </a:r>
            <a:r>
              <a:rPr lang="it-IT" sz="1600" dirty="0">
                <a:latin typeface="Avenir Next LT Pro" panose="020B0504020202020204" pitchFamily="34" charset="0"/>
              </a:rPr>
              <a:t> </a:t>
            </a:r>
            <a:r>
              <a:rPr lang="it-IT" sz="1600" dirty="0" err="1">
                <a:latin typeface="Avenir Next LT Pro" panose="020B0504020202020204" pitchFamily="34" charset="0"/>
              </a:rPr>
              <a:t>flew</a:t>
            </a:r>
            <a:r>
              <a:rPr lang="it-IT" sz="1600" dirty="0">
                <a:latin typeface="Avenir Next LT Pro" panose="020B0504020202020204" pitchFamily="34" charset="0"/>
              </a:rPr>
              <a:t> in </a:t>
            </a:r>
            <a:r>
              <a:rPr lang="it-IT" sz="1600" dirty="0" err="1">
                <a:latin typeface="Avenir Next LT Pro" panose="020B0504020202020204" pitchFamily="34" charset="0"/>
              </a:rPr>
              <a:t>space</a:t>
            </a:r>
            <a:r>
              <a:rPr lang="it-IT" sz="1600" dirty="0">
                <a:latin typeface="Avenir Next LT Pro" panose="020B0504020202020204" pitchFamily="34" charset="0"/>
              </a:rPr>
              <a:t> </a:t>
            </a:r>
            <a:r>
              <a:rPr lang="it-IT" sz="1600" dirty="0" err="1">
                <a:latin typeface="Avenir Next LT Pro" panose="020B0504020202020204" pitchFamily="34" charset="0"/>
              </a:rPr>
              <a:t>already</a:t>
            </a:r>
            <a:r>
              <a:rPr lang="it-IT" sz="1600" dirty="0">
                <a:latin typeface="Avenir Next LT Pro" panose="020B0504020202020204" pitchFamily="34" charset="0"/>
              </a:rPr>
              <a:t> (</a:t>
            </a:r>
            <a:r>
              <a:rPr lang="it-IT" sz="1600" dirty="0" err="1">
                <a:latin typeface="Avenir Next LT Pro" panose="020B0504020202020204" pitchFamily="34" charset="0"/>
              </a:rPr>
              <a:t>Redwire</a:t>
            </a:r>
            <a:r>
              <a:rPr lang="it-IT" sz="1600" dirty="0">
                <a:latin typeface="Avenir Next LT Pro" panose="020B0504020202020204" pitchFamily="34" charset="0"/>
              </a:rPr>
              <a:t>).</a:t>
            </a:r>
          </a:p>
          <a:p>
            <a:pPr>
              <a:lnSpc>
                <a:spcPct val="150000"/>
              </a:lnSpc>
            </a:pPr>
            <a:endParaRPr lang="it-IT" sz="1600" dirty="0">
              <a:latin typeface="Avenir Next LT Pro" panose="020B0504020202020204" pitchFamily="34" charset="0"/>
            </a:endParaRPr>
          </a:p>
          <a:p>
            <a:pPr>
              <a:lnSpc>
                <a:spcPct val="150000"/>
              </a:lnSpc>
            </a:pPr>
            <a:endParaRPr lang="it-IT" sz="1600" dirty="0">
              <a:latin typeface="Avenir Next LT Pro" panose="020B0504020202020204" pitchFamily="34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B0BC7CA-BB19-4949-9862-BF6F33D4A71C}"/>
              </a:ext>
            </a:extLst>
          </p:cNvPr>
          <p:cNvSpPr txBox="1"/>
          <p:nvPr/>
        </p:nvSpPr>
        <p:spPr>
          <a:xfrm>
            <a:off x="7956483" y="5993162"/>
            <a:ext cx="24825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dirty="0">
                <a:latin typeface="Avenir Next LT Pro" panose="020B0504020202020204" pitchFamily="34" charset="0"/>
              </a:rPr>
              <a:t>(15 x 20 x 40 cm</a:t>
            </a:r>
            <a:r>
              <a:rPr lang="it-IT" sz="1800" baseline="30000" dirty="0">
                <a:latin typeface="Avenir Next LT Pro" panose="020B0504020202020204" pitchFamily="34" charset="0"/>
              </a:rPr>
              <a:t>3</a:t>
            </a:r>
            <a:r>
              <a:rPr lang="it-IT" sz="1800" dirty="0">
                <a:latin typeface="Avenir Next LT Pro" panose="020B0504020202020204" pitchFamily="34" charset="0"/>
              </a:rPr>
              <a:t>)</a:t>
            </a:r>
            <a:endParaRPr lang="it-IT" sz="1200" dirty="0"/>
          </a:p>
        </p:txBody>
      </p:sp>
      <p:pic>
        <p:nvPicPr>
          <p:cNvPr id="7" name="Immagine 6" descr="Immagine che contiene schermata, duplicatore&#10;&#10;Descrizione generata automaticamente">
            <a:extLst>
              <a:ext uri="{FF2B5EF4-FFF2-40B4-BE49-F238E27FC236}">
                <a16:creationId xmlns:a16="http://schemas.microsoft.com/office/drawing/2014/main" id="{8A4690A7-DC86-41A1-A9DF-5F424D381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5" t="15175" r="18524" b="8508"/>
          <a:stretch/>
        </p:blipFill>
        <p:spPr>
          <a:xfrm>
            <a:off x="6515100" y="1264193"/>
            <a:ext cx="5365289" cy="4697456"/>
          </a:xfrm>
          <a:prstGeom prst="rect">
            <a:avLst/>
          </a:prstGeom>
        </p:spPr>
      </p:pic>
      <p:sp>
        <p:nvSpPr>
          <p:cNvPr id="8" name="Segnaposto numero diapositiva 35">
            <a:extLst>
              <a:ext uri="{FF2B5EF4-FFF2-40B4-BE49-F238E27FC236}">
                <a16:creationId xmlns:a16="http://schemas.microsoft.com/office/drawing/2014/main" id="{E786B470-05A4-4839-ADBE-7401265C0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13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30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A6214F63-B471-47D8-A1B1-426DDEF7CE86}"/>
              </a:ext>
            </a:extLst>
          </p:cNvPr>
          <p:cNvSpPr txBox="1"/>
          <p:nvPr/>
        </p:nvSpPr>
        <p:spPr>
          <a:xfrm>
            <a:off x="187416" y="207722"/>
            <a:ext cx="11057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latin typeface="Avenir Next LT Pro" panose="020B0504020202020204" pitchFamily="34" charset="0"/>
                <a:cs typeface="Dubai" panose="020B0503030403030204" pitchFamily="34" charset="-78"/>
              </a:rPr>
              <a:t>DXA4A: a DXA scanner for </a:t>
            </a:r>
            <a:r>
              <a:rPr lang="it-IT" sz="3200" b="1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astronauts</a:t>
            </a:r>
            <a:endParaRPr lang="it-IT" sz="3200" b="1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FE1E3BB-D292-44B7-896E-BE37A74DD511}"/>
              </a:ext>
            </a:extLst>
          </p:cNvPr>
          <p:cNvSpPr txBox="1"/>
          <p:nvPr/>
        </p:nvSpPr>
        <p:spPr>
          <a:xfrm>
            <a:off x="187416" y="1481882"/>
            <a:ext cx="6925764" cy="5349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it-IT" sz="2000" u="sng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Other</a:t>
            </a:r>
            <a:r>
              <a:rPr lang="it-IT" sz="2000" u="sng" dirty="0">
                <a:latin typeface="Avenir Next LT Pro" panose="020B0504020202020204" pitchFamily="34" charset="0"/>
                <a:cs typeface="Dubai" panose="020B0503030403030204" pitchFamily="34" charset="-78"/>
              </a:rPr>
              <a:t> </a:t>
            </a:r>
            <a:r>
              <a:rPr lang="it-IT" sz="2000" u="sng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possible</a:t>
            </a:r>
            <a:r>
              <a:rPr lang="it-IT" sz="2000" u="sng" dirty="0">
                <a:latin typeface="Avenir Next LT Pro" panose="020B0504020202020204" pitchFamily="34" charset="0"/>
                <a:cs typeface="Dubai" panose="020B0503030403030204" pitchFamily="34" charset="-78"/>
              </a:rPr>
              <a:t> </a:t>
            </a:r>
            <a:r>
              <a:rPr lang="it-IT" sz="2000" u="sng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uses</a:t>
            </a:r>
            <a:r>
              <a:rPr lang="it-IT" sz="2000" u="sng" dirty="0">
                <a:latin typeface="Avenir Next LT Pro" panose="020B0504020202020204" pitchFamily="34" charset="0"/>
                <a:cs typeface="Dubai" panose="020B0503030403030204" pitchFamily="34" charset="-78"/>
              </a:rPr>
              <a:t>:</a:t>
            </a:r>
          </a:p>
          <a:p>
            <a:pPr>
              <a:lnSpc>
                <a:spcPct val="250000"/>
              </a:lnSpc>
            </a:pPr>
            <a:r>
              <a:rPr lang="it-IT" sz="200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Dental</a:t>
            </a:r>
            <a:r>
              <a:rPr lang="it-IT" sz="2000" dirty="0">
                <a:latin typeface="Avenir Next LT Pro" panose="020B0504020202020204" pitchFamily="34" charset="0"/>
                <a:cs typeface="Dubai" panose="020B0503030403030204" pitchFamily="34" charset="-78"/>
              </a:rPr>
              <a:t> X-ray</a:t>
            </a:r>
          </a:p>
          <a:p>
            <a:pPr>
              <a:lnSpc>
                <a:spcPct val="250000"/>
              </a:lnSpc>
            </a:pPr>
            <a:r>
              <a:rPr lang="it-IT" sz="2000" dirty="0">
                <a:latin typeface="Avenir Next LT Pro" panose="020B0504020202020204" pitchFamily="34" charset="0"/>
                <a:cs typeface="Dubai" panose="020B0503030403030204" pitchFamily="34" charset="-78"/>
              </a:rPr>
              <a:t>Small field of </a:t>
            </a:r>
            <a:r>
              <a:rPr lang="it-IT" sz="200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view</a:t>
            </a:r>
            <a:r>
              <a:rPr lang="it-IT" sz="2000" dirty="0">
                <a:latin typeface="Avenir Next LT Pro" panose="020B0504020202020204" pitchFamily="34" charset="0"/>
                <a:cs typeface="Dubai" panose="020B0503030403030204" pitchFamily="34" charset="-78"/>
              </a:rPr>
              <a:t> X-ray imaging</a:t>
            </a:r>
          </a:p>
          <a:p>
            <a:pPr>
              <a:lnSpc>
                <a:spcPct val="250000"/>
              </a:lnSpc>
            </a:pPr>
            <a:r>
              <a:rPr lang="it-IT" sz="2000" dirty="0">
                <a:latin typeface="Avenir Next LT Pro" panose="020B0504020202020204" pitchFamily="34" charset="0"/>
                <a:cs typeface="Dubai" panose="020B0503030403030204" pitchFamily="34" charset="-78"/>
              </a:rPr>
              <a:t>Small </a:t>
            </a:r>
            <a:r>
              <a:rPr lang="it-IT" sz="200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object</a:t>
            </a:r>
            <a:r>
              <a:rPr lang="it-IT" sz="2000" dirty="0">
                <a:latin typeface="Avenir Next LT Pro" panose="020B0504020202020204" pitchFamily="34" charset="0"/>
                <a:cs typeface="Dubai" panose="020B0503030403030204" pitchFamily="34" charset="-78"/>
              </a:rPr>
              <a:t> </a:t>
            </a:r>
            <a:r>
              <a:rPr lang="it-IT" sz="200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spectral</a:t>
            </a:r>
            <a:r>
              <a:rPr lang="it-IT" sz="2000" dirty="0">
                <a:latin typeface="Avenir Next LT Pro" panose="020B0504020202020204" pitchFamily="34" charset="0"/>
                <a:cs typeface="Dubai" panose="020B0503030403030204" pitchFamily="34" charset="-78"/>
              </a:rPr>
              <a:t> X-ray </a:t>
            </a:r>
            <a:r>
              <a:rPr lang="it-IT" sz="200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analysis</a:t>
            </a:r>
            <a:r>
              <a:rPr lang="it-IT" sz="2000" dirty="0">
                <a:latin typeface="Avenir Next LT Pro" panose="020B0504020202020204" pitchFamily="34" charset="0"/>
                <a:cs typeface="Dubai" panose="020B0503030403030204" pitchFamily="34" charset="-78"/>
              </a:rPr>
              <a:t> for </a:t>
            </a:r>
            <a:r>
              <a:rPr lang="it-IT" sz="200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research</a:t>
            </a:r>
            <a:endParaRPr lang="it-IT" sz="2000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  <a:p>
            <a:pPr>
              <a:lnSpc>
                <a:spcPct val="250000"/>
              </a:lnSpc>
            </a:pPr>
            <a:r>
              <a:rPr lang="it-IT" sz="2000" b="1" dirty="0">
                <a:latin typeface="Avenir Next LT Pro" panose="020B0504020202020204" pitchFamily="34" charset="0"/>
                <a:cs typeface="Dubai" panose="020B0503030403030204" pitchFamily="34" charset="-78"/>
              </a:rPr>
              <a:t>Timepix4 </a:t>
            </a:r>
            <a:r>
              <a:rPr lang="it-IT" sz="2000" b="1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as</a:t>
            </a:r>
            <a:r>
              <a:rPr lang="it-IT" sz="2000" b="1" dirty="0">
                <a:latin typeface="Avenir Next LT Pro" panose="020B0504020202020204" pitchFamily="34" charset="0"/>
                <a:cs typeface="Dubai" panose="020B0503030403030204" pitchFamily="34" charset="-78"/>
              </a:rPr>
              <a:t> an </a:t>
            </a:r>
            <a:r>
              <a:rPr lang="it-IT" sz="2000" b="1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onboard</a:t>
            </a:r>
            <a:r>
              <a:rPr lang="it-IT" sz="2000" b="1" dirty="0">
                <a:latin typeface="Avenir Next LT Pro" panose="020B0504020202020204" pitchFamily="34" charset="0"/>
                <a:cs typeface="Dubai" panose="020B0503030403030204" pitchFamily="34" charset="-78"/>
              </a:rPr>
              <a:t> real-time </a:t>
            </a:r>
            <a:r>
              <a:rPr lang="it-IT" sz="2000" b="1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dosimeter</a:t>
            </a:r>
            <a:endParaRPr lang="it-IT" sz="2000" b="1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  <a:p>
            <a:pPr>
              <a:lnSpc>
                <a:spcPct val="250000"/>
              </a:lnSpc>
            </a:pPr>
            <a:r>
              <a:rPr lang="it-IT" sz="2000" dirty="0">
                <a:latin typeface="Avenir Next LT Pro" panose="020B0504020202020204" pitchFamily="34" charset="0"/>
                <a:cs typeface="Dubai" panose="020B0503030403030204" pitchFamily="34" charset="-78"/>
              </a:rPr>
              <a:t>More…?</a:t>
            </a:r>
          </a:p>
          <a:p>
            <a:pPr>
              <a:lnSpc>
                <a:spcPct val="250000"/>
              </a:lnSpc>
            </a:pPr>
            <a:endParaRPr lang="it-IT" sz="2000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</p:txBody>
      </p:sp>
      <p:sp>
        <p:nvSpPr>
          <p:cNvPr id="8" name="Segnaposto numero diapositiva 35">
            <a:extLst>
              <a:ext uri="{FF2B5EF4-FFF2-40B4-BE49-F238E27FC236}">
                <a16:creationId xmlns:a16="http://schemas.microsoft.com/office/drawing/2014/main" id="{5AA757CE-B731-4DDB-8420-7FF75C434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14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7CFDC8D-6E03-44BF-BB6A-05F46B9240F0}"/>
              </a:ext>
            </a:extLst>
          </p:cNvPr>
          <p:cNvSpPr txBox="1"/>
          <p:nvPr/>
        </p:nvSpPr>
        <p:spPr>
          <a:xfrm>
            <a:off x="7956483" y="5993162"/>
            <a:ext cx="24825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dirty="0">
                <a:latin typeface="Avenir Next LT Pro" panose="020B0504020202020204" pitchFamily="34" charset="0"/>
              </a:rPr>
              <a:t>(15 x 20 x 40 cm</a:t>
            </a:r>
            <a:r>
              <a:rPr lang="it-IT" sz="1800" baseline="30000" dirty="0">
                <a:latin typeface="Avenir Next LT Pro" panose="020B0504020202020204" pitchFamily="34" charset="0"/>
              </a:rPr>
              <a:t>3</a:t>
            </a:r>
            <a:r>
              <a:rPr lang="it-IT" sz="1800" dirty="0">
                <a:latin typeface="Avenir Next LT Pro" panose="020B0504020202020204" pitchFamily="34" charset="0"/>
              </a:rPr>
              <a:t>)</a:t>
            </a:r>
            <a:endParaRPr lang="it-IT" sz="1200" dirty="0"/>
          </a:p>
        </p:txBody>
      </p:sp>
      <p:pic>
        <p:nvPicPr>
          <p:cNvPr id="10" name="Immagine 9" descr="Immagine che contiene schermata, duplicatore&#10;&#10;Descrizione generata automaticamente">
            <a:extLst>
              <a:ext uri="{FF2B5EF4-FFF2-40B4-BE49-F238E27FC236}">
                <a16:creationId xmlns:a16="http://schemas.microsoft.com/office/drawing/2014/main" id="{33A66730-FC45-47E2-9EBC-2A71FFDB6D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5" t="15175" r="18524" b="8508"/>
          <a:stretch/>
        </p:blipFill>
        <p:spPr>
          <a:xfrm>
            <a:off x="6515100" y="1264193"/>
            <a:ext cx="5365289" cy="469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53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68B00CC6-8DE2-40DD-827E-448A5497320F}"/>
              </a:ext>
            </a:extLst>
          </p:cNvPr>
          <p:cNvSpPr txBox="1"/>
          <p:nvPr/>
        </p:nvSpPr>
        <p:spPr>
          <a:xfrm>
            <a:off x="1793619" y="3469501"/>
            <a:ext cx="2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DB1908C-73B9-44EB-B808-386FEC60AC30}"/>
              </a:ext>
            </a:extLst>
          </p:cNvPr>
          <p:cNvSpPr txBox="1"/>
          <p:nvPr/>
        </p:nvSpPr>
        <p:spPr>
          <a:xfrm>
            <a:off x="185469" y="1809074"/>
            <a:ext cx="7718660" cy="2954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u="sng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Timepix4 ASIC 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(448 x 512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square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pixels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, 0.055 mm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pitch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).</a:t>
            </a:r>
            <a:b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</a:b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1 mm or 2 mm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thick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CdTe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sensor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 (sensitive area of </a:t>
            </a:r>
            <a:r>
              <a:rPr lang="it-IT" b="1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6.93 cm</a:t>
            </a:r>
            <a:r>
              <a:rPr lang="it-IT" b="1" spc="-40" baseline="30000" dirty="0">
                <a:latin typeface="Avenir Next LT Pro" panose="020B0504020202020204" pitchFamily="34" charset="0"/>
                <a:cs typeface="Dubai" panose="020B0503030403030204" pitchFamily="34" charset="-78"/>
              </a:rPr>
              <a:t>2</a:t>
            </a:r>
            <a:r>
              <a:rPr lang="it-IT" b="1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 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4 side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buttable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 (TSV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connections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Spectral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 imaging and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particle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 tracking</a:t>
            </a:r>
          </a:p>
          <a:p>
            <a:pPr>
              <a:lnSpc>
                <a:spcPct val="150000"/>
              </a:lnSpc>
            </a:pP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Time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Resolution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 ≈ 200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ps</a:t>
            </a:r>
            <a:endParaRPr lang="it-IT" spc="-40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  <a:p>
            <a:pPr>
              <a:lnSpc>
                <a:spcPct val="150000"/>
              </a:lnSpc>
            </a:pP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Energy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resolution</a:t>
            </a:r>
            <a:r>
              <a:rPr lang="it-IT" spc="-40" dirty="0">
                <a:latin typeface="Avenir Next LT Pro" panose="020B0504020202020204" pitchFamily="34" charset="0"/>
                <a:cs typeface="Dubai" panose="020B0503030403030204" pitchFamily="34" charset="-78"/>
              </a:rPr>
              <a:t> &lt; 1 </a:t>
            </a:r>
            <a:r>
              <a:rPr lang="it-IT" spc="-40" dirty="0" err="1">
                <a:latin typeface="Avenir Next LT Pro" panose="020B0504020202020204" pitchFamily="34" charset="0"/>
                <a:cs typeface="Dubai" panose="020B0503030403030204" pitchFamily="34" charset="-78"/>
              </a:rPr>
              <a:t>keV</a:t>
            </a:r>
            <a:endParaRPr lang="it-IT" spc="-40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  <a:p>
            <a:pPr>
              <a:lnSpc>
                <a:spcPct val="150000"/>
              </a:lnSpc>
            </a:pPr>
            <a:endParaRPr lang="it-IT" spc="-40" dirty="0">
              <a:latin typeface="Avenir Next LT Pro" panose="020B0504020202020204" pitchFamily="34" charset="0"/>
              <a:cs typeface="Dubai" panose="020B0503030403030204" pitchFamily="34" charset="-78"/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87B99F1A-068D-424A-9795-A7AA33191D04}"/>
              </a:ext>
            </a:extLst>
          </p:cNvPr>
          <p:cNvSpPr txBox="1">
            <a:spLocks/>
          </p:cNvSpPr>
          <p:nvPr/>
        </p:nvSpPr>
        <p:spPr>
          <a:xfrm>
            <a:off x="160008" y="-95776"/>
            <a:ext cx="9084654" cy="1361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Avenir Next LT Pro" panose="020B0504020202020204" pitchFamily="34" charset="0"/>
                <a:ea typeface="Apple Color Emoji" pitchFamily="2" charset="0"/>
                <a:cs typeface="Dubai" panose="020B0503030403030204" pitchFamily="34" charset="-78"/>
              </a:rPr>
              <a:t>Timepix4 ASIC </a:t>
            </a:r>
            <a:r>
              <a:rPr lang="en-US" sz="2800" dirty="0">
                <a:latin typeface="Avenir Next LT Pro" panose="020B0504020202020204" pitchFamily="34" charset="0"/>
                <a:cs typeface="Dubai" panose="020B0503030403030204" pitchFamily="34" charset="-78"/>
              </a:rPr>
              <a:t>Hybrid pixel detector readout ASIC</a:t>
            </a:r>
          </a:p>
        </p:txBody>
      </p:sp>
      <p:pic>
        <p:nvPicPr>
          <p:cNvPr id="11" name="Picture 2" descr="Home | medipix.web.cern.ch">
            <a:extLst>
              <a:ext uri="{FF2B5EF4-FFF2-40B4-BE49-F238E27FC236}">
                <a16:creationId xmlns:a16="http://schemas.microsoft.com/office/drawing/2014/main" id="{D68FA403-8659-4C76-B983-199F22979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594" y="5076655"/>
            <a:ext cx="2124692" cy="84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L'INFN CAMBIA LOGO">
            <a:extLst>
              <a:ext uri="{FF2B5EF4-FFF2-40B4-BE49-F238E27FC236}">
                <a16:creationId xmlns:a16="http://schemas.microsoft.com/office/drawing/2014/main" id="{C9D310A9-59B3-4B42-8822-6CBBCAFA9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08" y="4908667"/>
            <a:ext cx="1956052" cy="108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ERN-Logo - Electronic Engineering Service">
            <a:extLst>
              <a:ext uri="{FF2B5EF4-FFF2-40B4-BE49-F238E27FC236}">
                <a16:creationId xmlns:a16="http://schemas.microsoft.com/office/drawing/2014/main" id="{5C98DF28-6E3E-4A1A-8D81-8B37F5466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666" y="4758292"/>
            <a:ext cx="2420764" cy="136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80799B5B-EC26-4FF9-877E-2E876A3FCE06}"/>
              </a:ext>
            </a:extLst>
          </p:cNvPr>
          <p:cNvGrpSpPr/>
          <p:nvPr/>
        </p:nvGrpSpPr>
        <p:grpSpPr>
          <a:xfrm>
            <a:off x="7059853" y="1391318"/>
            <a:ext cx="4669864" cy="4602856"/>
            <a:chOff x="7032171" y="1731940"/>
            <a:chExt cx="4673695" cy="4606632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8683C675-C264-4407-942C-85C97B467E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32171" y="1731940"/>
              <a:ext cx="4662809" cy="4606632"/>
            </a:xfrm>
            <a:prstGeom prst="rect">
              <a:avLst/>
            </a:prstGeom>
            <a:ln>
              <a:noFill/>
            </a:ln>
          </p:spPr>
        </p:pic>
        <p:sp>
          <p:nvSpPr>
            <p:cNvPr id="14" name="Ovale 13">
              <a:extLst>
                <a:ext uri="{FF2B5EF4-FFF2-40B4-BE49-F238E27FC236}">
                  <a16:creationId xmlns:a16="http://schemas.microsoft.com/office/drawing/2014/main" id="{19D18EDD-0DF4-48E7-8F20-C91D3A279ACA}"/>
                </a:ext>
              </a:extLst>
            </p:cNvPr>
            <p:cNvSpPr/>
            <p:nvPr/>
          </p:nvSpPr>
          <p:spPr>
            <a:xfrm>
              <a:off x="7063183" y="1750409"/>
              <a:ext cx="4642683" cy="4586962"/>
            </a:xfrm>
            <a:prstGeom prst="ellipse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15" name="Segnaposto numero diapositiva 35">
            <a:extLst>
              <a:ext uri="{FF2B5EF4-FFF2-40B4-BE49-F238E27FC236}">
                <a16:creationId xmlns:a16="http://schemas.microsoft.com/office/drawing/2014/main" id="{18D10132-6450-4F87-8DE7-99BA3BE2B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15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166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ttangolo 33">
            <a:extLst>
              <a:ext uri="{FF2B5EF4-FFF2-40B4-BE49-F238E27FC236}">
                <a16:creationId xmlns:a16="http://schemas.microsoft.com/office/drawing/2014/main" id="{0917FC4B-D0FC-4B44-AE46-B806A9596E18}"/>
              </a:ext>
            </a:extLst>
          </p:cNvPr>
          <p:cNvSpPr/>
          <p:nvPr/>
        </p:nvSpPr>
        <p:spPr>
          <a:xfrm>
            <a:off x="-1" y="2945836"/>
            <a:ext cx="5833167" cy="1800000"/>
          </a:xfrm>
          <a:prstGeom prst="rect">
            <a:avLst/>
          </a:prstGeom>
          <a:solidFill>
            <a:srgbClr val="D2E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5824F783-7801-4EC2-8CBD-B5948C709F71}"/>
              </a:ext>
            </a:extLst>
          </p:cNvPr>
          <p:cNvSpPr/>
          <p:nvPr/>
        </p:nvSpPr>
        <p:spPr>
          <a:xfrm>
            <a:off x="0" y="1003338"/>
            <a:ext cx="5833167" cy="1800000"/>
          </a:xfrm>
          <a:prstGeom prst="rect">
            <a:avLst/>
          </a:prstGeom>
          <a:solidFill>
            <a:srgbClr val="D2E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C13D4A9-F593-4649-9A0D-F59A64D9CD72}"/>
              </a:ext>
            </a:extLst>
          </p:cNvPr>
          <p:cNvSpPr txBox="1"/>
          <p:nvPr/>
        </p:nvSpPr>
        <p:spPr>
          <a:xfrm>
            <a:off x="1804526" y="164794"/>
            <a:ext cx="85829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rgbClr val="2F5597"/>
                </a:solidFill>
                <a:latin typeface="Abadi" panose="020B0604020104020204" pitchFamily="34" charset="0"/>
              </a:rPr>
              <a:t>5 Hazards of human </a:t>
            </a:r>
            <a:r>
              <a:rPr lang="it-IT" sz="4000" dirty="0" err="1">
                <a:solidFill>
                  <a:srgbClr val="2F5597"/>
                </a:solidFill>
                <a:latin typeface="Abadi" panose="020B0604020104020204" pitchFamily="34" charset="0"/>
              </a:rPr>
              <a:t>spaceflight</a:t>
            </a:r>
            <a:endParaRPr lang="en-GB" sz="4000" dirty="0">
              <a:solidFill>
                <a:srgbClr val="2F5597"/>
              </a:solidFill>
              <a:latin typeface="Abadi" panose="020B0604020104020204" pitchFamily="34" charset="0"/>
            </a:endParaRPr>
          </a:p>
        </p:txBody>
      </p: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6981C17E-81C2-4C81-91F4-7D1D4D3CA80C}"/>
              </a:ext>
            </a:extLst>
          </p:cNvPr>
          <p:cNvGrpSpPr/>
          <p:nvPr/>
        </p:nvGrpSpPr>
        <p:grpSpPr>
          <a:xfrm>
            <a:off x="333295" y="3054580"/>
            <a:ext cx="6010404" cy="1800000"/>
            <a:chOff x="85596" y="3082886"/>
            <a:chExt cx="6010404" cy="1800000"/>
          </a:xfrm>
        </p:grpSpPr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EDDF60F5-3E5F-4CBA-9024-628E675658CD}"/>
                </a:ext>
              </a:extLst>
            </p:cNvPr>
            <p:cNvSpPr txBox="1"/>
            <p:nvPr/>
          </p:nvSpPr>
          <p:spPr>
            <a:xfrm>
              <a:off x="85596" y="3355105"/>
              <a:ext cx="5040000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it-IT" sz="3600" dirty="0" err="1">
                  <a:solidFill>
                    <a:schemeClr val="accent1">
                      <a:lumMod val="50000"/>
                    </a:schemeClr>
                  </a:solidFill>
                  <a:latin typeface="Abadi" panose="020B0604020104020204" pitchFamily="34" charset="0"/>
                </a:rPr>
                <a:t>Isolation</a:t>
              </a:r>
              <a:r>
                <a:rPr lang="it-IT" sz="3600" dirty="0">
                  <a:solidFill>
                    <a:schemeClr val="accent1">
                      <a:lumMod val="50000"/>
                    </a:schemeClr>
                  </a:solidFill>
                  <a:latin typeface="Abadi" panose="020B0604020104020204" pitchFamily="34" charset="0"/>
                </a:rPr>
                <a:t> and </a:t>
              </a:r>
              <a:r>
                <a:rPr lang="it-IT" sz="3600" dirty="0" err="1">
                  <a:solidFill>
                    <a:schemeClr val="accent1">
                      <a:lumMod val="50000"/>
                    </a:schemeClr>
                  </a:solidFill>
                  <a:latin typeface="Abadi" panose="020B0604020104020204" pitchFamily="34" charset="0"/>
                </a:rPr>
                <a:t>Confinement</a:t>
              </a:r>
              <a:endParaRPr lang="it-IT" sz="3600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endParaRPr>
            </a:p>
          </p:txBody>
        </p:sp>
        <p:pic>
          <p:nvPicPr>
            <p:cNvPr id="6" name="Elemento grafico 5" descr="Scena tropicale con riempimento a tinta unita">
              <a:extLst>
                <a:ext uri="{FF2B5EF4-FFF2-40B4-BE49-F238E27FC236}">
                  <a16:creationId xmlns:a16="http://schemas.microsoft.com/office/drawing/2014/main" id="{2C0E9C0E-458B-419B-8CE4-887DAF009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278457" y="3082886"/>
              <a:ext cx="1817543" cy="1800000"/>
            </a:xfrm>
            <a:prstGeom prst="rect">
              <a:avLst/>
            </a:prstGeom>
          </p:spPr>
        </p:pic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C60DAF9A-4282-45FB-84BA-981D438A60A5}"/>
              </a:ext>
            </a:extLst>
          </p:cNvPr>
          <p:cNvGrpSpPr/>
          <p:nvPr/>
        </p:nvGrpSpPr>
        <p:grpSpPr>
          <a:xfrm>
            <a:off x="-1" y="1078382"/>
            <a:ext cx="6487032" cy="2011786"/>
            <a:chOff x="-247700" y="1055888"/>
            <a:chExt cx="6487032" cy="2011786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1E2E00F6-02F7-4A1A-B3D6-5B77906519F8}"/>
                </a:ext>
              </a:extLst>
            </p:cNvPr>
            <p:cNvSpPr txBox="1"/>
            <p:nvPr/>
          </p:nvSpPr>
          <p:spPr>
            <a:xfrm>
              <a:off x="-247700" y="1639786"/>
              <a:ext cx="5040000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it-IT" sz="3600" dirty="0">
                  <a:solidFill>
                    <a:schemeClr val="accent1">
                      <a:lumMod val="50000"/>
                    </a:schemeClr>
                  </a:solidFill>
                  <a:latin typeface="Abadi" panose="020B0604020104020204" pitchFamily="34" charset="0"/>
                </a:rPr>
                <a:t>Space </a:t>
              </a:r>
              <a:r>
                <a:rPr lang="it-IT" sz="3600" dirty="0" err="1">
                  <a:solidFill>
                    <a:schemeClr val="accent1">
                      <a:lumMod val="50000"/>
                    </a:schemeClr>
                  </a:solidFill>
                  <a:latin typeface="Abadi" panose="020B0604020104020204" pitchFamily="34" charset="0"/>
                </a:rPr>
                <a:t>Radiation</a:t>
              </a:r>
              <a:endParaRPr lang="en-GB" sz="3600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endParaRPr>
            </a:p>
          </p:txBody>
        </p:sp>
        <p:pic>
          <p:nvPicPr>
            <p:cNvPr id="7" name="Elemento grafico 6" descr="Radioattivo con riempimento a tinta unita">
              <a:extLst>
                <a:ext uri="{FF2B5EF4-FFF2-40B4-BE49-F238E27FC236}">
                  <a16:creationId xmlns:a16="http://schemas.microsoft.com/office/drawing/2014/main" id="{268BC6EF-8C38-4177-B138-3388EBC12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207939" y="1055888"/>
              <a:ext cx="2031393" cy="2011786"/>
            </a:xfrm>
            <a:prstGeom prst="rect">
              <a:avLst/>
            </a:prstGeom>
          </p:spPr>
        </p:pic>
      </p:grpSp>
      <p:sp>
        <p:nvSpPr>
          <p:cNvPr id="15" name="Rettangolo 14">
            <a:extLst>
              <a:ext uri="{FF2B5EF4-FFF2-40B4-BE49-F238E27FC236}">
                <a16:creationId xmlns:a16="http://schemas.microsoft.com/office/drawing/2014/main" id="{8B7A0A30-B435-4A8F-9136-D4A15497FB6D}"/>
              </a:ext>
            </a:extLst>
          </p:cNvPr>
          <p:cNvSpPr/>
          <p:nvPr/>
        </p:nvSpPr>
        <p:spPr>
          <a:xfrm>
            <a:off x="6055902" y="1613006"/>
            <a:ext cx="6136098" cy="1800000"/>
          </a:xfrm>
          <a:prstGeom prst="rect">
            <a:avLst/>
          </a:prstGeom>
          <a:solidFill>
            <a:srgbClr val="D2E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/>
          </a:p>
        </p:txBody>
      </p:sp>
      <p:pic>
        <p:nvPicPr>
          <p:cNvPr id="8" name="Elemento grafico 7" descr="Razzo con riempimento a tinta unita">
            <a:extLst>
              <a:ext uri="{FF2B5EF4-FFF2-40B4-BE49-F238E27FC236}">
                <a16:creationId xmlns:a16="http://schemas.microsoft.com/office/drawing/2014/main" id="{1D155D30-F163-4547-AF04-EFDEE0643A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48002" y="1227828"/>
            <a:ext cx="2751417" cy="2724861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07E51C9-D38F-4E7F-B2FE-7C6C32EE25CE}"/>
              </a:ext>
            </a:extLst>
          </p:cNvPr>
          <p:cNvSpPr txBox="1"/>
          <p:nvPr/>
        </p:nvSpPr>
        <p:spPr>
          <a:xfrm>
            <a:off x="8331199" y="1847614"/>
            <a:ext cx="3695999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it-IT" sz="3600" dirty="0" err="1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Gravity</a:t>
            </a:r>
            <a:r>
              <a:rPr lang="it-IT" sz="3600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</a:p>
          <a:p>
            <a:pPr algn="r">
              <a:spcAft>
                <a:spcPts val="1200"/>
              </a:spcAft>
            </a:pPr>
            <a:r>
              <a:rPr lang="it-IT" sz="3600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(or </a:t>
            </a:r>
            <a:r>
              <a:rPr lang="it-IT" sz="3600" dirty="0" err="1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lack</a:t>
            </a:r>
            <a:r>
              <a:rPr lang="it-IT" sz="3600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it-IT" sz="3600" dirty="0" err="1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thereof</a:t>
            </a:r>
            <a:r>
              <a:rPr lang="it-IT" sz="3600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)</a:t>
            </a:r>
            <a:endParaRPr lang="en-GB" sz="3600" dirty="0">
              <a:solidFill>
                <a:schemeClr val="accent1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C7FF18A3-4BE6-437B-B908-F3B9B4691C3B}"/>
              </a:ext>
            </a:extLst>
          </p:cNvPr>
          <p:cNvSpPr/>
          <p:nvPr/>
        </p:nvSpPr>
        <p:spPr>
          <a:xfrm>
            <a:off x="6055902" y="3622175"/>
            <a:ext cx="6136098" cy="1800000"/>
          </a:xfrm>
          <a:prstGeom prst="rect">
            <a:avLst/>
          </a:prstGeom>
          <a:solidFill>
            <a:srgbClr val="D2E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/>
          </a:p>
        </p:txBody>
      </p:sp>
      <p:pic>
        <p:nvPicPr>
          <p:cNvPr id="5" name="Elemento grafico 4" descr="Blocca con riempimento a tinta unita">
            <a:extLst>
              <a:ext uri="{FF2B5EF4-FFF2-40B4-BE49-F238E27FC236}">
                <a16:creationId xmlns:a16="http://schemas.microsoft.com/office/drawing/2014/main" id="{53F14A2E-8591-48D9-9778-9BFC9C6A1D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523015" y="3611548"/>
            <a:ext cx="2241984" cy="2220344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8EB52DC-FD1B-4678-817B-06CE25E53DFC}"/>
              </a:ext>
            </a:extLst>
          </p:cNvPr>
          <p:cNvSpPr txBox="1"/>
          <p:nvPr/>
        </p:nvSpPr>
        <p:spPr>
          <a:xfrm>
            <a:off x="7254607" y="3917252"/>
            <a:ext cx="47725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it-IT" sz="3600" dirty="0" err="1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Hostile</a:t>
            </a:r>
            <a:r>
              <a:rPr lang="it-IT" sz="3600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/</a:t>
            </a:r>
            <a:r>
              <a:rPr lang="it-IT" sz="3600" dirty="0" err="1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Closed</a:t>
            </a:r>
            <a:r>
              <a:rPr lang="it-IT" sz="3600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it-IT" sz="3600" dirty="0" err="1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Environments</a:t>
            </a:r>
            <a:endParaRPr lang="it-IT" sz="3600" dirty="0">
              <a:solidFill>
                <a:schemeClr val="accent1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609350CE-913B-49A6-A8E8-E069EC2B60ED}"/>
              </a:ext>
            </a:extLst>
          </p:cNvPr>
          <p:cNvSpPr/>
          <p:nvPr/>
        </p:nvSpPr>
        <p:spPr>
          <a:xfrm>
            <a:off x="-1" y="4902336"/>
            <a:ext cx="5833166" cy="1800000"/>
          </a:xfrm>
          <a:prstGeom prst="rect">
            <a:avLst/>
          </a:prstGeom>
          <a:solidFill>
            <a:srgbClr val="D2E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D9CBE46-E492-49E0-8EF4-715CB6C3185C}"/>
              </a:ext>
            </a:extLst>
          </p:cNvPr>
          <p:cNvSpPr txBox="1"/>
          <p:nvPr/>
        </p:nvSpPr>
        <p:spPr>
          <a:xfrm>
            <a:off x="114585" y="5481852"/>
            <a:ext cx="5450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it-IT" sz="3600" dirty="0" err="1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Distance</a:t>
            </a:r>
            <a:r>
              <a:rPr lang="it-IT" sz="3600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 from Earth</a:t>
            </a:r>
          </a:p>
        </p:txBody>
      </p:sp>
      <p:sp>
        <p:nvSpPr>
          <p:cNvPr id="36" name="Segnaposto numero diapositiva 35">
            <a:extLst>
              <a:ext uri="{FF2B5EF4-FFF2-40B4-BE49-F238E27FC236}">
                <a16:creationId xmlns:a16="http://schemas.microsoft.com/office/drawing/2014/main" id="{6832C148-9CFC-48C7-B558-A95009452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2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  <p:pic>
        <p:nvPicPr>
          <p:cNvPr id="21" name="Elemento grafico 20" descr="Globo terrestre: Asia con riempimento a tinta unita">
            <a:extLst>
              <a:ext uri="{FF2B5EF4-FFF2-40B4-BE49-F238E27FC236}">
                <a16:creationId xmlns:a16="http://schemas.microsoft.com/office/drawing/2014/main" id="{6FF49FF6-5A44-430C-92C0-89ABBFE2BFA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22852" y="4876494"/>
            <a:ext cx="2061902" cy="204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203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ttangolo 33">
            <a:extLst>
              <a:ext uri="{FF2B5EF4-FFF2-40B4-BE49-F238E27FC236}">
                <a16:creationId xmlns:a16="http://schemas.microsoft.com/office/drawing/2014/main" id="{0917FC4B-D0FC-4B44-AE46-B806A9596E18}"/>
              </a:ext>
            </a:extLst>
          </p:cNvPr>
          <p:cNvSpPr/>
          <p:nvPr/>
        </p:nvSpPr>
        <p:spPr>
          <a:xfrm>
            <a:off x="-1" y="2945836"/>
            <a:ext cx="5833167" cy="1800000"/>
          </a:xfrm>
          <a:prstGeom prst="rect">
            <a:avLst/>
          </a:prstGeom>
          <a:solidFill>
            <a:srgbClr val="D2E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5824F783-7801-4EC2-8CBD-B5948C709F71}"/>
              </a:ext>
            </a:extLst>
          </p:cNvPr>
          <p:cNvSpPr/>
          <p:nvPr/>
        </p:nvSpPr>
        <p:spPr>
          <a:xfrm>
            <a:off x="0" y="1003338"/>
            <a:ext cx="5833167" cy="1800000"/>
          </a:xfrm>
          <a:prstGeom prst="rect">
            <a:avLst/>
          </a:prstGeom>
          <a:solidFill>
            <a:srgbClr val="D2E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C13D4A9-F593-4649-9A0D-F59A64D9CD72}"/>
              </a:ext>
            </a:extLst>
          </p:cNvPr>
          <p:cNvSpPr txBox="1"/>
          <p:nvPr/>
        </p:nvSpPr>
        <p:spPr>
          <a:xfrm>
            <a:off x="1804526" y="164794"/>
            <a:ext cx="85829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5 Hazards of human </a:t>
            </a:r>
            <a:r>
              <a:rPr lang="it-IT" sz="4000" dirty="0" err="1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spaceflight</a:t>
            </a:r>
            <a:endParaRPr lang="en-GB" sz="4000" dirty="0">
              <a:solidFill>
                <a:schemeClr val="accent5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6981C17E-81C2-4C81-91F4-7D1D4D3CA80C}"/>
              </a:ext>
            </a:extLst>
          </p:cNvPr>
          <p:cNvGrpSpPr/>
          <p:nvPr/>
        </p:nvGrpSpPr>
        <p:grpSpPr>
          <a:xfrm>
            <a:off x="333295" y="3054580"/>
            <a:ext cx="6010404" cy="1800000"/>
            <a:chOff x="85596" y="3082886"/>
            <a:chExt cx="6010404" cy="1800000"/>
          </a:xfrm>
        </p:grpSpPr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EDDF60F5-3E5F-4CBA-9024-628E675658CD}"/>
                </a:ext>
              </a:extLst>
            </p:cNvPr>
            <p:cNvSpPr txBox="1"/>
            <p:nvPr/>
          </p:nvSpPr>
          <p:spPr>
            <a:xfrm>
              <a:off x="85596" y="3355105"/>
              <a:ext cx="5040000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it-IT" sz="3600" dirty="0" err="1">
                  <a:solidFill>
                    <a:schemeClr val="accent5">
                      <a:lumMod val="50000"/>
                    </a:schemeClr>
                  </a:solidFill>
                  <a:latin typeface="Abadi" panose="020B0604020104020204" pitchFamily="34" charset="0"/>
                </a:rPr>
                <a:t>Isolation</a:t>
              </a:r>
              <a:r>
                <a:rPr lang="it-IT" sz="3600" dirty="0">
                  <a:solidFill>
                    <a:schemeClr val="accent5">
                      <a:lumMod val="50000"/>
                    </a:schemeClr>
                  </a:solidFill>
                  <a:latin typeface="Abadi" panose="020B0604020104020204" pitchFamily="34" charset="0"/>
                </a:rPr>
                <a:t> and </a:t>
              </a:r>
              <a:r>
                <a:rPr lang="it-IT" sz="3600" dirty="0" err="1">
                  <a:solidFill>
                    <a:schemeClr val="accent5">
                      <a:lumMod val="50000"/>
                    </a:schemeClr>
                  </a:solidFill>
                  <a:latin typeface="Abadi" panose="020B0604020104020204" pitchFamily="34" charset="0"/>
                </a:rPr>
                <a:t>Confinement</a:t>
              </a:r>
              <a:endParaRPr lang="it-IT" sz="36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endParaRPr>
            </a:p>
          </p:txBody>
        </p:sp>
        <p:pic>
          <p:nvPicPr>
            <p:cNvPr id="6" name="Elemento grafico 5" descr="Scena tropicale con riempimento a tinta unita">
              <a:extLst>
                <a:ext uri="{FF2B5EF4-FFF2-40B4-BE49-F238E27FC236}">
                  <a16:creationId xmlns:a16="http://schemas.microsoft.com/office/drawing/2014/main" id="{2C0E9C0E-458B-419B-8CE4-887DAF009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278457" y="3082886"/>
              <a:ext cx="1817543" cy="1800000"/>
            </a:xfrm>
            <a:prstGeom prst="rect">
              <a:avLst/>
            </a:prstGeom>
          </p:spPr>
        </p:pic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C60DAF9A-4282-45FB-84BA-981D438A60A5}"/>
              </a:ext>
            </a:extLst>
          </p:cNvPr>
          <p:cNvGrpSpPr/>
          <p:nvPr/>
        </p:nvGrpSpPr>
        <p:grpSpPr>
          <a:xfrm>
            <a:off x="-1" y="1078382"/>
            <a:ext cx="6487032" cy="2011786"/>
            <a:chOff x="-247700" y="1055888"/>
            <a:chExt cx="6487032" cy="2011786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1E2E00F6-02F7-4A1A-B3D6-5B77906519F8}"/>
                </a:ext>
              </a:extLst>
            </p:cNvPr>
            <p:cNvSpPr txBox="1"/>
            <p:nvPr/>
          </p:nvSpPr>
          <p:spPr>
            <a:xfrm>
              <a:off x="-247700" y="1639786"/>
              <a:ext cx="5040000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it-IT" sz="3600" dirty="0">
                  <a:solidFill>
                    <a:schemeClr val="accent5">
                      <a:lumMod val="50000"/>
                    </a:schemeClr>
                  </a:solidFill>
                  <a:latin typeface="Abadi" panose="020B0604020104020204" pitchFamily="34" charset="0"/>
                </a:rPr>
                <a:t>Space </a:t>
              </a:r>
              <a:r>
                <a:rPr lang="it-IT" sz="3600" dirty="0" err="1">
                  <a:solidFill>
                    <a:schemeClr val="accent5">
                      <a:lumMod val="50000"/>
                    </a:schemeClr>
                  </a:solidFill>
                  <a:latin typeface="Abadi" panose="020B0604020104020204" pitchFamily="34" charset="0"/>
                </a:rPr>
                <a:t>Radiation</a:t>
              </a:r>
              <a:endParaRPr lang="en-GB" sz="36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endParaRPr>
            </a:p>
          </p:txBody>
        </p:sp>
        <p:pic>
          <p:nvPicPr>
            <p:cNvPr id="7" name="Elemento grafico 6" descr="Radioattivo con riempimento a tinta unita">
              <a:extLst>
                <a:ext uri="{FF2B5EF4-FFF2-40B4-BE49-F238E27FC236}">
                  <a16:creationId xmlns:a16="http://schemas.microsoft.com/office/drawing/2014/main" id="{268BC6EF-8C38-4177-B138-3388EBC12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207939" y="1055888"/>
              <a:ext cx="2031393" cy="2011786"/>
            </a:xfrm>
            <a:prstGeom prst="rect">
              <a:avLst/>
            </a:prstGeom>
          </p:spPr>
        </p:pic>
      </p:grpSp>
      <p:sp>
        <p:nvSpPr>
          <p:cNvPr id="15" name="Rettangolo 14">
            <a:extLst>
              <a:ext uri="{FF2B5EF4-FFF2-40B4-BE49-F238E27FC236}">
                <a16:creationId xmlns:a16="http://schemas.microsoft.com/office/drawing/2014/main" id="{8B7A0A30-B435-4A8F-9136-D4A15497FB6D}"/>
              </a:ext>
            </a:extLst>
          </p:cNvPr>
          <p:cNvSpPr/>
          <p:nvPr/>
        </p:nvSpPr>
        <p:spPr>
          <a:xfrm>
            <a:off x="6055902" y="1003338"/>
            <a:ext cx="6136098" cy="3742498"/>
          </a:xfrm>
          <a:prstGeom prst="rect">
            <a:avLst/>
          </a:prstGeom>
          <a:solidFill>
            <a:srgbClr val="D2E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/>
          </a:p>
        </p:txBody>
      </p:sp>
      <p:pic>
        <p:nvPicPr>
          <p:cNvPr id="8" name="Elemento grafico 7" descr="Razzo con riempimento a tinta unita">
            <a:extLst>
              <a:ext uri="{FF2B5EF4-FFF2-40B4-BE49-F238E27FC236}">
                <a16:creationId xmlns:a16="http://schemas.microsoft.com/office/drawing/2014/main" id="{1D155D30-F163-4547-AF04-EFDEE0643A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48002" y="1227828"/>
            <a:ext cx="2751417" cy="2724861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07E51C9-D38F-4E7F-B2FE-7C6C32EE25CE}"/>
              </a:ext>
            </a:extLst>
          </p:cNvPr>
          <p:cNvSpPr txBox="1"/>
          <p:nvPr/>
        </p:nvSpPr>
        <p:spPr>
          <a:xfrm>
            <a:off x="6803760" y="1078382"/>
            <a:ext cx="53055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it-IT" sz="3600" dirty="0" err="1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Gravity</a:t>
            </a:r>
            <a:r>
              <a:rPr lang="it-IT" sz="36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 (or </a:t>
            </a:r>
            <a:r>
              <a:rPr lang="it-IT" sz="3600" dirty="0" err="1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lack</a:t>
            </a:r>
            <a:r>
              <a:rPr lang="it-IT" sz="36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it-IT" sz="3600" dirty="0" err="1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thereof</a:t>
            </a:r>
            <a:r>
              <a:rPr lang="it-IT" sz="36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)</a:t>
            </a:r>
            <a:endParaRPr lang="en-GB" sz="3600" dirty="0">
              <a:solidFill>
                <a:schemeClr val="accent5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C7FF18A3-4BE6-437B-B908-F3B9B4691C3B}"/>
              </a:ext>
            </a:extLst>
          </p:cNvPr>
          <p:cNvSpPr/>
          <p:nvPr/>
        </p:nvSpPr>
        <p:spPr>
          <a:xfrm>
            <a:off x="6055902" y="4879441"/>
            <a:ext cx="6136098" cy="1800000"/>
          </a:xfrm>
          <a:prstGeom prst="rect">
            <a:avLst/>
          </a:prstGeom>
          <a:solidFill>
            <a:srgbClr val="D2E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/>
          </a:p>
        </p:txBody>
      </p:sp>
      <p:pic>
        <p:nvPicPr>
          <p:cNvPr id="5" name="Elemento grafico 4" descr="Blocca con riempimento a tinta unita">
            <a:extLst>
              <a:ext uri="{FF2B5EF4-FFF2-40B4-BE49-F238E27FC236}">
                <a16:creationId xmlns:a16="http://schemas.microsoft.com/office/drawing/2014/main" id="{53F14A2E-8591-48D9-9778-9BFC9C6A1D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563113" y="4868814"/>
            <a:ext cx="2241984" cy="2220344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8EB52DC-FD1B-4678-817B-06CE25E53DFC}"/>
              </a:ext>
            </a:extLst>
          </p:cNvPr>
          <p:cNvSpPr txBox="1"/>
          <p:nvPr/>
        </p:nvSpPr>
        <p:spPr>
          <a:xfrm>
            <a:off x="7294705" y="5174518"/>
            <a:ext cx="47725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it-IT" sz="3600" dirty="0" err="1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Hostile</a:t>
            </a:r>
            <a:r>
              <a:rPr lang="it-IT" sz="36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/</a:t>
            </a:r>
            <a:r>
              <a:rPr lang="it-IT" sz="3600" dirty="0" err="1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Closed</a:t>
            </a:r>
            <a:r>
              <a:rPr lang="it-IT" sz="36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it-IT" sz="3600" dirty="0" err="1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Environments</a:t>
            </a:r>
            <a:endParaRPr lang="it-IT" sz="3600" dirty="0">
              <a:solidFill>
                <a:schemeClr val="accent5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609350CE-913B-49A6-A8E8-E069EC2B60ED}"/>
              </a:ext>
            </a:extLst>
          </p:cNvPr>
          <p:cNvSpPr/>
          <p:nvPr/>
        </p:nvSpPr>
        <p:spPr>
          <a:xfrm>
            <a:off x="-2" y="4902336"/>
            <a:ext cx="5833167" cy="1800000"/>
          </a:xfrm>
          <a:prstGeom prst="rect">
            <a:avLst/>
          </a:prstGeom>
          <a:solidFill>
            <a:srgbClr val="D2E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Elemento grafico 3" descr="Globo terrestre: Asia con riempimento a tinta unita">
            <a:extLst>
              <a:ext uri="{FF2B5EF4-FFF2-40B4-BE49-F238E27FC236}">
                <a16:creationId xmlns:a16="http://schemas.microsoft.com/office/drawing/2014/main" id="{137839A6-8CD7-4DA3-803E-785B82D62E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22852" y="4876494"/>
            <a:ext cx="2061902" cy="2045767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D9CBE46-E492-49E0-8EF4-715CB6C3185C}"/>
              </a:ext>
            </a:extLst>
          </p:cNvPr>
          <p:cNvSpPr txBox="1"/>
          <p:nvPr/>
        </p:nvSpPr>
        <p:spPr>
          <a:xfrm>
            <a:off x="114585" y="5481852"/>
            <a:ext cx="5450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it-IT" sz="3600" dirty="0" err="1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Distance</a:t>
            </a:r>
            <a:r>
              <a:rPr lang="it-IT" sz="36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</a:rPr>
              <a:t> from Earth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BF6CD54-3403-4FEC-B07E-DADBF94AEF41}"/>
              </a:ext>
            </a:extLst>
          </p:cNvPr>
          <p:cNvSpPr txBox="1"/>
          <p:nvPr/>
        </p:nvSpPr>
        <p:spPr>
          <a:xfrm>
            <a:off x="6250933" y="1793043"/>
            <a:ext cx="5826231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2200" dirty="0" err="1">
                <a:latin typeface="Abadi" panose="020B0604020104020204" pitchFamily="34" charset="0"/>
              </a:rPr>
              <a:t>Cephalad</a:t>
            </a:r>
            <a:r>
              <a:rPr lang="it-IT" sz="2200" dirty="0">
                <a:latin typeface="Abadi" panose="020B0604020104020204" pitchFamily="34" charset="0"/>
              </a:rPr>
              <a:t> </a:t>
            </a:r>
            <a:r>
              <a:rPr lang="it-IT" sz="2200" dirty="0" err="1">
                <a:latin typeface="Abadi" panose="020B0604020104020204" pitchFamily="34" charset="0"/>
              </a:rPr>
              <a:t>fluid</a:t>
            </a:r>
            <a:r>
              <a:rPr lang="it-IT" sz="2200" dirty="0">
                <a:latin typeface="Abadi" panose="020B0604020104020204" pitchFamily="34" charset="0"/>
              </a:rPr>
              <a:t> shift</a:t>
            </a:r>
          </a:p>
          <a:p>
            <a:pPr algn="r"/>
            <a:r>
              <a:rPr lang="it-IT" sz="2200" dirty="0" err="1">
                <a:latin typeface="Abadi" panose="020B0604020104020204" pitchFamily="34" charset="0"/>
              </a:rPr>
              <a:t>Increased</a:t>
            </a:r>
            <a:r>
              <a:rPr lang="it-IT" sz="2200" dirty="0">
                <a:latin typeface="Abadi" panose="020B0604020104020204" pitchFamily="34" charset="0"/>
              </a:rPr>
              <a:t> </a:t>
            </a:r>
            <a:r>
              <a:rPr lang="it-IT" sz="2200" dirty="0" err="1">
                <a:latin typeface="Abadi" panose="020B0604020104020204" pitchFamily="34" charset="0"/>
              </a:rPr>
              <a:t>intracranial</a:t>
            </a:r>
            <a:r>
              <a:rPr lang="it-IT" sz="2200" dirty="0">
                <a:latin typeface="Abadi" panose="020B0604020104020204" pitchFamily="34" charset="0"/>
              </a:rPr>
              <a:t> and </a:t>
            </a:r>
            <a:r>
              <a:rPr lang="it-IT" sz="2200" dirty="0" err="1">
                <a:latin typeface="Abadi" panose="020B0604020104020204" pitchFamily="34" charset="0"/>
              </a:rPr>
              <a:t>intraocular</a:t>
            </a:r>
            <a:r>
              <a:rPr lang="it-IT" sz="2200" dirty="0">
                <a:latin typeface="Abadi" panose="020B0604020104020204" pitchFamily="34" charset="0"/>
              </a:rPr>
              <a:t> pressure</a:t>
            </a:r>
          </a:p>
          <a:p>
            <a:pPr algn="r"/>
            <a:r>
              <a:rPr lang="it-IT" sz="2200" dirty="0">
                <a:latin typeface="Abadi" panose="020B0604020104020204" pitchFamily="34" charset="0"/>
              </a:rPr>
              <a:t>Space anemia (</a:t>
            </a:r>
            <a:r>
              <a:rPr lang="it-IT" sz="2200" dirty="0" err="1">
                <a:latin typeface="Abadi" panose="020B0604020104020204" pitchFamily="34" charset="0"/>
              </a:rPr>
              <a:t>reduction</a:t>
            </a:r>
            <a:r>
              <a:rPr lang="it-IT" sz="2200" dirty="0">
                <a:latin typeface="Abadi" panose="020B0604020104020204" pitchFamily="34" charset="0"/>
              </a:rPr>
              <a:t> of </a:t>
            </a:r>
            <a:r>
              <a:rPr lang="it-IT" sz="2200" dirty="0" err="1">
                <a:latin typeface="Abadi" panose="020B0604020104020204" pitchFamily="34" charset="0"/>
              </a:rPr>
              <a:t>blood</a:t>
            </a:r>
            <a:r>
              <a:rPr lang="it-IT" sz="2200" dirty="0">
                <a:latin typeface="Abadi" panose="020B0604020104020204" pitchFamily="34" charset="0"/>
              </a:rPr>
              <a:t> volume)</a:t>
            </a:r>
          </a:p>
          <a:p>
            <a:pPr algn="r"/>
            <a:r>
              <a:rPr lang="it-IT" sz="2200" dirty="0" err="1">
                <a:latin typeface="Abadi" panose="020B0604020104020204" pitchFamily="34" charset="0"/>
              </a:rPr>
              <a:t>Cardiac</a:t>
            </a:r>
            <a:r>
              <a:rPr lang="it-IT" sz="2200" dirty="0">
                <a:latin typeface="Abadi" panose="020B0604020104020204" pitchFamily="34" charset="0"/>
              </a:rPr>
              <a:t> </a:t>
            </a:r>
            <a:r>
              <a:rPr lang="it-IT" sz="2200" dirty="0" err="1">
                <a:latin typeface="Abadi" panose="020B0604020104020204" pitchFamily="34" charset="0"/>
              </a:rPr>
              <a:t>atrophy</a:t>
            </a:r>
            <a:endParaRPr lang="it-IT" sz="2200" dirty="0">
              <a:latin typeface="Abadi" panose="020B0604020104020204" pitchFamily="34" charset="0"/>
            </a:endParaRPr>
          </a:p>
          <a:p>
            <a:pPr algn="r"/>
            <a:r>
              <a:rPr lang="it-IT" sz="2200" dirty="0" err="1">
                <a:latin typeface="Abadi" panose="020B0604020104020204" pitchFamily="34" charset="0"/>
              </a:rPr>
              <a:t>Orthostatic</a:t>
            </a:r>
            <a:r>
              <a:rPr lang="it-IT" sz="2200" dirty="0">
                <a:latin typeface="Abadi" panose="020B0604020104020204" pitchFamily="34" charset="0"/>
              </a:rPr>
              <a:t> </a:t>
            </a:r>
            <a:r>
              <a:rPr lang="it-IT" sz="2200" dirty="0" err="1">
                <a:latin typeface="Abadi" panose="020B0604020104020204" pitchFamily="34" charset="0"/>
              </a:rPr>
              <a:t>syndrome</a:t>
            </a:r>
            <a:endParaRPr lang="it-IT" sz="2200" dirty="0">
              <a:latin typeface="Abadi" panose="020B0604020104020204" pitchFamily="34" charset="0"/>
            </a:endParaRPr>
          </a:p>
          <a:p>
            <a:pPr algn="r"/>
            <a:r>
              <a:rPr lang="it-IT" sz="2200" dirty="0">
                <a:latin typeface="Abadi" panose="020B0604020104020204" pitchFamily="34" charset="0"/>
              </a:rPr>
              <a:t>Muscle </a:t>
            </a:r>
            <a:r>
              <a:rPr lang="it-IT" sz="2200" dirty="0" err="1">
                <a:latin typeface="Abadi" panose="020B0604020104020204" pitchFamily="34" charset="0"/>
              </a:rPr>
              <a:t>atrophy</a:t>
            </a:r>
            <a:endParaRPr lang="it-IT" sz="2200" dirty="0">
              <a:latin typeface="Abadi" panose="020B0604020104020204" pitchFamily="34" charset="0"/>
            </a:endParaRPr>
          </a:p>
          <a:p>
            <a:pPr algn="r"/>
            <a:r>
              <a:rPr lang="it-IT" sz="2200" dirty="0">
                <a:latin typeface="Abadi" panose="020B0604020104020204" pitchFamily="34" charset="0"/>
              </a:rPr>
              <a:t>Bone </a:t>
            </a:r>
            <a:r>
              <a:rPr lang="it-IT" sz="2200" dirty="0" err="1">
                <a:latin typeface="Abadi" panose="020B0604020104020204" pitchFamily="34" charset="0"/>
              </a:rPr>
              <a:t>loss</a:t>
            </a:r>
            <a:endParaRPr lang="it-IT" sz="2200" dirty="0">
              <a:latin typeface="Abadi" panose="020B0604020104020204" pitchFamily="34" charset="0"/>
            </a:endParaRPr>
          </a:p>
          <a:p>
            <a:pPr algn="r"/>
            <a:r>
              <a:rPr lang="it-IT" sz="2200" dirty="0">
                <a:latin typeface="Abadi" panose="020B0604020104020204" pitchFamily="34" charset="0"/>
              </a:rPr>
              <a:t>Space Motion </a:t>
            </a:r>
            <a:r>
              <a:rPr lang="it-IT" sz="2200" dirty="0" err="1">
                <a:latin typeface="Abadi" panose="020B0604020104020204" pitchFamily="34" charset="0"/>
              </a:rPr>
              <a:t>Sickness</a:t>
            </a:r>
            <a:endParaRPr lang="it-IT" sz="2200" dirty="0">
              <a:latin typeface="Abadi" panose="020B0604020104020204" pitchFamily="34" charset="0"/>
            </a:endParaRPr>
          </a:p>
        </p:txBody>
      </p:sp>
      <p:sp>
        <p:nvSpPr>
          <p:cNvPr id="23" name="Segnaposto numero diapositiva 35">
            <a:extLst>
              <a:ext uri="{FF2B5EF4-FFF2-40B4-BE49-F238E27FC236}">
                <a16:creationId xmlns:a16="http://schemas.microsoft.com/office/drawing/2014/main" id="{E91D45A3-1D41-4F55-935F-05B4E8442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3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052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DF1DF694-7988-45BE-A99E-7C2DE13EC387}"/>
              </a:ext>
            </a:extLst>
          </p:cNvPr>
          <p:cNvSpPr txBox="1"/>
          <p:nvPr/>
        </p:nvSpPr>
        <p:spPr>
          <a:xfrm>
            <a:off x="134884" y="234307"/>
            <a:ext cx="10167257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  <a:ea typeface="+mj-ea"/>
                <a:cs typeface="+mj-cs"/>
              </a:rPr>
              <a:t>Medical imaging in space: Ultrasounds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B9C70C5-E936-493E-801D-2FDB126AB101}"/>
              </a:ext>
            </a:extLst>
          </p:cNvPr>
          <p:cNvSpPr txBox="1"/>
          <p:nvPr/>
        </p:nvSpPr>
        <p:spPr>
          <a:xfrm>
            <a:off x="134884" y="1196143"/>
            <a:ext cx="6540500" cy="5188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ISS </a:t>
            </a:r>
            <a:r>
              <a:rPr lang="it-IT" dirty="0" err="1">
                <a:latin typeface="Abadi" panose="020B0604020104020204" pitchFamily="34" charset="0"/>
              </a:rPr>
              <a:t>medical</a:t>
            </a:r>
            <a:r>
              <a:rPr lang="it-IT" dirty="0">
                <a:latin typeface="Abadi" panose="020B0604020104020204" pitchFamily="34" charset="0"/>
              </a:rPr>
              <a:t> imaging capability </a:t>
            </a:r>
            <a:r>
              <a:rPr lang="it-IT" dirty="0" err="1">
                <a:latin typeface="Abadi" panose="020B0604020104020204" pitchFamily="34" charset="0"/>
              </a:rPr>
              <a:t>is</a:t>
            </a:r>
            <a:r>
              <a:rPr lang="it-IT" dirty="0">
                <a:latin typeface="Abadi" panose="020B0604020104020204" pitchFamily="34" charset="0"/>
              </a:rPr>
              <a:t> limited to </a:t>
            </a:r>
            <a:r>
              <a:rPr lang="it-IT" dirty="0" err="1">
                <a:latin typeface="Abadi" panose="020B0604020104020204" pitchFamily="34" charset="0"/>
              </a:rPr>
              <a:t>ultrasonography</a:t>
            </a:r>
            <a:r>
              <a:rPr lang="it-IT" dirty="0">
                <a:latin typeface="Abadi" panose="020B0604020104020204" pitchFamily="34" charset="0"/>
              </a:rPr>
              <a:t>.</a:t>
            </a:r>
          </a:p>
          <a:p>
            <a:endParaRPr lang="it-IT" dirty="0">
              <a:latin typeface="Abadi" panose="020B0604020104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 has been utilized in space since 1982 </a:t>
            </a:r>
            <a:b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(Salyut 6 space station)</a:t>
            </a:r>
          </a:p>
          <a:p>
            <a:endParaRPr lang="en-GB" dirty="0">
              <a:solidFill>
                <a:srgbClr val="000000"/>
              </a:solidFill>
              <a:latin typeface="Abadi" panose="020B06040201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Today onboard the ISS: Ultrasound II system </a:t>
            </a:r>
            <a:b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(Vivid q, General Electric, USA), launched in 2012.</a:t>
            </a:r>
          </a:p>
          <a:p>
            <a:endParaRPr lang="en-GB" dirty="0">
              <a:solidFill>
                <a:srgbClr val="000000"/>
              </a:solidFill>
              <a:latin typeface="Abadi" panose="020B06040201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u="sng" dirty="0">
                <a:solidFill>
                  <a:srgbClr val="C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Diagnostic relevance for several conditions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Bone (surface) and muscle imaging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enous thrombosis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ardiovascular health assessment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bdominal and genitourinary conditions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Ocular examination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Decompression sickness.</a:t>
            </a:r>
          </a:p>
        </p:txBody>
      </p:sp>
      <p:pic>
        <p:nvPicPr>
          <p:cNvPr id="2050" name="Picture 2" descr="Ultrasound imaging in space flight | Radiology Key">
            <a:extLst>
              <a:ext uri="{FF2B5EF4-FFF2-40B4-BE49-F238E27FC236}">
                <a16:creationId xmlns:a16="http://schemas.microsoft.com/office/drawing/2014/main" id="{9FC8CB44-5307-4ADB-BA9A-70F8A17B7F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00"/>
          <a:stretch/>
        </p:blipFill>
        <p:spPr bwMode="auto">
          <a:xfrm>
            <a:off x="6660439" y="1377663"/>
            <a:ext cx="5531561" cy="464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8F351D3-9A71-46D9-9299-DD210D6AEE8F}"/>
              </a:ext>
            </a:extLst>
          </p:cNvPr>
          <p:cNvSpPr txBox="1"/>
          <p:nvPr/>
        </p:nvSpPr>
        <p:spPr>
          <a:xfrm>
            <a:off x="7287359" y="6021795"/>
            <a:ext cx="4292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Ultrasound II system (Vivid q, General Electric, USA) onboard the ISS</a:t>
            </a:r>
            <a:endParaRPr lang="en-GB" sz="1050" dirty="0">
              <a:latin typeface="Abadi" panose="020B0604020104020204" pitchFamily="34" charset="0"/>
            </a:endParaRPr>
          </a:p>
        </p:txBody>
      </p:sp>
      <p:sp>
        <p:nvSpPr>
          <p:cNvPr id="16" name="Segnaposto numero diapositiva 35">
            <a:extLst>
              <a:ext uri="{FF2B5EF4-FFF2-40B4-BE49-F238E27FC236}">
                <a16:creationId xmlns:a16="http://schemas.microsoft.com/office/drawing/2014/main" id="{916D3D22-4A23-4DBF-B03D-B4D219A22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4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984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DF1DF694-7988-45BE-A99E-7C2DE13EC387}"/>
              </a:ext>
            </a:extLst>
          </p:cNvPr>
          <p:cNvSpPr txBox="1"/>
          <p:nvPr/>
        </p:nvSpPr>
        <p:spPr>
          <a:xfrm>
            <a:off x="134884" y="234307"/>
            <a:ext cx="10167257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  <a:ea typeface="+mj-ea"/>
                <a:cs typeface="+mj-cs"/>
              </a:rPr>
              <a:t>Medical imaging in space: Ultrasounds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B9C70C5-E936-493E-801D-2FDB126AB101}"/>
              </a:ext>
            </a:extLst>
          </p:cNvPr>
          <p:cNvSpPr txBox="1"/>
          <p:nvPr/>
        </p:nvSpPr>
        <p:spPr>
          <a:xfrm>
            <a:off x="134884" y="1196143"/>
            <a:ext cx="6540500" cy="5188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ISS </a:t>
            </a:r>
            <a:r>
              <a:rPr lang="it-IT" dirty="0" err="1">
                <a:latin typeface="Abadi" panose="020B0604020104020204" pitchFamily="34" charset="0"/>
              </a:rPr>
              <a:t>medical</a:t>
            </a:r>
            <a:r>
              <a:rPr lang="it-IT" dirty="0">
                <a:latin typeface="Abadi" panose="020B0604020104020204" pitchFamily="34" charset="0"/>
              </a:rPr>
              <a:t> imaging capability </a:t>
            </a:r>
            <a:r>
              <a:rPr lang="it-IT" dirty="0" err="1">
                <a:latin typeface="Abadi" panose="020B0604020104020204" pitchFamily="34" charset="0"/>
              </a:rPr>
              <a:t>is</a:t>
            </a:r>
            <a:r>
              <a:rPr lang="it-IT" dirty="0">
                <a:latin typeface="Abadi" panose="020B0604020104020204" pitchFamily="34" charset="0"/>
              </a:rPr>
              <a:t> limited to </a:t>
            </a:r>
            <a:r>
              <a:rPr lang="it-IT" dirty="0" err="1">
                <a:latin typeface="Abadi" panose="020B0604020104020204" pitchFamily="34" charset="0"/>
              </a:rPr>
              <a:t>ultrasonography</a:t>
            </a:r>
            <a:r>
              <a:rPr lang="it-IT" dirty="0">
                <a:latin typeface="Abadi" panose="020B0604020104020204" pitchFamily="34" charset="0"/>
              </a:rPr>
              <a:t>.</a:t>
            </a:r>
          </a:p>
          <a:p>
            <a:endParaRPr lang="it-IT" dirty="0">
              <a:latin typeface="Abadi" panose="020B0604020104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 has been utilized in space since 1982 </a:t>
            </a:r>
            <a:b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(Salyut 6 space station)</a:t>
            </a:r>
          </a:p>
          <a:p>
            <a:endParaRPr lang="en-GB" dirty="0">
              <a:solidFill>
                <a:srgbClr val="000000"/>
              </a:solidFill>
              <a:latin typeface="Abadi" panose="020B06040201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Today onboard the ISS: Ultrasound II system </a:t>
            </a:r>
            <a:b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(Vivid q, General Electric, USA), launched in 2012.</a:t>
            </a:r>
          </a:p>
          <a:p>
            <a:endParaRPr lang="en-GB" dirty="0">
              <a:solidFill>
                <a:srgbClr val="000000"/>
              </a:solidFill>
              <a:latin typeface="Abadi" panose="020B06040201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u="sng" dirty="0">
                <a:solidFill>
                  <a:srgbClr val="C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Diagnostic relevance for several conditions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Bone (surface) and muscle imaging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enous thrombosis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ardiovascular health assessment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bdominal and genitourinary conditions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Ocular examination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Decompression sickness.</a:t>
            </a:r>
          </a:p>
        </p:txBody>
      </p:sp>
      <p:pic>
        <p:nvPicPr>
          <p:cNvPr id="5" name="Picture 2" descr="Ultrasound Scans in Space Transform Medicine on Earth - NASA">
            <a:extLst>
              <a:ext uri="{FF2B5EF4-FFF2-40B4-BE49-F238E27FC236}">
                <a16:creationId xmlns:a16="http://schemas.microsoft.com/office/drawing/2014/main" id="{1AB7791C-880C-4CE4-93E0-9D32EAFE2D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0" t="14955" r="4483" b="34631"/>
          <a:stretch/>
        </p:blipFill>
        <p:spPr bwMode="auto">
          <a:xfrm>
            <a:off x="6660439" y="1377663"/>
            <a:ext cx="5531562" cy="464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805EB765-3276-45E5-8A2B-AF54C0718422}"/>
              </a:ext>
            </a:extLst>
          </p:cNvPr>
          <p:cNvSpPr txBox="1"/>
          <p:nvPr/>
        </p:nvSpPr>
        <p:spPr>
          <a:xfrm>
            <a:off x="7436164" y="6021795"/>
            <a:ext cx="3995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Astronauts performing an ocular ultrasonography.</a:t>
            </a:r>
            <a:endParaRPr lang="en-GB" sz="1050" dirty="0">
              <a:latin typeface="Abadi" panose="020B0604020104020204" pitchFamily="34" charset="0"/>
            </a:endParaRPr>
          </a:p>
        </p:txBody>
      </p:sp>
      <p:sp>
        <p:nvSpPr>
          <p:cNvPr id="9" name="Segnaposto numero diapositiva 35">
            <a:extLst>
              <a:ext uri="{FF2B5EF4-FFF2-40B4-BE49-F238E27FC236}">
                <a16:creationId xmlns:a16="http://schemas.microsoft.com/office/drawing/2014/main" id="{2837B688-455A-4CFD-A879-A2686E9F5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5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593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39C6A545-07E2-4E3E-A7EA-C80D98C72795}"/>
              </a:ext>
            </a:extLst>
          </p:cNvPr>
          <p:cNvSpPr/>
          <p:nvPr/>
        </p:nvSpPr>
        <p:spPr>
          <a:xfrm>
            <a:off x="6248400" y="1386554"/>
            <a:ext cx="6335486" cy="4644132"/>
          </a:xfrm>
          <a:prstGeom prst="roundRect">
            <a:avLst>
              <a:gd name="adj" fmla="val 5416"/>
            </a:avLst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F1DF694-7988-45BE-A99E-7C2DE13EC387}"/>
              </a:ext>
            </a:extLst>
          </p:cNvPr>
          <p:cNvSpPr txBox="1"/>
          <p:nvPr/>
        </p:nvSpPr>
        <p:spPr>
          <a:xfrm>
            <a:off x="134884" y="234307"/>
            <a:ext cx="10167257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  <a:ea typeface="+mj-ea"/>
                <a:cs typeface="+mj-cs"/>
              </a:rPr>
              <a:t>Medical imaging in space: Ultrasounds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B9C70C5-E936-493E-801D-2FDB126AB101}"/>
              </a:ext>
            </a:extLst>
          </p:cNvPr>
          <p:cNvSpPr txBox="1"/>
          <p:nvPr/>
        </p:nvSpPr>
        <p:spPr>
          <a:xfrm>
            <a:off x="134884" y="1196143"/>
            <a:ext cx="6540500" cy="5188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ISS </a:t>
            </a:r>
            <a:r>
              <a:rPr lang="it-IT" dirty="0" err="1">
                <a:latin typeface="Abadi" panose="020B0604020104020204" pitchFamily="34" charset="0"/>
              </a:rPr>
              <a:t>medical</a:t>
            </a:r>
            <a:r>
              <a:rPr lang="it-IT" dirty="0">
                <a:latin typeface="Abadi" panose="020B0604020104020204" pitchFamily="34" charset="0"/>
              </a:rPr>
              <a:t> imaging capability </a:t>
            </a:r>
            <a:r>
              <a:rPr lang="it-IT" dirty="0" err="1">
                <a:latin typeface="Abadi" panose="020B0604020104020204" pitchFamily="34" charset="0"/>
              </a:rPr>
              <a:t>is</a:t>
            </a:r>
            <a:r>
              <a:rPr lang="it-IT" dirty="0">
                <a:latin typeface="Abadi" panose="020B0604020104020204" pitchFamily="34" charset="0"/>
              </a:rPr>
              <a:t> limited to </a:t>
            </a:r>
            <a:r>
              <a:rPr lang="it-IT" dirty="0" err="1">
                <a:latin typeface="Abadi" panose="020B0604020104020204" pitchFamily="34" charset="0"/>
              </a:rPr>
              <a:t>ultrasonography</a:t>
            </a:r>
            <a:r>
              <a:rPr lang="it-IT" dirty="0">
                <a:latin typeface="Abadi" panose="020B0604020104020204" pitchFamily="34" charset="0"/>
              </a:rPr>
              <a:t>.</a:t>
            </a:r>
          </a:p>
          <a:p>
            <a:endParaRPr lang="it-IT" dirty="0">
              <a:latin typeface="Abadi" panose="020B0604020104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 has been utilized in space since 1982 </a:t>
            </a:r>
            <a:b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(Salyut 6 space station)</a:t>
            </a:r>
          </a:p>
          <a:p>
            <a:endParaRPr lang="en-GB" dirty="0">
              <a:solidFill>
                <a:srgbClr val="000000"/>
              </a:solidFill>
              <a:latin typeface="Abadi" panose="020B06040201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Today onboard the ISS: Ultrasound II system </a:t>
            </a:r>
            <a:b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(Vivid q, General Electric, USA), launched in 2012.</a:t>
            </a:r>
          </a:p>
          <a:p>
            <a:endParaRPr lang="en-GB" dirty="0">
              <a:solidFill>
                <a:srgbClr val="000000"/>
              </a:solidFill>
              <a:latin typeface="Abadi" panose="020B06040201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u="sng" dirty="0">
                <a:solidFill>
                  <a:srgbClr val="C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Diagnostic relevance for several conditions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Bone (surface) and muscle imaging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enous thrombosis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ardiovascular health assessment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bdominal and genitourinary conditions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Ocular examination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Decompression sickness.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640E38-C13B-414E-A850-E8DDCE0F74C2}"/>
              </a:ext>
            </a:extLst>
          </p:cNvPr>
          <p:cNvSpPr txBox="1"/>
          <p:nvPr/>
        </p:nvSpPr>
        <p:spPr>
          <a:xfrm>
            <a:off x="6359698" y="2291245"/>
            <a:ext cx="5832302" cy="28347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3200" u="sng" dirty="0">
                <a:solidFill>
                  <a:srgbClr val="C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Ultrasonography has some </a:t>
            </a:r>
            <a:r>
              <a:rPr lang="en-GB" sz="3200" b="1" u="sng" dirty="0">
                <a:solidFill>
                  <a:srgbClr val="C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limitations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 is highly operator-dependent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Guidance from Earth is needed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Image interpretation can be challenging</a:t>
            </a:r>
            <a:endParaRPr lang="en-GB" sz="2400" dirty="0">
              <a:solidFill>
                <a:srgbClr val="000000"/>
              </a:solidFill>
              <a:effectLst/>
              <a:latin typeface="Abadi" panose="020B06040201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Elemento grafico 10" descr="Pollice abbassato con riempimento a tinta unita">
            <a:extLst>
              <a:ext uri="{FF2B5EF4-FFF2-40B4-BE49-F238E27FC236}">
                <a16:creationId xmlns:a16="http://schemas.microsoft.com/office/drawing/2014/main" id="{080D73D4-F317-4A13-9DD8-E7064787B2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1142715" y="2268417"/>
            <a:ext cx="1160583" cy="1160583"/>
          </a:xfrm>
          <a:prstGeom prst="rect">
            <a:avLst/>
          </a:prstGeom>
        </p:spPr>
      </p:pic>
      <p:sp>
        <p:nvSpPr>
          <p:cNvPr id="13" name="Segnaposto numero diapositiva 35">
            <a:extLst>
              <a:ext uri="{FF2B5EF4-FFF2-40B4-BE49-F238E27FC236}">
                <a16:creationId xmlns:a16="http://schemas.microsoft.com/office/drawing/2014/main" id="{B01AEB53-8EA2-4CB4-A107-92E1D0A56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6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719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85D1DD29-B22F-48FE-8A40-699F3BB55886}"/>
              </a:ext>
            </a:extLst>
          </p:cNvPr>
          <p:cNvSpPr txBox="1"/>
          <p:nvPr/>
        </p:nvSpPr>
        <p:spPr>
          <a:xfrm>
            <a:off x="134884" y="234307"/>
            <a:ext cx="10167257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  <a:ea typeface="+mj-ea"/>
                <a:cs typeface="+mj-cs"/>
              </a:rPr>
              <a:t>Medical imaging in space: Radiography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8D0F3D4A-67EB-47B5-B983-0D8DFD0095DE}"/>
              </a:ext>
            </a:extLst>
          </p:cNvPr>
          <p:cNvGrpSpPr/>
          <p:nvPr/>
        </p:nvGrpSpPr>
        <p:grpSpPr>
          <a:xfrm>
            <a:off x="1" y="1377141"/>
            <a:ext cx="7130142" cy="5480859"/>
            <a:chOff x="1" y="1377141"/>
            <a:chExt cx="7130142" cy="5480859"/>
          </a:xfrm>
        </p:grpSpPr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A14DACCD-60B2-4770-A296-2895BE20A8D8}"/>
                </a:ext>
              </a:extLst>
            </p:cNvPr>
            <p:cNvSpPr/>
            <p:nvPr/>
          </p:nvSpPr>
          <p:spPr>
            <a:xfrm>
              <a:off x="1" y="2009797"/>
              <a:ext cx="7130142" cy="102325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695814CF-B9D0-42B6-A5E6-FB5424BE945C}"/>
                </a:ext>
              </a:extLst>
            </p:cNvPr>
            <p:cNvSpPr txBox="1"/>
            <p:nvPr/>
          </p:nvSpPr>
          <p:spPr>
            <a:xfrm>
              <a:off x="134884" y="1377141"/>
              <a:ext cx="6995259" cy="54808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dirty="0" err="1">
                  <a:latin typeface="Abadi" panose="020B0604020104020204" pitchFamily="34" charset="0"/>
                </a:rPr>
                <a:t>Radiography</a:t>
              </a:r>
              <a:r>
                <a:rPr lang="it-IT" dirty="0">
                  <a:latin typeface="Abadi" panose="020B0604020104020204" pitchFamily="34" charset="0"/>
                </a:rPr>
                <a:t> </a:t>
              </a:r>
              <a:r>
                <a:rPr lang="it-IT" dirty="0" err="1">
                  <a:latin typeface="Abadi" panose="020B0604020104020204" pitchFamily="34" charset="0"/>
                </a:rPr>
                <a:t>is</a:t>
              </a:r>
              <a:r>
                <a:rPr lang="it-IT" dirty="0">
                  <a:latin typeface="Abadi" panose="020B0604020104020204" pitchFamily="34" charset="0"/>
                </a:rPr>
                <a:t> the </a:t>
              </a:r>
              <a:r>
                <a:rPr lang="it-IT" dirty="0" err="1">
                  <a:latin typeface="Abadi" panose="020B0604020104020204" pitchFamily="34" charset="0"/>
                </a:rPr>
                <a:t>most</a:t>
              </a:r>
              <a:r>
                <a:rPr lang="it-IT" dirty="0">
                  <a:latin typeface="Abadi" panose="020B0604020104020204" pitchFamily="34" charset="0"/>
                </a:rPr>
                <a:t> </a:t>
              </a:r>
              <a:r>
                <a:rPr lang="it-IT" dirty="0" err="1">
                  <a:latin typeface="Abadi" panose="020B0604020104020204" pitchFamily="34" charset="0"/>
                </a:rPr>
                <a:t>used</a:t>
              </a:r>
              <a:r>
                <a:rPr lang="it-IT" dirty="0">
                  <a:latin typeface="Abadi" panose="020B0604020104020204" pitchFamily="34" charset="0"/>
                </a:rPr>
                <a:t> </a:t>
              </a:r>
              <a:r>
                <a:rPr lang="it-IT" dirty="0" err="1">
                  <a:latin typeface="Abadi" panose="020B0604020104020204" pitchFamily="34" charset="0"/>
                </a:rPr>
                <a:t>diagnostic</a:t>
              </a:r>
              <a:r>
                <a:rPr lang="it-IT" dirty="0">
                  <a:latin typeface="Abadi" panose="020B0604020104020204" pitchFamily="34" charset="0"/>
                </a:rPr>
                <a:t> imaging technique on Earth.</a:t>
              </a:r>
            </a:p>
            <a:p>
              <a:endParaRPr lang="it-IT" dirty="0">
                <a:latin typeface="Abadi" panose="020B0604020104020204" pitchFamily="34" charset="0"/>
              </a:endParaRPr>
            </a:p>
            <a:p>
              <a:endParaRPr lang="it-IT" dirty="0">
                <a:latin typeface="Abadi" panose="020B0604020104020204" pitchFamily="34" charset="0"/>
              </a:endParaRPr>
            </a:p>
            <a:p>
              <a:r>
                <a:rPr lang="en-GB" dirty="0">
                  <a:solidFill>
                    <a:srgbClr val="000000"/>
                  </a:solidFill>
                  <a:latin typeface="Abadi" panose="020B0604020104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NASA Human Research Program scientists are exploring the feasibility of performing X-ray imaging in space. </a:t>
              </a:r>
            </a:p>
            <a:p>
              <a:endParaRPr lang="en-GB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1200"/>
                </a:spcAft>
              </a:pPr>
              <a:endParaRPr lang="en-GB" u="sng" dirty="0">
                <a:solidFill>
                  <a:schemeClr val="accent6">
                    <a:lumMod val="50000"/>
                  </a:schemeClr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1200"/>
                </a:spcAft>
              </a:pPr>
              <a:r>
                <a:rPr lang="en-GB" u="sng" dirty="0">
                  <a:solidFill>
                    <a:schemeClr val="accent6">
                      <a:lumMod val="50000"/>
                    </a:schemeClr>
                  </a:solidFill>
                  <a:effectLst/>
                  <a:latin typeface="Abadi" panose="020B0604020104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Diagnostic relevance for several conditions in the space environment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000000"/>
                  </a:solidFill>
                  <a:effectLst/>
                  <a:latin typeface="Abadi" panose="020B0604020104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Bone imaging (fractures, dislocations, traumas, etc…)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000000"/>
                  </a:solidFill>
                  <a:latin typeface="Abadi" panose="020B0604020104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Dental imaging (abscess, crown loss, fraction, loss)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000000"/>
                  </a:solidFill>
                  <a:effectLst/>
                  <a:latin typeface="Abadi" panose="020B0604020104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Acute abdominal conditions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000000"/>
                  </a:solidFill>
                  <a:latin typeface="Abadi" panose="020B0604020104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EVA-related injuries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000000"/>
                  </a:solidFill>
                  <a:effectLst/>
                  <a:latin typeface="Abadi" panose="020B0604020104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Decompression sickness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rgbClr val="000000"/>
                  </a:solidFill>
                  <a:latin typeface="Abadi" panose="020B0604020104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Kidney stones</a:t>
              </a:r>
              <a:endPara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2" descr="Two images show x-rays of a hand with a ring.">
            <a:extLst>
              <a:ext uri="{FF2B5EF4-FFF2-40B4-BE49-F238E27FC236}">
                <a16:creationId xmlns:a16="http://schemas.microsoft.com/office/drawing/2014/main" id="{F8C3005C-CCF2-4C93-9F36-762ECC949E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7759306" y="1082725"/>
            <a:ext cx="3746893" cy="499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FD0BBFD2-022F-4005-A7AE-19F3DE2401B6}"/>
              </a:ext>
            </a:extLst>
          </p:cNvPr>
          <p:cNvSpPr txBox="1"/>
          <p:nvPr/>
        </p:nvSpPr>
        <p:spPr>
          <a:xfrm>
            <a:off x="7759306" y="6100473"/>
            <a:ext cx="3746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badi" panose="020B0604020104020204" pitchFamily="34" charset="0"/>
              </a:rPr>
              <a:t>1895 - First medical X-ray image</a:t>
            </a:r>
          </a:p>
          <a:p>
            <a:pPr algn="ctr"/>
            <a:r>
              <a:rPr lang="en-GB" sz="1400" dirty="0">
                <a:latin typeface="Abadi" panose="020B0604020104020204" pitchFamily="34" charset="0"/>
              </a:rPr>
              <a:t>by Wilhelm </a:t>
            </a:r>
            <a:r>
              <a:rPr lang="en-GB" sz="1400" dirty="0" err="1">
                <a:latin typeface="Abadi" panose="020B0604020104020204" pitchFamily="34" charset="0"/>
              </a:rPr>
              <a:t>Röntgen</a:t>
            </a:r>
            <a:r>
              <a:rPr lang="en-GB" sz="1400" dirty="0">
                <a:latin typeface="Abadi" panose="020B0604020104020204" pitchFamily="34" charset="0"/>
              </a:rPr>
              <a:t> of his wife’s hand</a:t>
            </a:r>
            <a:endParaRPr lang="en-GB" sz="1050" dirty="0">
              <a:latin typeface="Abadi" panose="020B0604020104020204" pitchFamily="34" charset="0"/>
            </a:endParaRPr>
          </a:p>
        </p:txBody>
      </p:sp>
      <p:sp>
        <p:nvSpPr>
          <p:cNvPr id="11" name="Segnaposto numero diapositiva 35">
            <a:extLst>
              <a:ext uri="{FF2B5EF4-FFF2-40B4-BE49-F238E27FC236}">
                <a16:creationId xmlns:a16="http://schemas.microsoft.com/office/drawing/2014/main" id="{66296CE6-BD31-4290-81C7-65B73CB90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7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209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85D1DD29-B22F-48FE-8A40-699F3BB55886}"/>
              </a:ext>
            </a:extLst>
          </p:cNvPr>
          <p:cNvSpPr txBox="1"/>
          <p:nvPr/>
        </p:nvSpPr>
        <p:spPr>
          <a:xfrm>
            <a:off x="134884" y="234307"/>
            <a:ext cx="10167257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  <a:ea typeface="+mj-ea"/>
                <a:cs typeface="+mj-cs"/>
              </a:rPr>
              <a:t>Radiography in microgravity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95814CF-B9D0-42B6-A5E6-FB5424BE945C}"/>
              </a:ext>
            </a:extLst>
          </p:cNvPr>
          <p:cNvSpPr txBox="1"/>
          <p:nvPr/>
        </p:nvSpPr>
        <p:spPr>
          <a:xfrm>
            <a:off x="0" y="1231650"/>
            <a:ext cx="12192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marL="87313" algn="ctr"/>
            <a:r>
              <a:rPr lang="en-GB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First tests of radiography</a:t>
            </a: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microgravity were performed in 2022 during a parabolic flight. </a:t>
            </a:r>
          </a:p>
        </p:txBody>
      </p:sp>
      <p:sp>
        <p:nvSpPr>
          <p:cNvPr id="20" name="Segnaposto numero diapositiva 35">
            <a:extLst>
              <a:ext uri="{FF2B5EF4-FFF2-40B4-BE49-F238E27FC236}">
                <a16:creationId xmlns:a16="http://schemas.microsoft.com/office/drawing/2014/main" id="{E6787659-6119-4048-A7ED-A1AE87CAD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8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  <p:pic>
        <p:nvPicPr>
          <p:cNvPr id="7" name="Immagine 6" descr="Immagine che contiene persona, vestiti, calzature, uomo&#10;&#10;Descrizione generata automaticamente">
            <a:extLst>
              <a:ext uri="{FF2B5EF4-FFF2-40B4-BE49-F238E27FC236}">
                <a16:creationId xmlns:a16="http://schemas.microsoft.com/office/drawing/2014/main" id="{B212038E-59A2-450C-BC48-D085D459CE88}"/>
              </a:ext>
            </a:extLst>
          </p:cNvPr>
          <p:cNvPicPr/>
          <p:nvPr/>
        </p:nvPicPr>
        <p:blipFill rotWithShape="1">
          <a:blip r:embed="rId2"/>
          <a:srcRect l="5911" t="3291" r="56245" b="56460"/>
          <a:stretch/>
        </p:blipFill>
        <p:spPr bwMode="auto">
          <a:xfrm>
            <a:off x="0" y="1953235"/>
            <a:ext cx="6096000" cy="4691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magine 7" descr="Immagine che contiene persona, vestiti, calzature, uomo&#10;&#10;Descrizione generata automaticamente">
            <a:extLst>
              <a:ext uri="{FF2B5EF4-FFF2-40B4-BE49-F238E27FC236}">
                <a16:creationId xmlns:a16="http://schemas.microsoft.com/office/drawing/2014/main" id="{CF0A37B0-FAA5-4A97-BCFC-F27CF7482BF4}"/>
              </a:ext>
            </a:extLst>
          </p:cNvPr>
          <p:cNvPicPr/>
          <p:nvPr/>
        </p:nvPicPr>
        <p:blipFill rotWithShape="1">
          <a:blip r:embed="rId2"/>
          <a:srcRect l="52556" t="7143" r="9600" b="52608"/>
          <a:stretch/>
        </p:blipFill>
        <p:spPr bwMode="auto">
          <a:xfrm>
            <a:off x="6096001" y="1953236"/>
            <a:ext cx="6095999" cy="46912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35653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85D1DD29-B22F-48FE-8A40-699F3BB55886}"/>
              </a:ext>
            </a:extLst>
          </p:cNvPr>
          <p:cNvSpPr txBox="1"/>
          <p:nvPr/>
        </p:nvSpPr>
        <p:spPr>
          <a:xfrm>
            <a:off x="134884" y="234307"/>
            <a:ext cx="10167257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>
                <a:solidFill>
                  <a:schemeClr val="accent5">
                    <a:lumMod val="50000"/>
                  </a:schemeClr>
                </a:solidFill>
                <a:latin typeface="Abadi" panose="020B0604020104020204" pitchFamily="34" charset="0"/>
                <a:ea typeface="+mj-ea"/>
                <a:cs typeface="+mj-cs"/>
              </a:rPr>
              <a:t>Radiography in Low Earth Orbit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95814CF-B9D0-42B6-A5E6-FB5424BE945C}"/>
              </a:ext>
            </a:extLst>
          </p:cNvPr>
          <p:cNvSpPr txBox="1"/>
          <p:nvPr/>
        </p:nvSpPr>
        <p:spPr>
          <a:xfrm>
            <a:off x="-24245" y="2488310"/>
            <a:ext cx="7882960" cy="216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marL="87313"/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the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2nd of April 2025</a:t>
            </a:r>
            <a:r>
              <a:rPr lang="en-GB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the first radiography in space was acquired by the Fram2 crew during a low Earth orbit flight around the poles, as part of the scientific research program of the mission</a:t>
            </a:r>
          </a:p>
          <a:p>
            <a:pPr marL="87313"/>
            <a:endParaRPr lang="en-GB" dirty="0">
              <a:solidFill>
                <a:srgbClr val="000000"/>
              </a:solidFill>
              <a:latin typeface="Abadi" panose="020B06040201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7313"/>
            <a:r>
              <a:rPr lang="en-GB" dirty="0"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event opens the path fo</a:t>
            </a:r>
            <a:r>
              <a:rPr lang="en-GB" dirty="0"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 using X-ray imaging devices during space missions. </a:t>
            </a:r>
            <a:endParaRPr lang="en-GB" dirty="0">
              <a:effectLst/>
              <a:latin typeface="Abadi" panose="020B06040201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295D1ED9-D1D8-4831-810C-636B65FE3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96749" y="1140439"/>
            <a:ext cx="4032985" cy="485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94A6490-B091-46B1-A7A0-966286A0BB2E}"/>
              </a:ext>
            </a:extLst>
          </p:cNvPr>
          <p:cNvSpPr txBox="1"/>
          <p:nvPr/>
        </p:nvSpPr>
        <p:spPr>
          <a:xfrm>
            <a:off x="7996748" y="6024272"/>
            <a:ext cx="40329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badi" panose="020B0604020104020204" pitchFamily="34" charset="0"/>
              </a:rPr>
              <a:t>2025 - First medical X-ray image </a:t>
            </a:r>
            <a:r>
              <a:rPr lang="en-GB" sz="1400" u="sng" dirty="0">
                <a:latin typeface="Abadi" panose="020B0604020104020204" pitchFamily="34" charset="0"/>
              </a:rPr>
              <a:t>in space</a:t>
            </a:r>
          </a:p>
          <a:p>
            <a:pPr algn="ctr"/>
            <a:r>
              <a:rPr lang="en-GB" sz="1400" dirty="0">
                <a:latin typeface="Abadi" panose="020B0604020104020204" pitchFamily="34" charset="0"/>
              </a:rPr>
              <a:t>by Fram2 crew of an astronaut’s hand.</a:t>
            </a:r>
          </a:p>
          <a:p>
            <a:pPr algn="ctr"/>
            <a:r>
              <a:rPr lang="en-GB" sz="1400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Credits: </a:t>
            </a:r>
            <a:r>
              <a:rPr lang="en-GB" sz="14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https://www.spacexray.org/ </a:t>
            </a:r>
            <a:endParaRPr lang="en-GB" sz="1400" dirty="0"/>
          </a:p>
        </p:txBody>
      </p:sp>
      <p:sp>
        <p:nvSpPr>
          <p:cNvPr id="20" name="Segnaposto numero diapositiva 35">
            <a:extLst>
              <a:ext uri="{FF2B5EF4-FFF2-40B4-BE49-F238E27FC236}">
                <a16:creationId xmlns:a16="http://schemas.microsoft.com/office/drawing/2014/main" id="{E6787659-6119-4048-A7ED-A1AE87CAD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915" y="0"/>
            <a:ext cx="838199" cy="365125"/>
          </a:xfrm>
        </p:spPr>
        <p:txBody>
          <a:bodyPr/>
          <a:lstStyle/>
          <a:p>
            <a:fld id="{F6671F7B-576C-4B4A-B251-71133B00E7F1}" type="slidenum">
              <a:rPr lang="en-GB" sz="1600" smtClean="0">
                <a:solidFill>
                  <a:schemeClr val="tx1"/>
                </a:solidFill>
                <a:latin typeface="Abadi" panose="020B0604020104020204" pitchFamily="34" charset="0"/>
              </a:rPr>
              <a:pPr/>
              <a:t>9</a:t>
            </a:fld>
            <a:endParaRPr lang="en-GB" sz="16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5272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988</Words>
  <Application>Microsoft Office PowerPoint</Application>
  <PresentationFormat>Widescreen</PresentationFormat>
  <Paragraphs>164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1" baseType="lpstr">
      <vt:lpstr>Abadi</vt:lpstr>
      <vt:lpstr>Arial</vt:lpstr>
      <vt:lpstr>Avenir Next LT Pro</vt:lpstr>
      <vt:lpstr>Calibri</vt:lpstr>
      <vt:lpstr>Calibri Light</vt:lpstr>
      <vt:lpstr>Tema di Office</vt:lpstr>
      <vt:lpstr>Radiography for in-flight health assessment during space missions: a new field for medical physics?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Radiography for in-flight health assessment during space missions: a new field for medical physics?</dc:title>
  <dc:creator>LAURA ANTONIA CERBONE</dc:creator>
  <cp:lastModifiedBy>LAURA ANTONIA CERBONE</cp:lastModifiedBy>
  <cp:revision>4</cp:revision>
  <dcterms:created xsi:type="dcterms:W3CDTF">2025-07-11T07:19:08Z</dcterms:created>
  <dcterms:modified xsi:type="dcterms:W3CDTF">2025-07-11T10:34:54Z</dcterms:modified>
</cp:coreProperties>
</file>