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07748" y="13080999"/>
            <a:ext cx="368504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7" name="Body Level One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lose-up of wild plants growing between rocks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Large rock formation under dark clouds with a dirt road in the foreground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Close-up of a wild plant growing between lava rocks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waterfall surrounded by a green rocky landscape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reen, hilly landscape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3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Moss-covered rocks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1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Large rock formation under dark clouds with a dirt road in the foreground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ww.nature.com/articles/ncomms12172#Fig2" TargetMode="External"/><Relationship Id="rId3" Type="http://schemas.openxmlformats.org/officeDocument/2006/relationships/image" Target="../media/image1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2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Jan Jamnik Srpčič, 10. 7. 2025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Jan Jamnik Srpčič, 10. 7. 2025</a:t>
            </a:r>
          </a:p>
        </p:txBody>
      </p:sp>
      <p:sp>
        <p:nvSpPr>
          <p:cNvPr id="152" name="Constant Fraction Discriminator (CFD)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825500">
              <a:lnSpc>
                <a:spcPct val="100000"/>
              </a:lnSpc>
              <a:defRPr b="0" spc="0" sz="9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b="1">
                <a:latin typeface="+mn-lt"/>
                <a:ea typeface="+mn-ea"/>
                <a:cs typeface="+mn-cs"/>
                <a:sym typeface="Helvetica Neue"/>
              </a:rPr>
              <a:t>Constant Fraction </a:t>
            </a:r>
            <a:r>
              <a:t>Discriminator (CFD)</a:t>
            </a:r>
            <a:endParaRPr sz="1200"/>
          </a:p>
        </p:txBody>
      </p:sp>
      <p:sp>
        <p:nvSpPr>
          <p:cNvPr id="153" name="IEEE NPSS Summer School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IEEE NPSS Summer School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Averaging across subjects’ responses and ratings from a total of 30,767 trials, 2,420 single-photon events passed post-selection and we found the averaged probability of correct response to be 0.516±0.010 (P=0.0545; Fig. 2a), suggesting that subjects cou"/>
          <p:cNvSpPr txBox="1"/>
          <p:nvPr>
            <p:ph type="title"/>
          </p:nvPr>
        </p:nvSpPr>
        <p:spPr>
          <a:xfrm>
            <a:off x="1160449" y="1897285"/>
            <a:ext cx="7999292" cy="8303208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algn="ctr" defTabSz="825500">
              <a:lnSpc>
                <a:spcPct val="100000"/>
              </a:lnSpc>
              <a:defRPr b="0" spc="0"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Averaging across subjects’ responses and ratings from a total of 30,767 trials, 2,420 single-photon events passed post-selection and we found the averaged probability of correct response to be 0.516±0.010 (</a:t>
            </a:r>
            <a:r>
              <a:rPr i="1">
                <a:latin typeface="+mn-lt"/>
                <a:ea typeface="+mn-ea"/>
                <a:cs typeface="+mn-cs"/>
                <a:sym typeface="Helvetica Neue"/>
              </a:rPr>
              <a:t>P</a:t>
            </a:r>
            <a:r>
              <a:t>=0.0545; </a:t>
            </a:r>
            <a:r>
              <a:rPr u="sng">
                <a:solidFill>
                  <a:srgbClr val="006699"/>
                </a:solidFill>
                <a:uFill>
                  <a:solidFill>
                    <a:srgbClr val="006699"/>
                  </a:solidFill>
                </a:uFill>
                <a:hlinkClick r:id="rId2" invalidUrl="" action="" tgtFrame="" tooltip="" history="1" highlightClick="0" endSnd="0"/>
              </a:rPr>
              <a:t>Fig. 2a</a:t>
            </a:r>
            <a:r>
              <a:t>), suggesting that subjects could detect a single photon with a probability above chance. To our knowledge, these experiments provide the first evidence for the direct perception of a single photon by humans.</a:t>
            </a:r>
          </a:p>
          <a:p>
            <a:pPr defTabSz="457200">
              <a:lnSpc>
                <a:spcPct val="100000"/>
              </a:lnSpc>
              <a:spcBef>
                <a:spcPts val="1600"/>
              </a:spcBef>
              <a:defRPr b="0" spc="0" sz="1600">
                <a:solidFill>
                  <a:srgbClr val="222222"/>
                </a:solidFill>
              </a:defRPr>
            </a:pPr>
            <a:r>
              <a:t>Tinsley, J., Molodtsov, M., Prevedel, R. </a:t>
            </a:r>
            <a:r>
              <a:rPr i="1"/>
              <a:t>et al.</a:t>
            </a:r>
            <a:r>
              <a:t> Direct detection of a single photon by humans. </a:t>
            </a:r>
            <a:r>
              <a:rPr i="1"/>
              <a:t>Nat Commun</a:t>
            </a:r>
            <a:r>
              <a:t> </a:t>
            </a:r>
            <a:r>
              <a:rPr b="1"/>
              <a:t>7</a:t>
            </a:r>
            <a:r>
              <a:t>, 12172 (2016). https://doi.org/10.1038/ncomms12172</a:t>
            </a:r>
          </a:p>
        </p:txBody>
      </p:sp>
      <p:pic>
        <p:nvPicPr>
          <p:cNvPr id="15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97224" y="1897285"/>
            <a:ext cx="12634554" cy="8303208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Arrow"/>
          <p:cNvSpPr/>
          <p:nvPr/>
        </p:nvSpPr>
        <p:spPr>
          <a:xfrm>
            <a:off x="11557000" y="62230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8" name="Arrow"/>
          <p:cNvSpPr/>
          <p:nvPr/>
        </p:nvSpPr>
        <p:spPr>
          <a:xfrm>
            <a:off x="11684000" y="6350000"/>
            <a:ext cx="1270000" cy="1270000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9" name="Arrow"/>
          <p:cNvSpPr/>
          <p:nvPr/>
        </p:nvSpPr>
        <p:spPr>
          <a:xfrm>
            <a:off x="17590399" y="3875118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0" name="Text"/>
          <p:cNvSpPr txBox="1"/>
          <p:nvPr/>
        </p:nvSpPr>
        <p:spPr>
          <a:xfrm>
            <a:off x="12109500" y="6881317"/>
            <a:ext cx="673000" cy="4613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61" name="Text"/>
          <p:cNvSpPr txBox="1"/>
          <p:nvPr/>
        </p:nvSpPr>
        <p:spPr>
          <a:xfrm>
            <a:off x="12236500" y="7008317"/>
            <a:ext cx="673000" cy="4613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62" name="We could still detect light here!"/>
          <p:cNvSpPr txBox="1"/>
          <p:nvPr/>
        </p:nvSpPr>
        <p:spPr>
          <a:xfrm>
            <a:off x="14606240" y="3722263"/>
            <a:ext cx="2954320" cy="1575712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We could still detect light here!</a:t>
            </a:r>
          </a:p>
        </p:txBody>
      </p:sp>
      <p:sp>
        <p:nvSpPr>
          <p:cNvPr id="163" name="Text"/>
          <p:cNvSpPr txBox="1"/>
          <p:nvPr/>
        </p:nvSpPr>
        <p:spPr>
          <a:xfrm>
            <a:off x="12363500" y="7135317"/>
            <a:ext cx="673000" cy="4613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7077" t="20975" r="22111" b="21796"/>
          <a:stretch>
            <a:fillRect/>
          </a:stretch>
        </p:blipFill>
        <p:spPr>
          <a:xfrm>
            <a:off x="-30132" y="1897566"/>
            <a:ext cx="11526734" cy="70547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Figure_1.png" descr="Figure_1.png"/>
          <p:cNvPicPr>
            <a:picLocks noChangeAspect="1"/>
          </p:cNvPicPr>
          <p:nvPr/>
        </p:nvPicPr>
        <p:blipFill>
          <a:blip r:embed="rId3">
            <a:extLst/>
          </a:blip>
          <a:srcRect l="6179" t="11157" r="9139" b="0"/>
          <a:stretch>
            <a:fillRect/>
          </a:stretch>
        </p:blipFill>
        <p:spPr>
          <a:xfrm>
            <a:off x="11462019" y="244056"/>
            <a:ext cx="12905342" cy="6769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optimized1.png" descr="optimized1.png"/>
          <p:cNvPicPr>
            <a:picLocks noChangeAspect="1"/>
          </p:cNvPicPr>
          <p:nvPr/>
        </p:nvPicPr>
        <p:blipFill>
          <a:blip r:embed="rId4">
            <a:extLst/>
          </a:blip>
          <a:srcRect l="6141" t="11537" r="8884" b="0"/>
          <a:stretch>
            <a:fillRect/>
          </a:stretch>
        </p:blipFill>
        <p:spPr>
          <a:xfrm>
            <a:off x="11365976" y="6979489"/>
            <a:ext cx="13097457" cy="6817615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Delay = 5 ns, Inverted pulse 70% of the signal"/>
          <p:cNvSpPr txBox="1"/>
          <p:nvPr/>
        </p:nvSpPr>
        <p:spPr>
          <a:xfrm>
            <a:off x="11241918" y="11579870"/>
            <a:ext cx="8693405" cy="58511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Delay = 5 ns, Inverted pulse 70% of the signal</a:t>
            </a:r>
          </a:p>
        </p:txBody>
      </p:sp>
      <p:sp>
        <p:nvSpPr>
          <p:cNvPr id="169" name="First attempt"/>
          <p:cNvSpPr txBox="1"/>
          <p:nvPr/>
        </p:nvSpPr>
        <p:spPr>
          <a:xfrm>
            <a:off x="14330965" y="3947278"/>
            <a:ext cx="2515312" cy="585112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First attempt</a:t>
            </a:r>
          </a:p>
        </p:txBody>
      </p:sp>
      <p:sp>
        <p:nvSpPr>
          <p:cNvPr id="170" name="Text"/>
          <p:cNvSpPr txBox="1"/>
          <p:nvPr/>
        </p:nvSpPr>
        <p:spPr>
          <a:xfrm>
            <a:off x="11855500" y="6627317"/>
            <a:ext cx="673000" cy="4613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71" name="Constant Fraction Discriminator (CFD)"/>
          <p:cNvSpPr txBox="1"/>
          <p:nvPr/>
        </p:nvSpPr>
        <p:spPr>
          <a:xfrm>
            <a:off x="317648" y="906212"/>
            <a:ext cx="7378295" cy="782981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b="1">
                <a:latin typeface="+mn-lt"/>
                <a:ea typeface="+mn-ea"/>
                <a:cs typeface="+mn-cs"/>
                <a:sym typeface="Helvetica Neue"/>
              </a:rPr>
              <a:t>Constant Fraction </a:t>
            </a:r>
            <a:r>
              <a:t>Discriminator (CFD)</a:t>
            </a:r>
            <a:endParaRPr sz="1200"/>
          </a:p>
        </p:txBody>
      </p:sp>
      <p:pic>
        <p:nvPicPr>
          <p:cNvPr id="172" name="Figurenov2_1.png" descr="Figurenov2_1.png"/>
          <p:cNvPicPr>
            <a:picLocks noChangeAspect="1"/>
          </p:cNvPicPr>
          <p:nvPr/>
        </p:nvPicPr>
        <p:blipFill>
          <a:blip r:embed="rId5">
            <a:extLst/>
          </a:blip>
          <a:srcRect l="12804" t="68473" r="69749" b="11182"/>
          <a:stretch>
            <a:fillRect/>
          </a:stretch>
        </p:blipFill>
        <p:spPr>
          <a:xfrm>
            <a:off x="12415329" y="7048860"/>
            <a:ext cx="2658816" cy="15501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Figurenov2_1.png" descr="Figurenov2_1.png"/>
          <p:cNvPicPr>
            <a:picLocks noChangeAspect="1"/>
          </p:cNvPicPr>
          <p:nvPr/>
        </p:nvPicPr>
        <p:blipFill>
          <a:blip r:embed="rId5">
            <a:extLst/>
          </a:blip>
          <a:srcRect l="12804" t="72849" r="69749" b="11182"/>
          <a:stretch>
            <a:fillRect/>
          </a:stretch>
        </p:blipFill>
        <p:spPr>
          <a:xfrm>
            <a:off x="12453627" y="4995421"/>
            <a:ext cx="2582034" cy="11816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rafcik.png" descr="grafci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1201" y="147956"/>
            <a:ext cx="12658015" cy="632900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6" name="Table"/>
          <p:cNvGraphicFramePr/>
          <p:nvPr/>
        </p:nvGraphicFramePr>
        <p:xfrm>
          <a:off x="15064919" y="1509285"/>
          <a:ext cx="7509925" cy="3359942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4068096"/>
                <a:gridCol w="3429128"/>
              </a:tblGrid>
              <a:tr h="111574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factor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1.31E-3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11574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delay 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6.8 ns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11574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abs(valueat70%)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 1.20E-3 mV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pic>
        <p:nvPicPr>
          <p:cNvPr id="177" name="Figurell_1.png" descr="Figurell_1.png"/>
          <p:cNvPicPr>
            <a:picLocks noChangeAspect="1"/>
          </p:cNvPicPr>
          <p:nvPr/>
        </p:nvPicPr>
        <p:blipFill>
          <a:blip r:embed="rId3">
            <a:extLst/>
          </a:blip>
          <a:srcRect l="5970" t="9711" r="8438" b="0"/>
          <a:stretch>
            <a:fillRect/>
          </a:stretch>
        </p:blipFill>
        <p:spPr>
          <a:xfrm>
            <a:off x="1110906" y="6615692"/>
            <a:ext cx="13043944" cy="6879947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Text"/>
          <p:cNvSpPr txBox="1"/>
          <p:nvPr/>
        </p:nvSpPr>
        <p:spPr>
          <a:xfrm>
            <a:off x="11855500" y="6627317"/>
            <a:ext cx="673000" cy="4613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79" name="Factor is to low, lost in the noise!"/>
          <p:cNvSpPr txBox="1"/>
          <p:nvPr/>
        </p:nvSpPr>
        <p:spPr>
          <a:xfrm>
            <a:off x="16014897" y="6876647"/>
            <a:ext cx="6281421" cy="58511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Factor is to low, lost in the noise!</a:t>
            </a:r>
          </a:p>
        </p:txBody>
      </p:sp>
      <p:pic>
        <p:nvPicPr>
          <p:cNvPr id="180" name="subset_xy_plot.png" descr="subset_xy_plot.png"/>
          <p:cNvPicPr>
            <a:picLocks noChangeAspect="1"/>
          </p:cNvPicPr>
          <p:nvPr/>
        </p:nvPicPr>
        <p:blipFill>
          <a:blip r:embed="rId4">
            <a:extLst/>
          </a:blip>
          <a:srcRect l="0" t="6259" r="0" b="611"/>
          <a:stretch>
            <a:fillRect/>
          </a:stretch>
        </p:blipFill>
        <p:spPr>
          <a:xfrm>
            <a:off x="14602035" y="8159936"/>
            <a:ext cx="9107196" cy="4240704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ext"/>
          <p:cNvSpPr txBox="1"/>
          <p:nvPr/>
        </p:nvSpPr>
        <p:spPr>
          <a:xfrm>
            <a:off x="11982500" y="6754317"/>
            <a:ext cx="673000" cy="46136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82" name="Restriction: Delay &gt; 0 and &lt; 100."/>
          <p:cNvSpPr txBox="1"/>
          <p:nvPr/>
        </p:nvSpPr>
        <p:spPr>
          <a:xfrm>
            <a:off x="15080146" y="740713"/>
            <a:ext cx="6204205" cy="585112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Restriction: Delay &gt; 0 and &lt; 100.</a:t>
            </a:r>
          </a:p>
        </p:txBody>
      </p:sp>
      <p:sp>
        <p:nvSpPr>
          <p:cNvPr id="183" name="U [mV]"/>
          <p:cNvSpPr txBox="1"/>
          <p:nvPr/>
        </p:nvSpPr>
        <p:spPr>
          <a:xfrm>
            <a:off x="14306594" y="9975344"/>
            <a:ext cx="699708" cy="32467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5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U [mV]</a:t>
            </a:r>
          </a:p>
        </p:txBody>
      </p:sp>
      <p:sp>
        <p:nvSpPr>
          <p:cNvPr id="184" name="t [ns]"/>
          <p:cNvSpPr txBox="1"/>
          <p:nvPr/>
        </p:nvSpPr>
        <p:spPr>
          <a:xfrm>
            <a:off x="18879763" y="12130399"/>
            <a:ext cx="551689" cy="3246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5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 [ns]</a:t>
            </a:r>
          </a:p>
        </p:txBody>
      </p:sp>
      <p:pic>
        <p:nvPicPr>
          <p:cNvPr id="185" name="Figurenov2_1.png" descr="Figurenov2_1.png"/>
          <p:cNvPicPr>
            <a:picLocks noChangeAspect="1"/>
          </p:cNvPicPr>
          <p:nvPr/>
        </p:nvPicPr>
        <p:blipFill>
          <a:blip r:embed="rId5">
            <a:extLst/>
          </a:blip>
          <a:srcRect l="12804" t="68473" r="69749" b="11182"/>
          <a:stretch>
            <a:fillRect/>
          </a:stretch>
        </p:blipFill>
        <p:spPr>
          <a:xfrm>
            <a:off x="2192008" y="11101347"/>
            <a:ext cx="2658816" cy="15501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Figblackure_1.png" descr="Figblackure_1.png"/>
          <p:cNvPicPr>
            <a:picLocks noChangeAspect="1"/>
          </p:cNvPicPr>
          <p:nvPr/>
        </p:nvPicPr>
        <p:blipFill>
          <a:blip r:embed="rId2">
            <a:extLst/>
          </a:blip>
          <a:srcRect l="7154" t="10721" r="9297" b="2975"/>
          <a:stretch>
            <a:fillRect/>
          </a:stretch>
        </p:blipFill>
        <p:spPr>
          <a:xfrm>
            <a:off x="507161" y="5709281"/>
            <a:ext cx="13608996" cy="70288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koncnigrafpng.png" descr="koncnigrafp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095831" y="295078"/>
            <a:ext cx="9686431" cy="48432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56072" t="51438" r="24974" b="25898"/>
          <a:stretch>
            <a:fillRect/>
          </a:stretch>
        </p:blipFill>
        <p:spPr>
          <a:xfrm>
            <a:off x="14472020" y="5749961"/>
            <a:ext cx="8933923" cy="6947596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Constraints…"/>
          <p:cNvSpPr txBox="1"/>
          <p:nvPr/>
        </p:nvSpPr>
        <p:spPr>
          <a:xfrm>
            <a:off x="5553026" y="6257623"/>
            <a:ext cx="3192781" cy="157571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Constraints</a:t>
            </a:r>
          </a:p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30 &lt; delay &lt; 100</a:t>
            </a:r>
          </a:p>
          <a:p>
            <a: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-1 &lt; factor &lt; 0.1</a:t>
            </a:r>
          </a:p>
        </p:txBody>
      </p:sp>
      <p:graphicFrame>
        <p:nvGraphicFramePr>
          <p:cNvPr id="191" name="Table"/>
          <p:cNvGraphicFramePr/>
          <p:nvPr/>
        </p:nvGraphicFramePr>
        <p:xfrm>
          <a:off x="3878068" y="2384254"/>
          <a:ext cx="7946478" cy="2821991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4304975"/>
                <a:gridCol w="3628801"/>
              </a:tblGrid>
              <a:tr h="936430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factor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-0.21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36430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delay 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9 ns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36430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abs(valueat100%)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 4.12E-3 mV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hank you for your attention!"/>
          <p:cNvSpPr txBox="1"/>
          <p:nvPr>
            <p:ph type="title"/>
          </p:nvPr>
        </p:nvSpPr>
        <p:spPr>
          <a:xfrm>
            <a:off x="13980162" y="10059866"/>
            <a:ext cx="10509253" cy="4140111"/>
          </a:xfrm>
          <a:prstGeom prst="rect">
            <a:avLst/>
          </a:prstGeom>
        </p:spPr>
        <p:txBody>
          <a:bodyPr/>
          <a:lstStyle/>
          <a:p>
            <a:pPr/>
            <a:r>
              <a:t>Thank you for your attention!</a:t>
            </a:r>
          </a:p>
        </p:txBody>
      </p:sp>
      <p:pic>
        <p:nvPicPr>
          <p:cNvPr id="194" name="koncn0011.png" descr="koncn0011.png"/>
          <p:cNvPicPr>
            <a:picLocks noChangeAspect="1"/>
          </p:cNvPicPr>
          <p:nvPr/>
        </p:nvPicPr>
        <p:blipFill>
          <a:blip r:embed="rId2">
            <a:extLst/>
          </a:blip>
          <a:srcRect l="5964" t="10723" r="9197" b="3074"/>
          <a:stretch>
            <a:fillRect/>
          </a:stretch>
        </p:blipFill>
        <p:spPr>
          <a:xfrm>
            <a:off x="189151" y="132564"/>
            <a:ext cx="12929266" cy="656856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95" name="Table"/>
          <p:cNvGraphicFramePr/>
          <p:nvPr/>
        </p:nvGraphicFramePr>
        <p:xfrm>
          <a:off x="13548777" y="875723"/>
          <a:ext cx="7623491" cy="1771999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4129718"/>
                <a:gridCol w="3481071"/>
              </a:tblGrid>
              <a:tr h="58643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factor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-0.39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58643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delay 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13 steps = 3.2 ns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58643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abs(valueat70)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2.92E-3 mV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pic>
        <p:nvPicPr>
          <p:cNvPr id="196" name="cistZadnja.png" descr="cistZadnja.png"/>
          <p:cNvPicPr>
            <a:picLocks noChangeAspect="1"/>
          </p:cNvPicPr>
          <p:nvPr/>
        </p:nvPicPr>
        <p:blipFill>
          <a:blip r:embed="rId3">
            <a:extLst/>
          </a:blip>
          <a:srcRect l="7879" t="11482" r="8903" b="3092"/>
          <a:stretch>
            <a:fillRect/>
          </a:stretch>
        </p:blipFill>
        <p:spPr>
          <a:xfrm>
            <a:off x="254833" y="6948111"/>
            <a:ext cx="12797853" cy="656869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97" name="Table"/>
          <p:cNvGraphicFramePr/>
          <p:nvPr/>
        </p:nvGraphicFramePr>
        <p:xfrm>
          <a:off x="13548777" y="7668245"/>
          <a:ext cx="7109053" cy="1771998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3850577"/>
                <a:gridCol w="3245774"/>
              </a:tblGrid>
              <a:tr h="58643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factor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-0.52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58643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delay   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10 = 2.52 ns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58643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3200">
                          <a:solidFill>
                            <a:srgbClr val="FFFFFF"/>
                          </a:solidFill>
                        </a:rPr>
                        <a:t>abs(valueat70)    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7.6E-5 mV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