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57" r:id="rId3"/>
    <p:sldId id="261" r:id="rId4"/>
    <p:sldId id="265" r:id="rId5"/>
    <p:sldId id="258" r:id="rId6"/>
    <p:sldId id="262" r:id="rId7"/>
    <p:sldId id="259" r:id="rId8"/>
    <p:sldId id="264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ulia tosetti" initials="gt" lastIdx="1" clrIdx="0">
    <p:extLst>
      <p:ext uri="{19B8F6BF-5375-455C-9EA6-DF929625EA0E}">
        <p15:presenceInfo xmlns:p15="http://schemas.microsoft.com/office/powerpoint/2012/main" userId="S-1-5-21-2701668513-307447696-2261584770-255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64A0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31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B681F-9DE5-48E5-8E04-F874C47C042D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7E5911-2F34-454A-8FCB-FCE842D87D8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317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71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D31598-5F43-004F-9615-455E12BD07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21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880883-DB9A-4BFC-9E00-F6847C300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E62C7ED-3150-4730-B083-59E9D84F3F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B1BF8D-F3D4-4C91-B3BB-B6A6A3FE4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9205B6-E8E4-4D50-AF6F-0DE265C6E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18F969-5464-4F1A-8C8A-577501F3B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699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41F29A-D60A-4C05-BA03-FF3D61932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DFDA611-5C1F-464B-8B19-3D4EC2215D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E420A2-E163-424D-A87E-FE18BE30E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0A91DF-62CE-4EF6-8B55-A36E4DD1C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83F77F-8B91-4895-B4ED-4411B941C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63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1330AAA-E605-4D66-AA7B-29C181EB3C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694D1ED-0970-4662-99D9-3C6AC0F5A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25A91A-8A1B-4387-AA5D-EFB0E047E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3AD285-3CBA-448E-B74A-A87EF20FD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B954E6-DB2D-44BF-A554-43414433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64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5148AB-DEC6-4137-9D99-A38AAC06A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7FABEC-853E-43A1-A11D-B5914096D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FF7EC6-509E-4409-9863-0CF4313DC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D2D839-E34E-4049-A8C5-D63AD603B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52E8B7-A30B-453E-9345-7B4073A22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8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08CDAA-3ACA-45D5-9357-AEB9C97DD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4AB28F-45E4-4D24-9707-9CEF0923D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6BC900-51E4-48D0-A0BA-05041BE68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2C764C-2387-45E6-A1D2-1FF4BDCAF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1DDFB2-ACC8-4FEE-95BE-4C213D999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4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531C54-E845-4624-A882-63EA25D9D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012636-F3E2-4CA4-A3C1-BBED8CA578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58345CB-FFCF-4A7C-8A75-7509B0EBE4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D7947A-F794-4B5A-9615-5F2B3BC58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369ADAC-B972-4381-8F87-F60A8D127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BBC9273-D7C3-4FB5-8CC6-3811A1E5E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03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2DF0F6-9D9C-4458-868E-BA287C6CB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D5CFF9-FA6C-406A-BA5E-FC271C886F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5ACB06D-93F0-4AC3-A446-85FFB4382C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1DD235E-B39C-49B6-A255-E581A52610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82D10C5-6BB0-47A1-956F-B9B56BDE1E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EAFFD7E-62F7-4953-8A54-A286BD6F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BD38046-696B-4E68-81C9-5DF3DEE76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2169AF4-2A9E-44BA-9BE8-E454CEAFC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A50C4F-FC06-479D-83C2-23B458C30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51F02FE-C695-494A-8F31-2A675CF59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6D144A-4735-4DB5-95DA-556D4E48B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EABB9F0-ED66-48E8-909B-6E2A4A575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19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9D25FDE-A487-41BA-AA46-245448B7B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047E591-FE06-4DB9-8A2B-DE7FEF50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A600D0-8DFC-4408-9EA2-789102F38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05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F1D972-BC97-4EFD-83CA-A7ACE48C4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9E71CF-76C3-46AD-96D6-96842A327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C61240F-7EDF-421E-A922-BA1179F13E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11C784B-459E-475B-B550-1486DFF78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4794BF7-7515-4889-AB84-0CFAB43D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3D2102B-DE01-4BB0-946E-73B892959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47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EC312B-1FA8-44D1-A168-52C2687D6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94E55F4-9E40-4478-9048-6BFEDA77B6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45B440-11B5-4021-9D2F-9AAF1E9BFF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52A85F-0E6E-47A4-BB26-871E17B7B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CA83C25-A619-4FDD-ABD8-28E5818B0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016408D-ED59-4159-9B7C-FFECD8337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857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70D015-3C75-45B9-97C9-AB71086AA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F50802D-78A6-4729-816F-33573C1C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E86C63-E876-4133-8C14-C2CC86F8D2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D8356-65AD-42E6-98F9-AB058658FAE6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8C79E4-1E7A-4C90-A91F-B86EABEE32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D441A7-0E55-4C6D-9415-E4C49252A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59342-928B-4165-B2D5-368FBE2F26E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97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6.png"/><Relationship Id="rId5" Type="http://schemas.openxmlformats.org/officeDocument/2006/relationships/image" Target="../media/image8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.pn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95B00B92-3881-CAF6-404B-32C4A4F7A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45004"/>
            <a:ext cx="12192000" cy="3612995"/>
          </a:xfrm>
          <a:prstGeom prst="rect">
            <a:avLst/>
          </a:prstGeom>
        </p:spPr>
      </p:pic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7098007B-6A6B-0547-9C36-F5BD515A0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  <a:noFill/>
          <a:ln>
            <a:noFill/>
          </a:ln>
        </p:spPr>
        <p:txBody>
          <a:bodyPr/>
          <a:lstStyle/>
          <a:p>
            <a:fld id="{A10146A0-C1BA-8A43-AE13-3C754699A9D3}" type="slidenum">
              <a:rPr lang="en-GB" sz="1800" b="1" smtClean="0">
                <a:solidFill>
                  <a:schemeClr val="bg1"/>
                </a:solidFill>
              </a:rPr>
              <a:t>1</a:t>
            </a:fld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C53EF2-6B3E-4F5E-8223-0D498C8DA87E}"/>
              </a:ext>
            </a:extLst>
          </p:cNvPr>
          <p:cNvSpPr/>
          <p:nvPr/>
        </p:nvSpPr>
        <p:spPr>
          <a:xfrm>
            <a:off x="1937574" y="201833"/>
            <a:ext cx="862262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INSIDE A PEN</a:t>
            </a:r>
          </a:p>
          <a:p>
            <a:pPr algn="ctr"/>
            <a:r>
              <a:rPr lang="fr-FR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WITH CT IMAGINING </a:t>
            </a:r>
            <a:endParaRPr lang="fr-FR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2A5080-4BB3-4159-95E2-6F9D8F564FD2}"/>
              </a:ext>
            </a:extLst>
          </p:cNvPr>
          <p:cNvSpPr txBox="1"/>
          <p:nvPr/>
        </p:nvSpPr>
        <p:spPr>
          <a:xfrm>
            <a:off x="8779647" y="2361940"/>
            <a:ext cx="3869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Giulia Tosetti</a:t>
            </a:r>
          </a:p>
          <a:p>
            <a:r>
              <a:rPr lang="en-US" sz="2000" b="1" dirty="0"/>
              <a:t>tosetti@lpccaen.in2p3.fr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ED9D2AA-580F-4875-8024-C2C005B7FB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296" y="3364588"/>
            <a:ext cx="2839186" cy="2975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69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enerazione immagine completata">
            <a:extLst>
              <a:ext uri="{FF2B5EF4-FFF2-40B4-BE49-F238E27FC236}">
                <a16:creationId xmlns:a16="http://schemas.microsoft.com/office/drawing/2014/main" id="{E6CED859-0B69-424E-BBD7-E2F526FC5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956" y="2460694"/>
            <a:ext cx="3970248" cy="397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7A9BACD-2516-497B-980F-42E130281912}"/>
              </a:ext>
            </a:extLst>
          </p:cNvPr>
          <p:cNvSpPr/>
          <p:nvPr/>
        </p:nvSpPr>
        <p:spPr>
          <a:xfrm>
            <a:off x="8486080" y="3163147"/>
            <a:ext cx="524106" cy="54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E1A6E81E-E78E-4084-B788-43A320C9156A}"/>
              </a:ext>
            </a:extLst>
          </p:cNvPr>
          <p:cNvSpPr txBox="1"/>
          <p:nvPr/>
        </p:nvSpPr>
        <p:spPr>
          <a:xfrm>
            <a:off x="2639692" y="333943"/>
            <a:ext cx="7114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BACKUP</a:t>
            </a:r>
            <a:endParaRPr lang="en-US" sz="4000" dirty="0"/>
          </a:p>
        </p:txBody>
      </p:sp>
      <p:pic>
        <p:nvPicPr>
          <p:cNvPr id="11" name="téléchargement">
            <a:hlinkClick r:id="" action="ppaction://media"/>
            <a:extLst>
              <a:ext uri="{FF2B5EF4-FFF2-40B4-BE49-F238E27FC236}">
                <a16:creationId xmlns:a16="http://schemas.microsoft.com/office/drawing/2014/main" id="{5DBBC05F-7691-4827-AFE5-4178BEEF193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6800" y="2460694"/>
            <a:ext cx="4107366" cy="4008987"/>
          </a:xfrm>
          <a:prstGeom prst="rect">
            <a:avLst/>
          </a:prstGeom>
        </p:spPr>
      </p:pic>
      <p:pic>
        <p:nvPicPr>
          <p:cNvPr id="2052" name="Picture 4" descr="ChatGPT Logo">
            <a:extLst>
              <a:ext uri="{FF2B5EF4-FFF2-40B4-BE49-F238E27FC236}">
                <a16:creationId xmlns:a16="http://schemas.microsoft.com/office/drawing/2014/main" id="{6A69AD7F-4E20-48EC-8831-A74F5DCB7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960" y="3163147"/>
            <a:ext cx="1000346" cy="56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AAA2430-62CB-4843-84E3-D07FA29DA4F2}"/>
              </a:ext>
            </a:extLst>
          </p:cNvPr>
          <p:cNvSpPr txBox="1"/>
          <p:nvPr/>
        </p:nvSpPr>
        <p:spPr>
          <a:xfrm>
            <a:off x="1182030" y="1237785"/>
            <a:ext cx="960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How did I made the video?  </a:t>
            </a:r>
          </a:p>
          <a:p>
            <a:r>
              <a:rPr lang="it-IT" sz="2400" dirty="0"/>
              <a:t>CHAT GPT</a:t>
            </a:r>
            <a:endParaRPr lang="en-US" sz="2400" dirty="0"/>
          </a:p>
        </p:txBody>
      </p:sp>
      <p:sp>
        <p:nvSpPr>
          <p:cNvPr id="17" name="Marcador de número de diapositiva 2">
            <a:extLst>
              <a:ext uri="{FF2B5EF4-FFF2-40B4-BE49-F238E27FC236}">
                <a16:creationId xmlns:a16="http://schemas.microsoft.com/office/drawing/2014/main" id="{377E9F38-FBCA-4EF2-830F-765B7B829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  <a:noFill/>
          <a:ln>
            <a:noFill/>
          </a:ln>
        </p:spPr>
        <p:txBody>
          <a:bodyPr/>
          <a:lstStyle/>
          <a:p>
            <a:r>
              <a:rPr lang="en-GB" sz="1800" b="1" dirty="0">
                <a:solidFill>
                  <a:schemeClr val="tx1"/>
                </a:solidFill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1579249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37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B032413F-42F4-4147-A164-E8562FAE14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9" r="7897" b="17757"/>
          <a:stretch/>
        </p:blipFill>
        <p:spPr>
          <a:xfrm>
            <a:off x="6374779" y="1750943"/>
            <a:ext cx="5634182" cy="40640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B2C9A9D1-D35F-4601-A021-15D445130F84}"/>
              </a:ext>
            </a:extLst>
          </p:cNvPr>
          <p:cNvSpPr txBox="1"/>
          <p:nvPr/>
        </p:nvSpPr>
        <p:spPr>
          <a:xfrm>
            <a:off x="479502" y="1639939"/>
            <a:ext cx="561649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is a CT imaging?</a:t>
            </a:r>
          </a:p>
          <a:p>
            <a:endParaRPr lang="en-US" sz="2400" dirty="0"/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It is a </a:t>
            </a:r>
            <a:r>
              <a:rPr lang="en-US" sz="2400" b="1" dirty="0"/>
              <a:t>X-ray</a:t>
            </a:r>
            <a:r>
              <a:rPr lang="en-US" sz="2400" dirty="0"/>
              <a:t> imaging technique used to obtain </a:t>
            </a:r>
            <a:r>
              <a:rPr lang="en-US" sz="2400" b="1" dirty="0"/>
              <a:t>high-resolution 3D </a:t>
            </a:r>
            <a:r>
              <a:rPr lang="en-US" sz="2400" dirty="0"/>
              <a:t>representations of an object's internal geometry.</a:t>
            </a:r>
          </a:p>
          <a:p>
            <a:pPr>
              <a:buClr>
                <a:srgbClr val="0070C0"/>
              </a:buClr>
            </a:pPr>
            <a:endParaRPr lang="en-US" sz="2400" dirty="0"/>
          </a:p>
          <a:p>
            <a:pPr marL="342900" indent="-3429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It is a </a:t>
            </a:r>
            <a:r>
              <a:rPr lang="en-US" sz="2400" b="1" dirty="0"/>
              <a:t>diagnostic</a:t>
            </a:r>
            <a:r>
              <a:rPr lang="en-US" sz="2400" dirty="0"/>
              <a:t> tool, used in Treatment Planning Systems (TPS) to </a:t>
            </a:r>
            <a:r>
              <a:rPr lang="en-US" sz="2400" b="1" dirty="0"/>
              <a:t>simulate</a:t>
            </a:r>
            <a:r>
              <a:rPr lang="en-US" sz="2400" dirty="0"/>
              <a:t> and </a:t>
            </a:r>
            <a:r>
              <a:rPr lang="en-US" sz="2400" b="1" dirty="0"/>
              <a:t>optimize</a:t>
            </a:r>
            <a:r>
              <a:rPr lang="en-US" sz="2400" dirty="0"/>
              <a:t> radiation therapy treatment.</a:t>
            </a:r>
          </a:p>
          <a:p>
            <a:endParaRPr lang="en-US" sz="20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3B9A07E-43E5-4414-BF9C-3AFD98EEAFA6}"/>
              </a:ext>
            </a:extLst>
          </p:cNvPr>
          <p:cNvSpPr txBox="1"/>
          <p:nvPr/>
        </p:nvSpPr>
        <p:spPr>
          <a:xfrm>
            <a:off x="3055434" y="365126"/>
            <a:ext cx="7114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INTRODUCTION</a:t>
            </a:r>
            <a:endParaRPr lang="en-US" sz="4000" dirty="0"/>
          </a:p>
        </p:txBody>
      </p:sp>
      <p:sp>
        <p:nvSpPr>
          <p:cNvPr id="15" name="Marcador de número de diapositiva 2">
            <a:extLst>
              <a:ext uri="{FF2B5EF4-FFF2-40B4-BE49-F238E27FC236}">
                <a16:creationId xmlns:a16="http://schemas.microsoft.com/office/drawing/2014/main" id="{2233BF14-BA03-4D25-90B3-A0D632569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  <a:noFill/>
          <a:ln>
            <a:noFill/>
          </a:ln>
        </p:spPr>
        <p:txBody>
          <a:bodyPr/>
          <a:lstStyle/>
          <a:p>
            <a:r>
              <a:rPr lang="en-GB" sz="1800" b="1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52466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557B5B67-B9CC-4F7D-8E19-40721DDC8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18302" y="6492874"/>
            <a:ext cx="2273697" cy="365125"/>
          </a:xfrm>
          <a:noFill/>
          <a:ln>
            <a:noFill/>
          </a:ln>
        </p:spPr>
        <p:txBody>
          <a:bodyPr/>
          <a:lstStyle/>
          <a:p>
            <a:r>
              <a:rPr lang="en-GB" sz="1800" b="1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EBAA2AB-8469-4C1B-AEFB-066162A8D6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3903" y="1186624"/>
            <a:ext cx="3468507" cy="4808613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9DD0D56-A8A3-422D-A42C-8C99E782CAC6}"/>
              </a:ext>
            </a:extLst>
          </p:cNvPr>
          <p:cNvSpPr txBox="1"/>
          <p:nvPr/>
        </p:nvSpPr>
        <p:spPr>
          <a:xfrm>
            <a:off x="2538761" y="335043"/>
            <a:ext cx="7114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THE EXPERIMENT</a:t>
            </a:r>
            <a:endParaRPr lang="en-US" sz="400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98984FD-9A08-4521-A6F1-05FBEF2C1D00}"/>
              </a:ext>
            </a:extLst>
          </p:cNvPr>
          <p:cNvSpPr txBox="1"/>
          <p:nvPr/>
        </p:nvSpPr>
        <p:spPr>
          <a:xfrm>
            <a:off x="5609063" y="2252102"/>
            <a:ext cx="635908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it-IT" sz="2400" dirty="0"/>
              <a:t>The pen is positioned </a:t>
            </a:r>
            <a:r>
              <a:rPr lang="it-IT" sz="2400" b="1" dirty="0"/>
              <a:t>between</a:t>
            </a:r>
            <a:r>
              <a:rPr lang="it-IT" sz="2400" dirty="0"/>
              <a:t> the </a:t>
            </a:r>
            <a:r>
              <a:rPr lang="it-IT" sz="2400" b="1" dirty="0"/>
              <a:t>source</a:t>
            </a:r>
            <a:r>
              <a:rPr lang="it-IT" sz="2400" dirty="0"/>
              <a:t> and the </a:t>
            </a:r>
            <a:r>
              <a:rPr lang="it-IT" sz="2400" b="1" dirty="0"/>
              <a:t>detector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It was placed</a:t>
            </a:r>
            <a:r>
              <a:rPr lang="en-US" sz="2400" b="1" dirty="0"/>
              <a:t> inside </a:t>
            </a:r>
            <a:r>
              <a:rPr lang="en-US" sz="2400" dirty="0"/>
              <a:t>a </a:t>
            </a:r>
            <a:r>
              <a:rPr lang="en-US" sz="2400" b="1" dirty="0"/>
              <a:t>syringe</a:t>
            </a:r>
            <a:r>
              <a:rPr lang="en-US" sz="2400" dirty="0"/>
              <a:t> to keep it stable and </a:t>
            </a:r>
            <a:r>
              <a:rPr lang="en-US" sz="2400" b="1" dirty="0"/>
              <a:t>avoid positional shifts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it-IT" sz="2400" dirty="0"/>
              <a:t>Only a segment is selected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48622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8F1F7D0-294F-43C5-AE1C-55C0A24744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4" t="560" r="8447" b="-1"/>
          <a:stretch/>
        </p:blipFill>
        <p:spPr>
          <a:xfrm>
            <a:off x="7136780" y="1856677"/>
            <a:ext cx="4686404" cy="3144645"/>
          </a:xfrm>
          <a:prstGeom prst="rect">
            <a:avLst/>
          </a:prstGeom>
        </p:spPr>
      </p:pic>
      <p:pic>
        <p:nvPicPr>
          <p:cNvPr id="10" name="Graphique 9" descr="Écran avec un remplissage uni">
            <a:extLst>
              <a:ext uri="{FF2B5EF4-FFF2-40B4-BE49-F238E27FC236}">
                <a16:creationId xmlns:a16="http://schemas.microsoft.com/office/drawing/2014/main" id="{FCEC688C-9A1A-4B87-803B-AAC2840E98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19112" y="381853"/>
            <a:ext cx="6355167" cy="738997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D8E5C94-B3EF-4CA0-9885-DE172C36A3CD}"/>
              </a:ext>
            </a:extLst>
          </p:cNvPr>
          <p:cNvSpPr/>
          <p:nvPr/>
        </p:nvSpPr>
        <p:spPr>
          <a:xfrm>
            <a:off x="7235462" y="5018048"/>
            <a:ext cx="4587722" cy="280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6C04F24-67A9-4FDB-AE99-2BC507BA5559}"/>
              </a:ext>
            </a:extLst>
          </p:cNvPr>
          <p:cNvSpPr txBox="1"/>
          <p:nvPr/>
        </p:nvSpPr>
        <p:spPr>
          <a:xfrm>
            <a:off x="7935123" y="4955852"/>
            <a:ext cx="3619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IEEE NPSS Prague Summer school</a:t>
            </a:r>
          </a:p>
        </p:txBody>
      </p:sp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557B5B67-B9CC-4F7D-8E19-40721DDC8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18303" y="6476146"/>
            <a:ext cx="2273697" cy="365125"/>
          </a:xfrm>
          <a:noFill/>
          <a:ln>
            <a:noFill/>
          </a:ln>
        </p:spPr>
        <p:txBody>
          <a:bodyPr/>
          <a:lstStyle/>
          <a:p>
            <a:r>
              <a:rPr lang="en-GB" sz="1800" b="1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EBAA2AB-8469-4C1B-AEFB-066162A8D6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3903" y="1186624"/>
            <a:ext cx="3468507" cy="4808613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89DD0D56-A8A3-422D-A42C-8C99E782CAC6}"/>
              </a:ext>
            </a:extLst>
          </p:cNvPr>
          <p:cNvSpPr txBox="1"/>
          <p:nvPr/>
        </p:nvSpPr>
        <p:spPr>
          <a:xfrm>
            <a:off x="2391936" y="381853"/>
            <a:ext cx="7114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THE EXPERIMENT</a:t>
            </a:r>
            <a:endParaRPr lang="en-US" sz="4000" dirty="0"/>
          </a:p>
        </p:txBody>
      </p:sp>
      <p:sp>
        <p:nvSpPr>
          <p:cNvPr id="2" name="Flèche : droite 1">
            <a:extLst>
              <a:ext uri="{FF2B5EF4-FFF2-40B4-BE49-F238E27FC236}">
                <a16:creationId xmlns:a16="http://schemas.microsoft.com/office/drawing/2014/main" id="{183DC72D-432B-4B65-9D89-6B1C57D8D3F5}"/>
              </a:ext>
            </a:extLst>
          </p:cNvPr>
          <p:cNvSpPr/>
          <p:nvPr/>
        </p:nvSpPr>
        <p:spPr>
          <a:xfrm>
            <a:off x="5408341" y="3166946"/>
            <a:ext cx="1081669" cy="8920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44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éléchargement">
            <a:hlinkClick r:id="" action="ppaction://media"/>
            <a:extLst>
              <a:ext uri="{FF2B5EF4-FFF2-40B4-BE49-F238E27FC236}">
                <a16:creationId xmlns:a16="http://schemas.microsoft.com/office/drawing/2014/main" id="{D4828517-CE34-4C41-AD6D-4C374BAFF4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96000" y="412595"/>
            <a:ext cx="5925112" cy="5783194"/>
          </a:xfrm>
          <a:prstGeom prst="rect">
            <a:avLst/>
          </a:prstGeom>
        </p:spPr>
      </p:pic>
      <p:pic>
        <p:nvPicPr>
          <p:cNvPr id="6" name="Graphique 5" descr="Ligne fléchée : droite avec un remplissage uni">
            <a:extLst>
              <a:ext uri="{FF2B5EF4-FFF2-40B4-BE49-F238E27FC236}">
                <a16:creationId xmlns:a16="http://schemas.microsoft.com/office/drawing/2014/main" id="{CE2AE2AB-4CCF-4201-A786-4935A2FE1C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854691" y="3775518"/>
            <a:ext cx="3191823" cy="1648718"/>
          </a:xfrm>
          <a:prstGeom prst="rect">
            <a:avLst/>
          </a:prstGeom>
        </p:spPr>
      </p:pic>
      <p:pic>
        <p:nvPicPr>
          <p:cNvPr id="16" name="Graphique 15" descr="Ligne fléchée : faire pivoter à gauche avec un remplissage uni">
            <a:extLst>
              <a:ext uri="{FF2B5EF4-FFF2-40B4-BE49-F238E27FC236}">
                <a16:creationId xmlns:a16="http://schemas.microsoft.com/office/drawing/2014/main" id="{52855FA1-25CA-47A5-9432-A0A129232709}"/>
              </a:ext>
            </a:extLst>
          </p:cNvPr>
          <p:cNvPicPr preferRelativeResize="0"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0800000">
            <a:off x="1606896" y="5406272"/>
            <a:ext cx="1814967" cy="1467165"/>
          </a:xfrm>
          <a:prstGeom prst="rect">
            <a:avLst/>
          </a:prstGeom>
          <a:effectLst/>
          <a:scene3d>
            <a:camera prst="orthographicFront">
              <a:rot lat="3000000" lon="0" rev="0"/>
            </a:camera>
            <a:lightRig rig="threePt" dir="t"/>
          </a:scene3d>
        </p:spPr>
      </p:pic>
      <p:sp>
        <p:nvSpPr>
          <p:cNvPr id="57" name="Ellipse 56">
            <a:extLst>
              <a:ext uri="{FF2B5EF4-FFF2-40B4-BE49-F238E27FC236}">
                <a16:creationId xmlns:a16="http://schemas.microsoft.com/office/drawing/2014/main" id="{F7633EC5-D767-42D1-9AEA-3424CD661347}"/>
              </a:ext>
            </a:extLst>
          </p:cNvPr>
          <p:cNvSpPr/>
          <p:nvPr/>
        </p:nvSpPr>
        <p:spPr>
          <a:xfrm>
            <a:off x="2951926" y="4346910"/>
            <a:ext cx="580644" cy="137160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que 9" descr="Crayon avec un remplissage uni">
            <a:extLst>
              <a:ext uri="{FF2B5EF4-FFF2-40B4-BE49-F238E27FC236}">
                <a16:creationId xmlns:a16="http://schemas.microsoft.com/office/drawing/2014/main" id="{93BC85F5-D6DD-48C2-AC9E-97B3AEBB89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8882992">
            <a:off x="2514808" y="4038487"/>
            <a:ext cx="1454880" cy="1454880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AAED80D0-4AE7-4205-803D-23F224BB4E66}"/>
              </a:ext>
            </a:extLst>
          </p:cNvPr>
          <p:cNvSpPr/>
          <p:nvPr/>
        </p:nvSpPr>
        <p:spPr>
          <a:xfrm>
            <a:off x="3113822" y="4484070"/>
            <a:ext cx="256853" cy="117639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Marcador de número de diapositiva 2">
            <a:extLst>
              <a:ext uri="{FF2B5EF4-FFF2-40B4-BE49-F238E27FC236}">
                <a16:creationId xmlns:a16="http://schemas.microsoft.com/office/drawing/2014/main" id="{3451F996-2AAD-43EF-9BB6-31082935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  <a:noFill/>
          <a:ln>
            <a:noFill/>
          </a:ln>
        </p:spPr>
        <p:txBody>
          <a:bodyPr/>
          <a:lstStyle/>
          <a:p>
            <a:r>
              <a:rPr lang="en-GB" sz="18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E1A6E81E-E78E-4084-B788-43A320C9156A}"/>
              </a:ext>
            </a:extLst>
          </p:cNvPr>
          <p:cNvSpPr txBox="1"/>
          <p:nvPr/>
        </p:nvSpPr>
        <p:spPr>
          <a:xfrm>
            <a:off x="-605313" y="299109"/>
            <a:ext cx="7114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THE EXPERIMENT</a:t>
            </a:r>
            <a:endParaRPr lang="en-US" sz="4000" dirty="0"/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C948CBE-2B98-4EAB-A6DE-1732FBFC2190}"/>
              </a:ext>
            </a:extLst>
          </p:cNvPr>
          <p:cNvSpPr txBox="1"/>
          <p:nvPr/>
        </p:nvSpPr>
        <p:spPr>
          <a:xfrm>
            <a:off x="0" y="1157876"/>
            <a:ext cx="593659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The </a:t>
            </a:r>
            <a:r>
              <a:rPr lang="en-US" sz="2400" b="1" dirty="0"/>
              <a:t>CT scanner rotates </a:t>
            </a:r>
            <a:r>
              <a:rPr lang="en-US" sz="2400" dirty="0"/>
              <a:t>around the object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The image is reconstructed using </a:t>
            </a:r>
            <a:r>
              <a:rPr lang="en-US" sz="2400" b="1" dirty="0"/>
              <a:t>X-ray</a:t>
            </a:r>
            <a:r>
              <a:rPr lang="en-US" sz="2400" dirty="0"/>
              <a:t> </a:t>
            </a:r>
            <a:r>
              <a:rPr lang="en-US" sz="2400" b="1" dirty="0"/>
              <a:t>projections</a:t>
            </a:r>
            <a:r>
              <a:rPr lang="en-US" sz="2400" dirty="0"/>
              <a:t> acquired from multiple angles.</a:t>
            </a:r>
          </a:p>
        </p:txBody>
      </p:sp>
    </p:spTree>
    <p:extLst>
      <p:ext uri="{BB962C8B-B14F-4D97-AF65-F5344CB8AC3E}">
        <p14:creationId xmlns:p14="http://schemas.microsoft.com/office/powerpoint/2010/main" val="73797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3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rgbClr val="FFC000"/>
            </a:gs>
            <a:gs pos="46000">
              <a:schemeClr val="accent4">
                <a:lumMod val="45000"/>
                <a:lumOff val="55000"/>
              </a:schemeClr>
            </a:gs>
            <a:gs pos="100000">
              <a:srgbClr val="FF00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46796D-F94B-4ED3-8AE4-59BD2E361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1109" y="2103437"/>
            <a:ext cx="4469781" cy="1325563"/>
          </a:xfrm>
          <a:effectLst>
            <a:reflection blurRad="6350" stA="50000" endA="295" endPos="92000" dist="101600" dir="5400000" sy="-100000" algn="bl" rotWithShape="0"/>
          </a:effectLst>
        </p:spPr>
        <p:txBody>
          <a:bodyPr/>
          <a:lstStyle/>
          <a:p>
            <a:r>
              <a:rPr lang="en-US" dirty="0"/>
              <a:t>AND LIKE MAGIC…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8B67641E-64BC-4A73-B6D2-B161160B9FAD}"/>
              </a:ext>
            </a:extLst>
          </p:cNvPr>
          <p:cNvSpPr txBox="1">
            <a:spLocks/>
          </p:cNvSpPr>
          <p:nvPr/>
        </p:nvSpPr>
        <p:spPr>
          <a:xfrm>
            <a:off x="5185318" y="5085385"/>
            <a:ext cx="6880302" cy="1325563"/>
          </a:xfrm>
          <a:prstGeom prst="rect">
            <a:avLst/>
          </a:prstGeom>
          <a:effectLst>
            <a:reflection blurRad="6350" stA="50000" endA="295" endPos="92000" dist="101600" dir="5400000" sy="-100000" algn="bl" rotWithShape="0"/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… AND THANKS TO VERONIKA</a:t>
            </a:r>
          </a:p>
        </p:txBody>
      </p:sp>
      <p:pic>
        <p:nvPicPr>
          <p:cNvPr id="6" name="Graphique 5" descr="Retour avec un remplissage uni">
            <a:extLst>
              <a:ext uri="{FF2B5EF4-FFF2-40B4-BE49-F238E27FC236}">
                <a16:creationId xmlns:a16="http://schemas.microsoft.com/office/drawing/2014/main" id="{AF21BAF9-FE51-43FD-971C-213347C96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3819703">
            <a:off x="7924776" y="2640670"/>
            <a:ext cx="2656138" cy="265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728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DAA7E765-BEC0-4D18-AB83-A4F0061846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01" y="3631865"/>
            <a:ext cx="4536313" cy="322613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733447F-86F3-43D1-A89F-F3D9367D1B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01" y="141378"/>
            <a:ext cx="4536313" cy="322613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85177DC-CEB7-48DB-B663-19F75F69C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631863"/>
            <a:ext cx="4536313" cy="3226136"/>
          </a:xfrm>
          <a:prstGeom prst="rect">
            <a:avLst/>
          </a:prstGeom>
        </p:spPr>
      </p:pic>
      <p:sp>
        <p:nvSpPr>
          <p:cNvPr id="23" name="Marcador de número de diapositiva 2">
            <a:extLst>
              <a:ext uri="{FF2B5EF4-FFF2-40B4-BE49-F238E27FC236}">
                <a16:creationId xmlns:a16="http://schemas.microsoft.com/office/drawing/2014/main" id="{C381EE0B-8381-4959-90DB-5FCD5EB34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  <a:noFill/>
          <a:ln>
            <a:noFill/>
          </a:ln>
        </p:spPr>
        <p:txBody>
          <a:bodyPr/>
          <a:lstStyle/>
          <a:p>
            <a:r>
              <a:rPr lang="en-GB" sz="18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8D99904-19E2-47CC-A439-C11FF5A709BF}"/>
              </a:ext>
            </a:extLst>
          </p:cNvPr>
          <p:cNvSpPr txBox="1"/>
          <p:nvPr/>
        </p:nvSpPr>
        <p:spPr>
          <a:xfrm>
            <a:off x="4806917" y="276806"/>
            <a:ext cx="7114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THE EXPERIMENT</a:t>
            </a:r>
            <a:endParaRPr lang="en-US" sz="4000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09EBE20-0C2D-48CC-8CC1-723BB70E4701}"/>
              </a:ext>
            </a:extLst>
          </p:cNvPr>
          <p:cNvSpPr txBox="1"/>
          <p:nvPr/>
        </p:nvSpPr>
        <p:spPr>
          <a:xfrm>
            <a:off x="5715001" y="1431280"/>
            <a:ext cx="612201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The slices are combined by computer processing</a:t>
            </a:r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Time to play!!!</a:t>
            </a:r>
          </a:p>
        </p:txBody>
      </p:sp>
    </p:spTree>
    <p:extLst>
      <p:ext uri="{BB962C8B-B14F-4D97-AF65-F5344CB8AC3E}">
        <p14:creationId xmlns:p14="http://schemas.microsoft.com/office/powerpoint/2010/main" val="30093209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0CD3EA3-DC5B-42DF-AD3D-9B04E2C60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20" y="457200"/>
            <a:ext cx="5322697" cy="6035674"/>
          </a:xfrm>
          <a:prstGeom prst="rect">
            <a:avLst/>
          </a:prstGeom>
        </p:spPr>
      </p:pic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EAAFC222-EDD6-4873-9777-43238AE8C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  <a:noFill/>
          <a:ln>
            <a:noFill/>
          </a:ln>
        </p:spPr>
        <p:txBody>
          <a:bodyPr/>
          <a:lstStyle/>
          <a:p>
            <a:r>
              <a:rPr lang="en-GB" sz="1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019FFD5-872F-4538-9A33-EA0ABE3AC64E}"/>
              </a:ext>
            </a:extLst>
          </p:cNvPr>
          <p:cNvSpPr txBox="1"/>
          <p:nvPr/>
        </p:nvSpPr>
        <p:spPr>
          <a:xfrm>
            <a:off x="5482683" y="457200"/>
            <a:ext cx="7114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/>
              <a:t>CONCLUSION</a:t>
            </a:r>
            <a:endParaRPr lang="en-US" sz="40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7FA45C-9942-4003-B640-F736CE3D62D5}"/>
              </a:ext>
            </a:extLst>
          </p:cNvPr>
          <p:cNvSpPr txBox="1"/>
          <p:nvPr/>
        </p:nvSpPr>
        <p:spPr>
          <a:xfrm>
            <a:off x="5871119" y="2269444"/>
            <a:ext cx="612201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The CT provides </a:t>
            </a:r>
            <a:r>
              <a:rPr lang="en-US" sz="2400" b="1" dirty="0"/>
              <a:t>high resolution 3D imaging</a:t>
            </a:r>
            <a:endParaRPr lang="en-US" sz="2400" dirty="0"/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It takes a lot of </a:t>
            </a:r>
            <a:r>
              <a:rPr lang="en-US" sz="2400" b="1" dirty="0"/>
              <a:t>time  </a:t>
            </a:r>
            <a:r>
              <a:rPr lang="en-US" sz="2400" baseline="-10000" dirty="0"/>
              <a:t>~ </a:t>
            </a:r>
            <a:r>
              <a:rPr lang="en-US" sz="2400" dirty="0"/>
              <a:t>40 min for 5 cm</a:t>
            </a:r>
            <a:endParaRPr lang="en-US" sz="2400" baseline="-10000" dirty="0"/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Movements introduces </a:t>
            </a:r>
            <a:r>
              <a:rPr lang="en-US" sz="2400" b="1" i="0" dirty="0">
                <a:solidFill>
                  <a:srgbClr val="001D35"/>
                </a:solidFill>
                <a:effectLst/>
                <a:latin typeface="Google Sans"/>
              </a:rPr>
              <a:t>artifacts </a:t>
            </a:r>
            <a:r>
              <a:rPr lang="en-US" sz="2400" i="0" dirty="0">
                <a:solidFill>
                  <a:srgbClr val="001D35"/>
                </a:solidFill>
                <a:effectLst/>
                <a:latin typeface="Google Sans"/>
              </a:rPr>
              <a:t>but </a:t>
            </a:r>
            <a:r>
              <a:rPr lang="en-US" sz="2400" dirty="0">
                <a:solidFill>
                  <a:srgbClr val="001D35"/>
                </a:solidFill>
                <a:latin typeface="Google Sans"/>
              </a:rPr>
              <a:t>they are not the only cause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18551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95B00B92-3881-CAF6-404B-32C4A4F7A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45004"/>
            <a:ext cx="12192000" cy="3612995"/>
          </a:xfrm>
          <a:prstGeom prst="rect">
            <a:avLst/>
          </a:prstGeom>
        </p:spPr>
      </p:pic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7098007B-6A6B-0547-9C36-F5BD515A0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  <a:noFill/>
          <a:ln>
            <a:noFill/>
          </a:ln>
        </p:spPr>
        <p:txBody>
          <a:bodyPr/>
          <a:lstStyle/>
          <a:p>
            <a:r>
              <a:rPr lang="en-GB" sz="18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C53EF2-6B3E-4F5E-8223-0D498C8DA87E}"/>
              </a:ext>
            </a:extLst>
          </p:cNvPr>
          <p:cNvSpPr/>
          <p:nvPr/>
        </p:nvSpPr>
        <p:spPr>
          <a:xfrm>
            <a:off x="1904120" y="1027023"/>
            <a:ext cx="86226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THANK YOU!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2A5080-4BB3-4159-95E2-6F9D8F564FD2}"/>
              </a:ext>
            </a:extLst>
          </p:cNvPr>
          <p:cNvSpPr txBox="1"/>
          <p:nvPr/>
        </p:nvSpPr>
        <p:spPr>
          <a:xfrm>
            <a:off x="8779647" y="2361940"/>
            <a:ext cx="3869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Giulia Tosetti</a:t>
            </a:r>
          </a:p>
          <a:p>
            <a:r>
              <a:rPr lang="en-US" sz="2000" b="1" dirty="0"/>
              <a:t>tosetti@lpccaen.in2p3.fr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B45132B-D587-4BDE-92E8-C209712EFE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296" y="3364588"/>
            <a:ext cx="2839186" cy="2975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D2E7B4B-5CC0-4027-88F5-2B6B753DF2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934" y="611212"/>
            <a:ext cx="3475892" cy="2615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E57E2A8-4CF5-4086-8592-828191A786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54" y="532665"/>
            <a:ext cx="3274828" cy="2456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08B0FBC-ED1B-4083-BA0A-A8DD69047032}"/>
              </a:ext>
            </a:extLst>
          </p:cNvPr>
          <p:cNvSpPr/>
          <p:nvPr/>
        </p:nvSpPr>
        <p:spPr>
          <a:xfrm>
            <a:off x="1685629" y="6325335"/>
            <a:ext cx="8383404" cy="450556"/>
          </a:xfrm>
          <a:prstGeom prst="rect">
            <a:avLst/>
          </a:prstGeom>
          <a:solidFill>
            <a:srgbClr val="1964A0"/>
          </a:solidFill>
          <a:ln>
            <a:solidFill>
              <a:srgbClr val="196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6A068BA-A6FC-4DB3-BCDC-67141A2628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442" y="3361739"/>
            <a:ext cx="2743200" cy="3321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FE1D723-F00B-419B-B25B-509AA22A3F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142" y="3318419"/>
            <a:ext cx="2440172" cy="3253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636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206</Words>
  <Application>Microsoft Office PowerPoint</Application>
  <PresentationFormat>Grand écran</PresentationFormat>
  <Paragraphs>51</Paragraphs>
  <Slides>10</Slides>
  <Notes>2</Notes>
  <HiddenSlides>0</HiddenSlides>
  <MMClips>2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Google Sans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AND LIKE MAGIC…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giulia tosetti</dc:creator>
  <cp:lastModifiedBy>giulia tosetti</cp:lastModifiedBy>
  <cp:revision>29</cp:revision>
  <dcterms:created xsi:type="dcterms:W3CDTF">2025-07-10T07:10:42Z</dcterms:created>
  <dcterms:modified xsi:type="dcterms:W3CDTF">2025-07-11T10:18:34Z</dcterms:modified>
</cp:coreProperties>
</file>