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8" r:id="rId4"/>
    <p:sldId id="262" r:id="rId5"/>
    <p:sldId id="257" r:id="rId6"/>
    <p:sldId id="259" r:id="rId7"/>
    <p:sldId id="260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996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D6F71A-1C2F-5A00-8957-ABB8C31FD3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7C9EC0-0F64-F3F7-A612-2B97728CF7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95DB66-9A58-29FF-A4FB-F47CEDD16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F6219-1B5D-41C5-9BF7-25E315438601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7E559C-48E7-DA9D-A25D-EA55E7788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0F6A88-423B-2293-5A12-FD950B8D8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61901-4542-4B9B-9A07-7C352B78B6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904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4F733-FFA9-4949-D8B4-DBBB54394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ECA5F4-DAC3-7629-D8EC-2F61478590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AECFC1-4034-1302-EA49-4DB1143B26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F6219-1B5D-41C5-9BF7-25E315438601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25CA2F-5AD3-6273-919D-7BADD2382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62D6E3-1B2F-BBEE-35A8-3D40DABD4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61901-4542-4B9B-9A07-7C352B78B6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512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4E889E6-FC9E-D963-2724-51CD619F2B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B21D81-04CA-2F58-7E6D-D570FE0661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7FD91E-9E9C-9C5D-729D-239A60F0D5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F6219-1B5D-41C5-9BF7-25E315438601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1DA6F6-3317-D168-11D1-5D3C4CEE2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CC4962-DE7C-421C-344F-258F9DEDD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61901-4542-4B9B-9A07-7C352B78B6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787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6F06B1-AAAB-695F-EE44-B074183D1B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AB8985-AEA7-E762-18F5-0DB2FC62C5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28D2E7-55B7-1E88-8CDC-81A5A88BA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F6219-1B5D-41C5-9BF7-25E315438601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61E1B4-CB3E-6837-81A6-B7ECC1212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8B7DB9-2751-2347-F2FC-33C4F4751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61901-4542-4B9B-9A07-7C352B78B6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0555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91C6C5-1378-0D1F-4569-27F8F71ED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0A8ADF-B8A9-7424-C6E7-7DFF5D48A0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A247AC-8318-0620-8DE2-DBE788BBB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F6219-1B5D-41C5-9BF7-25E315438601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F2764-E825-10A6-CC9E-1A7C8F059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F49C9B-FC8D-9012-73E4-06E10B052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61901-4542-4B9B-9A07-7C352B78B6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400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38AAF-CE77-C992-3592-5BA1863D7B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DF1AB4-297C-1F50-7E70-2E125F9C99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162213-937F-D17D-A059-73D7147D93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BCA9E4-3C9A-C4D0-974F-294C50881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F6219-1B5D-41C5-9BF7-25E315438601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0193EA-55AF-BF50-E10C-4F43D623F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CDCF64-6FF6-CEB1-8BD2-49FC9630B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61901-4542-4B9B-9A07-7C352B78B6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4879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A41AC-885B-1E86-82B1-2955119AE2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934C9A-DAF7-FC55-203D-C2996620A4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440B35-0CB7-B5EF-3DF5-DEBB135FAB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7F4C14-D6D8-09E5-EDC5-02A83FF05F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6DC1AD-F4C1-8965-6102-4B25E7861C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1125B4-C7D1-D349-43EF-89B80E0DD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F6219-1B5D-41C5-9BF7-25E315438601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F87C07-91C3-54FD-F57C-A75704E82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840CDD-B0A3-D6C9-E955-F3849C661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61901-4542-4B9B-9A07-7C352B78B6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2553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B8F28-A53B-6448-2ECB-0E1643458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6FA8E4-FA15-936D-06ED-170D62EA2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F6219-1B5D-41C5-9BF7-25E315438601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1C5969-CEEB-1720-D4ED-EA7A16ED2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CA9A4F-68DE-0F7D-550C-3A419C52A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61901-4542-4B9B-9A07-7C352B78B6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6317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E3E5CA-BF3D-263A-291B-1D93815D8D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F6219-1B5D-41C5-9BF7-25E315438601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82EA6E-A5A6-6B34-74D5-6986E234D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504429-4CF8-2473-7F0A-A751BB7CD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61901-4542-4B9B-9A07-7C352B78B6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1581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C0C3AC-F0FA-246C-965F-BE41133EA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DBA164-FB56-7271-E7AB-FC22C3226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E6FB82-1BE8-F5F2-93F7-C2DB482BF7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FB201D-4D46-6F57-7EDA-C4371F8B7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F6219-1B5D-41C5-9BF7-25E315438601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8AB2C1-3B81-23B1-CEF1-D80196214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5047ED-ED6C-25BC-74C1-35D0B88F1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61901-4542-4B9B-9A07-7C352B78B6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4338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29F0E-D56D-E826-1AF0-6726F0F6C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B4DC55-9A45-D334-A8C5-37EB604113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E62A67-45EB-474C-374B-F3F08FDFCC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A22DD2-FDBA-398A-52BB-4F6D6D149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F6219-1B5D-41C5-9BF7-25E315438601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C43059-5971-A236-696D-CB136A072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E72F7E-A729-BA65-B7B8-274AB4F91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61901-4542-4B9B-9A07-7C352B78B6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4471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19CC08A-E6C0-AA2C-4AD5-E89F1C2B7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620223-0088-7611-BEDE-CD8049958A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9679C5-D8C2-016A-10E9-4EBC68DC96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5CF6219-1B5D-41C5-9BF7-25E315438601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21B553-EC86-3B9E-B636-6DEE48D024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7B66D8-8DF3-213E-0E9D-BB6A220BAD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3D61901-4542-4B9B-9A07-7C352B78B6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4238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B123B-03AB-8463-8F61-34737024FF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10139"/>
            <a:ext cx="9144000" cy="1585877"/>
          </a:xfrm>
        </p:spPr>
        <p:txBody>
          <a:bodyPr>
            <a:normAutofit/>
          </a:bodyPr>
          <a:lstStyle/>
          <a:p>
            <a:r>
              <a:rPr lang="hr-HR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EasyPET</a:t>
            </a:r>
            <a:endParaRPr lang="en-GB" sz="54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F7D384-DF65-CCC1-E057-A87500B94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89760" y="2927876"/>
            <a:ext cx="8412480" cy="1002248"/>
          </a:xfrm>
        </p:spPr>
        <p:txBody>
          <a:bodyPr>
            <a:normAutofit/>
          </a:bodyPr>
          <a:lstStyle/>
          <a:p>
            <a:r>
              <a:rPr lang="hr-HR" sz="20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Gabriela Jazvac</a:t>
            </a:r>
            <a:r>
              <a:rPr lang="hr-HR" sz="1800" baseline="300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</a:t>
            </a:r>
          </a:p>
          <a:p>
            <a:r>
              <a:rPr lang="hr-HR" sz="1600" baseline="300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</a:t>
            </a:r>
            <a:r>
              <a:rPr lang="hr-HR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Institute for Medical Reasearch and Occupational Health, Ksaverska cesta 2, Zagreb, Croatia</a:t>
            </a:r>
            <a:endParaRPr lang="en-GB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pic>
        <p:nvPicPr>
          <p:cNvPr id="5" name="Picture 4" descr="A collage of several images of a city&#10;&#10;AI-generated content may be incorrect.">
            <a:extLst>
              <a:ext uri="{FF2B5EF4-FFF2-40B4-BE49-F238E27FC236}">
                <a16:creationId xmlns:a16="http://schemas.microsoft.com/office/drawing/2014/main" id="{D828E392-D34D-A60A-B8ED-DBC02E95FF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" r="-599"/>
          <a:stretch>
            <a:fillRect/>
          </a:stretch>
        </p:blipFill>
        <p:spPr>
          <a:xfrm>
            <a:off x="2096237" y="4213858"/>
            <a:ext cx="8412480" cy="2600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836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B47B66-549F-B72B-8AA8-E6E21835A3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1849"/>
            <a:ext cx="5389345" cy="1325563"/>
          </a:xfrm>
        </p:spPr>
        <p:txBody>
          <a:bodyPr/>
          <a:lstStyle/>
          <a:p>
            <a:r>
              <a:rPr lang="hr-HR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PET Imaging</a:t>
            </a:r>
            <a:endParaRPr lang="en-GB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14C3B4-F4E5-D83F-A804-69D9966512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2058" y="2538002"/>
            <a:ext cx="5483942" cy="3954873"/>
          </a:xfrm>
        </p:spPr>
        <p:txBody>
          <a:bodyPr/>
          <a:lstStyle/>
          <a:p>
            <a:r>
              <a:rPr lang="el-GR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β</a:t>
            </a:r>
            <a:r>
              <a:rPr lang="hr-HR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+ decay </a:t>
            </a:r>
            <a:r>
              <a:rPr lang="hr-HR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  <a:sym typeface="Wingdings" panose="05000000000000000000" pitchFamily="2" charset="2"/>
              </a:rPr>
              <a:t> annihilation</a:t>
            </a:r>
            <a:endParaRPr lang="hr-H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lvl="1">
              <a:buFont typeface="Wingdings" panose="05000000000000000000" pitchFamily="2" charset="2"/>
              <a:buChar char="à"/>
            </a:pPr>
            <a:r>
              <a:rPr lang="hr-HR" sz="28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two 511 keV photons</a:t>
            </a:r>
          </a:p>
          <a:p>
            <a:pPr>
              <a:buFont typeface="Wingdings" panose="05000000000000000000" pitchFamily="2" charset="2"/>
              <a:buChar char="à"/>
            </a:pPr>
            <a:endParaRPr lang="hr-HR" sz="32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r>
              <a:rPr lang="hr-HR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~180° angle + time coincidence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hr-HR" sz="28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lines of response (LoR)</a:t>
            </a:r>
          </a:p>
          <a:p>
            <a:pPr lvl="2">
              <a:buFont typeface="Wingdings" panose="05000000000000000000" pitchFamily="2" charset="2"/>
              <a:buChar char="à"/>
            </a:pPr>
            <a:r>
              <a:rPr lang="hr-HR" sz="28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image reconstruction</a:t>
            </a:r>
            <a:endParaRPr lang="en-GB" sz="28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pic>
        <p:nvPicPr>
          <p:cNvPr id="15" name="Content Placeholder 14" descr="Diagram of a diagram of a path&#10;&#10;AI-generated content may be incorrect.">
            <a:extLst>
              <a:ext uri="{FF2B5EF4-FFF2-40B4-BE49-F238E27FC236}">
                <a16:creationId xmlns:a16="http://schemas.microsoft.com/office/drawing/2014/main" id="{87E7C956-E7B4-BA41-2907-A6EE6DBA9D3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810" y="408617"/>
            <a:ext cx="3986990" cy="2564142"/>
          </a:xfr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57A75EF-895D-47D1-06F2-40CE9E891E0D}"/>
              </a:ext>
            </a:extLst>
          </p:cNvPr>
          <p:cNvSpPr txBox="1"/>
          <p:nvPr/>
        </p:nvSpPr>
        <p:spPr>
          <a:xfrm>
            <a:off x="8205011" y="6544312"/>
            <a:ext cx="398698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900" dirty="0"/>
              <a:t>S. R. Cherry, J. A. Sorenson, M. E. Phelps, </a:t>
            </a:r>
            <a:r>
              <a:rPr lang="hr-HR" sz="900" i="1" dirty="0"/>
              <a:t>Physics in Nuclear Medicine</a:t>
            </a:r>
            <a:r>
              <a:rPr lang="hr-HR" sz="900" dirty="0"/>
              <a:t>, 2012 </a:t>
            </a:r>
            <a:endParaRPr lang="en-GB" sz="900" dirty="0"/>
          </a:p>
        </p:txBody>
      </p:sp>
      <p:pic>
        <p:nvPicPr>
          <p:cNvPr id="5" name="Picture 4" descr="A circular object with lines and a blue spot&#10;&#10;AI-generated content may be incorrect.">
            <a:extLst>
              <a:ext uri="{FF2B5EF4-FFF2-40B4-BE49-F238E27FC236}">
                <a16:creationId xmlns:a16="http://schemas.microsoft.com/office/drawing/2014/main" id="{2D2A40A9-0A08-2B51-1CEA-92EC863897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6137" y="3429000"/>
            <a:ext cx="2747962" cy="2747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5884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74037-F836-B92F-D0C3-63BC6606FF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Experiment Setup</a:t>
            </a:r>
            <a:endParaRPr lang="en-GB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36EE04-7DC3-1C4D-EB89-BB24557E86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2223437"/>
            <a:ext cx="5841733" cy="3953526"/>
          </a:xfrm>
        </p:spPr>
        <p:txBody>
          <a:bodyPr>
            <a:normAutofit/>
          </a:bodyPr>
          <a:lstStyle/>
          <a:p>
            <a:r>
              <a:rPr lang="hr-HR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CAEN EasyPET, MCA</a:t>
            </a:r>
          </a:p>
          <a:p>
            <a:r>
              <a:rPr lang="hr-HR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 x (scintillator (CsI) + SiPM)</a:t>
            </a:r>
          </a:p>
          <a:p>
            <a:r>
              <a:rPr lang="hr-HR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2 motors</a:t>
            </a:r>
          </a:p>
          <a:p>
            <a:pPr marL="914400" lvl="1" indent="-457200">
              <a:buFont typeface="+mj-lt"/>
              <a:buAutoNum type="arabicPeriod"/>
            </a:pPr>
            <a:r>
              <a:rPr lang="hr-HR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360°</a:t>
            </a:r>
          </a:p>
          <a:p>
            <a:pPr marL="914400" lvl="1" indent="-457200">
              <a:buFont typeface="+mj-lt"/>
              <a:buAutoNum type="arabicPeriod"/>
            </a:pPr>
            <a:r>
              <a:rPr lang="hr-HR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adjustable range</a:t>
            </a:r>
          </a:p>
          <a:p>
            <a:r>
              <a:rPr lang="hr-HR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source in the middle (</a:t>
            </a:r>
            <a:r>
              <a:rPr lang="hr-HR" baseline="300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22</a:t>
            </a:r>
            <a:r>
              <a:rPr lang="hr-HR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Na, 12 µCi)</a:t>
            </a:r>
          </a:p>
          <a:p>
            <a:pPr lvl="1"/>
            <a:r>
              <a:rPr lang="hr-HR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single point source</a:t>
            </a:r>
          </a:p>
          <a:p>
            <a:pPr lvl="1"/>
            <a:r>
              <a:rPr lang="hr-HR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two point sources</a:t>
            </a:r>
          </a:p>
        </p:txBody>
      </p:sp>
      <p:pic>
        <p:nvPicPr>
          <p:cNvPr id="6" name="Content Placeholder 5" descr="A machine on a table&#10;&#10;AI-generated content may be incorrect.">
            <a:extLst>
              <a:ext uri="{FF2B5EF4-FFF2-40B4-BE49-F238E27FC236}">
                <a16:creationId xmlns:a16="http://schemas.microsoft.com/office/drawing/2014/main" id="{80474D28-4944-236C-40EE-E960B2C7CEC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03" r="21470"/>
          <a:stretch>
            <a:fillRect/>
          </a:stretch>
        </p:blipFill>
        <p:spPr>
          <a:xfrm>
            <a:off x="7209323" y="0"/>
            <a:ext cx="4982678" cy="6866063"/>
          </a:xfrm>
        </p:spPr>
      </p:pic>
    </p:spTree>
    <p:extLst>
      <p:ext uri="{BB962C8B-B14F-4D97-AF65-F5344CB8AC3E}">
        <p14:creationId xmlns:p14="http://schemas.microsoft.com/office/powerpoint/2010/main" val="40675934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E00A9-6A78-705B-9CC7-2E4BAA04E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Initial measurements and calibration</a:t>
            </a:r>
            <a:endParaRPr lang="en-GB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C56ED9-C14A-2FAF-4598-B3C1D5B3DF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6819" y="2678600"/>
            <a:ext cx="5181600" cy="34983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hr-HR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dark count measurement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hr-HR" sz="28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bias voltage (linear gain)</a:t>
            </a:r>
          </a:p>
          <a:p>
            <a:pPr marL="514350" indent="-514350">
              <a:buFont typeface="+mj-lt"/>
              <a:buAutoNum type="arabicPeriod"/>
            </a:pPr>
            <a:r>
              <a:rPr lang="hr-HR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multi photon spectrum</a:t>
            </a:r>
          </a:p>
          <a:p>
            <a:pPr marL="514350" indent="-514350">
              <a:buFont typeface="+mj-lt"/>
              <a:buAutoNum type="arabicPeriod"/>
            </a:pPr>
            <a:r>
              <a:rPr lang="hr-HR" baseline="300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22</a:t>
            </a:r>
            <a:r>
              <a:rPr lang="hr-HR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Na spectrum</a:t>
            </a:r>
          </a:p>
          <a:p>
            <a:pPr marL="514350" indent="-514350">
              <a:buFont typeface="+mj-lt"/>
              <a:buAutoNum type="arabicPeriod"/>
            </a:pPr>
            <a:r>
              <a:rPr lang="hr-HR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alignment calibration counts</a:t>
            </a:r>
          </a:p>
        </p:txBody>
      </p:sp>
      <p:pic>
        <p:nvPicPr>
          <p:cNvPr id="6" name="Content Placeholder 5" descr="A graph with lines and numbers&#10;&#10;AI-generated content may be incorrect.">
            <a:extLst>
              <a:ext uri="{FF2B5EF4-FFF2-40B4-BE49-F238E27FC236}">
                <a16:creationId xmlns:a16="http://schemas.microsoft.com/office/drawing/2014/main" id="{BBF9D063-CC83-C6D1-D2D4-93DCED1C208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678600"/>
            <a:ext cx="5181600" cy="2645387"/>
          </a:xfrm>
        </p:spPr>
      </p:pic>
    </p:spTree>
    <p:extLst>
      <p:ext uri="{BB962C8B-B14F-4D97-AF65-F5344CB8AC3E}">
        <p14:creationId xmlns:p14="http://schemas.microsoft.com/office/powerpoint/2010/main" val="16719962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4A26D0F-6F2B-FABC-FF6B-4FB419B35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dirty="0"/>
              <a:t>Measured Spectra</a:t>
            </a: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A6317A7-DDFA-C4EB-ECBD-088BB00D0C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72887" y="1690688"/>
            <a:ext cx="4345248" cy="823912"/>
          </a:xfrm>
        </p:spPr>
        <p:txBody>
          <a:bodyPr/>
          <a:lstStyle/>
          <a:p>
            <a:pPr algn="ctr"/>
            <a:r>
              <a:rPr lang="hr-HR" baseline="30000" dirty="0"/>
              <a:t>22</a:t>
            </a:r>
            <a:r>
              <a:rPr lang="hr-HR" dirty="0"/>
              <a:t>Na spectrum</a:t>
            </a:r>
            <a:endParaRPr lang="en-GB" dirty="0"/>
          </a:p>
        </p:txBody>
      </p:sp>
      <p:pic>
        <p:nvPicPr>
          <p:cNvPr id="13" name="Content Placeholder 12" descr="A screenshot of a computer&#10;&#10;AI-generated content may be incorrect.">
            <a:extLst>
              <a:ext uri="{FF2B5EF4-FFF2-40B4-BE49-F238E27FC236}">
                <a16:creationId xmlns:a16="http://schemas.microsoft.com/office/drawing/2014/main" id="{F943CBEA-4506-1681-1696-174681D78A4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61" t="22352" r="11963" b="20379"/>
          <a:stretch>
            <a:fillRect/>
          </a:stretch>
        </p:blipFill>
        <p:spPr>
          <a:xfrm>
            <a:off x="241024" y="2634837"/>
            <a:ext cx="6008974" cy="2817898"/>
          </a:xfr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FCB9EE1-136F-7E94-79ED-74E1CFEF50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098121" y="1690688"/>
            <a:ext cx="4345248" cy="823912"/>
          </a:xfrm>
        </p:spPr>
        <p:txBody>
          <a:bodyPr/>
          <a:lstStyle/>
          <a:p>
            <a:pPr algn="ctr"/>
            <a:r>
              <a:rPr lang="hr-HR" dirty="0"/>
              <a:t>Multi photon spectrum</a:t>
            </a:r>
            <a:endParaRPr lang="en-GB" dirty="0"/>
          </a:p>
        </p:txBody>
      </p:sp>
      <p:pic>
        <p:nvPicPr>
          <p:cNvPr id="15" name="Content Placeholder 1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E600365D-CE5F-5484-B873-7F47D07C076F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23" t="25337" r="15738" b="20799"/>
          <a:stretch>
            <a:fillRect/>
          </a:stretch>
        </p:blipFill>
        <p:spPr>
          <a:xfrm>
            <a:off x="6590515" y="2625212"/>
            <a:ext cx="5360461" cy="2827523"/>
          </a:xfrm>
        </p:spPr>
      </p:pic>
    </p:spTree>
    <p:extLst>
      <p:ext uri="{BB962C8B-B14F-4D97-AF65-F5344CB8AC3E}">
        <p14:creationId xmlns:p14="http://schemas.microsoft.com/office/powerpoint/2010/main" val="6671237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906B4C-8115-F5C9-BAC4-788F53CA1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911"/>
            <a:ext cx="10515600" cy="929599"/>
          </a:xfrm>
        </p:spPr>
        <p:txBody>
          <a:bodyPr/>
          <a:lstStyle/>
          <a:p>
            <a:pPr algn="ctr"/>
            <a:r>
              <a:rPr lang="hr-HR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Results: Overlap of LoR</a:t>
            </a:r>
            <a:endParaRPr lang="en-GB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2135C5-BC8E-E3F3-C961-6053FB1D2D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89923" y="994510"/>
            <a:ext cx="4055095" cy="823912"/>
          </a:xfrm>
        </p:spPr>
        <p:txBody>
          <a:bodyPr/>
          <a:lstStyle/>
          <a:p>
            <a:r>
              <a:rPr lang="hr-HR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Single point source</a:t>
            </a:r>
            <a:endParaRPr lang="en-GB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pic>
        <p:nvPicPr>
          <p:cNvPr id="10" name="Content Placeholder 9" descr="A screenshot of a computer&#10;&#10;AI-generated content may be incorrect.">
            <a:extLst>
              <a:ext uri="{FF2B5EF4-FFF2-40B4-BE49-F238E27FC236}">
                <a16:creationId xmlns:a16="http://schemas.microsoft.com/office/drawing/2014/main" id="{85A17F97-F017-63CB-392A-6F2A9689639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37" t="26718" r="25400" b="6106"/>
          <a:stretch>
            <a:fillRect/>
          </a:stretch>
        </p:blipFill>
        <p:spPr>
          <a:xfrm>
            <a:off x="939150" y="2108266"/>
            <a:ext cx="4460605" cy="4158746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991C7EF-7E34-5CEC-ACF0-C0BECEE32C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396081" y="994510"/>
            <a:ext cx="3105996" cy="823912"/>
          </a:xfrm>
        </p:spPr>
        <p:txBody>
          <a:bodyPr/>
          <a:lstStyle/>
          <a:p>
            <a:r>
              <a:rPr lang="hr-HR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Two point sources</a:t>
            </a:r>
            <a:endParaRPr lang="en-GB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pic>
        <p:nvPicPr>
          <p:cNvPr id="12" name="Content Placeholder 11" descr="A yellow circle with blue background&#10;&#10;AI-generated content may be incorrect.">
            <a:extLst>
              <a:ext uri="{FF2B5EF4-FFF2-40B4-BE49-F238E27FC236}">
                <a16:creationId xmlns:a16="http://schemas.microsoft.com/office/drawing/2014/main" id="{C63FF001-9D33-E534-BE29-00B95947A2E1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3059" y="2194893"/>
            <a:ext cx="4371419" cy="3994769"/>
          </a:xfrm>
        </p:spPr>
      </p:pic>
    </p:spTree>
    <p:extLst>
      <p:ext uri="{BB962C8B-B14F-4D97-AF65-F5344CB8AC3E}">
        <p14:creationId xmlns:p14="http://schemas.microsoft.com/office/powerpoint/2010/main" val="1239597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8757EC-F715-35D5-E170-346152C72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Conclusion</a:t>
            </a:r>
            <a:endParaRPr lang="en-GB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CEB4280-4243-C10F-D144-8DEC7E469A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53031"/>
            <a:ext cx="10515600" cy="3423931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hr-HR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Proper alignment is important</a:t>
            </a:r>
          </a:p>
          <a:p>
            <a:pPr marL="514350" indent="-514350">
              <a:buFont typeface="+mj-lt"/>
              <a:buAutoNum type="arabicPeriod"/>
            </a:pPr>
            <a:r>
              <a:rPr lang="hr-HR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Working equipment is important</a:t>
            </a:r>
          </a:p>
          <a:p>
            <a:pPr marL="514350" indent="-514350">
              <a:buFont typeface="+mj-lt"/>
              <a:buAutoNum type="arabicPeriod"/>
            </a:pPr>
            <a:endParaRPr lang="hr-H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lvl="1">
              <a:buFont typeface="Wingdings" panose="05000000000000000000" pitchFamily="2" charset="2"/>
              <a:buChar char="à"/>
            </a:pPr>
            <a:r>
              <a:rPr lang="hr-HR" sz="28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If these conditions are met, PET can resolve multiple sources</a:t>
            </a:r>
          </a:p>
          <a:p>
            <a:endParaRPr lang="hr-HR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endParaRPr lang="en-GB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88949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standing together&#10;&#10;AI-generated content may be incorrect.">
            <a:extLst>
              <a:ext uri="{FF2B5EF4-FFF2-40B4-BE49-F238E27FC236}">
                <a16:creationId xmlns:a16="http://schemas.microsoft.com/office/drawing/2014/main" id="{F73A7843-DDDB-ED3C-703D-EED46D0FFA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02" b="16999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2885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CA98E2C-375B-2EC9-1013-0BBADDC21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425950"/>
            <a:ext cx="11210925" cy="744836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Thank you for your attention!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35069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124356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6956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177</Words>
  <Application>Microsoft Office PowerPoint</Application>
  <PresentationFormat>Widescreen</PresentationFormat>
  <Paragraphs>38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Aptos</vt:lpstr>
      <vt:lpstr>Aptos Display</vt:lpstr>
      <vt:lpstr>Arial</vt:lpstr>
      <vt:lpstr>Ebrima</vt:lpstr>
      <vt:lpstr>Wingdings</vt:lpstr>
      <vt:lpstr>Office Theme</vt:lpstr>
      <vt:lpstr>EasyPET</vt:lpstr>
      <vt:lpstr>PET Imaging</vt:lpstr>
      <vt:lpstr>Experiment Setup</vt:lpstr>
      <vt:lpstr>Initial measurements and calibration</vt:lpstr>
      <vt:lpstr>Measured Spectra</vt:lpstr>
      <vt:lpstr>Results: Overlap of LoR</vt:lpstr>
      <vt:lpstr>Conclusion</vt:lpstr>
      <vt:lpstr>Thank you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Gabriela Jazvac</dc:creator>
  <cp:lastModifiedBy>Gabriela Jazvac</cp:lastModifiedBy>
  <cp:revision>27</cp:revision>
  <dcterms:created xsi:type="dcterms:W3CDTF">2025-07-11T07:06:35Z</dcterms:created>
  <dcterms:modified xsi:type="dcterms:W3CDTF">2025-07-11T10:18:43Z</dcterms:modified>
</cp:coreProperties>
</file>