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2.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theme/themeOverride2.xml" ContentType="application/vnd.openxmlformats-officedocument.themeOverride+xml"/>
  <Override PartName="/ppt/charts/chart5.xml" ContentType="application/vnd.openxmlformats-officedocument.drawingml.chart+xml"/>
  <Override PartName="/ppt/theme/themeOverride3.xml" ContentType="application/vnd.openxmlformats-officedocument.themeOverr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4276" r:id="rId1"/>
    <p:sldMasterId id="2147484293" r:id="rId2"/>
    <p:sldMasterId id="2147484311" r:id="rId3"/>
  </p:sldMasterIdLst>
  <p:notesMasterIdLst>
    <p:notesMasterId r:id="rId73"/>
  </p:notesMasterIdLst>
  <p:handoutMasterIdLst>
    <p:handoutMasterId r:id="rId74"/>
  </p:handoutMasterIdLst>
  <p:sldIdLst>
    <p:sldId id="824" r:id="rId4"/>
    <p:sldId id="1177" r:id="rId5"/>
    <p:sldId id="1178" r:id="rId6"/>
    <p:sldId id="972" r:id="rId7"/>
    <p:sldId id="1097" r:id="rId8"/>
    <p:sldId id="1180" r:id="rId9"/>
    <p:sldId id="977" r:id="rId10"/>
    <p:sldId id="976" r:id="rId11"/>
    <p:sldId id="975" r:id="rId12"/>
    <p:sldId id="983" r:id="rId13"/>
    <p:sldId id="1080" r:id="rId14"/>
    <p:sldId id="1084" r:id="rId15"/>
    <p:sldId id="1064" r:id="rId16"/>
    <p:sldId id="1090" r:id="rId17"/>
    <p:sldId id="1093" r:id="rId18"/>
    <p:sldId id="984" r:id="rId19"/>
    <p:sldId id="987" r:id="rId20"/>
    <p:sldId id="1128" r:id="rId21"/>
    <p:sldId id="1136" r:id="rId22"/>
    <p:sldId id="1338" r:id="rId23"/>
    <p:sldId id="981" r:id="rId24"/>
    <p:sldId id="982" r:id="rId25"/>
    <p:sldId id="990" r:id="rId26"/>
    <p:sldId id="1138" r:id="rId27"/>
    <p:sldId id="1160" r:id="rId28"/>
    <p:sldId id="993" r:id="rId29"/>
    <p:sldId id="994" r:id="rId30"/>
    <p:sldId id="1377" r:id="rId31"/>
    <p:sldId id="1389" r:id="rId32"/>
    <p:sldId id="1079" r:id="rId33"/>
    <p:sldId id="1001" r:id="rId34"/>
    <p:sldId id="1355" r:id="rId35"/>
    <p:sldId id="1187" r:id="rId36"/>
    <p:sldId id="1356" r:id="rId37"/>
    <p:sldId id="1173" r:id="rId38"/>
    <p:sldId id="1189" r:id="rId39"/>
    <p:sldId id="1190" r:id="rId40"/>
    <p:sldId id="1074" r:id="rId41"/>
    <p:sldId id="1075" r:id="rId42"/>
    <p:sldId id="825" r:id="rId43"/>
    <p:sldId id="1383" r:id="rId44"/>
    <p:sldId id="1334" r:id="rId45"/>
    <p:sldId id="1342" r:id="rId46"/>
    <p:sldId id="1344" r:id="rId47"/>
    <p:sldId id="1337" r:id="rId48"/>
    <p:sldId id="1135" r:id="rId49"/>
    <p:sldId id="1091" r:id="rId50"/>
    <p:sldId id="1092" r:id="rId51"/>
    <p:sldId id="986" r:id="rId52"/>
    <p:sldId id="1359" r:id="rId53"/>
    <p:sldId id="1139" r:id="rId54"/>
    <p:sldId id="1370" r:id="rId55"/>
    <p:sldId id="1384" r:id="rId56"/>
    <p:sldId id="1385" r:id="rId57"/>
    <p:sldId id="1386" r:id="rId58"/>
    <p:sldId id="1194" r:id="rId59"/>
    <p:sldId id="1195" r:id="rId60"/>
    <p:sldId id="1186" r:id="rId61"/>
    <p:sldId id="1088" r:id="rId62"/>
    <p:sldId id="1174" r:id="rId63"/>
    <p:sldId id="1330" r:id="rId64"/>
    <p:sldId id="1191" r:id="rId65"/>
    <p:sldId id="1192" r:id="rId66"/>
    <p:sldId id="1331" r:id="rId67"/>
    <p:sldId id="1168" r:id="rId68"/>
    <p:sldId id="1387" r:id="rId69"/>
    <p:sldId id="1196" r:id="rId70"/>
    <p:sldId id="1197" r:id="rId71"/>
    <p:sldId id="1198" r:id="rId7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est" initials="t" lastIdx="14" clrIdx="0"/>
  <p:cmAuthor id="1" name="Richard Kouzes" initials="RK"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D57500"/>
    <a:srgbClr val="FF00FF"/>
    <a:srgbClr val="000080"/>
    <a:srgbClr val="66FF66"/>
    <a:srgbClr val="00FF00"/>
    <a:srgbClr val="0066FF"/>
    <a:srgbClr val="3366FF"/>
    <a:srgbClr val="DFDDD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BFF94E-2B71-F849-92E2-EEEB74C00184}" v="2" dt="2024-05-02T21:15:44.9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72" autoAdjust="0"/>
    <p:restoredTop sz="96327" autoAdjust="0"/>
  </p:normalViewPr>
  <p:slideViewPr>
    <p:cSldViewPr snapToGrid="0">
      <p:cViewPr>
        <p:scale>
          <a:sx n="121" d="100"/>
          <a:sy n="121" d="100"/>
        </p:scale>
        <p:origin x="1888" y="224"/>
      </p:cViewPr>
      <p:guideLst>
        <p:guide orient="horz" pos="2160"/>
        <p:guide pos="2880"/>
      </p:guideLst>
    </p:cSldViewPr>
  </p:slideViewPr>
  <p:outlineViewPr>
    <p:cViewPr>
      <p:scale>
        <a:sx n="33" d="100"/>
        <a:sy n="33" d="100"/>
      </p:scale>
      <p:origin x="0" y="10184"/>
    </p:cViewPr>
  </p:outlineViewPr>
  <p:notesTextViewPr>
    <p:cViewPr>
      <p:scale>
        <a:sx n="100" d="100"/>
        <a:sy n="100" d="100"/>
      </p:scale>
      <p:origin x="0" y="0"/>
    </p:cViewPr>
  </p:notesTextViewPr>
  <p:sorterViewPr>
    <p:cViewPr>
      <p:scale>
        <a:sx n="200" d="100"/>
        <a:sy n="200" d="100"/>
      </p:scale>
      <p:origin x="0" y="15768"/>
    </p:cViewPr>
  </p:sorterViewPr>
  <p:notesViewPr>
    <p:cSldViewPr snapToGrid="0">
      <p:cViewPr varScale="1">
        <p:scale>
          <a:sx n="119" d="100"/>
          <a:sy n="119" d="100"/>
        </p:scale>
        <p:origin x="-1272"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microsoft.com/office/2016/11/relationships/changesInfo" Target="changesInfos/changesInfo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notesMaster" Target="notesMasters/notesMaster1.xml"/><Relationship Id="rId78" Type="http://schemas.openxmlformats.org/officeDocument/2006/relationships/theme" Target="theme/theme1.xml"/><Relationship Id="rId81"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uzes, Richard T" userId="73173b5f-2c48-4b77-836a-7a0d6315867c" providerId="ADAL" clId="{90BFF94E-2B71-F849-92E2-EEEB74C00184}"/>
    <pc:docChg chg="addSld delSld modSld">
      <pc:chgData name="Kouzes, Richard T" userId="73173b5f-2c48-4b77-836a-7a0d6315867c" providerId="ADAL" clId="{90BFF94E-2B71-F849-92E2-EEEB74C00184}" dt="2024-05-02T21:23:40.714" v="41" actId="20577"/>
      <pc:docMkLst>
        <pc:docMk/>
      </pc:docMkLst>
      <pc:sldChg chg="modSp mod">
        <pc:chgData name="Kouzes, Richard T" userId="73173b5f-2c48-4b77-836a-7a0d6315867c" providerId="ADAL" clId="{90BFF94E-2B71-F849-92E2-EEEB74C00184}" dt="2024-05-02T20:43:29.441" v="31" actId="14100"/>
        <pc:sldMkLst>
          <pc:docMk/>
          <pc:sldMk cId="2233033882" sldId="972"/>
        </pc:sldMkLst>
        <pc:spChg chg="mod">
          <ac:chgData name="Kouzes, Richard T" userId="73173b5f-2c48-4b77-836a-7a0d6315867c" providerId="ADAL" clId="{90BFF94E-2B71-F849-92E2-EEEB74C00184}" dt="2024-05-02T20:43:29.441" v="31" actId="14100"/>
          <ac:spMkLst>
            <pc:docMk/>
            <pc:sldMk cId="2233033882" sldId="972"/>
            <ac:spMk id="20484" creationId="{00000000-0000-0000-0000-000000000000}"/>
          </ac:spMkLst>
        </pc:spChg>
      </pc:sldChg>
      <pc:sldChg chg="modSp mod">
        <pc:chgData name="Kouzes, Richard T" userId="73173b5f-2c48-4b77-836a-7a0d6315867c" providerId="ADAL" clId="{90BFF94E-2B71-F849-92E2-EEEB74C00184}" dt="2024-05-02T20:47:22.607" v="32" actId="20577"/>
        <pc:sldMkLst>
          <pc:docMk/>
          <pc:sldMk cId="1703831206" sldId="977"/>
        </pc:sldMkLst>
        <pc:spChg chg="mod">
          <ac:chgData name="Kouzes, Richard T" userId="73173b5f-2c48-4b77-836a-7a0d6315867c" providerId="ADAL" clId="{90BFF94E-2B71-F849-92E2-EEEB74C00184}" dt="2024-05-02T20:47:22.607" v="32" actId="20577"/>
          <ac:spMkLst>
            <pc:docMk/>
            <pc:sldMk cId="1703831206" sldId="977"/>
            <ac:spMk id="100354" creationId="{00000000-0000-0000-0000-000000000000}"/>
          </ac:spMkLst>
        </pc:spChg>
      </pc:sldChg>
      <pc:sldChg chg="modSp mod">
        <pc:chgData name="Kouzes, Richard T" userId="73173b5f-2c48-4b77-836a-7a0d6315867c" providerId="ADAL" clId="{90BFF94E-2B71-F849-92E2-EEEB74C00184}" dt="2024-05-02T21:14:39.219" v="34" actId="20577"/>
        <pc:sldMkLst>
          <pc:docMk/>
          <pc:sldMk cId="229893009" sldId="1001"/>
        </pc:sldMkLst>
        <pc:spChg chg="mod">
          <ac:chgData name="Kouzes, Richard T" userId="73173b5f-2c48-4b77-836a-7a0d6315867c" providerId="ADAL" clId="{90BFF94E-2B71-F849-92E2-EEEB74C00184}" dt="2024-05-02T21:14:39.219" v="34" actId="20577"/>
          <ac:spMkLst>
            <pc:docMk/>
            <pc:sldMk cId="229893009" sldId="1001"/>
            <ac:spMk id="75780" creationId="{00000000-0000-0000-0000-000000000000}"/>
          </ac:spMkLst>
        </pc:spChg>
      </pc:sldChg>
      <pc:sldChg chg="modSp mod">
        <pc:chgData name="Kouzes, Richard T" userId="73173b5f-2c48-4b77-836a-7a0d6315867c" providerId="ADAL" clId="{90BFF94E-2B71-F849-92E2-EEEB74C00184}" dt="2024-05-02T21:23:40.714" v="41" actId="20577"/>
        <pc:sldMkLst>
          <pc:docMk/>
          <pc:sldMk cId="622370024" sldId="1074"/>
        </pc:sldMkLst>
        <pc:spChg chg="mod">
          <ac:chgData name="Kouzes, Richard T" userId="73173b5f-2c48-4b77-836a-7a0d6315867c" providerId="ADAL" clId="{90BFF94E-2B71-F849-92E2-EEEB74C00184}" dt="2024-05-02T21:23:40.714" v="41" actId="20577"/>
          <ac:spMkLst>
            <pc:docMk/>
            <pc:sldMk cId="622370024" sldId="1074"/>
            <ac:spMk id="6" creationId="{00000000-0000-0000-0000-000000000000}"/>
          </ac:spMkLst>
        </pc:spChg>
      </pc:sldChg>
      <pc:sldChg chg="modSp mod">
        <pc:chgData name="Kouzes, Richard T" userId="73173b5f-2c48-4b77-836a-7a0d6315867c" providerId="ADAL" clId="{90BFF94E-2B71-F849-92E2-EEEB74C00184}" dt="2024-05-02T20:42:55.431" v="5" actId="20577"/>
        <pc:sldMkLst>
          <pc:docMk/>
          <pc:sldMk cId="2062527692" sldId="1178"/>
        </pc:sldMkLst>
        <pc:spChg chg="mod">
          <ac:chgData name="Kouzes, Richard T" userId="73173b5f-2c48-4b77-836a-7a0d6315867c" providerId="ADAL" clId="{90BFF94E-2B71-F849-92E2-EEEB74C00184}" dt="2024-05-02T20:42:55.431" v="5" actId="20577"/>
          <ac:spMkLst>
            <pc:docMk/>
            <pc:sldMk cId="2062527692" sldId="1178"/>
            <ac:spMk id="3" creationId="{00000000-0000-0000-0000-000000000000}"/>
          </ac:spMkLst>
        </pc:spChg>
      </pc:sldChg>
      <pc:sldChg chg="add">
        <pc:chgData name="Kouzes, Richard T" userId="73173b5f-2c48-4b77-836a-7a0d6315867c" providerId="ADAL" clId="{90BFF94E-2B71-F849-92E2-EEEB74C00184}" dt="2024-05-02T21:15:35.973" v="36"/>
        <pc:sldMkLst>
          <pc:docMk/>
          <pc:sldMk cId="779601727" sldId="1370"/>
        </pc:sldMkLst>
      </pc:sldChg>
      <pc:sldChg chg="del">
        <pc:chgData name="Kouzes, Richard T" userId="73173b5f-2c48-4b77-836a-7a0d6315867c" providerId="ADAL" clId="{90BFF94E-2B71-F849-92E2-EEEB74C00184}" dt="2024-05-02T21:15:25.645" v="35" actId="2696"/>
        <pc:sldMkLst>
          <pc:docMk/>
          <pc:sldMk cId="1557853625" sldId="1370"/>
        </pc:sldMkLst>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d3g214:Documents:PNNL%20(laptop):WSU%20&amp;%20OTHER%20UNIVERSITIES:PHYSICS%20380%20SPRING%202009%20ONLINE%20COURSE:PIECES:Wave%20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d3g214:Documents:PNNL%20(laptop):WSU%20&amp;%20OTHER%20UNIVERSITIES:PHYSICS%20380%20SPRING%202009%20ONLINE%20COURSE:PIECES:Wave%20data.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d3g214:Documents:PNNL%20(laptop):WSU%20&amp;%20OTHER%20UNIVERSITIES:PHYSICS%20380%20SPRING%202009%20ONLINE%20COURSE:PIECES:Wave%20data.xlsx" TargetMode="External"/><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2" Type="http://schemas.openxmlformats.org/officeDocument/2006/relationships/oleObject" Target="d3g214:Documents:PNNL%20(laptop):WSU%20&amp;%20OTHER%20UNIVERSITIES:PHYSICS%20380%20SPRING%202009%20ONLINE%20COURSE:PIECES:Wave%20data.xlsx" TargetMode="External"/><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2" Type="http://schemas.openxmlformats.org/officeDocument/2006/relationships/oleObject" Target="d3g214:Documents:PNNL%20(laptop):WSU%20&amp;%20OTHER%20UNIVERSITIES:PHYSICS%20380%20SPRING%202009%20ONLINE%20COURSE:PIECES:Wave%20data.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9048141134256901E-2"/>
          <c:y val="1.5665796344647501E-2"/>
          <c:w val="0.92563540316953996"/>
          <c:h val="0.94255874673629203"/>
        </c:manualLayout>
      </c:layout>
      <c:scatterChart>
        <c:scatterStyle val="lineMarker"/>
        <c:varyColors val="0"/>
        <c:ser>
          <c:idx val="0"/>
          <c:order val="0"/>
          <c:spPr>
            <a:ln w="28575">
              <a:solidFill>
                <a:srgbClr val="0000FF"/>
              </a:solidFill>
            </a:ln>
          </c:spPr>
          <c:marker>
            <c:symbol val="none"/>
          </c:marker>
          <c:xVal>
            <c:numRef>
              <c:f>Sheet1!$A$2:$A$602</c:f>
              <c:numCache>
                <c:formatCode>General</c:formatCode>
                <c:ptCount val="601"/>
                <c:pt idx="0">
                  <c:v>0</c:v>
                </c:pt>
                <c:pt idx="1">
                  <c:v>6.2831853071795896E-2</c:v>
                </c:pt>
                <c:pt idx="2">
                  <c:v>0.12566370614359201</c:v>
                </c:pt>
                <c:pt idx="3">
                  <c:v>0.18849555921538799</c:v>
                </c:pt>
                <c:pt idx="4">
                  <c:v>0.25132741228718303</c:v>
                </c:pt>
                <c:pt idx="5">
                  <c:v>0.31415926535897898</c:v>
                </c:pt>
                <c:pt idx="6">
                  <c:v>0.37699111843077499</c:v>
                </c:pt>
                <c:pt idx="7">
                  <c:v>0.43982297150257099</c:v>
                </c:pt>
                <c:pt idx="8">
                  <c:v>0.50265482457436705</c:v>
                </c:pt>
                <c:pt idx="9">
                  <c:v>0.56548667764616301</c:v>
                </c:pt>
                <c:pt idx="10">
                  <c:v>0.62831853071795796</c:v>
                </c:pt>
                <c:pt idx="11">
                  <c:v>0.69115038378975402</c:v>
                </c:pt>
                <c:pt idx="12">
                  <c:v>0.75398223686154997</c:v>
                </c:pt>
                <c:pt idx="13">
                  <c:v>0.81681408993334603</c:v>
                </c:pt>
                <c:pt idx="14">
                  <c:v>0.87964594300514198</c:v>
                </c:pt>
                <c:pt idx="15">
                  <c:v>0.94247779607693805</c:v>
                </c:pt>
                <c:pt idx="16">
                  <c:v>1.0053096491487341</c:v>
                </c:pt>
                <c:pt idx="17">
                  <c:v>1.0681415022205301</c:v>
                </c:pt>
                <c:pt idx="18">
                  <c:v>1.130973355292326</c:v>
                </c:pt>
                <c:pt idx="19">
                  <c:v>1.1938052083641211</c:v>
                </c:pt>
                <c:pt idx="20">
                  <c:v>1.256637061435917</c:v>
                </c:pt>
                <c:pt idx="21">
                  <c:v>1.319468914507713</c:v>
                </c:pt>
                <c:pt idx="22">
                  <c:v>1.38230076757951</c:v>
                </c:pt>
                <c:pt idx="23">
                  <c:v>1.4451326206513051</c:v>
                </c:pt>
                <c:pt idx="24">
                  <c:v>1.5079644737231011</c:v>
                </c:pt>
                <c:pt idx="25">
                  <c:v>1.570796326794897</c:v>
                </c:pt>
                <c:pt idx="26">
                  <c:v>1.633628179866693</c:v>
                </c:pt>
                <c:pt idx="27">
                  <c:v>1.69646003293849</c:v>
                </c:pt>
                <c:pt idx="28">
                  <c:v>1.7592918860102851</c:v>
                </c:pt>
                <c:pt idx="29">
                  <c:v>1.822123739082081</c:v>
                </c:pt>
                <c:pt idx="30">
                  <c:v>1.884955592153877</c:v>
                </c:pt>
                <c:pt idx="31">
                  <c:v>1.9477874452256729</c:v>
                </c:pt>
                <c:pt idx="32">
                  <c:v>2.01061929829747</c:v>
                </c:pt>
                <c:pt idx="33">
                  <c:v>2.0734511513692651</c:v>
                </c:pt>
                <c:pt idx="34">
                  <c:v>2.136283004441061</c:v>
                </c:pt>
                <c:pt idx="35">
                  <c:v>2.1991148575128561</c:v>
                </c:pt>
                <c:pt idx="36">
                  <c:v>2.261946710584652</c:v>
                </c:pt>
                <c:pt idx="37">
                  <c:v>2.324778563656448</c:v>
                </c:pt>
                <c:pt idx="38">
                  <c:v>2.387610416728243</c:v>
                </c:pt>
                <c:pt idx="39">
                  <c:v>2.450442269800039</c:v>
                </c:pt>
                <c:pt idx="40">
                  <c:v>2.5132741228718358</c:v>
                </c:pt>
                <c:pt idx="41">
                  <c:v>2.5761059759436322</c:v>
                </c:pt>
                <c:pt idx="42">
                  <c:v>2.6389378290154282</c:v>
                </c:pt>
                <c:pt idx="43">
                  <c:v>2.7017696820872241</c:v>
                </c:pt>
                <c:pt idx="44">
                  <c:v>2.7646015351590201</c:v>
                </c:pt>
                <c:pt idx="45">
                  <c:v>2.827433388230816</c:v>
                </c:pt>
                <c:pt idx="46">
                  <c:v>2.890265241302612</c:v>
                </c:pt>
                <c:pt idx="47">
                  <c:v>2.9530970943744079</c:v>
                </c:pt>
                <c:pt idx="48">
                  <c:v>3.0159289474462039</c:v>
                </c:pt>
                <c:pt idx="49">
                  <c:v>3.0787608005179998</c:v>
                </c:pt>
                <c:pt idx="50">
                  <c:v>3.1415926535897958</c:v>
                </c:pt>
                <c:pt idx="51">
                  <c:v>3.2044245066615908</c:v>
                </c:pt>
                <c:pt idx="52">
                  <c:v>3.2672563597333881</c:v>
                </c:pt>
                <c:pt idx="53">
                  <c:v>3.3300882128051841</c:v>
                </c:pt>
                <c:pt idx="54">
                  <c:v>3.39292006587698</c:v>
                </c:pt>
                <c:pt idx="55">
                  <c:v>3.455751918948776</c:v>
                </c:pt>
                <c:pt idx="56">
                  <c:v>3.518583772020571</c:v>
                </c:pt>
                <c:pt idx="57">
                  <c:v>3.581415625092367</c:v>
                </c:pt>
                <c:pt idx="58">
                  <c:v>3.6442474781641629</c:v>
                </c:pt>
                <c:pt idx="59">
                  <c:v>3.7070793312359598</c:v>
                </c:pt>
                <c:pt idx="60">
                  <c:v>3.7699111843077548</c:v>
                </c:pt>
                <c:pt idx="61">
                  <c:v>3.832743037379537</c:v>
                </c:pt>
                <c:pt idx="62">
                  <c:v>3.8955748904513472</c:v>
                </c:pt>
                <c:pt idx="63">
                  <c:v>3.9584067435231431</c:v>
                </c:pt>
                <c:pt idx="64">
                  <c:v>4.02123859659494</c:v>
                </c:pt>
                <c:pt idx="65">
                  <c:v>4.0840704496667346</c:v>
                </c:pt>
                <c:pt idx="66">
                  <c:v>4.1469023027385301</c:v>
                </c:pt>
                <c:pt idx="67">
                  <c:v>4.2097341558103301</c:v>
                </c:pt>
                <c:pt idx="68">
                  <c:v>4.2725660088821202</c:v>
                </c:pt>
                <c:pt idx="69">
                  <c:v>4.3353978619539166</c:v>
                </c:pt>
                <c:pt idx="70">
                  <c:v>4.3982297150257121</c:v>
                </c:pt>
                <c:pt idx="71">
                  <c:v>4.4610615680975076</c:v>
                </c:pt>
                <c:pt idx="72">
                  <c:v>4.5238934211693032</c:v>
                </c:pt>
                <c:pt idx="73">
                  <c:v>4.5867252742410987</c:v>
                </c:pt>
                <c:pt idx="74">
                  <c:v>4.6495571273128942</c:v>
                </c:pt>
                <c:pt idx="75">
                  <c:v>4.7123889803846897</c:v>
                </c:pt>
                <c:pt idx="76">
                  <c:v>4.7752208334564852</c:v>
                </c:pt>
                <c:pt idx="77">
                  <c:v>4.8380526865282807</c:v>
                </c:pt>
                <c:pt idx="78">
                  <c:v>4.9008845396000744</c:v>
                </c:pt>
                <c:pt idx="79">
                  <c:v>4.9637163926718708</c:v>
                </c:pt>
                <c:pt idx="80">
                  <c:v>5.0265482457436681</c:v>
                </c:pt>
                <c:pt idx="81">
                  <c:v>5.0893800988154627</c:v>
                </c:pt>
                <c:pt idx="82">
                  <c:v>5.1522119518872236</c:v>
                </c:pt>
                <c:pt idx="83">
                  <c:v>5.2150438049590537</c:v>
                </c:pt>
                <c:pt idx="84">
                  <c:v>5.2778756580308466</c:v>
                </c:pt>
                <c:pt idx="85">
                  <c:v>5.3407075111026439</c:v>
                </c:pt>
                <c:pt idx="86">
                  <c:v>5.4035393641744403</c:v>
                </c:pt>
                <c:pt idx="87">
                  <c:v>5.4663712172462358</c:v>
                </c:pt>
                <c:pt idx="88">
                  <c:v>5.5292030703180313</c:v>
                </c:pt>
                <c:pt idx="89">
                  <c:v>5.5920349233898268</c:v>
                </c:pt>
                <c:pt idx="90">
                  <c:v>5.6548667764616196</c:v>
                </c:pt>
                <c:pt idx="91">
                  <c:v>5.7176986295334178</c:v>
                </c:pt>
                <c:pt idx="92">
                  <c:v>5.7805304826052106</c:v>
                </c:pt>
                <c:pt idx="93">
                  <c:v>5.8433623356770079</c:v>
                </c:pt>
                <c:pt idx="94">
                  <c:v>5.9061941887488061</c:v>
                </c:pt>
                <c:pt idx="95">
                  <c:v>5.9690260418205998</c:v>
                </c:pt>
                <c:pt idx="96">
                  <c:v>6.0318578948923971</c:v>
                </c:pt>
                <c:pt idx="97">
                  <c:v>6.0946897479641908</c:v>
                </c:pt>
                <c:pt idx="98">
                  <c:v>6.1575216010359188</c:v>
                </c:pt>
                <c:pt idx="99">
                  <c:v>6.2203534541077818</c:v>
                </c:pt>
                <c:pt idx="100">
                  <c:v>6.2831853071795756</c:v>
                </c:pt>
                <c:pt idx="101">
                  <c:v>6.3460171602513729</c:v>
                </c:pt>
                <c:pt idx="102">
                  <c:v>6.4088490133231701</c:v>
                </c:pt>
                <c:pt idx="103">
                  <c:v>6.4716808663949639</c:v>
                </c:pt>
                <c:pt idx="104">
                  <c:v>6.5345127194667354</c:v>
                </c:pt>
                <c:pt idx="105">
                  <c:v>6.5973445725385336</c:v>
                </c:pt>
                <c:pt idx="106">
                  <c:v>6.6601764256103486</c:v>
                </c:pt>
                <c:pt idx="107">
                  <c:v>6.7230082786821459</c:v>
                </c:pt>
                <c:pt idx="108">
                  <c:v>6.7858401317539414</c:v>
                </c:pt>
                <c:pt idx="109">
                  <c:v>6.848671984825736</c:v>
                </c:pt>
                <c:pt idx="110">
                  <c:v>6.9115038378975324</c:v>
                </c:pt>
                <c:pt idx="111">
                  <c:v>6.974335690969327</c:v>
                </c:pt>
                <c:pt idx="112">
                  <c:v>7.0371675440411234</c:v>
                </c:pt>
                <c:pt idx="113">
                  <c:v>7.0999993971129189</c:v>
                </c:pt>
                <c:pt idx="114">
                  <c:v>7.1628312501846736</c:v>
                </c:pt>
                <c:pt idx="115">
                  <c:v>7.22566310325651</c:v>
                </c:pt>
                <c:pt idx="116">
                  <c:v>7.2884949563283046</c:v>
                </c:pt>
                <c:pt idx="117">
                  <c:v>7.351326809400101</c:v>
                </c:pt>
                <c:pt idx="118">
                  <c:v>7.4141586624718956</c:v>
                </c:pt>
                <c:pt idx="119">
                  <c:v>7.4769905155436911</c:v>
                </c:pt>
                <c:pt idx="120">
                  <c:v>7.5398223686154866</c:v>
                </c:pt>
                <c:pt idx="121">
                  <c:v>7.6026542216872244</c:v>
                </c:pt>
                <c:pt idx="122">
                  <c:v>7.6654860747590208</c:v>
                </c:pt>
                <c:pt idx="123">
                  <c:v>7.728317927830874</c:v>
                </c:pt>
                <c:pt idx="124">
                  <c:v>7.7911497809026704</c:v>
                </c:pt>
                <c:pt idx="125">
                  <c:v>7.853981633974465</c:v>
                </c:pt>
                <c:pt idx="126">
                  <c:v>7.9168134870462596</c:v>
                </c:pt>
                <c:pt idx="127">
                  <c:v>7.979645340118056</c:v>
                </c:pt>
                <c:pt idx="128">
                  <c:v>8.0424771931898515</c:v>
                </c:pt>
                <c:pt idx="129">
                  <c:v>8.1053090462616506</c:v>
                </c:pt>
                <c:pt idx="130">
                  <c:v>8.1681408993334426</c:v>
                </c:pt>
                <c:pt idx="131">
                  <c:v>8.2309727524052381</c:v>
                </c:pt>
                <c:pt idx="132">
                  <c:v>8.2938046054770336</c:v>
                </c:pt>
                <c:pt idx="133">
                  <c:v>8.3566364585488309</c:v>
                </c:pt>
                <c:pt idx="134">
                  <c:v>8.4194683116206246</c:v>
                </c:pt>
                <c:pt idx="135">
                  <c:v>8.4823001646924183</c:v>
                </c:pt>
                <c:pt idx="136">
                  <c:v>8.5451320177642192</c:v>
                </c:pt>
                <c:pt idx="137">
                  <c:v>8.6079638708360111</c:v>
                </c:pt>
                <c:pt idx="138">
                  <c:v>8.6707957239078066</c:v>
                </c:pt>
                <c:pt idx="139">
                  <c:v>8.7336275769796021</c:v>
                </c:pt>
                <c:pt idx="140">
                  <c:v>8.7964594300513976</c:v>
                </c:pt>
                <c:pt idx="141">
                  <c:v>8.8592912831231931</c:v>
                </c:pt>
                <c:pt idx="142">
                  <c:v>8.9221231361949886</c:v>
                </c:pt>
                <c:pt idx="143">
                  <c:v>8.9849549892667842</c:v>
                </c:pt>
                <c:pt idx="144">
                  <c:v>9.0477868423385797</c:v>
                </c:pt>
                <c:pt idx="145">
                  <c:v>9.1106186954103681</c:v>
                </c:pt>
                <c:pt idx="146">
                  <c:v>9.1734505484821707</c:v>
                </c:pt>
                <c:pt idx="147">
                  <c:v>9.2362824015539626</c:v>
                </c:pt>
                <c:pt idx="148">
                  <c:v>9.2991142546257599</c:v>
                </c:pt>
                <c:pt idx="149">
                  <c:v>9.3619461076975572</c:v>
                </c:pt>
                <c:pt idx="150">
                  <c:v>9.4247779607693527</c:v>
                </c:pt>
                <c:pt idx="151">
                  <c:v>9.48760981384115</c:v>
                </c:pt>
                <c:pt idx="152">
                  <c:v>9.5504416669129508</c:v>
                </c:pt>
                <c:pt idx="153">
                  <c:v>9.6132735199847392</c:v>
                </c:pt>
                <c:pt idx="154">
                  <c:v>9.6761053730565347</c:v>
                </c:pt>
                <c:pt idx="155">
                  <c:v>9.7389372261283302</c:v>
                </c:pt>
                <c:pt idx="156">
                  <c:v>9.8017690792001257</c:v>
                </c:pt>
                <c:pt idx="157">
                  <c:v>9.8646009322719195</c:v>
                </c:pt>
                <c:pt idx="158">
                  <c:v>9.9274327853437168</c:v>
                </c:pt>
                <c:pt idx="159">
                  <c:v>9.9902646384155123</c:v>
                </c:pt>
                <c:pt idx="160">
                  <c:v>10.05309649148731</c:v>
                </c:pt>
                <c:pt idx="161">
                  <c:v>10.1159283445591</c:v>
                </c:pt>
                <c:pt idx="162">
                  <c:v>10.178760197630901</c:v>
                </c:pt>
                <c:pt idx="163">
                  <c:v>10.2415920507027</c:v>
                </c:pt>
                <c:pt idx="164">
                  <c:v>10.30442390377449</c:v>
                </c:pt>
                <c:pt idx="165">
                  <c:v>10.3672557568463</c:v>
                </c:pt>
                <c:pt idx="166">
                  <c:v>10.430087609918081</c:v>
                </c:pt>
                <c:pt idx="167">
                  <c:v>10.49291946298988</c:v>
                </c:pt>
                <c:pt idx="168">
                  <c:v>10.55575131606167</c:v>
                </c:pt>
                <c:pt idx="169">
                  <c:v>10.618583169133469</c:v>
                </c:pt>
                <c:pt idx="170">
                  <c:v>10.681415022205259</c:v>
                </c:pt>
                <c:pt idx="171">
                  <c:v>10.74424687527706</c:v>
                </c:pt>
                <c:pt idx="172">
                  <c:v>10.80707872834885</c:v>
                </c:pt>
                <c:pt idx="173">
                  <c:v>10.869910581420649</c:v>
                </c:pt>
                <c:pt idx="174">
                  <c:v>10.93274243449244</c:v>
                </c:pt>
                <c:pt idx="175">
                  <c:v>10.99557428756424</c:v>
                </c:pt>
                <c:pt idx="176">
                  <c:v>11.058406140636039</c:v>
                </c:pt>
                <c:pt idx="177">
                  <c:v>11.12123799370783</c:v>
                </c:pt>
                <c:pt idx="178">
                  <c:v>11.18406984677963</c:v>
                </c:pt>
                <c:pt idx="179">
                  <c:v>11.246901699851421</c:v>
                </c:pt>
                <c:pt idx="180">
                  <c:v>11.30973355292322</c:v>
                </c:pt>
                <c:pt idx="181">
                  <c:v>11.37256540599501</c:v>
                </c:pt>
                <c:pt idx="182">
                  <c:v>11.435397259066811</c:v>
                </c:pt>
                <c:pt idx="183">
                  <c:v>11.498229112138601</c:v>
                </c:pt>
                <c:pt idx="184">
                  <c:v>11.5610609652104</c:v>
                </c:pt>
                <c:pt idx="185">
                  <c:v>11.623892818282201</c:v>
                </c:pt>
                <c:pt idx="186">
                  <c:v>11.686724671354</c:v>
                </c:pt>
                <c:pt idx="187">
                  <c:v>11.749556524425801</c:v>
                </c:pt>
                <c:pt idx="188">
                  <c:v>11.81238837749758</c:v>
                </c:pt>
                <c:pt idx="189">
                  <c:v>11.875220230569379</c:v>
                </c:pt>
                <c:pt idx="190">
                  <c:v>11.938052083641169</c:v>
                </c:pt>
                <c:pt idx="191">
                  <c:v>12.00088393671297</c:v>
                </c:pt>
                <c:pt idx="192">
                  <c:v>12.06371578978476</c:v>
                </c:pt>
                <c:pt idx="193">
                  <c:v>12.12654764285656</c:v>
                </c:pt>
                <c:pt idx="194">
                  <c:v>12.18937949592835</c:v>
                </c:pt>
                <c:pt idx="195">
                  <c:v>12.252211349000151</c:v>
                </c:pt>
                <c:pt idx="196">
                  <c:v>12.31504320207195</c:v>
                </c:pt>
                <c:pt idx="197">
                  <c:v>12.37787505514374</c:v>
                </c:pt>
                <c:pt idx="198">
                  <c:v>12.440706908215541</c:v>
                </c:pt>
                <c:pt idx="199">
                  <c:v>12.503538761287331</c:v>
                </c:pt>
                <c:pt idx="200">
                  <c:v>12.56637061435913</c:v>
                </c:pt>
                <c:pt idx="201">
                  <c:v>12.62920246743092</c:v>
                </c:pt>
                <c:pt idx="202">
                  <c:v>12.692034320502721</c:v>
                </c:pt>
                <c:pt idx="203">
                  <c:v>12.754866173574509</c:v>
                </c:pt>
                <c:pt idx="204">
                  <c:v>12.81769802664631</c:v>
                </c:pt>
                <c:pt idx="205">
                  <c:v>12.880529879718109</c:v>
                </c:pt>
                <c:pt idx="206">
                  <c:v>12.943361732789899</c:v>
                </c:pt>
                <c:pt idx="207">
                  <c:v>13.0061935858617</c:v>
                </c:pt>
                <c:pt idx="208">
                  <c:v>13.069025438933499</c:v>
                </c:pt>
                <c:pt idx="209">
                  <c:v>13.1318572920053</c:v>
                </c:pt>
                <c:pt idx="210">
                  <c:v>13.19468914507708</c:v>
                </c:pt>
                <c:pt idx="211">
                  <c:v>13.25752099814888</c:v>
                </c:pt>
                <c:pt idx="212">
                  <c:v>13.320352851220671</c:v>
                </c:pt>
                <c:pt idx="213">
                  <c:v>13.38318470429247</c:v>
                </c:pt>
                <c:pt idx="214">
                  <c:v>13.44601655736427</c:v>
                </c:pt>
                <c:pt idx="215">
                  <c:v>13.508848410436061</c:v>
                </c:pt>
                <c:pt idx="216">
                  <c:v>13.57168026350786</c:v>
                </c:pt>
                <c:pt idx="217">
                  <c:v>13.63451211657965</c:v>
                </c:pt>
                <c:pt idx="218">
                  <c:v>13.697343969651451</c:v>
                </c:pt>
                <c:pt idx="219">
                  <c:v>13.760175822723239</c:v>
                </c:pt>
                <c:pt idx="220">
                  <c:v>13.82300767579504</c:v>
                </c:pt>
                <c:pt idx="221">
                  <c:v>13.88583952886683</c:v>
                </c:pt>
                <c:pt idx="222">
                  <c:v>13.948671381938629</c:v>
                </c:pt>
                <c:pt idx="223">
                  <c:v>14.011503235010419</c:v>
                </c:pt>
                <c:pt idx="224">
                  <c:v>14.07433508808222</c:v>
                </c:pt>
                <c:pt idx="225">
                  <c:v>14.137166941154019</c:v>
                </c:pt>
                <c:pt idx="226">
                  <c:v>14.199998794225809</c:v>
                </c:pt>
                <c:pt idx="227">
                  <c:v>14.26283064729761</c:v>
                </c:pt>
                <c:pt idx="228">
                  <c:v>14.3256625003694</c:v>
                </c:pt>
                <c:pt idx="229">
                  <c:v>14.3884943534412</c:v>
                </c:pt>
                <c:pt idx="230">
                  <c:v>14.451326206513</c:v>
                </c:pt>
                <c:pt idx="231">
                  <c:v>14.514158059584799</c:v>
                </c:pt>
                <c:pt idx="232">
                  <c:v>14.576989912656581</c:v>
                </c:pt>
                <c:pt idx="233">
                  <c:v>14.63982176572838</c:v>
                </c:pt>
                <c:pt idx="234">
                  <c:v>14.702653618800181</c:v>
                </c:pt>
                <c:pt idx="235">
                  <c:v>14.765485471871971</c:v>
                </c:pt>
                <c:pt idx="236">
                  <c:v>14.82831732494377</c:v>
                </c:pt>
                <c:pt idx="237">
                  <c:v>14.89114917801556</c:v>
                </c:pt>
                <c:pt idx="238">
                  <c:v>14.953981031087361</c:v>
                </c:pt>
                <c:pt idx="239">
                  <c:v>15.016812884159149</c:v>
                </c:pt>
                <c:pt idx="240">
                  <c:v>15.07964473723095</c:v>
                </c:pt>
                <c:pt idx="241">
                  <c:v>15.14247659030274</c:v>
                </c:pt>
                <c:pt idx="242">
                  <c:v>15.205308443374539</c:v>
                </c:pt>
                <c:pt idx="243">
                  <c:v>15.26814029644633</c:v>
                </c:pt>
                <c:pt idx="244">
                  <c:v>15.33097214951813</c:v>
                </c:pt>
                <c:pt idx="245">
                  <c:v>15.393804002589929</c:v>
                </c:pt>
                <c:pt idx="246">
                  <c:v>15.45663585566172</c:v>
                </c:pt>
                <c:pt idx="247">
                  <c:v>15.51946770873352</c:v>
                </c:pt>
                <c:pt idx="248">
                  <c:v>15.582299561805311</c:v>
                </c:pt>
                <c:pt idx="249">
                  <c:v>15.64513141487711</c:v>
                </c:pt>
                <c:pt idx="250">
                  <c:v>15.7079632679489</c:v>
                </c:pt>
                <c:pt idx="251">
                  <c:v>15.770795121020701</c:v>
                </c:pt>
                <c:pt idx="252">
                  <c:v>15.8336269740925</c:v>
                </c:pt>
                <c:pt idx="253">
                  <c:v>15.896458827164301</c:v>
                </c:pt>
                <c:pt idx="254">
                  <c:v>15.9592906802361</c:v>
                </c:pt>
                <c:pt idx="255">
                  <c:v>16.0221225333074</c:v>
                </c:pt>
                <c:pt idx="256">
                  <c:v>16.084954386379678</c:v>
                </c:pt>
                <c:pt idx="257">
                  <c:v>16.14778623945147</c:v>
                </c:pt>
                <c:pt idx="258">
                  <c:v>16.210618092523269</c:v>
                </c:pt>
                <c:pt idx="259">
                  <c:v>16.273449945594979</c:v>
                </c:pt>
                <c:pt idx="260">
                  <c:v>16.33628179866686</c:v>
                </c:pt>
                <c:pt idx="261">
                  <c:v>16.399113651738659</c:v>
                </c:pt>
                <c:pt idx="262">
                  <c:v>16.461945504810451</c:v>
                </c:pt>
                <c:pt idx="263">
                  <c:v>16.52477735788225</c:v>
                </c:pt>
                <c:pt idx="264">
                  <c:v>16.587609210954039</c:v>
                </c:pt>
                <c:pt idx="265">
                  <c:v>16.650441064025841</c:v>
                </c:pt>
                <c:pt idx="266">
                  <c:v>16.71327291709763</c:v>
                </c:pt>
                <c:pt idx="267">
                  <c:v>16.776104770169429</c:v>
                </c:pt>
                <c:pt idx="268">
                  <c:v>16.838936623241221</c:v>
                </c:pt>
                <c:pt idx="269">
                  <c:v>16.90176847631302</c:v>
                </c:pt>
                <c:pt idx="270">
                  <c:v>16.964600329384819</c:v>
                </c:pt>
                <c:pt idx="271">
                  <c:v>17.027432182456611</c:v>
                </c:pt>
                <c:pt idx="272">
                  <c:v>17.09026403552841</c:v>
                </c:pt>
                <c:pt idx="273">
                  <c:v>17.153095888600198</c:v>
                </c:pt>
                <c:pt idx="274">
                  <c:v>17.215927741672001</c:v>
                </c:pt>
                <c:pt idx="275">
                  <c:v>17.278759594743779</c:v>
                </c:pt>
                <c:pt idx="276">
                  <c:v>17.341591447815599</c:v>
                </c:pt>
                <c:pt idx="277">
                  <c:v>17.40442330088738</c:v>
                </c:pt>
                <c:pt idx="278">
                  <c:v>17.467255153959179</c:v>
                </c:pt>
                <c:pt idx="279">
                  <c:v>17.530087007030971</c:v>
                </c:pt>
                <c:pt idx="280">
                  <c:v>17.59291886010277</c:v>
                </c:pt>
                <c:pt idx="281">
                  <c:v>17.655750713174569</c:v>
                </c:pt>
                <c:pt idx="282">
                  <c:v>17.718582566246361</c:v>
                </c:pt>
                <c:pt idx="283">
                  <c:v>17.78141441931816</c:v>
                </c:pt>
                <c:pt idx="284">
                  <c:v>17.844246272389679</c:v>
                </c:pt>
                <c:pt idx="285">
                  <c:v>17.907078125461751</c:v>
                </c:pt>
                <c:pt idx="286">
                  <c:v>17.969909978533479</c:v>
                </c:pt>
                <c:pt idx="287">
                  <c:v>18.032741831605179</c:v>
                </c:pt>
                <c:pt idx="288">
                  <c:v>18.09557368467712</c:v>
                </c:pt>
                <c:pt idx="289">
                  <c:v>18.15840553774893</c:v>
                </c:pt>
                <c:pt idx="290">
                  <c:v>18.221237390820729</c:v>
                </c:pt>
                <c:pt idx="291">
                  <c:v>18.284069243892521</c:v>
                </c:pt>
                <c:pt idx="292">
                  <c:v>18.34690109696432</c:v>
                </c:pt>
                <c:pt idx="293">
                  <c:v>18.40973295003608</c:v>
                </c:pt>
                <c:pt idx="294">
                  <c:v>18.472564803107879</c:v>
                </c:pt>
                <c:pt idx="295">
                  <c:v>18.535396656179699</c:v>
                </c:pt>
                <c:pt idx="296">
                  <c:v>18.598228509251499</c:v>
                </c:pt>
                <c:pt idx="297">
                  <c:v>18.66106036232329</c:v>
                </c:pt>
                <c:pt idx="298">
                  <c:v>18.72389221539509</c:v>
                </c:pt>
                <c:pt idx="299">
                  <c:v>18.786724068466881</c:v>
                </c:pt>
                <c:pt idx="300">
                  <c:v>18.849555921538681</c:v>
                </c:pt>
                <c:pt idx="301">
                  <c:v>18.91238777461048</c:v>
                </c:pt>
                <c:pt idx="302">
                  <c:v>18.975219627682272</c:v>
                </c:pt>
                <c:pt idx="303">
                  <c:v>19.038051480754071</c:v>
                </c:pt>
                <c:pt idx="304">
                  <c:v>19.100883333825859</c:v>
                </c:pt>
                <c:pt idx="305">
                  <c:v>19.163715186897662</c:v>
                </c:pt>
                <c:pt idx="306">
                  <c:v>19.22654703996897</c:v>
                </c:pt>
                <c:pt idx="307">
                  <c:v>19.289378893041249</c:v>
                </c:pt>
                <c:pt idx="308">
                  <c:v>19.352210746113041</c:v>
                </c:pt>
                <c:pt idx="309">
                  <c:v>19.415042599184819</c:v>
                </c:pt>
                <c:pt idx="310">
                  <c:v>19.477874452256629</c:v>
                </c:pt>
                <c:pt idx="311">
                  <c:v>19.54070630532842</c:v>
                </c:pt>
                <c:pt idx="312">
                  <c:v>19.60353815840023</c:v>
                </c:pt>
                <c:pt idx="313">
                  <c:v>19.666370011472019</c:v>
                </c:pt>
                <c:pt idx="314">
                  <c:v>19.729201864543821</c:v>
                </c:pt>
                <c:pt idx="315">
                  <c:v>19.79203371761561</c:v>
                </c:pt>
                <c:pt idx="316">
                  <c:v>19.854865570687409</c:v>
                </c:pt>
                <c:pt idx="317">
                  <c:v>19.917697423759201</c:v>
                </c:pt>
                <c:pt idx="318">
                  <c:v>19.98052927683052</c:v>
                </c:pt>
                <c:pt idx="319">
                  <c:v>20.043361129902799</c:v>
                </c:pt>
                <c:pt idx="320">
                  <c:v>20.106192982974591</c:v>
                </c:pt>
                <c:pt idx="321">
                  <c:v>20.16902483604639</c:v>
                </c:pt>
                <c:pt idx="322">
                  <c:v>20.231856689118182</c:v>
                </c:pt>
                <c:pt idx="323">
                  <c:v>20.294688542189981</c:v>
                </c:pt>
                <c:pt idx="324">
                  <c:v>20.357520395261769</c:v>
                </c:pt>
                <c:pt idx="325">
                  <c:v>20.420352248333479</c:v>
                </c:pt>
                <c:pt idx="326">
                  <c:v>20.48318410140536</c:v>
                </c:pt>
                <c:pt idx="327">
                  <c:v>20.546015954477159</c:v>
                </c:pt>
                <c:pt idx="328">
                  <c:v>20.608847807548951</c:v>
                </c:pt>
                <c:pt idx="329">
                  <c:v>20.67167966062075</c:v>
                </c:pt>
                <c:pt idx="330">
                  <c:v>20.734511513692549</c:v>
                </c:pt>
                <c:pt idx="331">
                  <c:v>20.79734336676432</c:v>
                </c:pt>
                <c:pt idx="332">
                  <c:v>20.86017521983614</c:v>
                </c:pt>
                <c:pt idx="333">
                  <c:v>20.923007072907879</c:v>
                </c:pt>
                <c:pt idx="334">
                  <c:v>20.985838925979721</c:v>
                </c:pt>
                <c:pt idx="335">
                  <c:v>21.04867077905152</c:v>
                </c:pt>
                <c:pt idx="336">
                  <c:v>21.111502632123319</c:v>
                </c:pt>
                <c:pt idx="337">
                  <c:v>21.174334485195111</c:v>
                </c:pt>
                <c:pt idx="338">
                  <c:v>21.23716633826691</c:v>
                </c:pt>
                <c:pt idx="339">
                  <c:v>21.299998191338709</c:v>
                </c:pt>
                <c:pt idx="340">
                  <c:v>21.362830044410501</c:v>
                </c:pt>
                <c:pt idx="341">
                  <c:v>21.4256618974823</c:v>
                </c:pt>
                <c:pt idx="342">
                  <c:v>21.488493750554081</c:v>
                </c:pt>
                <c:pt idx="343">
                  <c:v>21.551325603625891</c:v>
                </c:pt>
                <c:pt idx="344">
                  <c:v>21.614157456697679</c:v>
                </c:pt>
                <c:pt idx="345">
                  <c:v>21.676989309769478</c:v>
                </c:pt>
                <c:pt idx="346">
                  <c:v>21.73982116284127</c:v>
                </c:pt>
                <c:pt idx="347">
                  <c:v>21.802653015913069</c:v>
                </c:pt>
                <c:pt idx="348">
                  <c:v>21.865484868984861</c:v>
                </c:pt>
                <c:pt idx="349">
                  <c:v>21.92831672205666</c:v>
                </c:pt>
                <c:pt idx="350">
                  <c:v>21.991148575128459</c:v>
                </c:pt>
                <c:pt idx="351">
                  <c:v>22.053980428200251</c:v>
                </c:pt>
                <c:pt idx="352">
                  <c:v>22.11681228127205</c:v>
                </c:pt>
                <c:pt idx="353">
                  <c:v>22.179644134343839</c:v>
                </c:pt>
                <c:pt idx="354">
                  <c:v>22.242475987415641</c:v>
                </c:pt>
                <c:pt idx="355">
                  <c:v>22.30530784048743</c:v>
                </c:pt>
                <c:pt idx="356">
                  <c:v>22.368139693559179</c:v>
                </c:pt>
                <c:pt idx="357">
                  <c:v>22.430971546631021</c:v>
                </c:pt>
                <c:pt idx="358">
                  <c:v>22.49380339970282</c:v>
                </c:pt>
                <c:pt idx="359">
                  <c:v>22.556635252774619</c:v>
                </c:pt>
                <c:pt idx="360">
                  <c:v>22.619467105846411</c:v>
                </c:pt>
                <c:pt idx="361">
                  <c:v>22.68229895891821</c:v>
                </c:pt>
                <c:pt idx="362">
                  <c:v>22.745130811989679</c:v>
                </c:pt>
                <c:pt idx="363">
                  <c:v>22.807962665061801</c:v>
                </c:pt>
                <c:pt idx="364">
                  <c:v>22.870794518133589</c:v>
                </c:pt>
                <c:pt idx="365">
                  <c:v>22.933626371205179</c:v>
                </c:pt>
                <c:pt idx="366">
                  <c:v>22.99645822427718</c:v>
                </c:pt>
                <c:pt idx="367">
                  <c:v>23.05929007734898</c:v>
                </c:pt>
                <c:pt idx="368">
                  <c:v>23.122121930420779</c:v>
                </c:pt>
                <c:pt idx="369">
                  <c:v>23.184953783492571</c:v>
                </c:pt>
                <c:pt idx="370">
                  <c:v>23.24778563656437</c:v>
                </c:pt>
                <c:pt idx="371">
                  <c:v>23.310617489636162</c:v>
                </c:pt>
                <c:pt idx="372">
                  <c:v>23.373449342707879</c:v>
                </c:pt>
                <c:pt idx="373">
                  <c:v>23.436281195779749</c:v>
                </c:pt>
                <c:pt idx="374">
                  <c:v>23.499113048851552</c:v>
                </c:pt>
                <c:pt idx="375">
                  <c:v>23.561944901923319</c:v>
                </c:pt>
                <c:pt idx="376">
                  <c:v>23.624776754995139</c:v>
                </c:pt>
                <c:pt idx="377">
                  <c:v>23.687608608066931</c:v>
                </c:pt>
                <c:pt idx="378">
                  <c:v>23.75044046113873</c:v>
                </c:pt>
                <c:pt idx="379">
                  <c:v>23.813272314210518</c:v>
                </c:pt>
                <c:pt idx="380">
                  <c:v>23.876104167282321</c:v>
                </c:pt>
                <c:pt idx="381">
                  <c:v>23.93893602035412</c:v>
                </c:pt>
                <c:pt idx="382">
                  <c:v>24.001767873425909</c:v>
                </c:pt>
                <c:pt idx="383">
                  <c:v>24.064599726497711</c:v>
                </c:pt>
                <c:pt idx="384">
                  <c:v>24.1274315795695</c:v>
                </c:pt>
                <c:pt idx="385">
                  <c:v>24.190263432641299</c:v>
                </c:pt>
                <c:pt idx="386">
                  <c:v>24.253095285713091</c:v>
                </c:pt>
                <c:pt idx="387">
                  <c:v>24.31592713878489</c:v>
                </c:pt>
                <c:pt idx="388">
                  <c:v>24.378758991856682</c:v>
                </c:pt>
                <c:pt idx="389">
                  <c:v>24.441590844928481</c:v>
                </c:pt>
                <c:pt idx="390">
                  <c:v>24.50442269800028</c:v>
                </c:pt>
                <c:pt idx="391">
                  <c:v>24.567254551072072</c:v>
                </c:pt>
                <c:pt idx="392">
                  <c:v>24.630086404143871</c:v>
                </c:pt>
                <c:pt idx="393">
                  <c:v>24.692918257215659</c:v>
                </c:pt>
                <c:pt idx="394">
                  <c:v>24.755750110287462</c:v>
                </c:pt>
                <c:pt idx="395">
                  <c:v>24.81858196335925</c:v>
                </c:pt>
                <c:pt idx="396">
                  <c:v>24.881413816431049</c:v>
                </c:pt>
                <c:pt idx="397">
                  <c:v>24.944245669502841</c:v>
                </c:pt>
                <c:pt idx="398">
                  <c:v>25.00707752257464</c:v>
                </c:pt>
                <c:pt idx="399">
                  <c:v>25.069909375646439</c:v>
                </c:pt>
                <c:pt idx="400">
                  <c:v>25.132741228718231</c:v>
                </c:pt>
                <c:pt idx="401">
                  <c:v>25.19557308179003</c:v>
                </c:pt>
                <c:pt idx="402">
                  <c:v>25.258404934861819</c:v>
                </c:pt>
                <c:pt idx="403">
                  <c:v>25.321236787933621</c:v>
                </c:pt>
                <c:pt idx="404">
                  <c:v>25.38406864100541</c:v>
                </c:pt>
                <c:pt idx="405">
                  <c:v>25.446900494077209</c:v>
                </c:pt>
                <c:pt idx="406">
                  <c:v>25.509732347148979</c:v>
                </c:pt>
                <c:pt idx="407">
                  <c:v>25.5725642002208</c:v>
                </c:pt>
                <c:pt idx="408">
                  <c:v>25.635396053292599</c:v>
                </c:pt>
                <c:pt idx="409">
                  <c:v>25.69822790636438</c:v>
                </c:pt>
                <c:pt idx="410">
                  <c:v>25.76105975943619</c:v>
                </c:pt>
                <c:pt idx="411">
                  <c:v>25.823891612507978</c:v>
                </c:pt>
                <c:pt idx="412">
                  <c:v>25.886723465579781</c:v>
                </c:pt>
                <c:pt idx="413">
                  <c:v>25.949555318651569</c:v>
                </c:pt>
                <c:pt idx="414">
                  <c:v>26.012387171723319</c:v>
                </c:pt>
                <c:pt idx="415">
                  <c:v>26.07521902479516</c:v>
                </c:pt>
                <c:pt idx="416">
                  <c:v>26.138050877866959</c:v>
                </c:pt>
                <c:pt idx="417">
                  <c:v>26.200882730938751</c:v>
                </c:pt>
                <c:pt idx="418">
                  <c:v>26.26371458401055</c:v>
                </c:pt>
                <c:pt idx="419">
                  <c:v>26.326546437082349</c:v>
                </c:pt>
                <c:pt idx="420">
                  <c:v>26.389378290154141</c:v>
                </c:pt>
                <c:pt idx="421">
                  <c:v>26.452210143225919</c:v>
                </c:pt>
                <c:pt idx="422">
                  <c:v>26.515041996297729</c:v>
                </c:pt>
                <c:pt idx="423">
                  <c:v>26.577873849369531</c:v>
                </c:pt>
                <c:pt idx="424">
                  <c:v>26.64070570244132</c:v>
                </c:pt>
                <c:pt idx="425">
                  <c:v>26.703537555513119</c:v>
                </c:pt>
                <c:pt idx="426">
                  <c:v>26.766369408584911</c:v>
                </c:pt>
                <c:pt idx="427">
                  <c:v>26.82920126165671</c:v>
                </c:pt>
                <c:pt idx="428">
                  <c:v>26.892033114728509</c:v>
                </c:pt>
                <c:pt idx="429">
                  <c:v>26.954864967800301</c:v>
                </c:pt>
                <c:pt idx="430">
                  <c:v>27.0176968208721</c:v>
                </c:pt>
                <c:pt idx="431">
                  <c:v>27.080528673943679</c:v>
                </c:pt>
                <c:pt idx="432">
                  <c:v>27.143360527015702</c:v>
                </c:pt>
                <c:pt idx="433">
                  <c:v>27.206192380087479</c:v>
                </c:pt>
                <c:pt idx="434">
                  <c:v>27.269024233159179</c:v>
                </c:pt>
                <c:pt idx="435">
                  <c:v>27.33185608623107</c:v>
                </c:pt>
                <c:pt idx="436">
                  <c:v>27.394687939302869</c:v>
                </c:pt>
                <c:pt idx="437">
                  <c:v>27.457519792374661</c:v>
                </c:pt>
                <c:pt idx="438">
                  <c:v>27.520351645446461</c:v>
                </c:pt>
                <c:pt idx="439">
                  <c:v>27.58318349851826</c:v>
                </c:pt>
                <c:pt idx="440">
                  <c:v>27.646015351590052</c:v>
                </c:pt>
                <c:pt idx="441">
                  <c:v>27.70884720466178</c:v>
                </c:pt>
                <c:pt idx="442">
                  <c:v>27.771679057733639</c:v>
                </c:pt>
                <c:pt idx="443">
                  <c:v>27.834510910805442</c:v>
                </c:pt>
                <c:pt idx="444">
                  <c:v>27.89734276387723</c:v>
                </c:pt>
                <c:pt idx="445">
                  <c:v>27.960174616949029</c:v>
                </c:pt>
                <c:pt idx="446">
                  <c:v>28.023006470020821</c:v>
                </c:pt>
                <c:pt idx="447">
                  <c:v>28.08583832309262</c:v>
                </c:pt>
                <c:pt idx="448">
                  <c:v>28.148670176164419</c:v>
                </c:pt>
                <c:pt idx="449">
                  <c:v>28.211502029236211</c:v>
                </c:pt>
                <c:pt idx="450">
                  <c:v>28.27433388230801</c:v>
                </c:pt>
                <c:pt idx="451">
                  <c:v>28.337165735379799</c:v>
                </c:pt>
                <c:pt idx="452">
                  <c:v>28.399997588451601</c:v>
                </c:pt>
                <c:pt idx="453">
                  <c:v>28.46282944152291</c:v>
                </c:pt>
                <c:pt idx="454">
                  <c:v>28.525661294595189</c:v>
                </c:pt>
                <c:pt idx="455">
                  <c:v>28.588493147666981</c:v>
                </c:pt>
                <c:pt idx="456">
                  <c:v>28.65132500073878</c:v>
                </c:pt>
                <c:pt idx="457">
                  <c:v>28.714156853810572</c:v>
                </c:pt>
                <c:pt idx="458">
                  <c:v>28.776988706882371</c:v>
                </c:pt>
                <c:pt idx="459">
                  <c:v>28.83982055995417</c:v>
                </c:pt>
                <c:pt idx="460">
                  <c:v>28.902652413025919</c:v>
                </c:pt>
                <c:pt idx="461">
                  <c:v>28.965484266097761</c:v>
                </c:pt>
                <c:pt idx="462">
                  <c:v>29.028316119169549</c:v>
                </c:pt>
                <c:pt idx="463">
                  <c:v>29.09114797224132</c:v>
                </c:pt>
                <c:pt idx="464">
                  <c:v>29.15397982531314</c:v>
                </c:pt>
                <c:pt idx="465">
                  <c:v>29.216811678384939</c:v>
                </c:pt>
                <c:pt idx="466">
                  <c:v>29.27964353145672</c:v>
                </c:pt>
                <c:pt idx="467">
                  <c:v>29.34247538452853</c:v>
                </c:pt>
                <c:pt idx="468">
                  <c:v>29.405307237600319</c:v>
                </c:pt>
                <c:pt idx="469">
                  <c:v>29.468139090672079</c:v>
                </c:pt>
                <c:pt idx="470">
                  <c:v>29.53097094374392</c:v>
                </c:pt>
                <c:pt idx="471">
                  <c:v>29.593802796815709</c:v>
                </c:pt>
                <c:pt idx="472">
                  <c:v>29.656634649887511</c:v>
                </c:pt>
                <c:pt idx="473">
                  <c:v>29.7194665029593</c:v>
                </c:pt>
                <c:pt idx="474">
                  <c:v>29.782298356031099</c:v>
                </c:pt>
                <c:pt idx="475">
                  <c:v>29.84513020910288</c:v>
                </c:pt>
                <c:pt idx="476">
                  <c:v>29.90796206217469</c:v>
                </c:pt>
                <c:pt idx="477">
                  <c:v>29.970793915246489</c:v>
                </c:pt>
                <c:pt idx="478">
                  <c:v>30.033625768318281</c:v>
                </c:pt>
                <c:pt idx="479">
                  <c:v>30.09645762139008</c:v>
                </c:pt>
                <c:pt idx="480">
                  <c:v>30.159289474461868</c:v>
                </c:pt>
                <c:pt idx="481">
                  <c:v>30.222121327533671</c:v>
                </c:pt>
                <c:pt idx="482">
                  <c:v>30.284953180605459</c:v>
                </c:pt>
                <c:pt idx="483">
                  <c:v>30.347785033677258</c:v>
                </c:pt>
                <c:pt idx="484">
                  <c:v>30.410616886748979</c:v>
                </c:pt>
                <c:pt idx="485">
                  <c:v>30.473448739820849</c:v>
                </c:pt>
                <c:pt idx="486">
                  <c:v>30.536280592892641</c:v>
                </c:pt>
                <c:pt idx="487">
                  <c:v>30.59911244596444</c:v>
                </c:pt>
                <c:pt idx="488">
                  <c:v>30.661944299036239</c:v>
                </c:pt>
                <c:pt idx="489">
                  <c:v>30.724776152108031</c:v>
                </c:pt>
                <c:pt idx="490">
                  <c:v>30.78760800517982</c:v>
                </c:pt>
                <c:pt idx="491">
                  <c:v>30.850439858251619</c:v>
                </c:pt>
                <c:pt idx="492">
                  <c:v>30.913271711323421</c:v>
                </c:pt>
                <c:pt idx="493">
                  <c:v>30.97610356439521</c:v>
                </c:pt>
                <c:pt idx="494">
                  <c:v>31.038935417467009</c:v>
                </c:pt>
                <c:pt idx="495">
                  <c:v>31.101767270538801</c:v>
                </c:pt>
                <c:pt idx="496">
                  <c:v>31.1645991236106</c:v>
                </c:pt>
                <c:pt idx="497">
                  <c:v>31.227430976682399</c:v>
                </c:pt>
                <c:pt idx="498">
                  <c:v>31.290262829754191</c:v>
                </c:pt>
                <c:pt idx="499">
                  <c:v>31.35309468282599</c:v>
                </c:pt>
                <c:pt idx="500">
                  <c:v>31.415926535897778</c:v>
                </c:pt>
                <c:pt idx="501">
                  <c:v>31.478758388969581</c:v>
                </c:pt>
                <c:pt idx="502">
                  <c:v>31.541590242041369</c:v>
                </c:pt>
                <c:pt idx="503">
                  <c:v>31.604422095113168</c:v>
                </c:pt>
                <c:pt idx="504">
                  <c:v>31.66725394818496</c:v>
                </c:pt>
                <c:pt idx="505">
                  <c:v>31.730085801256759</c:v>
                </c:pt>
                <c:pt idx="506">
                  <c:v>31.792917654328551</c:v>
                </c:pt>
                <c:pt idx="507">
                  <c:v>31.855749507400279</c:v>
                </c:pt>
                <c:pt idx="508">
                  <c:v>31.91858136047215</c:v>
                </c:pt>
                <c:pt idx="509">
                  <c:v>31.981413213543679</c:v>
                </c:pt>
                <c:pt idx="510">
                  <c:v>32.044245066615737</c:v>
                </c:pt>
                <c:pt idx="511">
                  <c:v>32.107076919687543</c:v>
                </c:pt>
                <c:pt idx="512">
                  <c:v>32.169908772759328</c:v>
                </c:pt>
                <c:pt idx="513">
                  <c:v>32.232740625831127</c:v>
                </c:pt>
                <c:pt idx="514">
                  <c:v>32.295572478902962</c:v>
                </c:pt>
                <c:pt idx="515">
                  <c:v>32.358404331974732</c:v>
                </c:pt>
                <c:pt idx="516">
                  <c:v>32.421236185046048</c:v>
                </c:pt>
                <c:pt idx="517">
                  <c:v>32.484068038118323</c:v>
                </c:pt>
                <c:pt idx="518">
                  <c:v>32.546899891190122</c:v>
                </c:pt>
                <c:pt idx="519">
                  <c:v>32.609731744261921</c:v>
                </c:pt>
                <c:pt idx="520">
                  <c:v>32.672563597333728</c:v>
                </c:pt>
                <c:pt idx="521">
                  <c:v>32.73539545040552</c:v>
                </c:pt>
                <c:pt idx="522">
                  <c:v>32.798227303477319</c:v>
                </c:pt>
                <c:pt idx="523">
                  <c:v>32.861059156549118</c:v>
                </c:pt>
                <c:pt idx="524">
                  <c:v>32.923891009620917</c:v>
                </c:pt>
                <c:pt idx="525">
                  <c:v>32.986722862692723</c:v>
                </c:pt>
                <c:pt idx="526">
                  <c:v>33.049554715764494</c:v>
                </c:pt>
                <c:pt idx="527">
                  <c:v>33.112386568836293</c:v>
                </c:pt>
                <c:pt idx="528">
                  <c:v>33.17521842190812</c:v>
                </c:pt>
                <c:pt idx="529">
                  <c:v>33.238050274979898</c:v>
                </c:pt>
                <c:pt idx="530">
                  <c:v>33.300882128051718</c:v>
                </c:pt>
                <c:pt idx="531">
                  <c:v>33.363713981123517</c:v>
                </c:pt>
                <c:pt idx="532">
                  <c:v>33.426545834195309</c:v>
                </c:pt>
                <c:pt idx="533">
                  <c:v>33.489377687266533</c:v>
                </c:pt>
                <c:pt idx="534">
                  <c:v>33.552209540338907</c:v>
                </c:pt>
                <c:pt idx="535">
                  <c:v>33.615041393410714</c:v>
                </c:pt>
                <c:pt idx="536">
                  <c:v>33.677873246482513</c:v>
                </c:pt>
                <c:pt idx="537">
                  <c:v>33.740705099554312</c:v>
                </c:pt>
                <c:pt idx="538">
                  <c:v>33.803536952626096</c:v>
                </c:pt>
                <c:pt idx="539">
                  <c:v>33.866368805697903</c:v>
                </c:pt>
                <c:pt idx="540">
                  <c:v>33.929200658769709</c:v>
                </c:pt>
                <c:pt idx="541">
                  <c:v>33.992032511841508</c:v>
                </c:pt>
                <c:pt idx="542">
                  <c:v>34.05486436491271</c:v>
                </c:pt>
                <c:pt idx="543">
                  <c:v>34.117696217985113</c:v>
                </c:pt>
                <c:pt idx="544">
                  <c:v>34.180528071056912</c:v>
                </c:pt>
                <c:pt idx="545">
                  <c:v>34.243359924128697</c:v>
                </c:pt>
                <c:pt idx="546">
                  <c:v>34.30619177720002</c:v>
                </c:pt>
                <c:pt idx="547">
                  <c:v>34.369023630272302</c:v>
                </c:pt>
                <c:pt idx="548">
                  <c:v>34.431855483343512</c:v>
                </c:pt>
                <c:pt idx="549">
                  <c:v>34.4946873364159</c:v>
                </c:pt>
                <c:pt idx="550">
                  <c:v>34.557519189487699</c:v>
                </c:pt>
                <c:pt idx="551">
                  <c:v>34.620351042559498</c:v>
                </c:pt>
                <c:pt idx="552">
                  <c:v>34.683182895631298</c:v>
                </c:pt>
                <c:pt idx="553">
                  <c:v>34.746014748703097</c:v>
                </c:pt>
                <c:pt idx="554">
                  <c:v>34.808846601774903</c:v>
                </c:pt>
                <c:pt idx="555">
                  <c:v>34.871678454845892</c:v>
                </c:pt>
                <c:pt idx="556">
                  <c:v>34.934510307918501</c:v>
                </c:pt>
                <c:pt idx="557">
                  <c:v>34.9973421609903</c:v>
                </c:pt>
                <c:pt idx="558">
                  <c:v>35.060174014062099</c:v>
                </c:pt>
                <c:pt idx="559">
                  <c:v>35.123005867133898</c:v>
                </c:pt>
                <c:pt idx="560">
                  <c:v>35.18583772020569</c:v>
                </c:pt>
                <c:pt idx="561">
                  <c:v>35.248669573277013</c:v>
                </c:pt>
                <c:pt idx="562">
                  <c:v>35.311501426348812</c:v>
                </c:pt>
                <c:pt idx="563">
                  <c:v>35.374333279421101</c:v>
                </c:pt>
                <c:pt idx="564">
                  <c:v>35.4371651324929</c:v>
                </c:pt>
                <c:pt idx="565">
                  <c:v>35.4999969855647</c:v>
                </c:pt>
                <c:pt idx="566">
                  <c:v>35.562828838636477</c:v>
                </c:pt>
                <c:pt idx="567">
                  <c:v>35.625660691708283</c:v>
                </c:pt>
                <c:pt idx="568">
                  <c:v>35.688492544780082</c:v>
                </c:pt>
                <c:pt idx="569">
                  <c:v>35.751324397851882</c:v>
                </c:pt>
                <c:pt idx="570">
                  <c:v>35.814156250923673</c:v>
                </c:pt>
                <c:pt idx="571">
                  <c:v>35.876988103995473</c:v>
                </c:pt>
                <c:pt idx="572">
                  <c:v>35.939819957067243</c:v>
                </c:pt>
                <c:pt idx="573">
                  <c:v>36.002651810139071</c:v>
                </c:pt>
                <c:pt idx="574">
                  <c:v>36.065483663210259</c:v>
                </c:pt>
                <c:pt idx="575">
                  <c:v>36.128315516282669</c:v>
                </c:pt>
                <c:pt idx="576">
                  <c:v>36.191147369354468</c:v>
                </c:pt>
                <c:pt idx="577">
                  <c:v>36.253979222426267</c:v>
                </c:pt>
                <c:pt idx="578">
                  <c:v>36.31681107549749</c:v>
                </c:pt>
                <c:pt idx="579">
                  <c:v>36.379642928569872</c:v>
                </c:pt>
                <c:pt idx="580">
                  <c:v>36.442474781641067</c:v>
                </c:pt>
                <c:pt idx="581">
                  <c:v>36.50530663471347</c:v>
                </c:pt>
                <c:pt idx="582">
                  <c:v>36.568138487785269</c:v>
                </c:pt>
                <c:pt idx="583">
                  <c:v>36.630970340857061</c:v>
                </c:pt>
                <c:pt idx="584">
                  <c:v>36.69380219392886</c:v>
                </c:pt>
                <c:pt idx="585">
                  <c:v>36.756634047000666</c:v>
                </c:pt>
                <c:pt idx="586">
                  <c:v>36.819465900072473</c:v>
                </c:pt>
                <c:pt idx="587">
                  <c:v>36.882297753143703</c:v>
                </c:pt>
                <c:pt idx="588">
                  <c:v>36.945129606216042</c:v>
                </c:pt>
                <c:pt idx="589">
                  <c:v>37.007961459286932</c:v>
                </c:pt>
                <c:pt idx="590">
                  <c:v>37.070793312359662</c:v>
                </c:pt>
                <c:pt idx="591">
                  <c:v>37.133625165431447</c:v>
                </c:pt>
                <c:pt idx="592">
                  <c:v>37.19645701850326</c:v>
                </c:pt>
                <c:pt idx="593">
                  <c:v>37.259288871575059</c:v>
                </c:pt>
                <c:pt idx="594">
                  <c:v>37.322120724646858</c:v>
                </c:pt>
                <c:pt idx="595">
                  <c:v>37.38495257771806</c:v>
                </c:pt>
                <c:pt idx="596">
                  <c:v>37.447784430789987</c:v>
                </c:pt>
                <c:pt idx="597">
                  <c:v>37.510616283861999</c:v>
                </c:pt>
                <c:pt idx="598">
                  <c:v>37.573448136934047</c:v>
                </c:pt>
                <c:pt idx="599">
                  <c:v>37.63627999000586</c:v>
                </c:pt>
                <c:pt idx="600">
                  <c:v>37.699111843077652</c:v>
                </c:pt>
              </c:numCache>
            </c:numRef>
          </c:xVal>
          <c:yVal>
            <c:numRef>
              <c:f>Sheet1!$B$2:$B$602</c:f>
              <c:numCache>
                <c:formatCode>General</c:formatCode>
                <c:ptCount val="601"/>
                <c:pt idx="0">
                  <c:v>0</c:v>
                </c:pt>
                <c:pt idx="1">
                  <c:v>6.2790519529313402E-2</c:v>
                </c:pt>
                <c:pt idx="2">
                  <c:v>0.12533323356430401</c:v>
                </c:pt>
                <c:pt idx="3">
                  <c:v>0.18738131458572499</c:v>
                </c:pt>
                <c:pt idx="4">
                  <c:v>0.24868988716485499</c:v>
                </c:pt>
                <c:pt idx="5">
                  <c:v>0.30901699437494701</c:v>
                </c:pt>
                <c:pt idx="6">
                  <c:v>0.36812455268467797</c:v>
                </c:pt>
                <c:pt idx="7">
                  <c:v>0.42577929156507299</c:v>
                </c:pt>
                <c:pt idx="8">
                  <c:v>0.48175367410171499</c:v>
                </c:pt>
                <c:pt idx="9">
                  <c:v>0.53582679497899699</c:v>
                </c:pt>
                <c:pt idx="10">
                  <c:v>0.58778525229247303</c:v>
                </c:pt>
                <c:pt idx="11">
                  <c:v>0.63742398974868997</c:v>
                </c:pt>
                <c:pt idx="12">
                  <c:v>0.68454710592868795</c:v>
                </c:pt>
                <c:pt idx="13">
                  <c:v>0.728968627421411</c:v>
                </c:pt>
                <c:pt idx="14">
                  <c:v>0.77051324277578903</c:v>
                </c:pt>
                <c:pt idx="15">
                  <c:v>0.80901699437494701</c:v>
                </c:pt>
                <c:pt idx="16">
                  <c:v>0.84432792550201496</c:v>
                </c:pt>
                <c:pt idx="17">
                  <c:v>0.87630668004386303</c:v>
                </c:pt>
                <c:pt idx="18">
                  <c:v>0.90482705246602002</c:v>
                </c:pt>
                <c:pt idx="19">
                  <c:v>0.92977648588825101</c:v>
                </c:pt>
                <c:pt idx="20">
                  <c:v>0.95105651629515398</c:v>
                </c:pt>
                <c:pt idx="21">
                  <c:v>0.96858316112863097</c:v>
                </c:pt>
                <c:pt idx="22">
                  <c:v>0.98228725072868905</c:v>
                </c:pt>
                <c:pt idx="23">
                  <c:v>0.99211470131447799</c:v>
                </c:pt>
                <c:pt idx="24">
                  <c:v>0.998026728428272</c:v>
                </c:pt>
                <c:pt idx="25">
                  <c:v>1</c:v>
                </c:pt>
                <c:pt idx="26">
                  <c:v>0.998026728428272</c:v>
                </c:pt>
                <c:pt idx="27">
                  <c:v>0.99211470131447799</c:v>
                </c:pt>
                <c:pt idx="28">
                  <c:v>0.98228725072868806</c:v>
                </c:pt>
                <c:pt idx="29">
                  <c:v>0.96858316112863097</c:v>
                </c:pt>
                <c:pt idx="30">
                  <c:v>0.95105651629515298</c:v>
                </c:pt>
                <c:pt idx="31">
                  <c:v>0.92977648588825101</c:v>
                </c:pt>
                <c:pt idx="32">
                  <c:v>0.90482705246601902</c:v>
                </c:pt>
                <c:pt idx="33">
                  <c:v>0.87630668004386303</c:v>
                </c:pt>
                <c:pt idx="34">
                  <c:v>0.84432792550201397</c:v>
                </c:pt>
                <c:pt idx="35">
                  <c:v>0.80901699437494701</c:v>
                </c:pt>
                <c:pt idx="36">
                  <c:v>0.77051324277578803</c:v>
                </c:pt>
                <c:pt idx="37">
                  <c:v>0.72896862742141</c:v>
                </c:pt>
                <c:pt idx="38">
                  <c:v>0.68454710592868795</c:v>
                </c:pt>
                <c:pt idx="39">
                  <c:v>0.63742398974868797</c:v>
                </c:pt>
                <c:pt idx="40">
                  <c:v>0.58778525229247203</c:v>
                </c:pt>
                <c:pt idx="41">
                  <c:v>0.53582679497899499</c:v>
                </c:pt>
                <c:pt idx="42">
                  <c:v>0.48175367410171399</c:v>
                </c:pt>
                <c:pt idx="43">
                  <c:v>0.42577929156507099</c:v>
                </c:pt>
                <c:pt idx="44">
                  <c:v>0.36812455268467598</c:v>
                </c:pt>
                <c:pt idx="45">
                  <c:v>0.30901699437494501</c:v>
                </c:pt>
                <c:pt idx="46">
                  <c:v>0.24868988716485299</c:v>
                </c:pt>
                <c:pt idx="47">
                  <c:v>0.18738131458572199</c:v>
                </c:pt>
                <c:pt idx="48">
                  <c:v>0.12533323356430201</c:v>
                </c:pt>
                <c:pt idx="49">
                  <c:v>6.2790519529310904E-2</c:v>
                </c:pt>
                <c:pt idx="50">
                  <c:v>-2.5420705791856402E-15</c:v>
                </c:pt>
                <c:pt idx="51">
                  <c:v>-6.2790519529315997E-2</c:v>
                </c:pt>
                <c:pt idx="52">
                  <c:v>-0.12533323356430701</c:v>
                </c:pt>
                <c:pt idx="53">
                  <c:v>-0.18738131458572699</c:v>
                </c:pt>
                <c:pt idx="54">
                  <c:v>-0.24868988716485799</c:v>
                </c:pt>
                <c:pt idx="55">
                  <c:v>-0.30901699437495</c:v>
                </c:pt>
                <c:pt idx="56">
                  <c:v>-0.36812455268468097</c:v>
                </c:pt>
                <c:pt idx="57">
                  <c:v>-0.42577929156507499</c:v>
                </c:pt>
                <c:pt idx="58">
                  <c:v>-0.48175367410171799</c:v>
                </c:pt>
                <c:pt idx="59">
                  <c:v>-0.53582679497899899</c:v>
                </c:pt>
                <c:pt idx="60">
                  <c:v>-0.58778525229247602</c:v>
                </c:pt>
                <c:pt idx="61">
                  <c:v>-0.63742398974869197</c:v>
                </c:pt>
                <c:pt idx="62">
                  <c:v>-0.68454710592869095</c:v>
                </c:pt>
                <c:pt idx="63">
                  <c:v>-0.72896862742141399</c:v>
                </c:pt>
                <c:pt idx="64">
                  <c:v>-0.77051324277579203</c:v>
                </c:pt>
                <c:pt idx="65">
                  <c:v>-0.80901699437494901</c:v>
                </c:pt>
                <c:pt idx="66">
                  <c:v>-0.84432792550201696</c:v>
                </c:pt>
                <c:pt idx="67">
                  <c:v>-0.87630668004386503</c:v>
                </c:pt>
                <c:pt idx="68">
                  <c:v>-0.90482705246602002</c:v>
                </c:pt>
                <c:pt idx="69">
                  <c:v>-0.92977648588825201</c:v>
                </c:pt>
                <c:pt idx="70">
                  <c:v>-0.95105651629515398</c:v>
                </c:pt>
                <c:pt idx="71">
                  <c:v>-0.96858316112863097</c:v>
                </c:pt>
                <c:pt idx="72">
                  <c:v>-0.98228725072868905</c:v>
                </c:pt>
                <c:pt idx="73">
                  <c:v>-0.99211470131447799</c:v>
                </c:pt>
                <c:pt idx="74">
                  <c:v>-0.998026728428272</c:v>
                </c:pt>
                <c:pt idx="75">
                  <c:v>-1</c:v>
                </c:pt>
                <c:pt idx="76">
                  <c:v>-0.998026728428272</c:v>
                </c:pt>
                <c:pt idx="77">
                  <c:v>-0.99211470131447799</c:v>
                </c:pt>
                <c:pt idx="78">
                  <c:v>-0.98228725072868905</c:v>
                </c:pt>
                <c:pt idx="79">
                  <c:v>-0.96858316112863097</c:v>
                </c:pt>
                <c:pt idx="80">
                  <c:v>-0.95105651629515398</c:v>
                </c:pt>
                <c:pt idx="81">
                  <c:v>-0.92977648588825201</c:v>
                </c:pt>
                <c:pt idx="82">
                  <c:v>-0.90482705246602102</c:v>
                </c:pt>
                <c:pt idx="83">
                  <c:v>-0.87630668004386503</c:v>
                </c:pt>
                <c:pt idx="84">
                  <c:v>-0.84432792550201696</c:v>
                </c:pt>
                <c:pt idx="85">
                  <c:v>-0.80901699437495</c:v>
                </c:pt>
                <c:pt idx="86">
                  <c:v>-0.77051324277579203</c:v>
                </c:pt>
                <c:pt idx="87">
                  <c:v>-0.72896862742141499</c:v>
                </c:pt>
                <c:pt idx="88">
                  <c:v>-0.68454710592869195</c:v>
                </c:pt>
                <c:pt idx="89">
                  <c:v>-0.63742398974869396</c:v>
                </c:pt>
                <c:pt idx="90">
                  <c:v>-0.58778525229247802</c:v>
                </c:pt>
                <c:pt idx="91">
                  <c:v>-0.53582679497900199</c:v>
                </c:pt>
                <c:pt idx="92">
                  <c:v>-0.48175367410172099</c:v>
                </c:pt>
                <c:pt idx="93">
                  <c:v>-0.42577929156507899</c:v>
                </c:pt>
                <c:pt idx="94">
                  <c:v>-0.36812455268468403</c:v>
                </c:pt>
                <c:pt idx="95">
                  <c:v>-0.309016994374954</c:v>
                </c:pt>
                <c:pt idx="96">
                  <c:v>-0.24868988716486201</c:v>
                </c:pt>
                <c:pt idx="97">
                  <c:v>-0.18738131458573301</c:v>
                </c:pt>
                <c:pt idx="98">
                  <c:v>-0.125333233564313</c:v>
                </c:pt>
                <c:pt idx="99">
                  <c:v>-6.2790519529322103E-2</c:v>
                </c:pt>
                <c:pt idx="100">
                  <c:v>-9.1267135568312007E-15</c:v>
                </c:pt>
                <c:pt idx="101">
                  <c:v>6.2790519529303895E-2</c:v>
                </c:pt>
                <c:pt idx="102">
                  <c:v>0.12533323356429399</c:v>
                </c:pt>
                <c:pt idx="103">
                  <c:v>0.187381314585715</c:v>
                </c:pt>
                <c:pt idx="104">
                  <c:v>0.248689887164845</c:v>
                </c:pt>
                <c:pt idx="105">
                  <c:v>0.30901699437493702</c:v>
                </c:pt>
                <c:pt idx="106">
                  <c:v>0.36812455268466698</c:v>
                </c:pt>
                <c:pt idx="107">
                  <c:v>0.425779291565062</c:v>
                </c:pt>
                <c:pt idx="108">
                  <c:v>0.481753674101705</c:v>
                </c:pt>
                <c:pt idx="109">
                  <c:v>0.535826794978986</c:v>
                </c:pt>
                <c:pt idx="110">
                  <c:v>0.58778525229246303</c:v>
                </c:pt>
                <c:pt idx="111">
                  <c:v>0.63742398974867998</c:v>
                </c:pt>
                <c:pt idx="112">
                  <c:v>0.68454710592867896</c:v>
                </c:pt>
                <c:pt idx="113">
                  <c:v>0.728968627421402</c:v>
                </c:pt>
                <c:pt idx="114">
                  <c:v>0.77051324277578004</c:v>
                </c:pt>
                <c:pt idx="115">
                  <c:v>0.80901699437493901</c:v>
                </c:pt>
                <c:pt idx="116">
                  <c:v>0.84432792550200697</c:v>
                </c:pt>
                <c:pt idx="117">
                  <c:v>0.87630668004385603</c:v>
                </c:pt>
                <c:pt idx="118">
                  <c:v>0.90482705246601303</c:v>
                </c:pt>
                <c:pt idx="119">
                  <c:v>0.92977648588824602</c:v>
                </c:pt>
                <c:pt idx="120">
                  <c:v>0.95105651629514898</c:v>
                </c:pt>
                <c:pt idx="121">
                  <c:v>0.96858316112862697</c:v>
                </c:pt>
                <c:pt idx="122">
                  <c:v>0.98228725072868495</c:v>
                </c:pt>
                <c:pt idx="123">
                  <c:v>0.99211470131447599</c:v>
                </c:pt>
                <c:pt idx="124">
                  <c:v>0.99802672842827</c:v>
                </c:pt>
                <c:pt idx="125">
                  <c:v>1</c:v>
                </c:pt>
                <c:pt idx="126">
                  <c:v>0.998026728428273</c:v>
                </c:pt>
                <c:pt idx="127">
                  <c:v>0.99211470131447999</c:v>
                </c:pt>
                <c:pt idx="128">
                  <c:v>0.98228725072869205</c:v>
                </c:pt>
                <c:pt idx="129">
                  <c:v>0.96858316112863596</c:v>
                </c:pt>
                <c:pt idx="130">
                  <c:v>0.95105651629515997</c:v>
                </c:pt>
                <c:pt idx="131">
                  <c:v>0.92977648588825901</c:v>
                </c:pt>
                <c:pt idx="132">
                  <c:v>0.90482705246602801</c:v>
                </c:pt>
                <c:pt idx="133">
                  <c:v>0.87630668004387402</c:v>
                </c:pt>
                <c:pt idx="134">
                  <c:v>0.84432792550202596</c:v>
                </c:pt>
                <c:pt idx="135">
                  <c:v>0.80901699437496</c:v>
                </c:pt>
                <c:pt idx="136">
                  <c:v>0.77051324277580302</c:v>
                </c:pt>
                <c:pt idx="137">
                  <c:v>0.72896862742142698</c:v>
                </c:pt>
                <c:pt idx="138">
                  <c:v>0.68454710592870505</c:v>
                </c:pt>
                <c:pt idx="139">
                  <c:v>0.63742398974870695</c:v>
                </c:pt>
                <c:pt idx="140">
                  <c:v>0.58778525229249201</c:v>
                </c:pt>
                <c:pt idx="141">
                  <c:v>0.53582679497901697</c:v>
                </c:pt>
                <c:pt idx="142">
                  <c:v>0.48175367410173597</c:v>
                </c:pt>
                <c:pt idx="143">
                  <c:v>0.42577929156509497</c:v>
                </c:pt>
                <c:pt idx="144">
                  <c:v>0.36812455268470101</c:v>
                </c:pt>
                <c:pt idx="145">
                  <c:v>0.30901699437497099</c:v>
                </c:pt>
                <c:pt idx="146">
                  <c:v>0.24868988716488</c:v>
                </c:pt>
                <c:pt idx="147">
                  <c:v>0.18738131458575</c:v>
                </c:pt>
                <c:pt idx="148">
                  <c:v>0.12533323356432999</c:v>
                </c:pt>
                <c:pt idx="149">
                  <c:v>6.2790519529340005E-2</c:v>
                </c:pt>
                <c:pt idx="150">
                  <c:v>2.7012746630748E-14</c:v>
                </c:pt>
                <c:pt idx="151">
                  <c:v>-6.2790519529286104E-2</c:v>
                </c:pt>
                <c:pt idx="152">
                  <c:v>-0.125333233564277</c:v>
                </c:pt>
                <c:pt idx="153">
                  <c:v>-0.18738131458569701</c:v>
                </c:pt>
                <c:pt idx="154">
                  <c:v>-0.24868988716482701</c:v>
                </c:pt>
                <c:pt idx="155">
                  <c:v>-0.30901699437491997</c:v>
                </c:pt>
                <c:pt idx="156">
                  <c:v>-0.368124552684651</c:v>
                </c:pt>
                <c:pt idx="157">
                  <c:v>-0.42577929156504601</c:v>
                </c:pt>
                <c:pt idx="158">
                  <c:v>-0.48175367410168901</c:v>
                </c:pt>
                <c:pt idx="159">
                  <c:v>-0.53582679497897101</c:v>
                </c:pt>
                <c:pt idx="160">
                  <c:v>-0.58778525229244805</c:v>
                </c:pt>
                <c:pt idx="161">
                  <c:v>-0.63742398974866599</c:v>
                </c:pt>
                <c:pt idx="162">
                  <c:v>-0.68454710592866597</c:v>
                </c:pt>
                <c:pt idx="163">
                  <c:v>-0.72896862742139001</c:v>
                </c:pt>
                <c:pt idx="164">
                  <c:v>-0.77051324277576905</c:v>
                </c:pt>
                <c:pt idx="165">
                  <c:v>-0.80901699437492802</c:v>
                </c:pt>
                <c:pt idx="166">
                  <c:v>-0.84432792550199698</c:v>
                </c:pt>
                <c:pt idx="167">
                  <c:v>-0.87630668004384804</c:v>
                </c:pt>
                <c:pt idx="168">
                  <c:v>-0.90482705246600503</c:v>
                </c:pt>
                <c:pt idx="169">
                  <c:v>-0.92977648588823902</c:v>
                </c:pt>
                <c:pt idx="170">
                  <c:v>-0.95105651629514298</c:v>
                </c:pt>
                <c:pt idx="171">
                  <c:v>-0.96858316112862197</c:v>
                </c:pt>
                <c:pt idx="172">
                  <c:v>-0.98228725072868195</c:v>
                </c:pt>
                <c:pt idx="173">
                  <c:v>-0.99211470131447299</c:v>
                </c:pt>
                <c:pt idx="174">
                  <c:v>-0.99802672842826901</c:v>
                </c:pt>
                <c:pt idx="175">
                  <c:v>-1</c:v>
                </c:pt>
                <c:pt idx="176">
                  <c:v>-0.998026728428274</c:v>
                </c:pt>
                <c:pt idx="177">
                  <c:v>-0.99211470131448198</c:v>
                </c:pt>
                <c:pt idx="178">
                  <c:v>-0.98228725072869605</c:v>
                </c:pt>
                <c:pt idx="179">
                  <c:v>-0.96858316112863996</c:v>
                </c:pt>
                <c:pt idx="180">
                  <c:v>-0.95105651629516497</c:v>
                </c:pt>
                <c:pt idx="181">
                  <c:v>-0.929776485888265</c:v>
                </c:pt>
                <c:pt idx="182">
                  <c:v>-0.90482705246603601</c:v>
                </c:pt>
                <c:pt idx="183">
                  <c:v>-0.87630668004388201</c:v>
                </c:pt>
                <c:pt idx="184">
                  <c:v>-0.84432792550203595</c:v>
                </c:pt>
                <c:pt idx="185">
                  <c:v>-0.80901699437497099</c:v>
                </c:pt>
                <c:pt idx="186">
                  <c:v>-0.77051324277581501</c:v>
                </c:pt>
                <c:pt idx="187">
                  <c:v>-0.72896862742143897</c:v>
                </c:pt>
                <c:pt idx="188">
                  <c:v>-0.68454710592871804</c:v>
                </c:pt>
                <c:pt idx="189">
                  <c:v>-0.63742398974872105</c:v>
                </c:pt>
                <c:pt idx="190">
                  <c:v>-0.587785252292507</c:v>
                </c:pt>
                <c:pt idx="191">
                  <c:v>-0.53582679497903196</c:v>
                </c:pt>
                <c:pt idx="192">
                  <c:v>-0.48175367410175202</c:v>
                </c:pt>
                <c:pt idx="193">
                  <c:v>-0.42577929156511102</c:v>
                </c:pt>
                <c:pt idx="194">
                  <c:v>-0.368124552684718</c:v>
                </c:pt>
                <c:pt idx="195">
                  <c:v>-0.30901699437498797</c:v>
                </c:pt>
                <c:pt idx="196">
                  <c:v>-0.24868988716489701</c:v>
                </c:pt>
                <c:pt idx="197">
                  <c:v>-0.18738131458576801</c:v>
                </c:pt>
                <c:pt idx="198">
                  <c:v>-0.125333233564348</c:v>
                </c:pt>
                <c:pt idx="199">
                  <c:v>-6.2790519529357797E-2</c:v>
                </c:pt>
                <c:pt idx="200">
                  <c:v>-4.4898779704665202E-14</c:v>
                </c:pt>
                <c:pt idx="201">
                  <c:v>6.2790519529268202E-2</c:v>
                </c:pt>
                <c:pt idx="202">
                  <c:v>0.12533323356425899</c:v>
                </c:pt>
                <c:pt idx="203">
                  <c:v>0.187381314585679</c:v>
                </c:pt>
                <c:pt idx="204">
                  <c:v>0.24868988716481</c:v>
                </c:pt>
                <c:pt idx="205">
                  <c:v>0.30901699437490299</c:v>
                </c:pt>
                <c:pt idx="206">
                  <c:v>0.36812455268463401</c:v>
                </c:pt>
                <c:pt idx="207">
                  <c:v>0.42577929156503003</c:v>
                </c:pt>
                <c:pt idx="208">
                  <c:v>0.48175367410167302</c:v>
                </c:pt>
                <c:pt idx="209">
                  <c:v>0.53582679497895602</c:v>
                </c:pt>
                <c:pt idx="210">
                  <c:v>0.58778525229243395</c:v>
                </c:pt>
                <c:pt idx="211">
                  <c:v>0.637423989748652</c:v>
                </c:pt>
                <c:pt idx="212">
                  <c:v>0.68454710592865298</c:v>
                </c:pt>
                <c:pt idx="213">
                  <c:v>0.72896862742137802</c:v>
                </c:pt>
                <c:pt idx="214">
                  <c:v>0.77051324277575695</c:v>
                </c:pt>
                <c:pt idx="215">
                  <c:v>0.80901699437491803</c:v>
                </c:pt>
                <c:pt idx="216">
                  <c:v>0.84432792550198799</c:v>
                </c:pt>
                <c:pt idx="217">
                  <c:v>0.87630668004383905</c:v>
                </c:pt>
                <c:pt idx="218">
                  <c:v>0.90482705246599804</c:v>
                </c:pt>
                <c:pt idx="219">
                  <c:v>0.92977648588823203</c:v>
                </c:pt>
                <c:pt idx="220">
                  <c:v>0.95105651629513699</c:v>
                </c:pt>
                <c:pt idx="221">
                  <c:v>0.96858316112861798</c:v>
                </c:pt>
                <c:pt idx="222">
                  <c:v>0.98228725072867895</c:v>
                </c:pt>
                <c:pt idx="223">
                  <c:v>0.99211470131447099</c:v>
                </c:pt>
                <c:pt idx="224">
                  <c:v>0.99802672842826801</c:v>
                </c:pt>
                <c:pt idx="225">
                  <c:v>1</c:v>
                </c:pt>
                <c:pt idx="226">
                  <c:v>0.998026728428275</c:v>
                </c:pt>
                <c:pt idx="227">
                  <c:v>0.99211470131448498</c:v>
                </c:pt>
                <c:pt idx="228">
                  <c:v>0.98228725072869905</c:v>
                </c:pt>
                <c:pt idx="229">
                  <c:v>0.96858316112864495</c:v>
                </c:pt>
                <c:pt idx="230">
                  <c:v>0.95105651629517096</c:v>
                </c:pt>
                <c:pt idx="231">
                  <c:v>0.929776485888272</c:v>
                </c:pt>
                <c:pt idx="232">
                  <c:v>0.904827052466044</c:v>
                </c:pt>
                <c:pt idx="233">
                  <c:v>0.87630668004389101</c:v>
                </c:pt>
                <c:pt idx="234">
                  <c:v>0.84432792550204605</c:v>
                </c:pt>
                <c:pt idx="235">
                  <c:v>0.80901699437498098</c:v>
                </c:pt>
                <c:pt idx="236">
                  <c:v>0.770513242775826</c:v>
                </c:pt>
                <c:pt idx="237">
                  <c:v>0.72896862742145097</c:v>
                </c:pt>
                <c:pt idx="238">
                  <c:v>0.68454710592873103</c:v>
                </c:pt>
                <c:pt idx="239">
                  <c:v>0.63742398974873504</c:v>
                </c:pt>
                <c:pt idx="240">
                  <c:v>0.58778525229252099</c:v>
                </c:pt>
                <c:pt idx="241">
                  <c:v>0.53582679497904695</c:v>
                </c:pt>
                <c:pt idx="242">
                  <c:v>0.481753674101768</c:v>
                </c:pt>
                <c:pt idx="243">
                  <c:v>0.425779291565127</c:v>
                </c:pt>
                <c:pt idx="244">
                  <c:v>0.36812455268473399</c:v>
                </c:pt>
                <c:pt idx="245">
                  <c:v>0.30901699437500502</c:v>
                </c:pt>
                <c:pt idx="246">
                  <c:v>0.248689887164914</c:v>
                </c:pt>
                <c:pt idx="247">
                  <c:v>0.187381314585785</c:v>
                </c:pt>
                <c:pt idx="248">
                  <c:v>0.12533323356436599</c:v>
                </c:pt>
                <c:pt idx="249">
                  <c:v>6.2790519529375699E-2</c:v>
                </c:pt>
                <c:pt idx="250">
                  <c:v>6.2784812778582404E-14</c:v>
                </c:pt>
                <c:pt idx="251">
                  <c:v>-6.2790519529250299E-2</c:v>
                </c:pt>
                <c:pt idx="252">
                  <c:v>-0.125333233564241</c:v>
                </c:pt>
                <c:pt idx="253">
                  <c:v>-0.18738131458566201</c:v>
                </c:pt>
                <c:pt idx="254">
                  <c:v>-0.24868988716479301</c:v>
                </c:pt>
                <c:pt idx="255">
                  <c:v>-0.309016994374888</c:v>
                </c:pt>
                <c:pt idx="256">
                  <c:v>-0.36812455268461902</c:v>
                </c:pt>
                <c:pt idx="257">
                  <c:v>-0.42577929156501498</c:v>
                </c:pt>
                <c:pt idx="258">
                  <c:v>-0.48175367410165898</c:v>
                </c:pt>
                <c:pt idx="259">
                  <c:v>-0.53582679497894203</c:v>
                </c:pt>
                <c:pt idx="260">
                  <c:v>-0.58778525229242096</c:v>
                </c:pt>
                <c:pt idx="261">
                  <c:v>-0.63742398974864001</c:v>
                </c:pt>
                <c:pt idx="262">
                  <c:v>-0.68454710592864099</c:v>
                </c:pt>
                <c:pt idx="263">
                  <c:v>-0.72896862742136703</c:v>
                </c:pt>
                <c:pt idx="264">
                  <c:v>-0.77051324277574695</c:v>
                </c:pt>
                <c:pt idx="265">
                  <c:v>-0.80901699437490804</c:v>
                </c:pt>
                <c:pt idx="266">
                  <c:v>-0.84432792550197899</c:v>
                </c:pt>
                <c:pt idx="267">
                  <c:v>-0.87630668004383105</c:v>
                </c:pt>
                <c:pt idx="268">
                  <c:v>-0.90482705246599104</c:v>
                </c:pt>
                <c:pt idx="269">
                  <c:v>-0.92977648588822603</c:v>
                </c:pt>
                <c:pt idx="270">
                  <c:v>-0.95105651629513299</c:v>
                </c:pt>
                <c:pt idx="271">
                  <c:v>-0.96858316112861398</c:v>
                </c:pt>
                <c:pt idx="272">
                  <c:v>-0.98228725072867595</c:v>
                </c:pt>
                <c:pt idx="273">
                  <c:v>-0.99211470131446899</c:v>
                </c:pt>
                <c:pt idx="274">
                  <c:v>-0.99802672842826701</c:v>
                </c:pt>
                <c:pt idx="275">
                  <c:v>-1</c:v>
                </c:pt>
                <c:pt idx="276">
                  <c:v>-0.998026728428276</c:v>
                </c:pt>
                <c:pt idx="277">
                  <c:v>-0.99211470131448698</c:v>
                </c:pt>
                <c:pt idx="278">
                  <c:v>-0.98228725072870204</c:v>
                </c:pt>
                <c:pt idx="279">
                  <c:v>-0.96858316112864895</c:v>
                </c:pt>
                <c:pt idx="280">
                  <c:v>-0.95105651629517596</c:v>
                </c:pt>
                <c:pt idx="281">
                  <c:v>-0.92977648588827799</c:v>
                </c:pt>
                <c:pt idx="282">
                  <c:v>-0.90482705246605</c:v>
                </c:pt>
                <c:pt idx="283">
                  <c:v>-0.876306680043899</c:v>
                </c:pt>
                <c:pt idx="284">
                  <c:v>-0.84432792550205404</c:v>
                </c:pt>
                <c:pt idx="285">
                  <c:v>-0.80901699437499097</c:v>
                </c:pt>
                <c:pt idx="286">
                  <c:v>-0.77051324277583599</c:v>
                </c:pt>
                <c:pt idx="287">
                  <c:v>-0.72896862742146196</c:v>
                </c:pt>
                <c:pt idx="288">
                  <c:v>-0.68454710592874302</c:v>
                </c:pt>
                <c:pt idx="289">
                  <c:v>-0.63742398974874703</c:v>
                </c:pt>
                <c:pt idx="290">
                  <c:v>-0.58778525229253398</c:v>
                </c:pt>
                <c:pt idx="291">
                  <c:v>-0.53582679497906005</c:v>
                </c:pt>
                <c:pt idx="292">
                  <c:v>-0.48175367410178199</c:v>
                </c:pt>
                <c:pt idx="293">
                  <c:v>-0.42577929156514199</c:v>
                </c:pt>
                <c:pt idx="294">
                  <c:v>-0.36812455268474897</c:v>
                </c:pt>
                <c:pt idx="295">
                  <c:v>-0.309016994375021</c:v>
                </c:pt>
                <c:pt idx="296">
                  <c:v>-0.24868988716493001</c:v>
                </c:pt>
                <c:pt idx="297">
                  <c:v>-0.18738131458580101</c:v>
                </c:pt>
                <c:pt idx="298">
                  <c:v>-0.125333233564382</c:v>
                </c:pt>
                <c:pt idx="299">
                  <c:v>-6.27905195293917E-2</c:v>
                </c:pt>
                <c:pt idx="300">
                  <c:v>-7.8894489013099494E-14</c:v>
                </c:pt>
                <c:pt idx="301">
                  <c:v>6.2790519529234298E-2</c:v>
                </c:pt>
                <c:pt idx="302">
                  <c:v>0.12533323356422499</c:v>
                </c:pt>
                <c:pt idx="303">
                  <c:v>0.187381314585646</c:v>
                </c:pt>
                <c:pt idx="304">
                  <c:v>0.248689887164777</c:v>
                </c:pt>
                <c:pt idx="305">
                  <c:v>0.30901699437487101</c:v>
                </c:pt>
                <c:pt idx="306">
                  <c:v>0.36812455268460298</c:v>
                </c:pt>
                <c:pt idx="307">
                  <c:v>0.425779291564999</c:v>
                </c:pt>
                <c:pt idx="308">
                  <c:v>0.48175367410164399</c:v>
                </c:pt>
                <c:pt idx="309">
                  <c:v>0.53582679497892705</c:v>
                </c:pt>
                <c:pt idx="310">
                  <c:v>0.58778525229240597</c:v>
                </c:pt>
                <c:pt idx="311">
                  <c:v>0.63742398974862602</c:v>
                </c:pt>
                <c:pt idx="312">
                  <c:v>0.684547105928628</c:v>
                </c:pt>
                <c:pt idx="313">
                  <c:v>0.72896862742135404</c:v>
                </c:pt>
                <c:pt idx="314">
                  <c:v>0.77051324277573596</c:v>
                </c:pt>
                <c:pt idx="315">
                  <c:v>0.80901699437489805</c:v>
                </c:pt>
                <c:pt idx="316">
                  <c:v>0.84432792550197</c:v>
                </c:pt>
                <c:pt idx="317">
                  <c:v>0.87630668004382295</c:v>
                </c:pt>
                <c:pt idx="318">
                  <c:v>0.90482705246598305</c:v>
                </c:pt>
                <c:pt idx="319">
                  <c:v>0.92977648588822004</c:v>
                </c:pt>
                <c:pt idx="320">
                  <c:v>0.951056516295127</c:v>
                </c:pt>
                <c:pt idx="321">
                  <c:v>0.96858316112860998</c:v>
                </c:pt>
                <c:pt idx="322">
                  <c:v>0.98228725072867196</c:v>
                </c:pt>
                <c:pt idx="323">
                  <c:v>0.992114701314467</c:v>
                </c:pt>
                <c:pt idx="324">
                  <c:v>0.99802672842826601</c:v>
                </c:pt>
                <c:pt idx="325">
                  <c:v>1</c:v>
                </c:pt>
                <c:pt idx="326">
                  <c:v>0.998026728428277</c:v>
                </c:pt>
                <c:pt idx="327">
                  <c:v>0.99211470131448898</c:v>
                </c:pt>
                <c:pt idx="328">
                  <c:v>0.98228725072870504</c:v>
                </c:pt>
                <c:pt idx="329">
                  <c:v>0.96858316112865295</c:v>
                </c:pt>
                <c:pt idx="330">
                  <c:v>0.95105651629518095</c:v>
                </c:pt>
                <c:pt idx="331">
                  <c:v>0.92977648588828499</c:v>
                </c:pt>
                <c:pt idx="332">
                  <c:v>0.90482705246605799</c:v>
                </c:pt>
                <c:pt idx="333">
                  <c:v>0.87630668004390699</c:v>
                </c:pt>
                <c:pt idx="334">
                  <c:v>0.84432792550206404</c:v>
                </c:pt>
                <c:pt idx="335">
                  <c:v>0.80901699437500096</c:v>
                </c:pt>
                <c:pt idx="336">
                  <c:v>0.77051324277584798</c:v>
                </c:pt>
                <c:pt idx="337">
                  <c:v>0.72896862742147495</c:v>
                </c:pt>
                <c:pt idx="338">
                  <c:v>0.68454710592875601</c:v>
                </c:pt>
                <c:pt idx="339">
                  <c:v>0.63742398974876102</c:v>
                </c:pt>
                <c:pt idx="340">
                  <c:v>0.58778525229254897</c:v>
                </c:pt>
                <c:pt idx="341">
                  <c:v>0.53582679497907604</c:v>
                </c:pt>
                <c:pt idx="342">
                  <c:v>0.48175367410179798</c:v>
                </c:pt>
                <c:pt idx="343">
                  <c:v>0.42577929156515798</c:v>
                </c:pt>
                <c:pt idx="344">
                  <c:v>0.36812455268476602</c:v>
                </c:pt>
                <c:pt idx="345">
                  <c:v>0.30901699437503799</c:v>
                </c:pt>
                <c:pt idx="346">
                  <c:v>0.248689887164947</c:v>
                </c:pt>
                <c:pt idx="347">
                  <c:v>0.187381314585819</c:v>
                </c:pt>
                <c:pt idx="348">
                  <c:v>0.12533323356439999</c:v>
                </c:pt>
                <c:pt idx="349">
                  <c:v>6.2790519529409602E-2</c:v>
                </c:pt>
                <c:pt idx="350">
                  <c:v>9.6780522087017706E-14</c:v>
                </c:pt>
                <c:pt idx="351">
                  <c:v>-6.2790519529216396E-2</c:v>
                </c:pt>
                <c:pt idx="352">
                  <c:v>-0.125333233564207</c:v>
                </c:pt>
                <c:pt idx="353">
                  <c:v>-0.18738131458562801</c:v>
                </c:pt>
                <c:pt idx="354">
                  <c:v>-0.24868988716476001</c:v>
                </c:pt>
                <c:pt idx="355">
                  <c:v>-0.30901699437485403</c:v>
                </c:pt>
                <c:pt idx="356">
                  <c:v>-0.36812455268458599</c:v>
                </c:pt>
                <c:pt idx="357">
                  <c:v>-0.42577929156498301</c:v>
                </c:pt>
                <c:pt idx="358">
                  <c:v>-0.481753674101628</c:v>
                </c:pt>
                <c:pt idx="359">
                  <c:v>-0.53582679497891195</c:v>
                </c:pt>
                <c:pt idx="360">
                  <c:v>-0.58778525229239198</c:v>
                </c:pt>
                <c:pt idx="361">
                  <c:v>-0.63742398974861203</c:v>
                </c:pt>
                <c:pt idx="362">
                  <c:v>-0.68454710592861501</c:v>
                </c:pt>
                <c:pt idx="363">
                  <c:v>-0.72896862742134205</c:v>
                </c:pt>
                <c:pt idx="364">
                  <c:v>-0.77051324277572397</c:v>
                </c:pt>
                <c:pt idx="365">
                  <c:v>-0.80901699437488706</c:v>
                </c:pt>
                <c:pt idx="366">
                  <c:v>-0.84432792550196001</c:v>
                </c:pt>
                <c:pt idx="367">
                  <c:v>-0.87630668004381396</c:v>
                </c:pt>
                <c:pt idx="368">
                  <c:v>-0.90482705246597595</c:v>
                </c:pt>
                <c:pt idx="369">
                  <c:v>-0.92977648588821304</c:v>
                </c:pt>
                <c:pt idx="370">
                  <c:v>-0.951056516295121</c:v>
                </c:pt>
                <c:pt idx="371">
                  <c:v>-0.96858316112860499</c:v>
                </c:pt>
                <c:pt idx="372">
                  <c:v>-0.98228725072866896</c:v>
                </c:pt>
                <c:pt idx="373">
                  <c:v>-0.992114701314465</c:v>
                </c:pt>
                <c:pt idx="374">
                  <c:v>-0.99802672842826501</c:v>
                </c:pt>
                <c:pt idx="375">
                  <c:v>-1</c:v>
                </c:pt>
                <c:pt idx="376">
                  <c:v>-0.998026728428278</c:v>
                </c:pt>
                <c:pt idx="377">
                  <c:v>-0.99211470131449098</c:v>
                </c:pt>
                <c:pt idx="378">
                  <c:v>-0.98228725072870904</c:v>
                </c:pt>
                <c:pt idx="379">
                  <c:v>-0.96858316112865805</c:v>
                </c:pt>
                <c:pt idx="380">
                  <c:v>-0.95105651629518695</c:v>
                </c:pt>
                <c:pt idx="381">
                  <c:v>-0.92977648588829098</c:v>
                </c:pt>
                <c:pt idx="382">
                  <c:v>-0.90482705246606598</c:v>
                </c:pt>
                <c:pt idx="383">
                  <c:v>-0.87630668004391599</c:v>
                </c:pt>
                <c:pt idx="384">
                  <c:v>-0.84432792550207303</c:v>
                </c:pt>
                <c:pt idx="385">
                  <c:v>-0.80901699437501196</c:v>
                </c:pt>
                <c:pt idx="386">
                  <c:v>-0.77051324277585898</c:v>
                </c:pt>
                <c:pt idx="387">
                  <c:v>-0.72896862742148705</c:v>
                </c:pt>
                <c:pt idx="388">
                  <c:v>-0.684547105928769</c:v>
                </c:pt>
                <c:pt idx="389">
                  <c:v>-0.63742398974877501</c:v>
                </c:pt>
                <c:pt idx="390">
                  <c:v>-0.58778525229256295</c:v>
                </c:pt>
                <c:pt idx="391">
                  <c:v>-0.53582679497909103</c:v>
                </c:pt>
                <c:pt idx="392">
                  <c:v>-0.48175367410181302</c:v>
                </c:pt>
                <c:pt idx="393">
                  <c:v>-0.42577929156517402</c:v>
                </c:pt>
                <c:pt idx="394">
                  <c:v>-0.368124552684783</c:v>
                </c:pt>
                <c:pt idx="395">
                  <c:v>-0.30901699437505498</c:v>
                </c:pt>
                <c:pt idx="396">
                  <c:v>-0.24868988716496401</c:v>
                </c:pt>
                <c:pt idx="397">
                  <c:v>-0.18738131458583601</c:v>
                </c:pt>
                <c:pt idx="398">
                  <c:v>-0.125333233564417</c:v>
                </c:pt>
                <c:pt idx="399">
                  <c:v>-6.2790519529427505E-2</c:v>
                </c:pt>
                <c:pt idx="400">
                  <c:v>-1.1466655516093401E-13</c:v>
                </c:pt>
                <c:pt idx="401">
                  <c:v>6.2790519529198605E-2</c:v>
                </c:pt>
                <c:pt idx="402">
                  <c:v>0.12533323356418999</c:v>
                </c:pt>
                <c:pt idx="403">
                  <c:v>0.187381314585611</c:v>
                </c:pt>
                <c:pt idx="404">
                  <c:v>0.248689887164742</c:v>
                </c:pt>
                <c:pt idx="405">
                  <c:v>0.30901699437483698</c:v>
                </c:pt>
                <c:pt idx="406">
                  <c:v>0.36812455268456901</c:v>
                </c:pt>
                <c:pt idx="407">
                  <c:v>0.42577929156496702</c:v>
                </c:pt>
                <c:pt idx="408">
                  <c:v>0.48175367410161202</c:v>
                </c:pt>
                <c:pt idx="409">
                  <c:v>0.53582679497889696</c:v>
                </c:pt>
                <c:pt idx="410">
                  <c:v>0.58778525229237699</c:v>
                </c:pt>
                <c:pt idx="411">
                  <c:v>0.63742398974859804</c:v>
                </c:pt>
                <c:pt idx="412">
                  <c:v>0.68454710592860202</c:v>
                </c:pt>
                <c:pt idx="413">
                  <c:v>0.72896862742132995</c:v>
                </c:pt>
                <c:pt idx="414">
                  <c:v>0.77051324277571298</c:v>
                </c:pt>
                <c:pt idx="415">
                  <c:v>0.80901699437487695</c:v>
                </c:pt>
                <c:pt idx="416">
                  <c:v>0.84432792550195102</c:v>
                </c:pt>
                <c:pt idx="417">
                  <c:v>0.87630668004380496</c:v>
                </c:pt>
                <c:pt idx="418">
                  <c:v>0.90482705246596795</c:v>
                </c:pt>
                <c:pt idx="419">
                  <c:v>0.92977648588820705</c:v>
                </c:pt>
                <c:pt idx="420">
                  <c:v>0.95105651629511601</c:v>
                </c:pt>
                <c:pt idx="421">
                  <c:v>0.96858316112860099</c:v>
                </c:pt>
                <c:pt idx="422">
                  <c:v>0.98228725072866596</c:v>
                </c:pt>
                <c:pt idx="423">
                  <c:v>0.992114701314462</c:v>
                </c:pt>
                <c:pt idx="424">
                  <c:v>0.99802672842826401</c:v>
                </c:pt>
                <c:pt idx="425">
                  <c:v>1</c:v>
                </c:pt>
                <c:pt idx="426">
                  <c:v>0.998026728428279</c:v>
                </c:pt>
                <c:pt idx="427">
                  <c:v>0.99211470131449297</c:v>
                </c:pt>
                <c:pt idx="428">
                  <c:v>0.98228725072871204</c:v>
                </c:pt>
                <c:pt idx="429">
                  <c:v>0.96858316112866205</c:v>
                </c:pt>
                <c:pt idx="430">
                  <c:v>0.95105651629519194</c:v>
                </c:pt>
                <c:pt idx="431">
                  <c:v>0.92977648588829798</c:v>
                </c:pt>
                <c:pt idx="432">
                  <c:v>0.90482705246607298</c:v>
                </c:pt>
                <c:pt idx="433">
                  <c:v>0.87630668004392398</c:v>
                </c:pt>
                <c:pt idx="434">
                  <c:v>0.84432792550208302</c:v>
                </c:pt>
                <c:pt idx="435">
                  <c:v>0.80901699437502195</c:v>
                </c:pt>
                <c:pt idx="436">
                  <c:v>0.77051324277586997</c:v>
                </c:pt>
                <c:pt idx="437">
                  <c:v>0.72896862742149904</c:v>
                </c:pt>
                <c:pt idx="438">
                  <c:v>0.68454710592878198</c:v>
                </c:pt>
                <c:pt idx="439">
                  <c:v>0.637423989748789</c:v>
                </c:pt>
                <c:pt idx="440">
                  <c:v>0.58778525229257705</c:v>
                </c:pt>
                <c:pt idx="441">
                  <c:v>0.53582679497910601</c:v>
                </c:pt>
                <c:pt idx="442">
                  <c:v>0.48175367410182901</c:v>
                </c:pt>
                <c:pt idx="443">
                  <c:v>0.42577929156519001</c:v>
                </c:pt>
                <c:pt idx="444">
                  <c:v>0.36812455268479899</c:v>
                </c:pt>
                <c:pt idx="445">
                  <c:v>0.30901699437507202</c:v>
                </c:pt>
                <c:pt idx="446">
                  <c:v>0.248689887164982</c:v>
                </c:pt>
                <c:pt idx="447">
                  <c:v>0.187381314585854</c:v>
                </c:pt>
                <c:pt idx="448">
                  <c:v>0.12533323356443499</c:v>
                </c:pt>
                <c:pt idx="449">
                  <c:v>6.2790519529445296E-2</c:v>
                </c:pt>
                <c:pt idx="450">
                  <c:v>1.32552588234851E-13</c:v>
                </c:pt>
                <c:pt idx="451">
                  <c:v>-6.2790519529180702E-2</c:v>
                </c:pt>
                <c:pt idx="452">
                  <c:v>-0.125333233564172</c:v>
                </c:pt>
                <c:pt idx="453">
                  <c:v>-0.18738131458559301</c:v>
                </c:pt>
                <c:pt idx="454">
                  <c:v>-0.24868988716472501</c:v>
                </c:pt>
                <c:pt idx="455">
                  <c:v>-0.30901699437482</c:v>
                </c:pt>
                <c:pt idx="456">
                  <c:v>-0.36812455268455302</c:v>
                </c:pt>
                <c:pt idx="457">
                  <c:v>-0.42577929156494998</c:v>
                </c:pt>
                <c:pt idx="458">
                  <c:v>-0.48175367410159697</c:v>
                </c:pt>
                <c:pt idx="459">
                  <c:v>-0.53582679497888197</c:v>
                </c:pt>
                <c:pt idx="460">
                  <c:v>-0.587785252292363</c:v>
                </c:pt>
                <c:pt idx="461">
                  <c:v>-0.63742398974858405</c:v>
                </c:pt>
                <c:pt idx="462">
                  <c:v>-0.68454710592858903</c:v>
                </c:pt>
                <c:pt idx="463">
                  <c:v>-0.72896862742131796</c:v>
                </c:pt>
                <c:pt idx="464">
                  <c:v>-0.77051324277570099</c:v>
                </c:pt>
                <c:pt idx="465">
                  <c:v>-0.80901699437486596</c:v>
                </c:pt>
                <c:pt idx="466">
                  <c:v>-0.84432792550194102</c:v>
                </c:pt>
                <c:pt idx="467">
                  <c:v>-0.87630668004379697</c:v>
                </c:pt>
                <c:pt idx="468">
                  <c:v>-0.90482705246595996</c:v>
                </c:pt>
                <c:pt idx="469">
                  <c:v>-0.92977648588820005</c:v>
                </c:pt>
                <c:pt idx="470">
                  <c:v>-0.95105651629511001</c:v>
                </c:pt>
                <c:pt idx="471">
                  <c:v>-0.96858316112859599</c:v>
                </c:pt>
                <c:pt idx="472">
                  <c:v>-0.98228725072866196</c:v>
                </c:pt>
                <c:pt idx="473">
                  <c:v>-0.99211470131446</c:v>
                </c:pt>
                <c:pt idx="474">
                  <c:v>-0.99802672842826301</c:v>
                </c:pt>
                <c:pt idx="475">
                  <c:v>-1</c:v>
                </c:pt>
                <c:pt idx="476">
                  <c:v>-0.99802672842828</c:v>
                </c:pt>
                <c:pt idx="477">
                  <c:v>-0.99211470131449597</c:v>
                </c:pt>
                <c:pt idx="478">
                  <c:v>-0.98228725072871503</c:v>
                </c:pt>
                <c:pt idx="479">
                  <c:v>-0.96858316112866705</c:v>
                </c:pt>
                <c:pt idx="480">
                  <c:v>-0.95105651629519805</c:v>
                </c:pt>
                <c:pt idx="481">
                  <c:v>-0.92977648588830397</c:v>
                </c:pt>
                <c:pt idx="482">
                  <c:v>-0.90482705246608097</c:v>
                </c:pt>
                <c:pt idx="483">
                  <c:v>-0.87630668004393297</c:v>
                </c:pt>
                <c:pt idx="484">
                  <c:v>-0.84432792550209301</c:v>
                </c:pt>
                <c:pt idx="485">
                  <c:v>-0.80901699437503305</c:v>
                </c:pt>
                <c:pt idx="486">
                  <c:v>-0.77051324277588196</c:v>
                </c:pt>
                <c:pt idx="487">
                  <c:v>-0.72896862742151103</c:v>
                </c:pt>
                <c:pt idx="488">
                  <c:v>-0.68454710592879497</c:v>
                </c:pt>
                <c:pt idx="489">
                  <c:v>-0.63742398974880199</c:v>
                </c:pt>
                <c:pt idx="490">
                  <c:v>-0.58778525229259204</c:v>
                </c:pt>
                <c:pt idx="491">
                  <c:v>-0.535826794979121</c:v>
                </c:pt>
                <c:pt idx="492">
                  <c:v>-0.481753674101845</c:v>
                </c:pt>
                <c:pt idx="493">
                  <c:v>-0.425779291565206</c:v>
                </c:pt>
                <c:pt idx="494">
                  <c:v>-0.36812455268481598</c:v>
                </c:pt>
                <c:pt idx="495">
                  <c:v>-0.309016994375089</c:v>
                </c:pt>
                <c:pt idx="496">
                  <c:v>-0.24868988716499901</c:v>
                </c:pt>
                <c:pt idx="497">
                  <c:v>-0.18738131458587101</c:v>
                </c:pt>
                <c:pt idx="498">
                  <c:v>-0.125333233564453</c:v>
                </c:pt>
                <c:pt idx="499">
                  <c:v>-6.2790519529463101E-2</c:v>
                </c:pt>
                <c:pt idx="500">
                  <c:v>-1.5043862130876801E-13</c:v>
                </c:pt>
                <c:pt idx="501">
                  <c:v>6.2790519529162897E-2</c:v>
                </c:pt>
                <c:pt idx="502">
                  <c:v>0.12533323356415399</c:v>
                </c:pt>
                <c:pt idx="503">
                  <c:v>0.187381314585576</c:v>
                </c:pt>
                <c:pt idx="504">
                  <c:v>0.248689887164708</c:v>
                </c:pt>
                <c:pt idx="505">
                  <c:v>0.30901699437480301</c:v>
                </c:pt>
                <c:pt idx="506">
                  <c:v>0.36812455268453598</c:v>
                </c:pt>
                <c:pt idx="507">
                  <c:v>0.42577929156493399</c:v>
                </c:pt>
                <c:pt idx="508">
                  <c:v>0.48175367410158099</c:v>
                </c:pt>
                <c:pt idx="509">
                  <c:v>0.53582679497886698</c:v>
                </c:pt>
                <c:pt idx="510">
                  <c:v>0.58778525229234901</c:v>
                </c:pt>
                <c:pt idx="511">
                  <c:v>0.63742398974857295</c:v>
                </c:pt>
                <c:pt idx="512">
                  <c:v>0.68454710592858103</c:v>
                </c:pt>
                <c:pt idx="513">
                  <c:v>0.72896862742131296</c:v>
                </c:pt>
                <c:pt idx="514">
                  <c:v>0.77051324277569899</c:v>
                </c:pt>
                <c:pt idx="515">
                  <c:v>0.80901699437486596</c:v>
                </c:pt>
                <c:pt idx="516">
                  <c:v>0.84432792550194302</c:v>
                </c:pt>
                <c:pt idx="517">
                  <c:v>0.87630668004379997</c:v>
                </c:pt>
                <c:pt idx="518">
                  <c:v>0.90482705246596495</c:v>
                </c:pt>
                <c:pt idx="519">
                  <c:v>0.92977648588820505</c:v>
                </c:pt>
                <c:pt idx="520">
                  <c:v>0.95105651629511601</c:v>
                </c:pt>
                <c:pt idx="521">
                  <c:v>0.96858316112860199</c:v>
                </c:pt>
                <c:pt idx="522">
                  <c:v>0.98228725072866696</c:v>
                </c:pt>
                <c:pt idx="523">
                  <c:v>0.992114701314464</c:v>
                </c:pt>
                <c:pt idx="524">
                  <c:v>0.99802672842826501</c:v>
                </c:pt>
                <c:pt idx="525">
                  <c:v>1</c:v>
                </c:pt>
                <c:pt idx="526">
                  <c:v>0.998026728428278</c:v>
                </c:pt>
                <c:pt idx="527">
                  <c:v>0.99211470131448998</c:v>
                </c:pt>
                <c:pt idx="528">
                  <c:v>0.98228725072870704</c:v>
                </c:pt>
                <c:pt idx="529">
                  <c:v>0.96858316112865395</c:v>
                </c:pt>
                <c:pt idx="530">
                  <c:v>0.95105651629518095</c:v>
                </c:pt>
                <c:pt idx="531">
                  <c:v>0.92977648588828299</c:v>
                </c:pt>
                <c:pt idx="532">
                  <c:v>0.90482705246605499</c:v>
                </c:pt>
                <c:pt idx="533">
                  <c:v>0.876306680043902</c:v>
                </c:pt>
                <c:pt idx="534">
                  <c:v>0.84432792550205704</c:v>
                </c:pt>
                <c:pt idx="535">
                  <c:v>0.80901699437499097</c:v>
                </c:pt>
                <c:pt idx="536">
                  <c:v>0.770513242775834</c:v>
                </c:pt>
                <c:pt idx="537">
                  <c:v>0.72896862742145796</c:v>
                </c:pt>
                <c:pt idx="538">
                  <c:v>0.68454710592873602</c:v>
                </c:pt>
                <c:pt idx="539">
                  <c:v>0.63742398974873704</c:v>
                </c:pt>
                <c:pt idx="540">
                  <c:v>0.58778525229251999</c:v>
                </c:pt>
                <c:pt idx="541">
                  <c:v>0.53582679497904295</c:v>
                </c:pt>
                <c:pt idx="542">
                  <c:v>0.48175367410176101</c:v>
                </c:pt>
                <c:pt idx="543">
                  <c:v>0.42577929156511701</c:v>
                </c:pt>
                <c:pt idx="544">
                  <c:v>0.36812455268472</c:v>
                </c:pt>
                <c:pt idx="545">
                  <c:v>0.30901699437498698</c:v>
                </c:pt>
                <c:pt idx="546">
                  <c:v>0.24868988716489299</c:v>
                </c:pt>
                <c:pt idx="547">
                  <c:v>0.18738131458575999</c:v>
                </c:pt>
                <c:pt idx="548">
                  <c:v>0.12533323356433701</c:v>
                </c:pt>
                <c:pt idx="549">
                  <c:v>6.2790519529342698E-2</c:v>
                </c:pt>
                <c:pt idx="550">
                  <c:v>2.6216107230665599E-14</c:v>
                </c:pt>
                <c:pt idx="551">
                  <c:v>-6.2790519529290406E-2</c:v>
                </c:pt>
                <c:pt idx="552">
                  <c:v>-0.125333233564285</c:v>
                </c:pt>
                <c:pt idx="553">
                  <c:v>-0.187381314585708</c:v>
                </c:pt>
                <c:pt idx="554">
                  <c:v>-0.248689887164842</c:v>
                </c:pt>
                <c:pt idx="555">
                  <c:v>-0.30901699437493801</c:v>
                </c:pt>
                <c:pt idx="556">
                  <c:v>-0.36812455268467098</c:v>
                </c:pt>
                <c:pt idx="557">
                  <c:v>-0.425779291565069</c:v>
                </c:pt>
                <c:pt idx="558">
                  <c:v>-0.48175367410171499</c:v>
                </c:pt>
                <c:pt idx="559">
                  <c:v>-0.53582679497899899</c:v>
                </c:pt>
                <c:pt idx="560">
                  <c:v>-0.58778525229247802</c:v>
                </c:pt>
                <c:pt idx="561">
                  <c:v>-0.63742398974869696</c:v>
                </c:pt>
                <c:pt idx="562">
                  <c:v>-0.68454710592869705</c:v>
                </c:pt>
                <c:pt idx="563">
                  <c:v>-0.72896862742142199</c:v>
                </c:pt>
                <c:pt idx="564">
                  <c:v>-0.77051324277580102</c:v>
                </c:pt>
                <c:pt idx="565">
                  <c:v>-0.80901699437496</c:v>
                </c:pt>
                <c:pt idx="566">
                  <c:v>-0.84432792550202795</c:v>
                </c:pt>
                <c:pt idx="567">
                  <c:v>-0.87630668004387702</c:v>
                </c:pt>
                <c:pt idx="568">
                  <c:v>-0.90482705246603301</c:v>
                </c:pt>
                <c:pt idx="569">
                  <c:v>-0.929776485888264</c:v>
                </c:pt>
                <c:pt idx="570">
                  <c:v>-0.95105651629516497</c:v>
                </c:pt>
                <c:pt idx="571">
                  <c:v>-0.96858316112864096</c:v>
                </c:pt>
                <c:pt idx="572">
                  <c:v>-0.98228725072869705</c:v>
                </c:pt>
                <c:pt idx="573">
                  <c:v>-0.99211470131448398</c:v>
                </c:pt>
                <c:pt idx="574">
                  <c:v>-0.998026728428275</c:v>
                </c:pt>
                <c:pt idx="575">
                  <c:v>-1</c:v>
                </c:pt>
                <c:pt idx="576">
                  <c:v>-0.99802672842826801</c:v>
                </c:pt>
                <c:pt idx="577">
                  <c:v>-0.99211470131446999</c:v>
                </c:pt>
                <c:pt idx="578">
                  <c:v>-0.98228725072867695</c:v>
                </c:pt>
                <c:pt idx="579">
                  <c:v>-0.96858316112861498</c:v>
                </c:pt>
                <c:pt idx="580">
                  <c:v>-0.95105651629513199</c:v>
                </c:pt>
                <c:pt idx="581">
                  <c:v>-0.92977648588822503</c:v>
                </c:pt>
                <c:pt idx="582">
                  <c:v>-0.90482705246598705</c:v>
                </c:pt>
                <c:pt idx="583">
                  <c:v>-0.87630668004382495</c:v>
                </c:pt>
                <c:pt idx="584">
                  <c:v>-0.844327925501971</c:v>
                </c:pt>
                <c:pt idx="585">
                  <c:v>-0.80901699437489705</c:v>
                </c:pt>
                <c:pt idx="586">
                  <c:v>-0.77051324277573296</c:v>
                </c:pt>
                <c:pt idx="587">
                  <c:v>-0.72896862742134805</c:v>
                </c:pt>
                <c:pt idx="588">
                  <c:v>-0.684547105928619</c:v>
                </c:pt>
                <c:pt idx="589">
                  <c:v>-0.63742398974861403</c:v>
                </c:pt>
                <c:pt idx="590">
                  <c:v>-0.58778525229239098</c:v>
                </c:pt>
                <c:pt idx="591">
                  <c:v>-0.53582679497890795</c:v>
                </c:pt>
                <c:pt idx="592">
                  <c:v>-0.48175367410162101</c:v>
                </c:pt>
                <c:pt idx="593">
                  <c:v>-0.42577929156497202</c:v>
                </c:pt>
                <c:pt idx="594">
                  <c:v>-0.368124552684572</c:v>
                </c:pt>
                <c:pt idx="595">
                  <c:v>-0.30901699437483598</c:v>
                </c:pt>
                <c:pt idx="596">
                  <c:v>-0.248689887164738</c:v>
                </c:pt>
                <c:pt idx="597">
                  <c:v>-0.187381314585603</c:v>
                </c:pt>
                <c:pt idx="598">
                  <c:v>-0.125333233564178</c:v>
                </c:pt>
                <c:pt idx="599">
                  <c:v>-6.2790519529183297E-2</c:v>
                </c:pt>
                <c:pt idx="600">
                  <c:v>1.3353354363544201E-13</c:v>
                </c:pt>
              </c:numCache>
            </c:numRef>
          </c:yVal>
          <c:smooth val="1"/>
          <c:extLst>
            <c:ext xmlns:c16="http://schemas.microsoft.com/office/drawing/2014/chart" uri="{C3380CC4-5D6E-409C-BE32-E72D297353CC}">
              <c16:uniqueId val="{00000000-94CF-2746-B0A2-C71053FD7338}"/>
            </c:ext>
          </c:extLst>
        </c:ser>
        <c:dLbls>
          <c:showLegendKey val="0"/>
          <c:showVal val="0"/>
          <c:showCatName val="0"/>
          <c:showSerName val="0"/>
          <c:showPercent val="0"/>
          <c:showBubbleSize val="0"/>
        </c:dLbls>
        <c:axId val="-2028519800"/>
        <c:axId val="-2125291704"/>
      </c:scatterChart>
      <c:valAx>
        <c:axId val="-2028519800"/>
        <c:scaling>
          <c:orientation val="minMax"/>
        </c:scaling>
        <c:delete val="0"/>
        <c:axPos val="b"/>
        <c:numFmt formatCode="General" sourceLinked="1"/>
        <c:majorTickMark val="none"/>
        <c:minorTickMark val="none"/>
        <c:tickLblPos val="none"/>
        <c:spPr>
          <a:ln>
            <a:noFill/>
          </a:ln>
        </c:spPr>
        <c:txPr>
          <a:bodyPr/>
          <a:lstStyle/>
          <a:p>
            <a:pPr>
              <a:defRPr b="0" i="0"/>
            </a:pPr>
            <a:endParaRPr lang="en-US"/>
          </a:p>
        </c:txPr>
        <c:crossAx val="-2125291704"/>
        <c:crossesAt val="0"/>
        <c:crossBetween val="midCat"/>
      </c:valAx>
      <c:valAx>
        <c:axId val="-2125291704"/>
        <c:scaling>
          <c:orientation val="minMax"/>
          <c:max val="1.5"/>
          <c:min val="-1.5"/>
        </c:scaling>
        <c:delete val="0"/>
        <c:axPos val="l"/>
        <c:majorGridlines>
          <c:spPr>
            <a:ln>
              <a:solidFill>
                <a:sysClr val="windowText" lastClr="000000">
                  <a:tint val="75000"/>
                  <a:shade val="95000"/>
                  <a:satMod val="105000"/>
                  <a:alpha val="0"/>
                </a:sysClr>
              </a:solidFill>
            </a:ln>
          </c:spPr>
        </c:majorGridlines>
        <c:numFmt formatCode="General" sourceLinked="1"/>
        <c:majorTickMark val="none"/>
        <c:minorTickMark val="none"/>
        <c:tickLblPos val="none"/>
        <c:spPr>
          <a:ln>
            <a:noFill/>
          </a:ln>
        </c:spPr>
        <c:crossAx val="-2028519800"/>
        <c:crosses val="autoZero"/>
        <c:crossBetween val="midCat"/>
        <c:majorUnit val="0.5"/>
        <c:minorUnit val="0.1"/>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9048141134256901E-2"/>
          <c:y val="1.5665796344647501E-2"/>
          <c:w val="0.92563540316953996"/>
          <c:h val="0.94255874673629203"/>
        </c:manualLayout>
      </c:layout>
      <c:scatterChart>
        <c:scatterStyle val="lineMarker"/>
        <c:varyColors val="0"/>
        <c:ser>
          <c:idx val="0"/>
          <c:order val="0"/>
          <c:spPr>
            <a:ln w="28575">
              <a:solidFill>
                <a:srgbClr val="C00000"/>
              </a:solidFill>
            </a:ln>
          </c:spPr>
          <c:marker>
            <c:symbol val="none"/>
          </c:marker>
          <c:xVal>
            <c:numRef>
              <c:f>Sheet1!$A$2:$A$602</c:f>
              <c:numCache>
                <c:formatCode>General</c:formatCode>
                <c:ptCount val="601"/>
                <c:pt idx="0">
                  <c:v>0</c:v>
                </c:pt>
                <c:pt idx="1">
                  <c:v>6.2831853071795896E-2</c:v>
                </c:pt>
                <c:pt idx="2">
                  <c:v>0.12566370614359201</c:v>
                </c:pt>
                <c:pt idx="3">
                  <c:v>0.18849555921538799</c:v>
                </c:pt>
                <c:pt idx="4">
                  <c:v>0.25132741228718303</c:v>
                </c:pt>
                <c:pt idx="5">
                  <c:v>0.31415926535897898</c:v>
                </c:pt>
                <c:pt idx="6">
                  <c:v>0.37699111843077499</c:v>
                </c:pt>
                <c:pt idx="7">
                  <c:v>0.43982297150257099</c:v>
                </c:pt>
                <c:pt idx="8">
                  <c:v>0.50265482457436705</c:v>
                </c:pt>
                <c:pt idx="9">
                  <c:v>0.56548667764616301</c:v>
                </c:pt>
                <c:pt idx="10">
                  <c:v>0.62831853071795796</c:v>
                </c:pt>
                <c:pt idx="11">
                  <c:v>0.69115038378975402</c:v>
                </c:pt>
                <c:pt idx="12">
                  <c:v>0.75398223686154997</c:v>
                </c:pt>
                <c:pt idx="13">
                  <c:v>0.81681408993334603</c:v>
                </c:pt>
                <c:pt idx="14">
                  <c:v>0.87964594300514198</c:v>
                </c:pt>
                <c:pt idx="15">
                  <c:v>0.94247779607693805</c:v>
                </c:pt>
                <c:pt idx="16">
                  <c:v>1.0053096491487341</c:v>
                </c:pt>
                <c:pt idx="17">
                  <c:v>1.0681415022205301</c:v>
                </c:pt>
                <c:pt idx="18">
                  <c:v>1.130973355292326</c:v>
                </c:pt>
                <c:pt idx="19">
                  <c:v>1.1938052083641211</c:v>
                </c:pt>
                <c:pt idx="20">
                  <c:v>1.256637061435917</c:v>
                </c:pt>
                <c:pt idx="21">
                  <c:v>1.319468914507713</c:v>
                </c:pt>
                <c:pt idx="22">
                  <c:v>1.38230076757951</c:v>
                </c:pt>
                <c:pt idx="23">
                  <c:v>1.4451326206513051</c:v>
                </c:pt>
                <c:pt idx="24">
                  <c:v>1.5079644737231011</c:v>
                </c:pt>
                <c:pt idx="25">
                  <c:v>1.570796326794897</c:v>
                </c:pt>
                <c:pt idx="26">
                  <c:v>1.633628179866693</c:v>
                </c:pt>
                <c:pt idx="27">
                  <c:v>1.69646003293849</c:v>
                </c:pt>
                <c:pt idx="28">
                  <c:v>1.7592918860102851</c:v>
                </c:pt>
                <c:pt idx="29">
                  <c:v>1.822123739082081</c:v>
                </c:pt>
                <c:pt idx="30">
                  <c:v>1.884955592153877</c:v>
                </c:pt>
                <c:pt idx="31">
                  <c:v>1.9477874452256729</c:v>
                </c:pt>
                <c:pt idx="32">
                  <c:v>2.01061929829747</c:v>
                </c:pt>
                <c:pt idx="33">
                  <c:v>2.0734511513692651</c:v>
                </c:pt>
                <c:pt idx="34">
                  <c:v>2.136283004441061</c:v>
                </c:pt>
                <c:pt idx="35">
                  <c:v>2.1991148575128561</c:v>
                </c:pt>
                <c:pt idx="36">
                  <c:v>2.261946710584652</c:v>
                </c:pt>
                <c:pt idx="37">
                  <c:v>2.324778563656448</c:v>
                </c:pt>
                <c:pt idx="38">
                  <c:v>2.387610416728243</c:v>
                </c:pt>
                <c:pt idx="39">
                  <c:v>2.450442269800039</c:v>
                </c:pt>
                <c:pt idx="40">
                  <c:v>2.5132741228718358</c:v>
                </c:pt>
                <c:pt idx="41">
                  <c:v>2.5761059759436322</c:v>
                </c:pt>
                <c:pt idx="42">
                  <c:v>2.6389378290154282</c:v>
                </c:pt>
                <c:pt idx="43">
                  <c:v>2.7017696820872241</c:v>
                </c:pt>
                <c:pt idx="44">
                  <c:v>2.7646015351590201</c:v>
                </c:pt>
                <c:pt idx="45">
                  <c:v>2.827433388230816</c:v>
                </c:pt>
                <c:pt idx="46">
                  <c:v>2.890265241302612</c:v>
                </c:pt>
                <c:pt idx="47">
                  <c:v>2.9530970943744079</c:v>
                </c:pt>
                <c:pt idx="48">
                  <c:v>3.0159289474462039</c:v>
                </c:pt>
                <c:pt idx="49">
                  <c:v>3.0787608005179998</c:v>
                </c:pt>
                <c:pt idx="50">
                  <c:v>3.1415926535897958</c:v>
                </c:pt>
                <c:pt idx="51">
                  <c:v>3.2044245066615908</c:v>
                </c:pt>
                <c:pt idx="52">
                  <c:v>3.2672563597333881</c:v>
                </c:pt>
                <c:pt idx="53">
                  <c:v>3.3300882128051841</c:v>
                </c:pt>
                <c:pt idx="54">
                  <c:v>3.39292006587698</c:v>
                </c:pt>
                <c:pt idx="55">
                  <c:v>3.455751918948776</c:v>
                </c:pt>
                <c:pt idx="56">
                  <c:v>3.518583772020571</c:v>
                </c:pt>
                <c:pt idx="57">
                  <c:v>3.581415625092367</c:v>
                </c:pt>
                <c:pt idx="58">
                  <c:v>3.6442474781641629</c:v>
                </c:pt>
                <c:pt idx="59">
                  <c:v>3.7070793312359598</c:v>
                </c:pt>
                <c:pt idx="60">
                  <c:v>3.7699111843077548</c:v>
                </c:pt>
                <c:pt idx="61">
                  <c:v>3.832743037379537</c:v>
                </c:pt>
                <c:pt idx="62">
                  <c:v>3.8955748904513472</c:v>
                </c:pt>
                <c:pt idx="63">
                  <c:v>3.9584067435231431</c:v>
                </c:pt>
                <c:pt idx="64">
                  <c:v>4.02123859659494</c:v>
                </c:pt>
                <c:pt idx="65">
                  <c:v>4.0840704496667346</c:v>
                </c:pt>
                <c:pt idx="66">
                  <c:v>4.1469023027385301</c:v>
                </c:pt>
                <c:pt idx="67">
                  <c:v>4.2097341558103301</c:v>
                </c:pt>
                <c:pt idx="68">
                  <c:v>4.2725660088821202</c:v>
                </c:pt>
                <c:pt idx="69">
                  <c:v>4.3353978619539166</c:v>
                </c:pt>
                <c:pt idx="70">
                  <c:v>4.3982297150257121</c:v>
                </c:pt>
                <c:pt idx="71">
                  <c:v>4.4610615680975076</c:v>
                </c:pt>
                <c:pt idx="72">
                  <c:v>4.5238934211693032</c:v>
                </c:pt>
                <c:pt idx="73">
                  <c:v>4.5867252742410987</c:v>
                </c:pt>
                <c:pt idx="74">
                  <c:v>4.6495571273128942</c:v>
                </c:pt>
                <c:pt idx="75">
                  <c:v>4.7123889803846897</c:v>
                </c:pt>
                <c:pt idx="76">
                  <c:v>4.7752208334564852</c:v>
                </c:pt>
                <c:pt idx="77">
                  <c:v>4.8380526865282807</c:v>
                </c:pt>
                <c:pt idx="78">
                  <c:v>4.9008845396000744</c:v>
                </c:pt>
                <c:pt idx="79">
                  <c:v>4.9637163926718708</c:v>
                </c:pt>
                <c:pt idx="80">
                  <c:v>5.0265482457436681</c:v>
                </c:pt>
                <c:pt idx="81">
                  <c:v>5.0893800988154627</c:v>
                </c:pt>
                <c:pt idx="82">
                  <c:v>5.1522119518872236</c:v>
                </c:pt>
                <c:pt idx="83">
                  <c:v>5.2150438049590537</c:v>
                </c:pt>
                <c:pt idx="84">
                  <c:v>5.2778756580308466</c:v>
                </c:pt>
                <c:pt idx="85">
                  <c:v>5.3407075111026439</c:v>
                </c:pt>
                <c:pt idx="86">
                  <c:v>5.4035393641744403</c:v>
                </c:pt>
                <c:pt idx="87">
                  <c:v>5.4663712172462358</c:v>
                </c:pt>
                <c:pt idx="88">
                  <c:v>5.5292030703180313</c:v>
                </c:pt>
                <c:pt idx="89">
                  <c:v>5.5920349233898268</c:v>
                </c:pt>
                <c:pt idx="90">
                  <c:v>5.6548667764616196</c:v>
                </c:pt>
                <c:pt idx="91">
                  <c:v>5.7176986295334178</c:v>
                </c:pt>
                <c:pt idx="92">
                  <c:v>5.7805304826052106</c:v>
                </c:pt>
                <c:pt idx="93">
                  <c:v>5.8433623356770079</c:v>
                </c:pt>
                <c:pt idx="94">
                  <c:v>5.9061941887488061</c:v>
                </c:pt>
                <c:pt idx="95">
                  <c:v>5.9690260418205998</c:v>
                </c:pt>
                <c:pt idx="96">
                  <c:v>6.0318578948923971</c:v>
                </c:pt>
                <c:pt idx="97">
                  <c:v>6.0946897479641908</c:v>
                </c:pt>
                <c:pt idx="98">
                  <c:v>6.1575216010359188</c:v>
                </c:pt>
                <c:pt idx="99">
                  <c:v>6.2203534541077818</c:v>
                </c:pt>
                <c:pt idx="100">
                  <c:v>6.2831853071795756</c:v>
                </c:pt>
                <c:pt idx="101">
                  <c:v>6.3460171602513729</c:v>
                </c:pt>
                <c:pt idx="102">
                  <c:v>6.4088490133231701</c:v>
                </c:pt>
                <c:pt idx="103">
                  <c:v>6.4716808663949639</c:v>
                </c:pt>
                <c:pt idx="104">
                  <c:v>6.5345127194667354</c:v>
                </c:pt>
                <c:pt idx="105">
                  <c:v>6.5973445725385336</c:v>
                </c:pt>
                <c:pt idx="106">
                  <c:v>6.6601764256103486</c:v>
                </c:pt>
                <c:pt idx="107">
                  <c:v>6.7230082786821459</c:v>
                </c:pt>
                <c:pt idx="108">
                  <c:v>6.7858401317539414</c:v>
                </c:pt>
                <c:pt idx="109">
                  <c:v>6.848671984825736</c:v>
                </c:pt>
                <c:pt idx="110">
                  <c:v>6.9115038378975324</c:v>
                </c:pt>
                <c:pt idx="111">
                  <c:v>6.974335690969327</c:v>
                </c:pt>
                <c:pt idx="112">
                  <c:v>7.0371675440411234</c:v>
                </c:pt>
                <c:pt idx="113">
                  <c:v>7.0999993971129189</c:v>
                </c:pt>
                <c:pt idx="114">
                  <c:v>7.1628312501846736</c:v>
                </c:pt>
                <c:pt idx="115">
                  <c:v>7.22566310325651</c:v>
                </c:pt>
                <c:pt idx="116">
                  <c:v>7.2884949563283046</c:v>
                </c:pt>
                <c:pt idx="117">
                  <c:v>7.351326809400101</c:v>
                </c:pt>
                <c:pt idx="118">
                  <c:v>7.4141586624718956</c:v>
                </c:pt>
                <c:pt idx="119">
                  <c:v>7.4769905155436911</c:v>
                </c:pt>
                <c:pt idx="120">
                  <c:v>7.5398223686154866</c:v>
                </c:pt>
                <c:pt idx="121">
                  <c:v>7.6026542216872244</c:v>
                </c:pt>
                <c:pt idx="122">
                  <c:v>7.6654860747590208</c:v>
                </c:pt>
                <c:pt idx="123">
                  <c:v>7.728317927830874</c:v>
                </c:pt>
                <c:pt idx="124">
                  <c:v>7.7911497809026704</c:v>
                </c:pt>
                <c:pt idx="125">
                  <c:v>7.853981633974465</c:v>
                </c:pt>
                <c:pt idx="126">
                  <c:v>7.9168134870462596</c:v>
                </c:pt>
                <c:pt idx="127">
                  <c:v>7.979645340118056</c:v>
                </c:pt>
                <c:pt idx="128">
                  <c:v>8.0424771931898515</c:v>
                </c:pt>
                <c:pt idx="129">
                  <c:v>8.1053090462616506</c:v>
                </c:pt>
                <c:pt idx="130">
                  <c:v>8.1681408993334426</c:v>
                </c:pt>
                <c:pt idx="131">
                  <c:v>8.2309727524052381</c:v>
                </c:pt>
                <c:pt idx="132">
                  <c:v>8.2938046054770336</c:v>
                </c:pt>
                <c:pt idx="133">
                  <c:v>8.3566364585488309</c:v>
                </c:pt>
                <c:pt idx="134">
                  <c:v>8.4194683116206246</c:v>
                </c:pt>
                <c:pt idx="135">
                  <c:v>8.4823001646924183</c:v>
                </c:pt>
                <c:pt idx="136">
                  <c:v>8.5451320177642192</c:v>
                </c:pt>
                <c:pt idx="137">
                  <c:v>8.6079638708360111</c:v>
                </c:pt>
                <c:pt idx="138">
                  <c:v>8.6707957239078066</c:v>
                </c:pt>
                <c:pt idx="139">
                  <c:v>8.7336275769796021</c:v>
                </c:pt>
                <c:pt idx="140">
                  <c:v>8.7964594300513976</c:v>
                </c:pt>
                <c:pt idx="141">
                  <c:v>8.8592912831231931</c:v>
                </c:pt>
                <c:pt idx="142">
                  <c:v>8.9221231361949886</c:v>
                </c:pt>
                <c:pt idx="143">
                  <c:v>8.9849549892667842</c:v>
                </c:pt>
                <c:pt idx="144">
                  <c:v>9.0477868423385797</c:v>
                </c:pt>
                <c:pt idx="145">
                  <c:v>9.1106186954103681</c:v>
                </c:pt>
                <c:pt idx="146">
                  <c:v>9.1734505484821707</c:v>
                </c:pt>
                <c:pt idx="147">
                  <c:v>9.2362824015539626</c:v>
                </c:pt>
                <c:pt idx="148">
                  <c:v>9.2991142546257599</c:v>
                </c:pt>
                <c:pt idx="149">
                  <c:v>9.3619461076975572</c:v>
                </c:pt>
                <c:pt idx="150">
                  <c:v>9.4247779607693527</c:v>
                </c:pt>
                <c:pt idx="151">
                  <c:v>9.48760981384115</c:v>
                </c:pt>
                <c:pt idx="152">
                  <c:v>9.5504416669129508</c:v>
                </c:pt>
                <c:pt idx="153">
                  <c:v>9.6132735199847392</c:v>
                </c:pt>
                <c:pt idx="154">
                  <c:v>9.6761053730565347</c:v>
                </c:pt>
                <c:pt idx="155">
                  <c:v>9.7389372261283302</c:v>
                </c:pt>
                <c:pt idx="156">
                  <c:v>9.8017690792001257</c:v>
                </c:pt>
                <c:pt idx="157">
                  <c:v>9.8646009322719195</c:v>
                </c:pt>
                <c:pt idx="158">
                  <c:v>9.9274327853437168</c:v>
                </c:pt>
                <c:pt idx="159">
                  <c:v>9.9902646384155123</c:v>
                </c:pt>
                <c:pt idx="160">
                  <c:v>10.05309649148731</c:v>
                </c:pt>
                <c:pt idx="161">
                  <c:v>10.1159283445591</c:v>
                </c:pt>
                <c:pt idx="162">
                  <c:v>10.178760197630901</c:v>
                </c:pt>
                <c:pt idx="163">
                  <c:v>10.2415920507027</c:v>
                </c:pt>
                <c:pt idx="164">
                  <c:v>10.30442390377449</c:v>
                </c:pt>
                <c:pt idx="165">
                  <c:v>10.3672557568463</c:v>
                </c:pt>
                <c:pt idx="166">
                  <c:v>10.430087609918081</c:v>
                </c:pt>
                <c:pt idx="167">
                  <c:v>10.49291946298988</c:v>
                </c:pt>
                <c:pt idx="168">
                  <c:v>10.55575131606167</c:v>
                </c:pt>
                <c:pt idx="169">
                  <c:v>10.618583169133469</c:v>
                </c:pt>
                <c:pt idx="170">
                  <c:v>10.681415022205259</c:v>
                </c:pt>
                <c:pt idx="171">
                  <c:v>10.74424687527706</c:v>
                </c:pt>
                <c:pt idx="172">
                  <c:v>10.80707872834885</c:v>
                </c:pt>
                <c:pt idx="173">
                  <c:v>10.869910581420649</c:v>
                </c:pt>
                <c:pt idx="174">
                  <c:v>10.93274243449244</c:v>
                </c:pt>
                <c:pt idx="175">
                  <c:v>10.99557428756424</c:v>
                </c:pt>
                <c:pt idx="176">
                  <c:v>11.058406140636039</c:v>
                </c:pt>
                <c:pt idx="177">
                  <c:v>11.12123799370783</c:v>
                </c:pt>
                <c:pt idx="178">
                  <c:v>11.18406984677963</c:v>
                </c:pt>
                <c:pt idx="179">
                  <c:v>11.246901699851421</c:v>
                </c:pt>
                <c:pt idx="180">
                  <c:v>11.30973355292322</c:v>
                </c:pt>
                <c:pt idx="181">
                  <c:v>11.37256540599501</c:v>
                </c:pt>
                <c:pt idx="182">
                  <c:v>11.435397259066811</c:v>
                </c:pt>
                <c:pt idx="183">
                  <c:v>11.498229112138601</c:v>
                </c:pt>
                <c:pt idx="184">
                  <c:v>11.5610609652104</c:v>
                </c:pt>
                <c:pt idx="185">
                  <c:v>11.623892818282201</c:v>
                </c:pt>
                <c:pt idx="186">
                  <c:v>11.686724671354</c:v>
                </c:pt>
                <c:pt idx="187">
                  <c:v>11.749556524425801</c:v>
                </c:pt>
                <c:pt idx="188">
                  <c:v>11.81238837749758</c:v>
                </c:pt>
                <c:pt idx="189">
                  <c:v>11.875220230569379</c:v>
                </c:pt>
                <c:pt idx="190">
                  <c:v>11.938052083641169</c:v>
                </c:pt>
                <c:pt idx="191">
                  <c:v>12.00088393671297</c:v>
                </c:pt>
                <c:pt idx="192">
                  <c:v>12.06371578978476</c:v>
                </c:pt>
                <c:pt idx="193">
                  <c:v>12.12654764285656</c:v>
                </c:pt>
                <c:pt idx="194">
                  <c:v>12.18937949592835</c:v>
                </c:pt>
                <c:pt idx="195">
                  <c:v>12.252211349000151</c:v>
                </c:pt>
                <c:pt idx="196">
                  <c:v>12.31504320207195</c:v>
                </c:pt>
                <c:pt idx="197">
                  <c:v>12.37787505514374</c:v>
                </c:pt>
                <c:pt idx="198">
                  <c:v>12.440706908215541</c:v>
                </c:pt>
                <c:pt idx="199">
                  <c:v>12.503538761287331</c:v>
                </c:pt>
                <c:pt idx="200">
                  <c:v>12.56637061435913</c:v>
                </c:pt>
                <c:pt idx="201">
                  <c:v>12.62920246743092</c:v>
                </c:pt>
                <c:pt idx="202">
                  <c:v>12.692034320502721</c:v>
                </c:pt>
                <c:pt idx="203">
                  <c:v>12.754866173574509</c:v>
                </c:pt>
                <c:pt idx="204">
                  <c:v>12.81769802664631</c:v>
                </c:pt>
                <c:pt idx="205">
                  <c:v>12.880529879718109</c:v>
                </c:pt>
                <c:pt idx="206">
                  <c:v>12.943361732789899</c:v>
                </c:pt>
                <c:pt idx="207">
                  <c:v>13.0061935858617</c:v>
                </c:pt>
                <c:pt idx="208">
                  <c:v>13.069025438933499</c:v>
                </c:pt>
                <c:pt idx="209">
                  <c:v>13.1318572920053</c:v>
                </c:pt>
                <c:pt idx="210">
                  <c:v>13.19468914507708</c:v>
                </c:pt>
                <c:pt idx="211">
                  <c:v>13.25752099814888</c:v>
                </c:pt>
                <c:pt idx="212">
                  <c:v>13.320352851220671</c:v>
                </c:pt>
                <c:pt idx="213">
                  <c:v>13.38318470429247</c:v>
                </c:pt>
                <c:pt idx="214">
                  <c:v>13.44601655736427</c:v>
                </c:pt>
                <c:pt idx="215">
                  <c:v>13.508848410436061</c:v>
                </c:pt>
                <c:pt idx="216">
                  <c:v>13.57168026350786</c:v>
                </c:pt>
                <c:pt idx="217">
                  <c:v>13.63451211657965</c:v>
                </c:pt>
                <c:pt idx="218">
                  <c:v>13.697343969651451</c:v>
                </c:pt>
                <c:pt idx="219">
                  <c:v>13.760175822723239</c:v>
                </c:pt>
                <c:pt idx="220">
                  <c:v>13.82300767579504</c:v>
                </c:pt>
                <c:pt idx="221">
                  <c:v>13.88583952886683</c:v>
                </c:pt>
                <c:pt idx="222">
                  <c:v>13.948671381938629</c:v>
                </c:pt>
                <c:pt idx="223">
                  <c:v>14.011503235010419</c:v>
                </c:pt>
                <c:pt idx="224">
                  <c:v>14.07433508808222</c:v>
                </c:pt>
                <c:pt idx="225">
                  <c:v>14.137166941154019</c:v>
                </c:pt>
                <c:pt idx="226">
                  <c:v>14.199998794225809</c:v>
                </c:pt>
                <c:pt idx="227">
                  <c:v>14.26283064729761</c:v>
                </c:pt>
                <c:pt idx="228">
                  <c:v>14.3256625003694</c:v>
                </c:pt>
                <c:pt idx="229">
                  <c:v>14.3884943534412</c:v>
                </c:pt>
                <c:pt idx="230">
                  <c:v>14.451326206513</c:v>
                </c:pt>
                <c:pt idx="231">
                  <c:v>14.514158059584799</c:v>
                </c:pt>
                <c:pt idx="232">
                  <c:v>14.576989912656581</c:v>
                </c:pt>
                <c:pt idx="233">
                  <c:v>14.63982176572838</c:v>
                </c:pt>
                <c:pt idx="234">
                  <c:v>14.702653618800181</c:v>
                </c:pt>
                <c:pt idx="235">
                  <c:v>14.765485471871971</c:v>
                </c:pt>
                <c:pt idx="236">
                  <c:v>14.82831732494377</c:v>
                </c:pt>
                <c:pt idx="237">
                  <c:v>14.89114917801556</c:v>
                </c:pt>
                <c:pt idx="238">
                  <c:v>14.953981031087361</c:v>
                </c:pt>
                <c:pt idx="239">
                  <c:v>15.016812884159149</c:v>
                </c:pt>
                <c:pt idx="240">
                  <c:v>15.07964473723095</c:v>
                </c:pt>
                <c:pt idx="241">
                  <c:v>15.14247659030274</c:v>
                </c:pt>
                <c:pt idx="242">
                  <c:v>15.205308443374539</c:v>
                </c:pt>
                <c:pt idx="243">
                  <c:v>15.26814029644633</c:v>
                </c:pt>
                <c:pt idx="244">
                  <c:v>15.33097214951813</c:v>
                </c:pt>
                <c:pt idx="245">
                  <c:v>15.393804002589929</c:v>
                </c:pt>
                <c:pt idx="246">
                  <c:v>15.45663585566172</c:v>
                </c:pt>
                <c:pt idx="247">
                  <c:v>15.51946770873352</c:v>
                </c:pt>
                <c:pt idx="248">
                  <c:v>15.582299561805311</c:v>
                </c:pt>
                <c:pt idx="249">
                  <c:v>15.64513141487711</c:v>
                </c:pt>
                <c:pt idx="250">
                  <c:v>15.7079632679489</c:v>
                </c:pt>
                <c:pt idx="251">
                  <c:v>15.770795121020701</c:v>
                </c:pt>
                <c:pt idx="252">
                  <c:v>15.8336269740925</c:v>
                </c:pt>
                <c:pt idx="253">
                  <c:v>15.896458827164301</c:v>
                </c:pt>
                <c:pt idx="254">
                  <c:v>15.9592906802361</c:v>
                </c:pt>
                <c:pt idx="255">
                  <c:v>16.0221225333074</c:v>
                </c:pt>
                <c:pt idx="256">
                  <c:v>16.084954386379678</c:v>
                </c:pt>
                <c:pt idx="257">
                  <c:v>16.14778623945147</c:v>
                </c:pt>
                <c:pt idx="258">
                  <c:v>16.210618092523269</c:v>
                </c:pt>
                <c:pt idx="259">
                  <c:v>16.273449945594979</c:v>
                </c:pt>
                <c:pt idx="260">
                  <c:v>16.33628179866686</c:v>
                </c:pt>
                <c:pt idx="261">
                  <c:v>16.399113651738659</c:v>
                </c:pt>
                <c:pt idx="262">
                  <c:v>16.461945504810451</c:v>
                </c:pt>
                <c:pt idx="263">
                  <c:v>16.52477735788225</c:v>
                </c:pt>
                <c:pt idx="264">
                  <c:v>16.587609210954039</c:v>
                </c:pt>
                <c:pt idx="265">
                  <c:v>16.650441064025841</c:v>
                </c:pt>
                <c:pt idx="266">
                  <c:v>16.71327291709763</c:v>
                </c:pt>
                <c:pt idx="267">
                  <c:v>16.776104770169429</c:v>
                </c:pt>
                <c:pt idx="268">
                  <c:v>16.838936623241221</c:v>
                </c:pt>
                <c:pt idx="269">
                  <c:v>16.90176847631302</c:v>
                </c:pt>
                <c:pt idx="270">
                  <c:v>16.964600329384819</c:v>
                </c:pt>
                <c:pt idx="271">
                  <c:v>17.027432182456611</c:v>
                </c:pt>
                <c:pt idx="272">
                  <c:v>17.09026403552841</c:v>
                </c:pt>
                <c:pt idx="273">
                  <c:v>17.153095888600198</c:v>
                </c:pt>
                <c:pt idx="274">
                  <c:v>17.215927741672001</c:v>
                </c:pt>
                <c:pt idx="275">
                  <c:v>17.278759594743779</c:v>
                </c:pt>
                <c:pt idx="276">
                  <c:v>17.341591447815599</c:v>
                </c:pt>
                <c:pt idx="277">
                  <c:v>17.40442330088738</c:v>
                </c:pt>
                <c:pt idx="278">
                  <c:v>17.467255153959179</c:v>
                </c:pt>
                <c:pt idx="279">
                  <c:v>17.530087007030971</c:v>
                </c:pt>
                <c:pt idx="280">
                  <c:v>17.59291886010277</c:v>
                </c:pt>
                <c:pt idx="281">
                  <c:v>17.655750713174569</c:v>
                </c:pt>
                <c:pt idx="282">
                  <c:v>17.718582566246361</c:v>
                </c:pt>
                <c:pt idx="283">
                  <c:v>17.78141441931816</c:v>
                </c:pt>
                <c:pt idx="284">
                  <c:v>17.844246272389679</c:v>
                </c:pt>
                <c:pt idx="285">
                  <c:v>17.907078125461751</c:v>
                </c:pt>
                <c:pt idx="286">
                  <c:v>17.969909978533479</c:v>
                </c:pt>
                <c:pt idx="287">
                  <c:v>18.032741831605179</c:v>
                </c:pt>
                <c:pt idx="288">
                  <c:v>18.09557368467712</c:v>
                </c:pt>
                <c:pt idx="289">
                  <c:v>18.15840553774893</c:v>
                </c:pt>
                <c:pt idx="290">
                  <c:v>18.221237390820729</c:v>
                </c:pt>
                <c:pt idx="291">
                  <c:v>18.284069243892521</c:v>
                </c:pt>
                <c:pt idx="292">
                  <c:v>18.34690109696432</c:v>
                </c:pt>
                <c:pt idx="293">
                  <c:v>18.40973295003608</c:v>
                </c:pt>
                <c:pt idx="294">
                  <c:v>18.472564803107879</c:v>
                </c:pt>
                <c:pt idx="295">
                  <c:v>18.535396656179699</c:v>
                </c:pt>
                <c:pt idx="296">
                  <c:v>18.598228509251499</c:v>
                </c:pt>
                <c:pt idx="297">
                  <c:v>18.66106036232329</c:v>
                </c:pt>
                <c:pt idx="298">
                  <c:v>18.72389221539509</c:v>
                </c:pt>
                <c:pt idx="299">
                  <c:v>18.786724068466881</c:v>
                </c:pt>
                <c:pt idx="300">
                  <c:v>18.849555921538681</c:v>
                </c:pt>
                <c:pt idx="301">
                  <c:v>18.91238777461048</c:v>
                </c:pt>
                <c:pt idx="302">
                  <c:v>18.975219627682272</c:v>
                </c:pt>
                <c:pt idx="303">
                  <c:v>19.038051480754071</c:v>
                </c:pt>
                <c:pt idx="304">
                  <c:v>19.100883333825859</c:v>
                </c:pt>
                <c:pt idx="305">
                  <c:v>19.163715186897662</c:v>
                </c:pt>
                <c:pt idx="306">
                  <c:v>19.22654703996897</c:v>
                </c:pt>
                <c:pt idx="307">
                  <c:v>19.289378893041249</c:v>
                </c:pt>
                <c:pt idx="308">
                  <c:v>19.352210746113041</c:v>
                </c:pt>
                <c:pt idx="309">
                  <c:v>19.415042599184819</c:v>
                </c:pt>
                <c:pt idx="310">
                  <c:v>19.477874452256629</c:v>
                </c:pt>
                <c:pt idx="311">
                  <c:v>19.54070630532842</c:v>
                </c:pt>
                <c:pt idx="312">
                  <c:v>19.60353815840023</c:v>
                </c:pt>
                <c:pt idx="313">
                  <c:v>19.666370011472019</c:v>
                </c:pt>
                <c:pt idx="314">
                  <c:v>19.729201864543821</c:v>
                </c:pt>
                <c:pt idx="315">
                  <c:v>19.79203371761561</c:v>
                </c:pt>
                <c:pt idx="316">
                  <c:v>19.854865570687409</c:v>
                </c:pt>
                <c:pt idx="317">
                  <c:v>19.917697423759201</c:v>
                </c:pt>
                <c:pt idx="318">
                  <c:v>19.98052927683052</c:v>
                </c:pt>
                <c:pt idx="319">
                  <c:v>20.043361129902799</c:v>
                </c:pt>
                <c:pt idx="320">
                  <c:v>20.106192982974591</c:v>
                </c:pt>
                <c:pt idx="321">
                  <c:v>20.16902483604639</c:v>
                </c:pt>
                <c:pt idx="322">
                  <c:v>20.231856689118182</c:v>
                </c:pt>
                <c:pt idx="323">
                  <c:v>20.294688542189981</c:v>
                </c:pt>
                <c:pt idx="324">
                  <c:v>20.357520395261769</c:v>
                </c:pt>
                <c:pt idx="325">
                  <c:v>20.420352248333479</c:v>
                </c:pt>
                <c:pt idx="326">
                  <c:v>20.48318410140536</c:v>
                </c:pt>
                <c:pt idx="327">
                  <c:v>20.546015954477159</c:v>
                </c:pt>
                <c:pt idx="328">
                  <c:v>20.608847807548951</c:v>
                </c:pt>
                <c:pt idx="329">
                  <c:v>20.67167966062075</c:v>
                </c:pt>
                <c:pt idx="330">
                  <c:v>20.734511513692549</c:v>
                </c:pt>
                <c:pt idx="331">
                  <c:v>20.79734336676432</c:v>
                </c:pt>
                <c:pt idx="332">
                  <c:v>20.86017521983614</c:v>
                </c:pt>
                <c:pt idx="333">
                  <c:v>20.923007072907879</c:v>
                </c:pt>
                <c:pt idx="334">
                  <c:v>20.985838925979721</c:v>
                </c:pt>
                <c:pt idx="335">
                  <c:v>21.04867077905152</c:v>
                </c:pt>
                <c:pt idx="336">
                  <c:v>21.111502632123319</c:v>
                </c:pt>
                <c:pt idx="337">
                  <c:v>21.174334485195111</c:v>
                </c:pt>
                <c:pt idx="338">
                  <c:v>21.23716633826691</c:v>
                </c:pt>
                <c:pt idx="339">
                  <c:v>21.299998191338709</c:v>
                </c:pt>
                <c:pt idx="340">
                  <c:v>21.362830044410501</c:v>
                </c:pt>
                <c:pt idx="341">
                  <c:v>21.4256618974823</c:v>
                </c:pt>
                <c:pt idx="342">
                  <c:v>21.488493750554081</c:v>
                </c:pt>
                <c:pt idx="343">
                  <c:v>21.551325603625891</c:v>
                </c:pt>
                <c:pt idx="344">
                  <c:v>21.614157456697679</c:v>
                </c:pt>
                <c:pt idx="345">
                  <c:v>21.676989309769478</c:v>
                </c:pt>
                <c:pt idx="346">
                  <c:v>21.73982116284127</c:v>
                </c:pt>
                <c:pt idx="347">
                  <c:v>21.802653015913069</c:v>
                </c:pt>
                <c:pt idx="348">
                  <c:v>21.865484868984861</c:v>
                </c:pt>
                <c:pt idx="349">
                  <c:v>21.92831672205666</c:v>
                </c:pt>
                <c:pt idx="350">
                  <c:v>21.991148575128459</c:v>
                </c:pt>
                <c:pt idx="351">
                  <c:v>22.053980428200251</c:v>
                </c:pt>
                <c:pt idx="352">
                  <c:v>22.11681228127205</c:v>
                </c:pt>
                <c:pt idx="353">
                  <c:v>22.179644134343839</c:v>
                </c:pt>
                <c:pt idx="354">
                  <c:v>22.242475987415641</c:v>
                </c:pt>
                <c:pt idx="355">
                  <c:v>22.30530784048743</c:v>
                </c:pt>
                <c:pt idx="356">
                  <c:v>22.368139693559179</c:v>
                </c:pt>
                <c:pt idx="357">
                  <c:v>22.430971546631021</c:v>
                </c:pt>
                <c:pt idx="358">
                  <c:v>22.49380339970282</c:v>
                </c:pt>
                <c:pt idx="359">
                  <c:v>22.556635252774619</c:v>
                </c:pt>
                <c:pt idx="360">
                  <c:v>22.619467105846411</c:v>
                </c:pt>
                <c:pt idx="361">
                  <c:v>22.68229895891821</c:v>
                </c:pt>
                <c:pt idx="362">
                  <c:v>22.745130811989679</c:v>
                </c:pt>
                <c:pt idx="363">
                  <c:v>22.807962665061801</c:v>
                </c:pt>
                <c:pt idx="364">
                  <c:v>22.870794518133589</c:v>
                </c:pt>
                <c:pt idx="365">
                  <c:v>22.933626371205179</c:v>
                </c:pt>
                <c:pt idx="366">
                  <c:v>22.99645822427718</c:v>
                </c:pt>
                <c:pt idx="367">
                  <c:v>23.05929007734898</c:v>
                </c:pt>
                <c:pt idx="368">
                  <c:v>23.122121930420779</c:v>
                </c:pt>
                <c:pt idx="369">
                  <c:v>23.184953783492571</c:v>
                </c:pt>
                <c:pt idx="370">
                  <c:v>23.24778563656437</c:v>
                </c:pt>
                <c:pt idx="371">
                  <c:v>23.310617489636162</c:v>
                </c:pt>
                <c:pt idx="372">
                  <c:v>23.373449342707879</c:v>
                </c:pt>
                <c:pt idx="373">
                  <c:v>23.436281195779749</c:v>
                </c:pt>
                <c:pt idx="374">
                  <c:v>23.499113048851552</c:v>
                </c:pt>
                <c:pt idx="375">
                  <c:v>23.561944901923319</c:v>
                </c:pt>
                <c:pt idx="376">
                  <c:v>23.624776754995139</c:v>
                </c:pt>
                <c:pt idx="377">
                  <c:v>23.687608608066931</c:v>
                </c:pt>
                <c:pt idx="378">
                  <c:v>23.75044046113873</c:v>
                </c:pt>
                <c:pt idx="379">
                  <c:v>23.813272314210518</c:v>
                </c:pt>
                <c:pt idx="380">
                  <c:v>23.876104167282321</c:v>
                </c:pt>
                <c:pt idx="381">
                  <c:v>23.93893602035412</c:v>
                </c:pt>
                <c:pt idx="382">
                  <c:v>24.001767873425909</c:v>
                </c:pt>
                <c:pt idx="383">
                  <c:v>24.064599726497711</c:v>
                </c:pt>
                <c:pt idx="384">
                  <c:v>24.1274315795695</c:v>
                </c:pt>
                <c:pt idx="385">
                  <c:v>24.190263432641299</c:v>
                </c:pt>
                <c:pt idx="386">
                  <c:v>24.253095285713091</c:v>
                </c:pt>
                <c:pt idx="387">
                  <c:v>24.31592713878489</c:v>
                </c:pt>
                <c:pt idx="388">
                  <c:v>24.378758991856682</c:v>
                </c:pt>
                <c:pt idx="389">
                  <c:v>24.441590844928481</c:v>
                </c:pt>
                <c:pt idx="390">
                  <c:v>24.50442269800028</c:v>
                </c:pt>
                <c:pt idx="391">
                  <c:v>24.567254551072072</c:v>
                </c:pt>
                <c:pt idx="392">
                  <c:v>24.630086404143871</c:v>
                </c:pt>
                <c:pt idx="393">
                  <c:v>24.692918257215659</c:v>
                </c:pt>
                <c:pt idx="394">
                  <c:v>24.755750110287462</c:v>
                </c:pt>
                <c:pt idx="395">
                  <c:v>24.81858196335925</c:v>
                </c:pt>
                <c:pt idx="396">
                  <c:v>24.881413816431049</c:v>
                </c:pt>
                <c:pt idx="397">
                  <c:v>24.944245669502841</c:v>
                </c:pt>
                <c:pt idx="398">
                  <c:v>25.00707752257464</c:v>
                </c:pt>
                <c:pt idx="399">
                  <c:v>25.069909375646439</c:v>
                </c:pt>
                <c:pt idx="400">
                  <c:v>25.132741228718231</c:v>
                </c:pt>
                <c:pt idx="401">
                  <c:v>25.19557308179003</c:v>
                </c:pt>
                <c:pt idx="402">
                  <c:v>25.258404934861819</c:v>
                </c:pt>
                <c:pt idx="403">
                  <c:v>25.321236787933621</c:v>
                </c:pt>
                <c:pt idx="404">
                  <c:v>25.38406864100541</c:v>
                </c:pt>
                <c:pt idx="405">
                  <c:v>25.446900494077209</c:v>
                </c:pt>
                <c:pt idx="406">
                  <c:v>25.509732347148979</c:v>
                </c:pt>
                <c:pt idx="407">
                  <c:v>25.5725642002208</c:v>
                </c:pt>
                <c:pt idx="408">
                  <c:v>25.635396053292599</c:v>
                </c:pt>
                <c:pt idx="409">
                  <c:v>25.69822790636438</c:v>
                </c:pt>
                <c:pt idx="410">
                  <c:v>25.76105975943619</c:v>
                </c:pt>
                <c:pt idx="411">
                  <c:v>25.823891612507978</c:v>
                </c:pt>
                <c:pt idx="412">
                  <c:v>25.886723465579781</c:v>
                </c:pt>
                <c:pt idx="413">
                  <c:v>25.949555318651569</c:v>
                </c:pt>
                <c:pt idx="414">
                  <c:v>26.012387171723319</c:v>
                </c:pt>
                <c:pt idx="415">
                  <c:v>26.07521902479516</c:v>
                </c:pt>
                <c:pt idx="416">
                  <c:v>26.138050877866959</c:v>
                </c:pt>
                <c:pt idx="417">
                  <c:v>26.200882730938751</c:v>
                </c:pt>
                <c:pt idx="418">
                  <c:v>26.26371458401055</c:v>
                </c:pt>
                <c:pt idx="419">
                  <c:v>26.326546437082349</c:v>
                </c:pt>
                <c:pt idx="420">
                  <c:v>26.389378290154141</c:v>
                </c:pt>
                <c:pt idx="421">
                  <c:v>26.452210143225919</c:v>
                </c:pt>
                <c:pt idx="422">
                  <c:v>26.515041996297729</c:v>
                </c:pt>
                <c:pt idx="423">
                  <c:v>26.577873849369531</c:v>
                </c:pt>
                <c:pt idx="424">
                  <c:v>26.64070570244132</c:v>
                </c:pt>
                <c:pt idx="425">
                  <c:v>26.703537555513119</c:v>
                </c:pt>
                <c:pt idx="426">
                  <c:v>26.766369408584911</c:v>
                </c:pt>
                <c:pt idx="427">
                  <c:v>26.82920126165671</c:v>
                </c:pt>
                <c:pt idx="428">
                  <c:v>26.892033114728509</c:v>
                </c:pt>
                <c:pt idx="429">
                  <c:v>26.954864967800301</c:v>
                </c:pt>
                <c:pt idx="430">
                  <c:v>27.0176968208721</c:v>
                </c:pt>
                <c:pt idx="431">
                  <c:v>27.080528673943679</c:v>
                </c:pt>
                <c:pt idx="432">
                  <c:v>27.143360527015702</c:v>
                </c:pt>
                <c:pt idx="433">
                  <c:v>27.206192380087479</c:v>
                </c:pt>
                <c:pt idx="434">
                  <c:v>27.269024233159179</c:v>
                </c:pt>
                <c:pt idx="435">
                  <c:v>27.33185608623107</c:v>
                </c:pt>
                <c:pt idx="436">
                  <c:v>27.394687939302869</c:v>
                </c:pt>
                <c:pt idx="437">
                  <c:v>27.457519792374661</c:v>
                </c:pt>
                <c:pt idx="438">
                  <c:v>27.520351645446461</c:v>
                </c:pt>
                <c:pt idx="439">
                  <c:v>27.58318349851826</c:v>
                </c:pt>
                <c:pt idx="440">
                  <c:v>27.646015351590052</c:v>
                </c:pt>
                <c:pt idx="441">
                  <c:v>27.70884720466178</c:v>
                </c:pt>
                <c:pt idx="442">
                  <c:v>27.771679057733639</c:v>
                </c:pt>
                <c:pt idx="443">
                  <c:v>27.834510910805442</c:v>
                </c:pt>
                <c:pt idx="444">
                  <c:v>27.89734276387723</c:v>
                </c:pt>
                <c:pt idx="445">
                  <c:v>27.960174616949029</c:v>
                </c:pt>
                <c:pt idx="446">
                  <c:v>28.023006470020821</c:v>
                </c:pt>
                <c:pt idx="447">
                  <c:v>28.08583832309262</c:v>
                </c:pt>
                <c:pt idx="448">
                  <c:v>28.148670176164419</c:v>
                </c:pt>
                <c:pt idx="449">
                  <c:v>28.211502029236211</c:v>
                </c:pt>
                <c:pt idx="450">
                  <c:v>28.27433388230801</c:v>
                </c:pt>
                <c:pt idx="451">
                  <c:v>28.337165735379799</c:v>
                </c:pt>
                <c:pt idx="452">
                  <c:v>28.399997588451601</c:v>
                </c:pt>
                <c:pt idx="453">
                  <c:v>28.46282944152291</c:v>
                </c:pt>
                <c:pt idx="454">
                  <c:v>28.525661294595189</c:v>
                </c:pt>
                <c:pt idx="455">
                  <c:v>28.588493147666981</c:v>
                </c:pt>
                <c:pt idx="456">
                  <c:v>28.65132500073878</c:v>
                </c:pt>
                <c:pt idx="457">
                  <c:v>28.714156853810572</c:v>
                </c:pt>
                <c:pt idx="458">
                  <c:v>28.776988706882371</c:v>
                </c:pt>
                <c:pt idx="459">
                  <c:v>28.83982055995417</c:v>
                </c:pt>
                <c:pt idx="460">
                  <c:v>28.902652413025919</c:v>
                </c:pt>
                <c:pt idx="461">
                  <c:v>28.965484266097761</c:v>
                </c:pt>
                <c:pt idx="462">
                  <c:v>29.028316119169549</c:v>
                </c:pt>
                <c:pt idx="463">
                  <c:v>29.09114797224132</c:v>
                </c:pt>
                <c:pt idx="464">
                  <c:v>29.15397982531314</c:v>
                </c:pt>
                <c:pt idx="465">
                  <c:v>29.216811678384939</c:v>
                </c:pt>
                <c:pt idx="466">
                  <c:v>29.27964353145672</c:v>
                </c:pt>
                <c:pt idx="467">
                  <c:v>29.34247538452853</c:v>
                </c:pt>
                <c:pt idx="468">
                  <c:v>29.405307237600319</c:v>
                </c:pt>
                <c:pt idx="469">
                  <c:v>29.468139090672079</c:v>
                </c:pt>
                <c:pt idx="470">
                  <c:v>29.53097094374392</c:v>
                </c:pt>
                <c:pt idx="471">
                  <c:v>29.593802796815709</c:v>
                </c:pt>
                <c:pt idx="472">
                  <c:v>29.656634649887511</c:v>
                </c:pt>
                <c:pt idx="473">
                  <c:v>29.7194665029593</c:v>
                </c:pt>
                <c:pt idx="474">
                  <c:v>29.782298356031099</c:v>
                </c:pt>
                <c:pt idx="475">
                  <c:v>29.84513020910288</c:v>
                </c:pt>
                <c:pt idx="476">
                  <c:v>29.90796206217469</c:v>
                </c:pt>
                <c:pt idx="477">
                  <c:v>29.970793915246489</c:v>
                </c:pt>
                <c:pt idx="478">
                  <c:v>30.033625768318281</c:v>
                </c:pt>
                <c:pt idx="479">
                  <c:v>30.09645762139008</c:v>
                </c:pt>
                <c:pt idx="480">
                  <c:v>30.159289474461868</c:v>
                </c:pt>
                <c:pt idx="481">
                  <c:v>30.222121327533671</c:v>
                </c:pt>
                <c:pt idx="482">
                  <c:v>30.284953180605459</c:v>
                </c:pt>
                <c:pt idx="483">
                  <c:v>30.347785033677258</c:v>
                </c:pt>
                <c:pt idx="484">
                  <c:v>30.410616886748979</c:v>
                </c:pt>
                <c:pt idx="485">
                  <c:v>30.473448739820849</c:v>
                </c:pt>
                <c:pt idx="486">
                  <c:v>30.536280592892641</c:v>
                </c:pt>
                <c:pt idx="487">
                  <c:v>30.59911244596444</c:v>
                </c:pt>
                <c:pt idx="488">
                  <c:v>30.661944299036239</c:v>
                </c:pt>
                <c:pt idx="489">
                  <c:v>30.724776152108031</c:v>
                </c:pt>
                <c:pt idx="490">
                  <c:v>30.78760800517982</c:v>
                </c:pt>
                <c:pt idx="491">
                  <c:v>30.850439858251619</c:v>
                </c:pt>
                <c:pt idx="492">
                  <c:v>30.913271711323421</c:v>
                </c:pt>
                <c:pt idx="493">
                  <c:v>30.97610356439521</c:v>
                </c:pt>
                <c:pt idx="494">
                  <c:v>31.038935417467009</c:v>
                </c:pt>
                <c:pt idx="495">
                  <c:v>31.101767270538801</c:v>
                </c:pt>
                <c:pt idx="496">
                  <c:v>31.1645991236106</c:v>
                </c:pt>
                <c:pt idx="497">
                  <c:v>31.227430976682399</c:v>
                </c:pt>
                <c:pt idx="498">
                  <c:v>31.290262829754191</c:v>
                </c:pt>
                <c:pt idx="499">
                  <c:v>31.35309468282599</c:v>
                </c:pt>
                <c:pt idx="500">
                  <c:v>31.415926535897778</c:v>
                </c:pt>
                <c:pt idx="501">
                  <c:v>31.478758388969581</c:v>
                </c:pt>
                <c:pt idx="502">
                  <c:v>31.541590242041369</c:v>
                </c:pt>
                <c:pt idx="503">
                  <c:v>31.604422095113168</c:v>
                </c:pt>
                <c:pt idx="504">
                  <c:v>31.66725394818496</c:v>
                </c:pt>
                <c:pt idx="505">
                  <c:v>31.730085801256759</c:v>
                </c:pt>
                <c:pt idx="506">
                  <c:v>31.792917654328551</c:v>
                </c:pt>
                <c:pt idx="507">
                  <c:v>31.855749507400279</c:v>
                </c:pt>
                <c:pt idx="508">
                  <c:v>31.91858136047215</c:v>
                </c:pt>
                <c:pt idx="509">
                  <c:v>31.981413213543679</c:v>
                </c:pt>
                <c:pt idx="510">
                  <c:v>32.044245066615737</c:v>
                </c:pt>
                <c:pt idx="511">
                  <c:v>32.107076919687543</c:v>
                </c:pt>
                <c:pt idx="512">
                  <c:v>32.169908772759328</c:v>
                </c:pt>
                <c:pt idx="513">
                  <c:v>32.232740625831127</c:v>
                </c:pt>
                <c:pt idx="514">
                  <c:v>32.295572478902962</c:v>
                </c:pt>
                <c:pt idx="515">
                  <c:v>32.358404331974732</c:v>
                </c:pt>
                <c:pt idx="516">
                  <c:v>32.421236185046048</c:v>
                </c:pt>
                <c:pt idx="517">
                  <c:v>32.484068038118323</c:v>
                </c:pt>
                <c:pt idx="518">
                  <c:v>32.546899891190122</c:v>
                </c:pt>
                <c:pt idx="519">
                  <c:v>32.609731744261921</c:v>
                </c:pt>
                <c:pt idx="520">
                  <c:v>32.672563597333728</c:v>
                </c:pt>
                <c:pt idx="521">
                  <c:v>32.73539545040552</c:v>
                </c:pt>
                <c:pt idx="522">
                  <c:v>32.798227303477319</c:v>
                </c:pt>
                <c:pt idx="523">
                  <c:v>32.861059156549118</c:v>
                </c:pt>
                <c:pt idx="524">
                  <c:v>32.923891009620917</c:v>
                </c:pt>
                <c:pt idx="525">
                  <c:v>32.986722862692723</c:v>
                </c:pt>
                <c:pt idx="526">
                  <c:v>33.049554715764494</c:v>
                </c:pt>
                <c:pt idx="527">
                  <c:v>33.112386568836293</c:v>
                </c:pt>
                <c:pt idx="528">
                  <c:v>33.17521842190812</c:v>
                </c:pt>
                <c:pt idx="529">
                  <c:v>33.238050274979898</c:v>
                </c:pt>
                <c:pt idx="530">
                  <c:v>33.300882128051718</c:v>
                </c:pt>
                <c:pt idx="531">
                  <c:v>33.363713981123517</c:v>
                </c:pt>
                <c:pt idx="532">
                  <c:v>33.426545834195309</c:v>
                </c:pt>
                <c:pt idx="533">
                  <c:v>33.489377687266533</c:v>
                </c:pt>
                <c:pt idx="534">
                  <c:v>33.552209540338907</c:v>
                </c:pt>
                <c:pt idx="535">
                  <c:v>33.615041393410714</c:v>
                </c:pt>
                <c:pt idx="536">
                  <c:v>33.677873246482513</c:v>
                </c:pt>
                <c:pt idx="537">
                  <c:v>33.740705099554312</c:v>
                </c:pt>
                <c:pt idx="538">
                  <c:v>33.803536952626096</c:v>
                </c:pt>
                <c:pt idx="539">
                  <c:v>33.866368805697903</c:v>
                </c:pt>
                <c:pt idx="540">
                  <c:v>33.929200658769709</c:v>
                </c:pt>
                <c:pt idx="541">
                  <c:v>33.992032511841508</c:v>
                </c:pt>
                <c:pt idx="542">
                  <c:v>34.05486436491271</c:v>
                </c:pt>
                <c:pt idx="543">
                  <c:v>34.117696217985113</c:v>
                </c:pt>
                <c:pt idx="544">
                  <c:v>34.180528071056912</c:v>
                </c:pt>
                <c:pt idx="545">
                  <c:v>34.243359924128697</c:v>
                </c:pt>
                <c:pt idx="546">
                  <c:v>34.30619177720002</c:v>
                </c:pt>
                <c:pt idx="547">
                  <c:v>34.369023630272302</c:v>
                </c:pt>
                <c:pt idx="548">
                  <c:v>34.431855483343512</c:v>
                </c:pt>
                <c:pt idx="549">
                  <c:v>34.4946873364159</c:v>
                </c:pt>
                <c:pt idx="550">
                  <c:v>34.557519189487699</c:v>
                </c:pt>
                <c:pt idx="551">
                  <c:v>34.620351042559498</c:v>
                </c:pt>
                <c:pt idx="552">
                  <c:v>34.683182895631298</c:v>
                </c:pt>
                <c:pt idx="553">
                  <c:v>34.746014748703097</c:v>
                </c:pt>
                <c:pt idx="554">
                  <c:v>34.808846601774903</c:v>
                </c:pt>
                <c:pt idx="555">
                  <c:v>34.871678454845892</c:v>
                </c:pt>
                <c:pt idx="556">
                  <c:v>34.934510307918501</c:v>
                </c:pt>
                <c:pt idx="557">
                  <c:v>34.9973421609903</c:v>
                </c:pt>
                <c:pt idx="558">
                  <c:v>35.060174014062099</c:v>
                </c:pt>
                <c:pt idx="559">
                  <c:v>35.123005867133898</c:v>
                </c:pt>
                <c:pt idx="560">
                  <c:v>35.18583772020569</c:v>
                </c:pt>
                <c:pt idx="561">
                  <c:v>35.248669573277013</c:v>
                </c:pt>
                <c:pt idx="562">
                  <c:v>35.311501426348812</c:v>
                </c:pt>
                <c:pt idx="563">
                  <c:v>35.374333279421101</c:v>
                </c:pt>
                <c:pt idx="564">
                  <c:v>35.4371651324929</c:v>
                </c:pt>
                <c:pt idx="565">
                  <c:v>35.4999969855647</c:v>
                </c:pt>
                <c:pt idx="566">
                  <c:v>35.562828838636477</c:v>
                </c:pt>
                <c:pt idx="567">
                  <c:v>35.625660691708283</c:v>
                </c:pt>
                <c:pt idx="568">
                  <c:v>35.688492544780082</c:v>
                </c:pt>
                <c:pt idx="569">
                  <c:v>35.751324397851882</c:v>
                </c:pt>
                <c:pt idx="570">
                  <c:v>35.814156250923673</c:v>
                </c:pt>
                <c:pt idx="571">
                  <c:v>35.876988103995473</c:v>
                </c:pt>
                <c:pt idx="572">
                  <c:v>35.939819957067243</c:v>
                </c:pt>
                <c:pt idx="573">
                  <c:v>36.002651810139071</c:v>
                </c:pt>
                <c:pt idx="574">
                  <c:v>36.065483663210259</c:v>
                </c:pt>
                <c:pt idx="575">
                  <c:v>36.128315516282669</c:v>
                </c:pt>
                <c:pt idx="576">
                  <c:v>36.191147369354468</c:v>
                </c:pt>
                <c:pt idx="577">
                  <c:v>36.253979222426267</c:v>
                </c:pt>
                <c:pt idx="578">
                  <c:v>36.31681107549749</c:v>
                </c:pt>
                <c:pt idx="579">
                  <c:v>36.379642928569872</c:v>
                </c:pt>
                <c:pt idx="580">
                  <c:v>36.442474781641067</c:v>
                </c:pt>
                <c:pt idx="581">
                  <c:v>36.50530663471347</c:v>
                </c:pt>
                <c:pt idx="582">
                  <c:v>36.568138487785269</c:v>
                </c:pt>
                <c:pt idx="583">
                  <c:v>36.630970340857061</c:v>
                </c:pt>
                <c:pt idx="584">
                  <c:v>36.69380219392886</c:v>
                </c:pt>
                <c:pt idx="585">
                  <c:v>36.756634047000666</c:v>
                </c:pt>
                <c:pt idx="586">
                  <c:v>36.819465900072473</c:v>
                </c:pt>
                <c:pt idx="587">
                  <c:v>36.882297753143703</c:v>
                </c:pt>
                <c:pt idx="588">
                  <c:v>36.945129606216042</c:v>
                </c:pt>
                <c:pt idx="589">
                  <c:v>37.007961459286932</c:v>
                </c:pt>
                <c:pt idx="590">
                  <c:v>37.070793312359662</c:v>
                </c:pt>
                <c:pt idx="591">
                  <c:v>37.133625165431447</c:v>
                </c:pt>
                <c:pt idx="592">
                  <c:v>37.19645701850326</c:v>
                </c:pt>
                <c:pt idx="593">
                  <c:v>37.259288871575059</c:v>
                </c:pt>
                <c:pt idx="594">
                  <c:v>37.322120724646858</c:v>
                </c:pt>
                <c:pt idx="595">
                  <c:v>37.38495257771806</c:v>
                </c:pt>
                <c:pt idx="596">
                  <c:v>37.447784430789987</c:v>
                </c:pt>
                <c:pt idx="597">
                  <c:v>37.510616283861999</c:v>
                </c:pt>
                <c:pt idx="598">
                  <c:v>37.573448136934047</c:v>
                </c:pt>
                <c:pt idx="599">
                  <c:v>37.63627999000586</c:v>
                </c:pt>
                <c:pt idx="600">
                  <c:v>37.699111843077652</c:v>
                </c:pt>
              </c:numCache>
            </c:numRef>
          </c:xVal>
          <c:yVal>
            <c:numRef>
              <c:f>Sheet1!$B$2:$B$602</c:f>
              <c:numCache>
                <c:formatCode>General</c:formatCode>
                <c:ptCount val="601"/>
                <c:pt idx="0">
                  <c:v>0</c:v>
                </c:pt>
                <c:pt idx="1">
                  <c:v>6.2790519529313402E-2</c:v>
                </c:pt>
                <c:pt idx="2">
                  <c:v>0.12533323356430401</c:v>
                </c:pt>
                <c:pt idx="3">
                  <c:v>0.18738131458572499</c:v>
                </c:pt>
                <c:pt idx="4">
                  <c:v>0.24868988716485499</c:v>
                </c:pt>
                <c:pt idx="5">
                  <c:v>0.30901699437494701</c:v>
                </c:pt>
                <c:pt idx="6">
                  <c:v>0.36812455268467797</c:v>
                </c:pt>
                <c:pt idx="7">
                  <c:v>0.42577929156507299</c:v>
                </c:pt>
                <c:pt idx="8">
                  <c:v>0.48175367410171499</c:v>
                </c:pt>
                <c:pt idx="9">
                  <c:v>0.53582679497899699</c:v>
                </c:pt>
                <c:pt idx="10">
                  <c:v>0.58778525229247303</c:v>
                </c:pt>
                <c:pt idx="11">
                  <c:v>0.63742398974868997</c:v>
                </c:pt>
                <c:pt idx="12">
                  <c:v>0.68454710592868795</c:v>
                </c:pt>
                <c:pt idx="13">
                  <c:v>0.728968627421411</c:v>
                </c:pt>
                <c:pt idx="14">
                  <c:v>0.77051324277578903</c:v>
                </c:pt>
                <c:pt idx="15">
                  <c:v>0.80901699437494701</c:v>
                </c:pt>
                <c:pt idx="16">
                  <c:v>0.84432792550201496</c:v>
                </c:pt>
                <c:pt idx="17">
                  <c:v>0.87630668004386303</c:v>
                </c:pt>
                <c:pt idx="18">
                  <c:v>0.90482705246602002</c:v>
                </c:pt>
                <c:pt idx="19">
                  <c:v>0.92977648588825101</c:v>
                </c:pt>
                <c:pt idx="20">
                  <c:v>0.95105651629515398</c:v>
                </c:pt>
                <c:pt idx="21">
                  <c:v>0.96858316112863097</c:v>
                </c:pt>
                <c:pt idx="22">
                  <c:v>0.98228725072868905</c:v>
                </c:pt>
                <c:pt idx="23">
                  <c:v>0.99211470131447799</c:v>
                </c:pt>
                <c:pt idx="24">
                  <c:v>0.998026728428272</c:v>
                </c:pt>
                <c:pt idx="25">
                  <c:v>1</c:v>
                </c:pt>
                <c:pt idx="26">
                  <c:v>0.998026728428272</c:v>
                </c:pt>
                <c:pt idx="27">
                  <c:v>0.99211470131447799</c:v>
                </c:pt>
                <c:pt idx="28">
                  <c:v>0.98228725072868806</c:v>
                </c:pt>
                <c:pt idx="29">
                  <c:v>0.96858316112863097</c:v>
                </c:pt>
                <c:pt idx="30">
                  <c:v>0.95105651629515298</c:v>
                </c:pt>
                <c:pt idx="31">
                  <c:v>0.92977648588825101</c:v>
                </c:pt>
                <c:pt idx="32">
                  <c:v>0.90482705246601902</c:v>
                </c:pt>
                <c:pt idx="33">
                  <c:v>0.87630668004386303</c:v>
                </c:pt>
                <c:pt idx="34">
                  <c:v>0.84432792550201397</c:v>
                </c:pt>
                <c:pt idx="35">
                  <c:v>0.80901699437494701</c:v>
                </c:pt>
                <c:pt idx="36">
                  <c:v>0.77051324277578803</c:v>
                </c:pt>
                <c:pt idx="37">
                  <c:v>0.72896862742141</c:v>
                </c:pt>
                <c:pt idx="38">
                  <c:v>0.68454710592868795</c:v>
                </c:pt>
                <c:pt idx="39">
                  <c:v>0.63742398974868797</c:v>
                </c:pt>
                <c:pt idx="40">
                  <c:v>0.58778525229247203</c:v>
                </c:pt>
                <c:pt idx="41">
                  <c:v>0.53582679497899499</c:v>
                </c:pt>
                <c:pt idx="42">
                  <c:v>0.48175367410171399</c:v>
                </c:pt>
                <c:pt idx="43">
                  <c:v>0.42577929156507099</c:v>
                </c:pt>
                <c:pt idx="44">
                  <c:v>0.36812455268467598</c:v>
                </c:pt>
                <c:pt idx="45">
                  <c:v>0.30901699437494501</c:v>
                </c:pt>
                <c:pt idx="46">
                  <c:v>0.24868988716485299</c:v>
                </c:pt>
                <c:pt idx="47">
                  <c:v>0.18738131458572199</c:v>
                </c:pt>
                <c:pt idx="48">
                  <c:v>0.12533323356430201</c:v>
                </c:pt>
                <c:pt idx="49">
                  <c:v>6.2790519529310904E-2</c:v>
                </c:pt>
                <c:pt idx="50">
                  <c:v>-2.5420705791856402E-15</c:v>
                </c:pt>
                <c:pt idx="51">
                  <c:v>-6.2790519529315997E-2</c:v>
                </c:pt>
                <c:pt idx="52">
                  <c:v>-0.12533323356430701</c:v>
                </c:pt>
                <c:pt idx="53">
                  <c:v>-0.18738131458572699</c:v>
                </c:pt>
                <c:pt idx="54">
                  <c:v>-0.24868988716485799</c:v>
                </c:pt>
                <c:pt idx="55">
                  <c:v>-0.30901699437495</c:v>
                </c:pt>
                <c:pt idx="56">
                  <c:v>-0.36812455268468097</c:v>
                </c:pt>
                <c:pt idx="57">
                  <c:v>-0.42577929156507499</c:v>
                </c:pt>
                <c:pt idx="58">
                  <c:v>-0.48175367410171799</c:v>
                </c:pt>
                <c:pt idx="59">
                  <c:v>-0.53582679497899899</c:v>
                </c:pt>
                <c:pt idx="60">
                  <c:v>-0.58778525229247602</c:v>
                </c:pt>
                <c:pt idx="61">
                  <c:v>-0.63742398974869197</c:v>
                </c:pt>
                <c:pt idx="62">
                  <c:v>-0.68454710592869095</c:v>
                </c:pt>
                <c:pt idx="63">
                  <c:v>-0.72896862742141399</c:v>
                </c:pt>
                <c:pt idx="64">
                  <c:v>-0.77051324277579203</c:v>
                </c:pt>
                <c:pt idx="65">
                  <c:v>-0.80901699437494901</c:v>
                </c:pt>
                <c:pt idx="66">
                  <c:v>-0.84432792550201696</c:v>
                </c:pt>
                <c:pt idx="67">
                  <c:v>-0.87630668004386503</c:v>
                </c:pt>
                <c:pt idx="68">
                  <c:v>-0.90482705246602002</c:v>
                </c:pt>
                <c:pt idx="69">
                  <c:v>-0.92977648588825201</c:v>
                </c:pt>
                <c:pt idx="70">
                  <c:v>-0.95105651629515398</c:v>
                </c:pt>
                <c:pt idx="71">
                  <c:v>-0.96858316112863097</c:v>
                </c:pt>
                <c:pt idx="72">
                  <c:v>-0.98228725072868905</c:v>
                </c:pt>
                <c:pt idx="73">
                  <c:v>-0.99211470131447799</c:v>
                </c:pt>
                <c:pt idx="74">
                  <c:v>-0.998026728428272</c:v>
                </c:pt>
                <c:pt idx="75">
                  <c:v>-1</c:v>
                </c:pt>
                <c:pt idx="76">
                  <c:v>-0.998026728428272</c:v>
                </c:pt>
                <c:pt idx="77">
                  <c:v>-0.99211470131447799</c:v>
                </c:pt>
                <c:pt idx="78">
                  <c:v>-0.98228725072868905</c:v>
                </c:pt>
                <c:pt idx="79">
                  <c:v>-0.96858316112863097</c:v>
                </c:pt>
                <c:pt idx="80">
                  <c:v>-0.95105651629515398</c:v>
                </c:pt>
                <c:pt idx="81">
                  <c:v>-0.92977648588825201</c:v>
                </c:pt>
                <c:pt idx="82">
                  <c:v>-0.90482705246602102</c:v>
                </c:pt>
                <c:pt idx="83">
                  <c:v>-0.87630668004386503</c:v>
                </c:pt>
                <c:pt idx="84">
                  <c:v>-0.84432792550201696</c:v>
                </c:pt>
                <c:pt idx="85">
                  <c:v>-0.80901699437495</c:v>
                </c:pt>
                <c:pt idx="86">
                  <c:v>-0.77051324277579203</c:v>
                </c:pt>
                <c:pt idx="87">
                  <c:v>-0.72896862742141499</c:v>
                </c:pt>
                <c:pt idx="88">
                  <c:v>-0.68454710592869195</c:v>
                </c:pt>
                <c:pt idx="89">
                  <c:v>-0.63742398974869396</c:v>
                </c:pt>
                <c:pt idx="90">
                  <c:v>-0.58778525229247802</c:v>
                </c:pt>
                <c:pt idx="91">
                  <c:v>-0.53582679497900199</c:v>
                </c:pt>
                <c:pt idx="92">
                  <c:v>-0.48175367410172099</c:v>
                </c:pt>
                <c:pt idx="93">
                  <c:v>-0.42577929156507899</c:v>
                </c:pt>
                <c:pt idx="94">
                  <c:v>-0.36812455268468403</c:v>
                </c:pt>
                <c:pt idx="95">
                  <c:v>-0.309016994374954</c:v>
                </c:pt>
                <c:pt idx="96">
                  <c:v>-0.24868988716486201</c:v>
                </c:pt>
                <c:pt idx="97">
                  <c:v>-0.18738131458573301</c:v>
                </c:pt>
                <c:pt idx="98">
                  <c:v>-0.125333233564313</c:v>
                </c:pt>
                <c:pt idx="99">
                  <c:v>-6.2790519529322103E-2</c:v>
                </c:pt>
                <c:pt idx="100">
                  <c:v>-9.1267135568312007E-15</c:v>
                </c:pt>
                <c:pt idx="101">
                  <c:v>6.2790519529303895E-2</c:v>
                </c:pt>
                <c:pt idx="102">
                  <c:v>0.12533323356429399</c:v>
                </c:pt>
                <c:pt idx="103">
                  <c:v>0.187381314585715</c:v>
                </c:pt>
                <c:pt idx="104">
                  <c:v>0.248689887164845</c:v>
                </c:pt>
                <c:pt idx="105">
                  <c:v>0.30901699437493702</c:v>
                </c:pt>
                <c:pt idx="106">
                  <c:v>0.36812455268466698</c:v>
                </c:pt>
                <c:pt idx="107">
                  <c:v>0.425779291565062</c:v>
                </c:pt>
                <c:pt idx="108">
                  <c:v>0.481753674101705</c:v>
                </c:pt>
                <c:pt idx="109">
                  <c:v>0.535826794978986</c:v>
                </c:pt>
                <c:pt idx="110">
                  <c:v>0.58778525229246303</c:v>
                </c:pt>
                <c:pt idx="111">
                  <c:v>0.63742398974867998</c:v>
                </c:pt>
                <c:pt idx="112">
                  <c:v>0.68454710592867896</c:v>
                </c:pt>
                <c:pt idx="113">
                  <c:v>0.728968627421402</c:v>
                </c:pt>
                <c:pt idx="114">
                  <c:v>0.77051324277578004</c:v>
                </c:pt>
                <c:pt idx="115">
                  <c:v>0.80901699437493901</c:v>
                </c:pt>
                <c:pt idx="116">
                  <c:v>0.84432792550200697</c:v>
                </c:pt>
                <c:pt idx="117">
                  <c:v>0.87630668004385603</c:v>
                </c:pt>
                <c:pt idx="118">
                  <c:v>0.90482705246601303</c:v>
                </c:pt>
                <c:pt idx="119">
                  <c:v>0.92977648588824602</c:v>
                </c:pt>
                <c:pt idx="120">
                  <c:v>0.95105651629514898</c:v>
                </c:pt>
                <c:pt idx="121">
                  <c:v>0.96858316112862697</c:v>
                </c:pt>
                <c:pt idx="122">
                  <c:v>0.98228725072868495</c:v>
                </c:pt>
                <c:pt idx="123">
                  <c:v>0.99211470131447599</c:v>
                </c:pt>
                <c:pt idx="124">
                  <c:v>0.99802672842827</c:v>
                </c:pt>
                <c:pt idx="125">
                  <c:v>1</c:v>
                </c:pt>
                <c:pt idx="126">
                  <c:v>0.998026728428273</c:v>
                </c:pt>
                <c:pt idx="127">
                  <c:v>0.99211470131447999</c:v>
                </c:pt>
                <c:pt idx="128">
                  <c:v>0.98228725072869205</c:v>
                </c:pt>
                <c:pt idx="129">
                  <c:v>0.96858316112863596</c:v>
                </c:pt>
                <c:pt idx="130">
                  <c:v>0.95105651629515997</c:v>
                </c:pt>
                <c:pt idx="131">
                  <c:v>0.92977648588825901</c:v>
                </c:pt>
                <c:pt idx="132">
                  <c:v>0.90482705246602801</c:v>
                </c:pt>
                <c:pt idx="133">
                  <c:v>0.87630668004387402</c:v>
                </c:pt>
                <c:pt idx="134">
                  <c:v>0.84432792550202596</c:v>
                </c:pt>
                <c:pt idx="135">
                  <c:v>0.80901699437496</c:v>
                </c:pt>
                <c:pt idx="136">
                  <c:v>0.77051324277580302</c:v>
                </c:pt>
                <c:pt idx="137">
                  <c:v>0.72896862742142698</c:v>
                </c:pt>
                <c:pt idx="138">
                  <c:v>0.68454710592870505</c:v>
                </c:pt>
                <c:pt idx="139">
                  <c:v>0.63742398974870695</c:v>
                </c:pt>
                <c:pt idx="140">
                  <c:v>0.58778525229249201</c:v>
                </c:pt>
                <c:pt idx="141">
                  <c:v>0.53582679497901697</c:v>
                </c:pt>
                <c:pt idx="142">
                  <c:v>0.48175367410173597</c:v>
                </c:pt>
                <c:pt idx="143">
                  <c:v>0.42577929156509497</c:v>
                </c:pt>
                <c:pt idx="144">
                  <c:v>0.36812455268470101</c:v>
                </c:pt>
                <c:pt idx="145">
                  <c:v>0.30901699437497099</c:v>
                </c:pt>
                <c:pt idx="146">
                  <c:v>0.24868988716488</c:v>
                </c:pt>
                <c:pt idx="147">
                  <c:v>0.18738131458575</c:v>
                </c:pt>
                <c:pt idx="148">
                  <c:v>0.12533323356432999</c:v>
                </c:pt>
                <c:pt idx="149">
                  <c:v>6.2790519529340005E-2</c:v>
                </c:pt>
                <c:pt idx="150">
                  <c:v>2.7012746630748E-14</c:v>
                </c:pt>
                <c:pt idx="151">
                  <c:v>-6.2790519529286104E-2</c:v>
                </c:pt>
                <c:pt idx="152">
                  <c:v>-0.125333233564277</c:v>
                </c:pt>
                <c:pt idx="153">
                  <c:v>-0.18738131458569701</c:v>
                </c:pt>
                <c:pt idx="154">
                  <c:v>-0.24868988716482701</c:v>
                </c:pt>
                <c:pt idx="155">
                  <c:v>-0.30901699437491997</c:v>
                </c:pt>
                <c:pt idx="156">
                  <c:v>-0.368124552684651</c:v>
                </c:pt>
                <c:pt idx="157">
                  <c:v>-0.42577929156504601</c:v>
                </c:pt>
                <c:pt idx="158">
                  <c:v>-0.48175367410168901</c:v>
                </c:pt>
                <c:pt idx="159">
                  <c:v>-0.53582679497897101</c:v>
                </c:pt>
                <c:pt idx="160">
                  <c:v>-0.58778525229244805</c:v>
                </c:pt>
                <c:pt idx="161">
                  <c:v>-0.63742398974866599</c:v>
                </c:pt>
                <c:pt idx="162">
                  <c:v>-0.68454710592866597</c:v>
                </c:pt>
                <c:pt idx="163">
                  <c:v>-0.72896862742139001</c:v>
                </c:pt>
                <c:pt idx="164">
                  <c:v>-0.77051324277576905</c:v>
                </c:pt>
                <c:pt idx="165">
                  <c:v>-0.80901699437492802</c:v>
                </c:pt>
                <c:pt idx="166">
                  <c:v>-0.84432792550199698</c:v>
                </c:pt>
                <c:pt idx="167">
                  <c:v>-0.87630668004384804</c:v>
                </c:pt>
                <c:pt idx="168">
                  <c:v>-0.90482705246600503</c:v>
                </c:pt>
                <c:pt idx="169">
                  <c:v>-0.92977648588823902</c:v>
                </c:pt>
                <c:pt idx="170">
                  <c:v>-0.95105651629514298</c:v>
                </c:pt>
                <c:pt idx="171">
                  <c:v>-0.96858316112862197</c:v>
                </c:pt>
                <c:pt idx="172">
                  <c:v>-0.98228725072868195</c:v>
                </c:pt>
                <c:pt idx="173">
                  <c:v>-0.99211470131447299</c:v>
                </c:pt>
                <c:pt idx="174">
                  <c:v>-0.99802672842826901</c:v>
                </c:pt>
                <c:pt idx="175">
                  <c:v>-1</c:v>
                </c:pt>
                <c:pt idx="176">
                  <c:v>-0.998026728428274</c:v>
                </c:pt>
                <c:pt idx="177">
                  <c:v>-0.99211470131448198</c:v>
                </c:pt>
                <c:pt idx="178">
                  <c:v>-0.98228725072869605</c:v>
                </c:pt>
                <c:pt idx="179">
                  <c:v>-0.96858316112863996</c:v>
                </c:pt>
                <c:pt idx="180">
                  <c:v>-0.95105651629516497</c:v>
                </c:pt>
                <c:pt idx="181">
                  <c:v>-0.929776485888265</c:v>
                </c:pt>
                <c:pt idx="182">
                  <c:v>-0.90482705246603601</c:v>
                </c:pt>
                <c:pt idx="183">
                  <c:v>-0.87630668004388201</c:v>
                </c:pt>
                <c:pt idx="184">
                  <c:v>-0.84432792550203595</c:v>
                </c:pt>
                <c:pt idx="185">
                  <c:v>-0.80901699437497099</c:v>
                </c:pt>
                <c:pt idx="186">
                  <c:v>-0.77051324277581501</c:v>
                </c:pt>
                <c:pt idx="187">
                  <c:v>-0.72896862742143897</c:v>
                </c:pt>
                <c:pt idx="188">
                  <c:v>-0.68454710592871804</c:v>
                </c:pt>
                <c:pt idx="189">
                  <c:v>-0.63742398974872105</c:v>
                </c:pt>
                <c:pt idx="190">
                  <c:v>-0.587785252292507</c:v>
                </c:pt>
                <c:pt idx="191">
                  <c:v>-0.53582679497903196</c:v>
                </c:pt>
                <c:pt idx="192">
                  <c:v>-0.48175367410175202</c:v>
                </c:pt>
                <c:pt idx="193">
                  <c:v>-0.42577929156511102</c:v>
                </c:pt>
                <c:pt idx="194">
                  <c:v>-0.368124552684718</c:v>
                </c:pt>
                <c:pt idx="195">
                  <c:v>-0.30901699437498797</c:v>
                </c:pt>
                <c:pt idx="196">
                  <c:v>-0.24868988716489701</c:v>
                </c:pt>
                <c:pt idx="197">
                  <c:v>-0.18738131458576801</c:v>
                </c:pt>
                <c:pt idx="198">
                  <c:v>-0.125333233564348</c:v>
                </c:pt>
                <c:pt idx="199">
                  <c:v>-6.2790519529357797E-2</c:v>
                </c:pt>
                <c:pt idx="200">
                  <c:v>-4.4898779704665202E-14</c:v>
                </c:pt>
                <c:pt idx="201">
                  <c:v>6.2790519529268202E-2</c:v>
                </c:pt>
                <c:pt idx="202">
                  <c:v>0.12533323356425899</c:v>
                </c:pt>
                <c:pt idx="203">
                  <c:v>0.187381314585679</c:v>
                </c:pt>
                <c:pt idx="204">
                  <c:v>0.24868988716481</c:v>
                </c:pt>
                <c:pt idx="205">
                  <c:v>0.30901699437490299</c:v>
                </c:pt>
                <c:pt idx="206">
                  <c:v>0.36812455268463401</c:v>
                </c:pt>
                <c:pt idx="207">
                  <c:v>0.42577929156503003</c:v>
                </c:pt>
                <c:pt idx="208">
                  <c:v>0.48175367410167302</c:v>
                </c:pt>
                <c:pt idx="209">
                  <c:v>0.53582679497895602</c:v>
                </c:pt>
                <c:pt idx="210">
                  <c:v>0.58778525229243395</c:v>
                </c:pt>
                <c:pt idx="211">
                  <c:v>0.637423989748652</c:v>
                </c:pt>
                <c:pt idx="212">
                  <c:v>0.68454710592865298</c:v>
                </c:pt>
                <c:pt idx="213">
                  <c:v>0.72896862742137802</c:v>
                </c:pt>
                <c:pt idx="214">
                  <c:v>0.77051324277575695</c:v>
                </c:pt>
                <c:pt idx="215">
                  <c:v>0.80901699437491803</c:v>
                </c:pt>
                <c:pt idx="216">
                  <c:v>0.84432792550198799</c:v>
                </c:pt>
                <c:pt idx="217">
                  <c:v>0.87630668004383905</c:v>
                </c:pt>
                <c:pt idx="218">
                  <c:v>0.90482705246599804</c:v>
                </c:pt>
                <c:pt idx="219">
                  <c:v>0.92977648588823203</c:v>
                </c:pt>
                <c:pt idx="220">
                  <c:v>0.95105651629513699</c:v>
                </c:pt>
                <c:pt idx="221">
                  <c:v>0.96858316112861798</c:v>
                </c:pt>
                <c:pt idx="222">
                  <c:v>0.98228725072867895</c:v>
                </c:pt>
                <c:pt idx="223">
                  <c:v>0.99211470131447099</c:v>
                </c:pt>
                <c:pt idx="224">
                  <c:v>0.99802672842826801</c:v>
                </c:pt>
                <c:pt idx="225">
                  <c:v>1</c:v>
                </c:pt>
                <c:pt idx="226">
                  <c:v>0.998026728428275</c:v>
                </c:pt>
                <c:pt idx="227">
                  <c:v>0.99211470131448498</c:v>
                </c:pt>
                <c:pt idx="228">
                  <c:v>0.98228725072869905</c:v>
                </c:pt>
                <c:pt idx="229">
                  <c:v>0.96858316112864495</c:v>
                </c:pt>
                <c:pt idx="230">
                  <c:v>0.95105651629517096</c:v>
                </c:pt>
                <c:pt idx="231">
                  <c:v>0.929776485888272</c:v>
                </c:pt>
                <c:pt idx="232">
                  <c:v>0.904827052466044</c:v>
                </c:pt>
                <c:pt idx="233">
                  <c:v>0.87630668004389101</c:v>
                </c:pt>
                <c:pt idx="234">
                  <c:v>0.84432792550204605</c:v>
                </c:pt>
                <c:pt idx="235">
                  <c:v>0.80901699437498098</c:v>
                </c:pt>
                <c:pt idx="236">
                  <c:v>0.770513242775826</c:v>
                </c:pt>
                <c:pt idx="237">
                  <c:v>0.72896862742145097</c:v>
                </c:pt>
                <c:pt idx="238">
                  <c:v>0.68454710592873103</c:v>
                </c:pt>
                <c:pt idx="239">
                  <c:v>0.63742398974873504</c:v>
                </c:pt>
                <c:pt idx="240">
                  <c:v>0.58778525229252099</c:v>
                </c:pt>
                <c:pt idx="241">
                  <c:v>0.53582679497904695</c:v>
                </c:pt>
                <c:pt idx="242">
                  <c:v>0.481753674101768</c:v>
                </c:pt>
                <c:pt idx="243">
                  <c:v>0.425779291565127</c:v>
                </c:pt>
                <c:pt idx="244">
                  <c:v>0.36812455268473399</c:v>
                </c:pt>
                <c:pt idx="245">
                  <c:v>0.30901699437500502</c:v>
                </c:pt>
                <c:pt idx="246">
                  <c:v>0.248689887164914</c:v>
                </c:pt>
                <c:pt idx="247">
                  <c:v>0.187381314585785</c:v>
                </c:pt>
                <c:pt idx="248">
                  <c:v>0.12533323356436599</c:v>
                </c:pt>
                <c:pt idx="249">
                  <c:v>6.2790519529375699E-2</c:v>
                </c:pt>
                <c:pt idx="250">
                  <c:v>6.2784812778582404E-14</c:v>
                </c:pt>
                <c:pt idx="251">
                  <c:v>-6.2790519529250299E-2</c:v>
                </c:pt>
                <c:pt idx="252">
                  <c:v>-0.125333233564241</c:v>
                </c:pt>
                <c:pt idx="253">
                  <c:v>-0.18738131458566201</c:v>
                </c:pt>
                <c:pt idx="254">
                  <c:v>-0.24868988716479301</c:v>
                </c:pt>
                <c:pt idx="255">
                  <c:v>-0.309016994374888</c:v>
                </c:pt>
                <c:pt idx="256">
                  <c:v>-0.36812455268461902</c:v>
                </c:pt>
                <c:pt idx="257">
                  <c:v>-0.42577929156501498</c:v>
                </c:pt>
                <c:pt idx="258">
                  <c:v>-0.48175367410165898</c:v>
                </c:pt>
                <c:pt idx="259">
                  <c:v>-0.53582679497894203</c:v>
                </c:pt>
                <c:pt idx="260">
                  <c:v>-0.58778525229242096</c:v>
                </c:pt>
                <c:pt idx="261">
                  <c:v>-0.63742398974864001</c:v>
                </c:pt>
                <c:pt idx="262">
                  <c:v>-0.68454710592864099</c:v>
                </c:pt>
                <c:pt idx="263">
                  <c:v>-0.72896862742136703</c:v>
                </c:pt>
                <c:pt idx="264">
                  <c:v>-0.77051324277574695</c:v>
                </c:pt>
                <c:pt idx="265">
                  <c:v>-0.80901699437490804</c:v>
                </c:pt>
                <c:pt idx="266">
                  <c:v>-0.84432792550197899</c:v>
                </c:pt>
                <c:pt idx="267">
                  <c:v>-0.87630668004383105</c:v>
                </c:pt>
                <c:pt idx="268">
                  <c:v>-0.90482705246599104</c:v>
                </c:pt>
                <c:pt idx="269">
                  <c:v>-0.92977648588822603</c:v>
                </c:pt>
                <c:pt idx="270">
                  <c:v>-0.95105651629513299</c:v>
                </c:pt>
                <c:pt idx="271">
                  <c:v>-0.96858316112861398</c:v>
                </c:pt>
                <c:pt idx="272">
                  <c:v>-0.98228725072867595</c:v>
                </c:pt>
                <c:pt idx="273">
                  <c:v>-0.99211470131446899</c:v>
                </c:pt>
                <c:pt idx="274">
                  <c:v>-0.99802672842826701</c:v>
                </c:pt>
                <c:pt idx="275">
                  <c:v>-1</c:v>
                </c:pt>
                <c:pt idx="276">
                  <c:v>-0.998026728428276</c:v>
                </c:pt>
                <c:pt idx="277">
                  <c:v>-0.99211470131448698</c:v>
                </c:pt>
                <c:pt idx="278">
                  <c:v>-0.98228725072870204</c:v>
                </c:pt>
                <c:pt idx="279">
                  <c:v>-0.96858316112864895</c:v>
                </c:pt>
                <c:pt idx="280">
                  <c:v>-0.95105651629517596</c:v>
                </c:pt>
                <c:pt idx="281">
                  <c:v>-0.92977648588827799</c:v>
                </c:pt>
                <c:pt idx="282">
                  <c:v>-0.90482705246605</c:v>
                </c:pt>
                <c:pt idx="283">
                  <c:v>-0.876306680043899</c:v>
                </c:pt>
                <c:pt idx="284">
                  <c:v>-0.84432792550205404</c:v>
                </c:pt>
                <c:pt idx="285">
                  <c:v>-0.80901699437499097</c:v>
                </c:pt>
                <c:pt idx="286">
                  <c:v>-0.77051324277583599</c:v>
                </c:pt>
                <c:pt idx="287">
                  <c:v>-0.72896862742146196</c:v>
                </c:pt>
                <c:pt idx="288">
                  <c:v>-0.68454710592874302</c:v>
                </c:pt>
                <c:pt idx="289">
                  <c:v>-0.63742398974874703</c:v>
                </c:pt>
                <c:pt idx="290">
                  <c:v>-0.58778525229253398</c:v>
                </c:pt>
                <c:pt idx="291">
                  <c:v>-0.53582679497906005</c:v>
                </c:pt>
                <c:pt idx="292">
                  <c:v>-0.48175367410178199</c:v>
                </c:pt>
                <c:pt idx="293">
                  <c:v>-0.42577929156514199</c:v>
                </c:pt>
                <c:pt idx="294">
                  <c:v>-0.36812455268474897</c:v>
                </c:pt>
                <c:pt idx="295">
                  <c:v>-0.309016994375021</c:v>
                </c:pt>
                <c:pt idx="296">
                  <c:v>-0.24868988716493001</c:v>
                </c:pt>
                <c:pt idx="297">
                  <c:v>-0.18738131458580101</c:v>
                </c:pt>
                <c:pt idx="298">
                  <c:v>-0.125333233564382</c:v>
                </c:pt>
                <c:pt idx="299">
                  <c:v>-6.27905195293917E-2</c:v>
                </c:pt>
                <c:pt idx="300">
                  <c:v>-7.8894489013099494E-14</c:v>
                </c:pt>
                <c:pt idx="301">
                  <c:v>6.2790519529234298E-2</c:v>
                </c:pt>
                <c:pt idx="302">
                  <c:v>0.12533323356422499</c:v>
                </c:pt>
                <c:pt idx="303">
                  <c:v>0.187381314585646</c:v>
                </c:pt>
                <c:pt idx="304">
                  <c:v>0.248689887164777</c:v>
                </c:pt>
                <c:pt idx="305">
                  <c:v>0.30901699437487101</c:v>
                </c:pt>
                <c:pt idx="306">
                  <c:v>0.36812455268460298</c:v>
                </c:pt>
                <c:pt idx="307">
                  <c:v>0.425779291564999</c:v>
                </c:pt>
                <c:pt idx="308">
                  <c:v>0.48175367410164399</c:v>
                </c:pt>
                <c:pt idx="309">
                  <c:v>0.53582679497892705</c:v>
                </c:pt>
                <c:pt idx="310">
                  <c:v>0.58778525229240597</c:v>
                </c:pt>
                <c:pt idx="311">
                  <c:v>0.63742398974862602</c:v>
                </c:pt>
                <c:pt idx="312">
                  <c:v>0.684547105928628</c:v>
                </c:pt>
                <c:pt idx="313">
                  <c:v>0.72896862742135404</c:v>
                </c:pt>
                <c:pt idx="314">
                  <c:v>0.77051324277573596</c:v>
                </c:pt>
                <c:pt idx="315">
                  <c:v>0.80901699437489805</c:v>
                </c:pt>
                <c:pt idx="316">
                  <c:v>0.84432792550197</c:v>
                </c:pt>
                <c:pt idx="317">
                  <c:v>0.87630668004382295</c:v>
                </c:pt>
                <c:pt idx="318">
                  <c:v>0.90482705246598305</c:v>
                </c:pt>
                <c:pt idx="319">
                  <c:v>0.92977648588822004</c:v>
                </c:pt>
                <c:pt idx="320">
                  <c:v>0.951056516295127</c:v>
                </c:pt>
                <c:pt idx="321">
                  <c:v>0.96858316112860998</c:v>
                </c:pt>
                <c:pt idx="322">
                  <c:v>0.98228725072867196</c:v>
                </c:pt>
                <c:pt idx="323">
                  <c:v>0.992114701314467</c:v>
                </c:pt>
                <c:pt idx="324">
                  <c:v>0.99802672842826601</c:v>
                </c:pt>
                <c:pt idx="325">
                  <c:v>1</c:v>
                </c:pt>
                <c:pt idx="326">
                  <c:v>0.998026728428277</c:v>
                </c:pt>
                <c:pt idx="327">
                  <c:v>0.99211470131448898</c:v>
                </c:pt>
                <c:pt idx="328">
                  <c:v>0.98228725072870504</c:v>
                </c:pt>
                <c:pt idx="329">
                  <c:v>0.96858316112865295</c:v>
                </c:pt>
                <c:pt idx="330">
                  <c:v>0.95105651629518095</c:v>
                </c:pt>
                <c:pt idx="331">
                  <c:v>0.92977648588828499</c:v>
                </c:pt>
                <c:pt idx="332">
                  <c:v>0.90482705246605799</c:v>
                </c:pt>
                <c:pt idx="333">
                  <c:v>0.87630668004390699</c:v>
                </c:pt>
                <c:pt idx="334">
                  <c:v>0.84432792550206404</c:v>
                </c:pt>
                <c:pt idx="335">
                  <c:v>0.80901699437500096</c:v>
                </c:pt>
                <c:pt idx="336">
                  <c:v>0.77051324277584798</c:v>
                </c:pt>
                <c:pt idx="337">
                  <c:v>0.72896862742147495</c:v>
                </c:pt>
                <c:pt idx="338">
                  <c:v>0.68454710592875601</c:v>
                </c:pt>
                <c:pt idx="339">
                  <c:v>0.63742398974876102</c:v>
                </c:pt>
                <c:pt idx="340">
                  <c:v>0.58778525229254897</c:v>
                </c:pt>
                <c:pt idx="341">
                  <c:v>0.53582679497907604</c:v>
                </c:pt>
                <c:pt idx="342">
                  <c:v>0.48175367410179798</c:v>
                </c:pt>
                <c:pt idx="343">
                  <c:v>0.42577929156515798</c:v>
                </c:pt>
                <c:pt idx="344">
                  <c:v>0.36812455268476602</c:v>
                </c:pt>
                <c:pt idx="345">
                  <c:v>0.30901699437503799</c:v>
                </c:pt>
                <c:pt idx="346">
                  <c:v>0.248689887164947</c:v>
                </c:pt>
                <c:pt idx="347">
                  <c:v>0.187381314585819</c:v>
                </c:pt>
                <c:pt idx="348">
                  <c:v>0.12533323356439999</c:v>
                </c:pt>
                <c:pt idx="349">
                  <c:v>6.2790519529409602E-2</c:v>
                </c:pt>
                <c:pt idx="350">
                  <c:v>9.6780522087017706E-14</c:v>
                </c:pt>
                <c:pt idx="351">
                  <c:v>-6.2790519529216396E-2</c:v>
                </c:pt>
                <c:pt idx="352">
                  <c:v>-0.125333233564207</c:v>
                </c:pt>
                <c:pt idx="353">
                  <c:v>-0.18738131458562801</c:v>
                </c:pt>
                <c:pt idx="354">
                  <c:v>-0.24868988716476001</c:v>
                </c:pt>
                <c:pt idx="355">
                  <c:v>-0.30901699437485403</c:v>
                </c:pt>
                <c:pt idx="356">
                  <c:v>-0.36812455268458599</c:v>
                </c:pt>
                <c:pt idx="357">
                  <c:v>-0.42577929156498301</c:v>
                </c:pt>
                <c:pt idx="358">
                  <c:v>-0.481753674101628</c:v>
                </c:pt>
                <c:pt idx="359">
                  <c:v>-0.53582679497891195</c:v>
                </c:pt>
                <c:pt idx="360">
                  <c:v>-0.58778525229239198</c:v>
                </c:pt>
                <c:pt idx="361">
                  <c:v>-0.63742398974861203</c:v>
                </c:pt>
                <c:pt idx="362">
                  <c:v>-0.68454710592861501</c:v>
                </c:pt>
                <c:pt idx="363">
                  <c:v>-0.72896862742134205</c:v>
                </c:pt>
                <c:pt idx="364">
                  <c:v>-0.77051324277572397</c:v>
                </c:pt>
                <c:pt idx="365">
                  <c:v>-0.80901699437488706</c:v>
                </c:pt>
                <c:pt idx="366">
                  <c:v>-0.84432792550196001</c:v>
                </c:pt>
                <c:pt idx="367">
                  <c:v>-0.87630668004381396</c:v>
                </c:pt>
                <c:pt idx="368">
                  <c:v>-0.90482705246597595</c:v>
                </c:pt>
                <c:pt idx="369">
                  <c:v>-0.92977648588821304</c:v>
                </c:pt>
                <c:pt idx="370">
                  <c:v>-0.951056516295121</c:v>
                </c:pt>
                <c:pt idx="371">
                  <c:v>-0.96858316112860499</c:v>
                </c:pt>
                <c:pt idx="372">
                  <c:v>-0.98228725072866896</c:v>
                </c:pt>
                <c:pt idx="373">
                  <c:v>-0.992114701314465</c:v>
                </c:pt>
                <c:pt idx="374">
                  <c:v>-0.99802672842826501</c:v>
                </c:pt>
                <c:pt idx="375">
                  <c:v>-1</c:v>
                </c:pt>
                <c:pt idx="376">
                  <c:v>-0.998026728428278</c:v>
                </c:pt>
                <c:pt idx="377">
                  <c:v>-0.99211470131449098</c:v>
                </c:pt>
                <c:pt idx="378">
                  <c:v>-0.98228725072870904</c:v>
                </c:pt>
                <c:pt idx="379">
                  <c:v>-0.96858316112865805</c:v>
                </c:pt>
                <c:pt idx="380">
                  <c:v>-0.95105651629518695</c:v>
                </c:pt>
                <c:pt idx="381">
                  <c:v>-0.92977648588829098</c:v>
                </c:pt>
                <c:pt idx="382">
                  <c:v>-0.90482705246606598</c:v>
                </c:pt>
                <c:pt idx="383">
                  <c:v>-0.87630668004391599</c:v>
                </c:pt>
                <c:pt idx="384">
                  <c:v>-0.84432792550207303</c:v>
                </c:pt>
                <c:pt idx="385">
                  <c:v>-0.80901699437501196</c:v>
                </c:pt>
                <c:pt idx="386">
                  <c:v>-0.77051324277585898</c:v>
                </c:pt>
                <c:pt idx="387">
                  <c:v>-0.72896862742148705</c:v>
                </c:pt>
                <c:pt idx="388">
                  <c:v>-0.684547105928769</c:v>
                </c:pt>
                <c:pt idx="389">
                  <c:v>-0.63742398974877501</c:v>
                </c:pt>
                <c:pt idx="390">
                  <c:v>-0.58778525229256295</c:v>
                </c:pt>
                <c:pt idx="391">
                  <c:v>-0.53582679497909103</c:v>
                </c:pt>
                <c:pt idx="392">
                  <c:v>-0.48175367410181302</c:v>
                </c:pt>
                <c:pt idx="393">
                  <c:v>-0.42577929156517402</c:v>
                </c:pt>
                <c:pt idx="394">
                  <c:v>-0.368124552684783</c:v>
                </c:pt>
                <c:pt idx="395">
                  <c:v>-0.30901699437505498</c:v>
                </c:pt>
                <c:pt idx="396">
                  <c:v>-0.24868988716496401</c:v>
                </c:pt>
                <c:pt idx="397">
                  <c:v>-0.18738131458583601</c:v>
                </c:pt>
                <c:pt idx="398">
                  <c:v>-0.125333233564417</c:v>
                </c:pt>
                <c:pt idx="399">
                  <c:v>-6.2790519529427505E-2</c:v>
                </c:pt>
                <c:pt idx="400">
                  <c:v>-1.1466655516093401E-13</c:v>
                </c:pt>
                <c:pt idx="401">
                  <c:v>6.2790519529198605E-2</c:v>
                </c:pt>
                <c:pt idx="402">
                  <c:v>0.12533323356418999</c:v>
                </c:pt>
                <c:pt idx="403">
                  <c:v>0.187381314585611</c:v>
                </c:pt>
                <c:pt idx="404">
                  <c:v>0.248689887164742</c:v>
                </c:pt>
                <c:pt idx="405">
                  <c:v>0.30901699437483698</c:v>
                </c:pt>
                <c:pt idx="406">
                  <c:v>0.36812455268456901</c:v>
                </c:pt>
                <c:pt idx="407">
                  <c:v>0.42577929156496702</c:v>
                </c:pt>
                <c:pt idx="408">
                  <c:v>0.48175367410161202</c:v>
                </c:pt>
                <c:pt idx="409">
                  <c:v>0.53582679497889696</c:v>
                </c:pt>
                <c:pt idx="410">
                  <c:v>0.58778525229237699</c:v>
                </c:pt>
                <c:pt idx="411">
                  <c:v>0.63742398974859804</c:v>
                </c:pt>
                <c:pt idx="412">
                  <c:v>0.68454710592860202</c:v>
                </c:pt>
                <c:pt idx="413">
                  <c:v>0.72896862742132995</c:v>
                </c:pt>
                <c:pt idx="414">
                  <c:v>0.77051324277571298</c:v>
                </c:pt>
                <c:pt idx="415">
                  <c:v>0.80901699437487695</c:v>
                </c:pt>
                <c:pt idx="416">
                  <c:v>0.84432792550195102</c:v>
                </c:pt>
                <c:pt idx="417">
                  <c:v>0.87630668004380496</c:v>
                </c:pt>
                <c:pt idx="418">
                  <c:v>0.90482705246596795</c:v>
                </c:pt>
                <c:pt idx="419">
                  <c:v>0.92977648588820705</c:v>
                </c:pt>
                <c:pt idx="420">
                  <c:v>0.95105651629511601</c:v>
                </c:pt>
                <c:pt idx="421">
                  <c:v>0.96858316112860099</c:v>
                </c:pt>
                <c:pt idx="422">
                  <c:v>0.98228725072866596</c:v>
                </c:pt>
                <c:pt idx="423">
                  <c:v>0.992114701314462</c:v>
                </c:pt>
                <c:pt idx="424">
                  <c:v>0.99802672842826401</c:v>
                </c:pt>
                <c:pt idx="425">
                  <c:v>1</c:v>
                </c:pt>
                <c:pt idx="426">
                  <c:v>0.998026728428279</c:v>
                </c:pt>
                <c:pt idx="427">
                  <c:v>0.99211470131449297</c:v>
                </c:pt>
                <c:pt idx="428">
                  <c:v>0.98228725072871204</c:v>
                </c:pt>
                <c:pt idx="429">
                  <c:v>0.96858316112866205</c:v>
                </c:pt>
                <c:pt idx="430">
                  <c:v>0.95105651629519194</c:v>
                </c:pt>
                <c:pt idx="431">
                  <c:v>0.92977648588829798</c:v>
                </c:pt>
                <c:pt idx="432">
                  <c:v>0.90482705246607298</c:v>
                </c:pt>
                <c:pt idx="433">
                  <c:v>0.87630668004392398</c:v>
                </c:pt>
                <c:pt idx="434">
                  <c:v>0.84432792550208302</c:v>
                </c:pt>
                <c:pt idx="435">
                  <c:v>0.80901699437502195</c:v>
                </c:pt>
                <c:pt idx="436">
                  <c:v>0.77051324277586997</c:v>
                </c:pt>
                <c:pt idx="437">
                  <c:v>0.72896862742149904</c:v>
                </c:pt>
                <c:pt idx="438">
                  <c:v>0.68454710592878198</c:v>
                </c:pt>
                <c:pt idx="439">
                  <c:v>0.637423989748789</c:v>
                </c:pt>
                <c:pt idx="440">
                  <c:v>0.58778525229257705</c:v>
                </c:pt>
                <c:pt idx="441">
                  <c:v>0.53582679497910601</c:v>
                </c:pt>
                <c:pt idx="442">
                  <c:v>0.48175367410182901</c:v>
                </c:pt>
                <c:pt idx="443">
                  <c:v>0.42577929156519001</c:v>
                </c:pt>
                <c:pt idx="444">
                  <c:v>0.36812455268479899</c:v>
                </c:pt>
                <c:pt idx="445">
                  <c:v>0.30901699437507202</c:v>
                </c:pt>
                <c:pt idx="446">
                  <c:v>0.248689887164982</c:v>
                </c:pt>
                <c:pt idx="447">
                  <c:v>0.187381314585854</c:v>
                </c:pt>
                <c:pt idx="448">
                  <c:v>0.12533323356443499</c:v>
                </c:pt>
                <c:pt idx="449">
                  <c:v>6.2790519529445296E-2</c:v>
                </c:pt>
                <c:pt idx="450">
                  <c:v>1.32552588234851E-13</c:v>
                </c:pt>
                <c:pt idx="451">
                  <c:v>-6.2790519529180702E-2</c:v>
                </c:pt>
                <c:pt idx="452">
                  <c:v>-0.125333233564172</c:v>
                </c:pt>
                <c:pt idx="453">
                  <c:v>-0.18738131458559301</c:v>
                </c:pt>
                <c:pt idx="454">
                  <c:v>-0.24868988716472501</c:v>
                </c:pt>
                <c:pt idx="455">
                  <c:v>-0.30901699437482</c:v>
                </c:pt>
                <c:pt idx="456">
                  <c:v>-0.36812455268455302</c:v>
                </c:pt>
                <c:pt idx="457">
                  <c:v>-0.42577929156494998</c:v>
                </c:pt>
                <c:pt idx="458">
                  <c:v>-0.48175367410159697</c:v>
                </c:pt>
                <c:pt idx="459">
                  <c:v>-0.53582679497888197</c:v>
                </c:pt>
                <c:pt idx="460">
                  <c:v>-0.587785252292363</c:v>
                </c:pt>
                <c:pt idx="461">
                  <c:v>-0.63742398974858405</c:v>
                </c:pt>
                <c:pt idx="462">
                  <c:v>-0.68454710592858903</c:v>
                </c:pt>
                <c:pt idx="463">
                  <c:v>-0.72896862742131796</c:v>
                </c:pt>
                <c:pt idx="464">
                  <c:v>-0.77051324277570099</c:v>
                </c:pt>
                <c:pt idx="465">
                  <c:v>-0.80901699437486596</c:v>
                </c:pt>
                <c:pt idx="466">
                  <c:v>-0.84432792550194102</c:v>
                </c:pt>
                <c:pt idx="467">
                  <c:v>-0.87630668004379697</c:v>
                </c:pt>
                <c:pt idx="468">
                  <c:v>-0.90482705246595996</c:v>
                </c:pt>
                <c:pt idx="469">
                  <c:v>-0.92977648588820005</c:v>
                </c:pt>
                <c:pt idx="470">
                  <c:v>-0.95105651629511001</c:v>
                </c:pt>
                <c:pt idx="471">
                  <c:v>-0.96858316112859599</c:v>
                </c:pt>
                <c:pt idx="472">
                  <c:v>-0.98228725072866196</c:v>
                </c:pt>
                <c:pt idx="473">
                  <c:v>-0.99211470131446</c:v>
                </c:pt>
                <c:pt idx="474">
                  <c:v>-0.99802672842826301</c:v>
                </c:pt>
                <c:pt idx="475">
                  <c:v>-1</c:v>
                </c:pt>
                <c:pt idx="476">
                  <c:v>-0.99802672842828</c:v>
                </c:pt>
                <c:pt idx="477">
                  <c:v>-0.99211470131449597</c:v>
                </c:pt>
                <c:pt idx="478">
                  <c:v>-0.98228725072871503</c:v>
                </c:pt>
                <c:pt idx="479">
                  <c:v>-0.96858316112866705</c:v>
                </c:pt>
                <c:pt idx="480">
                  <c:v>-0.95105651629519805</c:v>
                </c:pt>
                <c:pt idx="481">
                  <c:v>-0.92977648588830397</c:v>
                </c:pt>
                <c:pt idx="482">
                  <c:v>-0.90482705246608097</c:v>
                </c:pt>
                <c:pt idx="483">
                  <c:v>-0.87630668004393297</c:v>
                </c:pt>
                <c:pt idx="484">
                  <c:v>-0.84432792550209301</c:v>
                </c:pt>
                <c:pt idx="485">
                  <c:v>-0.80901699437503305</c:v>
                </c:pt>
                <c:pt idx="486">
                  <c:v>-0.77051324277588196</c:v>
                </c:pt>
                <c:pt idx="487">
                  <c:v>-0.72896862742151103</c:v>
                </c:pt>
                <c:pt idx="488">
                  <c:v>-0.68454710592879497</c:v>
                </c:pt>
                <c:pt idx="489">
                  <c:v>-0.63742398974880199</c:v>
                </c:pt>
                <c:pt idx="490">
                  <c:v>-0.58778525229259204</c:v>
                </c:pt>
                <c:pt idx="491">
                  <c:v>-0.535826794979121</c:v>
                </c:pt>
                <c:pt idx="492">
                  <c:v>-0.481753674101845</c:v>
                </c:pt>
                <c:pt idx="493">
                  <c:v>-0.425779291565206</c:v>
                </c:pt>
                <c:pt idx="494">
                  <c:v>-0.36812455268481598</c:v>
                </c:pt>
                <c:pt idx="495">
                  <c:v>-0.309016994375089</c:v>
                </c:pt>
                <c:pt idx="496">
                  <c:v>-0.24868988716499901</c:v>
                </c:pt>
                <c:pt idx="497">
                  <c:v>-0.18738131458587101</c:v>
                </c:pt>
                <c:pt idx="498">
                  <c:v>-0.125333233564453</c:v>
                </c:pt>
                <c:pt idx="499">
                  <c:v>-6.2790519529463101E-2</c:v>
                </c:pt>
                <c:pt idx="500">
                  <c:v>-1.5043862130876801E-13</c:v>
                </c:pt>
                <c:pt idx="501">
                  <c:v>6.2790519529162897E-2</c:v>
                </c:pt>
                <c:pt idx="502">
                  <c:v>0.12533323356415399</c:v>
                </c:pt>
                <c:pt idx="503">
                  <c:v>0.187381314585576</c:v>
                </c:pt>
                <c:pt idx="504">
                  <c:v>0.248689887164708</c:v>
                </c:pt>
                <c:pt idx="505">
                  <c:v>0.30901699437480301</c:v>
                </c:pt>
                <c:pt idx="506">
                  <c:v>0.36812455268453598</c:v>
                </c:pt>
                <c:pt idx="507">
                  <c:v>0.42577929156493399</c:v>
                </c:pt>
                <c:pt idx="508">
                  <c:v>0.48175367410158099</c:v>
                </c:pt>
                <c:pt idx="509">
                  <c:v>0.53582679497886698</c:v>
                </c:pt>
                <c:pt idx="510">
                  <c:v>0.58778525229234901</c:v>
                </c:pt>
                <c:pt idx="511">
                  <c:v>0.63742398974857295</c:v>
                </c:pt>
                <c:pt idx="512">
                  <c:v>0.68454710592858103</c:v>
                </c:pt>
                <c:pt idx="513">
                  <c:v>0.72896862742131296</c:v>
                </c:pt>
                <c:pt idx="514">
                  <c:v>0.77051324277569899</c:v>
                </c:pt>
                <c:pt idx="515">
                  <c:v>0.80901699437486596</c:v>
                </c:pt>
                <c:pt idx="516">
                  <c:v>0.84432792550194302</c:v>
                </c:pt>
                <c:pt idx="517">
                  <c:v>0.87630668004379997</c:v>
                </c:pt>
                <c:pt idx="518">
                  <c:v>0.90482705246596495</c:v>
                </c:pt>
                <c:pt idx="519">
                  <c:v>0.92977648588820505</c:v>
                </c:pt>
                <c:pt idx="520">
                  <c:v>0.95105651629511601</c:v>
                </c:pt>
                <c:pt idx="521">
                  <c:v>0.96858316112860199</c:v>
                </c:pt>
                <c:pt idx="522">
                  <c:v>0.98228725072866696</c:v>
                </c:pt>
                <c:pt idx="523">
                  <c:v>0.992114701314464</c:v>
                </c:pt>
                <c:pt idx="524">
                  <c:v>0.99802672842826501</c:v>
                </c:pt>
                <c:pt idx="525">
                  <c:v>1</c:v>
                </c:pt>
                <c:pt idx="526">
                  <c:v>0.998026728428278</c:v>
                </c:pt>
                <c:pt idx="527">
                  <c:v>0.99211470131448998</c:v>
                </c:pt>
                <c:pt idx="528">
                  <c:v>0.98228725072870704</c:v>
                </c:pt>
                <c:pt idx="529">
                  <c:v>0.96858316112865395</c:v>
                </c:pt>
                <c:pt idx="530">
                  <c:v>0.95105651629518095</c:v>
                </c:pt>
                <c:pt idx="531">
                  <c:v>0.92977648588828299</c:v>
                </c:pt>
                <c:pt idx="532">
                  <c:v>0.90482705246605499</c:v>
                </c:pt>
                <c:pt idx="533">
                  <c:v>0.876306680043902</c:v>
                </c:pt>
                <c:pt idx="534">
                  <c:v>0.84432792550205704</c:v>
                </c:pt>
                <c:pt idx="535">
                  <c:v>0.80901699437499097</c:v>
                </c:pt>
                <c:pt idx="536">
                  <c:v>0.770513242775834</c:v>
                </c:pt>
                <c:pt idx="537">
                  <c:v>0.72896862742145796</c:v>
                </c:pt>
                <c:pt idx="538">
                  <c:v>0.68454710592873602</c:v>
                </c:pt>
                <c:pt idx="539">
                  <c:v>0.63742398974873704</c:v>
                </c:pt>
                <c:pt idx="540">
                  <c:v>0.58778525229251999</c:v>
                </c:pt>
                <c:pt idx="541">
                  <c:v>0.53582679497904295</c:v>
                </c:pt>
                <c:pt idx="542">
                  <c:v>0.48175367410176101</c:v>
                </c:pt>
                <c:pt idx="543">
                  <c:v>0.42577929156511701</c:v>
                </c:pt>
                <c:pt idx="544">
                  <c:v>0.36812455268472</c:v>
                </c:pt>
                <c:pt idx="545">
                  <c:v>0.30901699437498698</c:v>
                </c:pt>
                <c:pt idx="546">
                  <c:v>0.24868988716489299</c:v>
                </c:pt>
                <c:pt idx="547">
                  <c:v>0.18738131458575999</c:v>
                </c:pt>
                <c:pt idx="548">
                  <c:v>0.12533323356433701</c:v>
                </c:pt>
                <c:pt idx="549">
                  <c:v>6.2790519529342698E-2</c:v>
                </c:pt>
                <c:pt idx="550">
                  <c:v>2.6216107230665599E-14</c:v>
                </c:pt>
                <c:pt idx="551">
                  <c:v>-6.2790519529290406E-2</c:v>
                </c:pt>
                <c:pt idx="552">
                  <c:v>-0.125333233564285</c:v>
                </c:pt>
                <c:pt idx="553">
                  <c:v>-0.187381314585708</c:v>
                </c:pt>
                <c:pt idx="554">
                  <c:v>-0.248689887164842</c:v>
                </c:pt>
                <c:pt idx="555">
                  <c:v>-0.30901699437493801</c:v>
                </c:pt>
                <c:pt idx="556">
                  <c:v>-0.36812455268467098</c:v>
                </c:pt>
                <c:pt idx="557">
                  <c:v>-0.425779291565069</c:v>
                </c:pt>
                <c:pt idx="558">
                  <c:v>-0.48175367410171499</c:v>
                </c:pt>
                <c:pt idx="559">
                  <c:v>-0.53582679497899899</c:v>
                </c:pt>
                <c:pt idx="560">
                  <c:v>-0.58778525229247802</c:v>
                </c:pt>
                <c:pt idx="561">
                  <c:v>-0.63742398974869696</c:v>
                </c:pt>
                <c:pt idx="562">
                  <c:v>-0.68454710592869705</c:v>
                </c:pt>
                <c:pt idx="563">
                  <c:v>-0.72896862742142199</c:v>
                </c:pt>
                <c:pt idx="564">
                  <c:v>-0.77051324277580102</c:v>
                </c:pt>
                <c:pt idx="565">
                  <c:v>-0.80901699437496</c:v>
                </c:pt>
                <c:pt idx="566">
                  <c:v>-0.84432792550202795</c:v>
                </c:pt>
                <c:pt idx="567">
                  <c:v>-0.87630668004387702</c:v>
                </c:pt>
                <c:pt idx="568">
                  <c:v>-0.90482705246603301</c:v>
                </c:pt>
                <c:pt idx="569">
                  <c:v>-0.929776485888264</c:v>
                </c:pt>
                <c:pt idx="570">
                  <c:v>-0.95105651629516497</c:v>
                </c:pt>
                <c:pt idx="571">
                  <c:v>-0.96858316112864096</c:v>
                </c:pt>
                <c:pt idx="572">
                  <c:v>-0.98228725072869705</c:v>
                </c:pt>
                <c:pt idx="573">
                  <c:v>-0.99211470131448398</c:v>
                </c:pt>
                <c:pt idx="574">
                  <c:v>-0.998026728428275</c:v>
                </c:pt>
                <c:pt idx="575">
                  <c:v>-1</c:v>
                </c:pt>
                <c:pt idx="576">
                  <c:v>-0.99802672842826801</c:v>
                </c:pt>
                <c:pt idx="577">
                  <c:v>-0.99211470131446999</c:v>
                </c:pt>
                <c:pt idx="578">
                  <c:v>-0.98228725072867695</c:v>
                </c:pt>
                <c:pt idx="579">
                  <c:v>-0.96858316112861498</c:v>
                </c:pt>
                <c:pt idx="580">
                  <c:v>-0.95105651629513199</c:v>
                </c:pt>
                <c:pt idx="581">
                  <c:v>-0.92977648588822503</c:v>
                </c:pt>
                <c:pt idx="582">
                  <c:v>-0.90482705246598705</c:v>
                </c:pt>
                <c:pt idx="583">
                  <c:v>-0.87630668004382495</c:v>
                </c:pt>
                <c:pt idx="584">
                  <c:v>-0.844327925501971</c:v>
                </c:pt>
                <c:pt idx="585">
                  <c:v>-0.80901699437489705</c:v>
                </c:pt>
                <c:pt idx="586">
                  <c:v>-0.77051324277573296</c:v>
                </c:pt>
                <c:pt idx="587">
                  <c:v>-0.72896862742134805</c:v>
                </c:pt>
                <c:pt idx="588">
                  <c:v>-0.684547105928619</c:v>
                </c:pt>
                <c:pt idx="589">
                  <c:v>-0.63742398974861403</c:v>
                </c:pt>
                <c:pt idx="590">
                  <c:v>-0.58778525229239098</c:v>
                </c:pt>
                <c:pt idx="591">
                  <c:v>-0.53582679497890795</c:v>
                </c:pt>
                <c:pt idx="592">
                  <c:v>-0.48175367410162101</c:v>
                </c:pt>
                <c:pt idx="593">
                  <c:v>-0.42577929156497202</c:v>
                </c:pt>
                <c:pt idx="594">
                  <c:v>-0.368124552684572</c:v>
                </c:pt>
                <c:pt idx="595">
                  <c:v>-0.30901699437483598</c:v>
                </c:pt>
                <c:pt idx="596">
                  <c:v>-0.248689887164738</c:v>
                </c:pt>
                <c:pt idx="597">
                  <c:v>-0.187381314585603</c:v>
                </c:pt>
                <c:pt idx="598">
                  <c:v>-0.125333233564178</c:v>
                </c:pt>
                <c:pt idx="599">
                  <c:v>-6.2790519529183297E-2</c:v>
                </c:pt>
                <c:pt idx="600">
                  <c:v>1.3353354363544201E-13</c:v>
                </c:pt>
              </c:numCache>
            </c:numRef>
          </c:yVal>
          <c:smooth val="1"/>
          <c:extLst>
            <c:ext xmlns:c16="http://schemas.microsoft.com/office/drawing/2014/chart" uri="{C3380CC4-5D6E-409C-BE32-E72D297353CC}">
              <c16:uniqueId val="{00000000-8C66-194E-B7DF-F342DF1D9019}"/>
            </c:ext>
          </c:extLst>
        </c:ser>
        <c:dLbls>
          <c:showLegendKey val="0"/>
          <c:showVal val="0"/>
          <c:showCatName val="0"/>
          <c:showSerName val="0"/>
          <c:showPercent val="0"/>
          <c:showBubbleSize val="0"/>
        </c:dLbls>
        <c:axId val="-2028519800"/>
        <c:axId val="-2125291704"/>
      </c:scatterChart>
      <c:valAx>
        <c:axId val="-2028519800"/>
        <c:scaling>
          <c:orientation val="minMax"/>
        </c:scaling>
        <c:delete val="0"/>
        <c:axPos val="b"/>
        <c:numFmt formatCode="General" sourceLinked="1"/>
        <c:majorTickMark val="none"/>
        <c:minorTickMark val="none"/>
        <c:tickLblPos val="none"/>
        <c:spPr>
          <a:ln>
            <a:noFill/>
          </a:ln>
        </c:spPr>
        <c:txPr>
          <a:bodyPr/>
          <a:lstStyle/>
          <a:p>
            <a:pPr>
              <a:defRPr b="0" i="0"/>
            </a:pPr>
            <a:endParaRPr lang="en-US"/>
          </a:p>
        </c:txPr>
        <c:crossAx val="-2125291704"/>
        <c:crossesAt val="0"/>
        <c:crossBetween val="midCat"/>
      </c:valAx>
      <c:valAx>
        <c:axId val="-2125291704"/>
        <c:scaling>
          <c:orientation val="minMax"/>
          <c:max val="1.5"/>
          <c:min val="-1.5"/>
        </c:scaling>
        <c:delete val="0"/>
        <c:axPos val="l"/>
        <c:majorGridlines>
          <c:spPr>
            <a:ln>
              <a:solidFill>
                <a:sysClr val="windowText" lastClr="000000">
                  <a:tint val="75000"/>
                  <a:shade val="95000"/>
                  <a:satMod val="105000"/>
                  <a:alpha val="0"/>
                </a:sysClr>
              </a:solidFill>
            </a:ln>
          </c:spPr>
        </c:majorGridlines>
        <c:numFmt formatCode="General" sourceLinked="1"/>
        <c:majorTickMark val="none"/>
        <c:minorTickMark val="none"/>
        <c:tickLblPos val="none"/>
        <c:spPr>
          <a:ln>
            <a:noFill/>
          </a:ln>
        </c:spPr>
        <c:crossAx val="-2028519800"/>
        <c:crosses val="autoZero"/>
        <c:crossBetween val="midCat"/>
        <c:majorUnit val="0.5"/>
        <c:minorUnit val="0.1"/>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9048141134256901E-2"/>
          <c:y val="1.5665796344647501E-2"/>
          <c:w val="0.92563540316953996"/>
          <c:h val="0.94255874673629203"/>
        </c:manualLayout>
      </c:layout>
      <c:scatterChart>
        <c:scatterStyle val="lineMarker"/>
        <c:varyColors val="0"/>
        <c:ser>
          <c:idx val="0"/>
          <c:order val="0"/>
          <c:spPr>
            <a:ln w="28575">
              <a:solidFill>
                <a:srgbClr val="0000FF"/>
              </a:solidFill>
            </a:ln>
          </c:spPr>
          <c:marker>
            <c:symbol val="none"/>
          </c:marker>
          <c:xVal>
            <c:numRef>
              <c:f>Sheet1!$A$2:$A$602</c:f>
              <c:numCache>
                <c:formatCode>General</c:formatCode>
                <c:ptCount val="601"/>
                <c:pt idx="0">
                  <c:v>0</c:v>
                </c:pt>
                <c:pt idx="1">
                  <c:v>6.2831853071795896E-2</c:v>
                </c:pt>
                <c:pt idx="2">
                  <c:v>0.12566370614359201</c:v>
                </c:pt>
                <c:pt idx="3">
                  <c:v>0.18849555921538799</c:v>
                </c:pt>
                <c:pt idx="4">
                  <c:v>0.25132741228718303</c:v>
                </c:pt>
                <c:pt idx="5">
                  <c:v>0.31415926535897898</c:v>
                </c:pt>
                <c:pt idx="6">
                  <c:v>0.37699111843077499</c:v>
                </c:pt>
                <c:pt idx="7">
                  <c:v>0.43982297150257099</c:v>
                </c:pt>
                <c:pt idx="8">
                  <c:v>0.50265482457436705</c:v>
                </c:pt>
                <c:pt idx="9">
                  <c:v>0.56548667764616301</c:v>
                </c:pt>
                <c:pt idx="10">
                  <c:v>0.62831853071795796</c:v>
                </c:pt>
                <c:pt idx="11">
                  <c:v>0.69115038378975402</c:v>
                </c:pt>
                <c:pt idx="12">
                  <c:v>0.75398223686154997</c:v>
                </c:pt>
                <c:pt idx="13">
                  <c:v>0.81681408993334603</c:v>
                </c:pt>
                <c:pt idx="14">
                  <c:v>0.87964594300514198</c:v>
                </c:pt>
                <c:pt idx="15">
                  <c:v>0.94247779607693805</c:v>
                </c:pt>
                <c:pt idx="16">
                  <c:v>1.0053096491487341</c:v>
                </c:pt>
                <c:pt idx="17">
                  <c:v>1.0681415022205301</c:v>
                </c:pt>
                <c:pt idx="18">
                  <c:v>1.130973355292326</c:v>
                </c:pt>
                <c:pt idx="19">
                  <c:v>1.1938052083641211</c:v>
                </c:pt>
                <c:pt idx="20">
                  <c:v>1.256637061435917</c:v>
                </c:pt>
                <c:pt idx="21">
                  <c:v>1.319468914507713</c:v>
                </c:pt>
                <c:pt idx="22">
                  <c:v>1.38230076757951</c:v>
                </c:pt>
                <c:pt idx="23">
                  <c:v>1.4451326206513051</c:v>
                </c:pt>
                <c:pt idx="24">
                  <c:v>1.5079644737231011</c:v>
                </c:pt>
                <c:pt idx="25">
                  <c:v>1.570796326794897</c:v>
                </c:pt>
                <c:pt idx="26">
                  <c:v>1.633628179866693</c:v>
                </c:pt>
                <c:pt idx="27">
                  <c:v>1.69646003293849</c:v>
                </c:pt>
                <c:pt idx="28">
                  <c:v>1.7592918860102851</c:v>
                </c:pt>
                <c:pt idx="29">
                  <c:v>1.822123739082081</c:v>
                </c:pt>
                <c:pt idx="30">
                  <c:v>1.884955592153877</c:v>
                </c:pt>
                <c:pt idx="31">
                  <c:v>1.9477874452256729</c:v>
                </c:pt>
                <c:pt idx="32">
                  <c:v>2.01061929829747</c:v>
                </c:pt>
                <c:pt idx="33">
                  <c:v>2.0734511513692651</c:v>
                </c:pt>
                <c:pt idx="34">
                  <c:v>2.136283004441061</c:v>
                </c:pt>
                <c:pt idx="35">
                  <c:v>2.1991148575128561</c:v>
                </c:pt>
                <c:pt idx="36">
                  <c:v>2.261946710584652</c:v>
                </c:pt>
                <c:pt idx="37">
                  <c:v>2.324778563656448</c:v>
                </c:pt>
                <c:pt idx="38">
                  <c:v>2.387610416728243</c:v>
                </c:pt>
                <c:pt idx="39">
                  <c:v>2.450442269800039</c:v>
                </c:pt>
                <c:pt idx="40">
                  <c:v>2.5132741228718358</c:v>
                </c:pt>
                <c:pt idx="41">
                  <c:v>2.5761059759436322</c:v>
                </c:pt>
                <c:pt idx="42">
                  <c:v>2.6389378290154282</c:v>
                </c:pt>
                <c:pt idx="43">
                  <c:v>2.7017696820872241</c:v>
                </c:pt>
                <c:pt idx="44">
                  <c:v>2.7646015351590201</c:v>
                </c:pt>
                <c:pt idx="45">
                  <c:v>2.827433388230816</c:v>
                </c:pt>
                <c:pt idx="46">
                  <c:v>2.890265241302612</c:v>
                </c:pt>
                <c:pt idx="47">
                  <c:v>2.9530970943744079</c:v>
                </c:pt>
                <c:pt idx="48">
                  <c:v>3.0159289474462039</c:v>
                </c:pt>
                <c:pt idx="49">
                  <c:v>3.0787608005179998</c:v>
                </c:pt>
                <c:pt idx="50">
                  <c:v>3.1415926535897958</c:v>
                </c:pt>
                <c:pt idx="51">
                  <c:v>3.2044245066615908</c:v>
                </c:pt>
                <c:pt idx="52">
                  <c:v>3.2672563597333881</c:v>
                </c:pt>
                <c:pt idx="53">
                  <c:v>3.3300882128051841</c:v>
                </c:pt>
                <c:pt idx="54">
                  <c:v>3.39292006587698</c:v>
                </c:pt>
                <c:pt idx="55">
                  <c:v>3.455751918948776</c:v>
                </c:pt>
                <c:pt idx="56">
                  <c:v>3.518583772020571</c:v>
                </c:pt>
                <c:pt idx="57">
                  <c:v>3.581415625092367</c:v>
                </c:pt>
                <c:pt idx="58">
                  <c:v>3.6442474781641629</c:v>
                </c:pt>
                <c:pt idx="59">
                  <c:v>3.7070793312359598</c:v>
                </c:pt>
                <c:pt idx="60">
                  <c:v>3.7699111843077548</c:v>
                </c:pt>
                <c:pt idx="61">
                  <c:v>3.832743037379537</c:v>
                </c:pt>
                <c:pt idx="62">
                  <c:v>3.8955748904513472</c:v>
                </c:pt>
                <c:pt idx="63">
                  <c:v>3.9584067435231431</c:v>
                </c:pt>
                <c:pt idx="64">
                  <c:v>4.02123859659494</c:v>
                </c:pt>
                <c:pt idx="65">
                  <c:v>4.0840704496667346</c:v>
                </c:pt>
                <c:pt idx="66">
                  <c:v>4.1469023027385301</c:v>
                </c:pt>
                <c:pt idx="67">
                  <c:v>4.2097341558103301</c:v>
                </c:pt>
                <c:pt idx="68">
                  <c:v>4.2725660088821202</c:v>
                </c:pt>
                <c:pt idx="69">
                  <c:v>4.3353978619539166</c:v>
                </c:pt>
                <c:pt idx="70">
                  <c:v>4.3982297150257121</c:v>
                </c:pt>
                <c:pt idx="71">
                  <c:v>4.4610615680975076</c:v>
                </c:pt>
                <c:pt idx="72">
                  <c:v>4.5238934211693032</c:v>
                </c:pt>
                <c:pt idx="73">
                  <c:v>4.5867252742410987</c:v>
                </c:pt>
                <c:pt idx="74">
                  <c:v>4.6495571273128942</c:v>
                </c:pt>
                <c:pt idx="75">
                  <c:v>4.7123889803846897</c:v>
                </c:pt>
                <c:pt idx="76">
                  <c:v>4.7752208334564852</c:v>
                </c:pt>
                <c:pt idx="77">
                  <c:v>4.8380526865282807</c:v>
                </c:pt>
                <c:pt idx="78">
                  <c:v>4.9008845396000744</c:v>
                </c:pt>
                <c:pt idx="79">
                  <c:v>4.9637163926718708</c:v>
                </c:pt>
                <c:pt idx="80">
                  <c:v>5.0265482457436681</c:v>
                </c:pt>
                <c:pt idx="81">
                  <c:v>5.0893800988154627</c:v>
                </c:pt>
                <c:pt idx="82">
                  <c:v>5.1522119518872236</c:v>
                </c:pt>
                <c:pt idx="83">
                  <c:v>5.2150438049590537</c:v>
                </c:pt>
                <c:pt idx="84">
                  <c:v>5.2778756580308466</c:v>
                </c:pt>
                <c:pt idx="85">
                  <c:v>5.3407075111026439</c:v>
                </c:pt>
                <c:pt idx="86">
                  <c:v>5.4035393641744403</c:v>
                </c:pt>
                <c:pt idx="87">
                  <c:v>5.4663712172462358</c:v>
                </c:pt>
                <c:pt idx="88">
                  <c:v>5.5292030703180313</c:v>
                </c:pt>
                <c:pt idx="89">
                  <c:v>5.5920349233898268</c:v>
                </c:pt>
                <c:pt idx="90">
                  <c:v>5.6548667764616196</c:v>
                </c:pt>
                <c:pt idx="91">
                  <c:v>5.7176986295334178</c:v>
                </c:pt>
                <c:pt idx="92">
                  <c:v>5.7805304826052106</c:v>
                </c:pt>
                <c:pt idx="93">
                  <c:v>5.8433623356770079</c:v>
                </c:pt>
                <c:pt idx="94">
                  <c:v>5.9061941887488061</c:v>
                </c:pt>
                <c:pt idx="95">
                  <c:v>5.9690260418205998</c:v>
                </c:pt>
                <c:pt idx="96">
                  <c:v>6.0318578948923971</c:v>
                </c:pt>
                <c:pt idx="97">
                  <c:v>6.0946897479641908</c:v>
                </c:pt>
                <c:pt idx="98">
                  <c:v>6.1575216010359153</c:v>
                </c:pt>
                <c:pt idx="99">
                  <c:v>6.2203534541077818</c:v>
                </c:pt>
                <c:pt idx="100">
                  <c:v>6.2831853071795756</c:v>
                </c:pt>
                <c:pt idx="101">
                  <c:v>6.3460171602513729</c:v>
                </c:pt>
                <c:pt idx="102">
                  <c:v>6.4088490133231701</c:v>
                </c:pt>
                <c:pt idx="103">
                  <c:v>6.4716808663949639</c:v>
                </c:pt>
                <c:pt idx="104">
                  <c:v>6.5345127194667354</c:v>
                </c:pt>
                <c:pt idx="105">
                  <c:v>6.5973445725385336</c:v>
                </c:pt>
                <c:pt idx="106">
                  <c:v>6.6601764256103486</c:v>
                </c:pt>
                <c:pt idx="107">
                  <c:v>6.7230082786821459</c:v>
                </c:pt>
                <c:pt idx="108">
                  <c:v>6.7858401317539414</c:v>
                </c:pt>
                <c:pt idx="109">
                  <c:v>6.848671984825736</c:v>
                </c:pt>
                <c:pt idx="110">
                  <c:v>6.9115038378975324</c:v>
                </c:pt>
                <c:pt idx="111">
                  <c:v>6.974335690969327</c:v>
                </c:pt>
                <c:pt idx="112">
                  <c:v>7.0371675440411234</c:v>
                </c:pt>
                <c:pt idx="113">
                  <c:v>7.0999993971129189</c:v>
                </c:pt>
                <c:pt idx="114">
                  <c:v>7.1628312501846736</c:v>
                </c:pt>
                <c:pt idx="115">
                  <c:v>7.22566310325651</c:v>
                </c:pt>
                <c:pt idx="116">
                  <c:v>7.2884949563283046</c:v>
                </c:pt>
                <c:pt idx="117">
                  <c:v>7.351326809400101</c:v>
                </c:pt>
                <c:pt idx="118">
                  <c:v>7.4141586624718956</c:v>
                </c:pt>
                <c:pt idx="119">
                  <c:v>7.4769905155436911</c:v>
                </c:pt>
                <c:pt idx="120">
                  <c:v>7.5398223686154866</c:v>
                </c:pt>
                <c:pt idx="121">
                  <c:v>7.6026542216872217</c:v>
                </c:pt>
                <c:pt idx="122">
                  <c:v>7.665486074759019</c:v>
                </c:pt>
                <c:pt idx="123">
                  <c:v>7.728317927830874</c:v>
                </c:pt>
                <c:pt idx="124">
                  <c:v>7.7911497809026704</c:v>
                </c:pt>
                <c:pt idx="125">
                  <c:v>7.853981633974465</c:v>
                </c:pt>
                <c:pt idx="126">
                  <c:v>7.9168134870462596</c:v>
                </c:pt>
                <c:pt idx="127">
                  <c:v>7.979645340118056</c:v>
                </c:pt>
                <c:pt idx="128">
                  <c:v>8.0424771931898515</c:v>
                </c:pt>
                <c:pt idx="129">
                  <c:v>8.1053090462616506</c:v>
                </c:pt>
                <c:pt idx="130">
                  <c:v>8.1681408993334426</c:v>
                </c:pt>
                <c:pt idx="131">
                  <c:v>8.2309727524052381</c:v>
                </c:pt>
                <c:pt idx="132">
                  <c:v>8.2938046054770336</c:v>
                </c:pt>
                <c:pt idx="133">
                  <c:v>8.3566364585488309</c:v>
                </c:pt>
                <c:pt idx="134">
                  <c:v>8.4194683116206246</c:v>
                </c:pt>
                <c:pt idx="135">
                  <c:v>8.4823001646924183</c:v>
                </c:pt>
                <c:pt idx="136">
                  <c:v>8.5451320177642192</c:v>
                </c:pt>
                <c:pt idx="137">
                  <c:v>8.6079638708360111</c:v>
                </c:pt>
                <c:pt idx="138">
                  <c:v>8.6707957239078066</c:v>
                </c:pt>
                <c:pt idx="139">
                  <c:v>8.7336275769796021</c:v>
                </c:pt>
                <c:pt idx="140">
                  <c:v>8.7964594300513976</c:v>
                </c:pt>
                <c:pt idx="141">
                  <c:v>8.8592912831231931</c:v>
                </c:pt>
                <c:pt idx="142">
                  <c:v>8.9221231361949886</c:v>
                </c:pt>
                <c:pt idx="143">
                  <c:v>8.9849549892667842</c:v>
                </c:pt>
                <c:pt idx="144">
                  <c:v>9.0477868423385797</c:v>
                </c:pt>
                <c:pt idx="145">
                  <c:v>9.1106186954103681</c:v>
                </c:pt>
                <c:pt idx="146">
                  <c:v>9.1734505484821707</c:v>
                </c:pt>
                <c:pt idx="147">
                  <c:v>9.2362824015539626</c:v>
                </c:pt>
                <c:pt idx="148">
                  <c:v>9.2991142546257599</c:v>
                </c:pt>
                <c:pt idx="149">
                  <c:v>9.3619461076975572</c:v>
                </c:pt>
                <c:pt idx="150">
                  <c:v>9.4247779607693527</c:v>
                </c:pt>
                <c:pt idx="151">
                  <c:v>9.48760981384115</c:v>
                </c:pt>
                <c:pt idx="152">
                  <c:v>9.5504416669129508</c:v>
                </c:pt>
                <c:pt idx="153">
                  <c:v>9.6132735199847392</c:v>
                </c:pt>
                <c:pt idx="154">
                  <c:v>9.6761053730565347</c:v>
                </c:pt>
                <c:pt idx="155">
                  <c:v>9.7389372261283302</c:v>
                </c:pt>
                <c:pt idx="156">
                  <c:v>9.8017690792001257</c:v>
                </c:pt>
                <c:pt idx="157">
                  <c:v>9.8646009322719195</c:v>
                </c:pt>
                <c:pt idx="158">
                  <c:v>9.9274327853437168</c:v>
                </c:pt>
                <c:pt idx="159">
                  <c:v>9.9902646384155123</c:v>
                </c:pt>
                <c:pt idx="160">
                  <c:v>10.05309649148731</c:v>
                </c:pt>
                <c:pt idx="161">
                  <c:v>10.1159283445591</c:v>
                </c:pt>
                <c:pt idx="162">
                  <c:v>10.178760197630901</c:v>
                </c:pt>
                <c:pt idx="163">
                  <c:v>10.2415920507027</c:v>
                </c:pt>
                <c:pt idx="164">
                  <c:v>10.30442390377449</c:v>
                </c:pt>
                <c:pt idx="165">
                  <c:v>10.3672557568463</c:v>
                </c:pt>
                <c:pt idx="166">
                  <c:v>10.430087609918081</c:v>
                </c:pt>
                <c:pt idx="167">
                  <c:v>10.49291946298988</c:v>
                </c:pt>
                <c:pt idx="168">
                  <c:v>10.55575131606167</c:v>
                </c:pt>
                <c:pt idx="169">
                  <c:v>10.618583169133469</c:v>
                </c:pt>
                <c:pt idx="170">
                  <c:v>10.681415022205259</c:v>
                </c:pt>
                <c:pt idx="171">
                  <c:v>10.74424687527706</c:v>
                </c:pt>
                <c:pt idx="172">
                  <c:v>10.80707872834885</c:v>
                </c:pt>
                <c:pt idx="173">
                  <c:v>10.869910581420649</c:v>
                </c:pt>
                <c:pt idx="174">
                  <c:v>10.93274243449244</c:v>
                </c:pt>
                <c:pt idx="175">
                  <c:v>10.99557428756424</c:v>
                </c:pt>
                <c:pt idx="176">
                  <c:v>11.058406140636039</c:v>
                </c:pt>
                <c:pt idx="177">
                  <c:v>11.12123799370783</c:v>
                </c:pt>
                <c:pt idx="178">
                  <c:v>11.18406984677963</c:v>
                </c:pt>
                <c:pt idx="179">
                  <c:v>11.246901699851421</c:v>
                </c:pt>
                <c:pt idx="180">
                  <c:v>11.30973355292322</c:v>
                </c:pt>
                <c:pt idx="181">
                  <c:v>11.37256540599501</c:v>
                </c:pt>
                <c:pt idx="182">
                  <c:v>11.435397259066811</c:v>
                </c:pt>
                <c:pt idx="183">
                  <c:v>11.498229112138601</c:v>
                </c:pt>
                <c:pt idx="184">
                  <c:v>11.5610609652104</c:v>
                </c:pt>
                <c:pt idx="185">
                  <c:v>11.623892818282201</c:v>
                </c:pt>
                <c:pt idx="186">
                  <c:v>11.686724671354</c:v>
                </c:pt>
                <c:pt idx="187">
                  <c:v>11.749556524425801</c:v>
                </c:pt>
                <c:pt idx="188">
                  <c:v>11.81238837749758</c:v>
                </c:pt>
                <c:pt idx="189">
                  <c:v>11.875220230569379</c:v>
                </c:pt>
                <c:pt idx="190">
                  <c:v>11.938052083641169</c:v>
                </c:pt>
                <c:pt idx="191">
                  <c:v>12.00088393671297</c:v>
                </c:pt>
                <c:pt idx="192">
                  <c:v>12.06371578978476</c:v>
                </c:pt>
                <c:pt idx="193">
                  <c:v>12.12654764285656</c:v>
                </c:pt>
                <c:pt idx="194">
                  <c:v>12.18937949592835</c:v>
                </c:pt>
                <c:pt idx="195">
                  <c:v>12.252211349000151</c:v>
                </c:pt>
                <c:pt idx="196">
                  <c:v>12.31504320207195</c:v>
                </c:pt>
                <c:pt idx="197">
                  <c:v>12.37787505514374</c:v>
                </c:pt>
                <c:pt idx="198">
                  <c:v>12.440706908215541</c:v>
                </c:pt>
                <c:pt idx="199">
                  <c:v>12.503538761287331</c:v>
                </c:pt>
                <c:pt idx="200">
                  <c:v>12.56637061435913</c:v>
                </c:pt>
                <c:pt idx="201">
                  <c:v>12.62920246743092</c:v>
                </c:pt>
                <c:pt idx="202">
                  <c:v>12.692034320502721</c:v>
                </c:pt>
                <c:pt idx="203">
                  <c:v>12.754866173574509</c:v>
                </c:pt>
                <c:pt idx="204">
                  <c:v>12.81769802664631</c:v>
                </c:pt>
                <c:pt idx="205">
                  <c:v>12.880529879718109</c:v>
                </c:pt>
                <c:pt idx="206">
                  <c:v>12.943361732789899</c:v>
                </c:pt>
                <c:pt idx="207">
                  <c:v>13.0061935858617</c:v>
                </c:pt>
                <c:pt idx="208">
                  <c:v>13.069025438933499</c:v>
                </c:pt>
                <c:pt idx="209">
                  <c:v>13.1318572920053</c:v>
                </c:pt>
                <c:pt idx="210">
                  <c:v>13.19468914507708</c:v>
                </c:pt>
                <c:pt idx="211">
                  <c:v>13.25752099814888</c:v>
                </c:pt>
                <c:pt idx="212">
                  <c:v>13.320352851220671</c:v>
                </c:pt>
                <c:pt idx="213">
                  <c:v>13.38318470429247</c:v>
                </c:pt>
                <c:pt idx="214">
                  <c:v>13.44601655736427</c:v>
                </c:pt>
                <c:pt idx="215">
                  <c:v>13.508848410436061</c:v>
                </c:pt>
                <c:pt idx="216">
                  <c:v>13.57168026350786</c:v>
                </c:pt>
                <c:pt idx="217">
                  <c:v>13.63451211657965</c:v>
                </c:pt>
                <c:pt idx="218">
                  <c:v>13.697343969651451</c:v>
                </c:pt>
                <c:pt idx="219">
                  <c:v>13.760175822723239</c:v>
                </c:pt>
                <c:pt idx="220">
                  <c:v>13.82300767579504</c:v>
                </c:pt>
                <c:pt idx="221">
                  <c:v>13.88583952886683</c:v>
                </c:pt>
                <c:pt idx="222">
                  <c:v>13.948671381938629</c:v>
                </c:pt>
                <c:pt idx="223">
                  <c:v>14.011503235010419</c:v>
                </c:pt>
                <c:pt idx="224">
                  <c:v>14.07433508808222</c:v>
                </c:pt>
                <c:pt idx="225">
                  <c:v>14.137166941154019</c:v>
                </c:pt>
                <c:pt idx="226">
                  <c:v>14.199998794225809</c:v>
                </c:pt>
                <c:pt idx="227">
                  <c:v>14.26283064729761</c:v>
                </c:pt>
                <c:pt idx="228">
                  <c:v>14.3256625003694</c:v>
                </c:pt>
                <c:pt idx="229">
                  <c:v>14.3884943534412</c:v>
                </c:pt>
                <c:pt idx="230">
                  <c:v>14.451326206513</c:v>
                </c:pt>
                <c:pt idx="231">
                  <c:v>14.514158059584799</c:v>
                </c:pt>
                <c:pt idx="232">
                  <c:v>14.576989912656581</c:v>
                </c:pt>
                <c:pt idx="233">
                  <c:v>14.63982176572838</c:v>
                </c:pt>
                <c:pt idx="234">
                  <c:v>14.702653618800181</c:v>
                </c:pt>
                <c:pt idx="235">
                  <c:v>14.765485471871971</c:v>
                </c:pt>
                <c:pt idx="236">
                  <c:v>14.82831732494377</c:v>
                </c:pt>
                <c:pt idx="237">
                  <c:v>14.89114917801556</c:v>
                </c:pt>
                <c:pt idx="238">
                  <c:v>14.953981031087361</c:v>
                </c:pt>
                <c:pt idx="239">
                  <c:v>15.016812884159149</c:v>
                </c:pt>
                <c:pt idx="240">
                  <c:v>15.07964473723095</c:v>
                </c:pt>
                <c:pt idx="241">
                  <c:v>15.14247659030274</c:v>
                </c:pt>
                <c:pt idx="242">
                  <c:v>15.205308443374539</c:v>
                </c:pt>
                <c:pt idx="243">
                  <c:v>15.26814029644633</c:v>
                </c:pt>
                <c:pt idx="244">
                  <c:v>15.33097214951813</c:v>
                </c:pt>
                <c:pt idx="245">
                  <c:v>15.393804002589929</c:v>
                </c:pt>
                <c:pt idx="246">
                  <c:v>15.45663585566172</c:v>
                </c:pt>
                <c:pt idx="247">
                  <c:v>15.51946770873352</c:v>
                </c:pt>
                <c:pt idx="248">
                  <c:v>15.582299561805311</c:v>
                </c:pt>
                <c:pt idx="249">
                  <c:v>15.64513141487711</c:v>
                </c:pt>
                <c:pt idx="250">
                  <c:v>15.7079632679489</c:v>
                </c:pt>
                <c:pt idx="251">
                  <c:v>15.770795121020701</c:v>
                </c:pt>
                <c:pt idx="252">
                  <c:v>15.8336269740925</c:v>
                </c:pt>
                <c:pt idx="253">
                  <c:v>15.896458827164301</c:v>
                </c:pt>
                <c:pt idx="254">
                  <c:v>15.9592906802361</c:v>
                </c:pt>
                <c:pt idx="255">
                  <c:v>16.022122533307378</c:v>
                </c:pt>
                <c:pt idx="256">
                  <c:v>16.084954386379678</c:v>
                </c:pt>
                <c:pt idx="257">
                  <c:v>16.14778623945147</c:v>
                </c:pt>
                <c:pt idx="258">
                  <c:v>16.210618092523269</c:v>
                </c:pt>
                <c:pt idx="259">
                  <c:v>16.273449945594979</c:v>
                </c:pt>
                <c:pt idx="260">
                  <c:v>16.33628179866686</c:v>
                </c:pt>
                <c:pt idx="261">
                  <c:v>16.399113651738659</c:v>
                </c:pt>
                <c:pt idx="262">
                  <c:v>16.461945504810451</c:v>
                </c:pt>
                <c:pt idx="263">
                  <c:v>16.52477735788225</c:v>
                </c:pt>
                <c:pt idx="264">
                  <c:v>16.587609210954039</c:v>
                </c:pt>
                <c:pt idx="265">
                  <c:v>16.650441064025841</c:v>
                </c:pt>
                <c:pt idx="266">
                  <c:v>16.71327291709763</c:v>
                </c:pt>
                <c:pt idx="267">
                  <c:v>16.776104770169429</c:v>
                </c:pt>
                <c:pt idx="268">
                  <c:v>16.838936623241221</c:v>
                </c:pt>
                <c:pt idx="269">
                  <c:v>16.90176847631302</c:v>
                </c:pt>
                <c:pt idx="270">
                  <c:v>16.964600329384819</c:v>
                </c:pt>
                <c:pt idx="271">
                  <c:v>17.027432182456611</c:v>
                </c:pt>
                <c:pt idx="272">
                  <c:v>17.09026403552841</c:v>
                </c:pt>
                <c:pt idx="273">
                  <c:v>17.153095888600198</c:v>
                </c:pt>
                <c:pt idx="274">
                  <c:v>17.215927741672001</c:v>
                </c:pt>
                <c:pt idx="275">
                  <c:v>17.278759594743779</c:v>
                </c:pt>
                <c:pt idx="276">
                  <c:v>17.341591447815599</c:v>
                </c:pt>
                <c:pt idx="277">
                  <c:v>17.40442330088738</c:v>
                </c:pt>
                <c:pt idx="278">
                  <c:v>17.467255153959179</c:v>
                </c:pt>
                <c:pt idx="279">
                  <c:v>17.530087007030971</c:v>
                </c:pt>
                <c:pt idx="280">
                  <c:v>17.59291886010277</c:v>
                </c:pt>
                <c:pt idx="281">
                  <c:v>17.655750713174569</c:v>
                </c:pt>
                <c:pt idx="282">
                  <c:v>17.718582566246361</c:v>
                </c:pt>
                <c:pt idx="283">
                  <c:v>17.78141441931816</c:v>
                </c:pt>
                <c:pt idx="284">
                  <c:v>17.844246272389679</c:v>
                </c:pt>
                <c:pt idx="285">
                  <c:v>17.907078125461751</c:v>
                </c:pt>
                <c:pt idx="286">
                  <c:v>17.969909978533479</c:v>
                </c:pt>
                <c:pt idx="287">
                  <c:v>18.032741831605179</c:v>
                </c:pt>
                <c:pt idx="288">
                  <c:v>18.09557368467712</c:v>
                </c:pt>
                <c:pt idx="289">
                  <c:v>18.15840553774893</c:v>
                </c:pt>
                <c:pt idx="290">
                  <c:v>18.221237390820729</c:v>
                </c:pt>
                <c:pt idx="291">
                  <c:v>18.284069243892521</c:v>
                </c:pt>
                <c:pt idx="292">
                  <c:v>18.34690109696432</c:v>
                </c:pt>
                <c:pt idx="293">
                  <c:v>18.40973295003608</c:v>
                </c:pt>
                <c:pt idx="294">
                  <c:v>18.472564803107879</c:v>
                </c:pt>
                <c:pt idx="295">
                  <c:v>18.535396656179699</c:v>
                </c:pt>
                <c:pt idx="296">
                  <c:v>18.598228509251499</c:v>
                </c:pt>
                <c:pt idx="297">
                  <c:v>18.66106036232329</c:v>
                </c:pt>
                <c:pt idx="298">
                  <c:v>18.72389221539509</c:v>
                </c:pt>
                <c:pt idx="299">
                  <c:v>18.786724068466881</c:v>
                </c:pt>
                <c:pt idx="300">
                  <c:v>18.849555921538681</c:v>
                </c:pt>
                <c:pt idx="301">
                  <c:v>18.91238777461048</c:v>
                </c:pt>
                <c:pt idx="302">
                  <c:v>18.975219627682272</c:v>
                </c:pt>
                <c:pt idx="303">
                  <c:v>19.038051480754071</c:v>
                </c:pt>
                <c:pt idx="304">
                  <c:v>19.100883333825859</c:v>
                </c:pt>
                <c:pt idx="305">
                  <c:v>19.163715186897662</c:v>
                </c:pt>
                <c:pt idx="306">
                  <c:v>19.226547039968949</c:v>
                </c:pt>
                <c:pt idx="307">
                  <c:v>19.289378893041249</c:v>
                </c:pt>
                <c:pt idx="308">
                  <c:v>19.352210746113041</c:v>
                </c:pt>
                <c:pt idx="309">
                  <c:v>19.415042599184819</c:v>
                </c:pt>
                <c:pt idx="310">
                  <c:v>19.477874452256629</c:v>
                </c:pt>
                <c:pt idx="311">
                  <c:v>19.54070630532842</c:v>
                </c:pt>
                <c:pt idx="312">
                  <c:v>19.60353815840023</c:v>
                </c:pt>
                <c:pt idx="313">
                  <c:v>19.666370011472019</c:v>
                </c:pt>
                <c:pt idx="314">
                  <c:v>19.729201864543821</c:v>
                </c:pt>
                <c:pt idx="315">
                  <c:v>19.79203371761561</c:v>
                </c:pt>
                <c:pt idx="316">
                  <c:v>19.854865570687409</c:v>
                </c:pt>
                <c:pt idx="317">
                  <c:v>19.917697423759201</c:v>
                </c:pt>
                <c:pt idx="318">
                  <c:v>19.980529276830499</c:v>
                </c:pt>
                <c:pt idx="319">
                  <c:v>20.043361129902799</c:v>
                </c:pt>
                <c:pt idx="320">
                  <c:v>20.106192982974591</c:v>
                </c:pt>
                <c:pt idx="321">
                  <c:v>20.16902483604639</c:v>
                </c:pt>
                <c:pt idx="322">
                  <c:v>20.231856689118182</c:v>
                </c:pt>
                <c:pt idx="323">
                  <c:v>20.294688542189981</c:v>
                </c:pt>
                <c:pt idx="324">
                  <c:v>20.357520395261769</c:v>
                </c:pt>
                <c:pt idx="325">
                  <c:v>20.420352248333479</c:v>
                </c:pt>
                <c:pt idx="326">
                  <c:v>20.48318410140536</c:v>
                </c:pt>
                <c:pt idx="327">
                  <c:v>20.546015954477159</c:v>
                </c:pt>
                <c:pt idx="328">
                  <c:v>20.608847807548951</c:v>
                </c:pt>
                <c:pt idx="329">
                  <c:v>20.67167966062075</c:v>
                </c:pt>
                <c:pt idx="330">
                  <c:v>20.734511513692549</c:v>
                </c:pt>
                <c:pt idx="331">
                  <c:v>20.79734336676432</c:v>
                </c:pt>
                <c:pt idx="332">
                  <c:v>20.86017521983614</c:v>
                </c:pt>
                <c:pt idx="333">
                  <c:v>20.923007072907879</c:v>
                </c:pt>
                <c:pt idx="334">
                  <c:v>20.985838925979721</c:v>
                </c:pt>
                <c:pt idx="335">
                  <c:v>21.04867077905152</c:v>
                </c:pt>
                <c:pt idx="336">
                  <c:v>21.111502632123319</c:v>
                </c:pt>
                <c:pt idx="337">
                  <c:v>21.174334485195111</c:v>
                </c:pt>
                <c:pt idx="338">
                  <c:v>21.23716633826691</c:v>
                </c:pt>
                <c:pt idx="339">
                  <c:v>21.299998191338709</c:v>
                </c:pt>
                <c:pt idx="340">
                  <c:v>21.362830044410501</c:v>
                </c:pt>
                <c:pt idx="341">
                  <c:v>21.4256618974823</c:v>
                </c:pt>
                <c:pt idx="342">
                  <c:v>21.488493750554081</c:v>
                </c:pt>
                <c:pt idx="343">
                  <c:v>21.551325603625891</c:v>
                </c:pt>
                <c:pt idx="344">
                  <c:v>21.614157456697679</c:v>
                </c:pt>
                <c:pt idx="345">
                  <c:v>21.676989309769478</c:v>
                </c:pt>
                <c:pt idx="346">
                  <c:v>21.73982116284127</c:v>
                </c:pt>
                <c:pt idx="347">
                  <c:v>21.802653015913069</c:v>
                </c:pt>
                <c:pt idx="348">
                  <c:v>21.865484868984861</c:v>
                </c:pt>
                <c:pt idx="349">
                  <c:v>21.92831672205666</c:v>
                </c:pt>
                <c:pt idx="350">
                  <c:v>21.991148575128459</c:v>
                </c:pt>
                <c:pt idx="351">
                  <c:v>22.053980428200251</c:v>
                </c:pt>
                <c:pt idx="352">
                  <c:v>22.11681228127205</c:v>
                </c:pt>
                <c:pt idx="353">
                  <c:v>22.179644134343839</c:v>
                </c:pt>
                <c:pt idx="354">
                  <c:v>22.242475987415641</c:v>
                </c:pt>
                <c:pt idx="355">
                  <c:v>22.30530784048743</c:v>
                </c:pt>
                <c:pt idx="356">
                  <c:v>22.368139693559179</c:v>
                </c:pt>
                <c:pt idx="357">
                  <c:v>22.430971546631021</c:v>
                </c:pt>
                <c:pt idx="358">
                  <c:v>22.49380339970282</c:v>
                </c:pt>
                <c:pt idx="359">
                  <c:v>22.556635252774619</c:v>
                </c:pt>
                <c:pt idx="360">
                  <c:v>22.619467105846411</c:v>
                </c:pt>
                <c:pt idx="361">
                  <c:v>22.68229895891821</c:v>
                </c:pt>
                <c:pt idx="362">
                  <c:v>22.745130811989679</c:v>
                </c:pt>
                <c:pt idx="363">
                  <c:v>22.807962665061801</c:v>
                </c:pt>
                <c:pt idx="364">
                  <c:v>22.870794518133589</c:v>
                </c:pt>
                <c:pt idx="365">
                  <c:v>22.933626371205179</c:v>
                </c:pt>
                <c:pt idx="366">
                  <c:v>22.99645822427718</c:v>
                </c:pt>
                <c:pt idx="367">
                  <c:v>23.05929007734898</c:v>
                </c:pt>
                <c:pt idx="368">
                  <c:v>23.122121930420779</c:v>
                </c:pt>
                <c:pt idx="369">
                  <c:v>23.184953783492571</c:v>
                </c:pt>
                <c:pt idx="370">
                  <c:v>23.24778563656437</c:v>
                </c:pt>
                <c:pt idx="371">
                  <c:v>23.310617489636162</c:v>
                </c:pt>
                <c:pt idx="372">
                  <c:v>23.373449342707879</c:v>
                </c:pt>
                <c:pt idx="373">
                  <c:v>23.436281195779749</c:v>
                </c:pt>
                <c:pt idx="374">
                  <c:v>23.499113048851552</c:v>
                </c:pt>
                <c:pt idx="375">
                  <c:v>23.561944901923319</c:v>
                </c:pt>
                <c:pt idx="376">
                  <c:v>23.624776754995139</c:v>
                </c:pt>
                <c:pt idx="377">
                  <c:v>23.687608608066931</c:v>
                </c:pt>
                <c:pt idx="378">
                  <c:v>23.75044046113873</c:v>
                </c:pt>
                <c:pt idx="379">
                  <c:v>23.813272314210518</c:v>
                </c:pt>
                <c:pt idx="380">
                  <c:v>23.876104167282321</c:v>
                </c:pt>
                <c:pt idx="381">
                  <c:v>23.93893602035412</c:v>
                </c:pt>
                <c:pt idx="382">
                  <c:v>24.001767873425909</c:v>
                </c:pt>
                <c:pt idx="383">
                  <c:v>24.064599726497711</c:v>
                </c:pt>
                <c:pt idx="384">
                  <c:v>24.1274315795695</c:v>
                </c:pt>
                <c:pt idx="385">
                  <c:v>24.190263432641299</c:v>
                </c:pt>
                <c:pt idx="386">
                  <c:v>24.253095285713091</c:v>
                </c:pt>
                <c:pt idx="387">
                  <c:v>24.31592713878489</c:v>
                </c:pt>
                <c:pt idx="388">
                  <c:v>24.378758991856682</c:v>
                </c:pt>
                <c:pt idx="389">
                  <c:v>24.441590844928481</c:v>
                </c:pt>
                <c:pt idx="390">
                  <c:v>24.50442269800028</c:v>
                </c:pt>
                <c:pt idx="391">
                  <c:v>24.567254551072072</c:v>
                </c:pt>
                <c:pt idx="392">
                  <c:v>24.630086404143871</c:v>
                </c:pt>
                <c:pt idx="393">
                  <c:v>24.692918257215659</c:v>
                </c:pt>
                <c:pt idx="394">
                  <c:v>24.755750110287462</c:v>
                </c:pt>
                <c:pt idx="395">
                  <c:v>24.81858196335925</c:v>
                </c:pt>
                <c:pt idx="396">
                  <c:v>24.881413816431049</c:v>
                </c:pt>
                <c:pt idx="397">
                  <c:v>24.944245669502841</c:v>
                </c:pt>
                <c:pt idx="398">
                  <c:v>25.00707752257464</c:v>
                </c:pt>
                <c:pt idx="399">
                  <c:v>25.069909375646439</c:v>
                </c:pt>
                <c:pt idx="400">
                  <c:v>25.132741228718231</c:v>
                </c:pt>
                <c:pt idx="401">
                  <c:v>25.19557308179003</c:v>
                </c:pt>
                <c:pt idx="402">
                  <c:v>25.258404934861819</c:v>
                </c:pt>
                <c:pt idx="403">
                  <c:v>25.321236787933621</c:v>
                </c:pt>
                <c:pt idx="404">
                  <c:v>25.38406864100541</c:v>
                </c:pt>
                <c:pt idx="405">
                  <c:v>25.446900494077209</c:v>
                </c:pt>
                <c:pt idx="406">
                  <c:v>25.509732347148979</c:v>
                </c:pt>
                <c:pt idx="407">
                  <c:v>25.5725642002208</c:v>
                </c:pt>
                <c:pt idx="408">
                  <c:v>25.635396053292599</c:v>
                </c:pt>
                <c:pt idx="409">
                  <c:v>25.69822790636438</c:v>
                </c:pt>
                <c:pt idx="410">
                  <c:v>25.76105975943619</c:v>
                </c:pt>
                <c:pt idx="411">
                  <c:v>25.823891612507978</c:v>
                </c:pt>
                <c:pt idx="412">
                  <c:v>25.886723465579781</c:v>
                </c:pt>
                <c:pt idx="413">
                  <c:v>25.949555318651569</c:v>
                </c:pt>
                <c:pt idx="414">
                  <c:v>26.012387171723319</c:v>
                </c:pt>
                <c:pt idx="415">
                  <c:v>26.07521902479516</c:v>
                </c:pt>
                <c:pt idx="416">
                  <c:v>26.138050877866959</c:v>
                </c:pt>
                <c:pt idx="417">
                  <c:v>26.200882730938751</c:v>
                </c:pt>
                <c:pt idx="418">
                  <c:v>26.26371458401055</c:v>
                </c:pt>
                <c:pt idx="419">
                  <c:v>26.326546437082349</c:v>
                </c:pt>
                <c:pt idx="420">
                  <c:v>26.389378290154141</c:v>
                </c:pt>
                <c:pt idx="421">
                  <c:v>26.452210143225919</c:v>
                </c:pt>
                <c:pt idx="422">
                  <c:v>26.515041996297729</c:v>
                </c:pt>
                <c:pt idx="423">
                  <c:v>26.577873849369531</c:v>
                </c:pt>
                <c:pt idx="424">
                  <c:v>26.64070570244132</c:v>
                </c:pt>
                <c:pt idx="425">
                  <c:v>26.703537555513119</c:v>
                </c:pt>
                <c:pt idx="426">
                  <c:v>26.766369408584911</c:v>
                </c:pt>
                <c:pt idx="427">
                  <c:v>26.82920126165671</c:v>
                </c:pt>
                <c:pt idx="428">
                  <c:v>26.892033114728509</c:v>
                </c:pt>
                <c:pt idx="429">
                  <c:v>26.954864967800301</c:v>
                </c:pt>
                <c:pt idx="430">
                  <c:v>27.0176968208721</c:v>
                </c:pt>
                <c:pt idx="431">
                  <c:v>27.080528673943679</c:v>
                </c:pt>
                <c:pt idx="432">
                  <c:v>27.143360527015702</c:v>
                </c:pt>
                <c:pt idx="433">
                  <c:v>27.206192380087479</c:v>
                </c:pt>
                <c:pt idx="434">
                  <c:v>27.269024233159179</c:v>
                </c:pt>
                <c:pt idx="435">
                  <c:v>27.33185608623107</c:v>
                </c:pt>
                <c:pt idx="436">
                  <c:v>27.394687939302869</c:v>
                </c:pt>
                <c:pt idx="437">
                  <c:v>27.457519792374661</c:v>
                </c:pt>
                <c:pt idx="438">
                  <c:v>27.520351645446461</c:v>
                </c:pt>
                <c:pt idx="439">
                  <c:v>27.58318349851826</c:v>
                </c:pt>
                <c:pt idx="440">
                  <c:v>27.646015351590052</c:v>
                </c:pt>
                <c:pt idx="441">
                  <c:v>27.70884720466178</c:v>
                </c:pt>
                <c:pt idx="442">
                  <c:v>27.771679057733639</c:v>
                </c:pt>
                <c:pt idx="443">
                  <c:v>27.834510910805442</c:v>
                </c:pt>
                <c:pt idx="444">
                  <c:v>27.89734276387723</c:v>
                </c:pt>
                <c:pt idx="445">
                  <c:v>27.960174616949029</c:v>
                </c:pt>
                <c:pt idx="446">
                  <c:v>28.023006470020821</c:v>
                </c:pt>
                <c:pt idx="447">
                  <c:v>28.08583832309262</c:v>
                </c:pt>
                <c:pt idx="448">
                  <c:v>28.148670176164419</c:v>
                </c:pt>
                <c:pt idx="449">
                  <c:v>28.211502029236211</c:v>
                </c:pt>
                <c:pt idx="450">
                  <c:v>28.27433388230801</c:v>
                </c:pt>
                <c:pt idx="451">
                  <c:v>28.337165735379799</c:v>
                </c:pt>
                <c:pt idx="452">
                  <c:v>28.399997588451601</c:v>
                </c:pt>
                <c:pt idx="453">
                  <c:v>28.462829441522889</c:v>
                </c:pt>
                <c:pt idx="454">
                  <c:v>28.525661294595189</c:v>
                </c:pt>
                <c:pt idx="455">
                  <c:v>28.588493147666981</c:v>
                </c:pt>
                <c:pt idx="456">
                  <c:v>28.65132500073878</c:v>
                </c:pt>
                <c:pt idx="457">
                  <c:v>28.714156853810572</c:v>
                </c:pt>
                <c:pt idx="458">
                  <c:v>28.776988706882371</c:v>
                </c:pt>
                <c:pt idx="459">
                  <c:v>28.83982055995417</c:v>
                </c:pt>
                <c:pt idx="460">
                  <c:v>28.902652413025919</c:v>
                </c:pt>
                <c:pt idx="461">
                  <c:v>28.965484266097761</c:v>
                </c:pt>
                <c:pt idx="462">
                  <c:v>29.028316119169549</c:v>
                </c:pt>
                <c:pt idx="463">
                  <c:v>29.09114797224132</c:v>
                </c:pt>
                <c:pt idx="464">
                  <c:v>29.15397982531314</c:v>
                </c:pt>
                <c:pt idx="465">
                  <c:v>29.216811678384939</c:v>
                </c:pt>
                <c:pt idx="466">
                  <c:v>29.27964353145672</c:v>
                </c:pt>
                <c:pt idx="467">
                  <c:v>29.34247538452853</c:v>
                </c:pt>
                <c:pt idx="468">
                  <c:v>29.405307237600319</c:v>
                </c:pt>
                <c:pt idx="469">
                  <c:v>29.468139090672079</c:v>
                </c:pt>
                <c:pt idx="470">
                  <c:v>29.53097094374392</c:v>
                </c:pt>
                <c:pt idx="471">
                  <c:v>29.593802796815709</c:v>
                </c:pt>
                <c:pt idx="472">
                  <c:v>29.656634649887511</c:v>
                </c:pt>
                <c:pt idx="473">
                  <c:v>29.7194665029593</c:v>
                </c:pt>
                <c:pt idx="474">
                  <c:v>29.782298356031099</c:v>
                </c:pt>
                <c:pt idx="475">
                  <c:v>29.84513020910288</c:v>
                </c:pt>
                <c:pt idx="476">
                  <c:v>29.90796206217469</c:v>
                </c:pt>
                <c:pt idx="477">
                  <c:v>29.970793915246489</c:v>
                </c:pt>
                <c:pt idx="478">
                  <c:v>30.033625768318281</c:v>
                </c:pt>
                <c:pt idx="479">
                  <c:v>30.09645762139008</c:v>
                </c:pt>
                <c:pt idx="480">
                  <c:v>30.159289474461868</c:v>
                </c:pt>
                <c:pt idx="481">
                  <c:v>30.222121327533671</c:v>
                </c:pt>
                <c:pt idx="482">
                  <c:v>30.284953180605459</c:v>
                </c:pt>
                <c:pt idx="483">
                  <c:v>30.347785033677258</c:v>
                </c:pt>
                <c:pt idx="484">
                  <c:v>30.410616886748979</c:v>
                </c:pt>
                <c:pt idx="485">
                  <c:v>30.473448739820849</c:v>
                </c:pt>
                <c:pt idx="486">
                  <c:v>30.536280592892641</c:v>
                </c:pt>
                <c:pt idx="487">
                  <c:v>30.59911244596444</c:v>
                </c:pt>
                <c:pt idx="488">
                  <c:v>30.661944299036239</c:v>
                </c:pt>
                <c:pt idx="489">
                  <c:v>30.724776152108031</c:v>
                </c:pt>
                <c:pt idx="490">
                  <c:v>30.78760800517982</c:v>
                </c:pt>
                <c:pt idx="491">
                  <c:v>30.850439858251619</c:v>
                </c:pt>
                <c:pt idx="492">
                  <c:v>30.913271711323421</c:v>
                </c:pt>
                <c:pt idx="493">
                  <c:v>30.97610356439521</c:v>
                </c:pt>
                <c:pt idx="494">
                  <c:v>31.038935417467009</c:v>
                </c:pt>
                <c:pt idx="495">
                  <c:v>31.101767270538801</c:v>
                </c:pt>
                <c:pt idx="496">
                  <c:v>31.1645991236106</c:v>
                </c:pt>
                <c:pt idx="497">
                  <c:v>31.227430976682399</c:v>
                </c:pt>
                <c:pt idx="498">
                  <c:v>31.290262829754191</c:v>
                </c:pt>
                <c:pt idx="499">
                  <c:v>31.35309468282599</c:v>
                </c:pt>
                <c:pt idx="500">
                  <c:v>31.415926535897778</c:v>
                </c:pt>
                <c:pt idx="501">
                  <c:v>31.478758388969581</c:v>
                </c:pt>
                <c:pt idx="502">
                  <c:v>31.541590242041369</c:v>
                </c:pt>
                <c:pt idx="503">
                  <c:v>31.604422095113168</c:v>
                </c:pt>
                <c:pt idx="504">
                  <c:v>31.66725394818496</c:v>
                </c:pt>
                <c:pt idx="505">
                  <c:v>31.730085801256759</c:v>
                </c:pt>
                <c:pt idx="506">
                  <c:v>31.792917654328551</c:v>
                </c:pt>
                <c:pt idx="507">
                  <c:v>31.855749507400279</c:v>
                </c:pt>
                <c:pt idx="508">
                  <c:v>31.91858136047215</c:v>
                </c:pt>
                <c:pt idx="509">
                  <c:v>31.981413213543679</c:v>
                </c:pt>
                <c:pt idx="510">
                  <c:v>32.044245066615737</c:v>
                </c:pt>
                <c:pt idx="511">
                  <c:v>32.107076919687543</c:v>
                </c:pt>
                <c:pt idx="512">
                  <c:v>32.169908772759328</c:v>
                </c:pt>
                <c:pt idx="513">
                  <c:v>32.232740625831127</c:v>
                </c:pt>
                <c:pt idx="514">
                  <c:v>32.295572478902962</c:v>
                </c:pt>
                <c:pt idx="515">
                  <c:v>32.358404331974732</c:v>
                </c:pt>
                <c:pt idx="516">
                  <c:v>32.421236185046027</c:v>
                </c:pt>
                <c:pt idx="517">
                  <c:v>32.484068038118323</c:v>
                </c:pt>
                <c:pt idx="518">
                  <c:v>32.546899891190122</c:v>
                </c:pt>
                <c:pt idx="519">
                  <c:v>32.609731744261921</c:v>
                </c:pt>
                <c:pt idx="520">
                  <c:v>32.672563597333728</c:v>
                </c:pt>
                <c:pt idx="521">
                  <c:v>32.73539545040552</c:v>
                </c:pt>
                <c:pt idx="522">
                  <c:v>32.798227303477319</c:v>
                </c:pt>
                <c:pt idx="523">
                  <c:v>32.861059156549118</c:v>
                </c:pt>
                <c:pt idx="524">
                  <c:v>32.923891009620917</c:v>
                </c:pt>
                <c:pt idx="525">
                  <c:v>32.986722862692723</c:v>
                </c:pt>
                <c:pt idx="526">
                  <c:v>33.049554715764494</c:v>
                </c:pt>
                <c:pt idx="527">
                  <c:v>33.112386568836293</c:v>
                </c:pt>
                <c:pt idx="528">
                  <c:v>33.17521842190812</c:v>
                </c:pt>
                <c:pt idx="529">
                  <c:v>33.238050274979898</c:v>
                </c:pt>
                <c:pt idx="530">
                  <c:v>33.300882128051718</c:v>
                </c:pt>
                <c:pt idx="531">
                  <c:v>33.363713981123517</c:v>
                </c:pt>
                <c:pt idx="532">
                  <c:v>33.426545834195309</c:v>
                </c:pt>
                <c:pt idx="533">
                  <c:v>33.48937768726649</c:v>
                </c:pt>
                <c:pt idx="534">
                  <c:v>33.552209540338907</c:v>
                </c:pt>
                <c:pt idx="535">
                  <c:v>33.615041393410714</c:v>
                </c:pt>
                <c:pt idx="536">
                  <c:v>33.677873246482513</c:v>
                </c:pt>
                <c:pt idx="537">
                  <c:v>33.740705099554312</c:v>
                </c:pt>
                <c:pt idx="538">
                  <c:v>33.803536952626096</c:v>
                </c:pt>
                <c:pt idx="539">
                  <c:v>33.866368805697903</c:v>
                </c:pt>
                <c:pt idx="540">
                  <c:v>33.929200658769709</c:v>
                </c:pt>
                <c:pt idx="541">
                  <c:v>33.992032511841508</c:v>
                </c:pt>
                <c:pt idx="542">
                  <c:v>34.054864364912689</c:v>
                </c:pt>
                <c:pt idx="543">
                  <c:v>34.117696217985113</c:v>
                </c:pt>
                <c:pt idx="544">
                  <c:v>34.180528071056912</c:v>
                </c:pt>
                <c:pt idx="545">
                  <c:v>34.243359924128697</c:v>
                </c:pt>
                <c:pt idx="546">
                  <c:v>34.306191777199999</c:v>
                </c:pt>
                <c:pt idx="547">
                  <c:v>34.369023630272302</c:v>
                </c:pt>
                <c:pt idx="548">
                  <c:v>34.431855483343483</c:v>
                </c:pt>
                <c:pt idx="549">
                  <c:v>34.4946873364159</c:v>
                </c:pt>
                <c:pt idx="550">
                  <c:v>34.557519189487699</c:v>
                </c:pt>
                <c:pt idx="551">
                  <c:v>34.620351042559498</c:v>
                </c:pt>
                <c:pt idx="552">
                  <c:v>34.683182895631298</c:v>
                </c:pt>
                <c:pt idx="553">
                  <c:v>34.746014748703097</c:v>
                </c:pt>
                <c:pt idx="554">
                  <c:v>34.808846601774903</c:v>
                </c:pt>
                <c:pt idx="555">
                  <c:v>34.87167845484587</c:v>
                </c:pt>
                <c:pt idx="556">
                  <c:v>34.934510307918501</c:v>
                </c:pt>
                <c:pt idx="557">
                  <c:v>34.9973421609903</c:v>
                </c:pt>
                <c:pt idx="558">
                  <c:v>35.060174014062099</c:v>
                </c:pt>
                <c:pt idx="559">
                  <c:v>35.123005867133898</c:v>
                </c:pt>
                <c:pt idx="560">
                  <c:v>35.18583772020569</c:v>
                </c:pt>
                <c:pt idx="561">
                  <c:v>35.248669573276992</c:v>
                </c:pt>
                <c:pt idx="562">
                  <c:v>35.311501426348791</c:v>
                </c:pt>
                <c:pt idx="563">
                  <c:v>35.374333279421101</c:v>
                </c:pt>
                <c:pt idx="564">
                  <c:v>35.4371651324929</c:v>
                </c:pt>
                <c:pt idx="565">
                  <c:v>35.4999969855647</c:v>
                </c:pt>
                <c:pt idx="566">
                  <c:v>35.562828838636477</c:v>
                </c:pt>
                <c:pt idx="567">
                  <c:v>35.625660691708283</c:v>
                </c:pt>
                <c:pt idx="568">
                  <c:v>35.688492544780082</c:v>
                </c:pt>
                <c:pt idx="569">
                  <c:v>35.751324397851882</c:v>
                </c:pt>
                <c:pt idx="570">
                  <c:v>35.814156250923673</c:v>
                </c:pt>
                <c:pt idx="571">
                  <c:v>35.876988103995473</c:v>
                </c:pt>
                <c:pt idx="572">
                  <c:v>35.939819957067243</c:v>
                </c:pt>
                <c:pt idx="573">
                  <c:v>36.002651810139071</c:v>
                </c:pt>
                <c:pt idx="574">
                  <c:v>36.06548366321023</c:v>
                </c:pt>
                <c:pt idx="575">
                  <c:v>36.128315516282669</c:v>
                </c:pt>
                <c:pt idx="576">
                  <c:v>36.191147369354468</c:v>
                </c:pt>
                <c:pt idx="577">
                  <c:v>36.253979222426267</c:v>
                </c:pt>
                <c:pt idx="578">
                  <c:v>36.316811075497462</c:v>
                </c:pt>
                <c:pt idx="579">
                  <c:v>36.379642928569872</c:v>
                </c:pt>
                <c:pt idx="580">
                  <c:v>36.442474781641053</c:v>
                </c:pt>
                <c:pt idx="581">
                  <c:v>36.50530663471347</c:v>
                </c:pt>
                <c:pt idx="582">
                  <c:v>36.568138487785269</c:v>
                </c:pt>
                <c:pt idx="583">
                  <c:v>36.630970340857061</c:v>
                </c:pt>
                <c:pt idx="584">
                  <c:v>36.69380219392886</c:v>
                </c:pt>
                <c:pt idx="585">
                  <c:v>36.756634047000666</c:v>
                </c:pt>
                <c:pt idx="586">
                  <c:v>36.819465900072473</c:v>
                </c:pt>
                <c:pt idx="587">
                  <c:v>36.882297753143668</c:v>
                </c:pt>
                <c:pt idx="588">
                  <c:v>36.945129606216042</c:v>
                </c:pt>
                <c:pt idx="589">
                  <c:v>37.007961459286889</c:v>
                </c:pt>
                <c:pt idx="590">
                  <c:v>37.070793312359662</c:v>
                </c:pt>
                <c:pt idx="591">
                  <c:v>37.133625165431447</c:v>
                </c:pt>
                <c:pt idx="592">
                  <c:v>37.19645701850326</c:v>
                </c:pt>
                <c:pt idx="593">
                  <c:v>37.259288871575059</c:v>
                </c:pt>
                <c:pt idx="594">
                  <c:v>37.322120724646858</c:v>
                </c:pt>
                <c:pt idx="595">
                  <c:v>37.384952577718039</c:v>
                </c:pt>
                <c:pt idx="596">
                  <c:v>37.447784430789987</c:v>
                </c:pt>
                <c:pt idx="597">
                  <c:v>37.510616283861999</c:v>
                </c:pt>
                <c:pt idx="598">
                  <c:v>37.573448136934047</c:v>
                </c:pt>
                <c:pt idx="599">
                  <c:v>37.63627999000586</c:v>
                </c:pt>
                <c:pt idx="600">
                  <c:v>37.699111843077652</c:v>
                </c:pt>
              </c:numCache>
            </c:numRef>
          </c:xVal>
          <c:yVal>
            <c:numRef>
              <c:f>Sheet1!$B$2:$B$602</c:f>
              <c:numCache>
                <c:formatCode>General</c:formatCode>
                <c:ptCount val="601"/>
                <c:pt idx="0">
                  <c:v>0</c:v>
                </c:pt>
                <c:pt idx="1">
                  <c:v>6.2790519529313402E-2</c:v>
                </c:pt>
                <c:pt idx="2">
                  <c:v>0.12533323356430401</c:v>
                </c:pt>
                <c:pt idx="3">
                  <c:v>0.18738131458572499</c:v>
                </c:pt>
                <c:pt idx="4">
                  <c:v>0.24868988716485499</c:v>
                </c:pt>
                <c:pt idx="5">
                  <c:v>0.30901699437494701</c:v>
                </c:pt>
                <c:pt idx="6">
                  <c:v>0.36812455268467797</c:v>
                </c:pt>
                <c:pt idx="7">
                  <c:v>0.42577929156507299</c:v>
                </c:pt>
                <c:pt idx="8">
                  <c:v>0.48175367410171499</c:v>
                </c:pt>
                <c:pt idx="9">
                  <c:v>0.53582679497899699</c:v>
                </c:pt>
                <c:pt idx="10">
                  <c:v>0.58778525229247303</c:v>
                </c:pt>
                <c:pt idx="11">
                  <c:v>0.63742398974868997</c:v>
                </c:pt>
                <c:pt idx="12">
                  <c:v>0.68454710592868795</c:v>
                </c:pt>
                <c:pt idx="13">
                  <c:v>0.728968627421411</c:v>
                </c:pt>
                <c:pt idx="14">
                  <c:v>0.77051324277578903</c:v>
                </c:pt>
                <c:pt idx="15">
                  <c:v>0.80901699437494701</c:v>
                </c:pt>
                <c:pt idx="16">
                  <c:v>0.84432792550201496</c:v>
                </c:pt>
                <c:pt idx="17">
                  <c:v>0.87630668004386303</c:v>
                </c:pt>
                <c:pt idx="18">
                  <c:v>0.90482705246602002</c:v>
                </c:pt>
                <c:pt idx="19">
                  <c:v>0.92977648588825101</c:v>
                </c:pt>
                <c:pt idx="20">
                  <c:v>0.95105651629515398</c:v>
                </c:pt>
                <c:pt idx="21">
                  <c:v>0.96858316112863097</c:v>
                </c:pt>
                <c:pt idx="22">
                  <c:v>0.98228725072868905</c:v>
                </c:pt>
                <c:pt idx="23">
                  <c:v>0.99211470131447799</c:v>
                </c:pt>
                <c:pt idx="24">
                  <c:v>0.998026728428272</c:v>
                </c:pt>
                <c:pt idx="25">
                  <c:v>1</c:v>
                </c:pt>
                <c:pt idx="26">
                  <c:v>0.998026728428272</c:v>
                </c:pt>
                <c:pt idx="27">
                  <c:v>0.99211470131447799</c:v>
                </c:pt>
                <c:pt idx="28">
                  <c:v>0.98228725072868806</c:v>
                </c:pt>
                <c:pt idx="29">
                  <c:v>0.96858316112863097</c:v>
                </c:pt>
                <c:pt idx="30">
                  <c:v>0.95105651629515298</c:v>
                </c:pt>
                <c:pt idx="31">
                  <c:v>0.92977648588825101</c:v>
                </c:pt>
                <c:pt idx="32">
                  <c:v>0.90482705246601902</c:v>
                </c:pt>
                <c:pt idx="33">
                  <c:v>0.87630668004386303</c:v>
                </c:pt>
                <c:pt idx="34">
                  <c:v>0.84432792550201397</c:v>
                </c:pt>
                <c:pt idx="35">
                  <c:v>0.80901699437494701</c:v>
                </c:pt>
                <c:pt idx="36">
                  <c:v>0.77051324277578803</c:v>
                </c:pt>
                <c:pt idx="37">
                  <c:v>0.72896862742141</c:v>
                </c:pt>
                <c:pt idx="38">
                  <c:v>0.68454710592868795</c:v>
                </c:pt>
                <c:pt idx="39">
                  <c:v>0.63742398974868797</c:v>
                </c:pt>
                <c:pt idx="40">
                  <c:v>0.58778525229247203</c:v>
                </c:pt>
                <c:pt idx="41">
                  <c:v>0.53582679497899499</c:v>
                </c:pt>
                <c:pt idx="42">
                  <c:v>0.48175367410171399</c:v>
                </c:pt>
                <c:pt idx="43">
                  <c:v>0.42577929156507099</c:v>
                </c:pt>
                <c:pt idx="44">
                  <c:v>0.36812455268467598</c:v>
                </c:pt>
                <c:pt idx="45">
                  <c:v>0.30901699437494501</c:v>
                </c:pt>
                <c:pt idx="46">
                  <c:v>0.24868988716485299</c:v>
                </c:pt>
                <c:pt idx="47">
                  <c:v>0.18738131458572199</c:v>
                </c:pt>
                <c:pt idx="48">
                  <c:v>0.12533323356430201</c:v>
                </c:pt>
                <c:pt idx="49">
                  <c:v>6.2790519529310904E-2</c:v>
                </c:pt>
                <c:pt idx="50">
                  <c:v>-2.5420705791856402E-15</c:v>
                </c:pt>
                <c:pt idx="51">
                  <c:v>-6.2790519529315997E-2</c:v>
                </c:pt>
                <c:pt idx="52">
                  <c:v>-0.12533323356430701</c:v>
                </c:pt>
                <c:pt idx="53">
                  <c:v>-0.18738131458572699</c:v>
                </c:pt>
                <c:pt idx="54">
                  <c:v>-0.24868988716485799</c:v>
                </c:pt>
                <c:pt idx="55">
                  <c:v>-0.30901699437495</c:v>
                </c:pt>
                <c:pt idx="56">
                  <c:v>-0.36812455268468097</c:v>
                </c:pt>
                <c:pt idx="57">
                  <c:v>-0.42577929156507499</c:v>
                </c:pt>
                <c:pt idx="58">
                  <c:v>-0.48175367410171799</c:v>
                </c:pt>
                <c:pt idx="59">
                  <c:v>-0.53582679497899899</c:v>
                </c:pt>
                <c:pt idx="60">
                  <c:v>-0.58778525229247602</c:v>
                </c:pt>
                <c:pt idx="61">
                  <c:v>-0.63742398974869197</c:v>
                </c:pt>
                <c:pt idx="62">
                  <c:v>-0.68454710592869095</c:v>
                </c:pt>
                <c:pt idx="63">
                  <c:v>-0.72896862742141399</c:v>
                </c:pt>
                <c:pt idx="64">
                  <c:v>-0.77051324277579203</c:v>
                </c:pt>
                <c:pt idx="65">
                  <c:v>-0.80901699437494901</c:v>
                </c:pt>
                <c:pt idx="66">
                  <c:v>-0.84432792550201696</c:v>
                </c:pt>
                <c:pt idx="67">
                  <c:v>-0.87630668004386503</c:v>
                </c:pt>
                <c:pt idx="68">
                  <c:v>-0.90482705246602002</c:v>
                </c:pt>
                <c:pt idx="69">
                  <c:v>-0.92977648588825201</c:v>
                </c:pt>
                <c:pt idx="70">
                  <c:v>-0.95105651629515398</c:v>
                </c:pt>
                <c:pt idx="71">
                  <c:v>-0.96858316112863097</c:v>
                </c:pt>
                <c:pt idx="72">
                  <c:v>-0.98228725072868905</c:v>
                </c:pt>
                <c:pt idx="73">
                  <c:v>-0.99211470131447799</c:v>
                </c:pt>
                <c:pt idx="74">
                  <c:v>-0.998026728428272</c:v>
                </c:pt>
                <c:pt idx="75">
                  <c:v>-1</c:v>
                </c:pt>
                <c:pt idx="76">
                  <c:v>-0.998026728428272</c:v>
                </c:pt>
                <c:pt idx="77">
                  <c:v>-0.99211470131447799</c:v>
                </c:pt>
                <c:pt idx="78">
                  <c:v>-0.98228725072868905</c:v>
                </c:pt>
                <c:pt idx="79">
                  <c:v>-0.96858316112863097</c:v>
                </c:pt>
                <c:pt idx="80">
                  <c:v>-0.95105651629515398</c:v>
                </c:pt>
                <c:pt idx="81">
                  <c:v>-0.92977648588825201</c:v>
                </c:pt>
                <c:pt idx="82">
                  <c:v>-0.90482705246602102</c:v>
                </c:pt>
                <c:pt idx="83">
                  <c:v>-0.87630668004386503</c:v>
                </c:pt>
                <c:pt idx="84">
                  <c:v>-0.84432792550201696</c:v>
                </c:pt>
                <c:pt idx="85">
                  <c:v>-0.80901699437495</c:v>
                </c:pt>
                <c:pt idx="86">
                  <c:v>-0.77051324277579203</c:v>
                </c:pt>
                <c:pt idx="87">
                  <c:v>-0.72896862742141499</c:v>
                </c:pt>
                <c:pt idx="88">
                  <c:v>-0.68454710592869195</c:v>
                </c:pt>
                <c:pt idx="89">
                  <c:v>-0.63742398974869396</c:v>
                </c:pt>
                <c:pt idx="90">
                  <c:v>-0.58778525229247802</c:v>
                </c:pt>
                <c:pt idx="91">
                  <c:v>-0.53582679497900199</c:v>
                </c:pt>
                <c:pt idx="92">
                  <c:v>-0.48175367410172099</c:v>
                </c:pt>
                <c:pt idx="93">
                  <c:v>-0.42577929156507899</c:v>
                </c:pt>
                <c:pt idx="94">
                  <c:v>-0.36812455268468403</c:v>
                </c:pt>
                <c:pt idx="95">
                  <c:v>-0.309016994374954</c:v>
                </c:pt>
                <c:pt idx="96">
                  <c:v>-0.24868988716486201</c:v>
                </c:pt>
                <c:pt idx="97">
                  <c:v>-0.18738131458573301</c:v>
                </c:pt>
                <c:pt idx="98">
                  <c:v>-0.125333233564313</c:v>
                </c:pt>
                <c:pt idx="99">
                  <c:v>-6.2790519529322103E-2</c:v>
                </c:pt>
                <c:pt idx="100">
                  <c:v>-9.1267135568312196E-15</c:v>
                </c:pt>
                <c:pt idx="101">
                  <c:v>6.2790519529303895E-2</c:v>
                </c:pt>
                <c:pt idx="102">
                  <c:v>0.12533323356429399</c:v>
                </c:pt>
                <c:pt idx="103">
                  <c:v>0.187381314585715</c:v>
                </c:pt>
                <c:pt idx="104">
                  <c:v>0.248689887164845</c:v>
                </c:pt>
                <c:pt idx="105">
                  <c:v>0.30901699437493702</c:v>
                </c:pt>
                <c:pt idx="106">
                  <c:v>0.36812455268466698</c:v>
                </c:pt>
                <c:pt idx="107">
                  <c:v>0.425779291565062</c:v>
                </c:pt>
                <c:pt idx="108">
                  <c:v>0.481753674101705</c:v>
                </c:pt>
                <c:pt idx="109">
                  <c:v>0.535826794978986</c:v>
                </c:pt>
                <c:pt idx="110">
                  <c:v>0.58778525229246303</c:v>
                </c:pt>
                <c:pt idx="111">
                  <c:v>0.63742398974867998</c:v>
                </c:pt>
                <c:pt idx="112">
                  <c:v>0.68454710592867896</c:v>
                </c:pt>
                <c:pt idx="113">
                  <c:v>0.728968627421402</c:v>
                </c:pt>
                <c:pt idx="114">
                  <c:v>0.77051324277578004</c:v>
                </c:pt>
                <c:pt idx="115">
                  <c:v>0.80901699437493901</c:v>
                </c:pt>
                <c:pt idx="116">
                  <c:v>0.84432792550200697</c:v>
                </c:pt>
                <c:pt idx="117">
                  <c:v>0.87630668004385603</c:v>
                </c:pt>
                <c:pt idx="118">
                  <c:v>0.90482705246601303</c:v>
                </c:pt>
                <c:pt idx="119">
                  <c:v>0.92977648588824602</c:v>
                </c:pt>
                <c:pt idx="120">
                  <c:v>0.95105651629514898</c:v>
                </c:pt>
                <c:pt idx="121">
                  <c:v>0.96858316112862697</c:v>
                </c:pt>
                <c:pt idx="122">
                  <c:v>0.98228725072868495</c:v>
                </c:pt>
                <c:pt idx="123">
                  <c:v>0.99211470131447599</c:v>
                </c:pt>
                <c:pt idx="124">
                  <c:v>0.99802672842827</c:v>
                </c:pt>
                <c:pt idx="125">
                  <c:v>1</c:v>
                </c:pt>
                <c:pt idx="126">
                  <c:v>0.998026728428273</c:v>
                </c:pt>
                <c:pt idx="127">
                  <c:v>0.99211470131447999</c:v>
                </c:pt>
                <c:pt idx="128">
                  <c:v>0.98228725072869205</c:v>
                </c:pt>
                <c:pt idx="129">
                  <c:v>0.96858316112863596</c:v>
                </c:pt>
                <c:pt idx="130">
                  <c:v>0.95105651629515997</c:v>
                </c:pt>
                <c:pt idx="131">
                  <c:v>0.92977648588825901</c:v>
                </c:pt>
                <c:pt idx="132">
                  <c:v>0.90482705246602801</c:v>
                </c:pt>
                <c:pt idx="133">
                  <c:v>0.87630668004387402</c:v>
                </c:pt>
                <c:pt idx="134">
                  <c:v>0.84432792550202596</c:v>
                </c:pt>
                <c:pt idx="135">
                  <c:v>0.80901699437496</c:v>
                </c:pt>
                <c:pt idx="136">
                  <c:v>0.77051324277580302</c:v>
                </c:pt>
                <c:pt idx="137">
                  <c:v>0.72896862742142698</c:v>
                </c:pt>
                <c:pt idx="138">
                  <c:v>0.68454710592870505</c:v>
                </c:pt>
                <c:pt idx="139">
                  <c:v>0.63742398974870695</c:v>
                </c:pt>
                <c:pt idx="140">
                  <c:v>0.58778525229249201</c:v>
                </c:pt>
                <c:pt idx="141">
                  <c:v>0.53582679497901697</c:v>
                </c:pt>
                <c:pt idx="142">
                  <c:v>0.48175367410173597</c:v>
                </c:pt>
                <c:pt idx="143">
                  <c:v>0.42577929156509497</c:v>
                </c:pt>
                <c:pt idx="144">
                  <c:v>0.36812455268470101</c:v>
                </c:pt>
                <c:pt idx="145">
                  <c:v>0.30901699437497099</c:v>
                </c:pt>
                <c:pt idx="146">
                  <c:v>0.24868988716488</c:v>
                </c:pt>
                <c:pt idx="147">
                  <c:v>0.18738131458575</c:v>
                </c:pt>
                <c:pt idx="148">
                  <c:v>0.12533323356432999</c:v>
                </c:pt>
                <c:pt idx="149">
                  <c:v>6.2790519529340005E-2</c:v>
                </c:pt>
                <c:pt idx="150">
                  <c:v>2.7012746630748E-14</c:v>
                </c:pt>
                <c:pt idx="151">
                  <c:v>-6.2790519529286104E-2</c:v>
                </c:pt>
                <c:pt idx="152">
                  <c:v>-0.125333233564277</c:v>
                </c:pt>
                <c:pt idx="153">
                  <c:v>-0.18738131458569701</c:v>
                </c:pt>
                <c:pt idx="154">
                  <c:v>-0.24868988716482701</c:v>
                </c:pt>
                <c:pt idx="155">
                  <c:v>-0.30901699437491997</c:v>
                </c:pt>
                <c:pt idx="156">
                  <c:v>-0.368124552684651</c:v>
                </c:pt>
                <c:pt idx="157">
                  <c:v>-0.42577929156504601</c:v>
                </c:pt>
                <c:pt idx="158">
                  <c:v>-0.48175367410168901</c:v>
                </c:pt>
                <c:pt idx="159">
                  <c:v>-0.53582679497897101</c:v>
                </c:pt>
                <c:pt idx="160">
                  <c:v>-0.58778525229244805</c:v>
                </c:pt>
                <c:pt idx="161">
                  <c:v>-0.63742398974866599</c:v>
                </c:pt>
                <c:pt idx="162">
                  <c:v>-0.68454710592866597</c:v>
                </c:pt>
                <c:pt idx="163">
                  <c:v>-0.72896862742139001</c:v>
                </c:pt>
                <c:pt idx="164">
                  <c:v>-0.77051324277576905</c:v>
                </c:pt>
                <c:pt idx="165">
                  <c:v>-0.80901699437492802</c:v>
                </c:pt>
                <c:pt idx="166">
                  <c:v>-0.84432792550199698</c:v>
                </c:pt>
                <c:pt idx="167">
                  <c:v>-0.87630668004384804</c:v>
                </c:pt>
                <c:pt idx="168">
                  <c:v>-0.90482705246600503</c:v>
                </c:pt>
                <c:pt idx="169">
                  <c:v>-0.92977648588823902</c:v>
                </c:pt>
                <c:pt idx="170">
                  <c:v>-0.95105651629514298</c:v>
                </c:pt>
                <c:pt idx="171">
                  <c:v>-0.96858316112862197</c:v>
                </c:pt>
                <c:pt idx="172">
                  <c:v>-0.98228725072868195</c:v>
                </c:pt>
                <c:pt idx="173">
                  <c:v>-0.99211470131447299</c:v>
                </c:pt>
                <c:pt idx="174">
                  <c:v>-0.99802672842826901</c:v>
                </c:pt>
                <c:pt idx="175">
                  <c:v>-1</c:v>
                </c:pt>
                <c:pt idx="176">
                  <c:v>-0.998026728428274</c:v>
                </c:pt>
                <c:pt idx="177">
                  <c:v>-0.99211470131448198</c:v>
                </c:pt>
                <c:pt idx="178">
                  <c:v>-0.98228725072869605</c:v>
                </c:pt>
                <c:pt idx="179">
                  <c:v>-0.96858316112863996</c:v>
                </c:pt>
                <c:pt idx="180">
                  <c:v>-0.95105651629516497</c:v>
                </c:pt>
                <c:pt idx="181">
                  <c:v>-0.929776485888265</c:v>
                </c:pt>
                <c:pt idx="182">
                  <c:v>-0.90482705246603601</c:v>
                </c:pt>
                <c:pt idx="183">
                  <c:v>-0.87630668004388201</c:v>
                </c:pt>
                <c:pt idx="184">
                  <c:v>-0.84432792550203595</c:v>
                </c:pt>
                <c:pt idx="185">
                  <c:v>-0.80901699437497099</c:v>
                </c:pt>
                <c:pt idx="186">
                  <c:v>-0.77051324277581501</c:v>
                </c:pt>
                <c:pt idx="187">
                  <c:v>-0.72896862742143897</c:v>
                </c:pt>
                <c:pt idx="188">
                  <c:v>-0.68454710592871804</c:v>
                </c:pt>
                <c:pt idx="189">
                  <c:v>-0.63742398974872105</c:v>
                </c:pt>
                <c:pt idx="190">
                  <c:v>-0.587785252292507</c:v>
                </c:pt>
                <c:pt idx="191">
                  <c:v>-0.53582679497903196</c:v>
                </c:pt>
                <c:pt idx="192">
                  <c:v>-0.48175367410175202</c:v>
                </c:pt>
                <c:pt idx="193">
                  <c:v>-0.42577929156511102</c:v>
                </c:pt>
                <c:pt idx="194">
                  <c:v>-0.368124552684718</c:v>
                </c:pt>
                <c:pt idx="195">
                  <c:v>-0.30901699437498797</c:v>
                </c:pt>
                <c:pt idx="196">
                  <c:v>-0.24868988716489701</c:v>
                </c:pt>
                <c:pt idx="197">
                  <c:v>-0.18738131458576801</c:v>
                </c:pt>
                <c:pt idx="198">
                  <c:v>-0.125333233564348</c:v>
                </c:pt>
                <c:pt idx="199">
                  <c:v>-6.2790519529357797E-2</c:v>
                </c:pt>
                <c:pt idx="200">
                  <c:v>-4.4898779704665202E-14</c:v>
                </c:pt>
                <c:pt idx="201">
                  <c:v>6.2790519529268202E-2</c:v>
                </c:pt>
                <c:pt idx="202">
                  <c:v>0.12533323356425899</c:v>
                </c:pt>
                <c:pt idx="203">
                  <c:v>0.187381314585679</c:v>
                </c:pt>
                <c:pt idx="204">
                  <c:v>0.24868988716481</c:v>
                </c:pt>
                <c:pt idx="205">
                  <c:v>0.30901699437490299</c:v>
                </c:pt>
                <c:pt idx="206">
                  <c:v>0.36812455268463401</c:v>
                </c:pt>
                <c:pt idx="207">
                  <c:v>0.42577929156503003</c:v>
                </c:pt>
                <c:pt idx="208">
                  <c:v>0.48175367410167302</c:v>
                </c:pt>
                <c:pt idx="209">
                  <c:v>0.53582679497895602</c:v>
                </c:pt>
                <c:pt idx="210">
                  <c:v>0.58778525229243395</c:v>
                </c:pt>
                <c:pt idx="211">
                  <c:v>0.637423989748652</c:v>
                </c:pt>
                <c:pt idx="212">
                  <c:v>0.68454710592865298</c:v>
                </c:pt>
                <c:pt idx="213">
                  <c:v>0.72896862742137802</c:v>
                </c:pt>
                <c:pt idx="214">
                  <c:v>0.77051324277575695</c:v>
                </c:pt>
                <c:pt idx="215">
                  <c:v>0.80901699437491803</c:v>
                </c:pt>
                <c:pt idx="216">
                  <c:v>0.84432792550198799</c:v>
                </c:pt>
                <c:pt idx="217">
                  <c:v>0.87630668004383905</c:v>
                </c:pt>
                <c:pt idx="218">
                  <c:v>0.90482705246599804</c:v>
                </c:pt>
                <c:pt idx="219">
                  <c:v>0.92977648588823203</c:v>
                </c:pt>
                <c:pt idx="220">
                  <c:v>0.95105651629513699</c:v>
                </c:pt>
                <c:pt idx="221">
                  <c:v>0.96858316112861798</c:v>
                </c:pt>
                <c:pt idx="222">
                  <c:v>0.98228725072867895</c:v>
                </c:pt>
                <c:pt idx="223">
                  <c:v>0.99211470131447099</c:v>
                </c:pt>
                <c:pt idx="224">
                  <c:v>0.99802672842826801</c:v>
                </c:pt>
                <c:pt idx="225">
                  <c:v>1</c:v>
                </c:pt>
                <c:pt idx="226">
                  <c:v>0.998026728428275</c:v>
                </c:pt>
                <c:pt idx="227">
                  <c:v>0.99211470131448498</c:v>
                </c:pt>
                <c:pt idx="228">
                  <c:v>0.98228725072869905</c:v>
                </c:pt>
                <c:pt idx="229">
                  <c:v>0.96858316112864495</c:v>
                </c:pt>
                <c:pt idx="230">
                  <c:v>0.95105651629517096</c:v>
                </c:pt>
                <c:pt idx="231">
                  <c:v>0.929776485888272</c:v>
                </c:pt>
                <c:pt idx="232">
                  <c:v>0.904827052466044</c:v>
                </c:pt>
                <c:pt idx="233">
                  <c:v>0.87630668004389101</c:v>
                </c:pt>
                <c:pt idx="234">
                  <c:v>0.84432792550204605</c:v>
                </c:pt>
                <c:pt idx="235">
                  <c:v>0.80901699437498098</c:v>
                </c:pt>
                <c:pt idx="236">
                  <c:v>0.770513242775826</c:v>
                </c:pt>
                <c:pt idx="237">
                  <c:v>0.72896862742145097</c:v>
                </c:pt>
                <c:pt idx="238">
                  <c:v>0.68454710592873103</c:v>
                </c:pt>
                <c:pt idx="239">
                  <c:v>0.63742398974873504</c:v>
                </c:pt>
                <c:pt idx="240">
                  <c:v>0.58778525229252099</c:v>
                </c:pt>
                <c:pt idx="241">
                  <c:v>0.53582679497904695</c:v>
                </c:pt>
                <c:pt idx="242">
                  <c:v>0.481753674101768</c:v>
                </c:pt>
                <c:pt idx="243">
                  <c:v>0.425779291565127</c:v>
                </c:pt>
                <c:pt idx="244">
                  <c:v>0.36812455268473399</c:v>
                </c:pt>
                <c:pt idx="245">
                  <c:v>0.30901699437500502</c:v>
                </c:pt>
                <c:pt idx="246">
                  <c:v>0.248689887164914</c:v>
                </c:pt>
                <c:pt idx="247">
                  <c:v>0.187381314585785</c:v>
                </c:pt>
                <c:pt idx="248">
                  <c:v>0.12533323356436599</c:v>
                </c:pt>
                <c:pt idx="249">
                  <c:v>6.2790519529375699E-2</c:v>
                </c:pt>
                <c:pt idx="250">
                  <c:v>6.2784812778582404E-14</c:v>
                </c:pt>
                <c:pt idx="251">
                  <c:v>-6.2790519529250299E-2</c:v>
                </c:pt>
                <c:pt idx="252">
                  <c:v>-0.125333233564241</c:v>
                </c:pt>
                <c:pt idx="253">
                  <c:v>-0.18738131458566201</c:v>
                </c:pt>
                <c:pt idx="254">
                  <c:v>-0.24868988716479301</c:v>
                </c:pt>
                <c:pt idx="255">
                  <c:v>-0.309016994374888</c:v>
                </c:pt>
                <c:pt idx="256">
                  <c:v>-0.36812455268461902</c:v>
                </c:pt>
                <c:pt idx="257">
                  <c:v>-0.42577929156501498</c:v>
                </c:pt>
                <c:pt idx="258">
                  <c:v>-0.48175367410165898</c:v>
                </c:pt>
                <c:pt idx="259">
                  <c:v>-0.53582679497894203</c:v>
                </c:pt>
                <c:pt idx="260">
                  <c:v>-0.58778525229242096</c:v>
                </c:pt>
                <c:pt idx="261">
                  <c:v>-0.63742398974864001</c:v>
                </c:pt>
                <c:pt idx="262">
                  <c:v>-0.68454710592864099</c:v>
                </c:pt>
                <c:pt idx="263">
                  <c:v>-0.72896862742136703</c:v>
                </c:pt>
                <c:pt idx="264">
                  <c:v>-0.77051324277574695</c:v>
                </c:pt>
                <c:pt idx="265">
                  <c:v>-0.80901699437490804</c:v>
                </c:pt>
                <c:pt idx="266">
                  <c:v>-0.84432792550197899</c:v>
                </c:pt>
                <c:pt idx="267">
                  <c:v>-0.87630668004383105</c:v>
                </c:pt>
                <c:pt idx="268">
                  <c:v>-0.90482705246599104</c:v>
                </c:pt>
                <c:pt idx="269">
                  <c:v>-0.92977648588822603</c:v>
                </c:pt>
                <c:pt idx="270">
                  <c:v>-0.95105651629513299</c:v>
                </c:pt>
                <c:pt idx="271">
                  <c:v>-0.96858316112861398</c:v>
                </c:pt>
                <c:pt idx="272">
                  <c:v>-0.98228725072867595</c:v>
                </c:pt>
                <c:pt idx="273">
                  <c:v>-0.99211470131446899</c:v>
                </c:pt>
                <c:pt idx="274">
                  <c:v>-0.99802672842826701</c:v>
                </c:pt>
                <c:pt idx="275">
                  <c:v>-1</c:v>
                </c:pt>
                <c:pt idx="276">
                  <c:v>-0.998026728428276</c:v>
                </c:pt>
                <c:pt idx="277">
                  <c:v>-0.99211470131448698</c:v>
                </c:pt>
                <c:pt idx="278">
                  <c:v>-0.98228725072870204</c:v>
                </c:pt>
                <c:pt idx="279">
                  <c:v>-0.96858316112864895</c:v>
                </c:pt>
                <c:pt idx="280">
                  <c:v>-0.95105651629517596</c:v>
                </c:pt>
                <c:pt idx="281">
                  <c:v>-0.92977648588827799</c:v>
                </c:pt>
                <c:pt idx="282">
                  <c:v>-0.90482705246605</c:v>
                </c:pt>
                <c:pt idx="283">
                  <c:v>-0.876306680043899</c:v>
                </c:pt>
                <c:pt idx="284">
                  <c:v>-0.84432792550205404</c:v>
                </c:pt>
                <c:pt idx="285">
                  <c:v>-0.80901699437499097</c:v>
                </c:pt>
                <c:pt idx="286">
                  <c:v>-0.77051324277583599</c:v>
                </c:pt>
                <c:pt idx="287">
                  <c:v>-0.72896862742146196</c:v>
                </c:pt>
                <c:pt idx="288">
                  <c:v>-0.68454710592874302</c:v>
                </c:pt>
                <c:pt idx="289">
                  <c:v>-0.63742398974874703</c:v>
                </c:pt>
                <c:pt idx="290">
                  <c:v>-0.58778525229253398</c:v>
                </c:pt>
                <c:pt idx="291">
                  <c:v>-0.53582679497906005</c:v>
                </c:pt>
                <c:pt idx="292">
                  <c:v>-0.48175367410178199</c:v>
                </c:pt>
                <c:pt idx="293">
                  <c:v>-0.42577929156514199</c:v>
                </c:pt>
                <c:pt idx="294">
                  <c:v>-0.36812455268474897</c:v>
                </c:pt>
                <c:pt idx="295">
                  <c:v>-0.309016994375021</c:v>
                </c:pt>
                <c:pt idx="296">
                  <c:v>-0.24868988716493001</c:v>
                </c:pt>
                <c:pt idx="297">
                  <c:v>-0.18738131458580101</c:v>
                </c:pt>
                <c:pt idx="298">
                  <c:v>-0.125333233564382</c:v>
                </c:pt>
                <c:pt idx="299">
                  <c:v>-6.27905195293917E-2</c:v>
                </c:pt>
                <c:pt idx="300">
                  <c:v>-7.8894489013099494E-14</c:v>
                </c:pt>
                <c:pt idx="301">
                  <c:v>6.2790519529234298E-2</c:v>
                </c:pt>
                <c:pt idx="302">
                  <c:v>0.12533323356422499</c:v>
                </c:pt>
                <c:pt idx="303">
                  <c:v>0.187381314585646</c:v>
                </c:pt>
                <c:pt idx="304">
                  <c:v>0.248689887164777</c:v>
                </c:pt>
                <c:pt idx="305">
                  <c:v>0.30901699437487101</c:v>
                </c:pt>
                <c:pt idx="306">
                  <c:v>0.36812455268460298</c:v>
                </c:pt>
                <c:pt idx="307">
                  <c:v>0.425779291564999</c:v>
                </c:pt>
                <c:pt idx="308">
                  <c:v>0.48175367410164399</c:v>
                </c:pt>
                <c:pt idx="309">
                  <c:v>0.53582679497892705</c:v>
                </c:pt>
                <c:pt idx="310">
                  <c:v>0.58778525229240597</c:v>
                </c:pt>
                <c:pt idx="311">
                  <c:v>0.63742398974862602</c:v>
                </c:pt>
                <c:pt idx="312">
                  <c:v>0.684547105928628</c:v>
                </c:pt>
                <c:pt idx="313">
                  <c:v>0.72896862742135404</c:v>
                </c:pt>
                <c:pt idx="314">
                  <c:v>0.77051324277573596</c:v>
                </c:pt>
                <c:pt idx="315">
                  <c:v>0.80901699437489805</c:v>
                </c:pt>
                <c:pt idx="316">
                  <c:v>0.84432792550197</c:v>
                </c:pt>
                <c:pt idx="317">
                  <c:v>0.87630668004382295</c:v>
                </c:pt>
                <c:pt idx="318">
                  <c:v>0.90482705246598305</c:v>
                </c:pt>
                <c:pt idx="319">
                  <c:v>0.92977648588822004</c:v>
                </c:pt>
                <c:pt idx="320">
                  <c:v>0.951056516295127</c:v>
                </c:pt>
                <c:pt idx="321">
                  <c:v>0.96858316112860998</c:v>
                </c:pt>
                <c:pt idx="322">
                  <c:v>0.98228725072867196</c:v>
                </c:pt>
                <c:pt idx="323">
                  <c:v>0.992114701314467</c:v>
                </c:pt>
                <c:pt idx="324">
                  <c:v>0.99802672842826601</c:v>
                </c:pt>
                <c:pt idx="325">
                  <c:v>1</c:v>
                </c:pt>
                <c:pt idx="326">
                  <c:v>0.998026728428277</c:v>
                </c:pt>
                <c:pt idx="327">
                  <c:v>0.99211470131448898</c:v>
                </c:pt>
                <c:pt idx="328">
                  <c:v>0.98228725072870504</c:v>
                </c:pt>
                <c:pt idx="329">
                  <c:v>0.96858316112865295</c:v>
                </c:pt>
                <c:pt idx="330">
                  <c:v>0.95105651629518095</c:v>
                </c:pt>
                <c:pt idx="331">
                  <c:v>0.92977648588828499</c:v>
                </c:pt>
                <c:pt idx="332">
                  <c:v>0.90482705246605799</c:v>
                </c:pt>
                <c:pt idx="333">
                  <c:v>0.87630668004390699</c:v>
                </c:pt>
                <c:pt idx="334">
                  <c:v>0.84432792550206404</c:v>
                </c:pt>
                <c:pt idx="335">
                  <c:v>0.80901699437500096</c:v>
                </c:pt>
                <c:pt idx="336">
                  <c:v>0.77051324277584798</c:v>
                </c:pt>
                <c:pt idx="337">
                  <c:v>0.72896862742147495</c:v>
                </c:pt>
                <c:pt idx="338">
                  <c:v>0.68454710592875601</c:v>
                </c:pt>
                <c:pt idx="339">
                  <c:v>0.63742398974876102</c:v>
                </c:pt>
                <c:pt idx="340">
                  <c:v>0.58778525229254897</c:v>
                </c:pt>
                <c:pt idx="341">
                  <c:v>0.53582679497907604</c:v>
                </c:pt>
                <c:pt idx="342">
                  <c:v>0.48175367410179798</c:v>
                </c:pt>
                <c:pt idx="343">
                  <c:v>0.42577929156515798</c:v>
                </c:pt>
                <c:pt idx="344">
                  <c:v>0.36812455268476602</c:v>
                </c:pt>
                <c:pt idx="345">
                  <c:v>0.30901699437503799</c:v>
                </c:pt>
                <c:pt idx="346">
                  <c:v>0.248689887164947</c:v>
                </c:pt>
                <c:pt idx="347">
                  <c:v>0.187381314585819</c:v>
                </c:pt>
                <c:pt idx="348">
                  <c:v>0.12533323356439999</c:v>
                </c:pt>
                <c:pt idx="349">
                  <c:v>6.2790519529409602E-2</c:v>
                </c:pt>
                <c:pt idx="350">
                  <c:v>9.6780522087017706E-14</c:v>
                </c:pt>
                <c:pt idx="351">
                  <c:v>-6.2790519529216396E-2</c:v>
                </c:pt>
                <c:pt idx="352">
                  <c:v>-0.125333233564207</c:v>
                </c:pt>
                <c:pt idx="353">
                  <c:v>-0.18738131458562801</c:v>
                </c:pt>
                <c:pt idx="354">
                  <c:v>-0.24868988716476001</c:v>
                </c:pt>
                <c:pt idx="355">
                  <c:v>-0.30901699437485403</c:v>
                </c:pt>
                <c:pt idx="356">
                  <c:v>-0.36812455268458599</c:v>
                </c:pt>
                <c:pt idx="357">
                  <c:v>-0.42577929156498301</c:v>
                </c:pt>
                <c:pt idx="358">
                  <c:v>-0.481753674101628</c:v>
                </c:pt>
                <c:pt idx="359">
                  <c:v>-0.53582679497891195</c:v>
                </c:pt>
                <c:pt idx="360">
                  <c:v>-0.58778525229239198</c:v>
                </c:pt>
                <c:pt idx="361">
                  <c:v>-0.63742398974861203</c:v>
                </c:pt>
                <c:pt idx="362">
                  <c:v>-0.68454710592861501</c:v>
                </c:pt>
                <c:pt idx="363">
                  <c:v>-0.72896862742134205</c:v>
                </c:pt>
                <c:pt idx="364">
                  <c:v>-0.77051324277572397</c:v>
                </c:pt>
                <c:pt idx="365">
                  <c:v>-0.80901699437488706</c:v>
                </c:pt>
                <c:pt idx="366">
                  <c:v>-0.84432792550196001</c:v>
                </c:pt>
                <c:pt idx="367">
                  <c:v>-0.87630668004381396</c:v>
                </c:pt>
                <c:pt idx="368">
                  <c:v>-0.90482705246597595</c:v>
                </c:pt>
                <c:pt idx="369">
                  <c:v>-0.92977648588821304</c:v>
                </c:pt>
                <c:pt idx="370">
                  <c:v>-0.951056516295121</c:v>
                </c:pt>
                <c:pt idx="371">
                  <c:v>-0.96858316112860499</c:v>
                </c:pt>
                <c:pt idx="372">
                  <c:v>-0.98228725072866896</c:v>
                </c:pt>
                <c:pt idx="373">
                  <c:v>-0.992114701314465</c:v>
                </c:pt>
                <c:pt idx="374">
                  <c:v>-0.99802672842826501</c:v>
                </c:pt>
                <c:pt idx="375">
                  <c:v>-1</c:v>
                </c:pt>
                <c:pt idx="376">
                  <c:v>-0.998026728428278</c:v>
                </c:pt>
                <c:pt idx="377">
                  <c:v>-0.99211470131449098</c:v>
                </c:pt>
                <c:pt idx="378">
                  <c:v>-0.98228725072870904</c:v>
                </c:pt>
                <c:pt idx="379">
                  <c:v>-0.96858316112865805</c:v>
                </c:pt>
                <c:pt idx="380">
                  <c:v>-0.95105651629518695</c:v>
                </c:pt>
                <c:pt idx="381">
                  <c:v>-0.92977648588829098</c:v>
                </c:pt>
                <c:pt idx="382">
                  <c:v>-0.90482705246606598</c:v>
                </c:pt>
                <c:pt idx="383">
                  <c:v>-0.87630668004391599</c:v>
                </c:pt>
                <c:pt idx="384">
                  <c:v>-0.84432792550207303</c:v>
                </c:pt>
                <c:pt idx="385">
                  <c:v>-0.80901699437501196</c:v>
                </c:pt>
                <c:pt idx="386">
                  <c:v>-0.77051324277585898</c:v>
                </c:pt>
                <c:pt idx="387">
                  <c:v>-0.72896862742148705</c:v>
                </c:pt>
                <c:pt idx="388">
                  <c:v>-0.684547105928769</c:v>
                </c:pt>
                <c:pt idx="389">
                  <c:v>-0.63742398974877501</c:v>
                </c:pt>
                <c:pt idx="390">
                  <c:v>-0.58778525229256295</c:v>
                </c:pt>
                <c:pt idx="391">
                  <c:v>-0.53582679497909103</c:v>
                </c:pt>
                <c:pt idx="392">
                  <c:v>-0.48175367410181302</c:v>
                </c:pt>
                <c:pt idx="393">
                  <c:v>-0.42577929156517402</c:v>
                </c:pt>
                <c:pt idx="394">
                  <c:v>-0.368124552684783</c:v>
                </c:pt>
                <c:pt idx="395">
                  <c:v>-0.30901699437505498</c:v>
                </c:pt>
                <c:pt idx="396">
                  <c:v>-0.24868988716496401</c:v>
                </c:pt>
                <c:pt idx="397">
                  <c:v>-0.18738131458583601</c:v>
                </c:pt>
                <c:pt idx="398">
                  <c:v>-0.125333233564417</c:v>
                </c:pt>
                <c:pt idx="399">
                  <c:v>-6.2790519529427505E-2</c:v>
                </c:pt>
                <c:pt idx="400">
                  <c:v>-1.1466655516093401E-13</c:v>
                </c:pt>
                <c:pt idx="401">
                  <c:v>6.2790519529198605E-2</c:v>
                </c:pt>
                <c:pt idx="402">
                  <c:v>0.12533323356418999</c:v>
                </c:pt>
                <c:pt idx="403">
                  <c:v>0.187381314585611</c:v>
                </c:pt>
                <c:pt idx="404">
                  <c:v>0.248689887164742</c:v>
                </c:pt>
                <c:pt idx="405">
                  <c:v>0.30901699437483698</c:v>
                </c:pt>
                <c:pt idx="406">
                  <c:v>0.36812455268456901</c:v>
                </c:pt>
                <c:pt idx="407">
                  <c:v>0.42577929156496702</c:v>
                </c:pt>
                <c:pt idx="408">
                  <c:v>0.48175367410161202</c:v>
                </c:pt>
                <c:pt idx="409">
                  <c:v>0.53582679497889696</c:v>
                </c:pt>
                <c:pt idx="410">
                  <c:v>0.58778525229237699</c:v>
                </c:pt>
                <c:pt idx="411">
                  <c:v>0.63742398974859804</c:v>
                </c:pt>
                <c:pt idx="412">
                  <c:v>0.68454710592860202</c:v>
                </c:pt>
                <c:pt idx="413">
                  <c:v>0.72896862742132995</c:v>
                </c:pt>
                <c:pt idx="414">
                  <c:v>0.77051324277571298</c:v>
                </c:pt>
                <c:pt idx="415">
                  <c:v>0.80901699437487695</c:v>
                </c:pt>
                <c:pt idx="416">
                  <c:v>0.84432792550195102</c:v>
                </c:pt>
                <c:pt idx="417">
                  <c:v>0.87630668004380496</c:v>
                </c:pt>
                <c:pt idx="418">
                  <c:v>0.90482705246596795</c:v>
                </c:pt>
                <c:pt idx="419">
                  <c:v>0.92977648588820705</c:v>
                </c:pt>
                <c:pt idx="420">
                  <c:v>0.95105651629511601</c:v>
                </c:pt>
                <c:pt idx="421">
                  <c:v>0.96858316112860099</c:v>
                </c:pt>
                <c:pt idx="422">
                  <c:v>0.98228725072866596</c:v>
                </c:pt>
                <c:pt idx="423">
                  <c:v>0.992114701314462</c:v>
                </c:pt>
                <c:pt idx="424">
                  <c:v>0.99802672842826401</c:v>
                </c:pt>
                <c:pt idx="425">
                  <c:v>1</c:v>
                </c:pt>
                <c:pt idx="426">
                  <c:v>0.998026728428279</c:v>
                </c:pt>
                <c:pt idx="427">
                  <c:v>0.99211470131449297</c:v>
                </c:pt>
                <c:pt idx="428">
                  <c:v>0.98228725072871204</c:v>
                </c:pt>
                <c:pt idx="429">
                  <c:v>0.96858316112866205</c:v>
                </c:pt>
                <c:pt idx="430">
                  <c:v>0.95105651629519194</c:v>
                </c:pt>
                <c:pt idx="431">
                  <c:v>0.92977648588829798</c:v>
                </c:pt>
                <c:pt idx="432">
                  <c:v>0.90482705246607298</c:v>
                </c:pt>
                <c:pt idx="433">
                  <c:v>0.87630668004392398</c:v>
                </c:pt>
                <c:pt idx="434">
                  <c:v>0.84432792550208302</c:v>
                </c:pt>
                <c:pt idx="435">
                  <c:v>0.80901699437502195</c:v>
                </c:pt>
                <c:pt idx="436">
                  <c:v>0.77051324277586997</c:v>
                </c:pt>
                <c:pt idx="437">
                  <c:v>0.72896862742149904</c:v>
                </c:pt>
                <c:pt idx="438">
                  <c:v>0.68454710592878198</c:v>
                </c:pt>
                <c:pt idx="439">
                  <c:v>0.637423989748789</c:v>
                </c:pt>
                <c:pt idx="440">
                  <c:v>0.58778525229257705</c:v>
                </c:pt>
                <c:pt idx="441">
                  <c:v>0.53582679497910601</c:v>
                </c:pt>
                <c:pt idx="442">
                  <c:v>0.48175367410182901</c:v>
                </c:pt>
                <c:pt idx="443">
                  <c:v>0.42577929156519001</c:v>
                </c:pt>
                <c:pt idx="444">
                  <c:v>0.36812455268479899</c:v>
                </c:pt>
                <c:pt idx="445">
                  <c:v>0.30901699437507202</c:v>
                </c:pt>
                <c:pt idx="446">
                  <c:v>0.248689887164982</c:v>
                </c:pt>
                <c:pt idx="447">
                  <c:v>0.187381314585854</c:v>
                </c:pt>
                <c:pt idx="448">
                  <c:v>0.12533323356443499</c:v>
                </c:pt>
                <c:pt idx="449">
                  <c:v>6.2790519529445296E-2</c:v>
                </c:pt>
                <c:pt idx="450">
                  <c:v>1.32552588234851E-13</c:v>
                </c:pt>
                <c:pt idx="451">
                  <c:v>-6.2790519529180702E-2</c:v>
                </c:pt>
                <c:pt idx="452">
                  <c:v>-0.125333233564172</c:v>
                </c:pt>
                <c:pt idx="453">
                  <c:v>-0.18738131458559301</c:v>
                </c:pt>
                <c:pt idx="454">
                  <c:v>-0.24868988716472501</c:v>
                </c:pt>
                <c:pt idx="455">
                  <c:v>-0.30901699437482</c:v>
                </c:pt>
                <c:pt idx="456">
                  <c:v>-0.36812455268455302</c:v>
                </c:pt>
                <c:pt idx="457">
                  <c:v>-0.42577929156494998</c:v>
                </c:pt>
                <c:pt idx="458">
                  <c:v>-0.48175367410159697</c:v>
                </c:pt>
                <c:pt idx="459">
                  <c:v>-0.53582679497888197</c:v>
                </c:pt>
                <c:pt idx="460">
                  <c:v>-0.587785252292363</c:v>
                </c:pt>
                <c:pt idx="461">
                  <c:v>-0.63742398974858405</c:v>
                </c:pt>
                <c:pt idx="462">
                  <c:v>-0.68454710592858903</c:v>
                </c:pt>
                <c:pt idx="463">
                  <c:v>-0.72896862742131796</c:v>
                </c:pt>
                <c:pt idx="464">
                  <c:v>-0.77051324277570099</c:v>
                </c:pt>
                <c:pt idx="465">
                  <c:v>-0.80901699437486596</c:v>
                </c:pt>
                <c:pt idx="466">
                  <c:v>-0.84432792550194102</c:v>
                </c:pt>
                <c:pt idx="467">
                  <c:v>-0.87630668004379697</c:v>
                </c:pt>
                <c:pt idx="468">
                  <c:v>-0.90482705246595996</c:v>
                </c:pt>
                <c:pt idx="469">
                  <c:v>-0.92977648588820005</c:v>
                </c:pt>
                <c:pt idx="470">
                  <c:v>-0.95105651629511001</c:v>
                </c:pt>
                <c:pt idx="471">
                  <c:v>-0.96858316112859599</c:v>
                </c:pt>
                <c:pt idx="472">
                  <c:v>-0.98228725072866196</c:v>
                </c:pt>
                <c:pt idx="473">
                  <c:v>-0.99211470131446</c:v>
                </c:pt>
                <c:pt idx="474">
                  <c:v>-0.99802672842826301</c:v>
                </c:pt>
                <c:pt idx="475">
                  <c:v>-1</c:v>
                </c:pt>
                <c:pt idx="476">
                  <c:v>-0.99802672842828</c:v>
                </c:pt>
                <c:pt idx="477">
                  <c:v>-0.99211470131449597</c:v>
                </c:pt>
                <c:pt idx="478">
                  <c:v>-0.98228725072871503</c:v>
                </c:pt>
                <c:pt idx="479">
                  <c:v>-0.96858316112866705</c:v>
                </c:pt>
                <c:pt idx="480">
                  <c:v>-0.95105651629519805</c:v>
                </c:pt>
                <c:pt idx="481">
                  <c:v>-0.92977648588830397</c:v>
                </c:pt>
                <c:pt idx="482">
                  <c:v>-0.90482705246608097</c:v>
                </c:pt>
                <c:pt idx="483">
                  <c:v>-0.87630668004393297</c:v>
                </c:pt>
                <c:pt idx="484">
                  <c:v>-0.84432792550209301</c:v>
                </c:pt>
                <c:pt idx="485">
                  <c:v>-0.80901699437503305</c:v>
                </c:pt>
                <c:pt idx="486">
                  <c:v>-0.77051324277588196</c:v>
                </c:pt>
                <c:pt idx="487">
                  <c:v>-0.72896862742151103</c:v>
                </c:pt>
                <c:pt idx="488">
                  <c:v>-0.68454710592879497</c:v>
                </c:pt>
                <c:pt idx="489">
                  <c:v>-0.63742398974880199</c:v>
                </c:pt>
                <c:pt idx="490">
                  <c:v>-0.58778525229259204</c:v>
                </c:pt>
                <c:pt idx="491">
                  <c:v>-0.535826794979121</c:v>
                </c:pt>
                <c:pt idx="492">
                  <c:v>-0.481753674101845</c:v>
                </c:pt>
                <c:pt idx="493">
                  <c:v>-0.425779291565206</c:v>
                </c:pt>
                <c:pt idx="494">
                  <c:v>-0.36812455268481598</c:v>
                </c:pt>
                <c:pt idx="495">
                  <c:v>-0.309016994375089</c:v>
                </c:pt>
                <c:pt idx="496">
                  <c:v>-0.24868988716499901</c:v>
                </c:pt>
                <c:pt idx="497">
                  <c:v>-0.18738131458587101</c:v>
                </c:pt>
                <c:pt idx="498">
                  <c:v>-0.125333233564453</c:v>
                </c:pt>
                <c:pt idx="499">
                  <c:v>-6.2790519529463101E-2</c:v>
                </c:pt>
                <c:pt idx="500">
                  <c:v>-1.5043862130876801E-13</c:v>
                </c:pt>
                <c:pt idx="501">
                  <c:v>6.2790519529162897E-2</c:v>
                </c:pt>
                <c:pt idx="502">
                  <c:v>0.12533323356415399</c:v>
                </c:pt>
                <c:pt idx="503">
                  <c:v>0.187381314585576</c:v>
                </c:pt>
                <c:pt idx="504">
                  <c:v>0.248689887164708</c:v>
                </c:pt>
                <c:pt idx="505">
                  <c:v>0.30901699437480301</c:v>
                </c:pt>
                <c:pt idx="506">
                  <c:v>0.36812455268453598</c:v>
                </c:pt>
                <c:pt idx="507">
                  <c:v>0.42577929156493399</c:v>
                </c:pt>
                <c:pt idx="508">
                  <c:v>0.48175367410158099</c:v>
                </c:pt>
                <c:pt idx="509">
                  <c:v>0.53582679497886698</c:v>
                </c:pt>
                <c:pt idx="510">
                  <c:v>0.58778525229234901</c:v>
                </c:pt>
                <c:pt idx="511">
                  <c:v>0.63742398974857295</c:v>
                </c:pt>
                <c:pt idx="512">
                  <c:v>0.68454710592858103</c:v>
                </c:pt>
                <c:pt idx="513">
                  <c:v>0.72896862742131296</c:v>
                </c:pt>
                <c:pt idx="514">
                  <c:v>0.77051324277569899</c:v>
                </c:pt>
                <c:pt idx="515">
                  <c:v>0.80901699437486596</c:v>
                </c:pt>
                <c:pt idx="516">
                  <c:v>0.84432792550194302</c:v>
                </c:pt>
                <c:pt idx="517">
                  <c:v>0.87630668004379997</c:v>
                </c:pt>
                <c:pt idx="518">
                  <c:v>0.90482705246596495</c:v>
                </c:pt>
                <c:pt idx="519">
                  <c:v>0.92977648588820505</c:v>
                </c:pt>
                <c:pt idx="520">
                  <c:v>0.95105651629511601</c:v>
                </c:pt>
                <c:pt idx="521">
                  <c:v>0.96858316112860199</c:v>
                </c:pt>
                <c:pt idx="522">
                  <c:v>0.98228725072866696</c:v>
                </c:pt>
                <c:pt idx="523">
                  <c:v>0.992114701314464</c:v>
                </c:pt>
                <c:pt idx="524">
                  <c:v>0.99802672842826501</c:v>
                </c:pt>
                <c:pt idx="525">
                  <c:v>1</c:v>
                </c:pt>
                <c:pt idx="526">
                  <c:v>0.998026728428278</c:v>
                </c:pt>
                <c:pt idx="527">
                  <c:v>0.99211470131448998</c:v>
                </c:pt>
                <c:pt idx="528">
                  <c:v>0.98228725072870704</c:v>
                </c:pt>
                <c:pt idx="529">
                  <c:v>0.96858316112865395</c:v>
                </c:pt>
                <c:pt idx="530">
                  <c:v>0.95105651629518095</c:v>
                </c:pt>
                <c:pt idx="531">
                  <c:v>0.92977648588828299</c:v>
                </c:pt>
                <c:pt idx="532">
                  <c:v>0.90482705246605499</c:v>
                </c:pt>
                <c:pt idx="533">
                  <c:v>0.876306680043902</c:v>
                </c:pt>
                <c:pt idx="534">
                  <c:v>0.84432792550205704</c:v>
                </c:pt>
                <c:pt idx="535">
                  <c:v>0.80901699437499097</c:v>
                </c:pt>
                <c:pt idx="536">
                  <c:v>0.770513242775834</c:v>
                </c:pt>
                <c:pt idx="537">
                  <c:v>0.72896862742145796</c:v>
                </c:pt>
                <c:pt idx="538">
                  <c:v>0.68454710592873602</c:v>
                </c:pt>
                <c:pt idx="539">
                  <c:v>0.63742398974873704</c:v>
                </c:pt>
                <c:pt idx="540">
                  <c:v>0.58778525229251999</c:v>
                </c:pt>
                <c:pt idx="541">
                  <c:v>0.53582679497904295</c:v>
                </c:pt>
                <c:pt idx="542">
                  <c:v>0.48175367410176101</c:v>
                </c:pt>
                <c:pt idx="543">
                  <c:v>0.42577929156511701</c:v>
                </c:pt>
                <c:pt idx="544">
                  <c:v>0.36812455268472</c:v>
                </c:pt>
                <c:pt idx="545">
                  <c:v>0.30901699437498698</c:v>
                </c:pt>
                <c:pt idx="546">
                  <c:v>0.24868988716489299</c:v>
                </c:pt>
                <c:pt idx="547">
                  <c:v>0.18738131458575999</c:v>
                </c:pt>
                <c:pt idx="548">
                  <c:v>0.12533323356433701</c:v>
                </c:pt>
                <c:pt idx="549">
                  <c:v>6.2790519529342698E-2</c:v>
                </c:pt>
                <c:pt idx="550">
                  <c:v>2.6216107230665599E-14</c:v>
                </c:pt>
                <c:pt idx="551">
                  <c:v>-6.2790519529290406E-2</c:v>
                </c:pt>
                <c:pt idx="552">
                  <c:v>-0.125333233564285</c:v>
                </c:pt>
                <c:pt idx="553">
                  <c:v>-0.187381314585708</c:v>
                </c:pt>
                <c:pt idx="554">
                  <c:v>-0.248689887164842</c:v>
                </c:pt>
                <c:pt idx="555">
                  <c:v>-0.30901699437493801</c:v>
                </c:pt>
                <c:pt idx="556">
                  <c:v>-0.36812455268467098</c:v>
                </c:pt>
                <c:pt idx="557">
                  <c:v>-0.425779291565069</c:v>
                </c:pt>
                <c:pt idx="558">
                  <c:v>-0.48175367410171499</c:v>
                </c:pt>
                <c:pt idx="559">
                  <c:v>-0.53582679497899899</c:v>
                </c:pt>
                <c:pt idx="560">
                  <c:v>-0.58778525229247802</c:v>
                </c:pt>
                <c:pt idx="561">
                  <c:v>-0.63742398974869696</c:v>
                </c:pt>
                <c:pt idx="562">
                  <c:v>-0.68454710592869705</c:v>
                </c:pt>
                <c:pt idx="563">
                  <c:v>-0.72896862742142199</c:v>
                </c:pt>
                <c:pt idx="564">
                  <c:v>-0.77051324277580102</c:v>
                </c:pt>
                <c:pt idx="565">
                  <c:v>-0.80901699437496</c:v>
                </c:pt>
                <c:pt idx="566">
                  <c:v>-0.84432792550202795</c:v>
                </c:pt>
                <c:pt idx="567">
                  <c:v>-0.87630668004387702</c:v>
                </c:pt>
                <c:pt idx="568">
                  <c:v>-0.90482705246603301</c:v>
                </c:pt>
                <c:pt idx="569">
                  <c:v>-0.929776485888264</c:v>
                </c:pt>
                <c:pt idx="570">
                  <c:v>-0.95105651629516497</c:v>
                </c:pt>
                <c:pt idx="571">
                  <c:v>-0.96858316112864096</c:v>
                </c:pt>
                <c:pt idx="572">
                  <c:v>-0.98228725072869705</c:v>
                </c:pt>
                <c:pt idx="573">
                  <c:v>-0.99211470131448398</c:v>
                </c:pt>
                <c:pt idx="574">
                  <c:v>-0.998026728428275</c:v>
                </c:pt>
                <c:pt idx="575">
                  <c:v>-1</c:v>
                </c:pt>
                <c:pt idx="576">
                  <c:v>-0.99802672842826801</c:v>
                </c:pt>
                <c:pt idx="577">
                  <c:v>-0.99211470131446999</c:v>
                </c:pt>
                <c:pt idx="578">
                  <c:v>-0.98228725072867695</c:v>
                </c:pt>
                <c:pt idx="579">
                  <c:v>-0.96858316112861498</c:v>
                </c:pt>
                <c:pt idx="580">
                  <c:v>-0.95105651629513199</c:v>
                </c:pt>
                <c:pt idx="581">
                  <c:v>-0.92977648588822503</c:v>
                </c:pt>
                <c:pt idx="582">
                  <c:v>-0.90482705246598705</c:v>
                </c:pt>
                <c:pt idx="583">
                  <c:v>-0.87630668004382495</c:v>
                </c:pt>
                <c:pt idx="584">
                  <c:v>-0.844327925501971</c:v>
                </c:pt>
                <c:pt idx="585">
                  <c:v>-0.80901699437489705</c:v>
                </c:pt>
                <c:pt idx="586">
                  <c:v>-0.77051324277573296</c:v>
                </c:pt>
                <c:pt idx="587">
                  <c:v>-0.72896862742134805</c:v>
                </c:pt>
                <c:pt idx="588">
                  <c:v>-0.684547105928619</c:v>
                </c:pt>
                <c:pt idx="589">
                  <c:v>-0.63742398974861403</c:v>
                </c:pt>
                <c:pt idx="590">
                  <c:v>-0.58778525229239098</c:v>
                </c:pt>
                <c:pt idx="591">
                  <c:v>-0.53582679497890795</c:v>
                </c:pt>
                <c:pt idx="592">
                  <c:v>-0.48175367410162101</c:v>
                </c:pt>
                <c:pt idx="593">
                  <c:v>-0.42577929156497202</c:v>
                </c:pt>
                <c:pt idx="594">
                  <c:v>-0.368124552684572</c:v>
                </c:pt>
                <c:pt idx="595">
                  <c:v>-0.30901699437483598</c:v>
                </c:pt>
                <c:pt idx="596">
                  <c:v>-0.248689887164738</c:v>
                </c:pt>
                <c:pt idx="597">
                  <c:v>-0.187381314585603</c:v>
                </c:pt>
                <c:pt idx="598">
                  <c:v>-0.125333233564178</c:v>
                </c:pt>
                <c:pt idx="599">
                  <c:v>-6.2790519529183297E-2</c:v>
                </c:pt>
                <c:pt idx="600">
                  <c:v>1.3353354363544201E-13</c:v>
                </c:pt>
              </c:numCache>
            </c:numRef>
          </c:yVal>
          <c:smooth val="1"/>
          <c:extLst>
            <c:ext xmlns:c16="http://schemas.microsoft.com/office/drawing/2014/chart" uri="{C3380CC4-5D6E-409C-BE32-E72D297353CC}">
              <c16:uniqueId val="{00000000-DB1C-3F48-977B-E9F7DB5DFDF9}"/>
            </c:ext>
          </c:extLst>
        </c:ser>
        <c:dLbls>
          <c:showLegendKey val="0"/>
          <c:showVal val="0"/>
          <c:showCatName val="0"/>
          <c:showSerName val="0"/>
          <c:showPercent val="0"/>
          <c:showBubbleSize val="0"/>
        </c:dLbls>
        <c:axId val="-2125195448"/>
        <c:axId val="-2028671896"/>
      </c:scatterChart>
      <c:valAx>
        <c:axId val="-2125195448"/>
        <c:scaling>
          <c:orientation val="minMax"/>
        </c:scaling>
        <c:delete val="0"/>
        <c:axPos val="b"/>
        <c:numFmt formatCode="General" sourceLinked="1"/>
        <c:majorTickMark val="none"/>
        <c:minorTickMark val="none"/>
        <c:tickLblPos val="none"/>
        <c:spPr>
          <a:ln>
            <a:noFill/>
          </a:ln>
        </c:spPr>
        <c:txPr>
          <a:bodyPr/>
          <a:lstStyle/>
          <a:p>
            <a:pPr>
              <a:defRPr b="0" i="0"/>
            </a:pPr>
            <a:endParaRPr lang="en-US"/>
          </a:p>
        </c:txPr>
        <c:crossAx val="-2028671896"/>
        <c:crossesAt val="0"/>
        <c:crossBetween val="midCat"/>
      </c:valAx>
      <c:valAx>
        <c:axId val="-2028671896"/>
        <c:scaling>
          <c:orientation val="minMax"/>
          <c:max val="1.5"/>
          <c:min val="-1.5"/>
        </c:scaling>
        <c:delete val="0"/>
        <c:axPos val="l"/>
        <c:majorGridlines>
          <c:spPr>
            <a:ln>
              <a:solidFill>
                <a:sysClr val="windowText" lastClr="000000">
                  <a:tint val="75000"/>
                  <a:shade val="95000"/>
                  <a:satMod val="105000"/>
                  <a:alpha val="0"/>
                </a:sysClr>
              </a:solidFill>
            </a:ln>
          </c:spPr>
        </c:majorGridlines>
        <c:numFmt formatCode="General" sourceLinked="1"/>
        <c:majorTickMark val="none"/>
        <c:minorTickMark val="none"/>
        <c:tickLblPos val="none"/>
        <c:spPr>
          <a:ln>
            <a:noFill/>
          </a:ln>
        </c:spPr>
        <c:crossAx val="-2125195448"/>
        <c:crosses val="autoZero"/>
        <c:crossBetween val="midCat"/>
        <c:majorUnit val="0.5"/>
        <c:minorUnit val="0.1"/>
      </c:valAx>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9048141134256901E-2"/>
          <c:y val="1.5665796344647501E-2"/>
          <c:w val="0.92563540316953996"/>
          <c:h val="0.94255874673629203"/>
        </c:manualLayout>
      </c:layout>
      <c:scatterChart>
        <c:scatterStyle val="lineMarker"/>
        <c:varyColors val="0"/>
        <c:ser>
          <c:idx val="0"/>
          <c:order val="0"/>
          <c:spPr>
            <a:ln w="28575">
              <a:solidFill>
                <a:srgbClr val="0000FF"/>
              </a:solidFill>
            </a:ln>
          </c:spPr>
          <c:marker>
            <c:symbol val="none"/>
          </c:marker>
          <c:xVal>
            <c:numRef>
              <c:f>Sheet1!$A$2:$A$602</c:f>
              <c:numCache>
                <c:formatCode>General</c:formatCode>
                <c:ptCount val="601"/>
                <c:pt idx="0">
                  <c:v>0</c:v>
                </c:pt>
                <c:pt idx="1">
                  <c:v>6.2831853071795896E-2</c:v>
                </c:pt>
                <c:pt idx="2">
                  <c:v>0.12566370614359201</c:v>
                </c:pt>
                <c:pt idx="3">
                  <c:v>0.18849555921538799</c:v>
                </c:pt>
                <c:pt idx="4">
                  <c:v>0.25132741228718303</c:v>
                </c:pt>
                <c:pt idx="5">
                  <c:v>0.31415926535897898</c:v>
                </c:pt>
                <c:pt idx="6">
                  <c:v>0.37699111843077499</c:v>
                </c:pt>
                <c:pt idx="7">
                  <c:v>0.43982297150257099</c:v>
                </c:pt>
                <c:pt idx="8">
                  <c:v>0.50265482457436705</c:v>
                </c:pt>
                <c:pt idx="9">
                  <c:v>0.56548667764616301</c:v>
                </c:pt>
                <c:pt idx="10">
                  <c:v>0.62831853071795796</c:v>
                </c:pt>
                <c:pt idx="11">
                  <c:v>0.69115038378975402</c:v>
                </c:pt>
                <c:pt idx="12">
                  <c:v>0.75398223686154997</c:v>
                </c:pt>
                <c:pt idx="13">
                  <c:v>0.81681408993334603</c:v>
                </c:pt>
                <c:pt idx="14">
                  <c:v>0.87964594300514198</c:v>
                </c:pt>
                <c:pt idx="15">
                  <c:v>0.94247779607693805</c:v>
                </c:pt>
                <c:pt idx="16">
                  <c:v>1.0053096491487341</c:v>
                </c:pt>
                <c:pt idx="17">
                  <c:v>1.0681415022205301</c:v>
                </c:pt>
                <c:pt idx="18">
                  <c:v>1.130973355292326</c:v>
                </c:pt>
                <c:pt idx="19">
                  <c:v>1.1938052083641211</c:v>
                </c:pt>
                <c:pt idx="20">
                  <c:v>1.256637061435917</c:v>
                </c:pt>
                <c:pt idx="21">
                  <c:v>1.319468914507713</c:v>
                </c:pt>
                <c:pt idx="22">
                  <c:v>1.38230076757951</c:v>
                </c:pt>
                <c:pt idx="23">
                  <c:v>1.4451326206513051</c:v>
                </c:pt>
                <c:pt idx="24">
                  <c:v>1.5079644737231011</c:v>
                </c:pt>
                <c:pt idx="25">
                  <c:v>1.570796326794897</c:v>
                </c:pt>
                <c:pt idx="26">
                  <c:v>1.633628179866693</c:v>
                </c:pt>
                <c:pt idx="27">
                  <c:v>1.69646003293849</c:v>
                </c:pt>
                <c:pt idx="28">
                  <c:v>1.7592918860102851</c:v>
                </c:pt>
                <c:pt idx="29">
                  <c:v>1.822123739082081</c:v>
                </c:pt>
                <c:pt idx="30">
                  <c:v>1.884955592153877</c:v>
                </c:pt>
                <c:pt idx="31">
                  <c:v>1.9477874452256729</c:v>
                </c:pt>
                <c:pt idx="32">
                  <c:v>2.01061929829747</c:v>
                </c:pt>
                <c:pt idx="33">
                  <c:v>2.0734511513692651</c:v>
                </c:pt>
                <c:pt idx="34">
                  <c:v>2.136283004441061</c:v>
                </c:pt>
                <c:pt idx="35">
                  <c:v>2.1991148575128561</c:v>
                </c:pt>
                <c:pt idx="36">
                  <c:v>2.261946710584652</c:v>
                </c:pt>
                <c:pt idx="37">
                  <c:v>2.324778563656448</c:v>
                </c:pt>
                <c:pt idx="38">
                  <c:v>2.387610416728243</c:v>
                </c:pt>
                <c:pt idx="39">
                  <c:v>2.450442269800039</c:v>
                </c:pt>
                <c:pt idx="40">
                  <c:v>2.5132741228718358</c:v>
                </c:pt>
                <c:pt idx="41">
                  <c:v>2.5761059759436322</c:v>
                </c:pt>
                <c:pt idx="42">
                  <c:v>2.6389378290154282</c:v>
                </c:pt>
                <c:pt idx="43">
                  <c:v>2.7017696820872241</c:v>
                </c:pt>
                <c:pt idx="44">
                  <c:v>2.7646015351590201</c:v>
                </c:pt>
                <c:pt idx="45">
                  <c:v>2.827433388230816</c:v>
                </c:pt>
                <c:pt idx="46">
                  <c:v>2.890265241302612</c:v>
                </c:pt>
                <c:pt idx="47">
                  <c:v>2.9530970943744079</c:v>
                </c:pt>
                <c:pt idx="48">
                  <c:v>3.0159289474462039</c:v>
                </c:pt>
                <c:pt idx="49">
                  <c:v>3.0787608005179998</c:v>
                </c:pt>
                <c:pt idx="50">
                  <c:v>3.1415926535897958</c:v>
                </c:pt>
                <c:pt idx="51">
                  <c:v>3.2044245066615908</c:v>
                </c:pt>
                <c:pt idx="52">
                  <c:v>3.2672563597333881</c:v>
                </c:pt>
                <c:pt idx="53">
                  <c:v>3.3300882128051841</c:v>
                </c:pt>
                <c:pt idx="54">
                  <c:v>3.39292006587698</c:v>
                </c:pt>
                <c:pt idx="55">
                  <c:v>3.455751918948776</c:v>
                </c:pt>
                <c:pt idx="56">
                  <c:v>3.518583772020571</c:v>
                </c:pt>
                <c:pt idx="57">
                  <c:v>3.581415625092367</c:v>
                </c:pt>
                <c:pt idx="58">
                  <c:v>3.6442474781641629</c:v>
                </c:pt>
                <c:pt idx="59">
                  <c:v>3.7070793312359598</c:v>
                </c:pt>
                <c:pt idx="60">
                  <c:v>3.7699111843077548</c:v>
                </c:pt>
                <c:pt idx="61">
                  <c:v>3.832743037379537</c:v>
                </c:pt>
                <c:pt idx="62">
                  <c:v>3.8955748904513472</c:v>
                </c:pt>
                <c:pt idx="63">
                  <c:v>3.9584067435231431</c:v>
                </c:pt>
                <c:pt idx="64">
                  <c:v>4.02123859659494</c:v>
                </c:pt>
                <c:pt idx="65">
                  <c:v>4.0840704496667346</c:v>
                </c:pt>
                <c:pt idx="66">
                  <c:v>4.1469023027385301</c:v>
                </c:pt>
                <c:pt idx="67">
                  <c:v>4.2097341558103301</c:v>
                </c:pt>
                <c:pt idx="68">
                  <c:v>4.2725660088821202</c:v>
                </c:pt>
                <c:pt idx="69">
                  <c:v>4.3353978619539166</c:v>
                </c:pt>
                <c:pt idx="70">
                  <c:v>4.3982297150257121</c:v>
                </c:pt>
                <c:pt idx="71">
                  <c:v>4.4610615680975076</c:v>
                </c:pt>
                <c:pt idx="72">
                  <c:v>4.5238934211693032</c:v>
                </c:pt>
                <c:pt idx="73">
                  <c:v>4.5867252742410987</c:v>
                </c:pt>
                <c:pt idx="74">
                  <c:v>4.6495571273128942</c:v>
                </c:pt>
                <c:pt idx="75">
                  <c:v>4.7123889803846897</c:v>
                </c:pt>
                <c:pt idx="76">
                  <c:v>4.7752208334564852</c:v>
                </c:pt>
                <c:pt idx="77">
                  <c:v>4.8380526865282807</c:v>
                </c:pt>
                <c:pt idx="78">
                  <c:v>4.9008845396000744</c:v>
                </c:pt>
                <c:pt idx="79">
                  <c:v>4.9637163926718708</c:v>
                </c:pt>
                <c:pt idx="80">
                  <c:v>5.0265482457436681</c:v>
                </c:pt>
                <c:pt idx="81">
                  <c:v>5.0893800988154627</c:v>
                </c:pt>
                <c:pt idx="82">
                  <c:v>5.1522119518872236</c:v>
                </c:pt>
                <c:pt idx="83">
                  <c:v>5.2150438049590537</c:v>
                </c:pt>
                <c:pt idx="84">
                  <c:v>5.2778756580308466</c:v>
                </c:pt>
                <c:pt idx="85">
                  <c:v>5.3407075111026439</c:v>
                </c:pt>
                <c:pt idx="86">
                  <c:v>5.4035393641744403</c:v>
                </c:pt>
                <c:pt idx="87">
                  <c:v>5.4663712172462358</c:v>
                </c:pt>
                <c:pt idx="88">
                  <c:v>5.5292030703180313</c:v>
                </c:pt>
                <c:pt idx="89">
                  <c:v>5.5920349233898268</c:v>
                </c:pt>
                <c:pt idx="90">
                  <c:v>5.6548667764616196</c:v>
                </c:pt>
                <c:pt idx="91">
                  <c:v>5.7176986295334178</c:v>
                </c:pt>
                <c:pt idx="92">
                  <c:v>5.7805304826052106</c:v>
                </c:pt>
                <c:pt idx="93">
                  <c:v>5.8433623356770079</c:v>
                </c:pt>
                <c:pt idx="94">
                  <c:v>5.9061941887488061</c:v>
                </c:pt>
                <c:pt idx="95">
                  <c:v>5.9690260418205998</c:v>
                </c:pt>
                <c:pt idx="96">
                  <c:v>6.0318578948923971</c:v>
                </c:pt>
                <c:pt idx="97">
                  <c:v>6.0946897479641908</c:v>
                </c:pt>
                <c:pt idx="98">
                  <c:v>6.1575216010359108</c:v>
                </c:pt>
                <c:pt idx="99">
                  <c:v>6.2203534541077818</c:v>
                </c:pt>
                <c:pt idx="100">
                  <c:v>6.2831853071795756</c:v>
                </c:pt>
                <c:pt idx="101">
                  <c:v>6.3460171602513729</c:v>
                </c:pt>
                <c:pt idx="102">
                  <c:v>6.4088490133231701</c:v>
                </c:pt>
                <c:pt idx="103">
                  <c:v>6.4716808663949639</c:v>
                </c:pt>
                <c:pt idx="104">
                  <c:v>6.5345127194667354</c:v>
                </c:pt>
                <c:pt idx="105">
                  <c:v>6.5973445725385336</c:v>
                </c:pt>
                <c:pt idx="106">
                  <c:v>6.6601764256103486</c:v>
                </c:pt>
                <c:pt idx="107">
                  <c:v>6.7230082786821459</c:v>
                </c:pt>
                <c:pt idx="108">
                  <c:v>6.7858401317539414</c:v>
                </c:pt>
                <c:pt idx="109">
                  <c:v>6.848671984825736</c:v>
                </c:pt>
                <c:pt idx="110">
                  <c:v>6.9115038378975324</c:v>
                </c:pt>
                <c:pt idx="111">
                  <c:v>6.974335690969327</c:v>
                </c:pt>
                <c:pt idx="112">
                  <c:v>7.0371675440411234</c:v>
                </c:pt>
                <c:pt idx="113">
                  <c:v>7.0999993971129189</c:v>
                </c:pt>
                <c:pt idx="114">
                  <c:v>7.1628312501846736</c:v>
                </c:pt>
                <c:pt idx="115">
                  <c:v>7.22566310325651</c:v>
                </c:pt>
                <c:pt idx="116">
                  <c:v>7.2884949563283046</c:v>
                </c:pt>
                <c:pt idx="117">
                  <c:v>7.351326809400101</c:v>
                </c:pt>
                <c:pt idx="118">
                  <c:v>7.4141586624718956</c:v>
                </c:pt>
                <c:pt idx="119">
                  <c:v>7.4769905155436911</c:v>
                </c:pt>
                <c:pt idx="120">
                  <c:v>7.5398223686154866</c:v>
                </c:pt>
                <c:pt idx="121">
                  <c:v>7.6026542216872199</c:v>
                </c:pt>
                <c:pt idx="122">
                  <c:v>7.6654860747590146</c:v>
                </c:pt>
                <c:pt idx="123">
                  <c:v>7.728317927830874</c:v>
                </c:pt>
                <c:pt idx="124">
                  <c:v>7.7911497809026704</c:v>
                </c:pt>
                <c:pt idx="125">
                  <c:v>7.853981633974465</c:v>
                </c:pt>
                <c:pt idx="126">
                  <c:v>7.9168134870462596</c:v>
                </c:pt>
                <c:pt idx="127">
                  <c:v>7.979645340118056</c:v>
                </c:pt>
                <c:pt idx="128">
                  <c:v>8.0424771931898515</c:v>
                </c:pt>
                <c:pt idx="129">
                  <c:v>8.1053090462616506</c:v>
                </c:pt>
                <c:pt idx="130">
                  <c:v>8.1681408993334426</c:v>
                </c:pt>
                <c:pt idx="131">
                  <c:v>8.2309727524052381</c:v>
                </c:pt>
                <c:pt idx="132">
                  <c:v>8.2938046054770336</c:v>
                </c:pt>
                <c:pt idx="133">
                  <c:v>8.3566364585488309</c:v>
                </c:pt>
                <c:pt idx="134">
                  <c:v>8.4194683116206246</c:v>
                </c:pt>
                <c:pt idx="135">
                  <c:v>8.4823001646924183</c:v>
                </c:pt>
                <c:pt idx="136">
                  <c:v>8.5451320177642192</c:v>
                </c:pt>
                <c:pt idx="137">
                  <c:v>8.6079638708360111</c:v>
                </c:pt>
                <c:pt idx="138">
                  <c:v>8.6707957239078066</c:v>
                </c:pt>
                <c:pt idx="139">
                  <c:v>8.7336275769796021</c:v>
                </c:pt>
                <c:pt idx="140">
                  <c:v>8.7964594300513976</c:v>
                </c:pt>
                <c:pt idx="141">
                  <c:v>8.8592912831231931</c:v>
                </c:pt>
                <c:pt idx="142">
                  <c:v>8.9221231361949886</c:v>
                </c:pt>
                <c:pt idx="143">
                  <c:v>8.9849549892667842</c:v>
                </c:pt>
                <c:pt idx="144">
                  <c:v>9.0477868423385797</c:v>
                </c:pt>
                <c:pt idx="145">
                  <c:v>9.1106186954103681</c:v>
                </c:pt>
                <c:pt idx="146">
                  <c:v>9.1734505484821707</c:v>
                </c:pt>
                <c:pt idx="147">
                  <c:v>9.2362824015539626</c:v>
                </c:pt>
                <c:pt idx="148">
                  <c:v>9.2991142546257599</c:v>
                </c:pt>
                <c:pt idx="149">
                  <c:v>9.3619461076975572</c:v>
                </c:pt>
                <c:pt idx="150">
                  <c:v>9.4247779607693527</c:v>
                </c:pt>
                <c:pt idx="151">
                  <c:v>9.48760981384115</c:v>
                </c:pt>
                <c:pt idx="152">
                  <c:v>9.5504416669129508</c:v>
                </c:pt>
                <c:pt idx="153">
                  <c:v>9.6132735199847392</c:v>
                </c:pt>
                <c:pt idx="154">
                  <c:v>9.6761053730565347</c:v>
                </c:pt>
                <c:pt idx="155">
                  <c:v>9.7389372261283302</c:v>
                </c:pt>
                <c:pt idx="156">
                  <c:v>9.8017690792001257</c:v>
                </c:pt>
                <c:pt idx="157">
                  <c:v>9.8646009322719195</c:v>
                </c:pt>
                <c:pt idx="158">
                  <c:v>9.9274327853437168</c:v>
                </c:pt>
                <c:pt idx="159">
                  <c:v>9.9902646384155123</c:v>
                </c:pt>
                <c:pt idx="160">
                  <c:v>10.05309649148731</c:v>
                </c:pt>
                <c:pt idx="161">
                  <c:v>10.1159283445591</c:v>
                </c:pt>
                <c:pt idx="162">
                  <c:v>10.178760197630901</c:v>
                </c:pt>
                <c:pt idx="163">
                  <c:v>10.2415920507027</c:v>
                </c:pt>
                <c:pt idx="164">
                  <c:v>10.30442390377449</c:v>
                </c:pt>
                <c:pt idx="165">
                  <c:v>10.3672557568463</c:v>
                </c:pt>
                <c:pt idx="166">
                  <c:v>10.430087609918081</c:v>
                </c:pt>
                <c:pt idx="167">
                  <c:v>10.49291946298988</c:v>
                </c:pt>
                <c:pt idx="168">
                  <c:v>10.55575131606167</c:v>
                </c:pt>
                <c:pt idx="169">
                  <c:v>10.618583169133469</c:v>
                </c:pt>
                <c:pt idx="170">
                  <c:v>10.681415022205259</c:v>
                </c:pt>
                <c:pt idx="171">
                  <c:v>10.74424687527706</c:v>
                </c:pt>
                <c:pt idx="172">
                  <c:v>10.80707872834885</c:v>
                </c:pt>
                <c:pt idx="173">
                  <c:v>10.869910581420649</c:v>
                </c:pt>
                <c:pt idx="174">
                  <c:v>10.93274243449244</c:v>
                </c:pt>
                <c:pt idx="175">
                  <c:v>10.99557428756424</c:v>
                </c:pt>
                <c:pt idx="176">
                  <c:v>11.058406140636039</c:v>
                </c:pt>
                <c:pt idx="177">
                  <c:v>11.12123799370783</c:v>
                </c:pt>
                <c:pt idx="178">
                  <c:v>11.18406984677963</c:v>
                </c:pt>
                <c:pt idx="179">
                  <c:v>11.246901699851421</c:v>
                </c:pt>
                <c:pt idx="180">
                  <c:v>11.30973355292322</c:v>
                </c:pt>
                <c:pt idx="181">
                  <c:v>11.37256540599501</c:v>
                </c:pt>
                <c:pt idx="182">
                  <c:v>11.435397259066811</c:v>
                </c:pt>
                <c:pt idx="183">
                  <c:v>11.498229112138601</c:v>
                </c:pt>
                <c:pt idx="184">
                  <c:v>11.5610609652104</c:v>
                </c:pt>
                <c:pt idx="185">
                  <c:v>11.623892818282201</c:v>
                </c:pt>
                <c:pt idx="186">
                  <c:v>11.686724671354</c:v>
                </c:pt>
                <c:pt idx="187">
                  <c:v>11.749556524425801</c:v>
                </c:pt>
                <c:pt idx="188">
                  <c:v>11.81238837749758</c:v>
                </c:pt>
                <c:pt idx="189">
                  <c:v>11.875220230569379</c:v>
                </c:pt>
                <c:pt idx="190">
                  <c:v>11.938052083641169</c:v>
                </c:pt>
                <c:pt idx="191">
                  <c:v>12.00088393671297</c:v>
                </c:pt>
                <c:pt idx="192">
                  <c:v>12.06371578978476</c:v>
                </c:pt>
                <c:pt idx="193">
                  <c:v>12.12654764285656</c:v>
                </c:pt>
                <c:pt idx="194">
                  <c:v>12.18937949592835</c:v>
                </c:pt>
                <c:pt idx="195">
                  <c:v>12.252211349000151</c:v>
                </c:pt>
                <c:pt idx="196">
                  <c:v>12.31504320207195</c:v>
                </c:pt>
                <c:pt idx="197">
                  <c:v>12.37787505514374</c:v>
                </c:pt>
                <c:pt idx="198">
                  <c:v>12.440706908215541</c:v>
                </c:pt>
                <c:pt idx="199">
                  <c:v>12.503538761287331</c:v>
                </c:pt>
                <c:pt idx="200">
                  <c:v>12.56637061435913</c:v>
                </c:pt>
                <c:pt idx="201">
                  <c:v>12.62920246743092</c:v>
                </c:pt>
                <c:pt idx="202">
                  <c:v>12.692034320502721</c:v>
                </c:pt>
                <c:pt idx="203">
                  <c:v>12.754866173574509</c:v>
                </c:pt>
                <c:pt idx="204">
                  <c:v>12.81769802664631</c:v>
                </c:pt>
                <c:pt idx="205">
                  <c:v>12.880529879718109</c:v>
                </c:pt>
                <c:pt idx="206">
                  <c:v>12.943361732789899</c:v>
                </c:pt>
                <c:pt idx="207">
                  <c:v>13.0061935858617</c:v>
                </c:pt>
                <c:pt idx="208">
                  <c:v>13.069025438933499</c:v>
                </c:pt>
                <c:pt idx="209">
                  <c:v>13.1318572920053</c:v>
                </c:pt>
                <c:pt idx="210">
                  <c:v>13.19468914507708</c:v>
                </c:pt>
                <c:pt idx="211">
                  <c:v>13.25752099814888</c:v>
                </c:pt>
                <c:pt idx="212">
                  <c:v>13.320352851220671</c:v>
                </c:pt>
                <c:pt idx="213">
                  <c:v>13.38318470429247</c:v>
                </c:pt>
                <c:pt idx="214">
                  <c:v>13.44601655736427</c:v>
                </c:pt>
                <c:pt idx="215">
                  <c:v>13.508848410436061</c:v>
                </c:pt>
                <c:pt idx="216">
                  <c:v>13.57168026350786</c:v>
                </c:pt>
                <c:pt idx="217">
                  <c:v>13.63451211657965</c:v>
                </c:pt>
                <c:pt idx="218">
                  <c:v>13.697343969651451</c:v>
                </c:pt>
                <c:pt idx="219">
                  <c:v>13.760175822723239</c:v>
                </c:pt>
                <c:pt idx="220">
                  <c:v>13.82300767579504</c:v>
                </c:pt>
                <c:pt idx="221">
                  <c:v>13.88583952886683</c:v>
                </c:pt>
                <c:pt idx="222">
                  <c:v>13.948671381938629</c:v>
                </c:pt>
                <c:pt idx="223">
                  <c:v>14.011503235010419</c:v>
                </c:pt>
                <c:pt idx="224">
                  <c:v>14.07433508808222</c:v>
                </c:pt>
                <c:pt idx="225">
                  <c:v>14.137166941154019</c:v>
                </c:pt>
                <c:pt idx="226">
                  <c:v>14.199998794225809</c:v>
                </c:pt>
                <c:pt idx="227">
                  <c:v>14.26283064729761</c:v>
                </c:pt>
                <c:pt idx="228">
                  <c:v>14.3256625003694</c:v>
                </c:pt>
                <c:pt idx="229">
                  <c:v>14.3884943534412</c:v>
                </c:pt>
                <c:pt idx="230">
                  <c:v>14.451326206513</c:v>
                </c:pt>
                <c:pt idx="231">
                  <c:v>14.514158059584799</c:v>
                </c:pt>
                <c:pt idx="232">
                  <c:v>14.576989912656581</c:v>
                </c:pt>
                <c:pt idx="233">
                  <c:v>14.63982176572838</c:v>
                </c:pt>
                <c:pt idx="234">
                  <c:v>14.702653618800181</c:v>
                </c:pt>
                <c:pt idx="235">
                  <c:v>14.765485471871971</c:v>
                </c:pt>
                <c:pt idx="236">
                  <c:v>14.82831732494377</c:v>
                </c:pt>
                <c:pt idx="237">
                  <c:v>14.89114917801556</c:v>
                </c:pt>
                <c:pt idx="238">
                  <c:v>14.953981031087361</c:v>
                </c:pt>
                <c:pt idx="239">
                  <c:v>15.016812884159149</c:v>
                </c:pt>
                <c:pt idx="240">
                  <c:v>15.07964473723095</c:v>
                </c:pt>
                <c:pt idx="241">
                  <c:v>15.14247659030274</c:v>
                </c:pt>
                <c:pt idx="242">
                  <c:v>15.205308443374539</c:v>
                </c:pt>
                <c:pt idx="243">
                  <c:v>15.26814029644633</c:v>
                </c:pt>
                <c:pt idx="244">
                  <c:v>15.33097214951813</c:v>
                </c:pt>
                <c:pt idx="245">
                  <c:v>15.393804002589929</c:v>
                </c:pt>
                <c:pt idx="246">
                  <c:v>15.45663585566172</c:v>
                </c:pt>
                <c:pt idx="247">
                  <c:v>15.51946770873352</c:v>
                </c:pt>
                <c:pt idx="248">
                  <c:v>15.582299561805311</c:v>
                </c:pt>
                <c:pt idx="249">
                  <c:v>15.64513141487711</c:v>
                </c:pt>
                <c:pt idx="250">
                  <c:v>15.7079632679489</c:v>
                </c:pt>
                <c:pt idx="251">
                  <c:v>15.770795121020701</c:v>
                </c:pt>
                <c:pt idx="252">
                  <c:v>15.8336269740925</c:v>
                </c:pt>
                <c:pt idx="253">
                  <c:v>15.896458827164301</c:v>
                </c:pt>
                <c:pt idx="254">
                  <c:v>15.9592906802361</c:v>
                </c:pt>
                <c:pt idx="255">
                  <c:v>16.02212253330736</c:v>
                </c:pt>
                <c:pt idx="256">
                  <c:v>16.084954386379678</c:v>
                </c:pt>
                <c:pt idx="257">
                  <c:v>16.14778623945147</c:v>
                </c:pt>
                <c:pt idx="258">
                  <c:v>16.210618092523269</c:v>
                </c:pt>
                <c:pt idx="259">
                  <c:v>16.273449945594979</c:v>
                </c:pt>
                <c:pt idx="260">
                  <c:v>16.33628179866686</c:v>
                </c:pt>
                <c:pt idx="261">
                  <c:v>16.399113651738659</c:v>
                </c:pt>
                <c:pt idx="262">
                  <c:v>16.461945504810451</c:v>
                </c:pt>
                <c:pt idx="263">
                  <c:v>16.52477735788225</c:v>
                </c:pt>
                <c:pt idx="264">
                  <c:v>16.587609210954039</c:v>
                </c:pt>
                <c:pt idx="265">
                  <c:v>16.650441064025841</c:v>
                </c:pt>
                <c:pt idx="266">
                  <c:v>16.71327291709763</c:v>
                </c:pt>
                <c:pt idx="267">
                  <c:v>16.776104770169429</c:v>
                </c:pt>
                <c:pt idx="268">
                  <c:v>16.838936623241221</c:v>
                </c:pt>
                <c:pt idx="269">
                  <c:v>16.90176847631302</c:v>
                </c:pt>
                <c:pt idx="270">
                  <c:v>16.964600329384819</c:v>
                </c:pt>
                <c:pt idx="271">
                  <c:v>17.027432182456611</c:v>
                </c:pt>
                <c:pt idx="272">
                  <c:v>17.09026403552841</c:v>
                </c:pt>
                <c:pt idx="273">
                  <c:v>17.153095888600198</c:v>
                </c:pt>
                <c:pt idx="274">
                  <c:v>17.215927741672001</c:v>
                </c:pt>
                <c:pt idx="275">
                  <c:v>17.278759594743779</c:v>
                </c:pt>
                <c:pt idx="276">
                  <c:v>17.341591447815599</c:v>
                </c:pt>
                <c:pt idx="277">
                  <c:v>17.40442330088738</c:v>
                </c:pt>
                <c:pt idx="278">
                  <c:v>17.467255153959179</c:v>
                </c:pt>
                <c:pt idx="279">
                  <c:v>17.530087007030971</c:v>
                </c:pt>
                <c:pt idx="280">
                  <c:v>17.59291886010277</c:v>
                </c:pt>
                <c:pt idx="281">
                  <c:v>17.655750713174569</c:v>
                </c:pt>
                <c:pt idx="282">
                  <c:v>17.718582566246361</c:v>
                </c:pt>
                <c:pt idx="283">
                  <c:v>17.78141441931816</c:v>
                </c:pt>
                <c:pt idx="284">
                  <c:v>17.844246272389679</c:v>
                </c:pt>
                <c:pt idx="285">
                  <c:v>17.907078125461751</c:v>
                </c:pt>
                <c:pt idx="286">
                  <c:v>17.969909978533479</c:v>
                </c:pt>
                <c:pt idx="287">
                  <c:v>18.032741831605179</c:v>
                </c:pt>
                <c:pt idx="288">
                  <c:v>18.09557368467712</c:v>
                </c:pt>
                <c:pt idx="289">
                  <c:v>18.15840553774893</c:v>
                </c:pt>
                <c:pt idx="290">
                  <c:v>18.221237390820729</c:v>
                </c:pt>
                <c:pt idx="291">
                  <c:v>18.284069243892521</c:v>
                </c:pt>
                <c:pt idx="292">
                  <c:v>18.34690109696432</c:v>
                </c:pt>
                <c:pt idx="293">
                  <c:v>18.40973295003608</c:v>
                </c:pt>
                <c:pt idx="294">
                  <c:v>18.472564803107879</c:v>
                </c:pt>
                <c:pt idx="295">
                  <c:v>18.535396656179699</c:v>
                </c:pt>
                <c:pt idx="296">
                  <c:v>18.598228509251499</c:v>
                </c:pt>
                <c:pt idx="297">
                  <c:v>18.66106036232329</c:v>
                </c:pt>
                <c:pt idx="298">
                  <c:v>18.72389221539509</c:v>
                </c:pt>
                <c:pt idx="299">
                  <c:v>18.786724068466881</c:v>
                </c:pt>
                <c:pt idx="300">
                  <c:v>18.849555921538681</c:v>
                </c:pt>
                <c:pt idx="301">
                  <c:v>18.91238777461048</c:v>
                </c:pt>
                <c:pt idx="302">
                  <c:v>18.975219627682272</c:v>
                </c:pt>
                <c:pt idx="303">
                  <c:v>19.038051480754071</c:v>
                </c:pt>
                <c:pt idx="304">
                  <c:v>19.100883333825859</c:v>
                </c:pt>
                <c:pt idx="305">
                  <c:v>19.163715186897662</c:v>
                </c:pt>
                <c:pt idx="306">
                  <c:v>19.226547039968931</c:v>
                </c:pt>
                <c:pt idx="307">
                  <c:v>19.289378893041249</c:v>
                </c:pt>
                <c:pt idx="308">
                  <c:v>19.352210746113041</c:v>
                </c:pt>
                <c:pt idx="309">
                  <c:v>19.415042599184819</c:v>
                </c:pt>
                <c:pt idx="310">
                  <c:v>19.477874452256629</c:v>
                </c:pt>
                <c:pt idx="311">
                  <c:v>19.54070630532842</c:v>
                </c:pt>
                <c:pt idx="312">
                  <c:v>19.60353815840023</c:v>
                </c:pt>
                <c:pt idx="313">
                  <c:v>19.666370011472019</c:v>
                </c:pt>
                <c:pt idx="314">
                  <c:v>19.729201864543821</c:v>
                </c:pt>
                <c:pt idx="315">
                  <c:v>19.79203371761561</c:v>
                </c:pt>
                <c:pt idx="316">
                  <c:v>19.854865570687409</c:v>
                </c:pt>
                <c:pt idx="317">
                  <c:v>19.917697423759201</c:v>
                </c:pt>
                <c:pt idx="318">
                  <c:v>19.980529276830481</c:v>
                </c:pt>
                <c:pt idx="319">
                  <c:v>20.043361129902799</c:v>
                </c:pt>
                <c:pt idx="320">
                  <c:v>20.106192982974591</c:v>
                </c:pt>
                <c:pt idx="321">
                  <c:v>20.16902483604639</c:v>
                </c:pt>
                <c:pt idx="322">
                  <c:v>20.231856689118182</c:v>
                </c:pt>
                <c:pt idx="323">
                  <c:v>20.294688542189981</c:v>
                </c:pt>
                <c:pt idx="324">
                  <c:v>20.357520395261769</c:v>
                </c:pt>
                <c:pt idx="325">
                  <c:v>20.420352248333479</c:v>
                </c:pt>
                <c:pt idx="326">
                  <c:v>20.48318410140536</c:v>
                </c:pt>
                <c:pt idx="327">
                  <c:v>20.546015954477159</c:v>
                </c:pt>
                <c:pt idx="328">
                  <c:v>20.608847807548951</c:v>
                </c:pt>
                <c:pt idx="329">
                  <c:v>20.67167966062075</c:v>
                </c:pt>
                <c:pt idx="330">
                  <c:v>20.734511513692549</c:v>
                </c:pt>
                <c:pt idx="331">
                  <c:v>20.79734336676432</c:v>
                </c:pt>
                <c:pt idx="332">
                  <c:v>20.86017521983614</c:v>
                </c:pt>
                <c:pt idx="333">
                  <c:v>20.923007072907879</c:v>
                </c:pt>
                <c:pt idx="334">
                  <c:v>20.985838925979721</c:v>
                </c:pt>
                <c:pt idx="335">
                  <c:v>21.04867077905152</c:v>
                </c:pt>
                <c:pt idx="336">
                  <c:v>21.111502632123319</c:v>
                </c:pt>
                <c:pt idx="337">
                  <c:v>21.174334485195111</c:v>
                </c:pt>
                <c:pt idx="338">
                  <c:v>21.23716633826691</c:v>
                </c:pt>
                <c:pt idx="339">
                  <c:v>21.299998191338709</c:v>
                </c:pt>
                <c:pt idx="340">
                  <c:v>21.362830044410501</c:v>
                </c:pt>
                <c:pt idx="341">
                  <c:v>21.4256618974823</c:v>
                </c:pt>
                <c:pt idx="342">
                  <c:v>21.488493750554081</c:v>
                </c:pt>
                <c:pt idx="343">
                  <c:v>21.551325603625891</c:v>
                </c:pt>
                <c:pt idx="344">
                  <c:v>21.614157456697679</c:v>
                </c:pt>
                <c:pt idx="345">
                  <c:v>21.676989309769478</c:v>
                </c:pt>
                <c:pt idx="346">
                  <c:v>21.73982116284127</c:v>
                </c:pt>
                <c:pt idx="347">
                  <c:v>21.802653015913069</c:v>
                </c:pt>
                <c:pt idx="348">
                  <c:v>21.865484868984861</c:v>
                </c:pt>
                <c:pt idx="349">
                  <c:v>21.92831672205666</c:v>
                </c:pt>
                <c:pt idx="350">
                  <c:v>21.991148575128459</c:v>
                </c:pt>
                <c:pt idx="351">
                  <c:v>22.053980428200251</c:v>
                </c:pt>
                <c:pt idx="352">
                  <c:v>22.11681228127205</c:v>
                </c:pt>
                <c:pt idx="353">
                  <c:v>22.179644134343839</c:v>
                </c:pt>
                <c:pt idx="354">
                  <c:v>22.242475987415641</c:v>
                </c:pt>
                <c:pt idx="355">
                  <c:v>22.30530784048743</c:v>
                </c:pt>
                <c:pt idx="356">
                  <c:v>22.368139693559179</c:v>
                </c:pt>
                <c:pt idx="357">
                  <c:v>22.430971546631021</c:v>
                </c:pt>
                <c:pt idx="358">
                  <c:v>22.49380339970282</c:v>
                </c:pt>
                <c:pt idx="359">
                  <c:v>22.556635252774619</c:v>
                </c:pt>
                <c:pt idx="360">
                  <c:v>22.619467105846411</c:v>
                </c:pt>
                <c:pt idx="361">
                  <c:v>22.68229895891821</c:v>
                </c:pt>
                <c:pt idx="362">
                  <c:v>22.745130811989679</c:v>
                </c:pt>
                <c:pt idx="363">
                  <c:v>22.807962665061801</c:v>
                </c:pt>
                <c:pt idx="364">
                  <c:v>22.870794518133589</c:v>
                </c:pt>
                <c:pt idx="365">
                  <c:v>22.933626371205179</c:v>
                </c:pt>
                <c:pt idx="366">
                  <c:v>22.99645822427718</c:v>
                </c:pt>
                <c:pt idx="367">
                  <c:v>23.05929007734898</c:v>
                </c:pt>
                <c:pt idx="368">
                  <c:v>23.122121930420779</c:v>
                </c:pt>
                <c:pt idx="369">
                  <c:v>23.184953783492571</c:v>
                </c:pt>
                <c:pt idx="370">
                  <c:v>23.24778563656437</c:v>
                </c:pt>
                <c:pt idx="371">
                  <c:v>23.310617489636162</c:v>
                </c:pt>
                <c:pt idx="372">
                  <c:v>23.373449342707879</c:v>
                </c:pt>
                <c:pt idx="373">
                  <c:v>23.436281195779749</c:v>
                </c:pt>
                <c:pt idx="374">
                  <c:v>23.499113048851552</c:v>
                </c:pt>
                <c:pt idx="375">
                  <c:v>23.561944901923319</c:v>
                </c:pt>
                <c:pt idx="376">
                  <c:v>23.624776754995139</c:v>
                </c:pt>
                <c:pt idx="377">
                  <c:v>23.687608608066931</c:v>
                </c:pt>
                <c:pt idx="378">
                  <c:v>23.75044046113873</c:v>
                </c:pt>
                <c:pt idx="379">
                  <c:v>23.813272314210518</c:v>
                </c:pt>
                <c:pt idx="380">
                  <c:v>23.876104167282321</c:v>
                </c:pt>
                <c:pt idx="381">
                  <c:v>23.93893602035412</c:v>
                </c:pt>
                <c:pt idx="382">
                  <c:v>24.001767873425909</c:v>
                </c:pt>
                <c:pt idx="383">
                  <c:v>24.064599726497711</c:v>
                </c:pt>
                <c:pt idx="384">
                  <c:v>24.1274315795695</c:v>
                </c:pt>
                <c:pt idx="385">
                  <c:v>24.190263432641299</c:v>
                </c:pt>
                <c:pt idx="386">
                  <c:v>24.253095285713091</c:v>
                </c:pt>
                <c:pt idx="387">
                  <c:v>24.31592713878489</c:v>
                </c:pt>
                <c:pt idx="388">
                  <c:v>24.378758991856682</c:v>
                </c:pt>
                <c:pt idx="389">
                  <c:v>24.441590844928481</c:v>
                </c:pt>
                <c:pt idx="390">
                  <c:v>24.50442269800028</c:v>
                </c:pt>
                <c:pt idx="391">
                  <c:v>24.567254551072072</c:v>
                </c:pt>
                <c:pt idx="392">
                  <c:v>24.630086404143871</c:v>
                </c:pt>
                <c:pt idx="393">
                  <c:v>24.692918257215659</c:v>
                </c:pt>
                <c:pt idx="394">
                  <c:v>24.755750110287462</c:v>
                </c:pt>
                <c:pt idx="395">
                  <c:v>24.81858196335925</c:v>
                </c:pt>
                <c:pt idx="396">
                  <c:v>24.881413816431049</c:v>
                </c:pt>
                <c:pt idx="397">
                  <c:v>24.944245669502841</c:v>
                </c:pt>
                <c:pt idx="398">
                  <c:v>25.00707752257464</c:v>
                </c:pt>
                <c:pt idx="399">
                  <c:v>25.069909375646439</c:v>
                </c:pt>
                <c:pt idx="400">
                  <c:v>25.132741228718231</c:v>
                </c:pt>
                <c:pt idx="401">
                  <c:v>25.19557308179003</c:v>
                </c:pt>
                <c:pt idx="402">
                  <c:v>25.258404934861819</c:v>
                </c:pt>
                <c:pt idx="403">
                  <c:v>25.321236787933621</c:v>
                </c:pt>
                <c:pt idx="404">
                  <c:v>25.38406864100541</c:v>
                </c:pt>
                <c:pt idx="405">
                  <c:v>25.446900494077209</c:v>
                </c:pt>
                <c:pt idx="406">
                  <c:v>25.509732347148979</c:v>
                </c:pt>
                <c:pt idx="407">
                  <c:v>25.5725642002208</c:v>
                </c:pt>
                <c:pt idx="408">
                  <c:v>25.635396053292599</c:v>
                </c:pt>
                <c:pt idx="409">
                  <c:v>25.69822790636438</c:v>
                </c:pt>
                <c:pt idx="410">
                  <c:v>25.76105975943619</c:v>
                </c:pt>
                <c:pt idx="411">
                  <c:v>25.823891612507978</c:v>
                </c:pt>
                <c:pt idx="412">
                  <c:v>25.886723465579781</c:v>
                </c:pt>
                <c:pt idx="413">
                  <c:v>25.949555318651569</c:v>
                </c:pt>
                <c:pt idx="414">
                  <c:v>26.012387171723319</c:v>
                </c:pt>
                <c:pt idx="415">
                  <c:v>26.07521902479516</c:v>
                </c:pt>
                <c:pt idx="416">
                  <c:v>26.138050877866959</c:v>
                </c:pt>
                <c:pt idx="417">
                  <c:v>26.200882730938751</c:v>
                </c:pt>
                <c:pt idx="418">
                  <c:v>26.26371458401055</c:v>
                </c:pt>
                <c:pt idx="419">
                  <c:v>26.326546437082349</c:v>
                </c:pt>
                <c:pt idx="420">
                  <c:v>26.389378290154141</c:v>
                </c:pt>
                <c:pt idx="421">
                  <c:v>26.452210143225919</c:v>
                </c:pt>
                <c:pt idx="422">
                  <c:v>26.515041996297729</c:v>
                </c:pt>
                <c:pt idx="423">
                  <c:v>26.577873849369531</c:v>
                </c:pt>
                <c:pt idx="424">
                  <c:v>26.64070570244132</c:v>
                </c:pt>
                <c:pt idx="425">
                  <c:v>26.703537555513119</c:v>
                </c:pt>
                <c:pt idx="426">
                  <c:v>26.766369408584911</c:v>
                </c:pt>
                <c:pt idx="427">
                  <c:v>26.82920126165671</c:v>
                </c:pt>
                <c:pt idx="428">
                  <c:v>26.892033114728509</c:v>
                </c:pt>
                <c:pt idx="429">
                  <c:v>26.954864967800301</c:v>
                </c:pt>
                <c:pt idx="430">
                  <c:v>27.0176968208721</c:v>
                </c:pt>
                <c:pt idx="431">
                  <c:v>27.080528673943679</c:v>
                </c:pt>
                <c:pt idx="432">
                  <c:v>27.143360527015702</c:v>
                </c:pt>
                <c:pt idx="433">
                  <c:v>27.206192380087479</c:v>
                </c:pt>
                <c:pt idx="434">
                  <c:v>27.269024233159179</c:v>
                </c:pt>
                <c:pt idx="435">
                  <c:v>27.33185608623107</c:v>
                </c:pt>
                <c:pt idx="436">
                  <c:v>27.394687939302869</c:v>
                </c:pt>
                <c:pt idx="437">
                  <c:v>27.457519792374661</c:v>
                </c:pt>
                <c:pt idx="438">
                  <c:v>27.520351645446461</c:v>
                </c:pt>
                <c:pt idx="439">
                  <c:v>27.58318349851826</c:v>
                </c:pt>
                <c:pt idx="440">
                  <c:v>27.646015351590052</c:v>
                </c:pt>
                <c:pt idx="441">
                  <c:v>27.70884720466178</c:v>
                </c:pt>
                <c:pt idx="442">
                  <c:v>27.771679057733639</c:v>
                </c:pt>
                <c:pt idx="443">
                  <c:v>27.834510910805442</c:v>
                </c:pt>
                <c:pt idx="444">
                  <c:v>27.89734276387723</c:v>
                </c:pt>
                <c:pt idx="445">
                  <c:v>27.960174616949029</c:v>
                </c:pt>
                <c:pt idx="446">
                  <c:v>28.023006470020821</c:v>
                </c:pt>
                <c:pt idx="447">
                  <c:v>28.08583832309262</c:v>
                </c:pt>
                <c:pt idx="448">
                  <c:v>28.148670176164419</c:v>
                </c:pt>
                <c:pt idx="449">
                  <c:v>28.211502029236211</c:v>
                </c:pt>
                <c:pt idx="450">
                  <c:v>28.27433388230801</c:v>
                </c:pt>
                <c:pt idx="451">
                  <c:v>28.337165735379799</c:v>
                </c:pt>
                <c:pt idx="452">
                  <c:v>28.399997588451601</c:v>
                </c:pt>
                <c:pt idx="453">
                  <c:v>28.462829441522871</c:v>
                </c:pt>
                <c:pt idx="454">
                  <c:v>28.525661294595189</c:v>
                </c:pt>
                <c:pt idx="455">
                  <c:v>28.588493147666981</c:v>
                </c:pt>
                <c:pt idx="456">
                  <c:v>28.65132500073878</c:v>
                </c:pt>
                <c:pt idx="457">
                  <c:v>28.714156853810572</c:v>
                </c:pt>
                <c:pt idx="458">
                  <c:v>28.776988706882371</c:v>
                </c:pt>
                <c:pt idx="459">
                  <c:v>28.83982055995417</c:v>
                </c:pt>
                <c:pt idx="460">
                  <c:v>28.902652413025919</c:v>
                </c:pt>
                <c:pt idx="461">
                  <c:v>28.965484266097761</c:v>
                </c:pt>
                <c:pt idx="462">
                  <c:v>29.028316119169549</c:v>
                </c:pt>
                <c:pt idx="463">
                  <c:v>29.09114797224132</c:v>
                </c:pt>
                <c:pt idx="464">
                  <c:v>29.15397982531314</c:v>
                </c:pt>
                <c:pt idx="465">
                  <c:v>29.216811678384939</c:v>
                </c:pt>
                <c:pt idx="466">
                  <c:v>29.27964353145672</c:v>
                </c:pt>
                <c:pt idx="467">
                  <c:v>29.34247538452853</c:v>
                </c:pt>
                <c:pt idx="468">
                  <c:v>29.405307237600319</c:v>
                </c:pt>
                <c:pt idx="469">
                  <c:v>29.468139090672079</c:v>
                </c:pt>
                <c:pt idx="470">
                  <c:v>29.53097094374392</c:v>
                </c:pt>
                <c:pt idx="471">
                  <c:v>29.593802796815709</c:v>
                </c:pt>
                <c:pt idx="472">
                  <c:v>29.656634649887511</c:v>
                </c:pt>
                <c:pt idx="473">
                  <c:v>29.7194665029593</c:v>
                </c:pt>
                <c:pt idx="474">
                  <c:v>29.782298356031099</c:v>
                </c:pt>
                <c:pt idx="475">
                  <c:v>29.84513020910288</c:v>
                </c:pt>
                <c:pt idx="476">
                  <c:v>29.90796206217469</c:v>
                </c:pt>
                <c:pt idx="477">
                  <c:v>29.970793915246489</c:v>
                </c:pt>
                <c:pt idx="478">
                  <c:v>30.033625768318281</c:v>
                </c:pt>
                <c:pt idx="479">
                  <c:v>30.09645762139008</c:v>
                </c:pt>
                <c:pt idx="480">
                  <c:v>30.159289474461868</c:v>
                </c:pt>
                <c:pt idx="481">
                  <c:v>30.222121327533671</c:v>
                </c:pt>
                <c:pt idx="482">
                  <c:v>30.284953180605459</c:v>
                </c:pt>
                <c:pt idx="483">
                  <c:v>30.347785033677258</c:v>
                </c:pt>
                <c:pt idx="484">
                  <c:v>30.410616886748979</c:v>
                </c:pt>
                <c:pt idx="485">
                  <c:v>30.473448739820849</c:v>
                </c:pt>
                <c:pt idx="486">
                  <c:v>30.536280592892641</c:v>
                </c:pt>
                <c:pt idx="487">
                  <c:v>30.59911244596444</c:v>
                </c:pt>
                <c:pt idx="488">
                  <c:v>30.661944299036239</c:v>
                </c:pt>
                <c:pt idx="489">
                  <c:v>30.724776152108031</c:v>
                </c:pt>
                <c:pt idx="490">
                  <c:v>30.78760800517982</c:v>
                </c:pt>
                <c:pt idx="491">
                  <c:v>30.850439858251619</c:v>
                </c:pt>
                <c:pt idx="492">
                  <c:v>30.913271711323421</c:v>
                </c:pt>
                <c:pt idx="493">
                  <c:v>30.97610356439521</c:v>
                </c:pt>
                <c:pt idx="494">
                  <c:v>31.038935417467009</c:v>
                </c:pt>
                <c:pt idx="495">
                  <c:v>31.101767270538801</c:v>
                </c:pt>
                <c:pt idx="496">
                  <c:v>31.1645991236106</c:v>
                </c:pt>
                <c:pt idx="497">
                  <c:v>31.227430976682399</c:v>
                </c:pt>
                <c:pt idx="498">
                  <c:v>31.290262829754191</c:v>
                </c:pt>
                <c:pt idx="499">
                  <c:v>31.35309468282599</c:v>
                </c:pt>
                <c:pt idx="500">
                  <c:v>31.415926535897778</c:v>
                </c:pt>
                <c:pt idx="501">
                  <c:v>31.478758388969581</c:v>
                </c:pt>
                <c:pt idx="502">
                  <c:v>31.541590242041369</c:v>
                </c:pt>
                <c:pt idx="503">
                  <c:v>31.604422095113168</c:v>
                </c:pt>
                <c:pt idx="504">
                  <c:v>31.66725394818496</c:v>
                </c:pt>
                <c:pt idx="505">
                  <c:v>31.730085801256759</c:v>
                </c:pt>
                <c:pt idx="506">
                  <c:v>31.792917654328551</c:v>
                </c:pt>
                <c:pt idx="507">
                  <c:v>31.855749507400279</c:v>
                </c:pt>
                <c:pt idx="508">
                  <c:v>31.91858136047215</c:v>
                </c:pt>
                <c:pt idx="509">
                  <c:v>31.981413213543679</c:v>
                </c:pt>
                <c:pt idx="510">
                  <c:v>32.044245066615737</c:v>
                </c:pt>
                <c:pt idx="511">
                  <c:v>32.107076919687543</c:v>
                </c:pt>
                <c:pt idx="512">
                  <c:v>32.169908772759328</c:v>
                </c:pt>
                <c:pt idx="513">
                  <c:v>32.232740625831127</c:v>
                </c:pt>
                <c:pt idx="514">
                  <c:v>32.295572478902962</c:v>
                </c:pt>
                <c:pt idx="515">
                  <c:v>32.358404331974732</c:v>
                </c:pt>
                <c:pt idx="516">
                  <c:v>32.421236185046013</c:v>
                </c:pt>
                <c:pt idx="517">
                  <c:v>32.484068038118323</c:v>
                </c:pt>
                <c:pt idx="518">
                  <c:v>32.546899891190122</c:v>
                </c:pt>
                <c:pt idx="519">
                  <c:v>32.609731744261921</c:v>
                </c:pt>
                <c:pt idx="520">
                  <c:v>32.672563597333728</c:v>
                </c:pt>
                <c:pt idx="521">
                  <c:v>32.73539545040552</c:v>
                </c:pt>
                <c:pt idx="522">
                  <c:v>32.798227303477319</c:v>
                </c:pt>
                <c:pt idx="523">
                  <c:v>32.861059156549118</c:v>
                </c:pt>
                <c:pt idx="524">
                  <c:v>32.923891009620917</c:v>
                </c:pt>
                <c:pt idx="525">
                  <c:v>32.986722862692723</c:v>
                </c:pt>
                <c:pt idx="526">
                  <c:v>33.049554715764494</c:v>
                </c:pt>
                <c:pt idx="527">
                  <c:v>33.112386568836293</c:v>
                </c:pt>
                <c:pt idx="528">
                  <c:v>33.17521842190812</c:v>
                </c:pt>
                <c:pt idx="529">
                  <c:v>33.238050274979898</c:v>
                </c:pt>
                <c:pt idx="530">
                  <c:v>33.300882128051718</c:v>
                </c:pt>
                <c:pt idx="531">
                  <c:v>33.363713981123517</c:v>
                </c:pt>
                <c:pt idx="532">
                  <c:v>33.426545834195309</c:v>
                </c:pt>
                <c:pt idx="533">
                  <c:v>33.489377687266462</c:v>
                </c:pt>
                <c:pt idx="534">
                  <c:v>33.552209540338907</c:v>
                </c:pt>
                <c:pt idx="535">
                  <c:v>33.615041393410714</c:v>
                </c:pt>
                <c:pt idx="536">
                  <c:v>33.677873246482513</c:v>
                </c:pt>
                <c:pt idx="537">
                  <c:v>33.740705099554312</c:v>
                </c:pt>
                <c:pt idx="538">
                  <c:v>33.803536952626096</c:v>
                </c:pt>
                <c:pt idx="539">
                  <c:v>33.866368805697903</c:v>
                </c:pt>
                <c:pt idx="540">
                  <c:v>33.929200658769709</c:v>
                </c:pt>
                <c:pt idx="541">
                  <c:v>33.992032511841508</c:v>
                </c:pt>
                <c:pt idx="542">
                  <c:v>34.054864364912653</c:v>
                </c:pt>
                <c:pt idx="543">
                  <c:v>34.117696217985113</c:v>
                </c:pt>
                <c:pt idx="544">
                  <c:v>34.180528071056912</c:v>
                </c:pt>
                <c:pt idx="545">
                  <c:v>34.243359924128697</c:v>
                </c:pt>
                <c:pt idx="546">
                  <c:v>34.306191777199999</c:v>
                </c:pt>
                <c:pt idx="547">
                  <c:v>34.369023630272302</c:v>
                </c:pt>
                <c:pt idx="548">
                  <c:v>34.43185548334344</c:v>
                </c:pt>
                <c:pt idx="549">
                  <c:v>34.4946873364159</c:v>
                </c:pt>
                <c:pt idx="550">
                  <c:v>34.557519189487699</c:v>
                </c:pt>
                <c:pt idx="551">
                  <c:v>34.620351042559498</c:v>
                </c:pt>
                <c:pt idx="552">
                  <c:v>34.683182895631298</c:v>
                </c:pt>
                <c:pt idx="553">
                  <c:v>34.746014748703097</c:v>
                </c:pt>
                <c:pt idx="554">
                  <c:v>34.808846601774903</c:v>
                </c:pt>
                <c:pt idx="555">
                  <c:v>34.871678454845849</c:v>
                </c:pt>
                <c:pt idx="556">
                  <c:v>34.934510307918501</c:v>
                </c:pt>
                <c:pt idx="557">
                  <c:v>34.9973421609903</c:v>
                </c:pt>
                <c:pt idx="558">
                  <c:v>35.060174014062099</c:v>
                </c:pt>
                <c:pt idx="559">
                  <c:v>35.123005867133898</c:v>
                </c:pt>
                <c:pt idx="560">
                  <c:v>35.18583772020569</c:v>
                </c:pt>
                <c:pt idx="561">
                  <c:v>35.24866957327697</c:v>
                </c:pt>
                <c:pt idx="562">
                  <c:v>35.311501426348769</c:v>
                </c:pt>
                <c:pt idx="563">
                  <c:v>35.374333279421101</c:v>
                </c:pt>
                <c:pt idx="564">
                  <c:v>35.4371651324929</c:v>
                </c:pt>
                <c:pt idx="565">
                  <c:v>35.4999969855647</c:v>
                </c:pt>
                <c:pt idx="566">
                  <c:v>35.562828838636477</c:v>
                </c:pt>
                <c:pt idx="567">
                  <c:v>35.625660691708283</c:v>
                </c:pt>
                <c:pt idx="568">
                  <c:v>35.688492544780082</c:v>
                </c:pt>
                <c:pt idx="569">
                  <c:v>35.751324397851882</c:v>
                </c:pt>
                <c:pt idx="570">
                  <c:v>35.814156250923673</c:v>
                </c:pt>
                <c:pt idx="571">
                  <c:v>35.876988103995473</c:v>
                </c:pt>
                <c:pt idx="572">
                  <c:v>35.939819957067243</c:v>
                </c:pt>
                <c:pt idx="573">
                  <c:v>36.002651810139071</c:v>
                </c:pt>
                <c:pt idx="574">
                  <c:v>36.065483663210209</c:v>
                </c:pt>
                <c:pt idx="575">
                  <c:v>36.128315516282669</c:v>
                </c:pt>
                <c:pt idx="576">
                  <c:v>36.191147369354468</c:v>
                </c:pt>
                <c:pt idx="577">
                  <c:v>36.253979222426267</c:v>
                </c:pt>
                <c:pt idx="578">
                  <c:v>36.316811075497426</c:v>
                </c:pt>
                <c:pt idx="579">
                  <c:v>36.379642928569872</c:v>
                </c:pt>
                <c:pt idx="580">
                  <c:v>36.442474781641032</c:v>
                </c:pt>
                <c:pt idx="581">
                  <c:v>36.50530663471347</c:v>
                </c:pt>
                <c:pt idx="582">
                  <c:v>36.568138487785269</c:v>
                </c:pt>
                <c:pt idx="583">
                  <c:v>36.630970340857061</c:v>
                </c:pt>
                <c:pt idx="584">
                  <c:v>36.69380219392886</c:v>
                </c:pt>
                <c:pt idx="585">
                  <c:v>36.756634047000666</c:v>
                </c:pt>
                <c:pt idx="586">
                  <c:v>36.819465900072473</c:v>
                </c:pt>
                <c:pt idx="587">
                  <c:v>36.882297753143632</c:v>
                </c:pt>
                <c:pt idx="588">
                  <c:v>36.945129606216042</c:v>
                </c:pt>
                <c:pt idx="589">
                  <c:v>37.007961459286861</c:v>
                </c:pt>
                <c:pt idx="590">
                  <c:v>37.070793312359662</c:v>
                </c:pt>
                <c:pt idx="591">
                  <c:v>37.133625165431447</c:v>
                </c:pt>
                <c:pt idx="592">
                  <c:v>37.19645701850326</c:v>
                </c:pt>
                <c:pt idx="593">
                  <c:v>37.259288871575059</c:v>
                </c:pt>
                <c:pt idx="594">
                  <c:v>37.322120724646858</c:v>
                </c:pt>
                <c:pt idx="595">
                  <c:v>37.384952577718018</c:v>
                </c:pt>
                <c:pt idx="596">
                  <c:v>37.447784430789987</c:v>
                </c:pt>
                <c:pt idx="597">
                  <c:v>37.510616283861999</c:v>
                </c:pt>
                <c:pt idx="598">
                  <c:v>37.573448136934047</c:v>
                </c:pt>
                <c:pt idx="599">
                  <c:v>37.63627999000586</c:v>
                </c:pt>
                <c:pt idx="600">
                  <c:v>37.699111843077652</c:v>
                </c:pt>
              </c:numCache>
            </c:numRef>
          </c:xVal>
          <c:yVal>
            <c:numRef>
              <c:f>Sheet1!$B$2:$B$602</c:f>
              <c:numCache>
                <c:formatCode>General</c:formatCode>
                <c:ptCount val="601"/>
                <c:pt idx="0">
                  <c:v>0</c:v>
                </c:pt>
                <c:pt idx="1">
                  <c:v>6.2790519529313402E-2</c:v>
                </c:pt>
                <c:pt idx="2">
                  <c:v>0.12533323356430401</c:v>
                </c:pt>
                <c:pt idx="3">
                  <c:v>0.18738131458572499</c:v>
                </c:pt>
                <c:pt idx="4">
                  <c:v>0.24868988716485499</c:v>
                </c:pt>
                <c:pt idx="5">
                  <c:v>0.30901699437494701</c:v>
                </c:pt>
                <c:pt idx="6">
                  <c:v>0.36812455268467797</c:v>
                </c:pt>
                <c:pt idx="7">
                  <c:v>0.42577929156507299</c:v>
                </c:pt>
                <c:pt idx="8">
                  <c:v>0.48175367410171499</c:v>
                </c:pt>
                <c:pt idx="9">
                  <c:v>0.53582679497899699</c:v>
                </c:pt>
                <c:pt idx="10">
                  <c:v>0.58778525229247303</c:v>
                </c:pt>
                <c:pt idx="11">
                  <c:v>0.63742398974868997</c:v>
                </c:pt>
                <c:pt idx="12">
                  <c:v>0.68454710592868795</c:v>
                </c:pt>
                <c:pt idx="13">
                  <c:v>0.728968627421411</c:v>
                </c:pt>
                <c:pt idx="14">
                  <c:v>0.77051324277578903</c:v>
                </c:pt>
                <c:pt idx="15">
                  <c:v>0.80901699437494701</c:v>
                </c:pt>
                <c:pt idx="16">
                  <c:v>0.84432792550201496</c:v>
                </c:pt>
                <c:pt idx="17">
                  <c:v>0.87630668004386303</c:v>
                </c:pt>
                <c:pt idx="18">
                  <c:v>0.90482705246602002</c:v>
                </c:pt>
                <c:pt idx="19">
                  <c:v>0.92977648588825101</c:v>
                </c:pt>
                <c:pt idx="20">
                  <c:v>0.95105651629515398</c:v>
                </c:pt>
                <c:pt idx="21">
                  <c:v>0.96858316112863097</c:v>
                </c:pt>
                <c:pt idx="22">
                  <c:v>0.98228725072868905</c:v>
                </c:pt>
                <c:pt idx="23">
                  <c:v>0.99211470131447799</c:v>
                </c:pt>
                <c:pt idx="24">
                  <c:v>0.998026728428272</c:v>
                </c:pt>
                <c:pt idx="25">
                  <c:v>1</c:v>
                </c:pt>
                <c:pt idx="26">
                  <c:v>0.998026728428272</c:v>
                </c:pt>
                <c:pt idx="27">
                  <c:v>0.99211470131447799</c:v>
                </c:pt>
                <c:pt idx="28">
                  <c:v>0.98228725072868806</c:v>
                </c:pt>
                <c:pt idx="29">
                  <c:v>0.96858316112863097</c:v>
                </c:pt>
                <c:pt idx="30">
                  <c:v>0.95105651629515298</c:v>
                </c:pt>
                <c:pt idx="31">
                  <c:v>0.92977648588825101</c:v>
                </c:pt>
                <c:pt idx="32">
                  <c:v>0.90482705246601902</c:v>
                </c:pt>
                <c:pt idx="33">
                  <c:v>0.87630668004386303</c:v>
                </c:pt>
                <c:pt idx="34">
                  <c:v>0.84432792550201397</c:v>
                </c:pt>
                <c:pt idx="35">
                  <c:v>0.80901699437494701</c:v>
                </c:pt>
                <c:pt idx="36">
                  <c:v>0.77051324277578803</c:v>
                </c:pt>
                <c:pt idx="37">
                  <c:v>0.72896862742141</c:v>
                </c:pt>
                <c:pt idx="38">
                  <c:v>0.68454710592868795</c:v>
                </c:pt>
                <c:pt idx="39">
                  <c:v>0.63742398974868797</c:v>
                </c:pt>
                <c:pt idx="40">
                  <c:v>0.58778525229247203</c:v>
                </c:pt>
                <c:pt idx="41">
                  <c:v>0.53582679497899499</c:v>
                </c:pt>
                <c:pt idx="42">
                  <c:v>0.48175367410171399</c:v>
                </c:pt>
                <c:pt idx="43">
                  <c:v>0.42577929156507099</c:v>
                </c:pt>
                <c:pt idx="44">
                  <c:v>0.36812455268467598</c:v>
                </c:pt>
                <c:pt idx="45">
                  <c:v>0.30901699437494501</c:v>
                </c:pt>
                <c:pt idx="46">
                  <c:v>0.24868988716485299</c:v>
                </c:pt>
                <c:pt idx="47">
                  <c:v>0.18738131458572199</c:v>
                </c:pt>
                <c:pt idx="48">
                  <c:v>0.12533323356430201</c:v>
                </c:pt>
                <c:pt idx="49">
                  <c:v>6.2790519529310904E-2</c:v>
                </c:pt>
                <c:pt idx="50">
                  <c:v>-2.5420705791856402E-15</c:v>
                </c:pt>
                <c:pt idx="51">
                  <c:v>-6.2790519529315997E-2</c:v>
                </c:pt>
                <c:pt idx="52">
                  <c:v>-0.12533323356430701</c:v>
                </c:pt>
                <c:pt idx="53">
                  <c:v>-0.18738131458572699</c:v>
                </c:pt>
                <c:pt idx="54">
                  <c:v>-0.24868988716485799</c:v>
                </c:pt>
                <c:pt idx="55">
                  <c:v>-0.30901699437495</c:v>
                </c:pt>
                <c:pt idx="56">
                  <c:v>-0.36812455268468097</c:v>
                </c:pt>
                <c:pt idx="57">
                  <c:v>-0.42577929156507499</c:v>
                </c:pt>
                <c:pt idx="58">
                  <c:v>-0.48175367410171799</c:v>
                </c:pt>
                <c:pt idx="59">
                  <c:v>-0.53582679497899899</c:v>
                </c:pt>
                <c:pt idx="60">
                  <c:v>-0.58778525229247602</c:v>
                </c:pt>
                <c:pt idx="61">
                  <c:v>-0.63742398974869197</c:v>
                </c:pt>
                <c:pt idx="62">
                  <c:v>-0.68454710592869095</c:v>
                </c:pt>
                <c:pt idx="63">
                  <c:v>-0.72896862742141399</c:v>
                </c:pt>
                <c:pt idx="64">
                  <c:v>-0.77051324277579203</c:v>
                </c:pt>
                <c:pt idx="65">
                  <c:v>-0.80901699437494901</c:v>
                </c:pt>
                <c:pt idx="66">
                  <c:v>-0.84432792550201696</c:v>
                </c:pt>
                <c:pt idx="67">
                  <c:v>-0.87630668004386503</c:v>
                </c:pt>
                <c:pt idx="68">
                  <c:v>-0.90482705246602002</c:v>
                </c:pt>
                <c:pt idx="69">
                  <c:v>-0.92977648588825201</c:v>
                </c:pt>
                <c:pt idx="70">
                  <c:v>-0.95105651629515398</c:v>
                </c:pt>
                <c:pt idx="71">
                  <c:v>-0.96858316112863097</c:v>
                </c:pt>
                <c:pt idx="72">
                  <c:v>-0.98228725072868905</c:v>
                </c:pt>
                <c:pt idx="73">
                  <c:v>-0.99211470131447799</c:v>
                </c:pt>
                <c:pt idx="74">
                  <c:v>-0.998026728428272</c:v>
                </c:pt>
                <c:pt idx="75">
                  <c:v>-1</c:v>
                </c:pt>
                <c:pt idx="76">
                  <c:v>-0.998026728428272</c:v>
                </c:pt>
                <c:pt idx="77">
                  <c:v>-0.99211470131447799</c:v>
                </c:pt>
                <c:pt idx="78">
                  <c:v>-0.98228725072868905</c:v>
                </c:pt>
                <c:pt idx="79">
                  <c:v>-0.96858316112863097</c:v>
                </c:pt>
                <c:pt idx="80">
                  <c:v>-0.95105651629515398</c:v>
                </c:pt>
                <c:pt idx="81">
                  <c:v>-0.92977648588825201</c:v>
                </c:pt>
                <c:pt idx="82">
                  <c:v>-0.90482705246602102</c:v>
                </c:pt>
                <c:pt idx="83">
                  <c:v>-0.87630668004386503</c:v>
                </c:pt>
                <c:pt idx="84">
                  <c:v>-0.84432792550201696</c:v>
                </c:pt>
                <c:pt idx="85">
                  <c:v>-0.80901699437495</c:v>
                </c:pt>
                <c:pt idx="86">
                  <c:v>-0.77051324277579203</c:v>
                </c:pt>
                <c:pt idx="87">
                  <c:v>-0.72896862742141499</c:v>
                </c:pt>
                <c:pt idx="88">
                  <c:v>-0.68454710592869195</c:v>
                </c:pt>
                <c:pt idx="89">
                  <c:v>-0.63742398974869396</c:v>
                </c:pt>
                <c:pt idx="90">
                  <c:v>-0.58778525229247802</c:v>
                </c:pt>
                <c:pt idx="91">
                  <c:v>-0.53582679497900199</c:v>
                </c:pt>
                <c:pt idx="92">
                  <c:v>-0.48175367410172099</c:v>
                </c:pt>
                <c:pt idx="93">
                  <c:v>-0.42577929156507899</c:v>
                </c:pt>
                <c:pt idx="94">
                  <c:v>-0.36812455268468403</c:v>
                </c:pt>
                <c:pt idx="95">
                  <c:v>-0.309016994374954</c:v>
                </c:pt>
                <c:pt idx="96">
                  <c:v>-0.24868988716486201</c:v>
                </c:pt>
                <c:pt idx="97">
                  <c:v>-0.18738131458573301</c:v>
                </c:pt>
                <c:pt idx="98">
                  <c:v>-0.125333233564313</c:v>
                </c:pt>
                <c:pt idx="99">
                  <c:v>-6.2790519529322103E-2</c:v>
                </c:pt>
                <c:pt idx="100">
                  <c:v>-9.1267135568312401E-15</c:v>
                </c:pt>
                <c:pt idx="101">
                  <c:v>6.2790519529303895E-2</c:v>
                </c:pt>
                <c:pt idx="102">
                  <c:v>0.12533323356429399</c:v>
                </c:pt>
                <c:pt idx="103">
                  <c:v>0.187381314585715</c:v>
                </c:pt>
                <c:pt idx="104">
                  <c:v>0.248689887164845</c:v>
                </c:pt>
                <c:pt idx="105">
                  <c:v>0.30901699437493702</c:v>
                </c:pt>
                <c:pt idx="106">
                  <c:v>0.36812455268466698</c:v>
                </c:pt>
                <c:pt idx="107">
                  <c:v>0.425779291565062</c:v>
                </c:pt>
                <c:pt idx="108">
                  <c:v>0.481753674101705</c:v>
                </c:pt>
                <c:pt idx="109">
                  <c:v>0.535826794978986</c:v>
                </c:pt>
                <c:pt idx="110">
                  <c:v>0.58778525229246303</c:v>
                </c:pt>
                <c:pt idx="111">
                  <c:v>0.63742398974867998</c:v>
                </c:pt>
                <c:pt idx="112">
                  <c:v>0.68454710592867896</c:v>
                </c:pt>
                <c:pt idx="113">
                  <c:v>0.728968627421402</c:v>
                </c:pt>
                <c:pt idx="114">
                  <c:v>0.77051324277578004</c:v>
                </c:pt>
                <c:pt idx="115">
                  <c:v>0.80901699437493901</c:v>
                </c:pt>
                <c:pt idx="116">
                  <c:v>0.84432792550200697</c:v>
                </c:pt>
                <c:pt idx="117">
                  <c:v>0.87630668004385603</c:v>
                </c:pt>
                <c:pt idx="118">
                  <c:v>0.90482705246601303</c:v>
                </c:pt>
                <c:pt idx="119">
                  <c:v>0.92977648588824602</c:v>
                </c:pt>
                <c:pt idx="120">
                  <c:v>0.95105651629514898</c:v>
                </c:pt>
                <c:pt idx="121">
                  <c:v>0.96858316112862697</c:v>
                </c:pt>
                <c:pt idx="122">
                  <c:v>0.98228725072868495</c:v>
                </c:pt>
                <c:pt idx="123">
                  <c:v>0.99211470131447599</c:v>
                </c:pt>
                <c:pt idx="124">
                  <c:v>0.99802672842827</c:v>
                </c:pt>
                <c:pt idx="125">
                  <c:v>1</c:v>
                </c:pt>
                <c:pt idx="126">
                  <c:v>0.998026728428273</c:v>
                </c:pt>
                <c:pt idx="127">
                  <c:v>0.99211470131447999</c:v>
                </c:pt>
                <c:pt idx="128">
                  <c:v>0.98228725072869205</c:v>
                </c:pt>
                <c:pt idx="129">
                  <c:v>0.96858316112863596</c:v>
                </c:pt>
                <c:pt idx="130">
                  <c:v>0.95105651629515997</c:v>
                </c:pt>
                <c:pt idx="131">
                  <c:v>0.92977648588825901</c:v>
                </c:pt>
                <c:pt idx="132">
                  <c:v>0.90482705246602801</c:v>
                </c:pt>
                <c:pt idx="133">
                  <c:v>0.87630668004387402</c:v>
                </c:pt>
                <c:pt idx="134">
                  <c:v>0.84432792550202596</c:v>
                </c:pt>
                <c:pt idx="135">
                  <c:v>0.80901699437496</c:v>
                </c:pt>
                <c:pt idx="136">
                  <c:v>0.77051324277580302</c:v>
                </c:pt>
                <c:pt idx="137">
                  <c:v>0.72896862742142698</c:v>
                </c:pt>
                <c:pt idx="138">
                  <c:v>0.68454710592870505</c:v>
                </c:pt>
                <c:pt idx="139">
                  <c:v>0.63742398974870695</c:v>
                </c:pt>
                <c:pt idx="140">
                  <c:v>0.58778525229249201</c:v>
                </c:pt>
                <c:pt idx="141">
                  <c:v>0.53582679497901697</c:v>
                </c:pt>
                <c:pt idx="142">
                  <c:v>0.48175367410173597</c:v>
                </c:pt>
                <c:pt idx="143">
                  <c:v>0.42577929156509497</c:v>
                </c:pt>
                <c:pt idx="144">
                  <c:v>0.36812455268470101</c:v>
                </c:pt>
                <c:pt idx="145">
                  <c:v>0.30901699437497099</c:v>
                </c:pt>
                <c:pt idx="146">
                  <c:v>0.24868988716488</c:v>
                </c:pt>
                <c:pt idx="147">
                  <c:v>0.18738131458575</c:v>
                </c:pt>
                <c:pt idx="148">
                  <c:v>0.12533323356432999</c:v>
                </c:pt>
                <c:pt idx="149">
                  <c:v>6.2790519529340005E-2</c:v>
                </c:pt>
                <c:pt idx="150">
                  <c:v>2.7012746630748E-14</c:v>
                </c:pt>
                <c:pt idx="151">
                  <c:v>-6.2790519529286104E-2</c:v>
                </c:pt>
                <c:pt idx="152">
                  <c:v>-0.125333233564277</c:v>
                </c:pt>
                <c:pt idx="153">
                  <c:v>-0.18738131458569701</c:v>
                </c:pt>
                <c:pt idx="154">
                  <c:v>-0.24868988716482701</c:v>
                </c:pt>
                <c:pt idx="155">
                  <c:v>-0.30901699437491997</c:v>
                </c:pt>
                <c:pt idx="156">
                  <c:v>-0.368124552684651</c:v>
                </c:pt>
                <c:pt idx="157">
                  <c:v>-0.42577929156504601</c:v>
                </c:pt>
                <c:pt idx="158">
                  <c:v>-0.48175367410168901</c:v>
                </c:pt>
                <c:pt idx="159">
                  <c:v>-0.53582679497897101</c:v>
                </c:pt>
                <c:pt idx="160">
                  <c:v>-0.58778525229244805</c:v>
                </c:pt>
                <c:pt idx="161">
                  <c:v>-0.63742398974866599</c:v>
                </c:pt>
                <c:pt idx="162">
                  <c:v>-0.68454710592866597</c:v>
                </c:pt>
                <c:pt idx="163">
                  <c:v>-0.72896862742139001</c:v>
                </c:pt>
                <c:pt idx="164">
                  <c:v>-0.77051324277576905</c:v>
                </c:pt>
                <c:pt idx="165">
                  <c:v>-0.80901699437492802</c:v>
                </c:pt>
                <c:pt idx="166">
                  <c:v>-0.84432792550199698</c:v>
                </c:pt>
                <c:pt idx="167">
                  <c:v>-0.87630668004384804</c:v>
                </c:pt>
                <c:pt idx="168">
                  <c:v>-0.90482705246600503</c:v>
                </c:pt>
                <c:pt idx="169">
                  <c:v>-0.92977648588823902</c:v>
                </c:pt>
                <c:pt idx="170">
                  <c:v>-0.95105651629514298</c:v>
                </c:pt>
                <c:pt idx="171">
                  <c:v>-0.96858316112862197</c:v>
                </c:pt>
                <c:pt idx="172">
                  <c:v>-0.98228725072868195</c:v>
                </c:pt>
                <c:pt idx="173">
                  <c:v>-0.99211470131447299</c:v>
                </c:pt>
                <c:pt idx="174">
                  <c:v>-0.99802672842826901</c:v>
                </c:pt>
                <c:pt idx="175">
                  <c:v>-1</c:v>
                </c:pt>
                <c:pt idx="176">
                  <c:v>-0.998026728428274</c:v>
                </c:pt>
                <c:pt idx="177">
                  <c:v>-0.99211470131448198</c:v>
                </c:pt>
                <c:pt idx="178">
                  <c:v>-0.98228725072869605</c:v>
                </c:pt>
                <c:pt idx="179">
                  <c:v>-0.96858316112863996</c:v>
                </c:pt>
                <c:pt idx="180">
                  <c:v>-0.95105651629516497</c:v>
                </c:pt>
                <c:pt idx="181">
                  <c:v>-0.929776485888265</c:v>
                </c:pt>
                <c:pt idx="182">
                  <c:v>-0.90482705246603601</c:v>
                </c:pt>
                <c:pt idx="183">
                  <c:v>-0.87630668004388201</c:v>
                </c:pt>
                <c:pt idx="184">
                  <c:v>-0.84432792550203595</c:v>
                </c:pt>
                <c:pt idx="185">
                  <c:v>-0.80901699437497099</c:v>
                </c:pt>
                <c:pt idx="186">
                  <c:v>-0.77051324277581501</c:v>
                </c:pt>
                <c:pt idx="187">
                  <c:v>-0.72896862742143897</c:v>
                </c:pt>
                <c:pt idx="188">
                  <c:v>-0.68454710592871804</c:v>
                </c:pt>
                <c:pt idx="189">
                  <c:v>-0.63742398974872105</c:v>
                </c:pt>
                <c:pt idx="190">
                  <c:v>-0.587785252292507</c:v>
                </c:pt>
                <c:pt idx="191">
                  <c:v>-0.53582679497903196</c:v>
                </c:pt>
                <c:pt idx="192">
                  <c:v>-0.48175367410175202</c:v>
                </c:pt>
                <c:pt idx="193">
                  <c:v>-0.42577929156511102</c:v>
                </c:pt>
                <c:pt idx="194">
                  <c:v>-0.368124552684718</c:v>
                </c:pt>
                <c:pt idx="195">
                  <c:v>-0.30901699437498797</c:v>
                </c:pt>
                <c:pt idx="196">
                  <c:v>-0.24868988716489701</c:v>
                </c:pt>
                <c:pt idx="197">
                  <c:v>-0.18738131458576801</c:v>
                </c:pt>
                <c:pt idx="198">
                  <c:v>-0.125333233564348</c:v>
                </c:pt>
                <c:pt idx="199">
                  <c:v>-6.2790519529357797E-2</c:v>
                </c:pt>
                <c:pt idx="200">
                  <c:v>-4.4898779704665202E-14</c:v>
                </c:pt>
                <c:pt idx="201">
                  <c:v>6.2790519529268202E-2</c:v>
                </c:pt>
                <c:pt idx="202">
                  <c:v>0.12533323356425899</c:v>
                </c:pt>
                <c:pt idx="203">
                  <c:v>0.187381314585679</c:v>
                </c:pt>
                <c:pt idx="204">
                  <c:v>0.24868988716481</c:v>
                </c:pt>
                <c:pt idx="205">
                  <c:v>0.30901699437490299</c:v>
                </c:pt>
                <c:pt idx="206">
                  <c:v>0.36812455268463401</c:v>
                </c:pt>
                <c:pt idx="207">
                  <c:v>0.42577929156503003</c:v>
                </c:pt>
                <c:pt idx="208">
                  <c:v>0.48175367410167302</c:v>
                </c:pt>
                <c:pt idx="209">
                  <c:v>0.53582679497895602</c:v>
                </c:pt>
                <c:pt idx="210">
                  <c:v>0.58778525229243395</c:v>
                </c:pt>
                <c:pt idx="211">
                  <c:v>0.637423989748652</c:v>
                </c:pt>
                <c:pt idx="212">
                  <c:v>0.68454710592865298</c:v>
                </c:pt>
                <c:pt idx="213">
                  <c:v>0.72896862742137802</c:v>
                </c:pt>
                <c:pt idx="214">
                  <c:v>0.77051324277575695</c:v>
                </c:pt>
                <c:pt idx="215">
                  <c:v>0.80901699437491803</c:v>
                </c:pt>
                <c:pt idx="216">
                  <c:v>0.84432792550198799</c:v>
                </c:pt>
                <c:pt idx="217">
                  <c:v>0.87630668004383905</c:v>
                </c:pt>
                <c:pt idx="218">
                  <c:v>0.90482705246599804</c:v>
                </c:pt>
                <c:pt idx="219">
                  <c:v>0.92977648588823203</c:v>
                </c:pt>
                <c:pt idx="220">
                  <c:v>0.95105651629513699</c:v>
                </c:pt>
                <c:pt idx="221">
                  <c:v>0.96858316112861798</c:v>
                </c:pt>
                <c:pt idx="222">
                  <c:v>0.98228725072867895</c:v>
                </c:pt>
                <c:pt idx="223">
                  <c:v>0.99211470131447099</c:v>
                </c:pt>
                <c:pt idx="224">
                  <c:v>0.99802672842826801</c:v>
                </c:pt>
                <c:pt idx="225">
                  <c:v>1</c:v>
                </c:pt>
                <c:pt idx="226">
                  <c:v>0.998026728428275</c:v>
                </c:pt>
                <c:pt idx="227">
                  <c:v>0.99211470131448498</c:v>
                </c:pt>
                <c:pt idx="228">
                  <c:v>0.98228725072869905</c:v>
                </c:pt>
                <c:pt idx="229">
                  <c:v>0.96858316112864495</c:v>
                </c:pt>
                <c:pt idx="230">
                  <c:v>0.95105651629517096</c:v>
                </c:pt>
                <c:pt idx="231">
                  <c:v>0.929776485888272</c:v>
                </c:pt>
                <c:pt idx="232">
                  <c:v>0.904827052466044</c:v>
                </c:pt>
                <c:pt idx="233">
                  <c:v>0.87630668004389101</c:v>
                </c:pt>
                <c:pt idx="234">
                  <c:v>0.84432792550204605</c:v>
                </c:pt>
                <c:pt idx="235">
                  <c:v>0.80901699437498098</c:v>
                </c:pt>
                <c:pt idx="236">
                  <c:v>0.770513242775826</c:v>
                </c:pt>
                <c:pt idx="237">
                  <c:v>0.72896862742145097</c:v>
                </c:pt>
                <c:pt idx="238">
                  <c:v>0.68454710592873103</c:v>
                </c:pt>
                <c:pt idx="239">
                  <c:v>0.63742398974873504</c:v>
                </c:pt>
                <c:pt idx="240">
                  <c:v>0.58778525229252099</c:v>
                </c:pt>
                <c:pt idx="241">
                  <c:v>0.53582679497904695</c:v>
                </c:pt>
                <c:pt idx="242">
                  <c:v>0.481753674101768</c:v>
                </c:pt>
                <c:pt idx="243">
                  <c:v>0.425779291565127</c:v>
                </c:pt>
                <c:pt idx="244">
                  <c:v>0.36812455268473399</c:v>
                </c:pt>
                <c:pt idx="245">
                  <c:v>0.30901699437500502</c:v>
                </c:pt>
                <c:pt idx="246">
                  <c:v>0.248689887164914</c:v>
                </c:pt>
                <c:pt idx="247">
                  <c:v>0.187381314585785</c:v>
                </c:pt>
                <c:pt idx="248">
                  <c:v>0.12533323356436599</c:v>
                </c:pt>
                <c:pt idx="249">
                  <c:v>6.2790519529375699E-2</c:v>
                </c:pt>
                <c:pt idx="250">
                  <c:v>6.2784812778582404E-14</c:v>
                </c:pt>
                <c:pt idx="251">
                  <c:v>-6.2790519529250299E-2</c:v>
                </c:pt>
                <c:pt idx="252">
                  <c:v>-0.125333233564241</c:v>
                </c:pt>
                <c:pt idx="253">
                  <c:v>-0.18738131458566201</c:v>
                </c:pt>
                <c:pt idx="254">
                  <c:v>-0.24868988716479301</c:v>
                </c:pt>
                <c:pt idx="255">
                  <c:v>-0.309016994374888</c:v>
                </c:pt>
                <c:pt idx="256">
                  <c:v>-0.36812455268461902</c:v>
                </c:pt>
                <c:pt idx="257">
                  <c:v>-0.42577929156501498</c:v>
                </c:pt>
                <c:pt idx="258">
                  <c:v>-0.48175367410165898</c:v>
                </c:pt>
                <c:pt idx="259">
                  <c:v>-0.53582679497894203</c:v>
                </c:pt>
                <c:pt idx="260">
                  <c:v>-0.58778525229242096</c:v>
                </c:pt>
                <c:pt idx="261">
                  <c:v>-0.63742398974864001</c:v>
                </c:pt>
                <c:pt idx="262">
                  <c:v>-0.68454710592864099</c:v>
                </c:pt>
                <c:pt idx="263">
                  <c:v>-0.72896862742136703</c:v>
                </c:pt>
                <c:pt idx="264">
                  <c:v>-0.77051324277574695</c:v>
                </c:pt>
                <c:pt idx="265">
                  <c:v>-0.80901699437490804</c:v>
                </c:pt>
                <c:pt idx="266">
                  <c:v>-0.84432792550197899</c:v>
                </c:pt>
                <c:pt idx="267">
                  <c:v>-0.87630668004383105</c:v>
                </c:pt>
                <c:pt idx="268">
                  <c:v>-0.90482705246599104</c:v>
                </c:pt>
                <c:pt idx="269">
                  <c:v>-0.92977648588822603</c:v>
                </c:pt>
                <c:pt idx="270">
                  <c:v>-0.95105651629513299</c:v>
                </c:pt>
                <c:pt idx="271">
                  <c:v>-0.96858316112861398</c:v>
                </c:pt>
                <c:pt idx="272">
                  <c:v>-0.98228725072867595</c:v>
                </c:pt>
                <c:pt idx="273">
                  <c:v>-0.99211470131446899</c:v>
                </c:pt>
                <c:pt idx="274">
                  <c:v>-0.99802672842826701</c:v>
                </c:pt>
                <c:pt idx="275">
                  <c:v>-1</c:v>
                </c:pt>
                <c:pt idx="276">
                  <c:v>-0.998026728428276</c:v>
                </c:pt>
                <c:pt idx="277">
                  <c:v>-0.99211470131448698</c:v>
                </c:pt>
                <c:pt idx="278">
                  <c:v>-0.98228725072870204</c:v>
                </c:pt>
                <c:pt idx="279">
                  <c:v>-0.96858316112864895</c:v>
                </c:pt>
                <c:pt idx="280">
                  <c:v>-0.95105651629517596</c:v>
                </c:pt>
                <c:pt idx="281">
                  <c:v>-0.92977648588827799</c:v>
                </c:pt>
                <c:pt idx="282">
                  <c:v>-0.90482705246605</c:v>
                </c:pt>
                <c:pt idx="283">
                  <c:v>-0.876306680043899</c:v>
                </c:pt>
                <c:pt idx="284">
                  <c:v>-0.84432792550205404</c:v>
                </c:pt>
                <c:pt idx="285">
                  <c:v>-0.80901699437499097</c:v>
                </c:pt>
                <c:pt idx="286">
                  <c:v>-0.77051324277583599</c:v>
                </c:pt>
                <c:pt idx="287">
                  <c:v>-0.72896862742146196</c:v>
                </c:pt>
                <c:pt idx="288">
                  <c:v>-0.68454710592874302</c:v>
                </c:pt>
                <c:pt idx="289">
                  <c:v>-0.63742398974874703</c:v>
                </c:pt>
                <c:pt idx="290">
                  <c:v>-0.58778525229253398</c:v>
                </c:pt>
                <c:pt idx="291">
                  <c:v>-0.53582679497906005</c:v>
                </c:pt>
                <c:pt idx="292">
                  <c:v>-0.48175367410178199</c:v>
                </c:pt>
                <c:pt idx="293">
                  <c:v>-0.42577929156514199</c:v>
                </c:pt>
                <c:pt idx="294">
                  <c:v>-0.36812455268474897</c:v>
                </c:pt>
                <c:pt idx="295">
                  <c:v>-0.309016994375021</c:v>
                </c:pt>
                <c:pt idx="296">
                  <c:v>-0.24868988716493001</c:v>
                </c:pt>
                <c:pt idx="297">
                  <c:v>-0.18738131458580101</c:v>
                </c:pt>
                <c:pt idx="298">
                  <c:v>-0.125333233564382</c:v>
                </c:pt>
                <c:pt idx="299">
                  <c:v>-6.27905195293917E-2</c:v>
                </c:pt>
                <c:pt idx="300">
                  <c:v>-7.8894489013099494E-14</c:v>
                </c:pt>
                <c:pt idx="301">
                  <c:v>6.2790519529234298E-2</c:v>
                </c:pt>
                <c:pt idx="302">
                  <c:v>0.12533323356422499</c:v>
                </c:pt>
                <c:pt idx="303">
                  <c:v>0.187381314585646</c:v>
                </c:pt>
                <c:pt idx="304">
                  <c:v>0.248689887164777</c:v>
                </c:pt>
                <c:pt idx="305">
                  <c:v>0.30901699437487101</c:v>
                </c:pt>
                <c:pt idx="306">
                  <c:v>0.36812455268460298</c:v>
                </c:pt>
                <c:pt idx="307">
                  <c:v>0.425779291564999</c:v>
                </c:pt>
                <c:pt idx="308">
                  <c:v>0.48175367410164399</c:v>
                </c:pt>
                <c:pt idx="309">
                  <c:v>0.53582679497892705</c:v>
                </c:pt>
                <c:pt idx="310">
                  <c:v>0.58778525229240597</c:v>
                </c:pt>
                <c:pt idx="311">
                  <c:v>0.63742398974862602</c:v>
                </c:pt>
                <c:pt idx="312">
                  <c:v>0.684547105928628</c:v>
                </c:pt>
                <c:pt idx="313">
                  <c:v>0.72896862742135404</c:v>
                </c:pt>
                <c:pt idx="314">
                  <c:v>0.77051324277573596</c:v>
                </c:pt>
                <c:pt idx="315">
                  <c:v>0.80901699437489805</c:v>
                </c:pt>
                <c:pt idx="316">
                  <c:v>0.84432792550197</c:v>
                </c:pt>
                <c:pt idx="317">
                  <c:v>0.87630668004382295</c:v>
                </c:pt>
                <c:pt idx="318">
                  <c:v>0.90482705246598305</c:v>
                </c:pt>
                <c:pt idx="319">
                  <c:v>0.92977648588822004</c:v>
                </c:pt>
                <c:pt idx="320">
                  <c:v>0.951056516295127</c:v>
                </c:pt>
                <c:pt idx="321">
                  <c:v>0.96858316112860998</c:v>
                </c:pt>
                <c:pt idx="322">
                  <c:v>0.98228725072867196</c:v>
                </c:pt>
                <c:pt idx="323">
                  <c:v>0.992114701314467</c:v>
                </c:pt>
                <c:pt idx="324">
                  <c:v>0.99802672842826601</c:v>
                </c:pt>
                <c:pt idx="325">
                  <c:v>1</c:v>
                </c:pt>
                <c:pt idx="326">
                  <c:v>0.998026728428277</c:v>
                </c:pt>
                <c:pt idx="327">
                  <c:v>0.99211470131448898</c:v>
                </c:pt>
                <c:pt idx="328">
                  <c:v>0.98228725072870504</c:v>
                </c:pt>
                <c:pt idx="329">
                  <c:v>0.96858316112865295</c:v>
                </c:pt>
                <c:pt idx="330">
                  <c:v>0.95105651629518095</c:v>
                </c:pt>
                <c:pt idx="331">
                  <c:v>0.92977648588828499</c:v>
                </c:pt>
                <c:pt idx="332">
                  <c:v>0.90482705246605799</c:v>
                </c:pt>
                <c:pt idx="333">
                  <c:v>0.87630668004390699</c:v>
                </c:pt>
                <c:pt idx="334">
                  <c:v>0.84432792550206404</c:v>
                </c:pt>
                <c:pt idx="335">
                  <c:v>0.80901699437500096</c:v>
                </c:pt>
                <c:pt idx="336">
                  <c:v>0.77051324277584798</c:v>
                </c:pt>
                <c:pt idx="337">
                  <c:v>0.72896862742147495</c:v>
                </c:pt>
                <c:pt idx="338">
                  <c:v>0.68454710592875601</c:v>
                </c:pt>
                <c:pt idx="339">
                  <c:v>0.63742398974876102</c:v>
                </c:pt>
                <c:pt idx="340">
                  <c:v>0.58778525229254897</c:v>
                </c:pt>
                <c:pt idx="341">
                  <c:v>0.53582679497907604</c:v>
                </c:pt>
                <c:pt idx="342">
                  <c:v>0.48175367410179798</c:v>
                </c:pt>
                <c:pt idx="343">
                  <c:v>0.42577929156515798</c:v>
                </c:pt>
                <c:pt idx="344">
                  <c:v>0.36812455268476602</c:v>
                </c:pt>
                <c:pt idx="345">
                  <c:v>0.30901699437503799</c:v>
                </c:pt>
                <c:pt idx="346">
                  <c:v>0.248689887164947</c:v>
                </c:pt>
                <c:pt idx="347">
                  <c:v>0.187381314585819</c:v>
                </c:pt>
                <c:pt idx="348">
                  <c:v>0.12533323356439999</c:v>
                </c:pt>
                <c:pt idx="349">
                  <c:v>6.2790519529409602E-2</c:v>
                </c:pt>
                <c:pt idx="350">
                  <c:v>9.6780522087017706E-14</c:v>
                </c:pt>
                <c:pt idx="351">
                  <c:v>-6.2790519529216396E-2</c:v>
                </c:pt>
                <c:pt idx="352">
                  <c:v>-0.125333233564207</c:v>
                </c:pt>
                <c:pt idx="353">
                  <c:v>-0.18738131458562801</c:v>
                </c:pt>
                <c:pt idx="354">
                  <c:v>-0.24868988716476001</c:v>
                </c:pt>
                <c:pt idx="355">
                  <c:v>-0.30901699437485403</c:v>
                </c:pt>
                <c:pt idx="356">
                  <c:v>-0.36812455268458599</c:v>
                </c:pt>
                <c:pt idx="357">
                  <c:v>-0.42577929156498301</c:v>
                </c:pt>
                <c:pt idx="358">
                  <c:v>-0.481753674101628</c:v>
                </c:pt>
                <c:pt idx="359">
                  <c:v>-0.53582679497891195</c:v>
                </c:pt>
                <c:pt idx="360">
                  <c:v>-0.58778525229239198</c:v>
                </c:pt>
                <c:pt idx="361">
                  <c:v>-0.63742398974861203</c:v>
                </c:pt>
                <c:pt idx="362">
                  <c:v>-0.68454710592861501</c:v>
                </c:pt>
                <c:pt idx="363">
                  <c:v>-0.72896862742134205</c:v>
                </c:pt>
                <c:pt idx="364">
                  <c:v>-0.77051324277572397</c:v>
                </c:pt>
                <c:pt idx="365">
                  <c:v>-0.80901699437488706</c:v>
                </c:pt>
                <c:pt idx="366">
                  <c:v>-0.84432792550196001</c:v>
                </c:pt>
                <c:pt idx="367">
                  <c:v>-0.87630668004381396</c:v>
                </c:pt>
                <c:pt idx="368">
                  <c:v>-0.90482705246597595</c:v>
                </c:pt>
                <c:pt idx="369">
                  <c:v>-0.92977648588821304</c:v>
                </c:pt>
                <c:pt idx="370">
                  <c:v>-0.951056516295121</c:v>
                </c:pt>
                <c:pt idx="371">
                  <c:v>-0.96858316112860499</c:v>
                </c:pt>
                <c:pt idx="372">
                  <c:v>-0.98228725072866896</c:v>
                </c:pt>
                <c:pt idx="373">
                  <c:v>-0.992114701314465</c:v>
                </c:pt>
                <c:pt idx="374">
                  <c:v>-0.99802672842826501</c:v>
                </c:pt>
                <c:pt idx="375">
                  <c:v>-1</c:v>
                </c:pt>
                <c:pt idx="376">
                  <c:v>-0.998026728428278</c:v>
                </c:pt>
                <c:pt idx="377">
                  <c:v>-0.99211470131449098</c:v>
                </c:pt>
                <c:pt idx="378">
                  <c:v>-0.98228725072870904</c:v>
                </c:pt>
                <c:pt idx="379">
                  <c:v>-0.96858316112865805</c:v>
                </c:pt>
                <c:pt idx="380">
                  <c:v>-0.95105651629518695</c:v>
                </c:pt>
                <c:pt idx="381">
                  <c:v>-0.92977648588829098</c:v>
                </c:pt>
                <c:pt idx="382">
                  <c:v>-0.90482705246606598</c:v>
                </c:pt>
                <c:pt idx="383">
                  <c:v>-0.87630668004391599</c:v>
                </c:pt>
                <c:pt idx="384">
                  <c:v>-0.84432792550207303</c:v>
                </c:pt>
                <c:pt idx="385">
                  <c:v>-0.80901699437501196</c:v>
                </c:pt>
                <c:pt idx="386">
                  <c:v>-0.77051324277585898</c:v>
                </c:pt>
                <c:pt idx="387">
                  <c:v>-0.72896862742148705</c:v>
                </c:pt>
                <c:pt idx="388">
                  <c:v>-0.684547105928769</c:v>
                </c:pt>
                <c:pt idx="389">
                  <c:v>-0.63742398974877501</c:v>
                </c:pt>
                <c:pt idx="390">
                  <c:v>-0.58778525229256295</c:v>
                </c:pt>
                <c:pt idx="391">
                  <c:v>-0.53582679497909103</c:v>
                </c:pt>
                <c:pt idx="392">
                  <c:v>-0.48175367410181302</c:v>
                </c:pt>
                <c:pt idx="393">
                  <c:v>-0.42577929156517402</c:v>
                </c:pt>
                <c:pt idx="394">
                  <c:v>-0.368124552684783</c:v>
                </c:pt>
                <c:pt idx="395">
                  <c:v>-0.30901699437505498</c:v>
                </c:pt>
                <c:pt idx="396">
                  <c:v>-0.24868988716496401</c:v>
                </c:pt>
                <c:pt idx="397">
                  <c:v>-0.18738131458583601</c:v>
                </c:pt>
                <c:pt idx="398">
                  <c:v>-0.125333233564417</c:v>
                </c:pt>
                <c:pt idx="399">
                  <c:v>-6.2790519529427505E-2</c:v>
                </c:pt>
                <c:pt idx="400">
                  <c:v>-1.1466655516093401E-13</c:v>
                </c:pt>
                <c:pt idx="401">
                  <c:v>6.2790519529198605E-2</c:v>
                </c:pt>
                <c:pt idx="402">
                  <c:v>0.12533323356418999</c:v>
                </c:pt>
                <c:pt idx="403">
                  <c:v>0.187381314585611</c:v>
                </c:pt>
                <c:pt idx="404">
                  <c:v>0.248689887164742</c:v>
                </c:pt>
                <c:pt idx="405">
                  <c:v>0.30901699437483698</c:v>
                </c:pt>
                <c:pt idx="406">
                  <c:v>0.36812455268456901</c:v>
                </c:pt>
                <c:pt idx="407">
                  <c:v>0.42577929156496702</c:v>
                </c:pt>
                <c:pt idx="408">
                  <c:v>0.48175367410161202</c:v>
                </c:pt>
                <c:pt idx="409">
                  <c:v>0.53582679497889696</c:v>
                </c:pt>
                <c:pt idx="410">
                  <c:v>0.58778525229237699</c:v>
                </c:pt>
                <c:pt idx="411">
                  <c:v>0.63742398974859804</c:v>
                </c:pt>
                <c:pt idx="412">
                  <c:v>0.68454710592860202</c:v>
                </c:pt>
                <c:pt idx="413">
                  <c:v>0.72896862742132995</c:v>
                </c:pt>
                <c:pt idx="414">
                  <c:v>0.77051324277571298</c:v>
                </c:pt>
                <c:pt idx="415">
                  <c:v>0.80901699437487695</c:v>
                </c:pt>
                <c:pt idx="416">
                  <c:v>0.84432792550195102</c:v>
                </c:pt>
                <c:pt idx="417">
                  <c:v>0.87630668004380496</c:v>
                </c:pt>
                <c:pt idx="418">
                  <c:v>0.90482705246596795</c:v>
                </c:pt>
                <c:pt idx="419">
                  <c:v>0.92977648588820705</c:v>
                </c:pt>
                <c:pt idx="420">
                  <c:v>0.95105651629511601</c:v>
                </c:pt>
                <c:pt idx="421">
                  <c:v>0.96858316112860099</c:v>
                </c:pt>
                <c:pt idx="422">
                  <c:v>0.98228725072866596</c:v>
                </c:pt>
                <c:pt idx="423">
                  <c:v>0.992114701314462</c:v>
                </c:pt>
                <c:pt idx="424">
                  <c:v>0.99802672842826401</c:v>
                </c:pt>
                <c:pt idx="425">
                  <c:v>1</c:v>
                </c:pt>
                <c:pt idx="426">
                  <c:v>0.998026728428279</c:v>
                </c:pt>
                <c:pt idx="427">
                  <c:v>0.99211470131449297</c:v>
                </c:pt>
                <c:pt idx="428">
                  <c:v>0.98228725072871204</c:v>
                </c:pt>
                <c:pt idx="429">
                  <c:v>0.96858316112866205</c:v>
                </c:pt>
                <c:pt idx="430">
                  <c:v>0.95105651629519194</c:v>
                </c:pt>
                <c:pt idx="431">
                  <c:v>0.92977648588829798</c:v>
                </c:pt>
                <c:pt idx="432">
                  <c:v>0.90482705246607298</c:v>
                </c:pt>
                <c:pt idx="433">
                  <c:v>0.87630668004392398</c:v>
                </c:pt>
                <c:pt idx="434">
                  <c:v>0.84432792550208302</c:v>
                </c:pt>
                <c:pt idx="435">
                  <c:v>0.80901699437502195</c:v>
                </c:pt>
                <c:pt idx="436">
                  <c:v>0.77051324277586997</c:v>
                </c:pt>
                <c:pt idx="437">
                  <c:v>0.72896862742149904</c:v>
                </c:pt>
                <c:pt idx="438">
                  <c:v>0.68454710592878198</c:v>
                </c:pt>
                <c:pt idx="439">
                  <c:v>0.637423989748789</c:v>
                </c:pt>
                <c:pt idx="440">
                  <c:v>0.58778525229257705</c:v>
                </c:pt>
                <c:pt idx="441">
                  <c:v>0.53582679497910601</c:v>
                </c:pt>
                <c:pt idx="442">
                  <c:v>0.48175367410182901</c:v>
                </c:pt>
                <c:pt idx="443">
                  <c:v>0.42577929156519001</c:v>
                </c:pt>
                <c:pt idx="444">
                  <c:v>0.36812455268479899</c:v>
                </c:pt>
                <c:pt idx="445">
                  <c:v>0.30901699437507202</c:v>
                </c:pt>
                <c:pt idx="446">
                  <c:v>0.248689887164982</c:v>
                </c:pt>
                <c:pt idx="447">
                  <c:v>0.187381314585854</c:v>
                </c:pt>
                <c:pt idx="448">
                  <c:v>0.12533323356443499</c:v>
                </c:pt>
                <c:pt idx="449">
                  <c:v>6.2790519529445296E-2</c:v>
                </c:pt>
                <c:pt idx="450">
                  <c:v>1.32552588234851E-13</c:v>
                </c:pt>
                <c:pt idx="451">
                  <c:v>-6.2790519529180702E-2</c:v>
                </c:pt>
                <c:pt idx="452">
                  <c:v>-0.125333233564172</c:v>
                </c:pt>
                <c:pt idx="453">
                  <c:v>-0.18738131458559301</c:v>
                </c:pt>
                <c:pt idx="454">
                  <c:v>-0.24868988716472501</c:v>
                </c:pt>
                <c:pt idx="455">
                  <c:v>-0.30901699437482</c:v>
                </c:pt>
                <c:pt idx="456">
                  <c:v>-0.36812455268455302</c:v>
                </c:pt>
                <c:pt idx="457">
                  <c:v>-0.42577929156494998</c:v>
                </c:pt>
                <c:pt idx="458">
                  <c:v>-0.48175367410159697</c:v>
                </c:pt>
                <c:pt idx="459">
                  <c:v>-0.53582679497888197</c:v>
                </c:pt>
                <c:pt idx="460">
                  <c:v>-0.587785252292363</c:v>
                </c:pt>
                <c:pt idx="461">
                  <c:v>-0.63742398974858405</c:v>
                </c:pt>
                <c:pt idx="462">
                  <c:v>-0.68454710592858903</c:v>
                </c:pt>
                <c:pt idx="463">
                  <c:v>-0.72896862742131796</c:v>
                </c:pt>
                <c:pt idx="464">
                  <c:v>-0.77051324277570099</c:v>
                </c:pt>
                <c:pt idx="465">
                  <c:v>-0.80901699437486596</c:v>
                </c:pt>
                <c:pt idx="466">
                  <c:v>-0.84432792550194102</c:v>
                </c:pt>
                <c:pt idx="467">
                  <c:v>-0.87630668004379697</c:v>
                </c:pt>
                <c:pt idx="468">
                  <c:v>-0.90482705246595996</c:v>
                </c:pt>
                <c:pt idx="469">
                  <c:v>-0.92977648588820005</c:v>
                </c:pt>
                <c:pt idx="470">
                  <c:v>-0.95105651629511001</c:v>
                </c:pt>
                <c:pt idx="471">
                  <c:v>-0.96858316112859599</c:v>
                </c:pt>
                <c:pt idx="472">
                  <c:v>-0.98228725072866196</c:v>
                </c:pt>
                <c:pt idx="473">
                  <c:v>-0.99211470131446</c:v>
                </c:pt>
                <c:pt idx="474">
                  <c:v>-0.99802672842826301</c:v>
                </c:pt>
                <c:pt idx="475">
                  <c:v>-1</c:v>
                </c:pt>
                <c:pt idx="476">
                  <c:v>-0.99802672842828</c:v>
                </c:pt>
                <c:pt idx="477">
                  <c:v>-0.99211470131449597</c:v>
                </c:pt>
                <c:pt idx="478">
                  <c:v>-0.98228725072871503</c:v>
                </c:pt>
                <c:pt idx="479">
                  <c:v>-0.96858316112866705</c:v>
                </c:pt>
                <c:pt idx="480">
                  <c:v>-0.95105651629519805</c:v>
                </c:pt>
                <c:pt idx="481">
                  <c:v>-0.92977648588830397</c:v>
                </c:pt>
                <c:pt idx="482">
                  <c:v>-0.90482705246608097</c:v>
                </c:pt>
                <c:pt idx="483">
                  <c:v>-0.87630668004393297</c:v>
                </c:pt>
                <c:pt idx="484">
                  <c:v>-0.84432792550209301</c:v>
                </c:pt>
                <c:pt idx="485">
                  <c:v>-0.80901699437503305</c:v>
                </c:pt>
                <c:pt idx="486">
                  <c:v>-0.77051324277588196</c:v>
                </c:pt>
                <c:pt idx="487">
                  <c:v>-0.72896862742151103</c:v>
                </c:pt>
                <c:pt idx="488">
                  <c:v>-0.68454710592879497</c:v>
                </c:pt>
                <c:pt idx="489">
                  <c:v>-0.63742398974880199</c:v>
                </c:pt>
                <c:pt idx="490">
                  <c:v>-0.58778525229259204</c:v>
                </c:pt>
                <c:pt idx="491">
                  <c:v>-0.535826794979121</c:v>
                </c:pt>
                <c:pt idx="492">
                  <c:v>-0.481753674101845</c:v>
                </c:pt>
                <c:pt idx="493">
                  <c:v>-0.425779291565206</c:v>
                </c:pt>
                <c:pt idx="494">
                  <c:v>-0.36812455268481598</c:v>
                </c:pt>
                <c:pt idx="495">
                  <c:v>-0.309016994375089</c:v>
                </c:pt>
                <c:pt idx="496">
                  <c:v>-0.24868988716499901</c:v>
                </c:pt>
                <c:pt idx="497">
                  <c:v>-0.18738131458587101</c:v>
                </c:pt>
                <c:pt idx="498">
                  <c:v>-0.125333233564453</c:v>
                </c:pt>
                <c:pt idx="499">
                  <c:v>-6.2790519529463101E-2</c:v>
                </c:pt>
                <c:pt idx="500">
                  <c:v>-1.5043862130876801E-13</c:v>
                </c:pt>
                <c:pt idx="501">
                  <c:v>6.2790519529162897E-2</c:v>
                </c:pt>
                <c:pt idx="502">
                  <c:v>0.12533323356415399</c:v>
                </c:pt>
                <c:pt idx="503">
                  <c:v>0.187381314585576</c:v>
                </c:pt>
                <c:pt idx="504">
                  <c:v>0.248689887164708</c:v>
                </c:pt>
                <c:pt idx="505">
                  <c:v>0.30901699437480301</c:v>
                </c:pt>
                <c:pt idx="506">
                  <c:v>0.36812455268453598</c:v>
                </c:pt>
                <c:pt idx="507">
                  <c:v>0.42577929156493399</c:v>
                </c:pt>
                <c:pt idx="508">
                  <c:v>0.48175367410158099</c:v>
                </c:pt>
                <c:pt idx="509">
                  <c:v>0.53582679497886698</c:v>
                </c:pt>
                <c:pt idx="510">
                  <c:v>0.58778525229234901</c:v>
                </c:pt>
                <c:pt idx="511">
                  <c:v>0.63742398974857295</c:v>
                </c:pt>
                <c:pt idx="512">
                  <c:v>0.68454710592858103</c:v>
                </c:pt>
                <c:pt idx="513">
                  <c:v>0.72896862742131296</c:v>
                </c:pt>
                <c:pt idx="514">
                  <c:v>0.77051324277569899</c:v>
                </c:pt>
                <c:pt idx="515">
                  <c:v>0.80901699437486596</c:v>
                </c:pt>
                <c:pt idx="516">
                  <c:v>0.84432792550194302</c:v>
                </c:pt>
                <c:pt idx="517">
                  <c:v>0.87630668004379997</c:v>
                </c:pt>
                <c:pt idx="518">
                  <c:v>0.90482705246596495</c:v>
                </c:pt>
                <c:pt idx="519">
                  <c:v>0.92977648588820505</c:v>
                </c:pt>
                <c:pt idx="520">
                  <c:v>0.95105651629511601</c:v>
                </c:pt>
                <c:pt idx="521">
                  <c:v>0.96858316112860199</c:v>
                </c:pt>
                <c:pt idx="522">
                  <c:v>0.98228725072866696</c:v>
                </c:pt>
                <c:pt idx="523">
                  <c:v>0.992114701314464</c:v>
                </c:pt>
                <c:pt idx="524">
                  <c:v>0.99802672842826501</c:v>
                </c:pt>
                <c:pt idx="525">
                  <c:v>1</c:v>
                </c:pt>
                <c:pt idx="526">
                  <c:v>0.998026728428278</c:v>
                </c:pt>
                <c:pt idx="527">
                  <c:v>0.99211470131448998</c:v>
                </c:pt>
                <c:pt idx="528">
                  <c:v>0.98228725072870704</c:v>
                </c:pt>
                <c:pt idx="529">
                  <c:v>0.96858316112865395</c:v>
                </c:pt>
                <c:pt idx="530">
                  <c:v>0.95105651629518095</c:v>
                </c:pt>
                <c:pt idx="531">
                  <c:v>0.92977648588828299</c:v>
                </c:pt>
                <c:pt idx="532">
                  <c:v>0.90482705246605499</c:v>
                </c:pt>
                <c:pt idx="533">
                  <c:v>0.876306680043902</c:v>
                </c:pt>
                <c:pt idx="534">
                  <c:v>0.84432792550205704</c:v>
                </c:pt>
                <c:pt idx="535">
                  <c:v>0.80901699437499097</c:v>
                </c:pt>
                <c:pt idx="536">
                  <c:v>0.770513242775834</c:v>
                </c:pt>
                <c:pt idx="537">
                  <c:v>0.72896862742145796</c:v>
                </c:pt>
                <c:pt idx="538">
                  <c:v>0.68454710592873602</c:v>
                </c:pt>
                <c:pt idx="539">
                  <c:v>0.63742398974873704</c:v>
                </c:pt>
                <c:pt idx="540">
                  <c:v>0.58778525229251999</c:v>
                </c:pt>
                <c:pt idx="541">
                  <c:v>0.53582679497904295</c:v>
                </c:pt>
                <c:pt idx="542">
                  <c:v>0.48175367410176101</c:v>
                </c:pt>
                <c:pt idx="543">
                  <c:v>0.42577929156511701</c:v>
                </c:pt>
                <c:pt idx="544">
                  <c:v>0.36812455268472</c:v>
                </c:pt>
                <c:pt idx="545">
                  <c:v>0.30901699437498698</c:v>
                </c:pt>
                <c:pt idx="546">
                  <c:v>0.24868988716489299</c:v>
                </c:pt>
                <c:pt idx="547">
                  <c:v>0.18738131458575999</c:v>
                </c:pt>
                <c:pt idx="548">
                  <c:v>0.12533323356433701</c:v>
                </c:pt>
                <c:pt idx="549">
                  <c:v>6.2790519529342698E-2</c:v>
                </c:pt>
                <c:pt idx="550">
                  <c:v>2.6216107230665599E-14</c:v>
                </c:pt>
                <c:pt idx="551">
                  <c:v>-6.2790519529290406E-2</c:v>
                </c:pt>
                <c:pt idx="552">
                  <c:v>-0.125333233564285</c:v>
                </c:pt>
                <c:pt idx="553">
                  <c:v>-0.187381314585708</c:v>
                </c:pt>
                <c:pt idx="554">
                  <c:v>-0.248689887164842</c:v>
                </c:pt>
                <c:pt idx="555">
                  <c:v>-0.30901699437493801</c:v>
                </c:pt>
                <c:pt idx="556">
                  <c:v>-0.36812455268467098</c:v>
                </c:pt>
                <c:pt idx="557">
                  <c:v>-0.425779291565069</c:v>
                </c:pt>
                <c:pt idx="558">
                  <c:v>-0.48175367410171499</c:v>
                </c:pt>
                <c:pt idx="559">
                  <c:v>-0.53582679497899899</c:v>
                </c:pt>
                <c:pt idx="560">
                  <c:v>-0.58778525229247802</c:v>
                </c:pt>
                <c:pt idx="561">
                  <c:v>-0.63742398974869696</c:v>
                </c:pt>
                <c:pt idx="562">
                  <c:v>-0.68454710592869705</c:v>
                </c:pt>
                <c:pt idx="563">
                  <c:v>-0.72896862742142199</c:v>
                </c:pt>
                <c:pt idx="564">
                  <c:v>-0.77051324277580102</c:v>
                </c:pt>
                <c:pt idx="565">
                  <c:v>-0.80901699437496</c:v>
                </c:pt>
                <c:pt idx="566">
                  <c:v>-0.84432792550202795</c:v>
                </c:pt>
                <c:pt idx="567">
                  <c:v>-0.87630668004387702</c:v>
                </c:pt>
                <c:pt idx="568">
                  <c:v>-0.90482705246603301</c:v>
                </c:pt>
                <c:pt idx="569">
                  <c:v>-0.929776485888264</c:v>
                </c:pt>
                <c:pt idx="570">
                  <c:v>-0.95105651629516497</c:v>
                </c:pt>
                <c:pt idx="571">
                  <c:v>-0.96858316112864096</c:v>
                </c:pt>
                <c:pt idx="572">
                  <c:v>-0.98228725072869705</c:v>
                </c:pt>
                <c:pt idx="573">
                  <c:v>-0.99211470131448398</c:v>
                </c:pt>
                <c:pt idx="574">
                  <c:v>-0.998026728428275</c:v>
                </c:pt>
                <c:pt idx="575">
                  <c:v>-1</c:v>
                </c:pt>
                <c:pt idx="576">
                  <c:v>-0.99802672842826801</c:v>
                </c:pt>
                <c:pt idx="577">
                  <c:v>-0.99211470131446999</c:v>
                </c:pt>
                <c:pt idx="578">
                  <c:v>-0.98228725072867695</c:v>
                </c:pt>
                <c:pt idx="579">
                  <c:v>-0.96858316112861498</c:v>
                </c:pt>
                <c:pt idx="580">
                  <c:v>-0.95105651629513199</c:v>
                </c:pt>
                <c:pt idx="581">
                  <c:v>-0.92977648588822503</c:v>
                </c:pt>
                <c:pt idx="582">
                  <c:v>-0.90482705246598705</c:v>
                </c:pt>
                <c:pt idx="583">
                  <c:v>-0.87630668004382495</c:v>
                </c:pt>
                <c:pt idx="584">
                  <c:v>-0.844327925501971</c:v>
                </c:pt>
                <c:pt idx="585">
                  <c:v>-0.80901699437489705</c:v>
                </c:pt>
                <c:pt idx="586">
                  <c:v>-0.77051324277573296</c:v>
                </c:pt>
                <c:pt idx="587">
                  <c:v>-0.72896862742134805</c:v>
                </c:pt>
                <c:pt idx="588">
                  <c:v>-0.684547105928619</c:v>
                </c:pt>
                <c:pt idx="589">
                  <c:v>-0.63742398974861403</c:v>
                </c:pt>
                <c:pt idx="590">
                  <c:v>-0.58778525229239098</c:v>
                </c:pt>
                <c:pt idx="591">
                  <c:v>-0.53582679497890795</c:v>
                </c:pt>
                <c:pt idx="592">
                  <c:v>-0.48175367410162101</c:v>
                </c:pt>
                <c:pt idx="593">
                  <c:v>-0.42577929156497202</c:v>
                </c:pt>
                <c:pt idx="594">
                  <c:v>-0.368124552684572</c:v>
                </c:pt>
                <c:pt idx="595">
                  <c:v>-0.30901699437483598</c:v>
                </c:pt>
                <c:pt idx="596">
                  <c:v>-0.248689887164738</c:v>
                </c:pt>
                <c:pt idx="597">
                  <c:v>-0.187381314585603</c:v>
                </c:pt>
                <c:pt idx="598">
                  <c:v>-0.125333233564178</c:v>
                </c:pt>
                <c:pt idx="599">
                  <c:v>-6.2790519529183297E-2</c:v>
                </c:pt>
                <c:pt idx="600">
                  <c:v>1.3353354363544201E-13</c:v>
                </c:pt>
              </c:numCache>
            </c:numRef>
          </c:yVal>
          <c:smooth val="1"/>
          <c:extLst>
            <c:ext xmlns:c16="http://schemas.microsoft.com/office/drawing/2014/chart" uri="{C3380CC4-5D6E-409C-BE32-E72D297353CC}">
              <c16:uniqueId val="{00000000-744C-F644-A7A5-9B63B47C3E79}"/>
            </c:ext>
          </c:extLst>
        </c:ser>
        <c:dLbls>
          <c:showLegendKey val="0"/>
          <c:showVal val="0"/>
          <c:showCatName val="0"/>
          <c:showSerName val="0"/>
          <c:showPercent val="0"/>
          <c:showBubbleSize val="0"/>
        </c:dLbls>
        <c:axId val="-2125111976"/>
        <c:axId val="-2125108664"/>
      </c:scatterChart>
      <c:valAx>
        <c:axId val="-2125111976"/>
        <c:scaling>
          <c:orientation val="minMax"/>
        </c:scaling>
        <c:delete val="0"/>
        <c:axPos val="b"/>
        <c:numFmt formatCode="General" sourceLinked="1"/>
        <c:majorTickMark val="none"/>
        <c:minorTickMark val="none"/>
        <c:tickLblPos val="none"/>
        <c:spPr>
          <a:ln>
            <a:noFill/>
          </a:ln>
        </c:spPr>
        <c:txPr>
          <a:bodyPr/>
          <a:lstStyle/>
          <a:p>
            <a:pPr>
              <a:defRPr b="0" i="0"/>
            </a:pPr>
            <a:endParaRPr lang="en-US"/>
          </a:p>
        </c:txPr>
        <c:crossAx val="-2125108664"/>
        <c:crossesAt val="0"/>
        <c:crossBetween val="midCat"/>
      </c:valAx>
      <c:valAx>
        <c:axId val="-2125108664"/>
        <c:scaling>
          <c:orientation val="minMax"/>
          <c:max val="1.5"/>
          <c:min val="-1.5"/>
        </c:scaling>
        <c:delete val="0"/>
        <c:axPos val="l"/>
        <c:majorGridlines>
          <c:spPr>
            <a:ln>
              <a:solidFill>
                <a:sysClr val="windowText" lastClr="000000">
                  <a:tint val="75000"/>
                  <a:shade val="95000"/>
                  <a:satMod val="105000"/>
                  <a:alpha val="0"/>
                </a:sysClr>
              </a:solidFill>
            </a:ln>
          </c:spPr>
        </c:majorGridlines>
        <c:numFmt formatCode="General" sourceLinked="1"/>
        <c:majorTickMark val="none"/>
        <c:minorTickMark val="none"/>
        <c:tickLblPos val="none"/>
        <c:spPr>
          <a:ln>
            <a:noFill/>
          </a:ln>
        </c:spPr>
        <c:crossAx val="-2125111976"/>
        <c:crosses val="autoZero"/>
        <c:crossBetween val="midCat"/>
        <c:majorUnit val="0.5"/>
        <c:minorUnit val="0.1"/>
      </c:valAx>
    </c:plotArea>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9048141134256901E-2"/>
          <c:y val="1.5665796344647501E-2"/>
          <c:w val="0.92563540316953996"/>
          <c:h val="0.94255874673629203"/>
        </c:manualLayout>
      </c:layout>
      <c:scatterChart>
        <c:scatterStyle val="lineMarker"/>
        <c:varyColors val="0"/>
        <c:ser>
          <c:idx val="0"/>
          <c:order val="0"/>
          <c:spPr>
            <a:ln w="28575">
              <a:solidFill>
                <a:srgbClr val="0000FF"/>
              </a:solidFill>
            </a:ln>
          </c:spPr>
          <c:marker>
            <c:symbol val="none"/>
          </c:marker>
          <c:xVal>
            <c:numRef>
              <c:f>Sheet1!$A$2:$A$602</c:f>
              <c:numCache>
                <c:formatCode>General</c:formatCode>
                <c:ptCount val="601"/>
                <c:pt idx="0">
                  <c:v>0</c:v>
                </c:pt>
                <c:pt idx="1">
                  <c:v>6.2831853071795896E-2</c:v>
                </c:pt>
                <c:pt idx="2">
                  <c:v>0.12566370614359201</c:v>
                </c:pt>
                <c:pt idx="3">
                  <c:v>0.18849555921538799</c:v>
                </c:pt>
                <c:pt idx="4">
                  <c:v>0.25132741228718303</c:v>
                </c:pt>
                <c:pt idx="5">
                  <c:v>0.31415926535897898</c:v>
                </c:pt>
                <c:pt idx="6">
                  <c:v>0.37699111843077499</c:v>
                </c:pt>
                <c:pt idx="7">
                  <c:v>0.43982297150257099</c:v>
                </c:pt>
                <c:pt idx="8">
                  <c:v>0.50265482457436705</c:v>
                </c:pt>
                <c:pt idx="9">
                  <c:v>0.56548667764616301</c:v>
                </c:pt>
                <c:pt idx="10">
                  <c:v>0.62831853071795796</c:v>
                </c:pt>
                <c:pt idx="11">
                  <c:v>0.69115038378975402</c:v>
                </c:pt>
                <c:pt idx="12">
                  <c:v>0.75398223686154997</c:v>
                </c:pt>
                <c:pt idx="13">
                  <c:v>0.81681408993334603</c:v>
                </c:pt>
                <c:pt idx="14">
                  <c:v>0.87964594300514198</c:v>
                </c:pt>
                <c:pt idx="15">
                  <c:v>0.94247779607693805</c:v>
                </c:pt>
                <c:pt idx="16">
                  <c:v>1.0053096491487341</c:v>
                </c:pt>
                <c:pt idx="17">
                  <c:v>1.0681415022205301</c:v>
                </c:pt>
                <c:pt idx="18">
                  <c:v>1.130973355292326</c:v>
                </c:pt>
                <c:pt idx="19">
                  <c:v>1.1938052083641211</c:v>
                </c:pt>
                <c:pt idx="20">
                  <c:v>1.256637061435917</c:v>
                </c:pt>
                <c:pt idx="21">
                  <c:v>1.319468914507713</c:v>
                </c:pt>
                <c:pt idx="22">
                  <c:v>1.38230076757951</c:v>
                </c:pt>
                <c:pt idx="23">
                  <c:v>1.4451326206513051</c:v>
                </c:pt>
                <c:pt idx="24">
                  <c:v>1.5079644737231011</c:v>
                </c:pt>
                <c:pt idx="25">
                  <c:v>1.570796326794897</c:v>
                </c:pt>
                <c:pt idx="26">
                  <c:v>1.633628179866693</c:v>
                </c:pt>
                <c:pt idx="27">
                  <c:v>1.69646003293849</c:v>
                </c:pt>
                <c:pt idx="28">
                  <c:v>1.7592918860102851</c:v>
                </c:pt>
                <c:pt idx="29">
                  <c:v>1.822123739082081</c:v>
                </c:pt>
                <c:pt idx="30">
                  <c:v>1.884955592153877</c:v>
                </c:pt>
                <c:pt idx="31">
                  <c:v>1.9477874452256729</c:v>
                </c:pt>
                <c:pt idx="32">
                  <c:v>2.01061929829747</c:v>
                </c:pt>
                <c:pt idx="33">
                  <c:v>2.0734511513692651</c:v>
                </c:pt>
                <c:pt idx="34">
                  <c:v>2.136283004441061</c:v>
                </c:pt>
                <c:pt idx="35">
                  <c:v>2.1991148575128561</c:v>
                </c:pt>
                <c:pt idx="36">
                  <c:v>2.261946710584652</c:v>
                </c:pt>
                <c:pt idx="37">
                  <c:v>2.324778563656448</c:v>
                </c:pt>
                <c:pt idx="38">
                  <c:v>2.387610416728243</c:v>
                </c:pt>
                <c:pt idx="39">
                  <c:v>2.450442269800039</c:v>
                </c:pt>
                <c:pt idx="40">
                  <c:v>2.5132741228718358</c:v>
                </c:pt>
                <c:pt idx="41">
                  <c:v>2.5761059759436322</c:v>
                </c:pt>
                <c:pt idx="42">
                  <c:v>2.6389378290154282</c:v>
                </c:pt>
                <c:pt idx="43">
                  <c:v>2.7017696820872241</c:v>
                </c:pt>
                <c:pt idx="44">
                  <c:v>2.7646015351590201</c:v>
                </c:pt>
                <c:pt idx="45">
                  <c:v>2.827433388230816</c:v>
                </c:pt>
                <c:pt idx="46">
                  <c:v>2.890265241302612</c:v>
                </c:pt>
                <c:pt idx="47">
                  <c:v>2.9530970943744079</c:v>
                </c:pt>
                <c:pt idx="48">
                  <c:v>3.0159289474462039</c:v>
                </c:pt>
                <c:pt idx="49">
                  <c:v>3.0787608005179998</c:v>
                </c:pt>
                <c:pt idx="50">
                  <c:v>3.1415926535897958</c:v>
                </c:pt>
                <c:pt idx="51">
                  <c:v>3.2044245066615908</c:v>
                </c:pt>
                <c:pt idx="52">
                  <c:v>3.2672563597333881</c:v>
                </c:pt>
                <c:pt idx="53">
                  <c:v>3.3300882128051841</c:v>
                </c:pt>
                <c:pt idx="54">
                  <c:v>3.39292006587698</c:v>
                </c:pt>
                <c:pt idx="55">
                  <c:v>3.455751918948776</c:v>
                </c:pt>
                <c:pt idx="56">
                  <c:v>3.518583772020571</c:v>
                </c:pt>
                <c:pt idx="57">
                  <c:v>3.581415625092367</c:v>
                </c:pt>
                <c:pt idx="58">
                  <c:v>3.6442474781641629</c:v>
                </c:pt>
                <c:pt idx="59">
                  <c:v>3.7070793312359598</c:v>
                </c:pt>
                <c:pt idx="60">
                  <c:v>3.7699111843077548</c:v>
                </c:pt>
                <c:pt idx="61">
                  <c:v>3.832743037379537</c:v>
                </c:pt>
                <c:pt idx="62">
                  <c:v>3.8955748904513472</c:v>
                </c:pt>
                <c:pt idx="63">
                  <c:v>3.9584067435231431</c:v>
                </c:pt>
                <c:pt idx="64">
                  <c:v>4.02123859659494</c:v>
                </c:pt>
                <c:pt idx="65">
                  <c:v>4.0840704496667346</c:v>
                </c:pt>
                <c:pt idx="66">
                  <c:v>4.1469023027385301</c:v>
                </c:pt>
                <c:pt idx="67">
                  <c:v>4.2097341558103301</c:v>
                </c:pt>
                <c:pt idx="68">
                  <c:v>4.2725660088821202</c:v>
                </c:pt>
                <c:pt idx="69">
                  <c:v>4.3353978619539166</c:v>
                </c:pt>
                <c:pt idx="70">
                  <c:v>4.3982297150257121</c:v>
                </c:pt>
                <c:pt idx="71">
                  <c:v>4.4610615680975076</c:v>
                </c:pt>
                <c:pt idx="72">
                  <c:v>4.5238934211693032</c:v>
                </c:pt>
                <c:pt idx="73">
                  <c:v>4.5867252742410987</c:v>
                </c:pt>
                <c:pt idx="74">
                  <c:v>4.6495571273128942</c:v>
                </c:pt>
                <c:pt idx="75">
                  <c:v>4.7123889803846897</c:v>
                </c:pt>
                <c:pt idx="76">
                  <c:v>4.7752208334564852</c:v>
                </c:pt>
                <c:pt idx="77">
                  <c:v>4.8380526865282807</c:v>
                </c:pt>
                <c:pt idx="78">
                  <c:v>4.9008845396000744</c:v>
                </c:pt>
                <c:pt idx="79">
                  <c:v>4.9637163926718708</c:v>
                </c:pt>
                <c:pt idx="80">
                  <c:v>5.0265482457436681</c:v>
                </c:pt>
                <c:pt idx="81">
                  <c:v>5.0893800988154627</c:v>
                </c:pt>
                <c:pt idx="82">
                  <c:v>5.1522119518872236</c:v>
                </c:pt>
                <c:pt idx="83">
                  <c:v>5.2150438049590537</c:v>
                </c:pt>
                <c:pt idx="84">
                  <c:v>5.2778756580308466</c:v>
                </c:pt>
                <c:pt idx="85">
                  <c:v>5.3407075111026439</c:v>
                </c:pt>
                <c:pt idx="86">
                  <c:v>5.4035393641744403</c:v>
                </c:pt>
                <c:pt idx="87">
                  <c:v>5.4663712172462358</c:v>
                </c:pt>
                <c:pt idx="88">
                  <c:v>5.5292030703180313</c:v>
                </c:pt>
                <c:pt idx="89">
                  <c:v>5.5920349233898268</c:v>
                </c:pt>
                <c:pt idx="90">
                  <c:v>5.6548667764616196</c:v>
                </c:pt>
                <c:pt idx="91">
                  <c:v>5.7176986295334178</c:v>
                </c:pt>
                <c:pt idx="92">
                  <c:v>5.7805304826052106</c:v>
                </c:pt>
                <c:pt idx="93">
                  <c:v>5.8433623356770079</c:v>
                </c:pt>
                <c:pt idx="94">
                  <c:v>5.9061941887488061</c:v>
                </c:pt>
                <c:pt idx="95">
                  <c:v>5.9690260418205998</c:v>
                </c:pt>
                <c:pt idx="96">
                  <c:v>6.0318578948923971</c:v>
                </c:pt>
                <c:pt idx="97">
                  <c:v>6.0946897479641908</c:v>
                </c:pt>
                <c:pt idx="98">
                  <c:v>6.1575216010359073</c:v>
                </c:pt>
                <c:pt idx="99">
                  <c:v>6.2203534541077818</c:v>
                </c:pt>
                <c:pt idx="100">
                  <c:v>6.2831853071795756</c:v>
                </c:pt>
                <c:pt idx="101">
                  <c:v>6.3460171602513729</c:v>
                </c:pt>
                <c:pt idx="102">
                  <c:v>6.4088490133231701</c:v>
                </c:pt>
                <c:pt idx="103">
                  <c:v>6.4716808663949639</c:v>
                </c:pt>
                <c:pt idx="104">
                  <c:v>6.5345127194667354</c:v>
                </c:pt>
                <c:pt idx="105">
                  <c:v>6.5973445725385336</c:v>
                </c:pt>
                <c:pt idx="106">
                  <c:v>6.6601764256103486</c:v>
                </c:pt>
                <c:pt idx="107">
                  <c:v>6.7230082786821459</c:v>
                </c:pt>
                <c:pt idx="108">
                  <c:v>6.7858401317539414</c:v>
                </c:pt>
                <c:pt idx="109">
                  <c:v>6.848671984825736</c:v>
                </c:pt>
                <c:pt idx="110">
                  <c:v>6.9115038378975324</c:v>
                </c:pt>
                <c:pt idx="111">
                  <c:v>6.974335690969327</c:v>
                </c:pt>
                <c:pt idx="112">
                  <c:v>7.0371675440411234</c:v>
                </c:pt>
                <c:pt idx="113">
                  <c:v>7.0999993971129189</c:v>
                </c:pt>
                <c:pt idx="114">
                  <c:v>7.1628312501846736</c:v>
                </c:pt>
                <c:pt idx="115">
                  <c:v>7.22566310325651</c:v>
                </c:pt>
                <c:pt idx="116">
                  <c:v>7.2884949563283046</c:v>
                </c:pt>
                <c:pt idx="117">
                  <c:v>7.351326809400101</c:v>
                </c:pt>
                <c:pt idx="118">
                  <c:v>7.4141586624718956</c:v>
                </c:pt>
                <c:pt idx="119">
                  <c:v>7.4769905155436911</c:v>
                </c:pt>
                <c:pt idx="120">
                  <c:v>7.5398223686154866</c:v>
                </c:pt>
                <c:pt idx="121">
                  <c:v>7.6026542216872173</c:v>
                </c:pt>
                <c:pt idx="122">
                  <c:v>7.6654860747590128</c:v>
                </c:pt>
                <c:pt idx="123">
                  <c:v>7.728317927830874</c:v>
                </c:pt>
                <c:pt idx="124">
                  <c:v>7.7911497809026704</c:v>
                </c:pt>
                <c:pt idx="125">
                  <c:v>7.853981633974465</c:v>
                </c:pt>
                <c:pt idx="126">
                  <c:v>7.9168134870462596</c:v>
                </c:pt>
                <c:pt idx="127">
                  <c:v>7.979645340118056</c:v>
                </c:pt>
                <c:pt idx="128">
                  <c:v>8.0424771931898515</c:v>
                </c:pt>
                <c:pt idx="129">
                  <c:v>8.1053090462616506</c:v>
                </c:pt>
                <c:pt idx="130">
                  <c:v>8.1681408993334426</c:v>
                </c:pt>
                <c:pt idx="131">
                  <c:v>8.2309727524052381</c:v>
                </c:pt>
                <c:pt idx="132">
                  <c:v>8.2938046054770336</c:v>
                </c:pt>
                <c:pt idx="133">
                  <c:v>8.3566364585488309</c:v>
                </c:pt>
                <c:pt idx="134">
                  <c:v>8.4194683116206246</c:v>
                </c:pt>
                <c:pt idx="135">
                  <c:v>8.4823001646924183</c:v>
                </c:pt>
                <c:pt idx="136">
                  <c:v>8.5451320177642192</c:v>
                </c:pt>
                <c:pt idx="137">
                  <c:v>8.6079638708360111</c:v>
                </c:pt>
                <c:pt idx="138">
                  <c:v>8.6707957239078066</c:v>
                </c:pt>
                <c:pt idx="139">
                  <c:v>8.7336275769796021</c:v>
                </c:pt>
                <c:pt idx="140">
                  <c:v>8.7964594300513976</c:v>
                </c:pt>
                <c:pt idx="141">
                  <c:v>8.8592912831231931</c:v>
                </c:pt>
                <c:pt idx="142">
                  <c:v>8.9221231361949886</c:v>
                </c:pt>
                <c:pt idx="143">
                  <c:v>8.9849549892667842</c:v>
                </c:pt>
                <c:pt idx="144">
                  <c:v>9.0477868423385797</c:v>
                </c:pt>
                <c:pt idx="145">
                  <c:v>9.1106186954103681</c:v>
                </c:pt>
                <c:pt idx="146">
                  <c:v>9.1734505484821707</c:v>
                </c:pt>
                <c:pt idx="147">
                  <c:v>9.2362824015539626</c:v>
                </c:pt>
                <c:pt idx="148">
                  <c:v>9.2991142546257599</c:v>
                </c:pt>
                <c:pt idx="149">
                  <c:v>9.3619461076975572</c:v>
                </c:pt>
                <c:pt idx="150">
                  <c:v>9.4247779607693527</c:v>
                </c:pt>
                <c:pt idx="151">
                  <c:v>9.48760981384115</c:v>
                </c:pt>
                <c:pt idx="152">
                  <c:v>9.5504416669129508</c:v>
                </c:pt>
                <c:pt idx="153">
                  <c:v>9.6132735199847392</c:v>
                </c:pt>
                <c:pt idx="154">
                  <c:v>9.6761053730565347</c:v>
                </c:pt>
                <c:pt idx="155">
                  <c:v>9.7389372261283302</c:v>
                </c:pt>
                <c:pt idx="156">
                  <c:v>9.8017690792001257</c:v>
                </c:pt>
                <c:pt idx="157">
                  <c:v>9.8646009322719195</c:v>
                </c:pt>
                <c:pt idx="158">
                  <c:v>9.9274327853437168</c:v>
                </c:pt>
                <c:pt idx="159">
                  <c:v>9.9902646384155123</c:v>
                </c:pt>
                <c:pt idx="160">
                  <c:v>10.05309649148731</c:v>
                </c:pt>
                <c:pt idx="161">
                  <c:v>10.1159283445591</c:v>
                </c:pt>
                <c:pt idx="162">
                  <c:v>10.178760197630901</c:v>
                </c:pt>
                <c:pt idx="163">
                  <c:v>10.2415920507027</c:v>
                </c:pt>
                <c:pt idx="164">
                  <c:v>10.30442390377449</c:v>
                </c:pt>
                <c:pt idx="165">
                  <c:v>10.3672557568463</c:v>
                </c:pt>
                <c:pt idx="166">
                  <c:v>10.430087609918081</c:v>
                </c:pt>
                <c:pt idx="167">
                  <c:v>10.49291946298988</c:v>
                </c:pt>
                <c:pt idx="168">
                  <c:v>10.55575131606167</c:v>
                </c:pt>
                <c:pt idx="169">
                  <c:v>10.618583169133469</c:v>
                </c:pt>
                <c:pt idx="170">
                  <c:v>10.681415022205259</c:v>
                </c:pt>
                <c:pt idx="171">
                  <c:v>10.74424687527706</c:v>
                </c:pt>
                <c:pt idx="172">
                  <c:v>10.80707872834885</c:v>
                </c:pt>
                <c:pt idx="173">
                  <c:v>10.869910581420649</c:v>
                </c:pt>
                <c:pt idx="174">
                  <c:v>10.93274243449244</c:v>
                </c:pt>
                <c:pt idx="175">
                  <c:v>10.99557428756424</c:v>
                </c:pt>
                <c:pt idx="176">
                  <c:v>11.058406140636039</c:v>
                </c:pt>
                <c:pt idx="177">
                  <c:v>11.12123799370783</c:v>
                </c:pt>
                <c:pt idx="178">
                  <c:v>11.18406984677963</c:v>
                </c:pt>
                <c:pt idx="179">
                  <c:v>11.246901699851421</c:v>
                </c:pt>
                <c:pt idx="180">
                  <c:v>11.30973355292322</c:v>
                </c:pt>
                <c:pt idx="181">
                  <c:v>11.37256540599501</c:v>
                </c:pt>
                <c:pt idx="182">
                  <c:v>11.435397259066811</c:v>
                </c:pt>
                <c:pt idx="183">
                  <c:v>11.498229112138601</c:v>
                </c:pt>
                <c:pt idx="184">
                  <c:v>11.5610609652104</c:v>
                </c:pt>
                <c:pt idx="185">
                  <c:v>11.623892818282201</c:v>
                </c:pt>
                <c:pt idx="186">
                  <c:v>11.686724671354</c:v>
                </c:pt>
                <c:pt idx="187">
                  <c:v>11.749556524425801</c:v>
                </c:pt>
                <c:pt idx="188">
                  <c:v>11.81238837749758</c:v>
                </c:pt>
                <c:pt idx="189">
                  <c:v>11.875220230569379</c:v>
                </c:pt>
                <c:pt idx="190">
                  <c:v>11.938052083641169</c:v>
                </c:pt>
                <c:pt idx="191">
                  <c:v>12.00088393671297</c:v>
                </c:pt>
                <c:pt idx="192">
                  <c:v>12.06371578978476</c:v>
                </c:pt>
                <c:pt idx="193">
                  <c:v>12.12654764285656</c:v>
                </c:pt>
                <c:pt idx="194">
                  <c:v>12.18937949592835</c:v>
                </c:pt>
                <c:pt idx="195">
                  <c:v>12.252211349000151</c:v>
                </c:pt>
                <c:pt idx="196">
                  <c:v>12.31504320207195</c:v>
                </c:pt>
                <c:pt idx="197">
                  <c:v>12.37787505514374</c:v>
                </c:pt>
                <c:pt idx="198">
                  <c:v>12.440706908215541</c:v>
                </c:pt>
                <c:pt idx="199">
                  <c:v>12.503538761287331</c:v>
                </c:pt>
                <c:pt idx="200">
                  <c:v>12.56637061435913</c:v>
                </c:pt>
                <c:pt idx="201">
                  <c:v>12.62920246743092</c:v>
                </c:pt>
                <c:pt idx="202">
                  <c:v>12.692034320502721</c:v>
                </c:pt>
                <c:pt idx="203">
                  <c:v>12.754866173574509</c:v>
                </c:pt>
                <c:pt idx="204">
                  <c:v>12.81769802664631</c:v>
                </c:pt>
                <c:pt idx="205">
                  <c:v>12.880529879718109</c:v>
                </c:pt>
                <c:pt idx="206">
                  <c:v>12.943361732789899</c:v>
                </c:pt>
                <c:pt idx="207">
                  <c:v>13.0061935858617</c:v>
                </c:pt>
                <c:pt idx="208">
                  <c:v>13.069025438933499</c:v>
                </c:pt>
                <c:pt idx="209">
                  <c:v>13.1318572920053</c:v>
                </c:pt>
                <c:pt idx="210">
                  <c:v>13.19468914507708</c:v>
                </c:pt>
                <c:pt idx="211">
                  <c:v>13.25752099814888</c:v>
                </c:pt>
                <c:pt idx="212">
                  <c:v>13.320352851220671</c:v>
                </c:pt>
                <c:pt idx="213">
                  <c:v>13.38318470429247</c:v>
                </c:pt>
                <c:pt idx="214">
                  <c:v>13.44601655736427</c:v>
                </c:pt>
                <c:pt idx="215">
                  <c:v>13.508848410436061</c:v>
                </c:pt>
                <c:pt idx="216">
                  <c:v>13.57168026350786</c:v>
                </c:pt>
                <c:pt idx="217">
                  <c:v>13.63451211657965</c:v>
                </c:pt>
                <c:pt idx="218">
                  <c:v>13.697343969651451</c:v>
                </c:pt>
                <c:pt idx="219">
                  <c:v>13.760175822723239</c:v>
                </c:pt>
                <c:pt idx="220">
                  <c:v>13.82300767579504</c:v>
                </c:pt>
                <c:pt idx="221">
                  <c:v>13.88583952886683</c:v>
                </c:pt>
                <c:pt idx="222">
                  <c:v>13.948671381938629</c:v>
                </c:pt>
                <c:pt idx="223">
                  <c:v>14.011503235010419</c:v>
                </c:pt>
                <c:pt idx="224">
                  <c:v>14.07433508808222</c:v>
                </c:pt>
                <c:pt idx="225">
                  <c:v>14.137166941154019</c:v>
                </c:pt>
                <c:pt idx="226">
                  <c:v>14.199998794225809</c:v>
                </c:pt>
                <c:pt idx="227">
                  <c:v>14.26283064729761</c:v>
                </c:pt>
                <c:pt idx="228">
                  <c:v>14.3256625003694</c:v>
                </c:pt>
                <c:pt idx="229">
                  <c:v>14.3884943534412</c:v>
                </c:pt>
                <c:pt idx="230">
                  <c:v>14.451326206513</c:v>
                </c:pt>
                <c:pt idx="231">
                  <c:v>14.514158059584799</c:v>
                </c:pt>
                <c:pt idx="232">
                  <c:v>14.576989912656581</c:v>
                </c:pt>
                <c:pt idx="233">
                  <c:v>14.63982176572838</c:v>
                </c:pt>
                <c:pt idx="234">
                  <c:v>14.702653618800181</c:v>
                </c:pt>
                <c:pt idx="235">
                  <c:v>14.765485471871971</c:v>
                </c:pt>
                <c:pt idx="236">
                  <c:v>14.82831732494377</c:v>
                </c:pt>
                <c:pt idx="237">
                  <c:v>14.89114917801556</c:v>
                </c:pt>
                <c:pt idx="238">
                  <c:v>14.953981031087361</c:v>
                </c:pt>
                <c:pt idx="239">
                  <c:v>15.016812884159149</c:v>
                </c:pt>
                <c:pt idx="240">
                  <c:v>15.07964473723095</c:v>
                </c:pt>
                <c:pt idx="241">
                  <c:v>15.14247659030274</c:v>
                </c:pt>
                <c:pt idx="242">
                  <c:v>15.205308443374539</c:v>
                </c:pt>
                <c:pt idx="243">
                  <c:v>15.26814029644633</c:v>
                </c:pt>
                <c:pt idx="244">
                  <c:v>15.33097214951813</c:v>
                </c:pt>
                <c:pt idx="245">
                  <c:v>15.393804002589929</c:v>
                </c:pt>
                <c:pt idx="246">
                  <c:v>15.45663585566172</c:v>
                </c:pt>
                <c:pt idx="247">
                  <c:v>15.51946770873352</c:v>
                </c:pt>
                <c:pt idx="248">
                  <c:v>15.582299561805311</c:v>
                </c:pt>
                <c:pt idx="249">
                  <c:v>15.64513141487711</c:v>
                </c:pt>
                <c:pt idx="250">
                  <c:v>15.7079632679489</c:v>
                </c:pt>
                <c:pt idx="251">
                  <c:v>15.770795121020701</c:v>
                </c:pt>
                <c:pt idx="252">
                  <c:v>15.8336269740925</c:v>
                </c:pt>
                <c:pt idx="253">
                  <c:v>15.896458827164301</c:v>
                </c:pt>
                <c:pt idx="254">
                  <c:v>15.9592906802361</c:v>
                </c:pt>
                <c:pt idx="255">
                  <c:v>16.022122533307339</c:v>
                </c:pt>
                <c:pt idx="256">
                  <c:v>16.084954386379678</c:v>
                </c:pt>
                <c:pt idx="257">
                  <c:v>16.14778623945147</c:v>
                </c:pt>
                <c:pt idx="258">
                  <c:v>16.210618092523269</c:v>
                </c:pt>
                <c:pt idx="259">
                  <c:v>16.273449945594979</c:v>
                </c:pt>
                <c:pt idx="260">
                  <c:v>16.33628179866686</c:v>
                </c:pt>
                <c:pt idx="261">
                  <c:v>16.399113651738659</c:v>
                </c:pt>
                <c:pt idx="262">
                  <c:v>16.461945504810451</c:v>
                </c:pt>
                <c:pt idx="263">
                  <c:v>16.52477735788225</c:v>
                </c:pt>
                <c:pt idx="264">
                  <c:v>16.587609210954039</c:v>
                </c:pt>
                <c:pt idx="265">
                  <c:v>16.650441064025841</c:v>
                </c:pt>
                <c:pt idx="266">
                  <c:v>16.71327291709763</c:v>
                </c:pt>
                <c:pt idx="267">
                  <c:v>16.776104770169429</c:v>
                </c:pt>
                <c:pt idx="268">
                  <c:v>16.838936623241221</c:v>
                </c:pt>
                <c:pt idx="269">
                  <c:v>16.90176847631302</c:v>
                </c:pt>
                <c:pt idx="270">
                  <c:v>16.964600329384819</c:v>
                </c:pt>
                <c:pt idx="271">
                  <c:v>17.027432182456611</c:v>
                </c:pt>
                <c:pt idx="272">
                  <c:v>17.09026403552841</c:v>
                </c:pt>
                <c:pt idx="273">
                  <c:v>17.153095888600198</c:v>
                </c:pt>
                <c:pt idx="274">
                  <c:v>17.215927741672001</c:v>
                </c:pt>
                <c:pt idx="275">
                  <c:v>17.278759594743779</c:v>
                </c:pt>
                <c:pt idx="276">
                  <c:v>17.341591447815599</c:v>
                </c:pt>
                <c:pt idx="277">
                  <c:v>17.40442330088738</c:v>
                </c:pt>
                <c:pt idx="278">
                  <c:v>17.467255153959179</c:v>
                </c:pt>
                <c:pt idx="279">
                  <c:v>17.530087007030971</c:v>
                </c:pt>
                <c:pt idx="280">
                  <c:v>17.59291886010277</c:v>
                </c:pt>
                <c:pt idx="281">
                  <c:v>17.655750713174569</c:v>
                </c:pt>
                <c:pt idx="282">
                  <c:v>17.718582566246361</c:v>
                </c:pt>
                <c:pt idx="283">
                  <c:v>17.78141441931816</c:v>
                </c:pt>
                <c:pt idx="284">
                  <c:v>17.844246272389679</c:v>
                </c:pt>
                <c:pt idx="285">
                  <c:v>17.907078125461751</c:v>
                </c:pt>
                <c:pt idx="286">
                  <c:v>17.969909978533479</c:v>
                </c:pt>
                <c:pt idx="287">
                  <c:v>18.032741831605179</c:v>
                </c:pt>
                <c:pt idx="288">
                  <c:v>18.09557368467712</c:v>
                </c:pt>
                <c:pt idx="289">
                  <c:v>18.15840553774893</c:v>
                </c:pt>
                <c:pt idx="290">
                  <c:v>18.221237390820729</c:v>
                </c:pt>
                <c:pt idx="291">
                  <c:v>18.284069243892521</c:v>
                </c:pt>
                <c:pt idx="292">
                  <c:v>18.34690109696432</c:v>
                </c:pt>
                <c:pt idx="293">
                  <c:v>18.40973295003608</c:v>
                </c:pt>
                <c:pt idx="294">
                  <c:v>18.472564803107879</c:v>
                </c:pt>
                <c:pt idx="295">
                  <c:v>18.535396656179699</c:v>
                </c:pt>
                <c:pt idx="296">
                  <c:v>18.598228509251499</c:v>
                </c:pt>
                <c:pt idx="297">
                  <c:v>18.66106036232329</c:v>
                </c:pt>
                <c:pt idx="298">
                  <c:v>18.72389221539509</c:v>
                </c:pt>
                <c:pt idx="299">
                  <c:v>18.786724068466881</c:v>
                </c:pt>
                <c:pt idx="300">
                  <c:v>18.849555921538681</c:v>
                </c:pt>
                <c:pt idx="301">
                  <c:v>18.91238777461048</c:v>
                </c:pt>
                <c:pt idx="302">
                  <c:v>18.975219627682272</c:v>
                </c:pt>
                <c:pt idx="303">
                  <c:v>19.038051480754071</c:v>
                </c:pt>
                <c:pt idx="304">
                  <c:v>19.100883333825859</c:v>
                </c:pt>
                <c:pt idx="305">
                  <c:v>19.163715186897662</c:v>
                </c:pt>
                <c:pt idx="306">
                  <c:v>19.22654703996891</c:v>
                </c:pt>
                <c:pt idx="307">
                  <c:v>19.289378893041249</c:v>
                </c:pt>
                <c:pt idx="308">
                  <c:v>19.352210746113041</c:v>
                </c:pt>
                <c:pt idx="309">
                  <c:v>19.415042599184819</c:v>
                </c:pt>
                <c:pt idx="310">
                  <c:v>19.477874452256629</c:v>
                </c:pt>
                <c:pt idx="311">
                  <c:v>19.54070630532842</c:v>
                </c:pt>
                <c:pt idx="312">
                  <c:v>19.60353815840023</c:v>
                </c:pt>
                <c:pt idx="313">
                  <c:v>19.666370011472019</c:v>
                </c:pt>
                <c:pt idx="314">
                  <c:v>19.729201864543821</c:v>
                </c:pt>
                <c:pt idx="315">
                  <c:v>19.79203371761561</c:v>
                </c:pt>
                <c:pt idx="316">
                  <c:v>19.854865570687409</c:v>
                </c:pt>
                <c:pt idx="317">
                  <c:v>19.917697423759201</c:v>
                </c:pt>
                <c:pt idx="318">
                  <c:v>19.98052927683046</c:v>
                </c:pt>
                <c:pt idx="319">
                  <c:v>20.043361129902799</c:v>
                </c:pt>
                <c:pt idx="320">
                  <c:v>20.106192982974591</c:v>
                </c:pt>
                <c:pt idx="321">
                  <c:v>20.16902483604639</c:v>
                </c:pt>
                <c:pt idx="322">
                  <c:v>20.231856689118182</c:v>
                </c:pt>
                <c:pt idx="323">
                  <c:v>20.294688542189981</c:v>
                </c:pt>
                <c:pt idx="324">
                  <c:v>20.357520395261769</c:v>
                </c:pt>
                <c:pt idx="325">
                  <c:v>20.420352248333479</c:v>
                </c:pt>
                <c:pt idx="326">
                  <c:v>20.48318410140536</c:v>
                </c:pt>
                <c:pt idx="327">
                  <c:v>20.546015954477159</c:v>
                </c:pt>
                <c:pt idx="328">
                  <c:v>20.608847807548951</c:v>
                </c:pt>
                <c:pt idx="329">
                  <c:v>20.67167966062075</c:v>
                </c:pt>
                <c:pt idx="330">
                  <c:v>20.734511513692549</c:v>
                </c:pt>
                <c:pt idx="331">
                  <c:v>20.79734336676432</c:v>
                </c:pt>
                <c:pt idx="332">
                  <c:v>20.86017521983614</c:v>
                </c:pt>
                <c:pt idx="333">
                  <c:v>20.923007072907879</c:v>
                </c:pt>
                <c:pt idx="334">
                  <c:v>20.985838925979721</c:v>
                </c:pt>
                <c:pt idx="335">
                  <c:v>21.04867077905152</c:v>
                </c:pt>
                <c:pt idx="336">
                  <c:v>21.111502632123319</c:v>
                </c:pt>
                <c:pt idx="337">
                  <c:v>21.174334485195111</c:v>
                </c:pt>
                <c:pt idx="338">
                  <c:v>21.23716633826691</c:v>
                </c:pt>
                <c:pt idx="339">
                  <c:v>21.299998191338709</c:v>
                </c:pt>
                <c:pt idx="340">
                  <c:v>21.362830044410501</c:v>
                </c:pt>
                <c:pt idx="341">
                  <c:v>21.4256618974823</c:v>
                </c:pt>
                <c:pt idx="342">
                  <c:v>21.488493750554081</c:v>
                </c:pt>
                <c:pt idx="343">
                  <c:v>21.551325603625891</c:v>
                </c:pt>
                <c:pt idx="344">
                  <c:v>21.614157456697679</c:v>
                </c:pt>
                <c:pt idx="345">
                  <c:v>21.676989309769478</c:v>
                </c:pt>
                <c:pt idx="346">
                  <c:v>21.73982116284127</c:v>
                </c:pt>
                <c:pt idx="347">
                  <c:v>21.802653015913069</c:v>
                </c:pt>
                <c:pt idx="348">
                  <c:v>21.865484868984861</c:v>
                </c:pt>
                <c:pt idx="349">
                  <c:v>21.92831672205666</c:v>
                </c:pt>
                <c:pt idx="350">
                  <c:v>21.991148575128459</c:v>
                </c:pt>
                <c:pt idx="351">
                  <c:v>22.053980428200251</c:v>
                </c:pt>
                <c:pt idx="352">
                  <c:v>22.11681228127205</c:v>
                </c:pt>
                <c:pt idx="353">
                  <c:v>22.179644134343839</c:v>
                </c:pt>
                <c:pt idx="354">
                  <c:v>22.242475987415641</c:v>
                </c:pt>
                <c:pt idx="355">
                  <c:v>22.30530784048743</c:v>
                </c:pt>
                <c:pt idx="356">
                  <c:v>22.368139693559179</c:v>
                </c:pt>
                <c:pt idx="357">
                  <c:v>22.430971546631021</c:v>
                </c:pt>
                <c:pt idx="358">
                  <c:v>22.49380339970282</c:v>
                </c:pt>
                <c:pt idx="359">
                  <c:v>22.556635252774619</c:v>
                </c:pt>
                <c:pt idx="360">
                  <c:v>22.619467105846411</c:v>
                </c:pt>
                <c:pt idx="361">
                  <c:v>22.68229895891821</c:v>
                </c:pt>
                <c:pt idx="362">
                  <c:v>22.745130811989679</c:v>
                </c:pt>
                <c:pt idx="363">
                  <c:v>22.807962665061801</c:v>
                </c:pt>
                <c:pt idx="364">
                  <c:v>22.870794518133589</c:v>
                </c:pt>
                <c:pt idx="365">
                  <c:v>22.933626371205179</c:v>
                </c:pt>
                <c:pt idx="366">
                  <c:v>22.99645822427718</c:v>
                </c:pt>
                <c:pt idx="367">
                  <c:v>23.05929007734898</c:v>
                </c:pt>
                <c:pt idx="368">
                  <c:v>23.122121930420779</c:v>
                </c:pt>
                <c:pt idx="369">
                  <c:v>23.184953783492571</c:v>
                </c:pt>
                <c:pt idx="370">
                  <c:v>23.24778563656437</c:v>
                </c:pt>
                <c:pt idx="371">
                  <c:v>23.310617489636162</c:v>
                </c:pt>
                <c:pt idx="372">
                  <c:v>23.373449342707879</c:v>
                </c:pt>
                <c:pt idx="373">
                  <c:v>23.436281195779749</c:v>
                </c:pt>
                <c:pt idx="374">
                  <c:v>23.499113048851552</c:v>
                </c:pt>
                <c:pt idx="375">
                  <c:v>23.561944901923319</c:v>
                </c:pt>
                <c:pt idx="376">
                  <c:v>23.624776754995139</c:v>
                </c:pt>
                <c:pt idx="377">
                  <c:v>23.687608608066931</c:v>
                </c:pt>
                <c:pt idx="378">
                  <c:v>23.75044046113873</c:v>
                </c:pt>
                <c:pt idx="379">
                  <c:v>23.813272314210518</c:v>
                </c:pt>
                <c:pt idx="380">
                  <c:v>23.876104167282321</c:v>
                </c:pt>
                <c:pt idx="381">
                  <c:v>23.93893602035412</c:v>
                </c:pt>
                <c:pt idx="382">
                  <c:v>24.001767873425909</c:v>
                </c:pt>
                <c:pt idx="383">
                  <c:v>24.064599726497711</c:v>
                </c:pt>
                <c:pt idx="384">
                  <c:v>24.1274315795695</c:v>
                </c:pt>
                <c:pt idx="385">
                  <c:v>24.190263432641299</c:v>
                </c:pt>
                <c:pt idx="386">
                  <c:v>24.253095285713091</c:v>
                </c:pt>
                <c:pt idx="387">
                  <c:v>24.31592713878489</c:v>
                </c:pt>
                <c:pt idx="388">
                  <c:v>24.378758991856682</c:v>
                </c:pt>
                <c:pt idx="389">
                  <c:v>24.441590844928481</c:v>
                </c:pt>
                <c:pt idx="390">
                  <c:v>24.50442269800028</c:v>
                </c:pt>
                <c:pt idx="391">
                  <c:v>24.567254551072072</c:v>
                </c:pt>
                <c:pt idx="392">
                  <c:v>24.630086404143871</c:v>
                </c:pt>
                <c:pt idx="393">
                  <c:v>24.692918257215659</c:v>
                </c:pt>
                <c:pt idx="394">
                  <c:v>24.755750110287462</c:v>
                </c:pt>
                <c:pt idx="395">
                  <c:v>24.81858196335925</c:v>
                </c:pt>
                <c:pt idx="396">
                  <c:v>24.881413816431049</c:v>
                </c:pt>
                <c:pt idx="397">
                  <c:v>24.944245669502841</c:v>
                </c:pt>
                <c:pt idx="398">
                  <c:v>25.00707752257464</c:v>
                </c:pt>
                <c:pt idx="399">
                  <c:v>25.069909375646439</c:v>
                </c:pt>
                <c:pt idx="400">
                  <c:v>25.132741228718231</c:v>
                </c:pt>
                <c:pt idx="401">
                  <c:v>25.19557308179003</c:v>
                </c:pt>
                <c:pt idx="402">
                  <c:v>25.258404934861819</c:v>
                </c:pt>
                <c:pt idx="403">
                  <c:v>25.321236787933621</c:v>
                </c:pt>
                <c:pt idx="404">
                  <c:v>25.38406864100541</c:v>
                </c:pt>
                <c:pt idx="405">
                  <c:v>25.446900494077209</c:v>
                </c:pt>
                <c:pt idx="406">
                  <c:v>25.509732347148979</c:v>
                </c:pt>
                <c:pt idx="407">
                  <c:v>25.5725642002208</c:v>
                </c:pt>
                <c:pt idx="408">
                  <c:v>25.635396053292599</c:v>
                </c:pt>
                <c:pt idx="409">
                  <c:v>25.69822790636438</c:v>
                </c:pt>
                <c:pt idx="410">
                  <c:v>25.76105975943619</c:v>
                </c:pt>
                <c:pt idx="411">
                  <c:v>25.823891612507978</c:v>
                </c:pt>
                <c:pt idx="412">
                  <c:v>25.886723465579781</c:v>
                </c:pt>
                <c:pt idx="413">
                  <c:v>25.949555318651569</c:v>
                </c:pt>
                <c:pt idx="414">
                  <c:v>26.012387171723319</c:v>
                </c:pt>
                <c:pt idx="415">
                  <c:v>26.07521902479516</c:v>
                </c:pt>
                <c:pt idx="416">
                  <c:v>26.138050877866959</c:v>
                </c:pt>
                <c:pt idx="417">
                  <c:v>26.200882730938751</c:v>
                </c:pt>
                <c:pt idx="418">
                  <c:v>26.26371458401055</c:v>
                </c:pt>
                <c:pt idx="419">
                  <c:v>26.326546437082349</c:v>
                </c:pt>
                <c:pt idx="420">
                  <c:v>26.389378290154141</c:v>
                </c:pt>
                <c:pt idx="421">
                  <c:v>26.452210143225919</c:v>
                </c:pt>
                <c:pt idx="422">
                  <c:v>26.515041996297729</c:v>
                </c:pt>
                <c:pt idx="423">
                  <c:v>26.577873849369531</c:v>
                </c:pt>
                <c:pt idx="424">
                  <c:v>26.64070570244132</c:v>
                </c:pt>
                <c:pt idx="425">
                  <c:v>26.703537555513119</c:v>
                </c:pt>
                <c:pt idx="426">
                  <c:v>26.766369408584911</c:v>
                </c:pt>
                <c:pt idx="427">
                  <c:v>26.82920126165671</c:v>
                </c:pt>
                <c:pt idx="428">
                  <c:v>26.892033114728509</c:v>
                </c:pt>
                <c:pt idx="429">
                  <c:v>26.954864967800301</c:v>
                </c:pt>
                <c:pt idx="430">
                  <c:v>27.0176968208721</c:v>
                </c:pt>
                <c:pt idx="431">
                  <c:v>27.080528673943679</c:v>
                </c:pt>
                <c:pt idx="432">
                  <c:v>27.143360527015702</c:v>
                </c:pt>
                <c:pt idx="433">
                  <c:v>27.206192380087479</c:v>
                </c:pt>
                <c:pt idx="434">
                  <c:v>27.269024233159179</c:v>
                </c:pt>
                <c:pt idx="435">
                  <c:v>27.33185608623107</c:v>
                </c:pt>
                <c:pt idx="436">
                  <c:v>27.394687939302869</c:v>
                </c:pt>
                <c:pt idx="437">
                  <c:v>27.457519792374661</c:v>
                </c:pt>
                <c:pt idx="438">
                  <c:v>27.520351645446461</c:v>
                </c:pt>
                <c:pt idx="439">
                  <c:v>27.58318349851826</c:v>
                </c:pt>
                <c:pt idx="440">
                  <c:v>27.646015351590052</c:v>
                </c:pt>
                <c:pt idx="441">
                  <c:v>27.70884720466178</c:v>
                </c:pt>
                <c:pt idx="442">
                  <c:v>27.771679057733639</c:v>
                </c:pt>
                <c:pt idx="443">
                  <c:v>27.834510910805442</c:v>
                </c:pt>
                <c:pt idx="444">
                  <c:v>27.89734276387723</c:v>
                </c:pt>
                <c:pt idx="445">
                  <c:v>27.960174616949029</c:v>
                </c:pt>
                <c:pt idx="446">
                  <c:v>28.023006470020821</c:v>
                </c:pt>
                <c:pt idx="447">
                  <c:v>28.08583832309262</c:v>
                </c:pt>
                <c:pt idx="448">
                  <c:v>28.148670176164419</c:v>
                </c:pt>
                <c:pt idx="449">
                  <c:v>28.211502029236211</c:v>
                </c:pt>
                <c:pt idx="450">
                  <c:v>28.27433388230801</c:v>
                </c:pt>
                <c:pt idx="451">
                  <c:v>28.337165735379799</c:v>
                </c:pt>
                <c:pt idx="452">
                  <c:v>28.399997588451601</c:v>
                </c:pt>
                <c:pt idx="453">
                  <c:v>28.46282944152285</c:v>
                </c:pt>
                <c:pt idx="454">
                  <c:v>28.525661294595189</c:v>
                </c:pt>
                <c:pt idx="455">
                  <c:v>28.588493147666981</c:v>
                </c:pt>
                <c:pt idx="456">
                  <c:v>28.65132500073878</c:v>
                </c:pt>
                <c:pt idx="457">
                  <c:v>28.714156853810572</c:v>
                </c:pt>
                <c:pt idx="458">
                  <c:v>28.776988706882371</c:v>
                </c:pt>
                <c:pt idx="459">
                  <c:v>28.83982055995417</c:v>
                </c:pt>
                <c:pt idx="460">
                  <c:v>28.902652413025919</c:v>
                </c:pt>
                <c:pt idx="461">
                  <c:v>28.965484266097761</c:v>
                </c:pt>
                <c:pt idx="462">
                  <c:v>29.028316119169549</c:v>
                </c:pt>
                <c:pt idx="463">
                  <c:v>29.09114797224132</c:v>
                </c:pt>
                <c:pt idx="464">
                  <c:v>29.15397982531314</c:v>
                </c:pt>
                <c:pt idx="465">
                  <c:v>29.216811678384939</c:v>
                </c:pt>
                <c:pt idx="466">
                  <c:v>29.27964353145672</c:v>
                </c:pt>
                <c:pt idx="467">
                  <c:v>29.34247538452853</c:v>
                </c:pt>
                <c:pt idx="468">
                  <c:v>29.405307237600319</c:v>
                </c:pt>
                <c:pt idx="469">
                  <c:v>29.468139090672079</c:v>
                </c:pt>
                <c:pt idx="470">
                  <c:v>29.53097094374392</c:v>
                </c:pt>
                <c:pt idx="471">
                  <c:v>29.593802796815709</c:v>
                </c:pt>
                <c:pt idx="472">
                  <c:v>29.656634649887511</c:v>
                </c:pt>
                <c:pt idx="473">
                  <c:v>29.7194665029593</c:v>
                </c:pt>
                <c:pt idx="474">
                  <c:v>29.782298356031099</c:v>
                </c:pt>
                <c:pt idx="475">
                  <c:v>29.84513020910288</c:v>
                </c:pt>
                <c:pt idx="476">
                  <c:v>29.90796206217469</c:v>
                </c:pt>
                <c:pt idx="477">
                  <c:v>29.970793915246489</c:v>
                </c:pt>
                <c:pt idx="478">
                  <c:v>30.033625768318281</c:v>
                </c:pt>
                <c:pt idx="479">
                  <c:v>30.09645762139008</c:v>
                </c:pt>
                <c:pt idx="480">
                  <c:v>30.159289474461868</c:v>
                </c:pt>
                <c:pt idx="481">
                  <c:v>30.222121327533671</c:v>
                </c:pt>
                <c:pt idx="482">
                  <c:v>30.284953180605459</c:v>
                </c:pt>
                <c:pt idx="483">
                  <c:v>30.347785033677258</c:v>
                </c:pt>
                <c:pt idx="484">
                  <c:v>30.410616886748979</c:v>
                </c:pt>
                <c:pt idx="485">
                  <c:v>30.473448739820849</c:v>
                </c:pt>
                <c:pt idx="486">
                  <c:v>30.536280592892641</c:v>
                </c:pt>
                <c:pt idx="487">
                  <c:v>30.59911244596444</c:v>
                </c:pt>
                <c:pt idx="488">
                  <c:v>30.661944299036239</c:v>
                </c:pt>
                <c:pt idx="489">
                  <c:v>30.724776152108031</c:v>
                </c:pt>
                <c:pt idx="490">
                  <c:v>30.78760800517982</c:v>
                </c:pt>
                <c:pt idx="491">
                  <c:v>30.850439858251619</c:v>
                </c:pt>
                <c:pt idx="492">
                  <c:v>30.913271711323421</c:v>
                </c:pt>
                <c:pt idx="493">
                  <c:v>30.97610356439521</c:v>
                </c:pt>
                <c:pt idx="494">
                  <c:v>31.038935417467009</c:v>
                </c:pt>
                <c:pt idx="495">
                  <c:v>31.101767270538801</c:v>
                </c:pt>
                <c:pt idx="496">
                  <c:v>31.1645991236106</c:v>
                </c:pt>
                <c:pt idx="497">
                  <c:v>31.227430976682399</c:v>
                </c:pt>
                <c:pt idx="498">
                  <c:v>31.290262829754191</c:v>
                </c:pt>
                <c:pt idx="499">
                  <c:v>31.35309468282599</c:v>
                </c:pt>
                <c:pt idx="500">
                  <c:v>31.415926535897778</c:v>
                </c:pt>
                <c:pt idx="501">
                  <c:v>31.478758388969581</c:v>
                </c:pt>
                <c:pt idx="502">
                  <c:v>31.541590242041369</c:v>
                </c:pt>
                <c:pt idx="503">
                  <c:v>31.604422095113168</c:v>
                </c:pt>
                <c:pt idx="504">
                  <c:v>31.66725394818496</c:v>
                </c:pt>
                <c:pt idx="505">
                  <c:v>31.730085801256759</c:v>
                </c:pt>
                <c:pt idx="506">
                  <c:v>31.792917654328551</c:v>
                </c:pt>
                <c:pt idx="507">
                  <c:v>31.855749507400279</c:v>
                </c:pt>
                <c:pt idx="508">
                  <c:v>31.91858136047215</c:v>
                </c:pt>
                <c:pt idx="509">
                  <c:v>31.981413213543679</c:v>
                </c:pt>
                <c:pt idx="510">
                  <c:v>32.044245066615737</c:v>
                </c:pt>
                <c:pt idx="511">
                  <c:v>32.107076919687543</c:v>
                </c:pt>
                <c:pt idx="512">
                  <c:v>32.169908772759328</c:v>
                </c:pt>
                <c:pt idx="513">
                  <c:v>32.232740625831127</c:v>
                </c:pt>
                <c:pt idx="514">
                  <c:v>32.295572478902962</c:v>
                </c:pt>
                <c:pt idx="515">
                  <c:v>32.358404331974732</c:v>
                </c:pt>
                <c:pt idx="516">
                  <c:v>32.421236185045998</c:v>
                </c:pt>
                <c:pt idx="517">
                  <c:v>32.484068038118323</c:v>
                </c:pt>
                <c:pt idx="518">
                  <c:v>32.546899891190122</c:v>
                </c:pt>
                <c:pt idx="519">
                  <c:v>32.609731744261921</c:v>
                </c:pt>
                <c:pt idx="520">
                  <c:v>32.672563597333728</c:v>
                </c:pt>
                <c:pt idx="521">
                  <c:v>32.73539545040552</c:v>
                </c:pt>
                <c:pt idx="522">
                  <c:v>32.798227303477319</c:v>
                </c:pt>
                <c:pt idx="523">
                  <c:v>32.861059156549118</c:v>
                </c:pt>
                <c:pt idx="524">
                  <c:v>32.923891009620917</c:v>
                </c:pt>
                <c:pt idx="525">
                  <c:v>32.986722862692723</c:v>
                </c:pt>
                <c:pt idx="526">
                  <c:v>33.049554715764494</c:v>
                </c:pt>
                <c:pt idx="527">
                  <c:v>33.112386568836293</c:v>
                </c:pt>
                <c:pt idx="528">
                  <c:v>33.17521842190812</c:v>
                </c:pt>
                <c:pt idx="529">
                  <c:v>33.238050274979898</c:v>
                </c:pt>
                <c:pt idx="530">
                  <c:v>33.300882128051718</c:v>
                </c:pt>
                <c:pt idx="531">
                  <c:v>33.363713981123517</c:v>
                </c:pt>
                <c:pt idx="532">
                  <c:v>33.426545834195309</c:v>
                </c:pt>
                <c:pt idx="533">
                  <c:v>33.489377687266433</c:v>
                </c:pt>
                <c:pt idx="534">
                  <c:v>33.552209540338907</c:v>
                </c:pt>
                <c:pt idx="535">
                  <c:v>33.615041393410714</c:v>
                </c:pt>
                <c:pt idx="536">
                  <c:v>33.677873246482513</c:v>
                </c:pt>
                <c:pt idx="537">
                  <c:v>33.740705099554312</c:v>
                </c:pt>
                <c:pt idx="538">
                  <c:v>33.803536952626096</c:v>
                </c:pt>
                <c:pt idx="539">
                  <c:v>33.866368805697903</c:v>
                </c:pt>
                <c:pt idx="540">
                  <c:v>33.929200658769709</c:v>
                </c:pt>
                <c:pt idx="541">
                  <c:v>33.992032511841508</c:v>
                </c:pt>
                <c:pt idx="542">
                  <c:v>34.054864364912611</c:v>
                </c:pt>
                <c:pt idx="543">
                  <c:v>34.117696217985113</c:v>
                </c:pt>
                <c:pt idx="544">
                  <c:v>34.180528071056912</c:v>
                </c:pt>
                <c:pt idx="545">
                  <c:v>34.243359924128697</c:v>
                </c:pt>
                <c:pt idx="546">
                  <c:v>34.306191777199999</c:v>
                </c:pt>
                <c:pt idx="547">
                  <c:v>34.369023630272302</c:v>
                </c:pt>
                <c:pt idx="548">
                  <c:v>34.431855483343412</c:v>
                </c:pt>
                <c:pt idx="549">
                  <c:v>34.4946873364159</c:v>
                </c:pt>
                <c:pt idx="550">
                  <c:v>34.557519189487699</c:v>
                </c:pt>
                <c:pt idx="551">
                  <c:v>34.620351042559498</c:v>
                </c:pt>
                <c:pt idx="552">
                  <c:v>34.683182895631298</c:v>
                </c:pt>
                <c:pt idx="553">
                  <c:v>34.746014748703097</c:v>
                </c:pt>
                <c:pt idx="554">
                  <c:v>34.808846601774903</c:v>
                </c:pt>
                <c:pt idx="555">
                  <c:v>34.871678454845828</c:v>
                </c:pt>
                <c:pt idx="556">
                  <c:v>34.934510307918501</c:v>
                </c:pt>
                <c:pt idx="557">
                  <c:v>34.9973421609903</c:v>
                </c:pt>
                <c:pt idx="558">
                  <c:v>35.060174014062099</c:v>
                </c:pt>
                <c:pt idx="559">
                  <c:v>35.123005867133898</c:v>
                </c:pt>
                <c:pt idx="560">
                  <c:v>35.18583772020569</c:v>
                </c:pt>
                <c:pt idx="561">
                  <c:v>35.248669573276949</c:v>
                </c:pt>
                <c:pt idx="562">
                  <c:v>35.311501426348748</c:v>
                </c:pt>
                <c:pt idx="563">
                  <c:v>35.374333279421101</c:v>
                </c:pt>
                <c:pt idx="564">
                  <c:v>35.4371651324929</c:v>
                </c:pt>
                <c:pt idx="565">
                  <c:v>35.4999969855647</c:v>
                </c:pt>
                <c:pt idx="566">
                  <c:v>35.562828838636477</c:v>
                </c:pt>
                <c:pt idx="567">
                  <c:v>35.625660691708283</c:v>
                </c:pt>
                <c:pt idx="568">
                  <c:v>35.688492544780082</c:v>
                </c:pt>
                <c:pt idx="569">
                  <c:v>35.751324397851882</c:v>
                </c:pt>
                <c:pt idx="570">
                  <c:v>35.814156250923673</c:v>
                </c:pt>
                <c:pt idx="571">
                  <c:v>35.876988103995473</c:v>
                </c:pt>
                <c:pt idx="572">
                  <c:v>35.939819957067243</c:v>
                </c:pt>
                <c:pt idx="573">
                  <c:v>36.002651810139071</c:v>
                </c:pt>
                <c:pt idx="574">
                  <c:v>36.065483663210181</c:v>
                </c:pt>
                <c:pt idx="575">
                  <c:v>36.128315516282669</c:v>
                </c:pt>
                <c:pt idx="576">
                  <c:v>36.191147369354468</c:v>
                </c:pt>
                <c:pt idx="577">
                  <c:v>36.253979222426267</c:v>
                </c:pt>
                <c:pt idx="578">
                  <c:v>36.316811075497391</c:v>
                </c:pt>
                <c:pt idx="579">
                  <c:v>36.379642928569872</c:v>
                </c:pt>
                <c:pt idx="580">
                  <c:v>36.44247478164101</c:v>
                </c:pt>
                <c:pt idx="581">
                  <c:v>36.50530663471347</c:v>
                </c:pt>
                <c:pt idx="582">
                  <c:v>36.568138487785269</c:v>
                </c:pt>
                <c:pt idx="583">
                  <c:v>36.630970340857061</c:v>
                </c:pt>
                <c:pt idx="584">
                  <c:v>36.69380219392886</c:v>
                </c:pt>
                <c:pt idx="585">
                  <c:v>36.756634047000666</c:v>
                </c:pt>
                <c:pt idx="586">
                  <c:v>36.819465900072473</c:v>
                </c:pt>
                <c:pt idx="587">
                  <c:v>36.88229775314359</c:v>
                </c:pt>
                <c:pt idx="588">
                  <c:v>36.945129606216042</c:v>
                </c:pt>
                <c:pt idx="589">
                  <c:v>37.007961459286832</c:v>
                </c:pt>
                <c:pt idx="590">
                  <c:v>37.070793312359662</c:v>
                </c:pt>
                <c:pt idx="591">
                  <c:v>37.133625165431447</c:v>
                </c:pt>
                <c:pt idx="592">
                  <c:v>37.19645701850326</c:v>
                </c:pt>
                <c:pt idx="593">
                  <c:v>37.259288871575059</c:v>
                </c:pt>
                <c:pt idx="594">
                  <c:v>37.322120724646858</c:v>
                </c:pt>
                <c:pt idx="595">
                  <c:v>37.384952577718003</c:v>
                </c:pt>
                <c:pt idx="596">
                  <c:v>37.447784430789987</c:v>
                </c:pt>
                <c:pt idx="597">
                  <c:v>37.510616283861999</c:v>
                </c:pt>
                <c:pt idx="598">
                  <c:v>37.573448136934047</c:v>
                </c:pt>
                <c:pt idx="599">
                  <c:v>37.63627999000586</c:v>
                </c:pt>
                <c:pt idx="600">
                  <c:v>37.699111843077652</c:v>
                </c:pt>
              </c:numCache>
            </c:numRef>
          </c:xVal>
          <c:yVal>
            <c:numRef>
              <c:f>Sheet1!$B$2:$B$602</c:f>
              <c:numCache>
                <c:formatCode>General</c:formatCode>
                <c:ptCount val="601"/>
                <c:pt idx="0">
                  <c:v>0</c:v>
                </c:pt>
                <c:pt idx="1">
                  <c:v>6.2790519529313402E-2</c:v>
                </c:pt>
                <c:pt idx="2">
                  <c:v>0.12533323356430401</c:v>
                </c:pt>
                <c:pt idx="3">
                  <c:v>0.18738131458572499</c:v>
                </c:pt>
                <c:pt idx="4">
                  <c:v>0.24868988716485499</c:v>
                </c:pt>
                <c:pt idx="5">
                  <c:v>0.30901699437494701</c:v>
                </c:pt>
                <c:pt idx="6">
                  <c:v>0.36812455268467797</c:v>
                </c:pt>
                <c:pt idx="7">
                  <c:v>0.42577929156507299</c:v>
                </c:pt>
                <c:pt idx="8">
                  <c:v>0.48175367410171499</c:v>
                </c:pt>
                <c:pt idx="9">
                  <c:v>0.53582679497899699</c:v>
                </c:pt>
                <c:pt idx="10">
                  <c:v>0.58778525229247303</c:v>
                </c:pt>
                <c:pt idx="11">
                  <c:v>0.63742398974868997</c:v>
                </c:pt>
                <c:pt idx="12">
                  <c:v>0.68454710592868795</c:v>
                </c:pt>
                <c:pt idx="13">
                  <c:v>0.728968627421411</c:v>
                </c:pt>
                <c:pt idx="14">
                  <c:v>0.77051324277578903</c:v>
                </c:pt>
                <c:pt idx="15">
                  <c:v>0.80901699437494701</c:v>
                </c:pt>
                <c:pt idx="16">
                  <c:v>0.84432792550201496</c:v>
                </c:pt>
                <c:pt idx="17">
                  <c:v>0.87630668004386303</c:v>
                </c:pt>
                <c:pt idx="18">
                  <c:v>0.90482705246602002</c:v>
                </c:pt>
                <c:pt idx="19">
                  <c:v>0.92977648588825101</c:v>
                </c:pt>
                <c:pt idx="20">
                  <c:v>0.95105651629515398</c:v>
                </c:pt>
                <c:pt idx="21">
                  <c:v>0.96858316112863097</c:v>
                </c:pt>
                <c:pt idx="22">
                  <c:v>0.98228725072868905</c:v>
                </c:pt>
                <c:pt idx="23">
                  <c:v>0.99211470131447799</c:v>
                </c:pt>
                <c:pt idx="24">
                  <c:v>0.998026728428272</c:v>
                </c:pt>
                <c:pt idx="25">
                  <c:v>1</c:v>
                </c:pt>
                <c:pt idx="26">
                  <c:v>0.998026728428272</c:v>
                </c:pt>
                <c:pt idx="27">
                  <c:v>0.99211470131447799</c:v>
                </c:pt>
                <c:pt idx="28">
                  <c:v>0.98228725072868806</c:v>
                </c:pt>
                <c:pt idx="29">
                  <c:v>0.96858316112863097</c:v>
                </c:pt>
                <c:pt idx="30">
                  <c:v>0.95105651629515298</c:v>
                </c:pt>
                <c:pt idx="31">
                  <c:v>0.92977648588825101</c:v>
                </c:pt>
                <c:pt idx="32">
                  <c:v>0.90482705246601902</c:v>
                </c:pt>
                <c:pt idx="33">
                  <c:v>0.87630668004386303</c:v>
                </c:pt>
                <c:pt idx="34">
                  <c:v>0.84432792550201397</c:v>
                </c:pt>
                <c:pt idx="35">
                  <c:v>0.80901699437494701</c:v>
                </c:pt>
                <c:pt idx="36">
                  <c:v>0.77051324277578803</c:v>
                </c:pt>
                <c:pt idx="37">
                  <c:v>0.72896862742141</c:v>
                </c:pt>
                <c:pt idx="38">
                  <c:v>0.68454710592868795</c:v>
                </c:pt>
                <c:pt idx="39">
                  <c:v>0.63742398974868797</c:v>
                </c:pt>
                <c:pt idx="40">
                  <c:v>0.58778525229247203</c:v>
                </c:pt>
                <c:pt idx="41">
                  <c:v>0.53582679497899499</c:v>
                </c:pt>
                <c:pt idx="42">
                  <c:v>0.48175367410171399</c:v>
                </c:pt>
                <c:pt idx="43">
                  <c:v>0.42577929156507099</c:v>
                </c:pt>
                <c:pt idx="44">
                  <c:v>0.36812455268467598</c:v>
                </c:pt>
                <c:pt idx="45">
                  <c:v>0.30901699437494501</c:v>
                </c:pt>
                <c:pt idx="46">
                  <c:v>0.24868988716485299</c:v>
                </c:pt>
                <c:pt idx="47">
                  <c:v>0.18738131458572199</c:v>
                </c:pt>
                <c:pt idx="48">
                  <c:v>0.12533323356430201</c:v>
                </c:pt>
                <c:pt idx="49">
                  <c:v>6.2790519529310904E-2</c:v>
                </c:pt>
                <c:pt idx="50">
                  <c:v>-2.5420705791856402E-15</c:v>
                </c:pt>
                <c:pt idx="51">
                  <c:v>-6.2790519529315997E-2</c:v>
                </c:pt>
                <c:pt idx="52">
                  <c:v>-0.12533323356430701</c:v>
                </c:pt>
                <c:pt idx="53">
                  <c:v>-0.18738131458572699</c:v>
                </c:pt>
                <c:pt idx="54">
                  <c:v>-0.24868988716485799</c:v>
                </c:pt>
                <c:pt idx="55">
                  <c:v>-0.30901699437495</c:v>
                </c:pt>
                <c:pt idx="56">
                  <c:v>-0.36812455268468097</c:v>
                </c:pt>
                <c:pt idx="57">
                  <c:v>-0.42577929156507499</c:v>
                </c:pt>
                <c:pt idx="58">
                  <c:v>-0.48175367410171799</c:v>
                </c:pt>
                <c:pt idx="59">
                  <c:v>-0.53582679497899899</c:v>
                </c:pt>
                <c:pt idx="60">
                  <c:v>-0.58778525229247602</c:v>
                </c:pt>
                <c:pt idx="61">
                  <c:v>-0.63742398974869197</c:v>
                </c:pt>
                <c:pt idx="62">
                  <c:v>-0.68454710592869095</c:v>
                </c:pt>
                <c:pt idx="63">
                  <c:v>-0.72896862742141399</c:v>
                </c:pt>
                <c:pt idx="64">
                  <c:v>-0.77051324277579203</c:v>
                </c:pt>
                <c:pt idx="65">
                  <c:v>-0.80901699437494901</c:v>
                </c:pt>
                <c:pt idx="66">
                  <c:v>-0.84432792550201696</c:v>
                </c:pt>
                <c:pt idx="67">
                  <c:v>-0.87630668004386503</c:v>
                </c:pt>
                <c:pt idx="68">
                  <c:v>-0.90482705246602002</c:v>
                </c:pt>
                <c:pt idx="69">
                  <c:v>-0.92977648588825201</c:v>
                </c:pt>
                <c:pt idx="70">
                  <c:v>-0.95105651629515398</c:v>
                </c:pt>
                <c:pt idx="71">
                  <c:v>-0.96858316112863097</c:v>
                </c:pt>
                <c:pt idx="72">
                  <c:v>-0.98228725072868905</c:v>
                </c:pt>
                <c:pt idx="73">
                  <c:v>-0.99211470131447799</c:v>
                </c:pt>
                <c:pt idx="74">
                  <c:v>-0.998026728428272</c:v>
                </c:pt>
                <c:pt idx="75">
                  <c:v>-1</c:v>
                </c:pt>
                <c:pt idx="76">
                  <c:v>-0.998026728428272</c:v>
                </c:pt>
                <c:pt idx="77">
                  <c:v>-0.99211470131447799</c:v>
                </c:pt>
                <c:pt idx="78">
                  <c:v>-0.98228725072868905</c:v>
                </c:pt>
                <c:pt idx="79">
                  <c:v>-0.96858316112863097</c:v>
                </c:pt>
                <c:pt idx="80">
                  <c:v>-0.95105651629515398</c:v>
                </c:pt>
                <c:pt idx="81">
                  <c:v>-0.92977648588825201</c:v>
                </c:pt>
                <c:pt idx="82">
                  <c:v>-0.90482705246602102</c:v>
                </c:pt>
                <c:pt idx="83">
                  <c:v>-0.87630668004386503</c:v>
                </c:pt>
                <c:pt idx="84">
                  <c:v>-0.84432792550201696</c:v>
                </c:pt>
                <c:pt idx="85">
                  <c:v>-0.80901699437495</c:v>
                </c:pt>
                <c:pt idx="86">
                  <c:v>-0.77051324277579203</c:v>
                </c:pt>
                <c:pt idx="87">
                  <c:v>-0.72896862742141499</c:v>
                </c:pt>
                <c:pt idx="88">
                  <c:v>-0.68454710592869195</c:v>
                </c:pt>
                <c:pt idx="89">
                  <c:v>-0.63742398974869396</c:v>
                </c:pt>
                <c:pt idx="90">
                  <c:v>-0.58778525229247802</c:v>
                </c:pt>
                <c:pt idx="91">
                  <c:v>-0.53582679497900199</c:v>
                </c:pt>
                <c:pt idx="92">
                  <c:v>-0.48175367410172099</c:v>
                </c:pt>
                <c:pt idx="93">
                  <c:v>-0.42577929156507899</c:v>
                </c:pt>
                <c:pt idx="94">
                  <c:v>-0.36812455268468403</c:v>
                </c:pt>
                <c:pt idx="95">
                  <c:v>-0.309016994374954</c:v>
                </c:pt>
                <c:pt idx="96">
                  <c:v>-0.24868988716486201</c:v>
                </c:pt>
                <c:pt idx="97">
                  <c:v>-0.18738131458573301</c:v>
                </c:pt>
                <c:pt idx="98">
                  <c:v>-0.125333233564313</c:v>
                </c:pt>
                <c:pt idx="99">
                  <c:v>-6.2790519529322103E-2</c:v>
                </c:pt>
                <c:pt idx="100">
                  <c:v>-9.1267135568312606E-15</c:v>
                </c:pt>
                <c:pt idx="101">
                  <c:v>6.2790519529303895E-2</c:v>
                </c:pt>
                <c:pt idx="102">
                  <c:v>0.12533323356429399</c:v>
                </c:pt>
                <c:pt idx="103">
                  <c:v>0.187381314585715</c:v>
                </c:pt>
                <c:pt idx="104">
                  <c:v>0.248689887164845</c:v>
                </c:pt>
                <c:pt idx="105">
                  <c:v>0.30901699437493702</c:v>
                </c:pt>
                <c:pt idx="106">
                  <c:v>0.36812455268466698</c:v>
                </c:pt>
                <c:pt idx="107">
                  <c:v>0.425779291565062</c:v>
                </c:pt>
                <c:pt idx="108">
                  <c:v>0.481753674101705</c:v>
                </c:pt>
                <c:pt idx="109">
                  <c:v>0.535826794978986</c:v>
                </c:pt>
                <c:pt idx="110">
                  <c:v>0.58778525229246303</c:v>
                </c:pt>
                <c:pt idx="111">
                  <c:v>0.63742398974867998</c:v>
                </c:pt>
                <c:pt idx="112">
                  <c:v>0.68454710592867896</c:v>
                </c:pt>
                <c:pt idx="113">
                  <c:v>0.728968627421402</c:v>
                </c:pt>
                <c:pt idx="114">
                  <c:v>0.77051324277578004</c:v>
                </c:pt>
                <c:pt idx="115">
                  <c:v>0.80901699437493901</c:v>
                </c:pt>
                <c:pt idx="116">
                  <c:v>0.84432792550200697</c:v>
                </c:pt>
                <c:pt idx="117">
                  <c:v>0.87630668004385603</c:v>
                </c:pt>
                <c:pt idx="118">
                  <c:v>0.90482705246601303</c:v>
                </c:pt>
                <c:pt idx="119">
                  <c:v>0.92977648588824602</c:v>
                </c:pt>
                <c:pt idx="120">
                  <c:v>0.95105651629514898</c:v>
                </c:pt>
                <c:pt idx="121">
                  <c:v>0.96858316112862697</c:v>
                </c:pt>
                <c:pt idx="122">
                  <c:v>0.98228725072868495</c:v>
                </c:pt>
                <c:pt idx="123">
                  <c:v>0.99211470131447599</c:v>
                </c:pt>
                <c:pt idx="124">
                  <c:v>0.99802672842827</c:v>
                </c:pt>
                <c:pt idx="125">
                  <c:v>1</c:v>
                </c:pt>
                <c:pt idx="126">
                  <c:v>0.998026728428273</c:v>
                </c:pt>
                <c:pt idx="127">
                  <c:v>0.99211470131447999</c:v>
                </c:pt>
                <c:pt idx="128">
                  <c:v>0.98228725072869205</c:v>
                </c:pt>
                <c:pt idx="129">
                  <c:v>0.96858316112863596</c:v>
                </c:pt>
                <c:pt idx="130">
                  <c:v>0.95105651629515997</c:v>
                </c:pt>
                <c:pt idx="131">
                  <c:v>0.92977648588825901</c:v>
                </c:pt>
                <c:pt idx="132">
                  <c:v>0.90482705246602801</c:v>
                </c:pt>
                <c:pt idx="133">
                  <c:v>0.87630668004387402</c:v>
                </c:pt>
                <c:pt idx="134">
                  <c:v>0.84432792550202596</c:v>
                </c:pt>
                <c:pt idx="135">
                  <c:v>0.80901699437496</c:v>
                </c:pt>
                <c:pt idx="136">
                  <c:v>0.77051324277580302</c:v>
                </c:pt>
                <c:pt idx="137">
                  <c:v>0.72896862742142698</c:v>
                </c:pt>
                <c:pt idx="138">
                  <c:v>0.68454710592870505</c:v>
                </c:pt>
                <c:pt idx="139">
                  <c:v>0.63742398974870695</c:v>
                </c:pt>
                <c:pt idx="140">
                  <c:v>0.58778525229249201</c:v>
                </c:pt>
                <c:pt idx="141">
                  <c:v>0.53582679497901697</c:v>
                </c:pt>
                <c:pt idx="142">
                  <c:v>0.48175367410173597</c:v>
                </c:pt>
                <c:pt idx="143">
                  <c:v>0.42577929156509497</c:v>
                </c:pt>
                <c:pt idx="144">
                  <c:v>0.36812455268470101</c:v>
                </c:pt>
                <c:pt idx="145">
                  <c:v>0.30901699437497099</c:v>
                </c:pt>
                <c:pt idx="146">
                  <c:v>0.24868988716488</c:v>
                </c:pt>
                <c:pt idx="147">
                  <c:v>0.18738131458575</c:v>
                </c:pt>
                <c:pt idx="148">
                  <c:v>0.12533323356432999</c:v>
                </c:pt>
                <c:pt idx="149">
                  <c:v>6.2790519529340005E-2</c:v>
                </c:pt>
                <c:pt idx="150">
                  <c:v>2.7012746630748E-14</c:v>
                </c:pt>
                <c:pt idx="151">
                  <c:v>-6.2790519529286104E-2</c:v>
                </c:pt>
                <c:pt idx="152">
                  <c:v>-0.125333233564277</c:v>
                </c:pt>
                <c:pt idx="153">
                  <c:v>-0.18738131458569701</c:v>
                </c:pt>
                <c:pt idx="154">
                  <c:v>-0.24868988716482701</c:v>
                </c:pt>
                <c:pt idx="155">
                  <c:v>-0.30901699437491997</c:v>
                </c:pt>
                <c:pt idx="156">
                  <c:v>-0.368124552684651</c:v>
                </c:pt>
                <c:pt idx="157">
                  <c:v>-0.42577929156504601</c:v>
                </c:pt>
                <c:pt idx="158">
                  <c:v>-0.48175367410168901</c:v>
                </c:pt>
                <c:pt idx="159">
                  <c:v>-0.53582679497897101</c:v>
                </c:pt>
                <c:pt idx="160">
                  <c:v>-0.58778525229244805</c:v>
                </c:pt>
                <c:pt idx="161">
                  <c:v>-0.63742398974866599</c:v>
                </c:pt>
                <c:pt idx="162">
                  <c:v>-0.68454710592866597</c:v>
                </c:pt>
                <c:pt idx="163">
                  <c:v>-0.72896862742139001</c:v>
                </c:pt>
                <c:pt idx="164">
                  <c:v>-0.77051324277576905</c:v>
                </c:pt>
                <c:pt idx="165">
                  <c:v>-0.80901699437492802</c:v>
                </c:pt>
                <c:pt idx="166">
                  <c:v>-0.84432792550199698</c:v>
                </c:pt>
                <c:pt idx="167">
                  <c:v>-0.87630668004384804</c:v>
                </c:pt>
                <c:pt idx="168">
                  <c:v>-0.90482705246600503</c:v>
                </c:pt>
                <c:pt idx="169">
                  <c:v>-0.92977648588823902</c:v>
                </c:pt>
                <c:pt idx="170">
                  <c:v>-0.95105651629514298</c:v>
                </c:pt>
                <c:pt idx="171">
                  <c:v>-0.96858316112862197</c:v>
                </c:pt>
                <c:pt idx="172">
                  <c:v>-0.98228725072868195</c:v>
                </c:pt>
                <c:pt idx="173">
                  <c:v>-0.99211470131447299</c:v>
                </c:pt>
                <c:pt idx="174">
                  <c:v>-0.99802672842826901</c:v>
                </c:pt>
                <c:pt idx="175">
                  <c:v>-1</c:v>
                </c:pt>
                <c:pt idx="176">
                  <c:v>-0.998026728428274</c:v>
                </c:pt>
                <c:pt idx="177">
                  <c:v>-0.99211470131448198</c:v>
                </c:pt>
                <c:pt idx="178">
                  <c:v>-0.98228725072869605</c:v>
                </c:pt>
                <c:pt idx="179">
                  <c:v>-0.96858316112863996</c:v>
                </c:pt>
                <c:pt idx="180">
                  <c:v>-0.95105651629516497</c:v>
                </c:pt>
                <c:pt idx="181">
                  <c:v>-0.929776485888265</c:v>
                </c:pt>
                <c:pt idx="182">
                  <c:v>-0.90482705246603601</c:v>
                </c:pt>
                <c:pt idx="183">
                  <c:v>-0.87630668004388201</c:v>
                </c:pt>
                <c:pt idx="184">
                  <c:v>-0.84432792550203595</c:v>
                </c:pt>
                <c:pt idx="185">
                  <c:v>-0.80901699437497099</c:v>
                </c:pt>
                <c:pt idx="186">
                  <c:v>-0.77051324277581501</c:v>
                </c:pt>
                <c:pt idx="187">
                  <c:v>-0.72896862742143897</c:v>
                </c:pt>
                <c:pt idx="188">
                  <c:v>-0.68454710592871804</c:v>
                </c:pt>
                <c:pt idx="189">
                  <c:v>-0.63742398974872105</c:v>
                </c:pt>
                <c:pt idx="190">
                  <c:v>-0.587785252292507</c:v>
                </c:pt>
                <c:pt idx="191">
                  <c:v>-0.53582679497903196</c:v>
                </c:pt>
                <c:pt idx="192">
                  <c:v>-0.48175367410175202</c:v>
                </c:pt>
                <c:pt idx="193">
                  <c:v>-0.42577929156511102</c:v>
                </c:pt>
                <c:pt idx="194">
                  <c:v>-0.368124552684718</c:v>
                </c:pt>
                <c:pt idx="195">
                  <c:v>-0.30901699437498797</c:v>
                </c:pt>
                <c:pt idx="196">
                  <c:v>-0.24868988716489701</c:v>
                </c:pt>
                <c:pt idx="197">
                  <c:v>-0.18738131458576801</c:v>
                </c:pt>
                <c:pt idx="198">
                  <c:v>-0.125333233564348</c:v>
                </c:pt>
                <c:pt idx="199">
                  <c:v>-6.2790519529357797E-2</c:v>
                </c:pt>
                <c:pt idx="200">
                  <c:v>-4.4898779704665202E-14</c:v>
                </c:pt>
                <c:pt idx="201">
                  <c:v>6.2790519529268202E-2</c:v>
                </c:pt>
                <c:pt idx="202">
                  <c:v>0.12533323356425899</c:v>
                </c:pt>
                <c:pt idx="203">
                  <c:v>0.187381314585679</c:v>
                </c:pt>
                <c:pt idx="204">
                  <c:v>0.24868988716481</c:v>
                </c:pt>
                <c:pt idx="205">
                  <c:v>0.30901699437490299</c:v>
                </c:pt>
                <c:pt idx="206">
                  <c:v>0.36812455268463401</c:v>
                </c:pt>
                <c:pt idx="207">
                  <c:v>0.42577929156503003</c:v>
                </c:pt>
                <c:pt idx="208">
                  <c:v>0.48175367410167302</c:v>
                </c:pt>
                <c:pt idx="209">
                  <c:v>0.53582679497895602</c:v>
                </c:pt>
                <c:pt idx="210">
                  <c:v>0.58778525229243395</c:v>
                </c:pt>
                <c:pt idx="211">
                  <c:v>0.637423989748652</c:v>
                </c:pt>
                <c:pt idx="212">
                  <c:v>0.68454710592865298</c:v>
                </c:pt>
                <c:pt idx="213">
                  <c:v>0.72896862742137802</c:v>
                </c:pt>
                <c:pt idx="214">
                  <c:v>0.77051324277575695</c:v>
                </c:pt>
                <c:pt idx="215">
                  <c:v>0.80901699437491803</c:v>
                </c:pt>
                <c:pt idx="216">
                  <c:v>0.84432792550198799</c:v>
                </c:pt>
                <c:pt idx="217">
                  <c:v>0.87630668004383905</c:v>
                </c:pt>
                <c:pt idx="218">
                  <c:v>0.90482705246599804</c:v>
                </c:pt>
                <c:pt idx="219">
                  <c:v>0.92977648588823203</c:v>
                </c:pt>
                <c:pt idx="220">
                  <c:v>0.95105651629513699</c:v>
                </c:pt>
                <c:pt idx="221">
                  <c:v>0.96858316112861798</c:v>
                </c:pt>
                <c:pt idx="222">
                  <c:v>0.98228725072867895</c:v>
                </c:pt>
                <c:pt idx="223">
                  <c:v>0.99211470131447099</c:v>
                </c:pt>
                <c:pt idx="224">
                  <c:v>0.99802672842826801</c:v>
                </c:pt>
                <c:pt idx="225">
                  <c:v>1</c:v>
                </c:pt>
                <c:pt idx="226">
                  <c:v>0.998026728428275</c:v>
                </c:pt>
                <c:pt idx="227">
                  <c:v>0.99211470131448498</c:v>
                </c:pt>
                <c:pt idx="228">
                  <c:v>0.98228725072869905</c:v>
                </c:pt>
                <c:pt idx="229">
                  <c:v>0.96858316112864495</c:v>
                </c:pt>
                <c:pt idx="230">
                  <c:v>0.95105651629517096</c:v>
                </c:pt>
                <c:pt idx="231">
                  <c:v>0.929776485888272</c:v>
                </c:pt>
                <c:pt idx="232">
                  <c:v>0.904827052466044</c:v>
                </c:pt>
                <c:pt idx="233">
                  <c:v>0.87630668004389101</c:v>
                </c:pt>
                <c:pt idx="234">
                  <c:v>0.84432792550204605</c:v>
                </c:pt>
                <c:pt idx="235">
                  <c:v>0.80901699437498098</c:v>
                </c:pt>
                <c:pt idx="236">
                  <c:v>0.770513242775826</c:v>
                </c:pt>
                <c:pt idx="237">
                  <c:v>0.72896862742145097</c:v>
                </c:pt>
                <c:pt idx="238">
                  <c:v>0.68454710592873103</c:v>
                </c:pt>
                <c:pt idx="239">
                  <c:v>0.63742398974873504</c:v>
                </c:pt>
                <c:pt idx="240">
                  <c:v>0.58778525229252099</c:v>
                </c:pt>
                <c:pt idx="241">
                  <c:v>0.53582679497904695</c:v>
                </c:pt>
                <c:pt idx="242">
                  <c:v>0.481753674101768</c:v>
                </c:pt>
                <c:pt idx="243">
                  <c:v>0.425779291565127</c:v>
                </c:pt>
                <c:pt idx="244">
                  <c:v>0.36812455268473399</c:v>
                </c:pt>
                <c:pt idx="245">
                  <c:v>0.30901699437500502</c:v>
                </c:pt>
                <c:pt idx="246">
                  <c:v>0.248689887164914</c:v>
                </c:pt>
                <c:pt idx="247">
                  <c:v>0.187381314585785</c:v>
                </c:pt>
                <c:pt idx="248">
                  <c:v>0.12533323356436599</c:v>
                </c:pt>
                <c:pt idx="249">
                  <c:v>6.2790519529375699E-2</c:v>
                </c:pt>
                <c:pt idx="250">
                  <c:v>6.2784812778582404E-14</c:v>
                </c:pt>
                <c:pt idx="251">
                  <c:v>-6.2790519529250299E-2</c:v>
                </c:pt>
                <c:pt idx="252">
                  <c:v>-0.125333233564241</c:v>
                </c:pt>
                <c:pt idx="253">
                  <c:v>-0.18738131458566201</c:v>
                </c:pt>
                <c:pt idx="254">
                  <c:v>-0.24868988716479301</c:v>
                </c:pt>
                <c:pt idx="255">
                  <c:v>-0.309016994374888</c:v>
                </c:pt>
                <c:pt idx="256">
                  <c:v>-0.36812455268461902</c:v>
                </c:pt>
                <c:pt idx="257">
                  <c:v>-0.42577929156501498</c:v>
                </c:pt>
                <c:pt idx="258">
                  <c:v>-0.48175367410165898</c:v>
                </c:pt>
                <c:pt idx="259">
                  <c:v>-0.53582679497894203</c:v>
                </c:pt>
                <c:pt idx="260">
                  <c:v>-0.58778525229242096</c:v>
                </c:pt>
                <c:pt idx="261">
                  <c:v>-0.63742398974864001</c:v>
                </c:pt>
                <c:pt idx="262">
                  <c:v>-0.68454710592864099</c:v>
                </c:pt>
                <c:pt idx="263">
                  <c:v>-0.72896862742136703</c:v>
                </c:pt>
                <c:pt idx="264">
                  <c:v>-0.77051324277574695</c:v>
                </c:pt>
                <c:pt idx="265">
                  <c:v>-0.80901699437490804</c:v>
                </c:pt>
                <c:pt idx="266">
                  <c:v>-0.84432792550197899</c:v>
                </c:pt>
                <c:pt idx="267">
                  <c:v>-0.87630668004383105</c:v>
                </c:pt>
                <c:pt idx="268">
                  <c:v>-0.90482705246599104</c:v>
                </c:pt>
                <c:pt idx="269">
                  <c:v>-0.92977648588822603</c:v>
                </c:pt>
                <c:pt idx="270">
                  <c:v>-0.95105651629513299</c:v>
                </c:pt>
                <c:pt idx="271">
                  <c:v>-0.96858316112861398</c:v>
                </c:pt>
                <c:pt idx="272">
                  <c:v>-0.98228725072867595</c:v>
                </c:pt>
                <c:pt idx="273">
                  <c:v>-0.99211470131446899</c:v>
                </c:pt>
                <c:pt idx="274">
                  <c:v>-0.99802672842826701</c:v>
                </c:pt>
                <c:pt idx="275">
                  <c:v>-1</c:v>
                </c:pt>
                <c:pt idx="276">
                  <c:v>-0.998026728428276</c:v>
                </c:pt>
                <c:pt idx="277">
                  <c:v>-0.99211470131448698</c:v>
                </c:pt>
                <c:pt idx="278">
                  <c:v>-0.98228725072870204</c:v>
                </c:pt>
                <c:pt idx="279">
                  <c:v>-0.96858316112864895</c:v>
                </c:pt>
                <c:pt idx="280">
                  <c:v>-0.95105651629517596</c:v>
                </c:pt>
                <c:pt idx="281">
                  <c:v>-0.92977648588827799</c:v>
                </c:pt>
                <c:pt idx="282">
                  <c:v>-0.90482705246605</c:v>
                </c:pt>
                <c:pt idx="283">
                  <c:v>-0.876306680043899</c:v>
                </c:pt>
                <c:pt idx="284">
                  <c:v>-0.84432792550205404</c:v>
                </c:pt>
                <c:pt idx="285">
                  <c:v>-0.80901699437499097</c:v>
                </c:pt>
                <c:pt idx="286">
                  <c:v>-0.77051324277583599</c:v>
                </c:pt>
                <c:pt idx="287">
                  <c:v>-0.72896862742146196</c:v>
                </c:pt>
                <c:pt idx="288">
                  <c:v>-0.68454710592874302</c:v>
                </c:pt>
                <c:pt idx="289">
                  <c:v>-0.63742398974874703</c:v>
                </c:pt>
                <c:pt idx="290">
                  <c:v>-0.58778525229253398</c:v>
                </c:pt>
                <c:pt idx="291">
                  <c:v>-0.53582679497906005</c:v>
                </c:pt>
                <c:pt idx="292">
                  <c:v>-0.48175367410178199</c:v>
                </c:pt>
                <c:pt idx="293">
                  <c:v>-0.42577929156514199</c:v>
                </c:pt>
                <c:pt idx="294">
                  <c:v>-0.36812455268474897</c:v>
                </c:pt>
                <c:pt idx="295">
                  <c:v>-0.309016994375021</c:v>
                </c:pt>
                <c:pt idx="296">
                  <c:v>-0.24868988716493001</c:v>
                </c:pt>
                <c:pt idx="297">
                  <c:v>-0.18738131458580101</c:v>
                </c:pt>
                <c:pt idx="298">
                  <c:v>-0.125333233564382</c:v>
                </c:pt>
                <c:pt idx="299">
                  <c:v>-6.27905195293917E-2</c:v>
                </c:pt>
                <c:pt idx="300">
                  <c:v>-7.8894489013099494E-14</c:v>
                </c:pt>
                <c:pt idx="301">
                  <c:v>6.2790519529234298E-2</c:v>
                </c:pt>
                <c:pt idx="302">
                  <c:v>0.12533323356422499</c:v>
                </c:pt>
                <c:pt idx="303">
                  <c:v>0.187381314585646</c:v>
                </c:pt>
                <c:pt idx="304">
                  <c:v>0.248689887164777</c:v>
                </c:pt>
                <c:pt idx="305">
                  <c:v>0.30901699437487101</c:v>
                </c:pt>
                <c:pt idx="306">
                  <c:v>0.36812455268460298</c:v>
                </c:pt>
                <c:pt idx="307">
                  <c:v>0.425779291564999</c:v>
                </c:pt>
                <c:pt idx="308">
                  <c:v>0.48175367410164399</c:v>
                </c:pt>
                <c:pt idx="309">
                  <c:v>0.53582679497892705</c:v>
                </c:pt>
                <c:pt idx="310">
                  <c:v>0.58778525229240597</c:v>
                </c:pt>
                <c:pt idx="311">
                  <c:v>0.63742398974862602</c:v>
                </c:pt>
                <c:pt idx="312">
                  <c:v>0.684547105928628</c:v>
                </c:pt>
                <c:pt idx="313">
                  <c:v>0.72896862742135404</c:v>
                </c:pt>
                <c:pt idx="314">
                  <c:v>0.77051324277573596</c:v>
                </c:pt>
                <c:pt idx="315">
                  <c:v>0.80901699437489805</c:v>
                </c:pt>
                <c:pt idx="316">
                  <c:v>0.84432792550197</c:v>
                </c:pt>
                <c:pt idx="317">
                  <c:v>0.87630668004382295</c:v>
                </c:pt>
                <c:pt idx="318">
                  <c:v>0.90482705246598305</c:v>
                </c:pt>
                <c:pt idx="319">
                  <c:v>0.92977648588822004</c:v>
                </c:pt>
                <c:pt idx="320">
                  <c:v>0.951056516295127</c:v>
                </c:pt>
                <c:pt idx="321">
                  <c:v>0.96858316112860998</c:v>
                </c:pt>
                <c:pt idx="322">
                  <c:v>0.98228725072867196</c:v>
                </c:pt>
                <c:pt idx="323">
                  <c:v>0.992114701314467</c:v>
                </c:pt>
                <c:pt idx="324">
                  <c:v>0.99802672842826601</c:v>
                </c:pt>
                <c:pt idx="325">
                  <c:v>1</c:v>
                </c:pt>
                <c:pt idx="326">
                  <c:v>0.998026728428277</c:v>
                </c:pt>
                <c:pt idx="327">
                  <c:v>0.99211470131448898</c:v>
                </c:pt>
                <c:pt idx="328">
                  <c:v>0.98228725072870504</c:v>
                </c:pt>
                <c:pt idx="329">
                  <c:v>0.96858316112865295</c:v>
                </c:pt>
                <c:pt idx="330">
                  <c:v>0.95105651629518095</c:v>
                </c:pt>
                <c:pt idx="331">
                  <c:v>0.92977648588828499</c:v>
                </c:pt>
                <c:pt idx="332">
                  <c:v>0.90482705246605799</c:v>
                </c:pt>
                <c:pt idx="333">
                  <c:v>0.87630668004390699</c:v>
                </c:pt>
                <c:pt idx="334">
                  <c:v>0.84432792550206404</c:v>
                </c:pt>
                <c:pt idx="335">
                  <c:v>0.80901699437500096</c:v>
                </c:pt>
                <c:pt idx="336">
                  <c:v>0.77051324277584798</c:v>
                </c:pt>
                <c:pt idx="337">
                  <c:v>0.72896862742147495</c:v>
                </c:pt>
                <c:pt idx="338">
                  <c:v>0.68454710592875601</c:v>
                </c:pt>
                <c:pt idx="339">
                  <c:v>0.63742398974876102</c:v>
                </c:pt>
                <c:pt idx="340">
                  <c:v>0.58778525229254897</c:v>
                </c:pt>
                <c:pt idx="341">
                  <c:v>0.53582679497907604</c:v>
                </c:pt>
                <c:pt idx="342">
                  <c:v>0.48175367410179798</c:v>
                </c:pt>
                <c:pt idx="343">
                  <c:v>0.42577929156515798</c:v>
                </c:pt>
                <c:pt idx="344">
                  <c:v>0.36812455268476602</c:v>
                </c:pt>
                <c:pt idx="345">
                  <c:v>0.30901699437503799</c:v>
                </c:pt>
                <c:pt idx="346">
                  <c:v>0.248689887164947</c:v>
                </c:pt>
                <c:pt idx="347">
                  <c:v>0.187381314585819</c:v>
                </c:pt>
                <c:pt idx="348">
                  <c:v>0.12533323356439999</c:v>
                </c:pt>
                <c:pt idx="349">
                  <c:v>6.2790519529409602E-2</c:v>
                </c:pt>
                <c:pt idx="350">
                  <c:v>9.6780522087017706E-14</c:v>
                </c:pt>
                <c:pt idx="351">
                  <c:v>-6.2790519529216396E-2</c:v>
                </c:pt>
                <c:pt idx="352">
                  <c:v>-0.125333233564207</c:v>
                </c:pt>
                <c:pt idx="353">
                  <c:v>-0.18738131458562801</c:v>
                </c:pt>
                <c:pt idx="354">
                  <c:v>-0.24868988716476001</c:v>
                </c:pt>
                <c:pt idx="355">
                  <c:v>-0.30901699437485403</c:v>
                </c:pt>
                <c:pt idx="356">
                  <c:v>-0.36812455268458599</c:v>
                </c:pt>
                <c:pt idx="357">
                  <c:v>-0.42577929156498301</c:v>
                </c:pt>
                <c:pt idx="358">
                  <c:v>-0.481753674101628</c:v>
                </c:pt>
                <c:pt idx="359">
                  <c:v>-0.53582679497891195</c:v>
                </c:pt>
                <c:pt idx="360">
                  <c:v>-0.58778525229239198</c:v>
                </c:pt>
                <c:pt idx="361">
                  <c:v>-0.63742398974861203</c:v>
                </c:pt>
                <c:pt idx="362">
                  <c:v>-0.68454710592861501</c:v>
                </c:pt>
                <c:pt idx="363">
                  <c:v>-0.72896862742134205</c:v>
                </c:pt>
                <c:pt idx="364">
                  <c:v>-0.77051324277572397</c:v>
                </c:pt>
                <c:pt idx="365">
                  <c:v>-0.80901699437488706</c:v>
                </c:pt>
                <c:pt idx="366">
                  <c:v>-0.84432792550196001</c:v>
                </c:pt>
                <c:pt idx="367">
                  <c:v>-0.87630668004381396</c:v>
                </c:pt>
                <c:pt idx="368">
                  <c:v>-0.90482705246597595</c:v>
                </c:pt>
                <c:pt idx="369">
                  <c:v>-0.92977648588821304</c:v>
                </c:pt>
                <c:pt idx="370">
                  <c:v>-0.951056516295121</c:v>
                </c:pt>
                <c:pt idx="371">
                  <c:v>-0.96858316112860499</c:v>
                </c:pt>
                <c:pt idx="372">
                  <c:v>-0.98228725072866896</c:v>
                </c:pt>
                <c:pt idx="373">
                  <c:v>-0.992114701314465</c:v>
                </c:pt>
                <c:pt idx="374">
                  <c:v>-0.99802672842826501</c:v>
                </c:pt>
                <c:pt idx="375">
                  <c:v>-1</c:v>
                </c:pt>
                <c:pt idx="376">
                  <c:v>-0.998026728428278</c:v>
                </c:pt>
                <c:pt idx="377">
                  <c:v>-0.99211470131449098</c:v>
                </c:pt>
                <c:pt idx="378">
                  <c:v>-0.98228725072870904</c:v>
                </c:pt>
                <c:pt idx="379">
                  <c:v>-0.96858316112865805</c:v>
                </c:pt>
                <c:pt idx="380">
                  <c:v>-0.95105651629518695</c:v>
                </c:pt>
                <c:pt idx="381">
                  <c:v>-0.92977648588829098</c:v>
                </c:pt>
                <c:pt idx="382">
                  <c:v>-0.90482705246606598</c:v>
                </c:pt>
                <c:pt idx="383">
                  <c:v>-0.87630668004391599</c:v>
                </c:pt>
                <c:pt idx="384">
                  <c:v>-0.84432792550207303</c:v>
                </c:pt>
                <c:pt idx="385">
                  <c:v>-0.80901699437501196</c:v>
                </c:pt>
                <c:pt idx="386">
                  <c:v>-0.77051324277585898</c:v>
                </c:pt>
                <c:pt idx="387">
                  <c:v>-0.72896862742148705</c:v>
                </c:pt>
                <c:pt idx="388">
                  <c:v>-0.684547105928769</c:v>
                </c:pt>
                <c:pt idx="389">
                  <c:v>-0.63742398974877501</c:v>
                </c:pt>
                <c:pt idx="390">
                  <c:v>-0.58778525229256295</c:v>
                </c:pt>
                <c:pt idx="391">
                  <c:v>-0.53582679497909103</c:v>
                </c:pt>
                <c:pt idx="392">
                  <c:v>-0.48175367410181302</c:v>
                </c:pt>
                <c:pt idx="393">
                  <c:v>-0.42577929156517402</c:v>
                </c:pt>
                <c:pt idx="394">
                  <c:v>-0.368124552684783</c:v>
                </c:pt>
                <c:pt idx="395">
                  <c:v>-0.30901699437505498</c:v>
                </c:pt>
                <c:pt idx="396">
                  <c:v>-0.24868988716496401</c:v>
                </c:pt>
                <c:pt idx="397">
                  <c:v>-0.18738131458583601</c:v>
                </c:pt>
                <c:pt idx="398">
                  <c:v>-0.125333233564417</c:v>
                </c:pt>
                <c:pt idx="399">
                  <c:v>-6.2790519529427505E-2</c:v>
                </c:pt>
                <c:pt idx="400">
                  <c:v>-1.1466655516093401E-13</c:v>
                </c:pt>
                <c:pt idx="401">
                  <c:v>6.2790519529198605E-2</c:v>
                </c:pt>
                <c:pt idx="402">
                  <c:v>0.12533323356418999</c:v>
                </c:pt>
                <c:pt idx="403">
                  <c:v>0.187381314585611</c:v>
                </c:pt>
                <c:pt idx="404">
                  <c:v>0.248689887164742</c:v>
                </c:pt>
                <c:pt idx="405">
                  <c:v>0.30901699437483698</c:v>
                </c:pt>
                <c:pt idx="406">
                  <c:v>0.36812455268456901</c:v>
                </c:pt>
                <c:pt idx="407">
                  <c:v>0.42577929156496702</c:v>
                </c:pt>
                <c:pt idx="408">
                  <c:v>0.48175367410161202</c:v>
                </c:pt>
                <c:pt idx="409">
                  <c:v>0.53582679497889696</c:v>
                </c:pt>
                <c:pt idx="410">
                  <c:v>0.58778525229237699</c:v>
                </c:pt>
                <c:pt idx="411">
                  <c:v>0.63742398974859804</c:v>
                </c:pt>
                <c:pt idx="412">
                  <c:v>0.68454710592860202</c:v>
                </c:pt>
                <c:pt idx="413">
                  <c:v>0.72896862742132995</c:v>
                </c:pt>
                <c:pt idx="414">
                  <c:v>0.77051324277571298</c:v>
                </c:pt>
                <c:pt idx="415">
                  <c:v>0.80901699437487695</c:v>
                </c:pt>
                <c:pt idx="416">
                  <c:v>0.84432792550195102</c:v>
                </c:pt>
                <c:pt idx="417">
                  <c:v>0.87630668004380496</c:v>
                </c:pt>
                <c:pt idx="418">
                  <c:v>0.90482705246596795</c:v>
                </c:pt>
                <c:pt idx="419">
                  <c:v>0.92977648588820705</c:v>
                </c:pt>
                <c:pt idx="420">
                  <c:v>0.95105651629511601</c:v>
                </c:pt>
                <c:pt idx="421">
                  <c:v>0.96858316112860099</c:v>
                </c:pt>
                <c:pt idx="422">
                  <c:v>0.98228725072866596</c:v>
                </c:pt>
                <c:pt idx="423">
                  <c:v>0.992114701314462</c:v>
                </c:pt>
                <c:pt idx="424">
                  <c:v>0.99802672842826401</c:v>
                </c:pt>
                <c:pt idx="425">
                  <c:v>1</c:v>
                </c:pt>
                <c:pt idx="426">
                  <c:v>0.998026728428279</c:v>
                </c:pt>
                <c:pt idx="427">
                  <c:v>0.99211470131449297</c:v>
                </c:pt>
                <c:pt idx="428">
                  <c:v>0.98228725072871204</c:v>
                </c:pt>
                <c:pt idx="429">
                  <c:v>0.96858316112866205</c:v>
                </c:pt>
                <c:pt idx="430">
                  <c:v>0.95105651629519194</c:v>
                </c:pt>
                <c:pt idx="431">
                  <c:v>0.92977648588829798</c:v>
                </c:pt>
                <c:pt idx="432">
                  <c:v>0.90482705246607298</c:v>
                </c:pt>
                <c:pt idx="433">
                  <c:v>0.87630668004392398</c:v>
                </c:pt>
                <c:pt idx="434">
                  <c:v>0.84432792550208302</c:v>
                </c:pt>
                <c:pt idx="435">
                  <c:v>0.80901699437502195</c:v>
                </c:pt>
                <c:pt idx="436">
                  <c:v>0.77051324277586997</c:v>
                </c:pt>
                <c:pt idx="437">
                  <c:v>0.72896862742149904</c:v>
                </c:pt>
                <c:pt idx="438">
                  <c:v>0.68454710592878198</c:v>
                </c:pt>
                <c:pt idx="439">
                  <c:v>0.637423989748789</c:v>
                </c:pt>
                <c:pt idx="440">
                  <c:v>0.58778525229257705</c:v>
                </c:pt>
                <c:pt idx="441">
                  <c:v>0.53582679497910601</c:v>
                </c:pt>
                <c:pt idx="442">
                  <c:v>0.48175367410182901</c:v>
                </c:pt>
                <c:pt idx="443">
                  <c:v>0.42577929156519001</c:v>
                </c:pt>
                <c:pt idx="444">
                  <c:v>0.36812455268479899</c:v>
                </c:pt>
                <c:pt idx="445">
                  <c:v>0.30901699437507202</c:v>
                </c:pt>
                <c:pt idx="446">
                  <c:v>0.248689887164982</c:v>
                </c:pt>
                <c:pt idx="447">
                  <c:v>0.187381314585854</c:v>
                </c:pt>
                <c:pt idx="448">
                  <c:v>0.12533323356443499</c:v>
                </c:pt>
                <c:pt idx="449">
                  <c:v>6.2790519529445296E-2</c:v>
                </c:pt>
                <c:pt idx="450">
                  <c:v>1.32552588234851E-13</c:v>
                </c:pt>
                <c:pt idx="451">
                  <c:v>-6.2790519529180702E-2</c:v>
                </c:pt>
                <c:pt idx="452">
                  <c:v>-0.125333233564172</c:v>
                </c:pt>
                <c:pt idx="453">
                  <c:v>-0.18738131458559301</c:v>
                </c:pt>
                <c:pt idx="454">
                  <c:v>-0.24868988716472501</c:v>
                </c:pt>
                <c:pt idx="455">
                  <c:v>-0.30901699437482</c:v>
                </c:pt>
                <c:pt idx="456">
                  <c:v>-0.36812455268455302</c:v>
                </c:pt>
                <c:pt idx="457">
                  <c:v>-0.42577929156494998</c:v>
                </c:pt>
                <c:pt idx="458">
                  <c:v>-0.48175367410159697</c:v>
                </c:pt>
                <c:pt idx="459">
                  <c:v>-0.53582679497888197</c:v>
                </c:pt>
                <c:pt idx="460">
                  <c:v>-0.587785252292363</c:v>
                </c:pt>
                <c:pt idx="461">
                  <c:v>-0.63742398974858405</c:v>
                </c:pt>
                <c:pt idx="462">
                  <c:v>-0.68454710592858903</c:v>
                </c:pt>
                <c:pt idx="463">
                  <c:v>-0.72896862742131796</c:v>
                </c:pt>
                <c:pt idx="464">
                  <c:v>-0.77051324277570099</c:v>
                </c:pt>
                <c:pt idx="465">
                  <c:v>-0.80901699437486596</c:v>
                </c:pt>
                <c:pt idx="466">
                  <c:v>-0.84432792550194102</c:v>
                </c:pt>
                <c:pt idx="467">
                  <c:v>-0.87630668004379697</c:v>
                </c:pt>
                <c:pt idx="468">
                  <c:v>-0.90482705246595996</c:v>
                </c:pt>
                <c:pt idx="469">
                  <c:v>-0.92977648588820005</c:v>
                </c:pt>
                <c:pt idx="470">
                  <c:v>-0.95105651629511001</c:v>
                </c:pt>
                <c:pt idx="471">
                  <c:v>-0.96858316112859599</c:v>
                </c:pt>
                <c:pt idx="472">
                  <c:v>-0.98228725072866196</c:v>
                </c:pt>
                <c:pt idx="473">
                  <c:v>-0.99211470131446</c:v>
                </c:pt>
                <c:pt idx="474">
                  <c:v>-0.99802672842826301</c:v>
                </c:pt>
                <c:pt idx="475">
                  <c:v>-1</c:v>
                </c:pt>
                <c:pt idx="476">
                  <c:v>-0.99802672842828</c:v>
                </c:pt>
                <c:pt idx="477">
                  <c:v>-0.99211470131449597</c:v>
                </c:pt>
                <c:pt idx="478">
                  <c:v>-0.98228725072871503</c:v>
                </c:pt>
                <c:pt idx="479">
                  <c:v>-0.96858316112866705</c:v>
                </c:pt>
                <c:pt idx="480">
                  <c:v>-0.95105651629519805</c:v>
                </c:pt>
                <c:pt idx="481">
                  <c:v>-0.92977648588830397</c:v>
                </c:pt>
                <c:pt idx="482">
                  <c:v>-0.90482705246608097</c:v>
                </c:pt>
                <c:pt idx="483">
                  <c:v>-0.87630668004393297</c:v>
                </c:pt>
                <c:pt idx="484">
                  <c:v>-0.84432792550209301</c:v>
                </c:pt>
                <c:pt idx="485">
                  <c:v>-0.80901699437503305</c:v>
                </c:pt>
                <c:pt idx="486">
                  <c:v>-0.77051324277588196</c:v>
                </c:pt>
                <c:pt idx="487">
                  <c:v>-0.72896862742151103</c:v>
                </c:pt>
                <c:pt idx="488">
                  <c:v>-0.68454710592879497</c:v>
                </c:pt>
                <c:pt idx="489">
                  <c:v>-0.63742398974880199</c:v>
                </c:pt>
                <c:pt idx="490">
                  <c:v>-0.58778525229259204</c:v>
                </c:pt>
                <c:pt idx="491">
                  <c:v>-0.535826794979121</c:v>
                </c:pt>
                <c:pt idx="492">
                  <c:v>-0.481753674101845</c:v>
                </c:pt>
                <c:pt idx="493">
                  <c:v>-0.425779291565206</c:v>
                </c:pt>
                <c:pt idx="494">
                  <c:v>-0.36812455268481598</c:v>
                </c:pt>
                <c:pt idx="495">
                  <c:v>-0.309016994375089</c:v>
                </c:pt>
                <c:pt idx="496">
                  <c:v>-0.24868988716499901</c:v>
                </c:pt>
                <c:pt idx="497">
                  <c:v>-0.18738131458587101</c:v>
                </c:pt>
                <c:pt idx="498">
                  <c:v>-0.125333233564453</c:v>
                </c:pt>
                <c:pt idx="499">
                  <c:v>-6.2790519529463101E-2</c:v>
                </c:pt>
                <c:pt idx="500">
                  <c:v>-1.5043862130876801E-13</c:v>
                </c:pt>
                <c:pt idx="501">
                  <c:v>6.2790519529162897E-2</c:v>
                </c:pt>
                <c:pt idx="502">
                  <c:v>0.12533323356415399</c:v>
                </c:pt>
                <c:pt idx="503">
                  <c:v>0.187381314585576</c:v>
                </c:pt>
                <c:pt idx="504">
                  <c:v>0.248689887164708</c:v>
                </c:pt>
                <c:pt idx="505">
                  <c:v>0.30901699437480301</c:v>
                </c:pt>
                <c:pt idx="506">
                  <c:v>0.36812455268453598</c:v>
                </c:pt>
                <c:pt idx="507">
                  <c:v>0.42577929156493399</c:v>
                </c:pt>
                <c:pt idx="508">
                  <c:v>0.48175367410158099</c:v>
                </c:pt>
                <c:pt idx="509">
                  <c:v>0.53582679497886698</c:v>
                </c:pt>
                <c:pt idx="510">
                  <c:v>0.58778525229234901</c:v>
                </c:pt>
                <c:pt idx="511">
                  <c:v>0.63742398974857295</c:v>
                </c:pt>
                <c:pt idx="512">
                  <c:v>0.68454710592858103</c:v>
                </c:pt>
                <c:pt idx="513">
                  <c:v>0.72896862742131296</c:v>
                </c:pt>
                <c:pt idx="514">
                  <c:v>0.77051324277569899</c:v>
                </c:pt>
                <c:pt idx="515">
                  <c:v>0.80901699437486596</c:v>
                </c:pt>
                <c:pt idx="516">
                  <c:v>0.84432792550194302</c:v>
                </c:pt>
                <c:pt idx="517">
                  <c:v>0.87630668004379997</c:v>
                </c:pt>
                <c:pt idx="518">
                  <c:v>0.90482705246596495</c:v>
                </c:pt>
                <c:pt idx="519">
                  <c:v>0.92977648588820505</c:v>
                </c:pt>
                <c:pt idx="520">
                  <c:v>0.95105651629511601</c:v>
                </c:pt>
                <c:pt idx="521">
                  <c:v>0.96858316112860199</c:v>
                </c:pt>
                <c:pt idx="522">
                  <c:v>0.98228725072866696</c:v>
                </c:pt>
                <c:pt idx="523">
                  <c:v>0.992114701314464</c:v>
                </c:pt>
                <c:pt idx="524">
                  <c:v>0.99802672842826501</c:v>
                </c:pt>
                <c:pt idx="525">
                  <c:v>1</c:v>
                </c:pt>
                <c:pt idx="526">
                  <c:v>0.998026728428278</c:v>
                </c:pt>
                <c:pt idx="527">
                  <c:v>0.99211470131448998</c:v>
                </c:pt>
                <c:pt idx="528">
                  <c:v>0.98228725072870704</c:v>
                </c:pt>
                <c:pt idx="529">
                  <c:v>0.96858316112865395</c:v>
                </c:pt>
                <c:pt idx="530">
                  <c:v>0.95105651629518095</c:v>
                </c:pt>
                <c:pt idx="531">
                  <c:v>0.92977648588828299</c:v>
                </c:pt>
                <c:pt idx="532">
                  <c:v>0.90482705246605499</c:v>
                </c:pt>
                <c:pt idx="533">
                  <c:v>0.876306680043902</c:v>
                </c:pt>
                <c:pt idx="534">
                  <c:v>0.84432792550205704</c:v>
                </c:pt>
                <c:pt idx="535">
                  <c:v>0.80901699437499097</c:v>
                </c:pt>
                <c:pt idx="536">
                  <c:v>0.770513242775834</c:v>
                </c:pt>
                <c:pt idx="537">
                  <c:v>0.72896862742145796</c:v>
                </c:pt>
                <c:pt idx="538">
                  <c:v>0.68454710592873602</c:v>
                </c:pt>
                <c:pt idx="539">
                  <c:v>0.63742398974873704</c:v>
                </c:pt>
                <c:pt idx="540">
                  <c:v>0.58778525229251999</c:v>
                </c:pt>
                <c:pt idx="541">
                  <c:v>0.53582679497904295</c:v>
                </c:pt>
                <c:pt idx="542">
                  <c:v>0.48175367410176101</c:v>
                </c:pt>
                <c:pt idx="543">
                  <c:v>0.42577929156511701</c:v>
                </c:pt>
                <c:pt idx="544">
                  <c:v>0.36812455268472</c:v>
                </c:pt>
                <c:pt idx="545">
                  <c:v>0.30901699437498698</c:v>
                </c:pt>
                <c:pt idx="546">
                  <c:v>0.24868988716489299</c:v>
                </c:pt>
                <c:pt idx="547">
                  <c:v>0.18738131458575999</c:v>
                </c:pt>
                <c:pt idx="548">
                  <c:v>0.12533323356433701</c:v>
                </c:pt>
                <c:pt idx="549">
                  <c:v>6.2790519529342698E-2</c:v>
                </c:pt>
                <c:pt idx="550">
                  <c:v>2.6216107230665599E-14</c:v>
                </c:pt>
                <c:pt idx="551">
                  <c:v>-6.2790519529290406E-2</c:v>
                </c:pt>
                <c:pt idx="552">
                  <c:v>-0.125333233564285</c:v>
                </c:pt>
                <c:pt idx="553">
                  <c:v>-0.187381314585708</c:v>
                </c:pt>
                <c:pt idx="554">
                  <c:v>-0.248689887164842</c:v>
                </c:pt>
                <c:pt idx="555">
                  <c:v>-0.30901699437493801</c:v>
                </c:pt>
                <c:pt idx="556">
                  <c:v>-0.36812455268467098</c:v>
                </c:pt>
                <c:pt idx="557">
                  <c:v>-0.425779291565069</c:v>
                </c:pt>
                <c:pt idx="558">
                  <c:v>-0.48175367410171499</c:v>
                </c:pt>
                <c:pt idx="559">
                  <c:v>-0.53582679497899899</c:v>
                </c:pt>
                <c:pt idx="560">
                  <c:v>-0.58778525229247802</c:v>
                </c:pt>
                <c:pt idx="561">
                  <c:v>-0.63742398974869696</c:v>
                </c:pt>
                <c:pt idx="562">
                  <c:v>-0.68454710592869705</c:v>
                </c:pt>
                <c:pt idx="563">
                  <c:v>-0.72896862742142199</c:v>
                </c:pt>
                <c:pt idx="564">
                  <c:v>-0.77051324277580102</c:v>
                </c:pt>
                <c:pt idx="565">
                  <c:v>-0.80901699437496</c:v>
                </c:pt>
                <c:pt idx="566">
                  <c:v>-0.84432792550202795</c:v>
                </c:pt>
                <c:pt idx="567">
                  <c:v>-0.87630668004387702</c:v>
                </c:pt>
                <c:pt idx="568">
                  <c:v>-0.90482705246603301</c:v>
                </c:pt>
                <c:pt idx="569">
                  <c:v>-0.929776485888264</c:v>
                </c:pt>
                <c:pt idx="570">
                  <c:v>-0.95105651629516497</c:v>
                </c:pt>
                <c:pt idx="571">
                  <c:v>-0.96858316112864096</c:v>
                </c:pt>
                <c:pt idx="572">
                  <c:v>-0.98228725072869705</c:v>
                </c:pt>
                <c:pt idx="573">
                  <c:v>-0.99211470131448398</c:v>
                </c:pt>
                <c:pt idx="574">
                  <c:v>-0.998026728428275</c:v>
                </c:pt>
                <c:pt idx="575">
                  <c:v>-1</c:v>
                </c:pt>
                <c:pt idx="576">
                  <c:v>-0.99802672842826801</c:v>
                </c:pt>
                <c:pt idx="577">
                  <c:v>-0.99211470131446999</c:v>
                </c:pt>
                <c:pt idx="578">
                  <c:v>-0.98228725072867695</c:v>
                </c:pt>
                <c:pt idx="579">
                  <c:v>-0.96858316112861498</c:v>
                </c:pt>
                <c:pt idx="580">
                  <c:v>-0.95105651629513199</c:v>
                </c:pt>
                <c:pt idx="581">
                  <c:v>-0.92977648588822503</c:v>
                </c:pt>
                <c:pt idx="582">
                  <c:v>-0.90482705246598705</c:v>
                </c:pt>
                <c:pt idx="583">
                  <c:v>-0.87630668004382495</c:v>
                </c:pt>
                <c:pt idx="584">
                  <c:v>-0.844327925501971</c:v>
                </c:pt>
                <c:pt idx="585">
                  <c:v>-0.80901699437489705</c:v>
                </c:pt>
                <c:pt idx="586">
                  <c:v>-0.77051324277573296</c:v>
                </c:pt>
                <c:pt idx="587">
                  <c:v>-0.72896862742134805</c:v>
                </c:pt>
                <c:pt idx="588">
                  <c:v>-0.684547105928619</c:v>
                </c:pt>
                <c:pt idx="589">
                  <c:v>-0.63742398974861403</c:v>
                </c:pt>
                <c:pt idx="590">
                  <c:v>-0.58778525229239098</c:v>
                </c:pt>
                <c:pt idx="591">
                  <c:v>-0.53582679497890795</c:v>
                </c:pt>
                <c:pt idx="592">
                  <c:v>-0.48175367410162101</c:v>
                </c:pt>
                <c:pt idx="593">
                  <c:v>-0.42577929156497202</c:v>
                </c:pt>
                <c:pt idx="594">
                  <c:v>-0.368124552684572</c:v>
                </c:pt>
                <c:pt idx="595">
                  <c:v>-0.30901699437483598</c:v>
                </c:pt>
                <c:pt idx="596">
                  <c:v>-0.248689887164738</c:v>
                </c:pt>
                <c:pt idx="597">
                  <c:v>-0.187381314585603</c:v>
                </c:pt>
                <c:pt idx="598">
                  <c:v>-0.125333233564178</c:v>
                </c:pt>
                <c:pt idx="599">
                  <c:v>-6.2790519529183297E-2</c:v>
                </c:pt>
                <c:pt idx="600">
                  <c:v>1.3353354363544201E-13</c:v>
                </c:pt>
              </c:numCache>
            </c:numRef>
          </c:yVal>
          <c:smooth val="1"/>
          <c:extLst>
            <c:ext xmlns:c16="http://schemas.microsoft.com/office/drawing/2014/chart" uri="{C3380CC4-5D6E-409C-BE32-E72D297353CC}">
              <c16:uniqueId val="{00000000-D7E2-FB45-AF7A-3F414F8FD914}"/>
            </c:ext>
          </c:extLst>
        </c:ser>
        <c:dLbls>
          <c:showLegendKey val="0"/>
          <c:showVal val="0"/>
          <c:showCatName val="0"/>
          <c:showSerName val="0"/>
          <c:showPercent val="0"/>
          <c:showBubbleSize val="0"/>
        </c:dLbls>
        <c:axId val="-2028654664"/>
        <c:axId val="-2125275112"/>
      </c:scatterChart>
      <c:valAx>
        <c:axId val="-2028654664"/>
        <c:scaling>
          <c:orientation val="minMax"/>
        </c:scaling>
        <c:delete val="0"/>
        <c:axPos val="b"/>
        <c:numFmt formatCode="General" sourceLinked="1"/>
        <c:majorTickMark val="none"/>
        <c:minorTickMark val="none"/>
        <c:tickLblPos val="none"/>
        <c:spPr>
          <a:ln>
            <a:noFill/>
          </a:ln>
        </c:spPr>
        <c:txPr>
          <a:bodyPr/>
          <a:lstStyle/>
          <a:p>
            <a:pPr>
              <a:defRPr b="0" i="0"/>
            </a:pPr>
            <a:endParaRPr lang="en-US"/>
          </a:p>
        </c:txPr>
        <c:crossAx val="-2125275112"/>
        <c:crossesAt val="0"/>
        <c:crossBetween val="midCat"/>
      </c:valAx>
      <c:valAx>
        <c:axId val="-2125275112"/>
        <c:scaling>
          <c:orientation val="minMax"/>
          <c:max val="1.5"/>
          <c:min val="-1.5"/>
        </c:scaling>
        <c:delete val="0"/>
        <c:axPos val="l"/>
        <c:majorGridlines>
          <c:spPr>
            <a:ln>
              <a:solidFill>
                <a:sysClr val="windowText" lastClr="000000">
                  <a:tint val="75000"/>
                  <a:shade val="95000"/>
                  <a:satMod val="105000"/>
                  <a:alpha val="0"/>
                </a:sysClr>
              </a:solidFill>
            </a:ln>
          </c:spPr>
        </c:majorGridlines>
        <c:numFmt formatCode="General" sourceLinked="1"/>
        <c:majorTickMark val="none"/>
        <c:minorTickMark val="none"/>
        <c:tickLblPos val="none"/>
        <c:spPr>
          <a:ln>
            <a:noFill/>
          </a:ln>
        </c:spPr>
        <c:crossAx val="-2028654664"/>
        <c:crosses val="autoZero"/>
        <c:crossBetween val="midCat"/>
        <c:majorUnit val="0.5"/>
        <c:minorUnit val="0.1"/>
      </c:valAx>
    </c:plotArea>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18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ill Sans" pitchFamily="-107" charset="0"/>
                <a:ea typeface="ＭＳ Ｐゴシック" pitchFamily="-107" charset="-128"/>
                <a:cs typeface="ＭＳ Ｐゴシック" pitchFamily="-107" charset="-128"/>
              </a:defRPr>
            </a:lvl1pPr>
          </a:lstStyle>
          <a:p>
            <a:pPr>
              <a:defRPr/>
            </a:pPr>
            <a:endParaRPr lang="en-US"/>
          </a:p>
        </p:txBody>
      </p:sp>
      <p:sp>
        <p:nvSpPr>
          <p:cNvPr id="7618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2363334D-A674-BB40-9CCB-63127619996E}" type="datetime1">
              <a:rPr lang="en-US"/>
              <a:pPr/>
              <a:t>5/2/24</a:t>
            </a:fld>
            <a:endParaRPr lang="en-US"/>
          </a:p>
        </p:txBody>
      </p:sp>
      <p:sp>
        <p:nvSpPr>
          <p:cNvPr id="76186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ill Sans" pitchFamily="-107" charset="0"/>
                <a:ea typeface="ＭＳ Ｐゴシック" pitchFamily="-107" charset="-128"/>
                <a:cs typeface="ＭＳ Ｐゴシック" pitchFamily="-107" charset="-128"/>
              </a:defRPr>
            </a:lvl1pPr>
          </a:lstStyle>
          <a:p>
            <a:pPr>
              <a:defRPr/>
            </a:pPr>
            <a:endParaRPr lang="en-US"/>
          </a:p>
        </p:txBody>
      </p:sp>
      <p:sp>
        <p:nvSpPr>
          <p:cNvPr id="76186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97485E6-8994-D946-8372-FB58043A6A64}" type="slidenum">
              <a:rPr lang="en-US"/>
              <a:pPr/>
              <a:t>‹#›</a:t>
            </a:fld>
            <a:endParaRPr lang="en-US"/>
          </a:p>
        </p:txBody>
      </p:sp>
    </p:spTree>
    <p:extLst>
      <p:ext uri="{BB962C8B-B14F-4D97-AF65-F5344CB8AC3E}">
        <p14:creationId xmlns:p14="http://schemas.microsoft.com/office/powerpoint/2010/main" val="10113720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07" charset="0"/>
                <a:ea typeface="ＭＳ Ｐゴシック" pitchFamily="-107" charset="-128"/>
                <a:cs typeface="ＭＳ Ｐゴシック" pitchFamily="-107" charset="-128"/>
              </a:defRPr>
            </a:lvl1pPr>
          </a:lstStyle>
          <a:p>
            <a:pPr>
              <a:defRPr/>
            </a:pPr>
            <a:endParaRPr lang="en-US"/>
          </a:p>
        </p:txBody>
      </p:sp>
      <p:sp>
        <p:nvSpPr>
          <p:cNvPr id="153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charset="0"/>
              </a:defRPr>
            </a:lvl1pPr>
          </a:lstStyle>
          <a:p>
            <a:fld id="{FBF23219-543C-034E-B303-608272CF7F7E}" type="datetime1">
              <a:rPr lang="en-US"/>
              <a:pPr/>
              <a:t>5/2/24</a:t>
            </a:fld>
            <a:endParaRPr lang="en-US"/>
          </a:p>
        </p:txBody>
      </p:sp>
      <p:sp>
        <p:nvSpPr>
          <p:cNvPr id="686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53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0"/>
            <a:r>
              <a:rPr lang="en-US" noProof="0"/>
              <a:t>Second level</a:t>
            </a:r>
          </a:p>
          <a:p>
            <a:pPr lvl="0"/>
            <a:r>
              <a:rPr lang="en-US" noProof="0"/>
              <a:t>Third level</a:t>
            </a:r>
          </a:p>
          <a:p>
            <a:pPr lvl="0"/>
            <a:r>
              <a:rPr lang="en-US" noProof="0"/>
              <a:t>Fourth level</a:t>
            </a:r>
          </a:p>
          <a:p>
            <a:pPr lvl="0"/>
            <a:r>
              <a:rPr lang="en-US" noProof="0"/>
              <a:t>Fifth level</a:t>
            </a:r>
          </a:p>
        </p:txBody>
      </p:sp>
      <p:sp>
        <p:nvSpPr>
          <p:cNvPr id="153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07" charset="0"/>
                <a:ea typeface="ＭＳ Ｐゴシック" pitchFamily="-107" charset="-128"/>
                <a:cs typeface="ＭＳ Ｐゴシック" pitchFamily="-107" charset="-128"/>
              </a:defRPr>
            </a:lvl1pPr>
          </a:lstStyle>
          <a:p>
            <a:pPr>
              <a:defRPr/>
            </a:pPr>
            <a:endParaRPr lang="en-US"/>
          </a:p>
        </p:txBody>
      </p:sp>
      <p:sp>
        <p:nvSpPr>
          <p:cNvPr id="153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fld id="{9CC11F05-AC5E-A34C-B292-F8A8C7DCCBA0}" type="slidenum">
              <a:rPr lang="en-US"/>
              <a:pPr/>
              <a:t>‹#›</a:t>
            </a:fld>
            <a:endParaRPr lang="en-US"/>
          </a:p>
        </p:txBody>
      </p:sp>
    </p:spTree>
    <p:extLst>
      <p:ext uri="{BB962C8B-B14F-4D97-AF65-F5344CB8AC3E}">
        <p14:creationId xmlns:p14="http://schemas.microsoft.com/office/powerpoint/2010/main" val="2465567182"/>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pitchFamily="-106" charset="0"/>
        <a:ea typeface="MS PGothic" pitchFamily="34" charset="-128"/>
        <a:cs typeface="MS PGothic" charset="0"/>
      </a:defRPr>
    </a:lvl1pPr>
    <a:lvl2pPr marL="742950" indent="-285750" algn="l" rtl="0" eaLnBrk="0" fontAlgn="base" hangingPunct="0">
      <a:spcBef>
        <a:spcPct val="30000"/>
      </a:spcBef>
      <a:spcAft>
        <a:spcPct val="0"/>
      </a:spcAft>
      <a:defRPr sz="1200" kern="1200">
        <a:solidFill>
          <a:schemeClr val="tx1"/>
        </a:solidFill>
        <a:latin typeface="Times" pitchFamily="-106" charset="0"/>
        <a:ea typeface="MS PGothic" pitchFamily="34" charset="-128"/>
        <a:cs typeface="MS PGothic" charset="0"/>
      </a:defRPr>
    </a:lvl2pPr>
    <a:lvl3pPr marL="1143000" indent="-228600" algn="l" rtl="0" eaLnBrk="0" fontAlgn="base" hangingPunct="0">
      <a:spcBef>
        <a:spcPct val="30000"/>
      </a:spcBef>
      <a:spcAft>
        <a:spcPct val="0"/>
      </a:spcAft>
      <a:defRPr sz="1200" kern="1200">
        <a:solidFill>
          <a:schemeClr val="tx1"/>
        </a:solidFill>
        <a:latin typeface="Times" pitchFamily="-106" charset="0"/>
        <a:ea typeface="ヒラギノ角ゴ Pro W3" charset="-128"/>
        <a:cs typeface="ヒラギノ角ゴ Pro W3" charset="-128"/>
      </a:defRPr>
    </a:lvl3pPr>
    <a:lvl4pPr marL="1600200" indent="-228600" algn="l" rtl="0" eaLnBrk="0" fontAlgn="base" hangingPunct="0">
      <a:spcBef>
        <a:spcPct val="30000"/>
      </a:spcBef>
      <a:spcAft>
        <a:spcPct val="0"/>
      </a:spcAft>
      <a:defRPr sz="1200" kern="1200">
        <a:solidFill>
          <a:schemeClr val="tx1"/>
        </a:solidFill>
        <a:latin typeface="Times" pitchFamily="-106" charset="0"/>
        <a:ea typeface="ヒラギノ角ゴ Pro W3" charset="-128"/>
        <a:cs typeface="ヒラギノ角ゴ Pro W3" charset="-128"/>
      </a:defRPr>
    </a:lvl4pPr>
    <a:lvl5pPr marL="2057400" indent="-228600" algn="l" rtl="0" eaLnBrk="0" fontAlgn="base" hangingPunct="0">
      <a:spcBef>
        <a:spcPct val="30000"/>
      </a:spcBef>
      <a:spcAft>
        <a:spcPct val="0"/>
      </a:spcAft>
      <a:defRPr sz="1200" kern="1200">
        <a:solidFill>
          <a:schemeClr val="tx1"/>
        </a:solidFill>
        <a:latin typeface="Times" pitchFamily="-106" charset="0"/>
        <a:ea typeface="ヒラギノ角ゴ Pro W3" charset="-128"/>
        <a:cs typeface="ヒラギノ角ゴ Pro W3"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r>
              <a:rPr lang="en-US" dirty="0">
                <a:solidFill>
                  <a:srgbClr val="000000"/>
                </a:solidFill>
                <a:latin typeface="Times New Roman" charset="0"/>
                <a:ea typeface="ＭＳ Ｐゴシック" charset="0"/>
                <a:cs typeface="ＭＳ Ｐゴシック" charset="0"/>
              </a:rPr>
              <a:t>Abstract:</a:t>
            </a:r>
            <a:br>
              <a:rPr lang="en-US" dirty="0">
                <a:solidFill>
                  <a:srgbClr val="000000"/>
                </a:solidFill>
                <a:latin typeface="Times New Roman" charset="0"/>
                <a:ea typeface="ＭＳ Ｐゴシック" charset="0"/>
                <a:cs typeface="ＭＳ Ｐゴシック" charset="0"/>
              </a:rPr>
            </a:br>
            <a:r>
              <a:rPr lang="en-US" dirty="0">
                <a:solidFill>
                  <a:srgbClr val="000000"/>
                </a:solidFill>
                <a:latin typeface="Times New Roman" charset="0"/>
                <a:ea typeface="ＭＳ Ｐゴシック" charset="0"/>
                <a:cs typeface="ＭＳ Ｐゴシック" charset="0"/>
              </a:rPr>
              <a:t>Radiation Detection at International Borders</a:t>
            </a:r>
          </a:p>
          <a:p>
            <a:pPr eaLnBrk="1" hangingPunct="1"/>
            <a:endParaRPr lang="en-US" dirty="0">
              <a:solidFill>
                <a:srgbClr val="000000"/>
              </a:solidFill>
              <a:latin typeface="Times New Roman" charset="0"/>
              <a:ea typeface="ＭＳ Ｐゴシック" charset="0"/>
              <a:cs typeface="ＭＳ Ｐゴシック" charset="0"/>
            </a:endParaRPr>
          </a:p>
          <a:p>
            <a:r>
              <a:rPr lang="en-US" sz="1200" kern="1200" dirty="0">
                <a:solidFill>
                  <a:schemeClr val="tx1"/>
                </a:solidFill>
                <a:effectLst/>
                <a:latin typeface="Times" pitchFamily="-106" charset="0"/>
                <a:ea typeface="MS PGothic" pitchFamily="34" charset="-128"/>
                <a:cs typeface="MS PGothic" charset="0"/>
              </a:rPr>
              <a:t>The detection of ionizing radiation is a little over 100 years old, dating from the first observation of natural radioactivity. Today, radiation detection plays a key role in diverse fields from medicine to defense to basic science. For homeland security, countries around the world are deploying passive radiation detection instrumentation to interdict the illegal shipment of radioactive material crossing international borders at ports of entry. These efforts include deployments in the United States and several European and Asian countries by governments and international agencies. This talk discusses our experience with radiation detection interdiction at international borders and other applications to national security.</a:t>
            </a:r>
          </a:p>
          <a:p>
            <a:pPr eaLnBrk="1" hangingPunct="1"/>
            <a:endParaRPr lang="en-US" sz="1200" kern="1200" dirty="0">
              <a:solidFill>
                <a:schemeClr val="tx1"/>
              </a:solidFill>
              <a:latin typeface="Times" pitchFamily="-106" charset="0"/>
              <a:ea typeface="MS PGothic" pitchFamily="34" charset="-128"/>
              <a:cs typeface="MS PGothic" charset="0"/>
            </a:endParaRPr>
          </a:p>
        </p:txBody>
      </p:sp>
      <p:sp>
        <p:nvSpPr>
          <p:cNvPr id="69636" name="Date Placeholder 3"/>
          <p:cNvSpPr>
            <a:spLocks noGrp="1"/>
          </p:cNvSpPr>
          <p:nvPr>
            <p:ph type="dt" sz="quarter"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pPr eaLnBrk="1" hangingPunct="1"/>
            <a:fld id="{3CFD3F30-C2FB-7843-A5FC-08CD3DA03D60}" type="datetime1">
              <a:rPr lang="en-US" sz="1200">
                <a:solidFill>
                  <a:srgbClr val="000000"/>
                </a:solidFill>
                <a:latin typeface="Arial" charset="0"/>
              </a:rPr>
              <a:pPr eaLnBrk="1" hangingPunct="1"/>
              <a:t>5/2/24</a:t>
            </a:fld>
            <a:endParaRPr lang="en-US" sz="1200">
              <a:solidFill>
                <a:srgbClr val="000000"/>
              </a:solidFill>
              <a:latin typeface="Arial" charset="0"/>
            </a:endParaRPr>
          </a:p>
        </p:txBody>
      </p:sp>
      <p:sp>
        <p:nvSpPr>
          <p:cNvPr id="69637" name="Slide Number Placeholder 4"/>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pPr eaLnBrk="1" hangingPunct="1"/>
            <a:fld id="{58829ECC-EC03-144C-8B32-D592DB0B7CD5}" type="slidenum">
              <a:rPr lang="en-US" sz="1200">
                <a:solidFill>
                  <a:srgbClr val="000000"/>
                </a:solidFill>
                <a:latin typeface="Arial" charset="0"/>
              </a:rPr>
              <a:pPr eaLnBrk="1" hangingPunct="1"/>
              <a:t>1</a:t>
            </a:fld>
            <a:endParaRPr lang="en-US" sz="1200">
              <a:solidFill>
                <a:srgbClr val="000000"/>
              </a:solidFill>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Rot="1" noChangeAspect="1" noChangeArrowheads="1" noTextEdit="1"/>
          </p:cNvSpPr>
          <p:nvPr>
            <p:ph type="sldImg"/>
          </p:nvPr>
        </p:nvSpPr>
        <p:spPr>
          <a:xfrm>
            <a:off x="1138238" y="677863"/>
            <a:ext cx="4598987" cy="3451225"/>
          </a:xfrm>
          <a:solidFill>
            <a:srgbClr val="FFFFFF"/>
          </a:solidFill>
          <a:ln/>
        </p:spPr>
      </p:sp>
      <p:sp>
        <p:nvSpPr>
          <p:cNvPr id="7373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49514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14117158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3181980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E03A571-EDD4-334C-B17A-35161567199B}" type="slidenum">
              <a:rPr lang="en-US" sz="1200"/>
              <a:pPr eaLnBrk="1" hangingPunct="1"/>
              <a:t>16</a:t>
            </a:fld>
            <a:endParaRPr lang="en-US" sz="120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951967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187889E-F8BA-F848-AF52-FBE95556B358}" type="slidenum">
              <a:rPr lang="en-US" sz="1200"/>
              <a:pPr eaLnBrk="1" hangingPunct="1"/>
              <a:t>17</a:t>
            </a:fld>
            <a:endParaRPr lang="en-US" sz="120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Gamma and neutron detection are complementary.</a:t>
            </a:r>
          </a:p>
        </p:txBody>
      </p:sp>
    </p:spTree>
    <p:extLst>
      <p:ext uri="{BB962C8B-B14F-4D97-AF65-F5344CB8AC3E}">
        <p14:creationId xmlns:p14="http://schemas.microsoft.com/office/powerpoint/2010/main" val="42373945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187889E-F8BA-F848-AF52-FBE95556B358}" type="slidenum">
              <a:rPr lang="en-US" sz="1200"/>
              <a:pPr eaLnBrk="1" hangingPunct="1"/>
              <a:t>18</a:t>
            </a:fld>
            <a:endParaRPr lang="en-US" sz="120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Gamma and neutron detection are complementary.</a:t>
            </a:r>
          </a:p>
        </p:txBody>
      </p:sp>
    </p:spTree>
    <p:extLst>
      <p:ext uri="{BB962C8B-B14F-4D97-AF65-F5344CB8AC3E}">
        <p14:creationId xmlns:p14="http://schemas.microsoft.com/office/powerpoint/2010/main" val="1935891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187889E-F8BA-F848-AF52-FBE95556B358}" type="slidenum">
              <a:rPr lang="en-US" sz="1200"/>
              <a:pPr eaLnBrk="1" hangingPunct="1"/>
              <a:t>19</a:t>
            </a:fld>
            <a:endParaRPr lang="en-US" sz="120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Gamma and neutron detection are complementary.</a:t>
            </a:r>
          </a:p>
        </p:txBody>
      </p:sp>
    </p:spTree>
    <p:extLst>
      <p:ext uri="{BB962C8B-B14F-4D97-AF65-F5344CB8AC3E}">
        <p14:creationId xmlns:p14="http://schemas.microsoft.com/office/powerpoint/2010/main" val="8904547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1953156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3AFB875-3987-EC4F-9D60-BD88DEC95754}" type="slidenum">
              <a:rPr lang="en-US" sz="1200"/>
              <a:pPr eaLnBrk="1" hangingPunct="1"/>
              <a:t>21</a:t>
            </a:fld>
            <a:endParaRPr 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DEF42A2-BAEE-E946-80DF-831B18BE9AC5}" type="slidenum">
              <a:rPr lang="en-US" sz="1200"/>
              <a:pPr eaLnBrk="1" hangingPunct="1"/>
              <a:t>22</a:t>
            </a:fld>
            <a:endParaRPr lang="en-US" sz="1200"/>
          </a:p>
        </p:txBody>
      </p:sp>
      <p:sp>
        <p:nvSpPr>
          <p:cNvPr id="40963" name="Rectangle 2"/>
          <p:cNvSpPr>
            <a:spLocks noGrp="1" noRot="1" noChangeAspect="1" noChangeArrowheads="1" noTextEdit="1"/>
          </p:cNvSpPr>
          <p:nvPr>
            <p:ph type="sldImg"/>
          </p:nvPr>
        </p:nvSpPr>
        <p:spPr>
          <a:xfrm>
            <a:off x="1144588" y="687388"/>
            <a:ext cx="4568825" cy="3427412"/>
          </a:xfrm>
          <a:solidFill>
            <a:srgbClr val="FFFFFF"/>
          </a:solidFill>
          <a:ln/>
        </p:spPr>
      </p:sp>
      <p:sp>
        <p:nvSpPr>
          <p:cNvPr id="40964" name="Rectangle 3"/>
          <p:cNvSpPr>
            <a:spLocks noGrp="1" noChangeArrowheads="1"/>
          </p:cNvSpPr>
          <p:nvPr>
            <p:ph type="body" idx="1"/>
          </p:nvPr>
        </p:nvSpPr>
        <p:spPr>
          <a:xfrm>
            <a:off x="916043" y="4344801"/>
            <a:ext cx="5025915" cy="4112414"/>
          </a:xfrm>
          <a:solidFill>
            <a:srgbClr val="FFFFFF"/>
          </a:solidFill>
          <a:ln>
            <a:solidFill>
              <a:srgbClr val="000000"/>
            </a:solidFill>
          </a:ln>
        </p:spPr>
        <p:txBody>
          <a:bodyPr/>
          <a:lstStyle/>
          <a:p>
            <a:pPr marL="114300" lvl="1" eaLnBrk="1" hangingPunct="1"/>
            <a:r>
              <a:rPr lang="en-US">
                <a:latin typeface="Times New Roman" charset="0"/>
                <a:ea typeface="ＭＳ Ｐゴシック" charset="0"/>
                <a:cs typeface="Times New Roman" charset="0"/>
              </a:rPr>
              <a:t>The dots represent each of the ports of entry.  Each has unique challenges to be addressed:  quantity of traffic, natural radiation background, seasonal variation in cargo, environmental/weather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174963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C9DD5D3-E50D-B249-BED8-9C7A07D94DF9}" type="slidenum">
              <a:rPr lang="en-US" sz="1200"/>
              <a:pPr eaLnBrk="1" hangingPunct="1"/>
              <a:t>23</a:t>
            </a:fld>
            <a:endParaRPr lang="en-US" sz="120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286886" indent="-36837458"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49428" eaLnBrk="0" fontAlgn="base" hangingPunct="0">
              <a:spcBef>
                <a:spcPct val="0"/>
              </a:spcBef>
              <a:spcAft>
                <a:spcPct val="0"/>
              </a:spcAft>
              <a:defRPr sz="2400">
                <a:solidFill>
                  <a:schemeClr val="tx1"/>
                </a:solidFill>
                <a:latin typeface="Arial" charset="0"/>
                <a:ea typeface="ＭＳ Ｐゴシック" charset="0"/>
              </a:defRPr>
            </a:lvl6pPr>
            <a:lvl7pPr marL="898855" eaLnBrk="0" fontAlgn="base" hangingPunct="0">
              <a:spcBef>
                <a:spcPct val="0"/>
              </a:spcBef>
              <a:spcAft>
                <a:spcPct val="0"/>
              </a:spcAft>
              <a:defRPr sz="2400">
                <a:solidFill>
                  <a:schemeClr val="tx1"/>
                </a:solidFill>
                <a:latin typeface="Arial" charset="0"/>
                <a:ea typeface="ＭＳ Ｐゴシック" charset="0"/>
              </a:defRPr>
            </a:lvl7pPr>
            <a:lvl8pPr marL="1348283" eaLnBrk="0" fontAlgn="base" hangingPunct="0">
              <a:spcBef>
                <a:spcPct val="0"/>
              </a:spcBef>
              <a:spcAft>
                <a:spcPct val="0"/>
              </a:spcAft>
              <a:defRPr sz="2400">
                <a:solidFill>
                  <a:schemeClr val="tx1"/>
                </a:solidFill>
                <a:latin typeface="Arial" charset="0"/>
                <a:ea typeface="ＭＳ Ｐゴシック" charset="0"/>
              </a:defRPr>
            </a:lvl8pPr>
            <a:lvl9pPr marL="179771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E3199DE-77E2-4849-A247-E8B99D9B5246}" type="slidenum">
              <a:rPr lang="en-US" sz="1200"/>
              <a:pPr eaLnBrk="1" hangingPunct="1"/>
              <a:t>25</a:t>
            </a:fld>
            <a:endParaRPr lang="en-US" sz="1200"/>
          </a:p>
        </p:txBody>
      </p:sp>
      <p:sp>
        <p:nvSpPr>
          <p:cNvPr id="68611" name="Rectangle 2"/>
          <p:cNvSpPr>
            <a:spLocks noGrp="1" noRot="1" noChangeAspect="1" noChangeArrowheads="1" noTextEdit="1"/>
          </p:cNvSpPr>
          <p:nvPr>
            <p:ph type="sldImg"/>
          </p:nvPr>
        </p:nvSpPr>
        <p:spPr>
          <a:solidFill>
            <a:srgbClr val="FFFFFF"/>
          </a:solidFill>
          <a:ln/>
        </p:spPr>
      </p:sp>
      <p:sp>
        <p:nvSpPr>
          <p:cNvPr id="6861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atin typeface="Times New Roman" charset="0"/>
                <a:ea typeface="ＭＳ Ｐゴシック" charset="0"/>
                <a:cs typeface="ＭＳ Ｐゴシック" charset="0"/>
              </a:rPr>
              <a:t>Example of RPM traffic monitoring.</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007C311-7465-B04C-AE02-B10560EDE24F}" type="slidenum">
              <a:rPr lang="en-US" sz="1200"/>
              <a:pPr eaLnBrk="1" hangingPunct="1"/>
              <a:t>26</a:t>
            </a:fld>
            <a:endParaRPr lang="en-US" sz="1200"/>
          </a:p>
        </p:txBody>
      </p:sp>
      <p:sp>
        <p:nvSpPr>
          <p:cNvPr id="62467" name="Rectangle 2"/>
          <p:cNvSpPr>
            <a:spLocks noGrp="1" noRot="1" noChangeAspect="1" noChangeArrowheads="1" noTextEdit="1"/>
          </p:cNvSpPr>
          <p:nvPr>
            <p:ph type="sldImg"/>
          </p:nvPr>
        </p:nvSpPr>
        <p:spPr>
          <a:xfrm>
            <a:off x="1189038" y="668338"/>
            <a:ext cx="4557712" cy="3419475"/>
          </a:xfrm>
          <a:ln/>
        </p:spPr>
      </p:sp>
      <p:sp>
        <p:nvSpPr>
          <p:cNvPr id="62468" name="Rectangle 3"/>
          <p:cNvSpPr>
            <a:spLocks noGrp="1" noChangeArrowheads="1"/>
          </p:cNvSpPr>
          <p:nvPr>
            <p:ph type="body" idx="1"/>
          </p:nvPr>
        </p:nvSpPr>
        <p:spPr>
          <a:xfrm>
            <a:off x="884374" y="4309528"/>
            <a:ext cx="5089253" cy="416428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790" tIns="46394" rIns="92790" bIns="46394"/>
          <a:lstStyle/>
          <a:p>
            <a:pPr eaLnBrk="1" hangingPunct="1"/>
            <a:r>
              <a:rPr lang="en-US">
                <a:latin typeface="Times New Roman" charset="0"/>
                <a:ea typeface="ＭＳ Ｐゴシック" charset="0"/>
                <a:cs typeface="ＭＳ Ｐゴシック" charset="0"/>
              </a:rPr>
              <a:t>US Customs (CBP) is deploying COTS at POEs</a:t>
            </a:r>
          </a:p>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0242AEC-AC06-F241-BDFC-A9738EA4EBCE}" type="slidenum">
              <a:rPr lang="en-US" sz="1200"/>
              <a:pPr eaLnBrk="1" hangingPunct="1"/>
              <a:t>27</a:t>
            </a:fld>
            <a:endParaRPr lang="en-US" sz="12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E8E85D1-A382-414A-9C74-B7E2FB04D9DD}"/>
              </a:ext>
            </a:extLst>
          </p:cNvPr>
          <p:cNvSpPr>
            <a:spLocks noGrp="1" noChangeArrowheads="1"/>
          </p:cNvSpPr>
          <p:nvPr>
            <p:ph type="sldNum" sz="quarter" idx="5"/>
          </p:nvPr>
        </p:nvSpPr>
        <p:spPr>
          <a:ln/>
        </p:spPr>
        <p:txBody>
          <a:bodyPr/>
          <a:lstStyle/>
          <a:p>
            <a:fld id="{3C6DD16D-560B-224A-B5A3-F3D253BF2A0D}" type="slidenum">
              <a:rPr lang="en-US" altLang="en-US"/>
              <a:pPr/>
              <a:t>28</a:t>
            </a:fld>
            <a:endParaRPr lang="en-US" altLang="en-US"/>
          </a:p>
        </p:txBody>
      </p:sp>
      <p:sp>
        <p:nvSpPr>
          <p:cNvPr id="410626" name="Rectangle 2">
            <a:extLst>
              <a:ext uri="{FF2B5EF4-FFF2-40B4-BE49-F238E27FC236}">
                <a16:creationId xmlns:a16="http://schemas.microsoft.com/office/drawing/2014/main" id="{F1B35019-3554-FB42-8751-1305BB24226C}"/>
              </a:ext>
            </a:extLst>
          </p:cNvPr>
          <p:cNvSpPr>
            <a:spLocks noGrp="1" noRot="1" noChangeAspect="1" noChangeArrowheads="1"/>
          </p:cNvSpPr>
          <p:nvPr>
            <p:ph type="sldImg"/>
          </p:nvPr>
        </p:nvSpPr>
        <p:spPr bwMode="auto">
          <a:xfrm>
            <a:off x="1168400" y="685800"/>
            <a:ext cx="4673600" cy="3505200"/>
          </a:xfrm>
          <a:prstGeom prst="rect">
            <a:avLst/>
          </a:prstGeom>
          <a:solidFill>
            <a:srgbClr val="FFFFFF"/>
          </a:solidFill>
          <a:ln>
            <a:solidFill>
              <a:srgbClr val="000000"/>
            </a:solidFill>
            <a:miter lim="800000"/>
            <a:headEnd/>
            <a:tailEnd/>
          </a:ln>
        </p:spPr>
      </p:sp>
      <p:sp>
        <p:nvSpPr>
          <p:cNvPr id="410627" name="Rectangle 3">
            <a:extLst>
              <a:ext uri="{FF2B5EF4-FFF2-40B4-BE49-F238E27FC236}">
                <a16:creationId xmlns:a16="http://schemas.microsoft.com/office/drawing/2014/main" id="{EEA674F1-A93B-6A44-9FC2-72BFB1456B27}"/>
              </a:ext>
            </a:extLst>
          </p:cNvPr>
          <p:cNvSpPr>
            <a:spLocks noGrp="1" noChangeArrowheads="1"/>
          </p:cNvSpPr>
          <p:nvPr>
            <p:ph type="body" idx="1"/>
          </p:nvPr>
        </p:nvSpPr>
        <p:spPr bwMode="auto">
          <a:xfrm>
            <a:off x="914400" y="4419600"/>
            <a:ext cx="5181600" cy="41910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33239923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Rot="1" noChangeAspect="1" noChangeArrowheads="1" noTextEdit="1"/>
          </p:cNvSpPr>
          <p:nvPr>
            <p:ph type="sldImg"/>
          </p:nvPr>
        </p:nvSpPr>
        <p:spPr>
          <a:xfrm>
            <a:off x="1138238" y="677863"/>
            <a:ext cx="4598987" cy="3451225"/>
          </a:xfrm>
          <a:solidFill>
            <a:srgbClr val="FFFFFF"/>
          </a:solidFill>
          <a:ln/>
        </p:spPr>
      </p:sp>
      <p:sp>
        <p:nvSpPr>
          <p:cNvPr id="7373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0906177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286886" indent="-36837458"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49428" eaLnBrk="0" fontAlgn="base" hangingPunct="0">
              <a:spcBef>
                <a:spcPct val="0"/>
              </a:spcBef>
              <a:spcAft>
                <a:spcPct val="0"/>
              </a:spcAft>
              <a:defRPr sz="2400">
                <a:solidFill>
                  <a:schemeClr val="tx1"/>
                </a:solidFill>
                <a:latin typeface="Arial" charset="0"/>
                <a:ea typeface="ＭＳ Ｐゴシック" charset="0"/>
              </a:defRPr>
            </a:lvl6pPr>
            <a:lvl7pPr marL="898855" eaLnBrk="0" fontAlgn="base" hangingPunct="0">
              <a:spcBef>
                <a:spcPct val="0"/>
              </a:spcBef>
              <a:spcAft>
                <a:spcPct val="0"/>
              </a:spcAft>
              <a:defRPr sz="2400">
                <a:solidFill>
                  <a:schemeClr val="tx1"/>
                </a:solidFill>
                <a:latin typeface="Arial" charset="0"/>
                <a:ea typeface="ＭＳ Ｐゴシック" charset="0"/>
              </a:defRPr>
            </a:lvl7pPr>
            <a:lvl8pPr marL="1348283" eaLnBrk="0" fontAlgn="base" hangingPunct="0">
              <a:spcBef>
                <a:spcPct val="0"/>
              </a:spcBef>
              <a:spcAft>
                <a:spcPct val="0"/>
              </a:spcAft>
              <a:defRPr sz="2400">
                <a:solidFill>
                  <a:schemeClr val="tx1"/>
                </a:solidFill>
                <a:latin typeface="Arial" charset="0"/>
                <a:ea typeface="ＭＳ Ｐゴシック" charset="0"/>
              </a:defRPr>
            </a:lvl8pPr>
            <a:lvl9pPr marL="179771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4552E92-E2F3-BB4A-8D40-0689A88D95EE}" type="slidenum">
              <a:rPr lang="en-US" sz="1200"/>
              <a:pPr eaLnBrk="1" hangingPunct="1"/>
              <a:t>30</a:t>
            </a:fld>
            <a:endParaRPr lang="en-US" sz="120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a:extLst>
              <a:ext uri="{FF2B5EF4-FFF2-40B4-BE49-F238E27FC236}">
                <a16:creationId xmlns:a16="http://schemas.microsoft.com/office/drawing/2014/main" id="{5C5EEA73-620B-2F43-B787-E5E81A77248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32495295-096F-2347-A372-21607D469127}" type="slidenum">
              <a:rPr lang="en-US" altLang="en-US" sz="1200"/>
              <a:pPr eaLnBrk="1" hangingPunct="1"/>
              <a:t>32</a:t>
            </a:fld>
            <a:endParaRPr lang="en-US" altLang="en-US" sz="1200"/>
          </a:p>
        </p:txBody>
      </p:sp>
      <p:sp>
        <p:nvSpPr>
          <p:cNvPr id="88067" name="Rectangle 2">
            <a:extLst>
              <a:ext uri="{FF2B5EF4-FFF2-40B4-BE49-F238E27FC236}">
                <a16:creationId xmlns:a16="http://schemas.microsoft.com/office/drawing/2014/main" id="{DB0FFAC4-56B6-724C-8BF2-6396B7F601B7}"/>
              </a:ext>
            </a:extLst>
          </p:cNvPr>
          <p:cNvSpPr>
            <a:spLocks noGrp="1" noRot="1" noChangeAspect="1" noChangeArrowheads="1"/>
          </p:cNvSpPr>
          <p:nvPr>
            <p:ph type="sldImg"/>
          </p:nvPr>
        </p:nvSpPr>
        <p:spPr>
          <a:solidFill>
            <a:srgbClr val="FFFFFF"/>
          </a:solidFill>
          <a:ln/>
        </p:spPr>
      </p:sp>
      <p:sp>
        <p:nvSpPr>
          <p:cNvPr id="88068" name="Rectangle 3">
            <a:extLst>
              <a:ext uri="{FF2B5EF4-FFF2-40B4-BE49-F238E27FC236}">
                <a16:creationId xmlns:a16="http://schemas.microsoft.com/office/drawing/2014/main" id="{65A1F271-DE4F-AD4C-B16D-EF91CAED0538}"/>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7018049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a:extLst>
              <a:ext uri="{FF2B5EF4-FFF2-40B4-BE49-F238E27FC236}">
                <a16:creationId xmlns:a16="http://schemas.microsoft.com/office/drawing/2014/main" id="{BCDF0576-236E-FD4D-87E9-A0EDA1B6FEF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5F61F8A8-504F-8E4A-ACB8-E449CF6C0113}" type="slidenum">
              <a:rPr lang="en-US" altLang="en-US" sz="1200"/>
              <a:pPr eaLnBrk="1" hangingPunct="1"/>
              <a:t>34</a:t>
            </a:fld>
            <a:endParaRPr lang="en-US" altLang="en-US" sz="1200"/>
          </a:p>
        </p:txBody>
      </p:sp>
      <p:sp>
        <p:nvSpPr>
          <p:cNvPr id="94211" name="Rectangle 2">
            <a:extLst>
              <a:ext uri="{FF2B5EF4-FFF2-40B4-BE49-F238E27FC236}">
                <a16:creationId xmlns:a16="http://schemas.microsoft.com/office/drawing/2014/main" id="{8DC65627-4641-E842-8FA9-6A223782097D}"/>
              </a:ext>
            </a:extLst>
          </p:cNvPr>
          <p:cNvSpPr>
            <a:spLocks noGrp="1" noRot="1" noChangeAspect="1" noChangeArrowheads="1" noTextEdit="1"/>
          </p:cNvSpPr>
          <p:nvPr>
            <p:ph type="sldImg"/>
          </p:nvPr>
        </p:nvSpPr>
        <p:spPr>
          <a:ln/>
        </p:spPr>
      </p:sp>
      <p:sp>
        <p:nvSpPr>
          <p:cNvPr id="94212" name="Rectangle 3">
            <a:extLst>
              <a:ext uri="{FF2B5EF4-FFF2-40B4-BE49-F238E27FC236}">
                <a16:creationId xmlns:a16="http://schemas.microsoft.com/office/drawing/2014/main" id="{8C55241E-5AED-064B-A96B-4E4317D328D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5514597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1CF4442-6655-1443-8D12-A19655739E80}" type="slidenum">
              <a:rPr lang="en-US" sz="1200"/>
              <a:pPr eaLnBrk="1" hangingPunct="1"/>
              <a:t>35</a:t>
            </a:fld>
            <a:endParaRPr lang="en-US" sz="1200"/>
          </a:p>
        </p:txBody>
      </p:sp>
      <p:sp>
        <p:nvSpPr>
          <p:cNvPr id="96259" name="Rectangle 2"/>
          <p:cNvSpPr>
            <a:spLocks noGrp="1" noRot="1" noChangeAspect="1" noChangeArrowheads="1"/>
          </p:cNvSpPr>
          <p:nvPr>
            <p:ph type="sldImg"/>
          </p:nvPr>
        </p:nvSpPr>
        <p:spPr>
          <a:solidFill>
            <a:srgbClr val="FFFFFF"/>
          </a:solidFill>
          <a:ln/>
        </p:spPr>
      </p:sp>
      <p:sp>
        <p:nvSpPr>
          <p:cNvPr id="96260"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EA0B7C5-A549-4E41-9CD1-821140613B0A}" type="slidenum">
              <a:rPr lang="en-US" sz="1200"/>
              <a:pPr eaLnBrk="1" hangingPunct="1"/>
              <a:t>6</a:t>
            </a:fld>
            <a:endParaRPr lang="en-US" sz="1200"/>
          </a:p>
        </p:txBody>
      </p:sp>
      <p:sp>
        <p:nvSpPr>
          <p:cNvPr id="22531" name="Rectangle 2"/>
          <p:cNvSpPr>
            <a:spLocks noGrp="1" noRot="1" noChangeAspect="1" noChangeArrowheads="1" noTextEdit="1"/>
          </p:cNvSpPr>
          <p:nvPr>
            <p:ph type="sldImg"/>
          </p:nvPr>
        </p:nvSpPr>
        <p:spPr>
          <a:xfrm>
            <a:off x="1135063" y="676275"/>
            <a:ext cx="4603750" cy="3452813"/>
          </a:xfrm>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543296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FBF23219-543C-034E-B303-608272CF7F7E}" type="datetime1">
              <a:rPr lang="en-US" smtClean="0"/>
              <a:pPr/>
              <a:t>5/2/24</a:t>
            </a:fld>
            <a:endParaRPr lang="en-US"/>
          </a:p>
        </p:txBody>
      </p:sp>
      <p:sp>
        <p:nvSpPr>
          <p:cNvPr id="5" name="Slide Number Placeholder 4"/>
          <p:cNvSpPr>
            <a:spLocks noGrp="1"/>
          </p:cNvSpPr>
          <p:nvPr>
            <p:ph type="sldNum" sz="quarter" idx="11"/>
          </p:nvPr>
        </p:nvSpPr>
        <p:spPr/>
        <p:txBody>
          <a:bodyPr/>
          <a:lstStyle/>
          <a:p>
            <a:fld id="{9CC11F05-AC5E-A34C-B292-F8A8C7DCCBA0}" type="slidenum">
              <a:rPr lang="en-US" smtClean="0"/>
              <a:pPr/>
              <a:t>37</a:t>
            </a:fld>
            <a:endParaRPr lang="en-US"/>
          </a:p>
        </p:txBody>
      </p:sp>
    </p:spTree>
    <p:extLst>
      <p:ext uri="{BB962C8B-B14F-4D97-AF65-F5344CB8AC3E}">
        <p14:creationId xmlns:p14="http://schemas.microsoft.com/office/powerpoint/2010/main" val="31122437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3"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4434" name="Rectangle 3"/>
          <p:cNvSpPr>
            <a:spLocks noGrp="1" noChangeArrowheads="1"/>
          </p:cNvSpPr>
          <p:nvPr>
            <p:ph type="body" idx="1"/>
          </p:nvPr>
        </p:nvSpPr>
        <p:spPr>
          <a:solidFill>
            <a:srgbClr val="FFFFFF"/>
          </a:solidFill>
          <a:ln>
            <a:solidFill>
              <a:srgbClr val="000000"/>
            </a:solidFill>
          </a:ln>
        </p:spPr>
        <p:txBody>
          <a:bodyPr/>
          <a:lstStyle/>
          <a:p>
            <a:endParaRPr lang="en-US" dirty="0">
              <a:latin typeface="Times New Roman" pitchFamily="-60" charset="0"/>
              <a:ea typeface="ＭＳ Ｐゴシック" pitchFamily="-60" charset="-128"/>
              <a:cs typeface="ＭＳ Ｐゴシック" pitchFamily="-60"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charset="0"/>
              <a:ea typeface="MS PGothic"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35145333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5271972-B536-5E4B-8EB9-7626C065C928}"/>
              </a:ext>
            </a:extLst>
          </p:cNvPr>
          <p:cNvSpPr>
            <a:spLocks noGrp="1" noChangeArrowheads="1"/>
          </p:cNvSpPr>
          <p:nvPr>
            <p:ph type="sldNum" sz="quarter" idx="5"/>
          </p:nvPr>
        </p:nvSpPr>
        <p:spPr>
          <a:ln/>
        </p:spPr>
        <p:txBody>
          <a:bodyPr/>
          <a:lstStyle/>
          <a:p>
            <a:fld id="{CB73F962-8B83-954E-A549-C432B56245E3}" type="slidenum">
              <a:rPr lang="en-US" altLang="en-US"/>
              <a:pPr/>
              <a:t>43</a:t>
            </a:fld>
            <a:endParaRPr lang="en-US" altLang="en-US"/>
          </a:p>
        </p:txBody>
      </p:sp>
      <p:sp>
        <p:nvSpPr>
          <p:cNvPr id="324610" name="Rectangle 2">
            <a:extLst>
              <a:ext uri="{FF2B5EF4-FFF2-40B4-BE49-F238E27FC236}">
                <a16:creationId xmlns:a16="http://schemas.microsoft.com/office/drawing/2014/main" id="{C1B8E34A-ED2E-254F-AF85-1A05ED9428BE}"/>
              </a:ext>
            </a:extLst>
          </p:cNvPr>
          <p:cNvSpPr>
            <a:spLocks noGrp="1" noRot="1" noChangeAspect="1" noChangeArrowheads="1"/>
          </p:cNvSpPr>
          <p:nvPr>
            <p:ph type="sldImg"/>
          </p:nvPr>
        </p:nvSpPr>
        <p:spPr bwMode="auto">
          <a:xfrm>
            <a:off x="1168400" y="685800"/>
            <a:ext cx="4673600" cy="3505200"/>
          </a:xfrm>
          <a:prstGeom prst="rect">
            <a:avLst/>
          </a:prstGeom>
          <a:solidFill>
            <a:srgbClr val="FFFFFF"/>
          </a:solidFill>
          <a:ln>
            <a:solidFill>
              <a:srgbClr val="000000"/>
            </a:solidFill>
            <a:miter lim="800000"/>
            <a:headEnd/>
            <a:tailEnd/>
          </a:ln>
        </p:spPr>
      </p:sp>
      <p:sp>
        <p:nvSpPr>
          <p:cNvPr id="324611" name="Rectangle 3">
            <a:extLst>
              <a:ext uri="{FF2B5EF4-FFF2-40B4-BE49-F238E27FC236}">
                <a16:creationId xmlns:a16="http://schemas.microsoft.com/office/drawing/2014/main" id="{D1CDE502-CB4C-F347-AE2B-D68C37489349}"/>
              </a:ext>
            </a:extLst>
          </p:cNvPr>
          <p:cNvSpPr>
            <a:spLocks noGrp="1" noChangeArrowheads="1"/>
          </p:cNvSpPr>
          <p:nvPr>
            <p:ph type="body" idx="1"/>
          </p:nvPr>
        </p:nvSpPr>
        <p:spPr bwMode="auto">
          <a:xfrm>
            <a:off x="914400" y="4419600"/>
            <a:ext cx="5181600" cy="4191000"/>
          </a:xfrm>
          <a:prstGeom prst="rect">
            <a:avLst/>
          </a:prstGeom>
          <a:solidFill>
            <a:srgbClr val="FFFFFF"/>
          </a:solidFill>
          <a:ln>
            <a:solidFill>
              <a:srgbClr val="000000"/>
            </a:solidFill>
            <a:miter lim="800000"/>
            <a:headEnd/>
            <a:tailEnd/>
          </a:ln>
        </p:spPr>
        <p:txBody>
          <a:bodyPr/>
          <a:lstStyle/>
          <a:p>
            <a:r>
              <a:rPr lang="en-US" altLang="en-US"/>
              <a:t>Tritium and 241Am sources</a:t>
            </a:r>
          </a:p>
        </p:txBody>
      </p:sp>
    </p:spTree>
    <p:extLst>
      <p:ext uri="{BB962C8B-B14F-4D97-AF65-F5344CB8AC3E}">
        <p14:creationId xmlns:p14="http://schemas.microsoft.com/office/powerpoint/2010/main" val="11609968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DCDA324-1516-8E43-BE57-94F89B265DE9}"/>
              </a:ext>
            </a:extLst>
          </p:cNvPr>
          <p:cNvSpPr>
            <a:spLocks noGrp="1" noChangeArrowheads="1"/>
          </p:cNvSpPr>
          <p:nvPr>
            <p:ph type="sldNum" sz="quarter" idx="5"/>
          </p:nvPr>
        </p:nvSpPr>
        <p:spPr>
          <a:ln/>
        </p:spPr>
        <p:txBody>
          <a:bodyPr/>
          <a:lstStyle/>
          <a:p>
            <a:fld id="{B9CEF6FE-9AC6-8949-A4B9-86806309F9F3}" type="slidenum">
              <a:rPr lang="en-US" altLang="en-US"/>
              <a:pPr/>
              <a:t>44</a:t>
            </a:fld>
            <a:endParaRPr lang="en-US" altLang="en-US"/>
          </a:p>
        </p:txBody>
      </p:sp>
      <p:sp>
        <p:nvSpPr>
          <p:cNvPr id="336898" name="Rectangle 2">
            <a:extLst>
              <a:ext uri="{FF2B5EF4-FFF2-40B4-BE49-F238E27FC236}">
                <a16:creationId xmlns:a16="http://schemas.microsoft.com/office/drawing/2014/main" id="{AA80AD48-CFDF-0D4D-AB2F-8E1E26C9AAF7}"/>
              </a:ext>
            </a:extLst>
          </p:cNvPr>
          <p:cNvSpPr>
            <a:spLocks noGrp="1" noRot="1" noChangeAspect="1" noChangeArrowheads="1"/>
          </p:cNvSpPr>
          <p:nvPr>
            <p:ph type="sldImg"/>
          </p:nvPr>
        </p:nvSpPr>
        <p:spPr bwMode="auto">
          <a:xfrm>
            <a:off x="1168400" y="685800"/>
            <a:ext cx="4673600" cy="3505200"/>
          </a:xfrm>
          <a:prstGeom prst="rect">
            <a:avLst/>
          </a:prstGeom>
          <a:solidFill>
            <a:srgbClr val="FFFFFF"/>
          </a:solidFill>
          <a:ln>
            <a:solidFill>
              <a:srgbClr val="000000"/>
            </a:solidFill>
            <a:miter lim="800000"/>
            <a:headEnd/>
            <a:tailEnd/>
          </a:ln>
        </p:spPr>
      </p:sp>
      <p:sp>
        <p:nvSpPr>
          <p:cNvPr id="336899" name="Rectangle 3">
            <a:extLst>
              <a:ext uri="{FF2B5EF4-FFF2-40B4-BE49-F238E27FC236}">
                <a16:creationId xmlns:a16="http://schemas.microsoft.com/office/drawing/2014/main" id="{BCF7E0A6-4F1C-A14A-A465-48D19C0233D0}"/>
              </a:ext>
            </a:extLst>
          </p:cNvPr>
          <p:cNvSpPr>
            <a:spLocks noGrp="1" noChangeArrowheads="1"/>
          </p:cNvSpPr>
          <p:nvPr>
            <p:ph type="body" idx="1"/>
          </p:nvPr>
        </p:nvSpPr>
        <p:spPr bwMode="auto">
          <a:xfrm>
            <a:off x="914400" y="4419600"/>
            <a:ext cx="5181600" cy="4191000"/>
          </a:xfrm>
          <a:prstGeom prst="rect">
            <a:avLst/>
          </a:prstGeom>
          <a:solidFill>
            <a:srgbClr val="FFFFFF"/>
          </a:solidFill>
          <a:ln>
            <a:solidFill>
              <a:srgbClr val="000000"/>
            </a:solidFill>
            <a:miter lim="800000"/>
            <a:headEnd/>
            <a:tailEnd/>
          </a:ln>
        </p:spPr>
        <p:txBody>
          <a:bodyPr/>
          <a:lstStyle/>
          <a:p>
            <a:r>
              <a:rPr lang="en-US" altLang="en-US"/>
              <a:t>192Ir or 60Co, 25-200 Ci (new)</a:t>
            </a:r>
          </a:p>
          <a:p>
            <a:endParaRPr lang="en-US" altLang="en-US"/>
          </a:p>
        </p:txBody>
      </p:sp>
    </p:spTree>
    <p:extLst>
      <p:ext uri="{BB962C8B-B14F-4D97-AF65-F5344CB8AC3E}">
        <p14:creationId xmlns:p14="http://schemas.microsoft.com/office/powerpoint/2010/main" val="33640317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11405310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7436668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11934058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FD002BB-D1BB-E644-A65A-4A24392E1AB3}" type="slidenum">
              <a:rPr lang="en-US" sz="1200"/>
              <a:pPr eaLnBrk="1" hangingPunct="1"/>
              <a:t>49</a:t>
            </a:fld>
            <a:endParaRPr lang="en-US" sz="120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389998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18F3813-EFF5-8D44-AF08-305B9C74C649}" type="slidenum">
              <a:rPr lang="en-US" sz="1200"/>
              <a:pPr eaLnBrk="1" hangingPunct="1"/>
              <a:t>7</a:t>
            </a:fld>
            <a:endParaRPr lang="en-US" sz="1200"/>
          </a:p>
        </p:txBody>
      </p:sp>
      <p:sp>
        <p:nvSpPr>
          <p:cNvPr id="30723" name="Rectangle 1026"/>
          <p:cNvSpPr>
            <a:spLocks noGrp="1" noRot="1" noChangeAspect="1" noChangeArrowheads="1" noTextEdit="1"/>
          </p:cNvSpPr>
          <p:nvPr>
            <p:ph type="sldImg"/>
          </p:nvPr>
        </p:nvSpPr>
        <p:spPr>
          <a:ln/>
        </p:spPr>
      </p:sp>
      <p:sp>
        <p:nvSpPr>
          <p:cNvPr id="30724"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Gamma backscatter and neutron induced gamma emission are both used to look for hydrogenous material.</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a:extLst>
              <a:ext uri="{FF2B5EF4-FFF2-40B4-BE49-F238E27FC236}">
                <a16:creationId xmlns:a16="http://schemas.microsoft.com/office/drawing/2014/main" id="{F373740E-80AA-E740-AC0D-3B5BDA6B85B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43FFDB37-4A58-6040-AAB4-B1732AC71934}" type="slidenum">
              <a:rPr lang="en-US" altLang="en-US" sz="1200"/>
              <a:pPr eaLnBrk="1" hangingPunct="1"/>
              <a:t>50</a:t>
            </a:fld>
            <a:endParaRPr lang="en-US" altLang="en-US" sz="1200"/>
          </a:p>
        </p:txBody>
      </p:sp>
      <p:sp>
        <p:nvSpPr>
          <p:cNvPr id="77827" name="Rectangle 2">
            <a:extLst>
              <a:ext uri="{FF2B5EF4-FFF2-40B4-BE49-F238E27FC236}">
                <a16:creationId xmlns:a16="http://schemas.microsoft.com/office/drawing/2014/main" id="{F7F8E3D3-5A63-A94E-9A78-5FBBD5A8E71B}"/>
              </a:ext>
            </a:extLst>
          </p:cNvPr>
          <p:cNvSpPr>
            <a:spLocks noGrp="1" noRot="1" noChangeAspect="1" noChangeArrowheads="1" noTextEdit="1"/>
          </p:cNvSpPr>
          <p:nvPr>
            <p:ph type="sldImg"/>
          </p:nvPr>
        </p:nvSpPr>
        <p:spPr>
          <a:ln/>
        </p:spPr>
      </p:sp>
      <p:sp>
        <p:nvSpPr>
          <p:cNvPr id="77828" name="Rectangle 3">
            <a:extLst>
              <a:ext uri="{FF2B5EF4-FFF2-40B4-BE49-F238E27FC236}">
                <a16:creationId xmlns:a16="http://schemas.microsoft.com/office/drawing/2014/main" id="{4121B85A-6F71-3D4B-9300-5F0153E11B6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5141469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27624477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18641276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258266634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733895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21761104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22032896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2773681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0F9CAD1-A3EA-9946-B316-0F0816460459}" type="slidenum">
              <a:rPr lang="en-US" sz="1200"/>
              <a:pPr eaLnBrk="1" hangingPunct="1"/>
              <a:t>60</a:t>
            </a:fld>
            <a:endParaRPr lang="en-US" sz="1200"/>
          </a:p>
        </p:txBody>
      </p:sp>
      <p:sp>
        <p:nvSpPr>
          <p:cNvPr id="98307" name="Rectangle 2"/>
          <p:cNvSpPr>
            <a:spLocks noGrp="1" noRot="1" noChangeAspect="1" noChangeArrowheads="1"/>
          </p:cNvSpPr>
          <p:nvPr>
            <p:ph type="sldImg"/>
          </p:nvPr>
        </p:nvSpPr>
        <p:spPr>
          <a:solidFill>
            <a:srgbClr val="FFFFFF"/>
          </a:solidFill>
          <a:ln/>
        </p:spPr>
      </p:sp>
      <p:sp>
        <p:nvSpPr>
          <p:cNvPr id="98308"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28960567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3298531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CF471-DAF6-AA44-B8FB-66A68BDF69DB}" type="slidenum">
              <a:rPr lang="en-US" sz="1200"/>
              <a:pPr eaLnBrk="1" hangingPunct="1"/>
              <a:t>8</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RTGs exist in the thousands</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CAARS: SAIC – L3 – AS&amp;E</a:t>
            </a:r>
          </a:p>
          <a:p>
            <a:r>
              <a:rPr lang="en-US" dirty="0"/>
              <a:t>Raytheon - Passport</a:t>
            </a:r>
          </a:p>
          <a:p>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63</a:t>
            </a:fld>
            <a:endParaRPr lang="en-US" dirty="0"/>
          </a:p>
        </p:txBody>
      </p:sp>
    </p:spTree>
    <p:extLst>
      <p:ext uri="{BB962C8B-B14F-4D97-AF65-F5344CB8AC3E}">
        <p14:creationId xmlns:p14="http://schemas.microsoft.com/office/powerpoint/2010/main" val="261161636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64</a:t>
            </a:fld>
            <a:endParaRPr lang="en-US" dirty="0"/>
          </a:p>
        </p:txBody>
      </p:sp>
    </p:spTree>
    <p:extLst>
      <p:ext uri="{BB962C8B-B14F-4D97-AF65-F5344CB8AC3E}">
        <p14:creationId xmlns:p14="http://schemas.microsoft.com/office/powerpoint/2010/main" val="22668741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611D93E-8D2E-EC42-AEBC-C0E1423A55A6}" type="slidenum">
              <a:rPr lang="en-US" sz="1200"/>
              <a:pPr eaLnBrk="1" hangingPunct="1"/>
              <a:t>65</a:t>
            </a:fld>
            <a:endParaRPr lang="en-US" sz="1200"/>
          </a:p>
        </p:txBody>
      </p:sp>
      <p:sp>
        <p:nvSpPr>
          <p:cNvPr id="105475" name="Rectangle 2"/>
          <p:cNvSpPr>
            <a:spLocks noGrp="1" noRot="1" noChangeAspect="1" noChangeArrowheads="1"/>
          </p:cNvSpPr>
          <p:nvPr>
            <p:ph type="sldImg"/>
          </p:nvPr>
        </p:nvSpPr>
        <p:spPr>
          <a:solidFill>
            <a:srgbClr val="FFFFFF"/>
          </a:solidFill>
          <a:ln/>
        </p:spPr>
      </p:sp>
      <p:sp>
        <p:nvSpPr>
          <p:cNvPr id="105476"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43763826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611D93E-8D2E-EC42-AEBC-C0E1423A55A6}" type="slidenum">
              <a:rPr lang="en-US" sz="1200"/>
              <a:pPr eaLnBrk="1" hangingPunct="1"/>
              <a:t>66</a:t>
            </a:fld>
            <a:endParaRPr lang="en-US" sz="1200"/>
          </a:p>
        </p:txBody>
      </p:sp>
      <p:sp>
        <p:nvSpPr>
          <p:cNvPr id="105475" name="Rectangle 2"/>
          <p:cNvSpPr>
            <a:spLocks noGrp="1" noRot="1" noChangeAspect="1" noChangeArrowheads="1"/>
          </p:cNvSpPr>
          <p:nvPr>
            <p:ph type="sldImg"/>
          </p:nvPr>
        </p:nvSpPr>
        <p:spPr>
          <a:solidFill>
            <a:srgbClr val="FFFFFF"/>
          </a:solidFill>
          <a:ln/>
        </p:spPr>
      </p:sp>
      <p:sp>
        <p:nvSpPr>
          <p:cNvPr id="105476"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113494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992463C-09D1-2444-9B96-4C0208F2FB57}" type="slidenum">
              <a:rPr lang="en-US" sz="1200"/>
              <a:pPr eaLnBrk="1" hangingPunct="1"/>
              <a:t>9</a:t>
            </a:fld>
            <a:endParaRPr lang="en-US" sz="1200"/>
          </a:p>
        </p:txBody>
      </p:sp>
      <p:sp>
        <p:nvSpPr>
          <p:cNvPr id="26627" name="Rectangle 1026"/>
          <p:cNvSpPr>
            <a:spLocks noGrp="1" noRot="1" noChangeAspect="1" noChangeArrowheads="1" noTextEdit="1"/>
          </p:cNvSpPr>
          <p:nvPr>
            <p:ph type="sldImg"/>
          </p:nvPr>
        </p:nvSpPr>
        <p:spPr>
          <a:ln/>
        </p:spPr>
      </p:sp>
      <p:sp>
        <p:nvSpPr>
          <p:cNvPr id="26628"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5000 m^3 of stored waste</a:t>
            </a:r>
          </a:p>
          <a:p>
            <a:r>
              <a:rPr lang="en-US">
                <a:latin typeface="Times New Roman" charset="0"/>
                <a:ea typeface="ＭＳ Ｐゴシック" charset="0"/>
                <a:cs typeface="ＭＳ Ｐゴシック" charset="0"/>
              </a:rPr>
              <a:t>3800 200 liter drums</a:t>
            </a:r>
          </a:p>
          <a:p>
            <a:r>
              <a:rPr lang="en-US">
                <a:latin typeface="Times New Roman" charset="0"/>
                <a:ea typeface="ＭＳ Ｐゴシック" charset="0"/>
                <a:cs typeface="ＭＳ Ｐゴシック" charset="0"/>
              </a:rPr>
              <a:t>1400 1.2 m^3 boxes</a:t>
            </a:r>
          </a:p>
          <a:p>
            <a:r>
              <a:rPr lang="en-US">
                <a:latin typeface="Times New Roman" charset="0"/>
                <a:ea typeface="ＭＳ Ｐゴシック" charset="0"/>
                <a:cs typeface="ＭＳ Ｐゴシック" charset="0"/>
              </a:rPr>
              <a:t>10 32 m^3 ship containers</a:t>
            </a:r>
          </a:p>
          <a:p>
            <a:r>
              <a:rPr lang="en-US">
                <a:latin typeface="Times New Roman" charset="0"/>
                <a:ea typeface="ＭＳ Ｐゴシック" charset="0"/>
                <a:cs typeface="ＭＳ Ｐゴシック" charset="0"/>
              </a:rPr>
              <a:t>6 waste containers</a:t>
            </a:r>
          </a:p>
          <a:p>
            <a:r>
              <a:rPr lang="en-US">
                <a:latin typeface="Times New Roman" charset="0"/>
                <a:ea typeface="ＭＳ Ｐゴシック" charset="0"/>
                <a:cs typeface="ＭＳ Ｐゴシック" charset="0"/>
              </a:rPr>
              <a:t>7 houses demolished</a:t>
            </a:r>
          </a:p>
          <a:p>
            <a:r>
              <a:rPr lang="en-US">
                <a:latin typeface="Times New Roman" charset="0"/>
                <a:ea typeface="ＭＳ Ｐゴシック" charset="0"/>
                <a:cs typeface="ＭＳ Ｐゴシック" charset="0"/>
              </a:rPr>
              <a:t>Cheap labor</a:t>
            </a:r>
          </a:p>
          <a:p>
            <a:r>
              <a:rPr lang="en-US">
                <a:latin typeface="Times New Roman" charset="0"/>
                <a:ea typeface="ＭＳ Ｐゴシック" charset="0"/>
                <a:cs typeface="ＭＳ Ｐゴシック" charset="0"/>
              </a:rPr>
              <a:t>50% drop in agriculture, housing prices fell, cars were stoned, tourism dropped</a:t>
            </a:r>
          </a:p>
          <a:p>
            <a:endParaRPr lang="en-US">
              <a:latin typeface="Times New Roman" charset="0"/>
              <a:ea typeface="ＭＳ Ｐゴシック" charset="0"/>
              <a:cs typeface="ＭＳ Ｐゴシック" charset="0"/>
            </a:endParaRPr>
          </a:p>
          <a:p>
            <a:r>
              <a:rPr lang="en-US">
                <a:latin typeface="Times New Roman" charset="0"/>
                <a:ea typeface="ＭＳ Ｐゴシック" charset="0"/>
                <a:cs typeface="ＭＳ Ｐゴシック" charset="0"/>
              </a:rPr>
              <a:t>Goiania ~800,000 people</a:t>
            </a:r>
          </a:p>
          <a:p>
            <a:r>
              <a:rPr lang="en-US">
                <a:latin typeface="Times New Roman" charset="0"/>
                <a:ea typeface="ＭＳ Ｐゴシック" charset="0"/>
                <a:cs typeface="ＭＳ Ｐゴシック" charset="0"/>
              </a:rPr>
              <a:t>CsCl in 2</a:t>
            </a:r>
            <a:r>
              <a:rPr lang="ja-JP" altLang="en-US">
                <a:latin typeface="Times New Roman" charset="0"/>
                <a:ea typeface="ＭＳ Ｐゴシック" charset="0"/>
                <a:cs typeface="ＭＳ Ｐゴシック" charset="0"/>
              </a:rPr>
              <a:t>”</a:t>
            </a:r>
            <a:r>
              <a:rPr lang="en-US">
                <a:latin typeface="Times New Roman" charset="0"/>
                <a:ea typeface="ＭＳ Ｐゴシック" charset="0"/>
                <a:cs typeface="ＭＳ Ｐゴシック" charset="0"/>
              </a:rPr>
              <a:t> x 2</a:t>
            </a:r>
            <a:r>
              <a:rPr lang="ja-JP" altLang="en-US">
                <a:latin typeface="Times New Roman" charset="0"/>
                <a:ea typeface="ＭＳ Ｐゴシック" charset="0"/>
                <a:cs typeface="ＭＳ Ｐゴシック" charset="0"/>
              </a:rPr>
              <a:t>”</a:t>
            </a:r>
            <a:r>
              <a:rPr lang="en-US">
                <a:latin typeface="Times New Roman" charset="0"/>
                <a:ea typeface="ＭＳ Ｐゴシック" charset="0"/>
                <a:cs typeface="ＭＳ Ｐゴシック" charset="0"/>
              </a:rPr>
              <a:t> source 1375 Ci, 456 rad/hr @ 1m</a:t>
            </a:r>
          </a:p>
          <a:p>
            <a:endParaRPr lang="en-US">
              <a:latin typeface="Times New Roman" charset="0"/>
              <a:ea typeface="ＭＳ Ｐゴシック" charset="0"/>
              <a:cs typeface="ＭＳ Ｐゴシック" charset="0"/>
            </a:endParaRPr>
          </a:p>
          <a:p>
            <a:r>
              <a:rPr lang="en-US">
                <a:latin typeface="Times New Roman" charset="0"/>
                <a:ea typeface="ＭＳ Ｐゴシック" charset="0"/>
                <a:cs typeface="ＭＳ Ｐゴシック" charset="0"/>
              </a:rPr>
              <a:t>Sept 13 - salvagers took home and opened source</a:t>
            </a:r>
          </a:p>
          <a:p>
            <a:r>
              <a:rPr lang="en-US">
                <a:latin typeface="Times New Roman" charset="0"/>
                <a:ea typeface="ＭＳ Ｐゴシック" charset="0"/>
                <a:cs typeface="ＭＳ Ｐゴシック" charset="0"/>
              </a:rPr>
              <a:t>Sept 15 - 1 sought medical help - sent home as allergic reaction to bad food</a:t>
            </a:r>
          </a:p>
          <a:p>
            <a:r>
              <a:rPr lang="en-US">
                <a:latin typeface="Times New Roman" charset="0"/>
                <a:ea typeface="ＭＳ Ｐゴシック" charset="0"/>
                <a:cs typeface="ＭＳ Ｐゴシック" charset="0"/>
              </a:rPr>
              <a:t>Sept 14-15 - disassembled, punctured source, scooped out material, sold to salvage yard</a:t>
            </a:r>
          </a:p>
          <a:p>
            <a:r>
              <a:rPr lang="en-US">
                <a:latin typeface="Times New Roman" charset="0"/>
                <a:ea typeface="ＭＳ Ｐゴシック" charset="0"/>
                <a:cs typeface="ＭＳ Ｐゴシック" charset="0"/>
              </a:rPr>
              <a:t>Sept 28 - wife of junk yard dealer sought medical care - carried source to clinic; diagnosed as tropical disease</a:t>
            </a:r>
          </a:p>
          <a:p>
            <a:r>
              <a:rPr lang="en-US">
                <a:latin typeface="Times New Roman" charset="0"/>
                <a:ea typeface="ＭＳ Ｐゴシック" charset="0"/>
                <a:cs typeface="ＭＳ Ｐゴシック" charset="0"/>
              </a:rPr>
              <a:t>Doctor got 100 rad dose</a:t>
            </a:r>
          </a:p>
          <a:p>
            <a:r>
              <a:rPr lang="en-US">
                <a:latin typeface="Times New Roman" charset="0"/>
                <a:ea typeface="ＭＳ Ｐゴシック" charset="0"/>
                <a:cs typeface="ＭＳ Ｐゴシック" charset="0"/>
              </a:rPr>
              <a:t>Suspected radiation</a:t>
            </a:r>
          </a:p>
          <a:p>
            <a:r>
              <a:rPr lang="en-US">
                <a:latin typeface="Times New Roman" charset="0"/>
                <a:ea typeface="ＭＳ Ｐゴシック" charset="0"/>
                <a:cs typeface="ＭＳ Ｐゴシック" charset="0"/>
              </a:rPr>
              <a:t>4 deaths at 1 month: wife, 2 junk yard employees, 6 yr old niece</a:t>
            </a:r>
          </a:p>
          <a:p>
            <a:r>
              <a:rPr lang="en-US">
                <a:latin typeface="Times New Roman" charset="0"/>
                <a:ea typeface="ＭＳ Ｐゴシック" charset="0"/>
                <a:cs typeface="ＭＳ Ｐゴシック" charset="0"/>
              </a:rPr>
              <a:t>Oct 3 - situation fully appreciated</a:t>
            </a:r>
          </a:p>
          <a:p>
            <a:endParaRPr lang="en-US">
              <a:latin typeface="Times New Roman"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799BC91-BCA5-244D-A2B6-5771D8DD5FE2}" type="slidenum">
              <a:rPr lang="en-US" sz="1200"/>
              <a:pPr eaLnBrk="1" hangingPunct="1"/>
              <a:t>10</a:t>
            </a:fld>
            <a:endParaRPr lang="en-US" sz="120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3420386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3378238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1058478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2.xml"/><Relationship Id="rId5" Type="http://schemas.openxmlformats.org/officeDocument/2006/relationships/image" Target="../media/image18.png"/><Relationship Id="rId4" Type="http://schemas.openxmlformats.org/officeDocument/2006/relationships/image" Target="../media/image1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Master" Target="../slideMasters/slideMaster2.xml"/><Relationship Id="rId4" Type="http://schemas.openxmlformats.org/officeDocument/2006/relationships/image" Target="../media/image1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Master" Target="../slideMasters/slideMaster2.xml"/><Relationship Id="rId4" Type="http://schemas.openxmlformats.org/officeDocument/2006/relationships/image" Target="../media/image1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2.xml"/><Relationship Id="rId5" Type="http://schemas.openxmlformats.org/officeDocument/2006/relationships/image" Target="../media/image23.png"/><Relationship Id="rId4" Type="http://schemas.openxmlformats.org/officeDocument/2006/relationships/image" Target="../media/image2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2.xml"/><Relationship Id="rId5" Type="http://schemas.openxmlformats.org/officeDocument/2006/relationships/image" Target="../media/image25.png"/><Relationship Id="rId4" Type="http://schemas.openxmlformats.org/officeDocument/2006/relationships/image" Target="../media/image24.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30.png"/><Relationship Id="rId2" Type="http://schemas.openxmlformats.org/officeDocument/2006/relationships/image" Target="../media/image15.jpeg"/><Relationship Id="rId1" Type="http://schemas.openxmlformats.org/officeDocument/2006/relationships/slideMaster" Target="../slideMasters/slideMaster3.xml"/><Relationship Id="rId6" Type="http://schemas.openxmlformats.org/officeDocument/2006/relationships/image" Target="../media/image2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Master" Target="../slideMasters/slideMaster3.xml"/><Relationship Id="rId4" Type="http://schemas.openxmlformats.org/officeDocument/2006/relationships/image" Target="../media/image18.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Master" Target="../slideMasters/slideMaster3.xml"/><Relationship Id="rId4" Type="http://schemas.openxmlformats.org/officeDocument/2006/relationships/image" Target="../media/image1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3.xml"/><Relationship Id="rId5" Type="http://schemas.openxmlformats.org/officeDocument/2006/relationships/image" Target="../media/image23.png"/><Relationship Id="rId4" Type="http://schemas.openxmlformats.org/officeDocument/2006/relationships/image" Target="../media/image22.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3.xml"/><Relationship Id="rId5" Type="http://schemas.openxmlformats.org/officeDocument/2006/relationships/image" Target="../media/image25.png"/><Relationship Id="rId4" Type="http://schemas.openxmlformats.org/officeDocument/2006/relationships/image" Target="../media/image24.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628782"/>
            <a:ext cx="9144000" cy="1600438"/>
          </a:xfrm>
          <a:noFill/>
          <a:ln w="25400">
            <a:noFill/>
          </a:ln>
          <a:effectLst/>
        </p:spPr>
        <p:txBody>
          <a:bodyPr lIns="457200" tIns="457200" rIns="457200" bIns="457200" anchor="ctr"/>
          <a:lstStyle>
            <a:lvl1pPr algn="l">
              <a:defRPr sz="44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8229600" cy="457200"/>
          </a:xfrm>
        </p:spPr>
        <p:txBody>
          <a:bodyPr/>
          <a:lstStyle>
            <a:lvl1pPr marL="0" indent="0" algn="l">
              <a:spcBef>
                <a:spcPts val="0"/>
              </a:spcBef>
              <a:buNone/>
              <a:defRPr cap="all"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9" name="Text Placeholder 6"/>
          <p:cNvSpPr>
            <a:spLocks noGrp="1"/>
          </p:cNvSpPr>
          <p:nvPr>
            <p:ph type="body" sz="quarter" idx="14"/>
          </p:nvPr>
        </p:nvSpPr>
        <p:spPr>
          <a:xfrm>
            <a:off x="455613" y="5257800"/>
            <a:ext cx="8229600" cy="228600"/>
          </a:xfrm>
        </p:spPr>
        <p:txBody>
          <a:bodyPr>
            <a:normAutofit/>
          </a:bodyPr>
          <a:lstStyle>
            <a:lvl1pPr marL="0" indent="0">
              <a:spcBef>
                <a:spcPts val="0"/>
              </a:spcBef>
              <a:buNone/>
              <a:defRPr sz="1400" baseline="0">
                <a:solidFill>
                  <a:srgbClr val="FFFFFF"/>
                </a:solidFill>
              </a:defRPr>
            </a:lvl1pPr>
          </a:lstStyle>
          <a:p>
            <a:pPr lvl="0"/>
            <a:r>
              <a:rPr lang="en-US"/>
              <a:t>Click to edit Master text styles</a:t>
            </a:r>
          </a:p>
        </p:txBody>
      </p:sp>
      <p:sp>
        <p:nvSpPr>
          <p:cNvPr id="25" name="Text Placeholder 6"/>
          <p:cNvSpPr>
            <a:spLocks noGrp="1"/>
          </p:cNvSpPr>
          <p:nvPr>
            <p:ph type="body" sz="quarter" idx="15"/>
          </p:nvPr>
        </p:nvSpPr>
        <p:spPr>
          <a:xfrm>
            <a:off x="457200" y="5540477"/>
            <a:ext cx="8229600" cy="228600"/>
          </a:xfrm>
        </p:spPr>
        <p:txBody>
          <a:bodyPr>
            <a:normAutofit/>
          </a:bodyPr>
          <a:lstStyle>
            <a:lvl1pPr marL="0" indent="0">
              <a:spcBef>
                <a:spcPts val="0"/>
              </a:spcBef>
              <a:buNone/>
              <a:defRPr sz="1400" baseline="0">
                <a:solidFill>
                  <a:srgbClr val="FFFFFF"/>
                </a:solidFill>
              </a:defRPr>
            </a:lvl1pPr>
          </a:lstStyle>
          <a:p>
            <a:pPr lvl="0"/>
            <a:r>
              <a:rPr lang="en-US"/>
              <a:t>Click to edit Master text styles</a:t>
            </a:r>
          </a:p>
        </p:txBody>
      </p:sp>
      <p:sp>
        <p:nvSpPr>
          <p:cNvPr id="6" name="Date Placeholder 3"/>
          <p:cNvSpPr>
            <a:spLocks noGrp="1"/>
          </p:cNvSpPr>
          <p:nvPr>
            <p:ph type="dt" sz="half" idx="16"/>
          </p:nvPr>
        </p:nvSpPr>
        <p:spPr/>
        <p:txBody>
          <a:bodyPr/>
          <a:lstStyle>
            <a:lvl1pPr eaLnBrk="0" hangingPunct="0">
              <a:defRPr sz="900">
                <a:solidFill>
                  <a:srgbClr val="FFFFFF"/>
                </a:solidFill>
                <a:ea typeface="ＭＳ Ｐゴシック" charset="0"/>
              </a:defRPr>
            </a:lvl1pPr>
          </a:lstStyle>
          <a:p>
            <a:pPr>
              <a:defRPr/>
            </a:pPr>
            <a:r>
              <a:rPr lang="en-US"/>
              <a:t>January 24, 2012</a:t>
            </a:r>
          </a:p>
        </p:txBody>
      </p:sp>
      <p:sp>
        <p:nvSpPr>
          <p:cNvPr id="7" name="Footer Placeholder 4"/>
          <p:cNvSpPr>
            <a:spLocks noGrp="1"/>
          </p:cNvSpPr>
          <p:nvPr>
            <p:ph type="ftr" sz="quarter" idx="17"/>
          </p:nvPr>
        </p:nvSpPr>
        <p:spPr/>
        <p:txBody>
          <a:bodyPr/>
          <a:lstStyle>
            <a:lvl1pPr eaLnBrk="0" hangingPunct="0">
              <a:defRPr sz="900">
                <a:solidFill>
                  <a:srgbClr val="FFFFFF"/>
                </a:solidFill>
                <a:ea typeface="ＭＳ Ｐゴシック" charset="0"/>
              </a:defRPr>
            </a:lvl1pPr>
          </a:lstStyle>
          <a:p>
            <a:pPr>
              <a:defRPr/>
            </a:pPr>
            <a:endParaRPr lang="en-US"/>
          </a:p>
        </p:txBody>
      </p:sp>
      <p:sp>
        <p:nvSpPr>
          <p:cNvPr id="8" name="Slide Number Placeholder 5"/>
          <p:cNvSpPr>
            <a:spLocks noGrp="1"/>
          </p:cNvSpPr>
          <p:nvPr>
            <p:ph type="sldNum" sz="quarter" idx="18"/>
          </p:nvPr>
        </p:nvSpPr>
        <p:spPr/>
        <p:txBody>
          <a:bodyPr/>
          <a:lstStyle>
            <a:lvl1pPr eaLnBrk="0" hangingPunct="0">
              <a:defRPr>
                <a:solidFill>
                  <a:srgbClr val="000000"/>
                </a:solidFill>
              </a:defRPr>
            </a:lvl1pPr>
          </a:lstStyle>
          <a:p>
            <a:fld id="{917BF670-AD03-A648-96CE-0BC0B52C0CC5}" type="slidenum">
              <a:rPr lang="en-US"/>
              <a:pPr/>
              <a:t>‹#›</a:t>
            </a:fld>
            <a:endParaRPr lang="en-US"/>
          </a:p>
        </p:txBody>
      </p:sp>
    </p:spTree>
    <p:extLst>
      <p:ext uri="{BB962C8B-B14F-4D97-AF65-F5344CB8AC3E}">
        <p14:creationId xmlns:p14="http://schemas.microsoft.com/office/powerpoint/2010/main" val="1549051210"/>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Full-Color Backgroun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Content Placeholder 2"/>
          <p:cNvSpPr>
            <a:spLocks noGrp="1"/>
          </p:cNvSpPr>
          <p:nvPr>
            <p:ph idx="1"/>
          </p:nvPr>
        </p:nvSpPr>
        <p:spPr>
          <a:xfrm>
            <a:off x="457200" y="1828797"/>
            <a:ext cx="8229600" cy="4343400"/>
          </a:xfrm>
        </p:spPr>
        <p:txBody>
          <a:bodyPr>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8"/>
          <p:cNvSpPr>
            <a:spLocks noGrp="1"/>
          </p:cNvSpPr>
          <p:nvPr>
            <p:ph type="dt" sz="half" idx="10"/>
          </p:nvPr>
        </p:nvSpPr>
        <p:spPr/>
        <p:txBody>
          <a:bodyPr/>
          <a:lstStyle>
            <a:lvl1pPr eaLnBrk="0" hangingPunct="0">
              <a:defRPr sz="900">
                <a:solidFill>
                  <a:srgbClr val="FFFFFF"/>
                </a:solidFill>
                <a:latin typeface="Arial"/>
                <a:ea typeface="ＭＳ Ｐゴシック" charset="0"/>
                <a:cs typeface="Arial"/>
              </a:defRPr>
            </a:lvl1pPr>
          </a:lstStyle>
          <a:p>
            <a:pPr>
              <a:defRPr/>
            </a:pPr>
            <a:r>
              <a:rPr lang="en-US"/>
              <a:t>January 24, 2012</a:t>
            </a:r>
            <a:endParaRPr lang="en-US" dirty="0"/>
          </a:p>
        </p:txBody>
      </p:sp>
      <p:sp>
        <p:nvSpPr>
          <p:cNvPr id="5" name="Slide Number Placeholder 9"/>
          <p:cNvSpPr>
            <a:spLocks noGrp="1"/>
          </p:cNvSpPr>
          <p:nvPr>
            <p:ph type="sldNum" sz="quarter" idx="11"/>
          </p:nvPr>
        </p:nvSpPr>
        <p:spPr/>
        <p:txBody>
          <a:bodyPr/>
          <a:lstStyle>
            <a:lvl1pPr eaLnBrk="0" hangingPunct="0">
              <a:defRPr>
                <a:solidFill>
                  <a:srgbClr val="000000"/>
                </a:solidFill>
              </a:defRPr>
            </a:lvl1pPr>
          </a:lstStyle>
          <a:p>
            <a:fld id="{C468A96D-1010-5848-BB45-ECDB35DC7B95}" type="slidenum">
              <a:rPr lang="en-US"/>
              <a:pPr/>
              <a:t>‹#›</a:t>
            </a:fld>
            <a:endParaRPr lang="en-US"/>
          </a:p>
        </p:txBody>
      </p:sp>
      <p:sp>
        <p:nvSpPr>
          <p:cNvPr id="6" name="Footer Placeholder 10"/>
          <p:cNvSpPr>
            <a:spLocks noGrp="1"/>
          </p:cNvSpPr>
          <p:nvPr>
            <p:ph type="ftr" sz="quarter" idx="12"/>
          </p:nvPr>
        </p:nvSpPr>
        <p:spPr/>
        <p:txBody>
          <a:bodyPr/>
          <a:lstStyle>
            <a:lvl1pPr eaLnBrk="0" hangingPunct="0">
              <a:defRPr sz="900">
                <a:solidFill>
                  <a:srgbClr val="FFFFFF"/>
                </a:solidFill>
                <a:latin typeface="Arial"/>
                <a:ea typeface="ＭＳ Ｐゴシック" charset="0"/>
                <a:cs typeface="Arial"/>
              </a:defRPr>
            </a:lvl1pPr>
          </a:lstStyle>
          <a:p>
            <a:pPr>
              <a:defRPr/>
            </a:pPr>
            <a:endParaRPr lang="en-US"/>
          </a:p>
        </p:txBody>
      </p:sp>
    </p:spTree>
    <p:extLst>
      <p:ext uri="{BB962C8B-B14F-4D97-AF65-F5344CB8AC3E}">
        <p14:creationId xmlns:p14="http://schemas.microsoft.com/office/powerpoint/2010/main" val="101416118"/>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Full-Color Background + 2-Column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457200" y="1828797"/>
            <a:ext cx="3886200" cy="4343400"/>
          </a:xfrm>
        </p:spPr>
        <p:txBody>
          <a:bodyPr>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9" name="Content Placeholder 2"/>
          <p:cNvSpPr>
            <a:spLocks noGrp="1"/>
          </p:cNvSpPr>
          <p:nvPr>
            <p:ph idx="14"/>
          </p:nvPr>
        </p:nvSpPr>
        <p:spPr>
          <a:xfrm>
            <a:off x="4800600" y="1828800"/>
            <a:ext cx="3886200" cy="4343400"/>
          </a:xfrm>
        </p:spPr>
        <p:txBody>
          <a:bodyPr>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5"/>
          </p:nvPr>
        </p:nvSpPr>
        <p:spPr/>
        <p:txBody>
          <a:bodyPr/>
          <a:lstStyle>
            <a:lvl1pPr eaLnBrk="0" hangingPunct="0">
              <a:defRPr sz="900">
                <a:solidFill>
                  <a:srgbClr val="FFFFFF"/>
                </a:solidFill>
                <a:latin typeface="Arial"/>
                <a:ea typeface="ＭＳ Ｐゴシック" charset="0"/>
                <a:cs typeface="Arial"/>
              </a:defRPr>
            </a:lvl1pPr>
          </a:lstStyle>
          <a:p>
            <a:pPr>
              <a:defRPr/>
            </a:pPr>
            <a:r>
              <a:rPr lang="en-US"/>
              <a:t>January 24, 2012</a:t>
            </a:r>
            <a:endParaRPr lang="en-US" dirty="0"/>
          </a:p>
        </p:txBody>
      </p:sp>
      <p:sp>
        <p:nvSpPr>
          <p:cNvPr id="6" name="Footer Placeholder 5"/>
          <p:cNvSpPr>
            <a:spLocks noGrp="1"/>
          </p:cNvSpPr>
          <p:nvPr>
            <p:ph type="ftr" sz="quarter" idx="16"/>
          </p:nvPr>
        </p:nvSpPr>
        <p:spPr/>
        <p:txBody>
          <a:bodyPr/>
          <a:lstStyle>
            <a:lvl1pPr eaLnBrk="0" hangingPunct="0">
              <a:defRPr sz="900">
                <a:solidFill>
                  <a:srgbClr val="FFFFFF"/>
                </a:solidFill>
                <a:latin typeface="Arial"/>
                <a:ea typeface="ＭＳ Ｐゴシック" charset="0"/>
                <a:cs typeface="Arial"/>
              </a:defRPr>
            </a:lvl1pPr>
          </a:lstStyle>
          <a:p>
            <a:pPr>
              <a:defRPr/>
            </a:pPr>
            <a:endParaRPr lang="en-US"/>
          </a:p>
        </p:txBody>
      </p:sp>
      <p:sp>
        <p:nvSpPr>
          <p:cNvPr id="7" name="Slide Number Placeholder 6"/>
          <p:cNvSpPr>
            <a:spLocks noGrp="1"/>
          </p:cNvSpPr>
          <p:nvPr>
            <p:ph type="sldNum" sz="quarter" idx="17"/>
          </p:nvPr>
        </p:nvSpPr>
        <p:spPr/>
        <p:txBody>
          <a:bodyPr/>
          <a:lstStyle>
            <a:lvl1pPr eaLnBrk="0" hangingPunct="0">
              <a:defRPr>
                <a:solidFill>
                  <a:srgbClr val="000000"/>
                </a:solidFill>
              </a:defRPr>
            </a:lvl1pPr>
          </a:lstStyle>
          <a:p>
            <a:fld id="{62986361-BDA7-E246-A352-BD9150D376FE}" type="slidenum">
              <a:rPr lang="en-US"/>
              <a:pPr/>
              <a:t>‹#›</a:t>
            </a:fld>
            <a:endParaRPr lang="en-US"/>
          </a:p>
        </p:txBody>
      </p:sp>
    </p:spTree>
    <p:extLst>
      <p:ext uri="{BB962C8B-B14F-4D97-AF65-F5344CB8AC3E}">
        <p14:creationId xmlns:p14="http://schemas.microsoft.com/office/powerpoint/2010/main" val="724933997"/>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Full-Color Background + 2-Column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Text Placeholder 2"/>
          <p:cNvSpPr>
            <a:spLocks noGrp="1"/>
          </p:cNvSpPr>
          <p:nvPr>
            <p:ph type="body" idx="1"/>
          </p:nvPr>
        </p:nvSpPr>
        <p:spPr>
          <a:xfrm>
            <a:off x="457200" y="1828799"/>
            <a:ext cx="3886200" cy="640080"/>
          </a:xfrm>
        </p:spPr>
        <p:txBody>
          <a:bodyPr>
            <a:spAutoFit/>
          </a:bodyPr>
          <a:lstStyle>
            <a:lvl1pPr marL="0" indent="0">
              <a:buNone/>
              <a:defRPr sz="2000" b="1">
                <a:solidFill>
                  <a:srgbClr val="FFFFFF"/>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00600" y="1828798"/>
            <a:ext cx="3886200" cy="640080"/>
          </a:xfrm>
        </p:spPr>
        <p:txBody>
          <a:bodyPr>
            <a:spAutoFit/>
          </a:bodyPr>
          <a:lstStyle>
            <a:lvl1pPr marL="0" indent="0">
              <a:buNone/>
              <a:defRPr sz="2000" b="1">
                <a:solidFill>
                  <a:srgbClr val="FFFFFF"/>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2"/>
          <p:cNvSpPr>
            <a:spLocks noGrp="1"/>
          </p:cNvSpPr>
          <p:nvPr>
            <p:ph idx="13"/>
          </p:nvPr>
        </p:nvSpPr>
        <p:spPr>
          <a:xfrm>
            <a:off x="457200" y="2516451"/>
            <a:ext cx="3886200" cy="3657600"/>
          </a:xfrm>
        </p:spPr>
        <p:txBody>
          <a:bodyPr>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idx="14"/>
          </p:nvPr>
        </p:nvSpPr>
        <p:spPr>
          <a:xfrm>
            <a:off x="4800600" y="2516454"/>
            <a:ext cx="3886200" cy="3657600"/>
          </a:xfrm>
        </p:spPr>
        <p:txBody>
          <a:bodyPr>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5"/>
          </p:nvPr>
        </p:nvSpPr>
        <p:spPr/>
        <p:txBody>
          <a:bodyPr/>
          <a:lstStyle>
            <a:lvl1pPr eaLnBrk="0" hangingPunct="0">
              <a:defRPr sz="900">
                <a:solidFill>
                  <a:srgbClr val="FFFFFF"/>
                </a:solidFill>
                <a:latin typeface="Arial"/>
                <a:ea typeface="ＭＳ Ｐゴシック" charset="0"/>
                <a:cs typeface="Arial"/>
              </a:defRPr>
            </a:lvl1pPr>
          </a:lstStyle>
          <a:p>
            <a:pPr>
              <a:defRPr/>
            </a:pPr>
            <a:r>
              <a:rPr lang="en-US"/>
              <a:t>January 24, 2012</a:t>
            </a:r>
            <a:endParaRPr lang="en-US" dirty="0"/>
          </a:p>
        </p:txBody>
      </p:sp>
      <p:sp>
        <p:nvSpPr>
          <p:cNvPr id="8" name="Footer Placeholder 7"/>
          <p:cNvSpPr>
            <a:spLocks noGrp="1"/>
          </p:cNvSpPr>
          <p:nvPr>
            <p:ph type="ftr" sz="quarter" idx="16"/>
          </p:nvPr>
        </p:nvSpPr>
        <p:spPr/>
        <p:txBody>
          <a:bodyPr/>
          <a:lstStyle>
            <a:lvl1pPr eaLnBrk="0" hangingPunct="0">
              <a:defRPr sz="900">
                <a:solidFill>
                  <a:srgbClr val="FFFFFF"/>
                </a:solidFill>
                <a:latin typeface="Arial"/>
                <a:ea typeface="ＭＳ Ｐゴシック" charset="0"/>
                <a:cs typeface="Arial"/>
              </a:defRPr>
            </a:lvl1pPr>
          </a:lstStyle>
          <a:p>
            <a:pPr>
              <a:defRPr/>
            </a:pPr>
            <a:endParaRPr lang="en-US"/>
          </a:p>
        </p:txBody>
      </p:sp>
      <p:sp>
        <p:nvSpPr>
          <p:cNvPr id="9" name="Slide Number Placeholder 8"/>
          <p:cNvSpPr>
            <a:spLocks noGrp="1"/>
          </p:cNvSpPr>
          <p:nvPr>
            <p:ph type="sldNum" sz="quarter" idx="17"/>
          </p:nvPr>
        </p:nvSpPr>
        <p:spPr/>
        <p:txBody>
          <a:bodyPr/>
          <a:lstStyle>
            <a:lvl1pPr eaLnBrk="0" hangingPunct="0">
              <a:defRPr>
                <a:solidFill>
                  <a:srgbClr val="000000"/>
                </a:solidFill>
              </a:defRPr>
            </a:lvl1pPr>
          </a:lstStyle>
          <a:p>
            <a:fld id="{6DB02182-D5BA-E441-81CA-D450468A837D}" type="slidenum">
              <a:rPr lang="en-US"/>
              <a:pPr/>
              <a:t>‹#›</a:t>
            </a:fld>
            <a:endParaRPr lang="en-US"/>
          </a:p>
        </p:txBody>
      </p:sp>
    </p:spTree>
    <p:extLst>
      <p:ext uri="{BB962C8B-B14F-4D97-AF65-F5344CB8AC3E}">
        <p14:creationId xmlns:p14="http://schemas.microsoft.com/office/powerpoint/2010/main" val="880076331"/>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Full-Color Background +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Picture Placeholder 2"/>
          <p:cNvSpPr>
            <a:spLocks noGrp="1"/>
          </p:cNvSpPr>
          <p:nvPr>
            <p:ph type="pic" idx="1"/>
          </p:nvPr>
        </p:nvSpPr>
        <p:spPr>
          <a:xfrm>
            <a:off x="457200" y="1828800"/>
            <a:ext cx="8229600" cy="3429000"/>
          </a:xfrm>
        </p:spPr>
        <p:txBody>
          <a:bodyPr rtlCol="0" anchor="ctr">
            <a:spAutoFit/>
          </a:bodyPr>
          <a:lstStyle>
            <a:lvl1pPr marL="0" indent="0" algn="ctr">
              <a:buNone/>
              <a:defRPr sz="1800" i="1">
                <a:solidFill>
                  <a:srgbClr val="FFFFFF"/>
                </a:solidFill>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457200" y="5486400"/>
            <a:ext cx="8229600" cy="685800"/>
          </a:xfrm>
        </p:spPr>
        <p:txBody>
          <a:bodyPr>
            <a:spAutoFit/>
          </a:bodyPr>
          <a:lstStyle>
            <a:lvl1pPr marL="0" indent="0">
              <a:buNone/>
              <a:defRPr sz="1400">
                <a:solidFill>
                  <a:srgbClr val="FFFFFF"/>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eaLnBrk="0" hangingPunct="0">
              <a:defRPr sz="900">
                <a:solidFill>
                  <a:srgbClr val="FFFFFF"/>
                </a:solidFill>
                <a:latin typeface="Arial"/>
                <a:ea typeface="ＭＳ Ｐゴシック" charset="0"/>
                <a:cs typeface="Arial"/>
              </a:defRPr>
            </a:lvl1pPr>
          </a:lstStyle>
          <a:p>
            <a:pPr>
              <a:defRPr/>
            </a:pPr>
            <a:r>
              <a:rPr lang="en-US"/>
              <a:t>January 24, 2012</a:t>
            </a:r>
          </a:p>
        </p:txBody>
      </p:sp>
      <p:sp>
        <p:nvSpPr>
          <p:cNvPr id="6" name="Footer Placeholder 5"/>
          <p:cNvSpPr>
            <a:spLocks noGrp="1"/>
          </p:cNvSpPr>
          <p:nvPr>
            <p:ph type="ftr" sz="quarter" idx="11"/>
          </p:nvPr>
        </p:nvSpPr>
        <p:spPr/>
        <p:txBody>
          <a:bodyPr/>
          <a:lstStyle>
            <a:lvl1pPr eaLnBrk="0" hangingPunct="0">
              <a:defRPr sz="900">
                <a:solidFill>
                  <a:srgbClr val="FFFFFF"/>
                </a:solidFill>
                <a:latin typeface="Arial"/>
                <a:ea typeface="ＭＳ Ｐゴシック" charset="0"/>
                <a:cs typeface="Arial"/>
              </a:defRPr>
            </a:lvl1pPr>
          </a:lstStyle>
          <a:p>
            <a:pPr>
              <a:defRPr/>
            </a:pPr>
            <a:endParaRPr lang="en-US"/>
          </a:p>
        </p:txBody>
      </p:sp>
      <p:sp>
        <p:nvSpPr>
          <p:cNvPr id="7" name="Slide Number Placeholder 6"/>
          <p:cNvSpPr>
            <a:spLocks noGrp="1"/>
          </p:cNvSpPr>
          <p:nvPr>
            <p:ph type="sldNum" sz="quarter" idx="12"/>
          </p:nvPr>
        </p:nvSpPr>
        <p:spPr/>
        <p:txBody>
          <a:bodyPr/>
          <a:lstStyle>
            <a:lvl1pPr eaLnBrk="0" hangingPunct="0">
              <a:defRPr>
                <a:solidFill>
                  <a:srgbClr val="000000"/>
                </a:solidFill>
              </a:defRPr>
            </a:lvl1pPr>
          </a:lstStyle>
          <a:p>
            <a:fld id="{C45ACBB8-127E-E74E-8250-58DDEBDF458F}" type="slidenum">
              <a:rPr lang="en-US"/>
              <a:pPr/>
              <a:t>‹#›</a:t>
            </a:fld>
            <a:endParaRPr lang="en-US"/>
          </a:p>
        </p:txBody>
      </p:sp>
    </p:spTree>
    <p:extLst>
      <p:ext uri="{BB962C8B-B14F-4D97-AF65-F5344CB8AC3E}">
        <p14:creationId xmlns:p14="http://schemas.microsoft.com/office/powerpoint/2010/main" val="2010154385"/>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Full-Color Background + 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eaLnBrk="0" hangingPunct="0">
              <a:defRPr sz="900">
                <a:solidFill>
                  <a:srgbClr val="FFFFFF"/>
                </a:solidFill>
                <a:latin typeface="Arial"/>
                <a:ea typeface="ＭＳ Ｐゴシック" charset="0"/>
                <a:cs typeface="Arial"/>
              </a:defRPr>
            </a:lvl1pPr>
          </a:lstStyle>
          <a:p>
            <a:pPr>
              <a:defRPr/>
            </a:pPr>
            <a:r>
              <a:rPr lang="en-US"/>
              <a:t>January 24, 2012</a:t>
            </a:r>
          </a:p>
        </p:txBody>
      </p:sp>
      <p:sp>
        <p:nvSpPr>
          <p:cNvPr id="4" name="Footer Placeholder 3"/>
          <p:cNvSpPr>
            <a:spLocks noGrp="1"/>
          </p:cNvSpPr>
          <p:nvPr>
            <p:ph type="ftr" sz="quarter" idx="11"/>
          </p:nvPr>
        </p:nvSpPr>
        <p:spPr/>
        <p:txBody>
          <a:bodyPr/>
          <a:lstStyle>
            <a:lvl1pPr eaLnBrk="0" hangingPunct="0">
              <a:defRPr sz="900">
                <a:solidFill>
                  <a:srgbClr val="FFFFFF"/>
                </a:solidFill>
                <a:latin typeface="Arial"/>
                <a:ea typeface="ＭＳ Ｐゴシック" charset="0"/>
                <a:cs typeface="Arial"/>
              </a:defRPr>
            </a:lvl1pPr>
          </a:lstStyle>
          <a:p>
            <a:pPr>
              <a:defRPr/>
            </a:pPr>
            <a:endParaRPr lang="en-US"/>
          </a:p>
        </p:txBody>
      </p:sp>
      <p:sp>
        <p:nvSpPr>
          <p:cNvPr id="5" name="Slide Number Placeholder 4"/>
          <p:cNvSpPr>
            <a:spLocks noGrp="1"/>
          </p:cNvSpPr>
          <p:nvPr>
            <p:ph type="sldNum" sz="quarter" idx="12"/>
          </p:nvPr>
        </p:nvSpPr>
        <p:spPr/>
        <p:txBody>
          <a:bodyPr/>
          <a:lstStyle>
            <a:lvl1pPr eaLnBrk="0" hangingPunct="0">
              <a:defRPr>
                <a:solidFill>
                  <a:srgbClr val="000000"/>
                </a:solidFill>
              </a:defRPr>
            </a:lvl1pPr>
          </a:lstStyle>
          <a:p>
            <a:fld id="{B00E06AE-B6D5-DF49-95F1-91C9021101D1}" type="slidenum">
              <a:rPr lang="en-US"/>
              <a:pPr/>
              <a:t>‹#›</a:t>
            </a:fld>
            <a:endParaRPr lang="en-US"/>
          </a:p>
        </p:txBody>
      </p:sp>
    </p:spTree>
    <p:extLst>
      <p:ext uri="{BB962C8B-B14F-4D97-AF65-F5344CB8AC3E}">
        <p14:creationId xmlns:p14="http://schemas.microsoft.com/office/powerpoint/2010/main" val="1306493891"/>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6"/>
          <p:cNvSpPr>
            <a:spLocks noGrp="1"/>
          </p:cNvSpPr>
          <p:nvPr>
            <p:ph type="sldNum" sz="quarter" idx="10"/>
          </p:nvPr>
        </p:nvSpPr>
        <p:spPr/>
        <p:txBody>
          <a:bodyPr/>
          <a:lstStyle>
            <a:lvl1pPr eaLnBrk="0" hangingPunct="0">
              <a:defRPr>
                <a:solidFill>
                  <a:srgbClr val="000000"/>
                </a:solidFill>
              </a:defRPr>
            </a:lvl1pPr>
          </a:lstStyle>
          <a:p>
            <a:fld id="{26106E5D-1F3D-684E-97B4-6E5740DBC7D6}" type="slidenum">
              <a:rPr lang="en-US"/>
              <a:pPr/>
              <a:t>‹#›</a:t>
            </a:fld>
            <a:endParaRPr lang="en-US"/>
          </a:p>
        </p:txBody>
      </p:sp>
    </p:spTree>
    <p:extLst>
      <p:ext uri="{BB962C8B-B14F-4D97-AF65-F5344CB8AC3E}">
        <p14:creationId xmlns:p14="http://schemas.microsoft.com/office/powerpoint/2010/main" val="1500241992"/>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469900" y="1831975"/>
            <a:ext cx="8212138" cy="906463"/>
          </a:xfrm>
        </p:spPr>
        <p:txBody>
          <a:bodyPr lIns="91440" tIns="45720" rIns="91440" bIns="45720"/>
          <a:lstStyle>
            <a:lvl1pPr>
              <a:defRPr sz="4000">
                <a:solidFill>
                  <a:srgbClr val="C97A00"/>
                </a:solidFill>
              </a:defRPr>
            </a:lvl1pPr>
          </a:lstStyle>
          <a:p>
            <a:r>
              <a:rPr lang="en-US"/>
              <a:t>Click to edit Master title style</a:t>
            </a:r>
          </a:p>
        </p:txBody>
      </p:sp>
      <p:sp>
        <p:nvSpPr>
          <p:cNvPr id="23555" name="Rectangle 3"/>
          <p:cNvSpPr>
            <a:spLocks noGrp="1" noChangeArrowheads="1"/>
          </p:cNvSpPr>
          <p:nvPr>
            <p:ph type="subTitle" idx="1"/>
          </p:nvPr>
        </p:nvSpPr>
        <p:spPr>
          <a:xfrm>
            <a:off x="471488" y="2973388"/>
            <a:ext cx="8208962" cy="2279650"/>
          </a:xfrm>
        </p:spPr>
        <p:txBody>
          <a:bodyPr lIns="91440" tIns="45720" rIns="91440" bIns="45720"/>
          <a:lstStyle>
            <a:lvl1pPr marL="0" indent="0">
              <a:defRPr/>
            </a:lvl1pPr>
          </a:lstStyle>
          <a:p>
            <a:r>
              <a:rPr lang="en-US"/>
              <a:t>Click to edit Master subtitle style</a:t>
            </a:r>
          </a:p>
        </p:txBody>
      </p:sp>
      <p:sp>
        <p:nvSpPr>
          <p:cNvPr id="4" name="Slide Number Placeholder 6"/>
          <p:cNvSpPr>
            <a:spLocks noGrp="1"/>
          </p:cNvSpPr>
          <p:nvPr>
            <p:ph type="sldNum" sz="quarter" idx="10"/>
          </p:nvPr>
        </p:nvSpPr>
        <p:spPr>
          <a:xfrm>
            <a:off x="112713" y="6483350"/>
            <a:ext cx="509587" cy="365125"/>
          </a:xfrm>
        </p:spPr>
        <p:txBody>
          <a:bodyPr/>
          <a:lstStyle>
            <a:lvl1pPr eaLnBrk="0" hangingPunct="0">
              <a:defRPr/>
            </a:lvl1pPr>
          </a:lstStyle>
          <a:p>
            <a:fld id="{882C802F-118C-6149-9015-C432D5DEE18D}" type="slidenum">
              <a:rPr lang="en-US"/>
              <a:pPr/>
              <a:t>‹#›</a:t>
            </a:fld>
            <a:endParaRPr lang="en-US"/>
          </a:p>
        </p:txBody>
      </p:sp>
    </p:spTree>
    <p:extLst>
      <p:ext uri="{BB962C8B-B14F-4D97-AF65-F5344CB8AC3E}">
        <p14:creationId xmlns:p14="http://schemas.microsoft.com/office/powerpoint/2010/main" val="3028096127"/>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descr="Title_Background.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6" descr="Title_Footer.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8" descr="PNNL_Logo.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8" descr="Proudly_Operated_by_Battelle_Onyx.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userDrawn="1"/>
        </p:nvSpPr>
        <p:spPr bwMode="auto">
          <a:xfrm>
            <a:off x="7773988" y="0"/>
            <a:ext cx="137001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en-US" sz="1200">
                <a:solidFill>
                  <a:srgbClr val="000000"/>
                </a:solidFill>
                <a:latin typeface="Arial" charset="0"/>
              </a:rPr>
              <a:t>PNNL-SA-65602 </a:t>
            </a:r>
          </a:p>
        </p:txBody>
      </p:sp>
      <p:sp>
        <p:nvSpPr>
          <p:cNvPr id="23554" name="Rectangle 2"/>
          <p:cNvSpPr>
            <a:spLocks noGrp="1" noChangeArrowheads="1"/>
          </p:cNvSpPr>
          <p:nvPr>
            <p:ph type="ctrTitle"/>
          </p:nvPr>
        </p:nvSpPr>
        <p:spPr>
          <a:xfrm>
            <a:off x="469900" y="1831975"/>
            <a:ext cx="8212138" cy="906463"/>
          </a:xfrm>
        </p:spPr>
        <p:txBody>
          <a:bodyPr lIns="91440" tIns="45720" rIns="91440" bIns="45720"/>
          <a:lstStyle>
            <a:lvl1pPr>
              <a:defRPr sz="4000">
                <a:solidFill>
                  <a:srgbClr val="C97A00"/>
                </a:solidFill>
              </a:defRPr>
            </a:lvl1pPr>
          </a:lstStyle>
          <a:p>
            <a:r>
              <a:rPr lang="en-US"/>
              <a:t>Click to edit Master title style</a:t>
            </a:r>
          </a:p>
        </p:txBody>
      </p:sp>
      <p:sp>
        <p:nvSpPr>
          <p:cNvPr id="23555" name="Rectangle 3"/>
          <p:cNvSpPr>
            <a:spLocks noGrp="1" noChangeArrowheads="1"/>
          </p:cNvSpPr>
          <p:nvPr>
            <p:ph type="subTitle" idx="1"/>
          </p:nvPr>
        </p:nvSpPr>
        <p:spPr>
          <a:xfrm>
            <a:off x="471488" y="2973388"/>
            <a:ext cx="8208962" cy="2279650"/>
          </a:xfrm>
        </p:spPr>
        <p:txBody>
          <a:bodyPr lIns="91440" tIns="45720" rIns="91440" bIns="45720"/>
          <a:lstStyle>
            <a:lvl1pPr marL="0" indent="0">
              <a:defRPr/>
            </a:lvl1pPr>
          </a:lstStyle>
          <a:p>
            <a:r>
              <a:rPr lang="en-US"/>
              <a:t>Click to edit Master subtitle style</a:t>
            </a:r>
          </a:p>
        </p:txBody>
      </p:sp>
      <p:sp>
        <p:nvSpPr>
          <p:cNvPr id="9"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1476159753"/>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4" descr="Presentation_Footer.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7" descr="PNNL_Logo.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9" descr="Proudly_Operated_by_Battelle_Onyx.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3389564417"/>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4" descr="Presentation_Footer.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7" descr="PNNL_Logo.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7"/>
          <p:cNvSpPr>
            <a:spLocks noChangeArrowheads="1"/>
          </p:cNvSpPr>
          <p:nvPr/>
        </p:nvSpPr>
        <p:spPr bwMode="auto">
          <a:xfrm>
            <a:off x="0" y="0"/>
            <a:ext cx="9144000" cy="9144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7" name="Picture 9" descr="Proudly_Operated_by_Battelle_Onyx.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1745522309"/>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Line Title + Content">
    <p:spTree>
      <p:nvGrpSpPr>
        <p:cNvPr id="1" name=""/>
        <p:cNvGrpSpPr/>
        <p:nvPr/>
      </p:nvGrpSpPr>
      <p:grpSpPr>
        <a:xfrm>
          <a:off x="0" y="0"/>
          <a:ext cx="0" cy="0"/>
          <a:chOff x="0" y="0"/>
          <a:chExt cx="0" cy="0"/>
        </a:xfrm>
      </p:grpSpPr>
      <p:sp>
        <p:nvSpPr>
          <p:cNvPr id="4" name="Rectangle 3"/>
          <p:cNvSpPr/>
          <p:nvPr/>
        </p:nvSpPr>
        <p:spPr>
          <a:xfrm>
            <a:off x="0" y="987425"/>
            <a:ext cx="9144000" cy="58705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621792"/>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Content Placeholder 2"/>
          <p:cNvSpPr>
            <a:spLocks noGrp="1"/>
          </p:cNvSpPr>
          <p:nvPr>
            <p:ph idx="1"/>
          </p:nvPr>
        </p:nvSpPr>
        <p:spPr>
          <a:xfrm>
            <a:off x="457200" y="1371597"/>
            <a:ext cx="8229600" cy="48006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marL="2286000" indent="0">
              <a:buNone/>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8"/>
          <p:cNvSpPr>
            <a:spLocks noGrp="1"/>
          </p:cNvSpPr>
          <p:nvPr>
            <p:ph type="dt" sz="half" idx="10"/>
          </p:nvPr>
        </p:nvSpPr>
        <p:spPr/>
        <p:txBody>
          <a:bodyPr/>
          <a:lstStyle>
            <a:lvl1pPr eaLnBrk="0" hangingPunct="0">
              <a:defRPr sz="900">
                <a:latin typeface="Arial"/>
                <a:ea typeface="ＭＳ Ｐゴシック" charset="0"/>
                <a:cs typeface="Arial"/>
              </a:defRPr>
            </a:lvl1pPr>
          </a:lstStyle>
          <a:p>
            <a:pPr>
              <a:defRPr/>
            </a:pPr>
            <a:r>
              <a:rPr lang="en-US"/>
              <a:t>January 24, 2012</a:t>
            </a:r>
            <a:endParaRPr lang="en-US" dirty="0"/>
          </a:p>
        </p:txBody>
      </p:sp>
      <p:sp>
        <p:nvSpPr>
          <p:cNvPr id="6" name="Slide Number Placeholder 9"/>
          <p:cNvSpPr>
            <a:spLocks noGrp="1"/>
          </p:cNvSpPr>
          <p:nvPr>
            <p:ph type="sldNum" sz="quarter" idx="11"/>
          </p:nvPr>
        </p:nvSpPr>
        <p:spPr/>
        <p:txBody>
          <a:bodyPr/>
          <a:lstStyle>
            <a:lvl1pPr eaLnBrk="0" hangingPunct="0">
              <a:defRPr>
                <a:solidFill>
                  <a:srgbClr val="000000"/>
                </a:solidFill>
              </a:defRPr>
            </a:lvl1pPr>
          </a:lstStyle>
          <a:p>
            <a:fld id="{5959141A-F768-4648-8F0E-AA553A2E3697}" type="slidenum">
              <a:rPr lang="en-US"/>
              <a:pPr/>
              <a:t>‹#›</a:t>
            </a:fld>
            <a:endParaRPr lang="en-US"/>
          </a:p>
        </p:txBody>
      </p:sp>
      <p:sp>
        <p:nvSpPr>
          <p:cNvPr id="7" name="Footer Placeholder 10"/>
          <p:cNvSpPr>
            <a:spLocks noGrp="1"/>
          </p:cNvSpPr>
          <p:nvPr>
            <p:ph type="ftr" sz="quarter" idx="12"/>
          </p:nvPr>
        </p:nvSpPr>
        <p:spPr/>
        <p:txBody>
          <a:bodyPr/>
          <a:lstStyle>
            <a:lvl1pPr eaLnBrk="0" hangingPunct="0">
              <a:defRPr sz="900">
                <a:latin typeface="Arial"/>
                <a:ea typeface="ＭＳ Ｐゴシック" charset="0"/>
                <a:cs typeface="Arial"/>
              </a:defRPr>
            </a:lvl1pPr>
          </a:lstStyle>
          <a:p>
            <a:pPr>
              <a:defRPr/>
            </a:pPr>
            <a:endParaRPr lang="en-US"/>
          </a:p>
        </p:txBody>
      </p:sp>
    </p:spTree>
    <p:extLst>
      <p:ext uri="{BB962C8B-B14F-4D97-AF65-F5344CB8AC3E}">
        <p14:creationId xmlns:p14="http://schemas.microsoft.com/office/powerpoint/2010/main" val="618209281"/>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4"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6"/>
          <p:cNvSpPr>
            <a:spLocks noChangeArrowheads="1"/>
          </p:cNvSpPr>
          <p:nvPr/>
        </p:nvSpPr>
        <p:spPr bwMode="auto">
          <a:xfrm>
            <a:off x="1588" y="0"/>
            <a:ext cx="9144000" cy="9144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6"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3382975271"/>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6"/>
          <p:cNvSpPr>
            <a:spLocks noChangeArrowheads="1"/>
          </p:cNvSpPr>
          <p:nvPr/>
        </p:nvSpPr>
        <p:spPr bwMode="auto">
          <a:xfrm>
            <a:off x="0" y="0"/>
            <a:ext cx="9144000" cy="1311275"/>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6"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lvl3pPr>
              <a:buSzPct val="60000"/>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993697862"/>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2584274085"/>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4" name="Rectangle 4"/>
          <p:cNvSpPr>
            <a:spLocks noChangeArrowheads="1"/>
          </p:cNvSpPr>
          <p:nvPr/>
        </p:nvSpPr>
        <p:spPr bwMode="auto">
          <a:xfrm>
            <a:off x="0" y="0"/>
            <a:ext cx="9144000" cy="6865938"/>
          </a:xfrm>
          <a:prstGeom prst="rect">
            <a:avLst/>
          </a:prstGeom>
          <a:solidFill>
            <a:srgbClr val="70727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5" name="Picture 6" descr="PNNL_Logo_Revers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62613"/>
            <a:ext cx="2651125"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7" descr="Proudly_Operated_by_Battelle_Revers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bg1"/>
                </a:solidFill>
              </a:defRPr>
            </a:lvl1pPr>
            <a:lvl2pPr>
              <a:buFontTx/>
              <a:buBlip>
                <a:blip r:embed="rId4"/>
              </a:buBlip>
              <a:defRPr>
                <a:solidFill>
                  <a:schemeClr val="bg1"/>
                </a:solidFill>
              </a:defRPr>
            </a:lvl2pPr>
            <a:lvl3pPr>
              <a:defRPr>
                <a:solidFill>
                  <a:schemeClr val="bg1"/>
                </a:solidFill>
              </a:defRPr>
            </a:lvl3pPr>
            <a:lvl4pPr>
              <a:buFontTx/>
              <a:buBlip>
                <a:blip r:embed="rId5"/>
              </a:buBlip>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0"/>
          </p:nvPr>
        </p:nvSpPr>
        <p:spPr>
          <a:xfrm>
            <a:off x="112713" y="6483350"/>
            <a:ext cx="509587" cy="365125"/>
          </a:xfrm>
        </p:spPr>
        <p:txBody>
          <a:bodyPr/>
          <a:lstStyle>
            <a:lvl1pPr eaLnBrk="0" hangingPunct="0">
              <a:defRPr>
                <a:solidFill>
                  <a:srgbClr val="FFFFFF"/>
                </a:solidFill>
              </a:defRPr>
            </a:lvl1pPr>
          </a:lstStyle>
          <a:p>
            <a:fld id="{7107CCFC-98F3-3B45-B4E3-4A185B4F786E}" type="slidenum">
              <a:rPr lang="en-US"/>
              <a:pPr/>
              <a:t>‹#›</a:t>
            </a:fld>
            <a:endParaRPr lang="en-US"/>
          </a:p>
        </p:txBody>
      </p:sp>
    </p:spTree>
    <p:extLst>
      <p:ext uri="{BB962C8B-B14F-4D97-AF65-F5344CB8AC3E}">
        <p14:creationId xmlns:p14="http://schemas.microsoft.com/office/powerpoint/2010/main" val="2960835859"/>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5" name="Picture 6" descr="PNNL_Logo_Revers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23813"/>
            <a:ext cx="2651125"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7" descr="Proudly_Operated_by_Battelle_Revers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7620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lvl1pPr>
              <a:buFontTx/>
              <a:buBlip>
                <a:blip r:embed="rId4"/>
              </a:buBlip>
              <a:defRPr>
                <a:solidFill>
                  <a:schemeClr val="bg1"/>
                </a:solidFill>
              </a:defRPr>
            </a:lvl1pPr>
            <a:lvl2pPr>
              <a:defRPr>
                <a:solidFill>
                  <a:schemeClr val="bg1"/>
                </a:solidFill>
              </a:defRPr>
            </a:lvl2pPr>
            <a:lvl3pPr>
              <a:buFontTx/>
              <a:buBlip>
                <a:blip r:embed="rId5"/>
              </a:buBlip>
              <a:defRPr>
                <a:solidFill>
                  <a:schemeClr val="bg1"/>
                </a:solidFill>
              </a:defRPr>
            </a:lvl3pPr>
            <a:lvl4pPr>
              <a:defRPr>
                <a:solidFill>
                  <a:schemeClr val="bg1"/>
                </a:solidFill>
              </a:defRPr>
            </a:lvl4pPr>
            <a:lvl5pPr>
              <a:buFontTx/>
              <a:buBlip>
                <a:blip r:embed="rId4"/>
              </a:buBlip>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0"/>
          </p:nvPr>
        </p:nvSpPr>
        <p:spPr>
          <a:xfrm>
            <a:off x="112713" y="6483350"/>
            <a:ext cx="509587" cy="365125"/>
          </a:xfrm>
        </p:spPr>
        <p:txBody>
          <a:bodyPr/>
          <a:lstStyle>
            <a:lvl1pPr eaLnBrk="0" hangingPunct="0">
              <a:defRPr>
                <a:solidFill>
                  <a:srgbClr val="FFFFFF"/>
                </a:solidFill>
              </a:defRPr>
            </a:lvl1pPr>
          </a:lstStyle>
          <a:p>
            <a:fld id="{EA72A8A9-BF6C-E04A-906A-362412DAE978}" type="slidenum">
              <a:rPr lang="en-US"/>
              <a:pPr/>
              <a:t>‹#›</a:t>
            </a:fld>
            <a:endParaRPr lang="en-US"/>
          </a:p>
        </p:txBody>
      </p:sp>
    </p:spTree>
    <p:extLst>
      <p:ext uri="{BB962C8B-B14F-4D97-AF65-F5344CB8AC3E}">
        <p14:creationId xmlns:p14="http://schemas.microsoft.com/office/powerpoint/2010/main" val="3173514242"/>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6"/>
          <p:cNvSpPr>
            <a:spLocks noGrp="1"/>
          </p:cNvSpPr>
          <p:nvPr>
            <p:ph type="sldNum" sz="quarter" idx="10"/>
          </p:nvPr>
        </p:nvSpPr>
        <p:spPr>
          <a:xfrm>
            <a:off x="112713" y="6483350"/>
            <a:ext cx="509587" cy="365125"/>
          </a:xfrm>
        </p:spPr>
        <p:txBody>
          <a:bodyPr/>
          <a:lstStyle>
            <a:lvl1pPr eaLnBrk="0" hangingPunct="0">
              <a:defRPr/>
            </a:lvl1pPr>
          </a:lstStyle>
          <a:p>
            <a:fld id="{30F8E856-300B-7142-87D4-969184FBD890}" type="slidenum">
              <a:rPr lang="en-US"/>
              <a:pPr/>
              <a:t>‹#›</a:t>
            </a:fld>
            <a:endParaRPr lang="en-US"/>
          </a:p>
        </p:txBody>
      </p:sp>
    </p:spTree>
    <p:extLst>
      <p:ext uri="{BB962C8B-B14F-4D97-AF65-F5344CB8AC3E}">
        <p14:creationId xmlns:p14="http://schemas.microsoft.com/office/powerpoint/2010/main" val="3765248271"/>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2125" y="1676400"/>
            <a:ext cx="4016375" cy="3575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60900" y="1676400"/>
            <a:ext cx="4017963" cy="3575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0"/>
          </p:nvPr>
        </p:nvSpPr>
        <p:spPr>
          <a:xfrm>
            <a:off x="442913" y="6429375"/>
            <a:ext cx="1889125" cy="21907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852755850"/>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304800"/>
            <a:ext cx="8305800" cy="1143000"/>
          </a:xfrm>
        </p:spPr>
        <p:txBody>
          <a:bodyPr/>
          <a:lstStyle/>
          <a:p>
            <a:r>
              <a:rPr lang="en-US"/>
              <a:t>Click to edit Master title style</a:t>
            </a:r>
          </a:p>
        </p:txBody>
      </p:sp>
      <p:sp>
        <p:nvSpPr>
          <p:cNvPr id="3" name="Content Placeholder 2"/>
          <p:cNvSpPr>
            <a:spLocks noGrp="1"/>
          </p:cNvSpPr>
          <p:nvPr>
            <p:ph sz="quarter" idx="1"/>
          </p:nvPr>
        </p:nvSpPr>
        <p:spPr>
          <a:xfrm>
            <a:off x="492125" y="1676400"/>
            <a:ext cx="4135438"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779963" y="1676400"/>
            <a:ext cx="4135437"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92125" y="4000500"/>
            <a:ext cx="4135438"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779963" y="4000500"/>
            <a:ext cx="4135437"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xfrm>
            <a:off x="442913" y="6429375"/>
            <a:ext cx="1889125" cy="21907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
        <p:nvSpPr>
          <p:cNvPr id="8" name="Rectangle 23"/>
          <p:cNvSpPr>
            <a:spLocks noGrp="1" noChangeArrowheads="1"/>
          </p:cNvSpPr>
          <p:nvPr>
            <p:ph type="dt" sz="half" idx="11"/>
          </p:nvPr>
        </p:nvSpPr>
        <p:spPr>
          <a:xfrm>
            <a:off x="7772400" y="6692900"/>
            <a:ext cx="838200" cy="130175"/>
          </a:xfrm>
          <a:prstGeom prst="rect">
            <a:avLst/>
          </a:prstGeom>
        </p:spPr>
        <p:txBody>
          <a:bodyPr/>
          <a:lstStyle>
            <a:lvl1pPr eaLnBrk="1" hangingPunct="1">
              <a:defRPr sz="1800">
                <a:solidFill>
                  <a:prstClr val="black"/>
                </a:solidFill>
                <a:latin typeface="Arial"/>
                <a:ea typeface="ＭＳ Ｐゴシック" charset="-128"/>
                <a:cs typeface="+mn-cs"/>
              </a:defRPr>
            </a:lvl1pPr>
          </a:lstStyle>
          <a:p>
            <a:pPr>
              <a:defRPr/>
            </a:pPr>
            <a:r>
              <a:rPr lang="en-US" altLang="en-US"/>
              <a:t>January 24, 2012</a:t>
            </a:r>
            <a:endParaRPr lang="en-US" altLang="en-US" dirty="0"/>
          </a:p>
        </p:txBody>
      </p:sp>
    </p:spTree>
    <p:extLst>
      <p:ext uri="{BB962C8B-B14F-4D97-AF65-F5344CB8AC3E}">
        <p14:creationId xmlns:p14="http://schemas.microsoft.com/office/powerpoint/2010/main" val="1340994516"/>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5"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6"/>
          <p:cNvSpPr>
            <a:spLocks noChangeArrowheads="1"/>
          </p:cNvSpPr>
          <p:nvPr/>
        </p:nvSpPr>
        <p:spPr bwMode="auto">
          <a:xfrm>
            <a:off x="1588" y="0"/>
            <a:ext cx="9144000" cy="9144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7"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474663" y="460375"/>
            <a:ext cx="8204200" cy="457200"/>
          </a:xfrm>
        </p:spPr>
        <p:txBody>
          <a:bodyPr/>
          <a:lstStyle>
            <a:lvl1pPr>
              <a:defRPr>
                <a:solidFill>
                  <a:schemeClr val="bg1"/>
                </a:solidFill>
              </a:defRPr>
            </a:lvl1pPr>
          </a:lstStyle>
          <a:p>
            <a:r>
              <a:rPr lang="en-US"/>
              <a:t>Click to edit Master title style</a:t>
            </a:r>
            <a:endParaRPr lang="en-US" dirty="0"/>
          </a:p>
        </p:txBody>
      </p:sp>
      <p:sp>
        <p:nvSpPr>
          <p:cNvPr id="8" name="Content Placeholder 2"/>
          <p:cNvSpPr>
            <a:spLocks noGrp="1"/>
          </p:cNvSpPr>
          <p:nvPr>
            <p:ph sz="half" idx="1"/>
          </p:nvPr>
        </p:nvSpPr>
        <p:spPr>
          <a:xfrm>
            <a:off x="457200" y="1600200"/>
            <a:ext cx="4038600" cy="4055249"/>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2"/>
          </p:nvPr>
        </p:nvSpPr>
        <p:spPr>
          <a:xfrm>
            <a:off x="4648200" y="1600200"/>
            <a:ext cx="4038600" cy="4055249"/>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6"/>
          <p:cNvSpPr>
            <a:spLocks noGrp="1"/>
          </p:cNvSpPr>
          <p:nvPr>
            <p:ph type="sldNum" sz="quarter" idx="10"/>
          </p:nvPr>
        </p:nvSpPr>
        <p:spPr>
          <a:xfrm>
            <a:off x="112713" y="6483350"/>
            <a:ext cx="509587" cy="365125"/>
          </a:xfrm>
        </p:spPr>
        <p:txBody>
          <a:bodyPr/>
          <a:lstStyle>
            <a:lvl1pPr eaLnBrk="0" hangingPunct="0">
              <a:defRPr/>
            </a:lvl1pPr>
          </a:lstStyle>
          <a:p>
            <a:fld id="{AD96B9AF-D796-4B43-B6C7-567224F3BFB1}" type="slidenum">
              <a:rPr lang="en-US"/>
              <a:pPr/>
              <a:t>‹#›</a:t>
            </a:fld>
            <a:endParaRPr lang="en-US"/>
          </a:p>
        </p:txBody>
      </p:sp>
    </p:spTree>
    <p:extLst>
      <p:ext uri="{BB962C8B-B14F-4D97-AF65-F5344CB8AC3E}">
        <p14:creationId xmlns:p14="http://schemas.microsoft.com/office/powerpoint/2010/main" val="761174427"/>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0651" y="153989"/>
            <a:ext cx="8775700" cy="504825"/>
          </a:xfrm>
        </p:spPr>
        <p:txBody>
          <a:bodyPr/>
          <a:lstStyle/>
          <a:p>
            <a:r>
              <a:rPr lang="en-US"/>
              <a:t>Click to edit Master title style</a:t>
            </a:r>
          </a:p>
        </p:txBody>
      </p:sp>
      <p:sp>
        <p:nvSpPr>
          <p:cNvPr id="3" name="Content Placeholder 2"/>
          <p:cNvSpPr>
            <a:spLocks noGrp="1"/>
          </p:cNvSpPr>
          <p:nvPr>
            <p:ph sz="half" idx="1"/>
          </p:nvPr>
        </p:nvSpPr>
        <p:spPr>
          <a:xfrm>
            <a:off x="120651" y="1354138"/>
            <a:ext cx="4038600" cy="4533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311651" y="1354138"/>
            <a:ext cx="4038600" cy="4533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56"/>
          <p:cNvSpPr>
            <a:spLocks noGrp="1" noChangeArrowheads="1"/>
          </p:cNvSpPr>
          <p:nvPr>
            <p:ph type="ftr" sz="quarter" idx="10"/>
          </p:nvPr>
        </p:nvSpPr>
        <p:spPr>
          <a:xfrm>
            <a:off x="228600" y="6400800"/>
            <a:ext cx="609600" cy="228600"/>
          </a:xfrm>
          <a:prstGeom prst="rect">
            <a:avLst/>
          </a:prstGeom>
          <a:ln/>
        </p:spPr>
        <p:txBody>
          <a:bodyPr/>
          <a:lstStyle>
            <a:lvl1pPr>
              <a:defRPr/>
            </a:lvl1pPr>
          </a:lstStyle>
          <a:p>
            <a:pPr>
              <a:defRPr/>
            </a:pPr>
            <a:r>
              <a:rPr lang="en-US"/>
              <a:t>detector tank design review 012108.ppt</a:t>
            </a:r>
          </a:p>
        </p:txBody>
      </p:sp>
    </p:spTree>
    <p:extLst>
      <p:ext uri="{BB962C8B-B14F-4D97-AF65-F5344CB8AC3E}">
        <p14:creationId xmlns:p14="http://schemas.microsoft.com/office/powerpoint/2010/main" val="3579819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Line Title + 2-Column Content">
    <p:spTree>
      <p:nvGrpSpPr>
        <p:cNvPr id="1" name=""/>
        <p:cNvGrpSpPr/>
        <p:nvPr/>
      </p:nvGrpSpPr>
      <p:grpSpPr>
        <a:xfrm>
          <a:off x="0" y="0"/>
          <a:ext cx="0" cy="0"/>
          <a:chOff x="0" y="0"/>
          <a:chExt cx="0" cy="0"/>
        </a:xfrm>
      </p:grpSpPr>
      <p:sp>
        <p:nvSpPr>
          <p:cNvPr id="5" name="Rectangle 4"/>
          <p:cNvSpPr/>
          <p:nvPr/>
        </p:nvSpPr>
        <p:spPr>
          <a:xfrm>
            <a:off x="0" y="987425"/>
            <a:ext cx="9144000" cy="58705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621792"/>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Content Placeholder 2"/>
          <p:cNvSpPr>
            <a:spLocks noGrp="1"/>
          </p:cNvSpPr>
          <p:nvPr>
            <p:ph sz="half" idx="1"/>
          </p:nvPr>
        </p:nvSpPr>
        <p:spPr>
          <a:xfrm>
            <a:off x="457200" y="1371597"/>
            <a:ext cx="3886200" cy="48006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half" idx="13"/>
          </p:nvPr>
        </p:nvSpPr>
        <p:spPr>
          <a:xfrm>
            <a:off x="4800600" y="1371600"/>
            <a:ext cx="3886200" cy="48006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p:cNvSpPr>
            <a:spLocks noGrp="1"/>
          </p:cNvSpPr>
          <p:nvPr>
            <p:ph type="dt" sz="half" idx="14"/>
          </p:nvPr>
        </p:nvSpPr>
        <p:spPr/>
        <p:txBody>
          <a:bodyPr/>
          <a:lstStyle>
            <a:lvl1pPr eaLnBrk="0" hangingPunct="0">
              <a:defRPr sz="900">
                <a:latin typeface="Arial"/>
                <a:ea typeface="ＭＳ Ｐゴシック" charset="0"/>
                <a:cs typeface="Arial"/>
              </a:defRPr>
            </a:lvl1pPr>
          </a:lstStyle>
          <a:p>
            <a:pPr>
              <a:defRPr/>
            </a:pPr>
            <a:r>
              <a:rPr lang="en-US"/>
              <a:t>January 24, 2012</a:t>
            </a:r>
          </a:p>
        </p:txBody>
      </p:sp>
      <p:sp>
        <p:nvSpPr>
          <p:cNvPr id="7" name="Footer Placeholder 5"/>
          <p:cNvSpPr>
            <a:spLocks noGrp="1"/>
          </p:cNvSpPr>
          <p:nvPr>
            <p:ph type="ftr" sz="quarter" idx="15"/>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8" name="Slide Number Placeholder 6"/>
          <p:cNvSpPr>
            <a:spLocks noGrp="1"/>
          </p:cNvSpPr>
          <p:nvPr>
            <p:ph type="sldNum" sz="quarter" idx="16"/>
          </p:nvPr>
        </p:nvSpPr>
        <p:spPr/>
        <p:txBody>
          <a:bodyPr/>
          <a:lstStyle>
            <a:lvl1pPr eaLnBrk="0" hangingPunct="0">
              <a:defRPr>
                <a:solidFill>
                  <a:srgbClr val="000000"/>
                </a:solidFill>
              </a:defRPr>
            </a:lvl1pPr>
          </a:lstStyle>
          <a:p>
            <a:fld id="{C9A7B034-4ED0-644A-8BE6-27FCE188A0E2}" type="slidenum">
              <a:rPr lang="en-US"/>
              <a:pPr/>
              <a:t>‹#›</a:t>
            </a:fld>
            <a:endParaRPr lang="en-US"/>
          </a:p>
        </p:txBody>
      </p:sp>
    </p:spTree>
    <p:extLst>
      <p:ext uri="{BB962C8B-B14F-4D97-AF65-F5344CB8AC3E}">
        <p14:creationId xmlns:p14="http://schemas.microsoft.com/office/powerpoint/2010/main" val="1842393523"/>
      </p:ext>
    </p:extLst>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3"/>
          <p:cNvSpPr>
            <a:spLocks noGrp="1"/>
          </p:cNvSpPr>
          <p:nvPr>
            <p:ph type="ftr" sz="quarter" idx="10"/>
          </p:nvPr>
        </p:nvSpPr>
        <p:spPr>
          <a:xfrm>
            <a:off x="152400" y="6627813"/>
            <a:ext cx="609600" cy="228600"/>
          </a:xfrm>
          <a:prstGeom prst="rect">
            <a:avLst/>
          </a:prstGeom>
          <a:ln/>
        </p:spPr>
        <p:txBody>
          <a:bodyPr/>
          <a:lstStyle>
            <a:lvl1pPr>
              <a:defRPr/>
            </a:lvl1pPr>
          </a:lstStyle>
          <a:p>
            <a:fld id="{43C1423A-BBF4-9748-851F-CBEF3F0CFE99}" type="slidenum">
              <a:rPr lang="en-US"/>
              <a:pPr/>
              <a:t>‹#›</a:t>
            </a:fld>
            <a:r>
              <a:rPr lang="en-US">
                <a:latin typeface="Times New Roman" charset="0"/>
              </a:rPr>
              <a:t> </a:t>
            </a:r>
          </a:p>
        </p:txBody>
      </p:sp>
    </p:spTree>
    <p:extLst>
      <p:ext uri="{BB962C8B-B14F-4D97-AF65-F5344CB8AC3E}">
        <p14:creationId xmlns:p14="http://schemas.microsoft.com/office/powerpoint/2010/main" val="41315384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152400" y="6627813"/>
            <a:ext cx="609600" cy="228600"/>
          </a:xfrm>
          <a:prstGeom prst="rect">
            <a:avLst/>
          </a:prstGeom>
          <a:ln/>
        </p:spPr>
        <p:txBody>
          <a:bodyPr/>
          <a:lstStyle>
            <a:lvl1pPr>
              <a:defRPr/>
            </a:lvl1pPr>
          </a:lstStyle>
          <a:p>
            <a:fld id="{43E44E2B-9A76-7248-B9A5-9D5D85A47E74}" type="slidenum">
              <a:rPr lang="en-US"/>
              <a:pPr/>
              <a:t>‹#›</a:t>
            </a:fld>
            <a:r>
              <a:rPr lang="en-US">
                <a:latin typeface="Times New Roman" charset="0"/>
              </a:rPr>
              <a:t> </a:t>
            </a:r>
          </a:p>
        </p:txBody>
      </p:sp>
    </p:spTree>
    <p:extLst>
      <p:ext uri="{BB962C8B-B14F-4D97-AF65-F5344CB8AC3E}">
        <p14:creationId xmlns:p14="http://schemas.microsoft.com/office/powerpoint/2010/main" val="38240833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74663" y="458788"/>
            <a:ext cx="8204200" cy="987425"/>
          </a:xfrm>
        </p:spPr>
        <p:txBody>
          <a:bodyPr/>
          <a:lstStyle/>
          <a:p>
            <a:r>
              <a:rPr lang="en-US"/>
              <a:t>Click to edit Master title style</a:t>
            </a:r>
          </a:p>
        </p:txBody>
      </p:sp>
      <p:sp>
        <p:nvSpPr>
          <p:cNvPr id="3" name="Text Placeholder 2"/>
          <p:cNvSpPr>
            <a:spLocks noGrp="1"/>
          </p:cNvSpPr>
          <p:nvPr>
            <p:ph type="body" sz="half" idx="1"/>
          </p:nvPr>
        </p:nvSpPr>
        <p:spPr>
          <a:xfrm>
            <a:off x="492125" y="1674813"/>
            <a:ext cx="4016375" cy="3575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60900" y="1674813"/>
            <a:ext cx="4017963" cy="1711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60900" y="3538538"/>
            <a:ext cx="4017963" cy="1711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3"/>
          <p:cNvSpPr>
            <a:spLocks noGrp="1"/>
          </p:cNvSpPr>
          <p:nvPr>
            <p:ph type="ftr" sz="quarter" idx="10"/>
          </p:nvPr>
        </p:nvSpPr>
        <p:spPr>
          <a:xfrm>
            <a:off x="152400" y="6627813"/>
            <a:ext cx="609600" cy="228600"/>
          </a:xfrm>
          <a:prstGeom prst="rect">
            <a:avLst/>
          </a:prstGeom>
          <a:ln/>
        </p:spPr>
        <p:txBody>
          <a:bodyPr/>
          <a:lstStyle>
            <a:lvl1pPr>
              <a:defRPr/>
            </a:lvl1pPr>
          </a:lstStyle>
          <a:p>
            <a:fld id="{5070132C-6697-A142-B4DC-7BB00A21F4E4}" type="slidenum">
              <a:rPr lang="en-US"/>
              <a:pPr/>
              <a:t>‹#›</a:t>
            </a:fld>
            <a:r>
              <a:rPr lang="en-US">
                <a:latin typeface="Times New Roman" charset="0"/>
              </a:rPr>
              <a:t> </a:t>
            </a:r>
          </a:p>
        </p:txBody>
      </p:sp>
    </p:spTree>
    <p:extLst>
      <p:ext uri="{BB962C8B-B14F-4D97-AF65-F5344CB8AC3E}">
        <p14:creationId xmlns:p14="http://schemas.microsoft.com/office/powerpoint/2010/main" val="7139934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4663" y="458788"/>
            <a:ext cx="8204200" cy="987425"/>
          </a:xfrm>
        </p:spPr>
        <p:txBody>
          <a:bodyPr/>
          <a:lstStyle/>
          <a:p>
            <a:r>
              <a:rPr lang="en-US"/>
              <a:t>Click to edit Master title style</a:t>
            </a:r>
          </a:p>
        </p:txBody>
      </p:sp>
      <p:sp>
        <p:nvSpPr>
          <p:cNvPr id="3" name="Text Placeholder 2"/>
          <p:cNvSpPr>
            <a:spLocks noGrp="1"/>
          </p:cNvSpPr>
          <p:nvPr>
            <p:ph type="body" sz="half" idx="1"/>
          </p:nvPr>
        </p:nvSpPr>
        <p:spPr>
          <a:xfrm>
            <a:off x="492125" y="1674813"/>
            <a:ext cx="4016375" cy="3575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60900" y="1674813"/>
            <a:ext cx="4017963" cy="3575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0"/>
          </p:nvPr>
        </p:nvSpPr>
        <p:spPr>
          <a:xfrm>
            <a:off x="152400" y="6627813"/>
            <a:ext cx="609600" cy="228600"/>
          </a:xfrm>
          <a:prstGeom prst="rect">
            <a:avLst/>
          </a:prstGeom>
          <a:ln/>
        </p:spPr>
        <p:txBody>
          <a:bodyPr/>
          <a:lstStyle>
            <a:lvl1pPr>
              <a:defRPr/>
            </a:lvl1pPr>
          </a:lstStyle>
          <a:p>
            <a:fld id="{E8E03C24-0D13-FA43-8075-B2E5AFB13003}" type="slidenum">
              <a:rPr lang="en-US"/>
              <a:pPr/>
              <a:t>‹#›</a:t>
            </a:fld>
            <a:r>
              <a:rPr lang="en-US">
                <a:latin typeface="Times New Roman" charset="0"/>
              </a:rPr>
              <a:t> </a:t>
            </a:r>
          </a:p>
        </p:txBody>
      </p:sp>
    </p:spTree>
    <p:extLst>
      <p:ext uri="{BB962C8B-B14F-4D97-AF65-F5344CB8AC3E}">
        <p14:creationId xmlns:p14="http://schemas.microsoft.com/office/powerpoint/2010/main" val="18093639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2-Line Title + 2-Column Content">
    <p:spTree>
      <p:nvGrpSpPr>
        <p:cNvPr id="1" name=""/>
        <p:cNvGrpSpPr/>
        <p:nvPr/>
      </p:nvGrpSpPr>
      <p:grpSpPr>
        <a:xfrm>
          <a:off x="0" y="0"/>
          <a:ext cx="0" cy="0"/>
          <a:chOff x="0" y="0"/>
          <a:chExt cx="0" cy="0"/>
        </a:xfrm>
      </p:grpSpPr>
      <p:sp>
        <p:nvSpPr>
          <p:cNvPr id="5" name="Rectangle 4"/>
          <p:cNvSpPr/>
          <p:nvPr/>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10" name="Content Placeholder 2"/>
          <p:cNvSpPr>
            <a:spLocks noGrp="1"/>
          </p:cNvSpPr>
          <p:nvPr>
            <p:ph sz="half" idx="13"/>
          </p:nvPr>
        </p:nvSpPr>
        <p:spPr>
          <a:xfrm>
            <a:off x="457200" y="1830027"/>
            <a:ext cx="3886200" cy="43434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half" idx="14"/>
          </p:nvPr>
        </p:nvSpPr>
        <p:spPr>
          <a:xfrm>
            <a:off x="4800600" y="1830030"/>
            <a:ext cx="3886200" cy="43434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p:cNvSpPr>
            <a:spLocks noGrp="1"/>
          </p:cNvSpPr>
          <p:nvPr>
            <p:ph type="dt" sz="half" idx="15"/>
          </p:nvPr>
        </p:nvSpPr>
        <p:spPr>
          <a:xfrm>
            <a:off x="457200" y="6356350"/>
            <a:ext cx="2133600" cy="365125"/>
          </a:xfrm>
          <a:prstGeom prst="rect">
            <a:avLst/>
          </a:prstGeom>
        </p:spPr>
        <p:txBody>
          <a:bodyPr/>
          <a:lstStyle>
            <a:lvl1pPr eaLnBrk="0" hangingPunct="0">
              <a:defRPr sz="900">
                <a:latin typeface="Arial"/>
                <a:ea typeface="ＭＳ Ｐゴシック" charset="0"/>
                <a:cs typeface="Arial"/>
              </a:defRPr>
            </a:lvl1pPr>
          </a:lstStyle>
          <a:p>
            <a:pPr>
              <a:defRPr/>
            </a:pPr>
            <a:r>
              <a:rPr lang="en-US"/>
              <a:t>January 24, 2012</a:t>
            </a:r>
          </a:p>
        </p:txBody>
      </p:sp>
      <p:sp>
        <p:nvSpPr>
          <p:cNvPr id="7" name="Footer Placeholder 5"/>
          <p:cNvSpPr>
            <a:spLocks noGrp="1"/>
          </p:cNvSpPr>
          <p:nvPr>
            <p:ph type="ftr" sz="quarter" idx="16"/>
          </p:nvPr>
        </p:nvSpPr>
        <p:spPr>
          <a:xfrm>
            <a:off x="3124200" y="6356350"/>
            <a:ext cx="2895600" cy="365125"/>
          </a:xfrm>
          <a:prstGeom prst="rect">
            <a:avLst/>
          </a:prstGeom>
        </p:spPr>
        <p:txBody>
          <a:bodyPr/>
          <a:lstStyle>
            <a:lvl1pPr eaLnBrk="0" hangingPunct="0">
              <a:defRPr sz="900">
                <a:latin typeface="Arial"/>
                <a:ea typeface="ＭＳ Ｐゴシック" charset="0"/>
                <a:cs typeface="Arial"/>
              </a:defRPr>
            </a:lvl1pPr>
          </a:lstStyle>
          <a:p>
            <a:pPr>
              <a:defRPr/>
            </a:pPr>
            <a:endParaRPr lang="en-US"/>
          </a:p>
        </p:txBody>
      </p:sp>
      <p:sp>
        <p:nvSpPr>
          <p:cNvPr id="8" name="Slide Number Placeholder 6"/>
          <p:cNvSpPr>
            <a:spLocks noGrp="1"/>
          </p:cNvSpPr>
          <p:nvPr>
            <p:ph type="sldNum" sz="quarter" idx="17"/>
          </p:nvPr>
        </p:nvSpPr>
        <p:spPr/>
        <p:txBody>
          <a:bodyPr/>
          <a:lstStyle>
            <a:lvl1pPr eaLnBrk="0" hangingPunct="0">
              <a:defRPr>
                <a:solidFill>
                  <a:srgbClr val="000000"/>
                </a:solidFill>
              </a:defRPr>
            </a:lvl1pPr>
          </a:lstStyle>
          <a:p>
            <a:fld id="{4378282B-4761-D543-AFFF-298FE34CD101}" type="slidenum">
              <a:rPr lang="en-US"/>
              <a:pPr/>
              <a:t>‹#›</a:t>
            </a:fld>
            <a:endParaRPr lang="en-US"/>
          </a:p>
        </p:txBody>
      </p:sp>
    </p:spTree>
    <p:extLst>
      <p:ext uri="{BB962C8B-B14F-4D97-AF65-F5344CB8AC3E}">
        <p14:creationId xmlns:p14="http://schemas.microsoft.com/office/powerpoint/2010/main" val="723762255"/>
      </p:ext>
    </p:extLst>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 Content">
    <p:spTree>
      <p:nvGrpSpPr>
        <p:cNvPr id="1" name=""/>
        <p:cNvGrpSpPr/>
        <p:nvPr/>
      </p:nvGrpSpPr>
      <p:grpSpPr>
        <a:xfrm>
          <a:off x="0" y="0"/>
          <a:ext cx="0" cy="0"/>
          <a:chOff x="0" y="0"/>
          <a:chExt cx="0" cy="0"/>
        </a:xfrm>
      </p:grpSpPr>
      <p:pic>
        <p:nvPicPr>
          <p:cNvPr id="4" name="Picture 7" descr="NPSS-2013-logo-color.jp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5816600"/>
            <a:ext cx="1919288" cy="1041400"/>
          </a:xfrm>
          <a:prstGeom prst="rect">
            <a:avLst/>
          </a:prstGeom>
          <a:noFill/>
          <a:ln w="9525">
            <a:noFill/>
            <a:miter lim="800000"/>
            <a:headEnd/>
            <a:tailEnd/>
          </a:ln>
        </p:spPr>
      </p:pic>
      <p:sp>
        <p:nvSpPr>
          <p:cNvPr id="7" name="Title 6"/>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4"/>
          </p:nvPr>
        </p:nvSpPr>
        <p:spPr>
          <a:xfrm>
            <a:off x="365760" y="1645920"/>
            <a:ext cx="8326438" cy="4389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487702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1-Line Title + Content">
    <p:spTree>
      <p:nvGrpSpPr>
        <p:cNvPr id="1" name=""/>
        <p:cNvGrpSpPr/>
        <p:nvPr/>
      </p:nvGrpSpPr>
      <p:grpSpPr>
        <a:xfrm>
          <a:off x="0" y="0"/>
          <a:ext cx="0" cy="0"/>
          <a:chOff x="0" y="0"/>
          <a:chExt cx="0" cy="0"/>
        </a:xfrm>
      </p:grpSpPr>
      <p:sp>
        <p:nvSpPr>
          <p:cNvPr id="13" name="Rectangle 12"/>
          <p:cNvSpPr/>
          <p:nvPr/>
        </p:nvSpPr>
        <p:spPr>
          <a:xfrm>
            <a:off x="0" y="987552"/>
            <a:ext cx="9144000" cy="58704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7" name="Title 1"/>
          <p:cNvSpPr>
            <a:spLocks noGrp="1"/>
          </p:cNvSpPr>
          <p:nvPr>
            <p:ph type="title"/>
          </p:nvPr>
        </p:nvSpPr>
        <p:spPr>
          <a:xfrm>
            <a:off x="457200" y="356614"/>
            <a:ext cx="6629400" cy="461665"/>
          </a:xfrm>
        </p:spPr>
        <p:txBody>
          <a:bodyPr lIns="0" tIns="0" rIns="0" bIns="0" anchor="t" anchorCtr="0">
            <a:spAutoFit/>
          </a:bodyPr>
          <a:lstStyle>
            <a:lvl1pPr algn="l">
              <a:defRPr sz="3000" b="1">
                <a:solidFill>
                  <a:srgbClr val="FFFFFF"/>
                </a:solidFill>
                <a:latin typeface="+mj-lt"/>
                <a:cs typeface="Arial"/>
              </a:defRPr>
            </a:lvl1pPr>
          </a:lstStyle>
          <a:p>
            <a:r>
              <a:rPr lang="en-US" dirty="0"/>
              <a:t>Click to edit Master title style</a:t>
            </a:r>
          </a:p>
        </p:txBody>
      </p:sp>
      <p:sp>
        <p:nvSpPr>
          <p:cNvPr id="8" name="Content Placeholder 2"/>
          <p:cNvSpPr>
            <a:spLocks noGrp="1"/>
          </p:cNvSpPr>
          <p:nvPr>
            <p:ph idx="1"/>
          </p:nvPr>
        </p:nvSpPr>
        <p:spPr>
          <a:xfrm>
            <a:off x="457200" y="1371596"/>
            <a:ext cx="8229600" cy="1661993"/>
          </a:xfrm>
        </p:spPr>
        <p:txBody>
          <a:bodyPr lIns="0" tIns="0" rIns="0" bIns="0">
            <a:spAutoFit/>
          </a:bodyPr>
          <a:lstStyle>
            <a:lvl1pPr marL="342900" indent="-342900">
              <a:buSzPct val="100000"/>
              <a:buFontTx/>
              <a:buBlip>
                <a:blip r:embed="rId2"/>
              </a:buBlip>
              <a:defRPr sz="2400">
                <a:latin typeface="+mn-lt"/>
                <a:cs typeface="Arial"/>
              </a:defRPr>
            </a:lvl1pPr>
            <a:lvl2pPr marL="742950" indent="-285750">
              <a:buSzPct val="100000"/>
              <a:buFontTx/>
              <a:buBlip>
                <a:blip r:embed="rId3"/>
              </a:buBlip>
              <a:defRPr sz="2000">
                <a:latin typeface="+mn-lt"/>
                <a:cs typeface="Arial"/>
              </a:defRPr>
            </a:lvl2pPr>
            <a:lvl3pPr marL="1143000" indent="-228600">
              <a:buSzPct val="100000"/>
              <a:buFontTx/>
              <a:buBlip>
                <a:blip r:embed="rId4"/>
              </a:buBlip>
              <a:defRPr sz="1800">
                <a:latin typeface="+mn-lt"/>
                <a:cs typeface="Arial"/>
              </a:defRPr>
            </a:lvl3pPr>
            <a:lvl4pPr marL="1600200" indent="-228600">
              <a:buSzPct val="100000"/>
              <a:buFontTx/>
              <a:buBlip>
                <a:blip r:embed="rId5"/>
              </a:buBlip>
              <a:defRPr sz="1600">
                <a:latin typeface="+mn-lt"/>
                <a:cs typeface="Arial"/>
              </a:defRPr>
            </a:lvl4pPr>
            <a:lvl5pPr marL="2057400" indent="-228600">
              <a:buSzPct val="100000"/>
              <a:buFontTx/>
              <a:buBlip>
                <a:blip r:embed="rId2"/>
              </a:buBlip>
              <a:defRPr sz="1600">
                <a:latin typeface="+mn-lt"/>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Date Placeholder 8"/>
          <p:cNvSpPr>
            <a:spLocks noGrp="1"/>
          </p:cNvSpPr>
          <p:nvPr>
            <p:ph type="dt" sz="half" idx="10"/>
          </p:nvPr>
        </p:nvSpPr>
        <p:spPr>
          <a:xfrm>
            <a:off x="457200" y="6356350"/>
            <a:ext cx="2133600" cy="365125"/>
          </a:xfrm>
          <a:prstGeom prst="rect">
            <a:avLst/>
          </a:prstGeom>
        </p:spPr>
        <p:txBody>
          <a:bodyPr lIns="0" tIns="0" rIns="0" bIns="0"/>
          <a:lstStyle>
            <a:lvl1pPr>
              <a:defRPr sz="900">
                <a:latin typeface="Arial"/>
                <a:cs typeface="Arial"/>
              </a:defRPr>
            </a:lvl1pPr>
          </a:lstStyle>
          <a:p>
            <a:r>
              <a:rPr lang="en-US"/>
              <a:t>January 24, 2012</a:t>
            </a:r>
            <a:endParaRPr lang="en-US" dirty="0"/>
          </a:p>
        </p:txBody>
      </p:sp>
      <p:sp>
        <p:nvSpPr>
          <p:cNvPr id="10" name="Slide Number Placeholder 9"/>
          <p:cNvSpPr>
            <a:spLocks noGrp="1"/>
          </p:cNvSpPr>
          <p:nvPr>
            <p:ph type="sldNum" sz="quarter" idx="11"/>
          </p:nvPr>
        </p:nvSpPr>
        <p:spPr>
          <a:xfrm>
            <a:off x="6553200" y="6356350"/>
            <a:ext cx="2133600" cy="365125"/>
          </a:xfrm>
        </p:spPr>
        <p:txBody>
          <a:bodyPr lIns="0" tIns="0" rIns="0" bIns="0"/>
          <a:lstStyle>
            <a:lvl1pPr>
              <a:defRPr sz="900">
                <a:latin typeface="Arial"/>
                <a:cs typeface="Arial"/>
              </a:defRPr>
            </a:lvl1pPr>
          </a:lstStyle>
          <a:p>
            <a:fld id="{0D77D88B-742A-764E-85EF-4A09D2E66151}" type="slidenum">
              <a:rPr lang="en-US" smtClean="0"/>
              <a:pPr/>
              <a:t>‹#›</a:t>
            </a:fld>
            <a:endParaRPr lang="en-US"/>
          </a:p>
        </p:txBody>
      </p:sp>
      <p:sp>
        <p:nvSpPr>
          <p:cNvPr id="11" name="Footer Placeholder 10"/>
          <p:cNvSpPr>
            <a:spLocks noGrp="1"/>
          </p:cNvSpPr>
          <p:nvPr>
            <p:ph type="ftr" sz="quarter" idx="12"/>
          </p:nvPr>
        </p:nvSpPr>
        <p:spPr>
          <a:xfrm>
            <a:off x="3124200" y="6356350"/>
            <a:ext cx="2895600" cy="365125"/>
          </a:xfrm>
          <a:prstGeom prst="rect">
            <a:avLst/>
          </a:prstGeom>
        </p:spPr>
        <p:txBody>
          <a:bodyPr lIns="0" tIns="0" rIns="0" bIns="0"/>
          <a:lstStyle>
            <a:lvl1pPr>
              <a:defRPr sz="900">
                <a:latin typeface="Arial"/>
                <a:cs typeface="Arial"/>
              </a:defRPr>
            </a:lvl1pPr>
          </a:lstStyle>
          <a:p>
            <a:endParaRPr lang="en-US"/>
          </a:p>
        </p:txBody>
      </p:sp>
    </p:spTree>
    <p:extLst>
      <p:ext uri="{BB962C8B-B14F-4D97-AF65-F5344CB8AC3E}">
        <p14:creationId xmlns:p14="http://schemas.microsoft.com/office/powerpoint/2010/main" val="24581497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descr="Title_Background.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6" descr="Title_Footer.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8" descr="PNNL_Logo.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8" descr="Proudly_Operated_by_Battelle_Onyx.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ashby_titleimage2.png"/>
          <p:cNvPicPr>
            <a:picLocks noChangeAspect="1"/>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0" y="2763838"/>
            <a:ext cx="9144000" cy="4094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7" descr="pnnl_titlefooter.png"/>
          <p:cNvPicPr>
            <a:picLocks noChangeAspect="1"/>
          </p:cNvPicPr>
          <p:nvPr userDrawn="1"/>
        </p:nvPicPr>
        <p:blipFill>
          <a:blip r:embed="rId7">
            <a:extLst>
              <a:ext uri="{28A0092B-C50C-407E-A947-70E740481C1C}">
                <a14:useLocalDpi xmlns:a14="http://schemas.microsoft.com/office/drawing/2010/main"/>
              </a:ext>
            </a:extLst>
          </a:blip>
          <a:srcRect/>
          <a:stretch>
            <a:fillRect/>
          </a:stretch>
        </p:blipFill>
        <p:spPr bwMode="auto">
          <a:xfrm>
            <a:off x="0" y="5260975"/>
            <a:ext cx="9144000" cy="1597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554" name="Rectangle 2"/>
          <p:cNvSpPr>
            <a:spLocks noGrp="1" noChangeArrowheads="1"/>
          </p:cNvSpPr>
          <p:nvPr>
            <p:ph type="ctrTitle"/>
          </p:nvPr>
        </p:nvSpPr>
        <p:spPr>
          <a:xfrm>
            <a:off x="469900" y="1831975"/>
            <a:ext cx="8212138" cy="906463"/>
          </a:xfrm>
        </p:spPr>
        <p:txBody>
          <a:bodyPr lIns="91440" tIns="45720" rIns="91440" bIns="45720"/>
          <a:lstStyle>
            <a:lvl1pPr>
              <a:defRPr sz="4000">
                <a:solidFill>
                  <a:srgbClr val="C97A00"/>
                </a:solidFill>
              </a:defRPr>
            </a:lvl1pPr>
          </a:lstStyle>
          <a:p>
            <a:r>
              <a:rPr lang="en-US" dirty="0"/>
              <a:t>Click to edit Master title style</a:t>
            </a:r>
          </a:p>
        </p:txBody>
      </p:sp>
      <p:sp>
        <p:nvSpPr>
          <p:cNvPr id="23555" name="Rectangle 3"/>
          <p:cNvSpPr>
            <a:spLocks noGrp="1" noChangeArrowheads="1"/>
          </p:cNvSpPr>
          <p:nvPr>
            <p:ph type="subTitle" idx="1"/>
          </p:nvPr>
        </p:nvSpPr>
        <p:spPr>
          <a:xfrm>
            <a:off x="471488" y="2973388"/>
            <a:ext cx="8208962" cy="2279650"/>
          </a:xfrm>
        </p:spPr>
        <p:txBody>
          <a:bodyPr lIns="91440" tIns="45720" rIns="91440" bIns="45720"/>
          <a:lstStyle>
            <a:lvl1pPr marL="0" indent="0">
              <a:defRPr/>
            </a:lvl1pPr>
          </a:lstStyle>
          <a:p>
            <a:r>
              <a:rPr lang="en-US"/>
              <a:t>Click to edit Master subtitle style</a:t>
            </a:r>
          </a:p>
        </p:txBody>
      </p:sp>
      <p:sp>
        <p:nvSpPr>
          <p:cNvPr id="10"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EA16B519-C39A-9E46-AA1C-AA8C77301F76}" type="slidenum">
              <a:rPr lang="en-US"/>
              <a:pPr/>
              <a:t>‹#›</a:t>
            </a:fld>
            <a:endParaRPr lang="en-US"/>
          </a:p>
        </p:txBody>
      </p:sp>
    </p:spTree>
    <p:extLst>
      <p:ext uri="{BB962C8B-B14F-4D97-AF65-F5344CB8AC3E}">
        <p14:creationId xmlns:p14="http://schemas.microsoft.com/office/powerpoint/2010/main" val="3473618341"/>
      </p:ext>
    </p:extLst>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4" descr="Presentation_Footer.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7" descr="PNNL_Logo.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9" descr="Proudly_Operated_by_Battelle_Onyx.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3BE6847C-BAD3-714F-BDC5-387CE3E1E7E2}" type="slidenum">
              <a:rPr lang="en-US"/>
              <a:pPr/>
              <a:t>‹#›</a:t>
            </a:fld>
            <a:endParaRPr lang="en-US"/>
          </a:p>
        </p:txBody>
      </p:sp>
    </p:spTree>
    <p:extLst>
      <p:ext uri="{BB962C8B-B14F-4D97-AF65-F5344CB8AC3E}">
        <p14:creationId xmlns:p14="http://schemas.microsoft.com/office/powerpoint/2010/main" val="1118695866"/>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4" descr="Presentation_Footer.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7" descr="PNNL_Logo.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8"/>
          <p:cNvSpPr>
            <a:spLocks noChangeArrowheads="1"/>
          </p:cNvSpPr>
          <p:nvPr/>
        </p:nvSpPr>
        <p:spPr bwMode="auto">
          <a:xfrm>
            <a:off x="0" y="0"/>
            <a:ext cx="9144000" cy="9144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7" name="Picture 9" descr="Proudly_Operated_by_Battelle_Onyx.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EB6743F4-ED07-F649-B61E-32F0CD4FA6EC}" type="slidenum">
              <a:rPr lang="en-US"/>
              <a:pPr/>
              <a:t>‹#›</a:t>
            </a:fld>
            <a:endParaRPr lang="en-US"/>
          </a:p>
        </p:txBody>
      </p:sp>
    </p:spTree>
    <p:extLst>
      <p:ext uri="{BB962C8B-B14F-4D97-AF65-F5344CB8AC3E}">
        <p14:creationId xmlns:p14="http://schemas.microsoft.com/office/powerpoint/2010/main" val="4073559877"/>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Line Title + 2-Column Comparison">
    <p:spTree>
      <p:nvGrpSpPr>
        <p:cNvPr id="1" name=""/>
        <p:cNvGrpSpPr/>
        <p:nvPr/>
      </p:nvGrpSpPr>
      <p:grpSpPr>
        <a:xfrm>
          <a:off x="0" y="0"/>
          <a:ext cx="0" cy="0"/>
          <a:chOff x="0" y="0"/>
          <a:chExt cx="0" cy="0"/>
        </a:xfrm>
      </p:grpSpPr>
      <p:sp>
        <p:nvSpPr>
          <p:cNvPr id="7" name="Rectangle 6"/>
          <p:cNvSpPr/>
          <p:nvPr/>
        </p:nvSpPr>
        <p:spPr>
          <a:xfrm>
            <a:off x="0" y="987425"/>
            <a:ext cx="9144000" cy="58705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12" name="Content Placeholder 2"/>
          <p:cNvSpPr>
            <a:spLocks noGrp="1"/>
          </p:cNvSpPr>
          <p:nvPr>
            <p:ph sz="half" idx="13"/>
          </p:nvPr>
        </p:nvSpPr>
        <p:spPr>
          <a:xfrm>
            <a:off x="457200" y="2059242"/>
            <a:ext cx="3886200" cy="41148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2"/>
          <p:cNvSpPr>
            <a:spLocks noGrp="1"/>
          </p:cNvSpPr>
          <p:nvPr>
            <p:ph sz="half" idx="14"/>
          </p:nvPr>
        </p:nvSpPr>
        <p:spPr>
          <a:xfrm>
            <a:off x="4800600" y="2059245"/>
            <a:ext cx="3886200" cy="41148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457200" y="356614"/>
            <a:ext cx="6629400" cy="621792"/>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Text Placeholder 2"/>
          <p:cNvSpPr>
            <a:spLocks noGrp="1"/>
          </p:cNvSpPr>
          <p:nvPr>
            <p:ph type="body" idx="1"/>
          </p:nvPr>
        </p:nvSpPr>
        <p:spPr>
          <a:xfrm>
            <a:off x="457200" y="1371600"/>
            <a:ext cx="3886200" cy="640080"/>
          </a:xfrm>
        </p:spPr>
        <p:txBody>
          <a:bodyPr>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00600" y="1371599"/>
            <a:ext cx="3886200" cy="640080"/>
          </a:xfrm>
        </p:spPr>
        <p:txBody>
          <a:bodyPr>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Date Placeholder 6"/>
          <p:cNvSpPr>
            <a:spLocks noGrp="1"/>
          </p:cNvSpPr>
          <p:nvPr>
            <p:ph type="dt" sz="half" idx="15"/>
          </p:nvPr>
        </p:nvSpPr>
        <p:spPr/>
        <p:txBody>
          <a:bodyPr/>
          <a:lstStyle>
            <a:lvl1pPr eaLnBrk="0" hangingPunct="0">
              <a:defRPr sz="900">
                <a:latin typeface="Arial"/>
                <a:ea typeface="ＭＳ Ｐゴシック" charset="0"/>
                <a:cs typeface="Arial"/>
              </a:defRPr>
            </a:lvl1pPr>
          </a:lstStyle>
          <a:p>
            <a:pPr>
              <a:defRPr/>
            </a:pPr>
            <a:r>
              <a:rPr lang="en-US"/>
              <a:t>January 24, 2012</a:t>
            </a:r>
            <a:endParaRPr lang="en-US" dirty="0"/>
          </a:p>
        </p:txBody>
      </p:sp>
      <p:sp>
        <p:nvSpPr>
          <p:cNvPr id="9" name="Footer Placeholder 7"/>
          <p:cNvSpPr>
            <a:spLocks noGrp="1"/>
          </p:cNvSpPr>
          <p:nvPr>
            <p:ph type="ftr" sz="quarter" idx="16"/>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10" name="Slide Number Placeholder 8"/>
          <p:cNvSpPr>
            <a:spLocks noGrp="1"/>
          </p:cNvSpPr>
          <p:nvPr>
            <p:ph type="sldNum" sz="quarter" idx="17"/>
          </p:nvPr>
        </p:nvSpPr>
        <p:spPr/>
        <p:txBody>
          <a:bodyPr/>
          <a:lstStyle>
            <a:lvl1pPr eaLnBrk="0" hangingPunct="0">
              <a:defRPr>
                <a:solidFill>
                  <a:srgbClr val="000000"/>
                </a:solidFill>
              </a:defRPr>
            </a:lvl1pPr>
          </a:lstStyle>
          <a:p>
            <a:fld id="{14857A87-2BFE-AC41-BEE3-0DB8F0EF7322}" type="slidenum">
              <a:rPr lang="en-US"/>
              <a:pPr/>
              <a:t>‹#›</a:t>
            </a:fld>
            <a:endParaRPr lang="en-US"/>
          </a:p>
        </p:txBody>
      </p:sp>
    </p:spTree>
    <p:extLst>
      <p:ext uri="{BB962C8B-B14F-4D97-AF65-F5344CB8AC3E}">
        <p14:creationId xmlns:p14="http://schemas.microsoft.com/office/powerpoint/2010/main" val="1248702076"/>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Rectangle 6"/>
          <p:cNvSpPr>
            <a:spLocks noChangeArrowheads="1"/>
          </p:cNvSpPr>
          <p:nvPr/>
        </p:nvSpPr>
        <p:spPr bwMode="auto">
          <a:xfrm>
            <a:off x="1588" y="0"/>
            <a:ext cx="9144000" cy="9144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grpSp>
        <p:nvGrpSpPr>
          <p:cNvPr id="5" name="Group 7"/>
          <p:cNvGrpSpPr>
            <a:grpSpLocks/>
          </p:cNvGrpSpPr>
          <p:nvPr userDrawn="1"/>
        </p:nvGrpSpPr>
        <p:grpSpPr bwMode="auto">
          <a:xfrm>
            <a:off x="6492875" y="5670550"/>
            <a:ext cx="2651125" cy="1187450"/>
            <a:chOff x="6492875" y="5670550"/>
            <a:chExt cx="2651125" cy="1187450"/>
          </a:xfrm>
        </p:grpSpPr>
        <p:pic>
          <p:nvPicPr>
            <p:cNvPr id="6"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5024972B-A1BB-DC40-A776-BEC866847B85}" type="slidenum">
              <a:rPr lang="en-US"/>
              <a:pPr/>
              <a:t>‹#›</a:t>
            </a:fld>
            <a:endParaRPr lang="en-US"/>
          </a:p>
        </p:txBody>
      </p:sp>
    </p:spTree>
    <p:extLst>
      <p:ext uri="{BB962C8B-B14F-4D97-AF65-F5344CB8AC3E}">
        <p14:creationId xmlns:p14="http://schemas.microsoft.com/office/powerpoint/2010/main" val="300938071"/>
      </p:ext>
    </p:extLst>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7"/>
          <p:cNvSpPr>
            <a:spLocks noChangeArrowheads="1"/>
          </p:cNvSpPr>
          <p:nvPr/>
        </p:nvSpPr>
        <p:spPr bwMode="auto">
          <a:xfrm>
            <a:off x="0" y="0"/>
            <a:ext cx="9144000" cy="1311275"/>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6"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3pPr>
              <a:buSzPct val="60000"/>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B0BA82D1-70D8-244E-908A-BEA89A181DFC}" type="slidenum">
              <a:rPr lang="en-US"/>
              <a:pPr/>
              <a:t>‹#›</a:t>
            </a:fld>
            <a:endParaRPr lang="en-US"/>
          </a:p>
        </p:txBody>
      </p:sp>
    </p:spTree>
    <p:extLst>
      <p:ext uri="{BB962C8B-B14F-4D97-AF65-F5344CB8AC3E}">
        <p14:creationId xmlns:p14="http://schemas.microsoft.com/office/powerpoint/2010/main" val="2227962750"/>
      </p:ext>
    </p:extLst>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A3D5584C-2C7B-204A-8843-E0073897B5BA}" type="slidenum">
              <a:rPr lang="en-US"/>
              <a:pPr/>
              <a:t>‹#›</a:t>
            </a:fld>
            <a:endParaRPr lang="en-US"/>
          </a:p>
        </p:txBody>
      </p:sp>
    </p:spTree>
    <p:extLst>
      <p:ext uri="{BB962C8B-B14F-4D97-AF65-F5344CB8AC3E}">
        <p14:creationId xmlns:p14="http://schemas.microsoft.com/office/powerpoint/2010/main" val="3456077070"/>
      </p:ext>
    </p:extLst>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4" name="Rectangle 6"/>
          <p:cNvSpPr>
            <a:spLocks noChangeArrowheads="1"/>
          </p:cNvSpPr>
          <p:nvPr/>
        </p:nvSpPr>
        <p:spPr bwMode="auto">
          <a:xfrm>
            <a:off x="0" y="0"/>
            <a:ext cx="9144000" cy="6865938"/>
          </a:xfrm>
          <a:prstGeom prst="rect">
            <a:avLst/>
          </a:prstGeom>
          <a:solidFill>
            <a:srgbClr val="70727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5" name="Picture 6" descr="PNNL_Logo_Revers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62613"/>
            <a:ext cx="2651125"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7" descr="Proudly_Operated_by_Battelle_Revers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buFontTx/>
              <a:buBlip>
                <a:blip r:embed="rId4"/>
              </a:buBlip>
              <a:defRPr>
                <a:solidFill>
                  <a:schemeClr val="bg1"/>
                </a:solidFill>
              </a:defRPr>
            </a:lvl2pPr>
            <a:lvl3pPr>
              <a:defRPr>
                <a:solidFill>
                  <a:schemeClr val="bg1"/>
                </a:solidFill>
              </a:defRPr>
            </a:lvl3pPr>
            <a:lvl4pPr>
              <a:buFontTx/>
              <a:buBlip>
                <a:blip r:embed="rId5"/>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FFFFFF"/>
                </a:solidFill>
                <a:latin typeface="Arial" charset="0"/>
              </a:defRPr>
            </a:lvl1pPr>
          </a:lstStyle>
          <a:p>
            <a:fld id="{8EB8B700-A1E2-0240-8CCC-85BFF2685FBC}" type="slidenum">
              <a:rPr lang="en-US"/>
              <a:pPr/>
              <a:t>‹#›</a:t>
            </a:fld>
            <a:endParaRPr lang="en-US"/>
          </a:p>
        </p:txBody>
      </p:sp>
    </p:spTree>
    <p:extLst>
      <p:ext uri="{BB962C8B-B14F-4D97-AF65-F5344CB8AC3E}">
        <p14:creationId xmlns:p14="http://schemas.microsoft.com/office/powerpoint/2010/main" val="4167814682"/>
      </p:ext>
    </p:extLst>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5" name="Picture 6" descr="PNNL_Logo_Revers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62613"/>
            <a:ext cx="2651125"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7" descr="Proudly_Operated_by_Battelle_Revers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buFontTx/>
              <a:buBlip>
                <a:blip r:embed="rId4"/>
              </a:buBlip>
              <a:defRPr>
                <a:solidFill>
                  <a:schemeClr val="bg1"/>
                </a:solidFill>
              </a:defRPr>
            </a:lvl1pPr>
            <a:lvl2pPr>
              <a:defRPr>
                <a:solidFill>
                  <a:schemeClr val="bg1"/>
                </a:solidFill>
              </a:defRPr>
            </a:lvl2pPr>
            <a:lvl3pPr>
              <a:buFontTx/>
              <a:buBlip>
                <a:blip r:embed="rId5"/>
              </a:buBlip>
              <a:defRPr>
                <a:solidFill>
                  <a:schemeClr val="bg1"/>
                </a:solidFill>
              </a:defRPr>
            </a:lvl3pPr>
            <a:lvl4pPr>
              <a:defRPr>
                <a:solidFill>
                  <a:schemeClr val="bg1"/>
                </a:solidFill>
              </a:defRPr>
            </a:lvl4pPr>
            <a:lvl5pPr>
              <a:buFontTx/>
              <a:buBlip>
                <a:blip r:embed="rId4"/>
              </a:buBlip>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FFFFFF"/>
                </a:solidFill>
                <a:latin typeface="Arial" charset="0"/>
              </a:defRPr>
            </a:lvl1pPr>
          </a:lstStyle>
          <a:p>
            <a:fld id="{E325FF19-5748-3C44-9199-0356E39FB651}" type="slidenum">
              <a:rPr lang="en-US"/>
              <a:pPr/>
              <a:t>‹#›</a:t>
            </a:fld>
            <a:endParaRPr lang="en-US"/>
          </a:p>
        </p:txBody>
      </p:sp>
    </p:spTree>
    <p:extLst>
      <p:ext uri="{BB962C8B-B14F-4D97-AF65-F5344CB8AC3E}">
        <p14:creationId xmlns:p14="http://schemas.microsoft.com/office/powerpoint/2010/main" val="1711428677"/>
      </p:ext>
    </p:extLst>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8"/>
          <p:cNvSpPr>
            <a:spLocks noGrp="1"/>
          </p:cNvSpPr>
          <p:nvPr>
            <p:ph type="sldNum" sz="quarter" idx="10"/>
          </p:nvPr>
        </p:nvSpPr>
        <p:spPr>
          <a:xfrm>
            <a:off x="147638" y="6356350"/>
            <a:ext cx="547687"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000000"/>
                </a:solidFill>
                <a:latin typeface="Arial" charset="0"/>
              </a:defRPr>
            </a:lvl1pPr>
          </a:lstStyle>
          <a:p>
            <a:fld id="{D706DB36-8038-F24E-AF35-57DDDE1A6509}" type="slidenum">
              <a:rPr lang="en-US"/>
              <a:pPr/>
              <a:t>‹#›</a:t>
            </a:fld>
            <a:endParaRPr lang="en-US"/>
          </a:p>
        </p:txBody>
      </p:sp>
    </p:spTree>
    <p:extLst>
      <p:ext uri="{BB962C8B-B14F-4D97-AF65-F5344CB8AC3E}">
        <p14:creationId xmlns:p14="http://schemas.microsoft.com/office/powerpoint/2010/main" val="3112945010"/>
      </p:ext>
    </p:extLst>
  </p:cSld>
  <p:clrMapOvr>
    <a:masterClrMapping/>
  </p:clrMapOvr>
  <p:transition spd="med">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5225"/>
            <a:ext cx="2133600" cy="476250"/>
          </a:xfrm>
          <a:prstGeom prst="rect">
            <a:avLst/>
          </a:prstGeom>
        </p:spPr>
        <p:txBody>
          <a:bodyPr/>
          <a:lstStyle>
            <a:lvl1pPr eaLnBrk="1" hangingPunct="1">
              <a:defRPr sz="1800">
                <a:solidFill>
                  <a:prstClr val="black"/>
                </a:solidFill>
                <a:latin typeface="Arial" charset="0"/>
                <a:ea typeface="ＭＳ Ｐゴシック" pitchFamily="-109" charset="-128"/>
                <a:cs typeface="+mn-cs"/>
              </a:defRPr>
            </a:lvl1pPr>
          </a:lstStyle>
          <a:p>
            <a:pPr>
              <a:defRPr/>
            </a:pPr>
            <a:endParaRPr lang="en-US"/>
          </a:p>
        </p:txBody>
      </p:sp>
      <p:sp>
        <p:nvSpPr>
          <p:cNvPr id="3" name="Footer Placeholder 2"/>
          <p:cNvSpPr>
            <a:spLocks noGrp="1"/>
          </p:cNvSpPr>
          <p:nvPr>
            <p:ph type="ftr" sz="quarter" idx="11"/>
          </p:nvPr>
        </p:nvSpPr>
        <p:spPr>
          <a:xfrm>
            <a:off x="3124200" y="6245225"/>
            <a:ext cx="2895600" cy="476250"/>
          </a:xfrm>
          <a:prstGeom prst="rect">
            <a:avLst/>
          </a:prstGeom>
        </p:spPr>
        <p:txBody>
          <a:bodyPr/>
          <a:lstStyle>
            <a:lvl1pPr eaLnBrk="1" hangingPunct="1">
              <a:defRPr sz="1800">
                <a:solidFill>
                  <a:prstClr val="black"/>
                </a:solidFill>
                <a:latin typeface="Arial" charset="0"/>
                <a:ea typeface="ＭＳ Ｐゴシック" pitchFamily="-109" charset="-128"/>
                <a:cs typeface="+mn-cs"/>
              </a:defRPr>
            </a:lvl1pPr>
          </a:lstStyle>
          <a:p>
            <a:pPr>
              <a:defRPr/>
            </a:pPr>
            <a:endParaRPr lang="en-US"/>
          </a:p>
        </p:txBody>
      </p:sp>
      <p:sp>
        <p:nvSpPr>
          <p:cNvPr id="4" name="Slide Number Placeholder 3"/>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z="1800">
                <a:solidFill>
                  <a:srgbClr val="000000"/>
                </a:solidFill>
                <a:latin typeface="Arial" charset="0"/>
              </a:defRPr>
            </a:lvl1pPr>
          </a:lstStyle>
          <a:p>
            <a:fld id="{F5C663B2-F866-784E-82AC-4371A8335D11}" type="slidenum">
              <a:rPr lang="en-US"/>
              <a:pPr/>
              <a:t>‹#›</a:t>
            </a:fld>
            <a:endParaRPr lang="en-US"/>
          </a:p>
        </p:txBody>
      </p:sp>
    </p:spTree>
    <p:extLst>
      <p:ext uri="{BB962C8B-B14F-4D97-AF65-F5344CB8AC3E}">
        <p14:creationId xmlns:p14="http://schemas.microsoft.com/office/powerpoint/2010/main" val="3658609642"/>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1-Line Title + Picture with Caption">
    <p:spTree>
      <p:nvGrpSpPr>
        <p:cNvPr id="1" name=""/>
        <p:cNvGrpSpPr/>
        <p:nvPr/>
      </p:nvGrpSpPr>
      <p:grpSpPr>
        <a:xfrm>
          <a:off x="0" y="0"/>
          <a:ext cx="0" cy="0"/>
          <a:chOff x="0" y="0"/>
          <a:chExt cx="0" cy="0"/>
        </a:xfrm>
      </p:grpSpPr>
      <p:sp>
        <p:nvSpPr>
          <p:cNvPr id="5" name="Rectangle 4"/>
          <p:cNvSpPr/>
          <p:nvPr/>
        </p:nvSpPr>
        <p:spPr>
          <a:xfrm>
            <a:off x="0" y="987425"/>
            <a:ext cx="9144000" cy="58705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621792"/>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Picture Placeholder 2"/>
          <p:cNvSpPr>
            <a:spLocks noGrp="1"/>
          </p:cNvSpPr>
          <p:nvPr>
            <p:ph type="pic" idx="1"/>
          </p:nvPr>
        </p:nvSpPr>
        <p:spPr>
          <a:xfrm>
            <a:off x="457200" y="1371600"/>
            <a:ext cx="8229600" cy="3886200"/>
          </a:xfrm>
        </p:spPr>
        <p:txBody>
          <a:bodyPr rtlCol="0" anchor="ctr">
            <a:spAutoFit/>
          </a:bodyPr>
          <a:lstStyle>
            <a:lvl1pPr marL="0" indent="0" algn="ctr">
              <a:buNone/>
              <a:defRPr sz="1800" i="1">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457200" y="5486400"/>
            <a:ext cx="8229600" cy="685800"/>
          </a:xfrm>
        </p:spPr>
        <p:txBody>
          <a:bodyPr>
            <a:spAutoFit/>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eaLnBrk="0" hangingPunct="0">
              <a:defRPr sz="900">
                <a:latin typeface="Arial"/>
                <a:ea typeface="ＭＳ Ｐゴシック" charset="0"/>
                <a:cs typeface="Arial"/>
              </a:defRPr>
            </a:lvl1pPr>
          </a:lstStyle>
          <a:p>
            <a:pPr>
              <a:defRPr/>
            </a:pPr>
            <a:r>
              <a:rPr lang="en-US"/>
              <a:t>January 24, 2012</a:t>
            </a:r>
          </a:p>
        </p:txBody>
      </p:sp>
      <p:sp>
        <p:nvSpPr>
          <p:cNvPr id="7" name="Footer Placeholder 5"/>
          <p:cNvSpPr>
            <a:spLocks noGrp="1"/>
          </p:cNvSpPr>
          <p:nvPr>
            <p:ph type="ftr" sz="quarter" idx="11"/>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8" name="Slide Number Placeholder 6"/>
          <p:cNvSpPr>
            <a:spLocks noGrp="1"/>
          </p:cNvSpPr>
          <p:nvPr>
            <p:ph type="sldNum" sz="quarter" idx="12"/>
          </p:nvPr>
        </p:nvSpPr>
        <p:spPr/>
        <p:txBody>
          <a:bodyPr/>
          <a:lstStyle>
            <a:lvl1pPr eaLnBrk="0" hangingPunct="0">
              <a:defRPr>
                <a:solidFill>
                  <a:srgbClr val="000000"/>
                </a:solidFill>
              </a:defRPr>
            </a:lvl1pPr>
          </a:lstStyle>
          <a:p>
            <a:fld id="{17E3145B-B006-8648-BCF9-6EA7DEB11717}" type="slidenum">
              <a:rPr lang="en-US"/>
              <a:pPr/>
              <a:t>‹#›</a:t>
            </a:fld>
            <a:endParaRPr lang="en-US"/>
          </a:p>
        </p:txBody>
      </p:sp>
    </p:spTree>
    <p:extLst>
      <p:ext uri="{BB962C8B-B14F-4D97-AF65-F5344CB8AC3E}">
        <p14:creationId xmlns:p14="http://schemas.microsoft.com/office/powerpoint/2010/main" val="3896637179"/>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Line Title Only">
    <p:spTree>
      <p:nvGrpSpPr>
        <p:cNvPr id="1" name=""/>
        <p:cNvGrpSpPr/>
        <p:nvPr/>
      </p:nvGrpSpPr>
      <p:grpSpPr>
        <a:xfrm>
          <a:off x="0" y="0"/>
          <a:ext cx="0" cy="0"/>
          <a:chOff x="0" y="0"/>
          <a:chExt cx="0" cy="0"/>
        </a:xfrm>
      </p:grpSpPr>
      <p:sp>
        <p:nvSpPr>
          <p:cNvPr id="3" name="Rectangle 2"/>
          <p:cNvSpPr/>
          <p:nvPr/>
        </p:nvSpPr>
        <p:spPr>
          <a:xfrm>
            <a:off x="0" y="987425"/>
            <a:ext cx="9144000" cy="58705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621792"/>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4" name="Date Placeholder 2"/>
          <p:cNvSpPr>
            <a:spLocks noGrp="1"/>
          </p:cNvSpPr>
          <p:nvPr>
            <p:ph type="dt" sz="half" idx="10"/>
          </p:nvPr>
        </p:nvSpPr>
        <p:spPr/>
        <p:txBody>
          <a:bodyPr/>
          <a:lstStyle>
            <a:lvl1pPr eaLnBrk="0" hangingPunct="0">
              <a:defRPr sz="900">
                <a:latin typeface="Arial"/>
                <a:ea typeface="ＭＳ Ｐゴシック" charset="0"/>
                <a:cs typeface="Arial"/>
              </a:defRPr>
            </a:lvl1pPr>
          </a:lstStyle>
          <a:p>
            <a:pPr>
              <a:defRPr/>
            </a:pPr>
            <a:r>
              <a:rPr lang="en-US"/>
              <a:t>January 24, 2012</a:t>
            </a:r>
          </a:p>
        </p:txBody>
      </p:sp>
      <p:sp>
        <p:nvSpPr>
          <p:cNvPr id="5" name="Footer Placeholder 3"/>
          <p:cNvSpPr>
            <a:spLocks noGrp="1"/>
          </p:cNvSpPr>
          <p:nvPr>
            <p:ph type="ftr" sz="quarter" idx="11"/>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6" name="Slide Number Placeholder 4"/>
          <p:cNvSpPr>
            <a:spLocks noGrp="1"/>
          </p:cNvSpPr>
          <p:nvPr>
            <p:ph type="sldNum" sz="quarter" idx="12"/>
          </p:nvPr>
        </p:nvSpPr>
        <p:spPr/>
        <p:txBody>
          <a:bodyPr/>
          <a:lstStyle>
            <a:lvl1pPr eaLnBrk="0" hangingPunct="0">
              <a:defRPr>
                <a:solidFill>
                  <a:srgbClr val="000000"/>
                </a:solidFill>
              </a:defRPr>
            </a:lvl1pPr>
          </a:lstStyle>
          <a:p>
            <a:fld id="{B86155AD-AC3D-6D49-8970-B438FBCEA613}" type="slidenum">
              <a:rPr lang="en-US"/>
              <a:pPr/>
              <a:t>‹#›</a:t>
            </a:fld>
            <a:endParaRPr lang="en-US"/>
          </a:p>
        </p:txBody>
      </p:sp>
    </p:spTree>
    <p:extLst>
      <p:ext uri="{BB962C8B-B14F-4D97-AF65-F5344CB8AC3E}">
        <p14:creationId xmlns:p14="http://schemas.microsoft.com/office/powerpoint/2010/main" val="93332460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Line Title + Content">
    <p:spTree>
      <p:nvGrpSpPr>
        <p:cNvPr id="1" name=""/>
        <p:cNvGrpSpPr/>
        <p:nvPr/>
      </p:nvGrpSpPr>
      <p:grpSpPr>
        <a:xfrm>
          <a:off x="0" y="0"/>
          <a:ext cx="0" cy="0"/>
          <a:chOff x="0" y="0"/>
          <a:chExt cx="0" cy="0"/>
        </a:xfrm>
      </p:grpSpPr>
      <p:sp>
        <p:nvSpPr>
          <p:cNvPr id="4" name="Rectangle 3"/>
          <p:cNvSpPr/>
          <p:nvPr/>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8" name="Content Placeholder 2"/>
          <p:cNvSpPr>
            <a:spLocks noGrp="1"/>
          </p:cNvSpPr>
          <p:nvPr>
            <p:ph idx="13"/>
          </p:nvPr>
        </p:nvSpPr>
        <p:spPr>
          <a:xfrm>
            <a:off x="457200" y="1828800"/>
            <a:ext cx="8229600" cy="43434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marL="2286000" indent="0">
              <a:buNone/>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8"/>
          <p:cNvSpPr>
            <a:spLocks noGrp="1"/>
          </p:cNvSpPr>
          <p:nvPr>
            <p:ph type="dt" sz="half" idx="14"/>
          </p:nvPr>
        </p:nvSpPr>
        <p:spPr/>
        <p:txBody>
          <a:bodyPr/>
          <a:lstStyle>
            <a:lvl1pPr eaLnBrk="0" hangingPunct="0">
              <a:defRPr sz="900">
                <a:latin typeface="Arial"/>
                <a:ea typeface="ＭＳ Ｐゴシック" charset="0"/>
                <a:cs typeface="Arial"/>
              </a:defRPr>
            </a:lvl1pPr>
          </a:lstStyle>
          <a:p>
            <a:pPr>
              <a:defRPr/>
            </a:pPr>
            <a:r>
              <a:rPr lang="en-US"/>
              <a:t>January 24, 2012</a:t>
            </a:r>
            <a:endParaRPr lang="en-US" dirty="0"/>
          </a:p>
        </p:txBody>
      </p:sp>
      <p:sp>
        <p:nvSpPr>
          <p:cNvPr id="6" name="Slide Number Placeholder 9"/>
          <p:cNvSpPr>
            <a:spLocks noGrp="1"/>
          </p:cNvSpPr>
          <p:nvPr>
            <p:ph type="sldNum" sz="quarter" idx="15"/>
          </p:nvPr>
        </p:nvSpPr>
        <p:spPr/>
        <p:txBody>
          <a:bodyPr/>
          <a:lstStyle>
            <a:lvl1pPr eaLnBrk="0" hangingPunct="0">
              <a:defRPr>
                <a:solidFill>
                  <a:srgbClr val="000000"/>
                </a:solidFill>
              </a:defRPr>
            </a:lvl1pPr>
          </a:lstStyle>
          <a:p>
            <a:fld id="{B3D05378-8B3B-3E49-A3AB-23F05BC22505}" type="slidenum">
              <a:rPr lang="en-US"/>
              <a:pPr/>
              <a:t>‹#›</a:t>
            </a:fld>
            <a:endParaRPr lang="en-US"/>
          </a:p>
        </p:txBody>
      </p:sp>
      <p:sp>
        <p:nvSpPr>
          <p:cNvPr id="7" name="Footer Placeholder 10"/>
          <p:cNvSpPr>
            <a:spLocks noGrp="1"/>
          </p:cNvSpPr>
          <p:nvPr>
            <p:ph type="ftr" sz="quarter" idx="16"/>
          </p:nvPr>
        </p:nvSpPr>
        <p:spPr/>
        <p:txBody>
          <a:bodyPr/>
          <a:lstStyle>
            <a:lvl1pPr eaLnBrk="0" hangingPunct="0">
              <a:defRPr sz="900">
                <a:latin typeface="Arial"/>
                <a:ea typeface="ＭＳ Ｐゴシック" charset="0"/>
                <a:cs typeface="Arial"/>
              </a:defRPr>
            </a:lvl1pPr>
          </a:lstStyle>
          <a:p>
            <a:pPr>
              <a:defRPr/>
            </a:pPr>
            <a:endParaRPr lang="en-US"/>
          </a:p>
        </p:txBody>
      </p:sp>
    </p:spTree>
    <p:extLst>
      <p:ext uri="{BB962C8B-B14F-4D97-AF65-F5344CB8AC3E}">
        <p14:creationId xmlns:p14="http://schemas.microsoft.com/office/powerpoint/2010/main" val="3402420722"/>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Line Title + 2-Column Content">
    <p:spTree>
      <p:nvGrpSpPr>
        <p:cNvPr id="1" name=""/>
        <p:cNvGrpSpPr/>
        <p:nvPr/>
      </p:nvGrpSpPr>
      <p:grpSpPr>
        <a:xfrm>
          <a:off x="0" y="0"/>
          <a:ext cx="0" cy="0"/>
          <a:chOff x="0" y="0"/>
          <a:chExt cx="0" cy="0"/>
        </a:xfrm>
      </p:grpSpPr>
      <p:sp>
        <p:nvSpPr>
          <p:cNvPr id="5" name="Rectangle 4"/>
          <p:cNvSpPr/>
          <p:nvPr/>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10" name="Content Placeholder 2"/>
          <p:cNvSpPr>
            <a:spLocks noGrp="1"/>
          </p:cNvSpPr>
          <p:nvPr>
            <p:ph sz="half" idx="13"/>
          </p:nvPr>
        </p:nvSpPr>
        <p:spPr>
          <a:xfrm>
            <a:off x="457200" y="1830027"/>
            <a:ext cx="3886200" cy="43434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half" idx="14"/>
          </p:nvPr>
        </p:nvSpPr>
        <p:spPr>
          <a:xfrm>
            <a:off x="4800600" y="1830030"/>
            <a:ext cx="3886200" cy="43434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p:cNvSpPr>
            <a:spLocks noGrp="1"/>
          </p:cNvSpPr>
          <p:nvPr>
            <p:ph type="dt" sz="half" idx="15"/>
          </p:nvPr>
        </p:nvSpPr>
        <p:spPr/>
        <p:txBody>
          <a:bodyPr/>
          <a:lstStyle>
            <a:lvl1pPr eaLnBrk="0" hangingPunct="0">
              <a:defRPr sz="900">
                <a:latin typeface="Arial"/>
                <a:ea typeface="ＭＳ Ｐゴシック" charset="0"/>
                <a:cs typeface="Arial"/>
              </a:defRPr>
            </a:lvl1pPr>
          </a:lstStyle>
          <a:p>
            <a:pPr>
              <a:defRPr/>
            </a:pPr>
            <a:r>
              <a:rPr lang="en-US"/>
              <a:t>January 24, 2012</a:t>
            </a:r>
          </a:p>
        </p:txBody>
      </p:sp>
      <p:sp>
        <p:nvSpPr>
          <p:cNvPr id="7" name="Footer Placeholder 5"/>
          <p:cNvSpPr>
            <a:spLocks noGrp="1"/>
          </p:cNvSpPr>
          <p:nvPr>
            <p:ph type="ftr" sz="quarter" idx="16"/>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8" name="Slide Number Placeholder 6"/>
          <p:cNvSpPr>
            <a:spLocks noGrp="1"/>
          </p:cNvSpPr>
          <p:nvPr>
            <p:ph type="sldNum" sz="quarter" idx="17"/>
          </p:nvPr>
        </p:nvSpPr>
        <p:spPr/>
        <p:txBody>
          <a:bodyPr/>
          <a:lstStyle>
            <a:lvl1pPr eaLnBrk="0" hangingPunct="0">
              <a:defRPr>
                <a:solidFill>
                  <a:srgbClr val="000000"/>
                </a:solidFill>
              </a:defRPr>
            </a:lvl1pPr>
          </a:lstStyle>
          <a:p>
            <a:fld id="{4378282B-4761-D543-AFFF-298FE34CD101}" type="slidenum">
              <a:rPr lang="en-US"/>
              <a:pPr/>
              <a:t>‹#›</a:t>
            </a:fld>
            <a:endParaRPr lang="en-US"/>
          </a:p>
        </p:txBody>
      </p:sp>
    </p:spTree>
    <p:extLst>
      <p:ext uri="{BB962C8B-B14F-4D97-AF65-F5344CB8AC3E}">
        <p14:creationId xmlns:p14="http://schemas.microsoft.com/office/powerpoint/2010/main" val="2960611043"/>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Line Title + 2-Column Comparison">
    <p:spTree>
      <p:nvGrpSpPr>
        <p:cNvPr id="1" name=""/>
        <p:cNvGrpSpPr/>
        <p:nvPr/>
      </p:nvGrpSpPr>
      <p:grpSpPr>
        <a:xfrm>
          <a:off x="0" y="0"/>
          <a:ext cx="0" cy="0"/>
          <a:chOff x="0" y="0"/>
          <a:chExt cx="0" cy="0"/>
        </a:xfrm>
      </p:grpSpPr>
      <p:sp>
        <p:nvSpPr>
          <p:cNvPr id="7" name="Rectangle 6"/>
          <p:cNvSpPr/>
          <p:nvPr/>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Text Placeholder 2"/>
          <p:cNvSpPr>
            <a:spLocks noGrp="1"/>
          </p:cNvSpPr>
          <p:nvPr>
            <p:ph type="body" idx="1"/>
          </p:nvPr>
        </p:nvSpPr>
        <p:spPr>
          <a:xfrm>
            <a:off x="457200" y="1828800"/>
            <a:ext cx="3886200" cy="640080"/>
          </a:xfrm>
        </p:spPr>
        <p:txBody>
          <a:bodyPr>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00600" y="1828799"/>
            <a:ext cx="3886200" cy="640080"/>
          </a:xfrm>
        </p:spPr>
        <p:txBody>
          <a:bodyPr>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2"/>
          <p:cNvSpPr>
            <a:spLocks noGrp="1"/>
          </p:cNvSpPr>
          <p:nvPr>
            <p:ph sz="half" idx="13"/>
          </p:nvPr>
        </p:nvSpPr>
        <p:spPr>
          <a:xfrm>
            <a:off x="457200" y="2517672"/>
            <a:ext cx="3886200" cy="36576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2"/>
          <p:cNvSpPr>
            <a:spLocks noGrp="1"/>
          </p:cNvSpPr>
          <p:nvPr>
            <p:ph sz="half" idx="14"/>
          </p:nvPr>
        </p:nvSpPr>
        <p:spPr>
          <a:xfrm>
            <a:off x="4800600" y="2517675"/>
            <a:ext cx="3886200" cy="36576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5"/>
          </p:nvPr>
        </p:nvSpPr>
        <p:spPr/>
        <p:txBody>
          <a:bodyPr/>
          <a:lstStyle>
            <a:lvl1pPr eaLnBrk="0" hangingPunct="0">
              <a:defRPr sz="900">
                <a:latin typeface="Arial"/>
                <a:ea typeface="ＭＳ Ｐゴシック" charset="0"/>
                <a:cs typeface="Arial"/>
              </a:defRPr>
            </a:lvl1pPr>
          </a:lstStyle>
          <a:p>
            <a:pPr>
              <a:defRPr/>
            </a:pPr>
            <a:r>
              <a:rPr lang="en-US"/>
              <a:t>January 24, 2012</a:t>
            </a:r>
            <a:endParaRPr lang="en-US" dirty="0"/>
          </a:p>
        </p:txBody>
      </p:sp>
      <p:sp>
        <p:nvSpPr>
          <p:cNvPr id="9" name="Footer Placeholder 7"/>
          <p:cNvSpPr>
            <a:spLocks noGrp="1"/>
          </p:cNvSpPr>
          <p:nvPr>
            <p:ph type="ftr" sz="quarter" idx="16"/>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10" name="Slide Number Placeholder 8"/>
          <p:cNvSpPr>
            <a:spLocks noGrp="1"/>
          </p:cNvSpPr>
          <p:nvPr>
            <p:ph type="sldNum" sz="quarter" idx="17"/>
          </p:nvPr>
        </p:nvSpPr>
        <p:spPr/>
        <p:txBody>
          <a:bodyPr/>
          <a:lstStyle>
            <a:lvl1pPr eaLnBrk="0" hangingPunct="0">
              <a:defRPr>
                <a:solidFill>
                  <a:srgbClr val="000000"/>
                </a:solidFill>
              </a:defRPr>
            </a:lvl1pPr>
          </a:lstStyle>
          <a:p>
            <a:fld id="{41E08D2F-7165-0644-A532-48ED6D1F8D76}" type="slidenum">
              <a:rPr lang="en-US"/>
              <a:pPr/>
              <a:t>‹#›</a:t>
            </a:fld>
            <a:endParaRPr lang="en-US"/>
          </a:p>
        </p:txBody>
      </p:sp>
    </p:spTree>
    <p:extLst>
      <p:ext uri="{BB962C8B-B14F-4D97-AF65-F5344CB8AC3E}">
        <p14:creationId xmlns:p14="http://schemas.microsoft.com/office/powerpoint/2010/main" val="1910603288"/>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png"/><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theme" Target="../theme/theme2.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image" Target="../media/image14.png"/><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image" Target="../media/image13.png"/><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image" Target="../media/image12.png"/><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image" Target="../media/image1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image" Target="../media/image18.png"/><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image" Target="../media/image17.png"/><Relationship Id="rId17" Type="http://schemas.openxmlformats.org/officeDocument/2006/relationships/image" Target="../media/image14.png"/><Relationship Id="rId2" Type="http://schemas.openxmlformats.org/officeDocument/2006/relationships/slideLayout" Target="../slideLayouts/slideLayout38.xml"/><Relationship Id="rId16" Type="http://schemas.openxmlformats.org/officeDocument/2006/relationships/image" Target="../media/image13.pn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theme" Target="../theme/theme3.xml"/><Relationship Id="rId5" Type="http://schemas.openxmlformats.org/officeDocument/2006/relationships/slideLayout" Target="../slideLayouts/slideLayout41.xml"/><Relationship Id="rId15" Type="http://schemas.openxmlformats.org/officeDocument/2006/relationships/image" Target="../media/image12.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8"/>
          <p:cNvGrpSpPr>
            <a:grpSpLocks/>
          </p:cNvGrpSpPr>
          <p:nvPr/>
        </p:nvGrpSpPr>
        <p:grpSpPr bwMode="auto">
          <a:xfrm>
            <a:off x="0" y="0"/>
            <a:ext cx="9144000" cy="6858000"/>
            <a:chOff x="0" y="0"/>
            <a:chExt cx="9144000" cy="6858000"/>
          </a:xfrm>
        </p:grpSpPr>
        <p:pic>
          <p:nvPicPr>
            <p:cNvPr id="1032" name="Picture 9" descr="Copper_PowerPoint_Background_08-19-2011.jpg"/>
            <p:cNvPicPr>
              <a:picLocks noChangeAspect="1"/>
            </p:cNvPicPr>
            <p:nvPr userDrawn="1"/>
          </p:nvPicPr>
          <p:blipFill>
            <a:blip r:embed="rId18">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3" name="Picture 10"/>
            <p:cNvPicPr>
              <a:picLocks noChangeAspect="1"/>
            </p:cNvPicPr>
            <p:nvPr userDrawn="1"/>
          </p:nvPicPr>
          <p:blipFill>
            <a:blip r:embed="rId19">
              <a:extLst>
                <a:ext uri="{28A0092B-C50C-407E-A947-70E740481C1C}">
                  <a14:useLocalDpi xmlns:a14="http://schemas.microsoft.com/office/drawing/2010/main"/>
                </a:ext>
              </a:extLst>
            </a:blip>
            <a:srcRect/>
            <a:stretch>
              <a:fillRect/>
            </a:stretch>
          </p:blipFill>
          <p:spPr bwMode="auto">
            <a:xfrm>
              <a:off x="7570482" y="128766"/>
              <a:ext cx="1444752" cy="728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027" name="Title Placeholder 1"/>
          <p:cNvSpPr>
            <a:spLocks noGrp="1"/>
          </p:cNvSpPr>
          <p:nvPr>
            <p:ph type="title"/>
          </p:nvPr>
        </p:nvSpPr>
        <p:spPr bwMode="auto">
          <a:xfrm>
            <a:off x="457200" y="357188"/>
            <a:ext cx="6858000" cy="384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spAutoFit/>
          </a:bodyPr>
          <a:lstStyle/>
          <a:p>
            <a:pPr lvl="0"/>
            <a:r>
              <a:rPr lang="en-US"/>
              <a:t>Click to edit Master title style</a:t>
            </a:r>
          </a:p>
        </p:txBody>
      </p:sp>
      <p:sp>
        <p:nvSpPr>
          <p:cNvPr id="1028" name="Text Placeholder 2"/>
          <p:cNvSpPr>
            <a:spLocks noGrp="1"/>
          </p:cNvSpPr>
          <p:nvPr>
            <p:ph type="body" idx="1"/>
          </p:nvPr>
        </p:nvSpPr>
        <p:spPr bwMode="auto">
          <a:xfrm>
            <a:off x="457200" y="1828800"/>
            <a:ext cx="8229600" cy="434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0" tIns="0" rIns="0" bIns="0" rtlCol="0" anchor="ctr"/>
          <a:lstStyle>
            <a:lvl1pPr algn="l" eaLnBrk="1" hangingPunct="1">
              <a:defRPr sz="900">
                <a:solidFill>
                  <a:srgbClr val="707276"/>
                </a:solidFill>
                <a:latin typeface="Arial"/>
                <a:ea typeface="ＭＳ Ｐゴシック" pitchFamily="-109" charset="-128"/>
                <a:cs typeface="Arial"/>
              </a:defRPr>
            </a:lvl1pPr>
          </a:lstStyle>
          <a:p>
            <a:pPr>
              <a:defRPr/>
            </a:pPr>
            <a:r>
              <a:rPr lang="en-US"/>
              <a:t>January 24, 2012</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0" tIns="0" rIns="0" bIns="0" rtlCol="0" anchor="ctr"/>
          <a:lstStyle>
            <a:lvl1pPr algn="ctr" eaLnBrk="1" hangingPunct="1">
              <a:defRPr sz="900">
                <a:solidFill>
                  <a:srgbClr val="707276"/>
                </a:solidFill>
                <a:latin typeface="Arial"/>
                <a:ea typeface="ＭＳ Ｐゴシック" pitchFamily="-109" charset="-128"/>
                <a:cs typeface="Aria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0" tIns="0" rIns="0" bIns="0" numCol="1" anchor="ctr" anchorCtr="0" compatLnSpc="1">
            <a:prstTxWarp prst="textNoShape">
              <a:avLst/>
            </a:prstTxWarp>
          </a:bodyPr>
          <a:lstStyle>
            <a:lvl1pPr algn="r" eaLnBrk="1" hangingPunct="1">
              <a:defRPr sz="900">
                <a:solidFill>
                  <a:srgbClr val="707276"/>
                </a:solidFill>
                <a:latin typeface="Arial" charset="0"/>
                <a:cs typeface="Arial" charset="0"/>
              </a:defRPr>
            </a:lvl1pPr>
          </a:lstStyle>
          <a:p>
            <a:fld id="{0398ABB0-C7FB-FF46-B67A-3C541381F97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5887" r:id="rId1"/>
    <p:sldLayoutId id="2147485888" r:id="rId2"/>
    <p:sldLayoutId id="2147485889" r:id="rId3"/>
    <p:sldLayoutId id="2147485890" r:id="rId4"/>
    <p:sldLayoutId id="2147485891" r:id="rId5"/>
    <p:sldLayoutId id="2147485892" r:id="rId6"/>
    <p:sldLayoutId id="2147485893" r:id="rId7"/>
    <p:sldLayoutId id="2147485894" r:id="rId8"/>
    <p:sldLayoutId id="2147485895" r:id="rId9"/>
    <p:sldLayoutId id="2147485896" r:id="rId10"/>
    <p:sldLayoutId id="2147485897" r:id="rId11"/>
    <p:sldLayoutId id="2147485898" r:id="rId12"/>
    <p:sldLayoutId id="2147485899" r:id="rId13"/>
    <p:sldLayoutId id="2147485900" r:id="rId14"/>
    <p:sldLayoutId id="2147485901" r:id="rId15"/>
    <p:sldLayoutId id="2147485902" r:id="rId16"/>
  </p:sldLayoutIdLst>
  <p:transition spd="med">
    <p:fade/>
  </p:transition>
  <p:hf hdr="0" ftr="0" dt="0"/>
  <p:txStyles>
    <p:titleStyle>
      <a:lvl1pPr algn="l" defTabSz="457200" rtl="0" eaLnBrk="0" fontAlgn="base" hangingPunct="0">
        <a:spcBef>
          <a:spcPct val="0"/>
        </a:spcBef>
        <a:spcAft>
          <a:spcPct val="0"/>
        </a:spcAft>
        <a:defRPr sz="2500" b="1" kern="1200">
          <a:solidFill>
            <a:srgbClr val="FFFFFF"/>
          </a:solidFill>
          <a:latin typeface="Arial"/>
          <a:ea typeface="MS PGothic" pitchFamily="34" charset="-128"/>
          <a:cs typeface="Arial"/>
        </a:defRPr>
      </a:lvl1pPr>
      <a:lvl2pPr algn="l" defTabSz="457200" rtl="0" eaLnBrk="0" fontAlgn="base" hangingPunct="0">
        <a:spcBef>
          <a:spcPct val="0"/>
        </a:spcBef>
        <a:spcAft>
          <a:spcPct val="0"/>
        </a:spcAft>
        <a:defRPr sz="2500" b="1">
          <a:solidFill>
            <a:srgbClr val="FFFFFF"/>
          </a:solidFill>
          <a:latin typeface="Arial" charset="0"/>
          <a:ea typeface="MS PGothic" pitchFamily="34" charset="-128"/>
          <a:cs typeface="Arial" charset="0"/>
        </a:defRPr>
      </a:lvl2pPr>
      <a:lvl3pPr algn="l" defTabSz="457200" rtl="0" eaLnBrk="0" fontAlgn="base" hangingPunct="0">
        <a:spcBef>
          <a:spcPct val="0"/>
        </a:spcBef>
        <a:spcAft>
          <a:spcPct val="0"/>
        </a:spcAft>
        <a:defRPr sz="2500" b="1">
          <a:solidFill>
            <a:srgbClr val="FFFFFF"/>
          </a:solidFill>
          <a:latin typeface="Arial" charset="0"/>
          <a:ea typeface="MS PGothic" pitchFamily="34" charset="-128"/>
          <a:cs typeface="Arial" charset="0"/>
        </a:defRPr>
      </a:lvl3pPr>
      <a:lvl4pPr algn="l" defTabSz="457200" rtl="0" eaLnBrk="0" fontAlgn="base" hangingPunct="0">
        <a:spcBef>
          <a:spcPct val="0"/>
        </a:spcBef>
        <a:spcAft>
          <a:spcPct val="0"/>
        </a:spcAft>
        <a:defRPr sz="2500" b="1">
          <a:solidFill>
            <a:srgbClr val="FFFFFF"/>
          </a:solidFill>
          <a:latin typeface="Arial" charset="0"/>
          <a:ea typeface="MS PGothic" pitchFamily="34" charset="-128"/>
          <a:cs typeface="Arial" charset="0"/>
        </a:defRPr>
      </a:lvl4pPr>
      <a:lvl5pPr algn="l" defTabSz="457200" rtl="0" eaLnBrk="0" fontAlgn="base" hangingPunct="0">
        <a:spcBef>
          <a:spcPct val="0"/>
        </a:spcBef>
        <a:spcAft>
          <a:spcPct val="0"/>
        </a:spcAft>
        <a:defRPr sz="2500" b="1">
          <a:solidFill>
            <a:srgbClr val="FFFFFF"/>
          </a:solidFill>
          <a:latin typeface="Arial" charset="0"/>
          <a:ea typeface="MS PGothic" pitchFamily="34" charset="-128"/>
          <a:cs typeface="Arial" charset="0"/>
        </a:defRPr>
      </a:lvl5pPr>
      <a:lvl6pPr marL="457200" algn="l" defTabSz="457200" rtl="0" fontAlgn="base">
        <a:spcBef>
          <a:spcPct val="0"/>
        </a:spcBef>
        <a:spcAft>
          <a:spcPct val="0"/>
        </a:spcAft>
        <a:defRPr sz="2500" b="1">
          <a:solidFill>
            <a:srgbClr val="FFFFFF"/>
          </a:solidFill>
          <a:latin typeface="Arial" charset="0"/>
          <a:ea typeface="ＭＳ Ｐゴシック" charset="0"/>
        </a:defRPr>
      </a:lvl6pPr>
      <a:lvl7pPr marL="914400" algn="l" defTabSz="457200" rtl="0" fontAlgn="base">
        <a:spcBef>
          <a:spcPct val="0"/>
        </a:spcBef>
        <a:spcAft>
          <a:spcPct val="0"/>
        </a:spcAft>
        <a:defRPr sz="2500" b="1">
          <a:solidFill>
            <a:srgbClr val="FFFFFF"/>
          </a:solidFill>
          <a:latin typeface="Arial" charset="0"/>
          <a:ea typeface="ＭＳ Ｐゴシック" charset="0"/>
        </a:defRPr>
      </a:lvl7pPr>
      <a:lvl8pPr marL="1371600" algn="l" defTabSz="457200" rtl="0" fontAlgn="base">
        <a:spcBef>
          <a:spcPct val="0"/>
        </a:spcBef>
        <a:spcAft>
          <a:spcPct val="0"/>
        </a:spcAft>
        <a:defRPr sz="2500" b="1">
          <a:solidFill>
            <a:srgbClr val="FFFFFF"/>
          </a:solidFill>
          <a:latin typeface="Arial" charset="0"/>
          <a:ea typeface="ＭＳ Ｐゴシック" charset="0"/>
        </a:defRPr>
      </a:lvl8pPr>
      <a:lvl9pPr marL="1828800" algn="l" defTabSz="457200" rtl="0" fontAlgn="base">
        <a:spcBef>
          <a:spcPct val="0"/>
        </a:spcBef>
        <a:spcAft>
          <a:spcPct val="0"/>
        </a:spcAft>
        <a:defRPr sz="2500" b="1">
          <a:solidFill>
            <a:srgbClr val="FFFFFF"/>
          </a:solidFill>
          <a:latin typeface="Arial" charset="0"/>
          <a:ea typeface="ＭＳ Ｐゴシック" charset="0"/>
        </a:defRPr>
      </a:lvl9pPr>
    </p:titleStyle>
    <p:bodyStyle>
      <a:lvl1pPr marL="342900" indent="-342900" algn="l" defTabSz="457200" rtl="0" eaLnBrk="0" fontAlgn="base" hangingPunct="0">
        <a:spcBef>
          <a:spcPct val="20000"/>
        </a:spcBef>
        <a:spcAft>
          <a:spcPct val="0"/>
        </a:spcAft>
        <a:buSzPct val="100000"/>
        <a:buBlip>
          <a:blip r:embed="rId20"/>
        </a:buBlip>
        <a:defRPr sz="2000" kern="1200">
          <a:solidFill>
            <a:schemeClr val="accent2"/>
          </a:solidFill>
          <a:latin typeface="Arial"/>
          <a:ea typeface="MS PGothic" pitchFamily="34" charset="-128"/>
          <a:cs typeface="Arial"/>
        </a:defRPr>
      </a:lvl1pPr>
      <a:lvl2pPr marL="742950" indent="-285750" algn="l" defTabSz="457200" rtl="0" eaLnBrk="0" fontAlgn="base" hangingPunct="0">
        <a:spcBef>
          <a:spcPct val="20000"/>
        </a:spcBef>
        <a:spcAft>
          <a:spcPct val="0"/>
        </a:spcAft>
        <a:buBlip>
          <a:blip r:embed="rId21"/>
        </a:buBlip>
        <a:defRPr kern="1200">
          <a:solidFill>
            <a:schemeClr val="accent2"/>
          </a:solidFill>
          <a:latin typeface="Arial"/>
          <a:ea typeface="MS PGothic" pitchFamily="34" charset="-128"/>
          <a:cs typeface="Arial"/>
        </a:defRPr>
      </a:lvl2pPr>
      <a:lvl3pPr marL="1143000" indent="-228600" algn="l" defTabSz="457200" rtl="0" eaLnBrk="0" fontAlgn="base" hangingPunct="0">
        <a:spcBef>
          <a:spcPct val="20000"/>
        </a:spcBef>
        <a:spcAft>
          <a:spcPct val="0"/>
        </a:spcAft>
        <a:buSzPct val="100000"/>
        <a:buBlip>
          <a:blip r:embed="rId22"/>
        </a:buBlip>
        <a:defRPr sz="1600" kern="1200">
          <a:solidFill>
            <a:schemeClr val="accent2"/>
          </a:solidFill>
          <a:latin typeface="Arial"/>
          <a:ea typeface="MS PGothic" pitchFamily="34" charset="-128"/>
          <a:cs typeface="Arial"/>
        </a:defRPr>
      </a:lvl3pPr>
      <a:lvl4pPr marL="1600200" indent="-228600" algn="l" defTabSz="457200" rtl="0" eaLnBrk="0" fontAlgn="base" hangingPunct="0">
        <a:spcBef>
          <a:spcPct val="20000"/>
        </a:spcBef>
        <a:spcAft>
          <a:spcPct val="0"/>
        </a:spcAft>
        <a:buSzPct val="100000"/>
        <a:buBlip>
          <a:blip r:embed="rId23"/>
        </a:buBlip>
        <a:defRPr sz="1400" kern="1200">
          <a:solidFill>
            <a:schemeClr val="accent2"/>
          </a:solidFill>
          <a:latin typeface="Arial"/>
          <a:ea typeface="MS PGothic" pitchFamily="34" charset="-128"/>
          <a:cs typeface="Arial"/>
        </a:defRPr>
      </a:lvl4pPr>
      <a:lvl5pPr marL="2057400" indent="-228600" algn="l" defTabSz="457200" rtl="0" eaLnBrk="0" fontAlgn="base" hangingPunct="0">
        <a:spcBef>
          <a:spcPct val="20000"/>
        </a:spcBef>
        <a:spcAft>
          <a:spcPct val="0"/>
        </a:spcAft>
        <a:buSzPct val="100000"/>
        <a:buBlip>
          <a:blip r:embed="rId20"/>
        </a:buBlip>
        <a:defRPr sz="1400" kern="1200">
          <a:solidFill>
            <a:schemeClr val="accent2"/>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74663" y="460375"/>
            <a:ext cx="8204200"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492125" y="1676400"/>
            <a:ext cx="8186738" cy="3575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6"/>
          <p:cNvSpPr>
            <a:spLocks noGrp="1"/>
          </p:cNvSpPr>
          <p:nvPr>
            <p:ph type="sldNum" sz="quarter" idx="4"/>
          </p:nvPr>
        </p:nvSpPr>
        <p:spPr>
          <a:xfrm>
            <a:off x="173038" y="6453188"/>
            <a:ext cx="509587" cy="268287"/>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0D77D88B-742A-764E-85EF-4A09D2E6615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5903" r:id="rId1"/>
    <p:sldLayoutId id="2147485904" r:id="rId2"/>
    <p:sldLayoutId id="2147485905" r:id="rId3"/>
    <p:sldLayoutId id="2147485906" r:id="rId4"/>
    <p:sldLayoutId id="2147485907" r:id="rId5"/>
    <p:sldLayoutId id="2147485908" r:id="rId6"/>
    <p:sldLayoutId id="2147485909" r:id="rId7"/>
    <p:sldLayoutId id="2147485910" r:id="rId8"/>
    <p:sldLayoutId id="2147485911" r:id="rId9"/>
    <p:sldLayoutId id="2147485913" r:id="rId10"/>
    <p:sldLayoutId id="2147485914" r:id="rId11"/>
    <p:sldLayoutId id="2147485916" r:id="rId12"/>
    <p:sldLayoutId id="2147485932" r:id="rId13"/>
    <p:sldLayoutId id="2147485935" r:id="rId14"/>
    <p:sldLayoutId id="2147485936" r:id="rId15"/>
    <p:sldLayoutId id="2147485937" r:id="rId16"/>
    <p:sldLayoutId id="2147485938" r:id="rId17"/>
    <p:sldLayoutId id="2147485940" r:id="rId18"/>
    <p:sldLayoutId id="2147485943" r:id="rId19"/>
    <p:sldLayoutId id="2147485945" r:id="rId20"/>
  </p:sldLayoutIdLst>
  <p:transition spd="med">
    <p:fade/>
  </p:transition>
  <p:hf hdr="0" ftr="0" dt="0"/>
  <p:txStyles>
    <p:titleStyle>
      <a:lvl1pPr algn="l" rtl="0" eaLnBrk="0" fontAlgn="base" hangingPunct="0">
        <a:lnSpc>
          <a:spcPct val="85000"/>
        </a:lnSpc>
        <a:spcBef>
          <a:spcPct val="0"/>
        </a:spcBef>
        <a:spcAft>
          <a:spcPct val="0"/>
        </a:spcAft>
        <a:defRPr sz="3000" b="1">
          <a:solidFill>
            <a:srgbClr val="CB7023"/>
          </a:solidFill>
          <a:latin typeface="+mj-lt"/>
          <a:ea typeface="MS PGothic" pitchFamily="34" charset="-128"/>
          <a:cs typeface="MS PGothic" charset="0"/>
        </a:defRPr>
      </a:lvl1pPr>
      <a:lvl2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2pPr>
      <a:lvl3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3pPr>
      <a:lvl4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4pPr>
      <a:lvl5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5pPr>
      <a:lvl6pPr marL="457200" algn="l" rtl="0" eaLnBrk="1" fontAlgn="base" hangingPunct="1">
        <a:lnSpc>
          <a:spcPct val="85000"/>
        </a:lnSpc>
        <a:spcBef>
          <a:spcPct val="0"/>
        </a:spcBef>
        <a:spcAft>
          <a:spcPct val="0"/>
        </a:spcAft>
        <a:defRPr sz="3000" b="1">
          <a:solidFill>
            <a:srgbClr val="CB7023"/>
          </a:solidFill>
          <a:latin typeface="Arial" charset="0"/>
        </a:defRPr>
      </a:lvl6pPr>
      <a:lvl7pPr marL="914400" algn="l" rtl="0" eaLnBrk="1" fontAlgn="base" hangingPunct="1">
        <a:lnSpc>
          <a:spcPct val="85000"/>
        </a:lnSpc>
        <a:spcBef>
          <a:spcPct val="0"/>
        </a:spcBef>
        <a:spcAft>
          <a:spcPct val="0"/>
        </a:spcAft>
        <a:defRPr sz="3000" b="1">
          <a:solidFill>
            <a:srgbClr val="CB7023"/>
          </a:solidFill>
          <a:latin typeface="Arial" charset="0"/>
        </a:defRPr>
      </a:lvl7pPr>
      <a:lvl8pPr marL="1371600" algn="l" rtl="0" eaLnBrk="1" fontAlgn="base" hangingPunct="1">
        <a:lnSpc>
          <a:spcPct val="85000"/>
        </a:lnSpc>
        <a:spcBef>
          <a:spcPct val="0"/>
        </a:spcBef>
        <a:spcAft>
          <a:spcPct val="0"/>
        </a:spcAft>
        <a:defRPr sz="3000" b="1">
          <a:solidFill>
            <a:srgbClr val="CB7023"/>
          </a:solidFill>
          <a:latin typeface="Arial" charset="0"/>
        </a:defRPr>
      </a:lvl8pPr>
      <a:lvl9pPr marL="1828800" algn="l" rtl="0" eaLnBrk="1" fontAlgn="base" hangingPunct="1">
        <a:lnSpc>
          <a:spcPct val="85000"/>
        </a:lnSpc>
        <a:spcBef>
          <a:spcPct val="0"/>
        </a:spcBef>
        <a:spcAft>
          <a:spcPct val="0"/>
        </a:spcAft>
        <a:defRPr sz="3000" b="1">
          <a:solidFill>
            <a:srgbClr val="CB7023"/>
          </a:solidFill>
          <a:latin typeface="Arial" charset="0"/>
        </a:defRPr>
      </a:lvl9pPr>
    </p:titleStyle>
    <p:bodyStyle>
      <a:lvl1pPr marL="342900" indent="-342900" algn="l" rtl="0" eaLnBrk="0" fontAlgn="base" hangingPunct="0">
        <a:lnSpc>
          <a:spcPct val="85000"/>
        </a:lnSpc>
        <a:spcBef>
          <a:spcPct val="30000"/>
        </a:spcBef>
        <a:spcAft>
          <a:spcPct val="0"/>
        </a:spcAft>
        <a:buClr>
          <a:schemeClr val="folHlink"/>
        </a:buClr>
        <a:buBlip>
          <a:blip r:embed="rId22"/>
        </a:buBlip>
        <a:defRPr sz="2400">
          <a:solidFill>
            <a:schemeClr val="tx1"/>
          </a:solidFill>
          <a:latin typeface="+mn-lt"/>
          <a:ea typeface="MS PGothic" pitchFamily="34" charset="-128"/>
          <a:cs typeface="MS PGothic" charset="0"/>
        </a:defRPr>
      </a:lvl1pPr>
      <a:lvl2pPr marL="742950" indent="-285750" algn="l" rtl="0" eaLnBrk="0" fontAlgn="base" hangingPunct="0">
        <a:lnSpc>
          <a:spcPct val="85000"/>
        </a:lnSpc>
        <a:spcBef>
          <a:spcPct val="30000"/>
        </a:spcBef>
        <a:spcAft>
          <a:spcPct val="0"/>
        </a:spcAft>
        <a:buClr>
          <a:schemeClr val="tx2"/>
        </a:buClr>
        <a:buSzPct val="80000"/>
        <a:buBlip>
          <a:blip r:embed="rId23"/>
        </a:buBlip>
        <a:defRPr sz="2000">
          <a:solidFill>
            <a:schemeClr val="tx1"/>
          </a:solidFill>
          <a:latin typeface="+mn-lt"/>
          <a:ea typeface="MS PGothic" pitchFamily="34" charset="-128"/>
          <a:cs typeface="MS PGothic" charset="0"/>
        </a:defRPr>
      </a:lvl2pPr>
      <a:lvl3pPr marL="1143000" indent="-228600" algn="l" rtl="0" eaLnBrk="0" fontAlgn="base" hangingPunct="0">
        <a:lnSpc>
          <a:spcPct val="85000"/>
        </a:lnSpc>
        <a:spcBef>
          <a:spcPct val="30000"/>
        </a:spcBef>
        <a:spcAft>
          <a:spcPct val="0"/>
        </a:spcAft>
        <a:buClr>
          <a:srgbClr val="737373"/>
        </a:buClr>
        <a:buSzPct val="60000"/>
        <a:buBlip>
          <a:blip r:embed="rId24"/>
        </a:buBlip>
        <a:defRPr sz="2000">
          <a:solidFill>
            <a:schemeClr val="tx1"/>
          </a:solidFill>
          <a:latin typeface="+mn-lt"/>
          <a:ea typeface="MS PGothic" pitchFamily="34" charset="-128"/>
          <a:cs typeface="MS PGothic" charset="0"/>
        </a:defRPr>
      </a:lvl3pPr>
      <a:lvl4pPr marL="1600200" indent="-228600" algn="l" rtl="0" eaLnBrk="0" fontAlgn="base" hangingPunct="0">
        <a:lnSpc>
          <a:spcPct val="85000"/>
        </a:lnSpc>
        <a:spcBef>
          <a:spcPct val="30000"/>
        </a:spcBef>
        <a:spcAft>
          <a:spcPct val="0"/>
        </a:spcAft>
        <a:buBlip>
          <a:blip r:embed="rId25"/>
        </a:buBlip>
        <a:defRPr sz="16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Blip>
          <a:blip r:embed="rId22"/>
        </a:buBlip>
        <a:defRPr sz="1400">
          <a:solidFill>
            <a:schemeClr val="tx1"/>
          </a:solidFill>
          <a:latin typeface="+mn-lt"/>
          <a:ea typeface="MS PGothic" pitchFamily="34" charset="-128"/>
          <a:cs typeface="MS PGothic" charset="0"/>
        </a:defRPr>
      </a:lvl5pPr>
      <a:lvl6pPr marL="2514600" indent="-228600" algn="l" rtl="0" eaLnBrk="1" fontAlgn="base" hangingPunct="1">
        <a:spcBef>
          <a:spcPct val="20000"/>
        </a:spcBef>
        <a:spcAft>
          <a:spcPct val="0"/>
        </a:spcAft>
        <a:buBlip>
          <a:blip r:embed="rId25"/>
        </a:buBlip>
        <a:defRPr sz="1400">
          <a:solidFill>
            <a:schemeClr val="tx1"/>
          </a:solidFill>
          <a:latin typeface="+mn-lt"/>
        </a:defRPr>
      </a:lvl6pPr>
      <a:lvl7pPr marL="2971800" indent="-228600" algn="l" rtl="0" eaLnBrk="1" fontAlgn="base" hangingPunct="1">
        <a:spcBef>
          <a:spcPct val="20000"/>
        </a:spcBef>
        <a:spcAft>
          <a:spcPct val="0"/>
        </a:spcAft>
        <a:buBlip>
          <a:blip r:embed="rId25"/>
        </a:buBlip>
        <a:defRPr sz="1400">
          <a:solidFill>
            <a:schemeClr val="tx1"/>
          </a:solidFill>
          <a:latin typeface="+mn-lt"/>
        </a:defRPr>
      </a:lvl7pPr>
      <a:lvl8pPr marL="3429000" indent="-228600" algn="l" rtl="0" eaLnBrk="1" fontAlgn="base" hangingPunct="1">
        <a:spcBef>
          <a:spcPct val="20000"/>
        </a:spcBef>
        <a:spcAft>
          <a:spcPct val="0"/>
        </a:spcAft>
        <a:buBlip>
          <a:blip r:embed="rId25"/>
        </a:buBlip>
        <a:defRPr sz="1400">
          <a:solidFill>
            <a:schemeClr val="tx1"/>
          </a:solidFill>
          <a:latin typeface="+mn-lt"/>
        </a:defRPr>
      </a:lvl8pPr>
      <a:lvl9pPr marL="3886200" indent="-228600" algn="l" rtl="0" eaLnBrk="1" fontAlgn="base" hangingPunct="1">
        <a:spcBef>
          <a:spcPct val="20000"/>
        </a:spcBef>
        <a:spcAft>
          <a:spcPct val="0"/>
        </a:spcAft>
        <a:buBlip>
          <a:blip r:embed="rId25"/>
        </a:buBlip>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74663" y="460375"/>
            <a:ext cx="8204200"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title style</a:t>
            </a:r>
          </a:p>
        </p:txBody>
      </p:sp>
      <p:sp>
        <p:nvSpPr>
          <p:cNvPr id="3075" name="Rectangle 3"/>
          <p:cNvSpPr>
            <a:spLocks noGrp="1" noChangeArrowheads="1"/>
          </p:cNvSpPr>
          <p:nvPr>
            <p:ph type="body" idx="1"/>
          </p:nvPr>
        </p:nvSpPr>
        <p:spPr bwMode="auto">
          <a:xfrm>
            <a:off x="492125" y="1676400"/>
            <a:ext cx="8186738" cy="3575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3076" name="Group 5"/>
          <p:cNvGrpSpPr>
            <a:grpSpLocks/>
          </p:cNvGrpSpPr>
          <p:nvPr userDrawn="1"/>
        </p:nvGrpSpPr>
        <p:grpSpPr bwMode="auto">
          <a:xfrm>
            <a:off x="6492875" y="5670550"/>
            <a:ext cx="2651125" cy="1187450"/>
            <a:chOff x="6492875" y="5670550"/>
            <a:chExt cx="2651125" cy="1187450"/>
          </a:xfrm>
        </p:grpSpPr>
        <p:pic>
          <p:nvPicPr>
            <p:cNvPr id="3077" name="Picture 4" descr="PNNL_Logo.png"/>
            <p:cNvPicPr>
              <a:picLocks noChangeAspect="1"/>
            </p:cNvPicPr>
            <p:nvPr/>
          </p:nvPicPr>
          <p:blipFill>
            <a:blip r:embed="rId1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8" name="Picture 9" descr="Proudly_Operated_by_Battelle_Onyx.png"/>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5920" r:id="rId1"/>
    <p:sldLayoutId id="2147485921" r:id="rId2"/>
    <p:sldLayoutId id="2147485922" r:id="rId3"/>
    <p:sldLayoutId id="2147485923" r:id="rId4"/>
    <p:sldLayoutId id="2147485924" r:id="rId5"/>
    <p:sldLayoutId id="2147485925" r:id="rId6"/>
    <p:sldLayoutId id="2147485926" r:id="rId7"/>
    <p:sldLayoutId id="2147485927" r:id="rId8"/>
    <p:sldLayoutId id="2147485928" r:id="rId9"/>
    <p:sldLayoutId id="2147485929" r:id="rId10"/>
  </p:sldLayoutIdLst>
  <p:transition spd="med">
    <p:fade/>
  </p:transition>
  <p:hf hdr="0" ftr="0" dt="0"/>
  <p:txStyles>
    <p:titleStyle>
      <a:lvl1pPr algn="l" rtl="0" eaLnBrk="0" fontAlgn="base" hangingPunct="0">
        <a:lnSpc>
          <a:spcPct val="85000"/>
        </a:lnSpc>
        <a:spcBef>
          <a:spcPct val="0"/>
        </a:spcBef>
        <a:spcAft>
          <a:spcPct val="0"/>
        </a:spcAft>
        <a:defRPr sz="3000" b="1">
          <a:solidFill>
            <a:srgbClr val="CB7023"/>
          </a:solidFill>
          <a:latin typeface="+mj-lt"/>
          <a:ea typeface="MS PGothic" pitchFamily="34" charset="-128"/>
          <a:cs typeface="MS PGothic" charset="0"/>
        </a:defRPr>
      </a:lvl1pPr>
      <a:lvl2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2pPr>
      <a:lvl3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3pPr>
      <a:lvl4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4pPr>
      <a:lvl5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5pPr>
      <a:lvl6pPr marL="457200" algn="l" rtl="0" eaLnBrk="1" fontAlgn="base" hangingPunct="1">
        <a:lnSpc>
          <a:spcPct val="85000"/>
        </a:lnSpc>
        <a:spcBef>
          <a:spcPct val="0"/>
        </a:spcBef>
        <a:spcAft>
          <a:spcPct val="0"/>
        </a:spcAft>
        <a:defRPr sz="3000" b="1">
          <a:solidFill>
            <a:srgbClr val="CB7023"/>
          </a:solidFill>
          <a:latin typeface="Arial" charset="0"/>
        </a:defRPr>
      </a:lvl6pPr>
      <a:lvl7pPr marL="914400" algn="l" rtl="0" eaLnBrk="1" fontAlgn="base" hangingPunct="1">
        <a:lnSpc>
          <a:spcPct val="85000"/>
        </a:lnSpc>
        <a:spcBef>
          <a:spcPct val="0"/>
        </a:spcBef>
        <a:spcAft>
          <a:spcPct val="0"/>
        </a:spcAft>
        <a:defRPr sz="3000" b="1">
          <a:solidFill>
            <a:srgbClr val="CB7023"/>
          </a:solidFill>
          <a:latin typeface="Arial" charset="0"/>
        </a:defRPr>
      </a:lvl7pPr>
      <a:lvl8pPr marL="1371600" algn="l" rtl="0" eaLnBrk="1" fontAlgn="base" hangingPunct="1">
        <a:lnSpc>
          <a:spcPct val="85000"/>
        </a:lnSpc>
        <a:spcBef>
          <a:spcPct val="0"/>
        </a:spcBef>
        <a:spcAft>
          <a:spcPct val="0"/>
        </a:spcAft>
        <a:defRPr sz="3000" b="1">
          <a:solidFill>
            <a:srgbClr val="CB7023"/>
          </a:solidFill>
          <a:latin typeface="Arial" charset="0"/>
        </a:defRPr>
      </a:lvl8pPr>
      <a:lvl9pPr marL="1828800" algn="l" rtl="0" eaLnBrk="1" fontAlgn="base" hangingPunct="1">
        <a:lnSpc>
          <a:spcPct val="85000"/>
        </a:lnSpc>
        <a:spcBef>
          <a:spcPct val="0"/>
        </a:spcBef>
        <a:spcAft>
          <a:spcPct val="0"/>
        </a:spcAft>
        <a:defRPr sz="3000" b="1">
          <a:solidFill>
            <a:srgbClr val="CB7023"/>
          </a:solidFill>
          <a:latin typeface="Arial" charset="0"/>
        </a:defRPr>
      </a:lvl9pPr>
    </p:titleStyle>
    <p:bodyStyle>
      <a:lvl1pPr marL="342900" indent="-342900" algn="l" rtl="0" eaLnBrk="0" fontAlgn="base" hangingPunct="0">
        <a:lnSpc>
          <a:spcPct val="85000"/>
        </a:lnSpc>
        <a:spcBef>
          <a:spcPct val="30000"/>
        </a:spcBef>
        <a:spcAft>
          <a:spcPct val="0"/>
        </a:spcAft>
        <a:buClr>
          <a:schemeClr val="folHlink"/>
        </a:buClr>
        <a:buBlip>
          <a:blip r:embed="rId14"/>
        </a:buBlip>
        <a:defRPr sz="2400">
          <a:solidFill>
            <a:schemeClr val="tx1"/>
          </a:solidFill>
          <a:latin typeface="+mn-lt"/>
          <a:ea typeface="MS PGothic" pitchFamily="34" charset="-128"/>
          <a:cs typeface="MS PGothic" charset="0"/>
        </a:defRPr>
      </a:lvl1pPr>
      <a:lvl2pPr marL="742950" indent="-285750" algn="l" rtl="0" eaLnBrk="0" fontAlgn="base" hangingPunct="0">
        <a:lnSpc>
          <a:spcPct val="85000"/>
        </a:lnSpc>
        <a:spcBef>
          <a:spcPct val="30000"/>
        </a:spcBef>
        <a:spcAft>
          <a:spcPct val="0"/>
        </a:spcAft>
        <a:buClr>
          <a:schemeClr val="tx2"/>
        </a:buClr>
        <a:buSzPct val="80000"/>
        <a:buBlip>
          <a:blip r:embed="rId15"/>
        </a:buBlip>
        <a:defRPr sz="2000">
          <a:solidFill>
            <a:schemeClr val="tx1"/>
          </a:solidFill>
          <a:latin typeface="+mn-lt"/>
          <a:ea typeface="MS PGothic" pitchFamily="34" charset="-128"/>
          <a:cs typeface="MS PGothic" charset="0"/>
        </a:defRPr>
      </a:lvl2pPr>
      <a:lvl3pPr marL="1143000" indent="-228600" algn="l" rtl="0" eaLnBrk="0" fontAlgn="base" hangingPunct="0">
        <a:lnSpc>
          <a:spcPct val="85000"/>
        </a:lnSpc>
        <a:spcBef>
          <a:spcPct val="30000"/>
        </a:spcBef>
        <a:spcAft>
          <a:spcPct val="0"/>
        </a:spcAft>
        <a:buClr>
          <a:srgbClr val="737373"/>
        </a:buClr>
        <a:buSzPct val="60000"/>
        <a:buBlip>
          <a:blip r:embed="rId16"/>
        </a:buBlip>
        <a:defRPr sz="2000">
          <a:solidFill>
            <a:schemeClr val="tx1"/>
          </a:solidFill>
          <a:latin typeface="+mn-lt"/>
          <a:ea typeface="MS PGothic" pitchFamily="34" charset="-128"/>
          <a:cs typeface="MS PGothic" charset="0"/>
        </a:defRPr>
      </a:lvl3pPr>
      <a:lvl4pPr marL="1600200" indent="-228600" algn="l" rtl="0" eaLnBrk="0" fontAlgn="base" hangingPunct="0">
        <a:lnSpc>
          <a:spcPct val="85000"/>
        </a:lnSpc>
        <a:spcBef>
          <a:spcPct val="30000"/>
        </a:spcBef>
        <a:spcAft>
          <a:spcPct val="0"/>
        </a:spcAft>
        <a:buBlip>
          <a:blip r:embed="rId17"/>
        </a:buBlip>
        <a:defRPr sz="16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Blip>
          <a:blip r:embed="rId14"/>
        </a:buBlip>
        <a:defRPr sz="1400">
          <a:solidFill>
            <a:schemeClr val="tx1"/>
          </a:solidFill>
          <a:latin typeface="+mn-lt"/>
          <a:ea typeface="MS PGothic" pitchFamily="34" charset="-128"/>
          <a:cs typeface="MS PGothic" charset="0"/>
        </a:defRPr>
      </a:lvl5pPr>
      <a:lvl6pPr marL="2514600" indent="-228600" algn="l" rtl="0" eaLnBrk="1" fontAlgn="base" hangingPunct="1">
        <a:spcBef>
          <a:spcPct val="20000"/>
        </a:spcBef>
        <a:spcAft>
          <a:spcPct val="0"/>
        </a:spcAft>
        <a:buBlip>
          <a:blip r:embed="rId17"/>
        </a:buBlip>
        <a:defRPr sz="1400">
          <a:solidFill>
            <a:schemeClr val="tx1"/>
          </a:solidFill>
          <a:latin typeface="+mn-lt"/>
        </a:defRPr>
      </a:lvl6pPr>
      <a:lvl7pPr marL="2971800" indent="-228600" algn="l" rtl="0" eaLnBrk="1" fontAlgn="base" hangingPunct="1">
        <a:spcBef>
          <a:spcPct val="20000"/>
        </a:spcBef>
        <a:spcAft>
          <a:spcPct val="0"/>
        </a:spcAft>
        <a:buBlip>
          <a:blip r:embed="rId17"/>
        </a:buBlip>
        <a:defRPr sz="1400">
          <a:solidFill>
            <a:schemeClr val="tx1"/>
          </a:solidFill>
          <a:latin typeface="+mn-lt"/>
        </a:defRPr>
      </a:lvl7pPr>
      <a:lvl8pPr marL="3429000" indent="-228600" algn="l" rtl="0" eaLnBrk="1" fontAlgn="base" hangingPunct="1">
        <a:spcBef>
          <a:spcPct val="20000"/>
        </a:spcBef>
        <a:spcAft>
          <a:spcPct val="0"/>
        </a:spcAft>
        <a:buBlip>
          <a:blip r:embed="rId17"/>
        </a:buBlip>
        <a:defRPr sz="1400">
          <a:solidFill>
            <a:schemeClr val="tx1"/>
          </a:solidFill>
          <a:latin typeface="+mn-lt"/>
        </a:defRPr>
      </a:lvl8pPr>
      <a:lvl9pPr marL="3886200" indent="-228600" algn="l" rtl="0" eaLnBrk="1" fontAlgn="base" hangingPunct="1">
        <a:spcBef>
          <a:spcPct val="20000"/>
        </a:spcBef>
        <a:spcAft>
          <a:spcPct val="0"/>
        </a:spcAft>
        <a:buBlip>
          <a:blip r:embed="rId17"/>
        </a:buBlip>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26.xml"/><Relationship Id="rId6" Type="http://schemas.openxmlformats.org/officeDocument/2006/relationships/image" Target="../media/image49.jpg"/><Relationship Id="rId5" Type="http://schemas.openxmlformats.org/officeDocument/2006/relationships/image" Target="../media/image48.png"/><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26.xml"/><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6.xml"/><Relationship Id="rId1" Type="http://schemas.openxmlformats.org/officeDocument/2006/relationships/slideLayout" Target="../slideLayouts/slideLayout26.xml"/><Relationship Id="rId5" Type="http://schemas.openxmlformats.org/officeDocument/2006/relationships/image" Target="../media/image55.png"/><Relationship Id="rId4" Type="http://schemas.openxmlformats.org/officeDocument/2006/relationships/image" Target="../media/image54.jpeg"/></Relationships>
</file>

<file path=ppt/slides/_rels/slide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5.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0.xml"/><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jpeg"/><Relationship Id="rId1" Type="http://schemas.openxmlformats.org/officeDocument/2006/relationships/slideLayout" Target="../slideLayouts/slideLayout18.xml"/><Relationship Id="rId4" Type="http://schemas.openxmlformats.org/officeDocument/2006/relationships/image" Target="../media/image61.jpe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21.xml"/><Relationship Id="rId1" Type="http://schemas.openxmlformats.org/officeDocument/2006/relationships/slideLayout" Target="../slideLayouts/slideLayout18.xml"/><Relationship Id="rId4" Type="http://schemas.openxmlformats.org/officeDocument/2006/relationships/image" Target="../media/image62.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66.jpeg"/><Relationship Id="rId2" Type="http://schemas.openxmlformats.org/officeDocument/2006/relationships/notesSlide" Target="../notesSlides/notesSlide22.xml"/><Relationship Id="rId1" Type="http://schemas.openxmlformats.org/officeDocument/2006/relationships/slideLayout" Target="../slideLayouts/slideLayout33.xml"/><Relationship Id="rId6" Type="http://schemas.openxmlformats.org/officeDocument/2006/relationships/image" Target="../media/image65.png"/><Relationship Id="rId5" Type="http://schemas.openxmlformats.org/officeDocument/2006/relationships/image" Target="../media/image64.jpeg"/><Relationship Id="rId4" Type="http://schemas.openxmlformats.org/officeDocument/2006/relationships/image" Target="../media/image63.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23.xml"/><Relationship Id="rId1" Type="http://schemas.openxmlformats.org/officeDocument/2006/relationships/slideLayout" Target="../slideLayouts/slideLayout32.xml"/><Relationship Id="rId6" Type="http://schemas.openxmlformats.org/officeDocument/2006/relationships/image" Target="../media/image69.jpeg"/><Relationship Id="rId5" Type="http://schemas.openxmlformats.org/officeDocument/2006/relationships/image" Target="../media/image68.png"/><Relationship Id="rId4" Type="http://schemas.openxmlformats.org/officeDocument/2006/relationships/image" Target="../media/image67.png"/></Relationships>
</file>

<file path=ppt/slides/_rels/slide28.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4.xml"/><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3" Type="http://schemas.openxmlformats.org/officeDocument/2006/relationships/image" Target="../media/image71.jpeg"/><Relationship Id="rId7" Type="http://schemas.openxmlformats.org/officeDocument/2006/relationships/image" Target="../media/image74.svg"/><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2" Type="http://schemas.openxmlformats.org/officeDocument/2006/relationships/image" Target="../media/image33.tif"/><Relationship Id="rId1" Type="http://schemas.openxmlformats.org/officeDocument/2006/relationships/slideLayout" Target="../slideLayouts/slideLayout3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27.xml"/><Relationship Id="rId1" Type="http://schemas.openxmlformats.org/officeDocument/2006/relationships/slideLayout" Target="../slideLayouts/slideLayout18.xml"/><Relationship Id="rId4" Type="http://schemas.openxmlformats.org/officeDocument/2006/relationships/image" Target="../media/image77.png"/></Relationships>
</file>

<file path=ppt/slides/_rels/slide33.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png"/><Relationship Id="rId1" Type="http://schemas.openxmlformats.org/officeDocument/2006/relationships/slideLayout" Target="../slideLayouts/slideLayout31.xml"/><Relationship Id="rId4" Type="http://schemas.openxmlformats.org/officeDocument/2006/relationships/image" Target="../media/image8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9.xml"/><Relationship Id="rId1" Type="http://schemas.openxmlformats.org/officeDocument/2006/relationships/slideLayout" Target="../slideLayouts/slideLayout30.xml"/><Relationship Id="rId6" Type="http://schemas.openxmlformats.org/officeDocument/2006/relationships/image" Target="../media/image83.emf"/><Relationship Id="rId5" Type="http://schemas.openxmlformats.org/officeDocument/2006/relationships/oleObject" Target="../embeddings/oleObject6.bin"/><Relationship Id="rId4" Type="http://schemas.openxmlformats.org/officeDocument/2006/relationships/image" Target="../media/image82.png"/></Relationships>
</file>

<file path=ppt/slides/_rels/slide36.xml.rels><?xml version="1.0" encoding="UTF-8" standalone="yes"?>
<Relationships xmlns="http://schemas.openxmlformats.org/package/2006/relationships"><Relationship Id="rId8" Type="http://schemas.openxmlformats.org/officeDocument/2006/relationships/image" Target="../media/image86.jpeg"/><Relationship Id="rId3" Type="http://schemas.openxmlformats.org/officeDocument/2006/relationships/image" Target="../media/image4.png"/><Relationship Id="rId7" Type="http://schemas.openxmlformats.org/officeDocument/2006/relationships/image" Target="../media/image85.jpeg"/><Relationship Id="rId2" Type="http://schemas.openxmlformats.org/officeDocument/2006/relationships/image" Target="../media/image3.png"/><Relationship Id="rId1" Type="http://schemas.openxmlformats.org/officeDocument/2006/relationships/slideLayout" Target="../slideLayouts/slideLayout36.xml"/><Relationship Id="rId6" Type="http://schemas.openxmlformats.org/officeDocument/2006/relationships/image" Target="../media/image84.jpeg"/><Relationship Id="rId5" Type="http://schemas.openxmlformats.org/officeDocument/2006/relationships/image" Target="../media/image6.png"/><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32.xml"/><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8" Type="http://schemas.openxmlformats.org/officeDocument/2006/relationships/image" Target="../media/image93.jpeg"/><Relationship Id="rId3" Type="http://schemas.openxmlformats.org/officeDocument/2006/relationships/image" Target="../media/image88.png"/><Relationship Id="rId7" Type="http://schemas.openxmlformats.org/officeDocument/2006/relationships/image" Target="../media/image92.jpeg"/><Relationship Id="rId2" Type="http://schemas.openxmlformats.org/officeDocument/2006/relationships/notesSlide" Target="../notesSlides/notesSlide34.xml"/><Relationship Id="rId1" Type="http://schemas.openxmlformats.org/officeDocument/2006/relationships/slideLayout" Target="../slideLayouts/slideLayout30.xml"/><Relationship Id="rId6" Type="http://schemas.openxmlformats.org/officeDocument/2006/relationships/image" Target="../media/image91.jpeg"/><Relationship Id="rId5" Type="http://schemas.openxmlformats.org/officeDocument/2006/relationships/image" Target="../media/image90.jpeg"/><Relationship Id="rId4" Type="http://schemas.openxmlformats.org/officeDocument/2006/relationships/image" Target="../media/image89.jpeg"/><Relationship Id="rId9" Type="http://schemas.openxmlformats.org/officeDocument/2006/relationships/image" Target="../media/image94.jpeg"/></Relationships>
</file>

<file path=ppt/slides/_rels/slide44.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35.xml"/><Relationship Id="rId1" Type="http://schemas.openxmlformats.org/officeDocument/2006/relationships/slideLayout" Target="../slideLayouts/slideLayout30.xml"/><Relationship Id="rId6" Type="http://schemas.openxmlformats.org/officeDocument/2006/relationships/image" Target="../media/image98.png"/><Relationship Id="rId5" Type="http://schemas.openxmlformats.org/officeDocument/2006/relationships/image" Target="../media/image97.jpeg"/><Relationship Id="rId4" Type="http://schemas.openxmlformats.org/officeDocument/2006/relationships/image" Target="../media/image96.png"/></Relationships>
</file>

<file path=ppt/slides/_rels/slide45.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18.xml"/><Relationship Id="rId6" Type="http://schemas.openxmlformats.org/officeDocument/2006/relationships/image" Target="../media/image103.jpeg"/><Relationship Id="rId5" Type="http://schemas.openxmlformats.org/officeDocument/2006/relationships/image" Target="../media/image102.jpeg"/><Relationship Id="rId4" Type="http://schemas.openxmlformats.org/officeDocument/2006/relationships/image" Target="../media/image101.jpeg"/></Relationships>
</file>

<file path=ppt/slides/_rels/slide4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6.xml"/><Relationship Id="rId1" Type="http://schemas.openxmlformats.org/officeDocument/2006/relationships/slideLayout" Target="../slideLayouts/slideLayout18.xml"/><Relationship Id="rId6" Type="http://schemas.openxmlformats.org/officeDocument/2006/relationships/image" Target="../media/image104.png"/><Relationship Id="rId5" Type="http://schemas.openxmlformats.org/officeDocument/2006/relationships/chart" Target="../charts/chart5.xml"/><Relationship Id="rId4" Type="http://schemas.openxmlformats.org/officeDocument/2006/relationships/chart" Target="../charts/chart4.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37.xml"/><Relationship Id="rId1" Type="http://schemas.openxmlformats.org/officeDocument/2006/relationships/slideLayout" Target="../slideLayouts/slideLayout18.xml"/><Relationship Id="rId4" Type="http://schemas.openxmlformats.org/officeDocument/2006/relationships/image" Target="../media/image105.png"/></Relationships>
</file>

<file path=ppt/slides/_rels/slide48.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39.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40.xml"/><Relationship Id="rId1" Type="http://schemas.openxmlformats.org/officeDocument/2006/relationships/slideLayout" Target="../slideLayouts/slideLayout31.xml"/><Relationship Id="rId4" Type="http://schemas.openxmlformats.org/officeDocument/2006/relationships/image" Target="../media/image107.png"/></Relationships>
</file>

<file path=ppt/slides/_rels/slide51.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jpeg"/><Relationship Id="rId1" Type="http://schemas.openxmlformats.org/officeDocument/2006/relationships/slideLayout" Target="../slideLayouts/slideLayout31.xml"/><Relationship Id="rId6" Type="http://schemas.openxmlformats.org/officeDocument/2006/relationships/image" Target="../media/image112.jpeg"/><Relationship Id="rId5" Type="http://schemas.openxmlformats.org/officeDocument/2006/relationships/image" Target="../media/image111.jpeg"/><Relationship Id="rId4" Type="http://schemas.openxmlformats.org/officeDocument/2006/relationships/image" Target="../media/image110.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notesSlide" Target="../notesSlides/notesSlide43.xml"/><Relationship Id="rId1" Type="http://schemas.openxmlformats.org/officeDocument/2006/relationships/slideLayout" Target="../slideLayouts/slideLayout18.xml"/><Relationship Id="rId4" Type="http://schemas.openxmlformats.org/officeDocument/2006/relationships/image" Target="../media/image113.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60.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48.xml"/><Relationship Id="rId1" Type="http://schemas.openxmlformats.org/officeDocument/2006/relationships/slideLayout" Target="../slideLayouts/slideLayout30.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6.xml"/><Relationship Id="rId5" Type="http://schemas.openxmlformats.org/officeDocument/2006/relationships/image" Target="../media/image6.png"/><Relationship Id="rId4" Type="http://schemas.openxmlformats.org/officeDocument/2006/relationships/image" Target="../media/image5.png"/></Relationships>
</file>

<file path=ppt/slides/_rels/slide62.xml.rels><?xml version="1.0" encoding="UTF-8" standalone="yes"?>
<Relationships xmlns="http://schemas.openxmlformats.org/package/2006/relationships"><Relationship Id="rId3" Type="http://schemas.openxmlformats.org/officeDocument/2006/relationships/image" Target="../media/image118.gif"/><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8" Type="http://schemas.openxmlformats.org/officeDocument/2006/relationships/image" Target="../media/image120.jpeg"/><Relationship Id="rId3" Type="http://schemas.openxmlformats.org/officeDocument/2006/relationships/image" Target="../media/image3.png"/><Relationship Id="rId7" Type="http://schemas.openxmlformats.org/officeDocument/2006/relationships/image" Target="../media/image119.jpeg"/><Relationship Id="rId2" Type="http://schemas.openxmlformats.org/officeDocument/2006/relationships/notesSlide" Target="../notesSlides/notesSlide50.xml"/><Relationship Id="rId1" Type="http://schemas.openxmlformats.org/officeDocument/2006/relationships/slideLayout" Target="../slideLayouts/slideLayout3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21.png"/></Relationships>
</file>

<file path=ppt/slides/_rels/slide64.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3.png"/><Relationship Id="rId7" Type="http://schemas.openxmlformats.org/officeDocument/2006/relationships/image" Target="../media/image122.png"/><Relationship Id="rId2" Type="http://schemas.openxmlformats.org/officeDocument/2006/relationships/notesSlide" Target="../notesSlides/notesSlide51.xml"/><Relationship Id="rId1" Type="http://schemas.openxmlformats.org/officeDocument/2006/relationships/slideLayout" Target="../slideLayouts/slideLayout3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5.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52.xml"/><Relationship Id="rId1" Type="http://schemas.openxmlformats.org/officeDocument/2006/relationships/slideLayout" Target="../slideLayouts/slideLayout18.xml"/><Relationship Id="rId5" Type="http://schemas.openxmlformats.org/officeDocument/2006/relationships/image" Target="../media/image126.png"/><Relationship Id="rId4" Type="http://schemas.openxmlformats.org/officeDocument/2006/relationships/image" Target="../media/image125.png"/></Relationships>
</file>

<file path=ppt/slides/_rels/slide66.xml.rels><?xml version="1.0" encoding="UTF-8" standalone="yes"?>
<Relationships xmlns="http://schemas.openxmlformats.org/package/2006/relationships"><Relationship Id="rId3" Type="http://schemas.openxmlformats.org/officeDocument/2006/relationships/image" Target="../media/image127.jpeg"/><Relationship Id="rId2" Type="http://schemas.openxmlformats.org/officeDocument/2006/relationships/notesSlide" Target="../notesSlides/notesSlide53.xml"/><Relationship Id="rId1" Type="http://schemas.openxmlformats.org/officeDocument/2006/relationships/slideLayout" Target="../slideLayouts/slideLayout18.xml"/><Relationship Id="rId4" Type="http://schemas.openxmlformats.org/officeDocument/2006/relationships/image" Target="../media/image128.jpeg"/></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6.xml"/><Relationship Id="rId5" Type="http://schemas.openxmlformats.org/officeDocument/2006/relationships/image" Target="../media/image6.png"/><Relationship Id="rId4" Type="http://schemas.openxmlformats.org/officeDocument/2006/relationships/image" Target="../media/image5.png"/></Relationships>
</file>

<file path=ppt/slides/_rels/slide6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6.xml"/><Relationship Id="rId6" Type="http://schemas.openxmlformats.org/officeDocument/2006/relationships/image" Target="../media/image129.emf"/><Relationship Id="rId5" Type="http://schemas.openxmlformats.org/officeDocument/2006/relationships/image" Target="../media/image6.png"/><Relationship Id="rId4" Type="http://schemas.openxmlformats.org/officeDocument/2006/relationships/image" Target="../media/image5.png"/></Relationships>
</file>

<file path=ppt/slides/_rels/slide6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6.xml"/><Relationship Id="rId6" Type="http://schemas.openxmlformats.org/officeDocument/2006/relationships/image" Target="../media/image130.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30.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xml"/><Relationship Id="rId1" Type="http://schemas.openxmlformats.org/officeDocument/2006/relationships/slideLayout" Target="../slideLayouts/slideLayout30.xml"/><Relationship Id="rId4" Type="http://schemas.openxmlformats.org/officeDocument/2006/relationships/image" Target="../media/image41.jpeg"/></Relationships>
</file>

<file path=ppt/slides/_rels/slide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7"/>
          <p:cNvSpPr>
            <a:spLocks noGrp="1"/>
          </p:cNvSpPr>
          <p:nvPr>
            <p:ph type="ctrTitle"/>
          </p:nvPr>
        </p:nvSpPr>
        <p:spPr>
          <a:xfrm>
            <a:off x="0" y="928271"/>
            <a:ext cx="9144000" cy="3139321"/>
          </a:xfrm>
          <a:ln w="9525"/>
          <a:extLst>
            <a:ext uri="{91240B29-F687-4f45-9708-019B960494DF}">
              <a14:hiddenLine xmlns:a14="http://schemas.microsoft.com/office/drawing/2010/main" xmlns="" w="25400">
                <a:solidFill>
                  <a:srgbClr val="000000"/>
                </a:solidFill>
                <a:miter lim="800000"/>
                <a:headEnd/>
                <a:tailEnd/>
              </a14:hiddenLine>
            </a:ext>
          </a:extLst>
        </p:spPr>
        <p:txBody>
          <a:bodyPr/>
          <a:lstStyle/>
          <a:p>
            <a:pPr algn="ctr" eaLnBrk="1" hangingPunct="1"/>
            <a:r>
              <a:rPr lang="en-US" sz="3200" dirty="0">
                <a:latin typeface="Arial" charset="0"/>
                <a:ea typeface="MS PGothic" charset="0"/>
                <a:cs typeface="Arial" charset="0"/>
              </a:rPr>
              <a:t>Radiation Detection at International Borders</a:t>
            </a:r>
            <a:br>
              <a:rPr lang="en-US" sz="2800" dirty="0">
                <a:latin typeface="Arial" charset="0"/>
                <a:ea typeface="MS PGothic" charset="0"/>
                <a:cs typeface="Arial" charset="0"/>
              </a:rPr>
            </a:br>
            <a:br>
              <a:rPr lang="en-US" sz="2400" b="0" dirty="0">
                <a:solidFill>
                  <a:schemeClr val="tx1"/>
                </a:solidFill>
                <a:latin typeface="Arial" charset="0"/>
                <a:ea typeface="MS PGothic" charset="0"/>
                <a:cs typeface="Arial" charset="0"/>
              </a:rPr>
            </a:br>
            <a:br>
              <a:rPr lang="en-US" sz="2800" dirty="0">
                <a:latin typeface="Arial" charset="0"/>
                <a:ea typeface="MS PGothic" charset="0"/>
                <a:cs typeface="Arial" charset="0"/>
              </a:rPr>
            </a:br>
            <a:endParaRPr lang="en-US" sz="2800" dirty="0">
              <a:latin typeface="Arial" charset="0"/>
              <a:ea typeface="MS PGothic" charset="0"/>
              <a:cs typeface="Arial" charset="0"/>
            </a:endParaRPr>
          </a:p>
        </p:txBody>
      </p:sp>
      <p:sp>
        <p:nvSpPr>
          <p:cNvPr id="2" name="Subtitle 1"/>
          <p:cNvSpPr>
            <a:spLocks noGrp="1"/>
          </p:cNvSpPr>
          <p:nvPr>
            <p:ph type="subTitle" idx="1"/>
          </p:nvPr>
        </p:nvSpPr>
        <p:spPr>
          <a:xfrm>
            <a:off x="482600" y="2578100"/>
            <a:ext cx="8166100" cy="977900"/>
          </a:xfrm>
        </p:spPr>
        <p:txBody>
          <a:bodyPr rtlCol="0">
            <a:noAutofit/>
          </a:bodyPr>
          <a:lstStyle/>
          <a:p>
            <a:pPr algn="ctr" eaLnBrk="1" fontAlgn="auto" hangingPunct="1">
              <a:spcAft>
                <a:spcPts val="0"/>
              </a:spcAft>
              <a:defRPr/>
            </a:pPr>
            <a:r>
              <a:rPr lang="en-US" sz="1800" b="1" cap="none" dirty="0">
                <a:ea typeface="+mn-ea"/>
              </a:rPr>
              <a:t>Richard Kouzes, Ph.D.</a:t>
            </a:r>
          </a:p>
          <a:p>
            <a:pPr algn="ctr" eaLnBrk="1" fontAlgn="auto" hangingPunct="1">
              <a:spcAft>
                <a:spcPts val="0"/>
              </a:spcAft>
              <a:defRPr/>
            </a:pPr>
            <a:r>
              <a:rPr lang="en-US" sz="1800" cap="none" dirty="0">
                <a:ea typeface="+mn-ea"/>
              </a:rPr>
              <a:t>Laboratory Fellow Emeritus</a:t>
            </a:r>
          </a:p>
          <a:p>
            <a:pPr algn="ctr" eaLnBrk="1" fontAlgn="auto" hangingPunct="1">
              <a:spcAft>
                <a:spcPts val="0"/>
              </a:spcAft>
              <a:defRPr/>
            </a:pPr>
            <a:r>
              <a:rPr lang="en-US" sz="1800" cap="none" dirty="0">
                <a:ea typeface="+mn-ea"/>
              </a:rPr>
              <a:t>Pacific Northwest National Laboratory</a:t>
            </a:r>
          </a:p>
          <a:p>
            <a:pPr algn="ctr" eaLnBrk="1" fontAlgn="auto" hangingPunct="1">
              <a:spcAft>
                <a:spcPts val="0"/>
              </a:spcAft>
              <a:defRPr/>
            </a:pPr>
            <a:endParaRPr lang="en-US" sz="1800" cap="none" dirty="0">
              <a:ea typeface="+mn-ea"/>
            </a:endParaRPr>
          </a:p>
        </p:txBody>
      </p:sp>
      <p:sp>
        <p:nvSpPr>
          <p:cNvPr id="54275" name="Text Placeholder 3"/>
          <p:cNvSpPr>
            <a:spLocks noGrp="1"/>
          </p:cNvSpPr>
          <p:nvPr>
            <p:ph type="body" sz="quarter" idx="15"/>
          </p:nvPr>
        </p:nvSpPr>
        <p:spPr>
          <a:xfrm>
            <a:off x="1016000" y="4051300"/>
            <a:ext cx="7366000" cy="1270000"/>
          </a:xfrm>
        </p:spPr>
        <p:txBody>
          <a:bodyPr>
            <a:noAutofit/>
          </a:bodyPr>
          <a:lstStyle/>
          <a:p>
            <a:pPr algn="ctr" eaLnBrk="1" hangingPunct="1">
              <a:spcBef>
                <a:spcPct val="0"/>
              </a:spcBef>
              <a:defRPr/>
            </a:pPr>
            <a:r>
              <a:rPr lang="en-US" sz="1800" dirty="0">
                <a:latin typeface="Arial" charset="0"/>
                <a:ea typeface="ＭＳ Ｐゴシック" charset="0"/>
              </a:rPr>
              <a:t>IEEE Nuclear and Plasma Sciences Society School </a:t>
            </a:r>
          </a:p>
          <a:p>
            <a:pPr algn="ctr" eaLnBrk="1" hangingPunct="1">
              <a:spcBef>
                <a:spcPct val="0"/>
              </a:spcBef>
              <a:defRPr/>
            </a:pPr>
            <a:r>
              <a:rPr lang="en-US" sz="1800" dirty="0">
                <a:latin typeface="Arial" charset="0"/>
                <a:ea typeface="ＭＳ Ｐゴシック" charset="0"/>
              </a:rPr>
              <a:t>Rabat, Morocco</a:t>
            </a:r>
          </a:p>
          <a:p>
            <a:pPr algn="ctr" eaLnBrk="1" hangingPunct="1">
              <a:spcBef>
                <a:spcPct val="0"/>
              </a:spcBef>
              <a:defRPr/>
            </a:pPr>
            <a:endParaRPr lang="en-US" sz="1800" dirty="0">
              <a:latin typeface="Arial" charset="0"/>
              <a:ea typeface="ＭＳ Ｐゴシック" charset="0"/>
            </a:endParaRPr>
          </a:p>
          <a:p>
            <a:pPr algn="ctr" eaLnBrk="1" hangingPunct="1">
              <a:spcBef>
                <a:spcPct val="0"/>
              </a:spcBef>
              <a:defRPr/>
            </a:pPr>
            <a:r>
              <a:rPr lang="en-US" sz="1800" dirty="0">
                <a:latin typeface="Arial" charset="0"/>
                <a:ea typeface="ＭＳ Ｐゴシック" charset="0"/>
              </a:rPr>
              <a:t>July 2024</a:t>
            </a:r>
          </a:p>
        </p:txBody>
      </p:sp>
      <p:sp>
        <p:nvSpPr>
          <p:cNvPr id="3" name="TextBox 2"/>
          <p:cNvSpPr txBox="1"/>
          <p:nvPr/>
        </p:nvSpPr>
        <p:spPr>
          <a:xfrm>
            <a:off x="114300" y="6515100"/>
            <a:ext cx="1218603" cy="261610"/>
          </a:xfrm>
          <a:prstGeom prst="rect">
            <a:avLst/>
          </a:prstGeom>
          <a:noFill/>
        </p:spPr>
        <p:txBody>
          <a:bodyPr wrap="none" rtlCol="0">
            <a:spAutoFit/>
          </a:bodyPr>
          <a:lstStyle/>
          <a:p>
            <a:r>
              <a:rPr lang="en-US" sz="1100" dirty="0"/>
              <a:t>PNNL-SA-135051</a:t>
            </a:r>
          </a:p>
        </p:txBody>
      </p:sp>
      <p:pic>
        <p:nvPicPr>
          <p:cNvPr id="6" name="Picture 5" descr="NPSS 2013 logo-whit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870700" y="4730750"/>
            <a:ext cx="2108200" cy="19939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2"/>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7937003-493C-914B-8378-4AABF973F20A}" type="slidenum">
              <a:rPr lang="en-US" sz="900">
                <a:solidFill>
                  <a:srgbClr val="777777"/>
                </a:solidFill>
              </a:rPr>
              <a:pPr eaLnBrk="1" hangingPunct="1"/>
              <a:t>10</a:t>
            </a:fld>
            <a:r>
              <a:rPr lang="en-US" sz="900">
                <a:solidFill>
                  <a:srgbClr val="777777"/>
                </a:solidFill>
                <a:latin typeface="Times New Roman" charset="0"/>
              </a:rPr>
              <a:t> </a:t>
            </a:r>
          </a:p>
        </p:txBody>
      </p:sp>
      <p:sp>
        <p:nvSpPr>
          <p:cNvPr id="38914" name="Rectangle 2"/>
          <p:cNvSpPr>
            <a:spLocks noGrp="1" noChangeArrowheads="1"/>
          </p:cNvSpPr>
          <p:nvPr>
            <p:ph type="title"/>
          </p:nvPr>
        </p:nvSpPr>
        <p:spPr>
          <a:xfrm>
            <a:off x="444500" y="3325813"/>
            <a:ext cx="8305800" cy="1143000"/>
          </a:xfrm>
        </p:spPr>
        <p:txBody>
          <a:bodyPr/>
          <a:lstStyle/>
          <a:p>
            <a:pPr algn="ctr"/>
            <a:r>
              <a:rPr lang="en-US" sz="3600" dirty="0">
                <a:solidFill>
                  <a:srgbClr val="D57500"/>
                </a:solidFill>
                <a:latin typeface="Arial" charset="0"/>
                <a:ea typeface="ＭＳ Ｐゴシック" charset="0"/>
                <a:cs typeface="ＭＳ Ｐゴシック" charset="0"/>
              </a:rPr>
              <a:t>Radiation Detection Basics</a:t>
            </a:r>
          </a:p>
        </p:txBody>
      </p:sp>
      <p:grpSp>
        <p:nvGrpSpPr>
          <p:cNvPr id="41988" name="Group 3"/>
          <p:cNvGrpSpPr>
            <a:grpSpLocks/>
          </p:cNvGrpSpPr>
          <p:nvPr/>
        </p:nvGrpSpPr>
        <p:grpSpPr bwMode="auto">
          <a:xfrm>
            <a:off x="3429000" y="517525"/>
            <a:ext cx="2549525" cy="2438400"/>
            <a:chOff x="1200" y="624"/>
            <a:chExt cx="1606" cy="1536"/>
          </a:xfrm>
        </p:grpSpPr>
        <p:sp>
          <p:nvSpPr>
            <p:cNvPr id="41989" name="Oval 4"/>
            <p:cNvSpPr>
              <a:spLocks noChangeArrowheads="1"/>
            </p:cNvSpPr>
            <p:nvPr/>
          </p:nvSpPr>
          <p:spPr bwMode="auto">
            <a:xfrm>
              <a:off x="1200" y="624"/>
              <a:ext cx="1536" cy="1536"/>
            </a:xfrm>
            <a:prstGeom prst="ellipse">
              <a:avLst/>
            </a:prstGeom>
            <a:solidFill>
              <a:schemeClr val="bg1"/>
            </a:solidFill>
            <a:ln w="9525">
              <a:solidFill>
                <a:schemeClr val="tx1"/>
              </a:solidFill>
              <a:round/>
              <a:headEnd/>
              <a:tailEnd/>
            </a:ln>
          </p:spPr>
          <p:txBody>
            <a:bodyPr wrap="none" anchor="ctr">
              <a:spAutoFit/>
            </a:bodyPr>
            <a:lstStyle/>
            <a:p>
              <a:endParaRPr lang="en-US"/>
            </a:p>
          </p:txBody>
        </p:sp>
        <p:sp>
          <p:nvSpPr>
            <p:cNvPr id="41990" name="AutoShape 5"/>
            <p:cNvSpPr>
              <a:spLocks noChangeArrowheads="1"/>
            </p:cNvSpPr>
            <p:nvPr/>
          </p:nvSpPr>
          <p:spPr bwMode="auto">
            <a:xfrm>
              <a:off x="1920" y="1344"/>
              <a:ext cx="139" cy="137"/>
            </a:xfrm>
            <a:prstGeom prst="irregularSeal1">
              <a:avLst/>
            </a:prstGeom>
            <a:solidFill>
              <a:srgbClr val="FF0000"/>
            </a:solidFill>
            <a:ln w="9525">
              <a:solidFill>
                <a:srgbClr val="000000"/>
              </a:solidFill>
              <a:miter lim="800000"/>
              <a:headEnd/>
              <a:tailEnd/>
            </a:ln>
          </p:spPr>
          <p:txBody>
            <a:bodyPr/>
            <a:lstStyle/>
            <a:p>
              <a:endParaRPr lang="en-US"/>
            </a:p>
          </p:txBody>
        </p:sp>
        <p:sp>
          <p:nvSpPr>
            <p:cNvPr id="41991" name="Line 6"/>
            <p:cNvSpPr>
              <a:spLocks noChangeShapeType="1"/>
            </p:cNvSpPr>
            <p:nvPr/>
          </p:nvSpPr>
          <p:spPr bwMode="auto">
            <a:xfrm flipV="1">
              <a:off x="2064" y="1248"/>
              <a:ext cx="144" cy="9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spAutoFit/>
            </a:bodyPr>
            <a:lstStyle/>
            <a:p>
              <a:endParaRPr lang="en-US"/>
            </a:p>
          </p:txBody>
        </p:sp>
        <p:sp>
          <p:nvSpPr>
            <p:cNvPr id="41992" name="Line 7"/>
            <p:cNvSpPr>
              <a:spLocks noChangeShapeType="1"/>
            </p:cNvSpPr>
            <p:nvPr/>
          </p:nvSpPr>
          <p:spPr bwMode="auto">
            <a:xfrm>
              <a:off x="2064" y="1488"/>
              <a:ext cx="96" cy="144"/>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nchor="ctr">
              <a:spAutoFit/>
            </a:bodyPr>
            <a:lstStyle/>
            <a:p>
              <a:endParaRPr lang="en-US"/>
            </a:p>
          </p:txBody>
        </p:sp>
        <p:sp>
          <p:nvSpPr>
            <p:cNvPr id="41993" name="Line 8"/>
            <p:cNvSpPr>
              <a:spLocks noChangeShapeType="1"/>
            </p:cNvSpPr>
            <p:nvPr/>
          </p:nvSpPr>
          <p:spPr bwMode="auto">
            <a:xfrm flipH="1" flipV="1">
              <a:off x="1824" y="1200"/>
              <a:ext cx="96" cy="9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nchor="ctr">
              <a:spAutoFit/>
            </a:bodyPr>
            <a:lstStyle/>
            <a:p>
              <a:endParaRPr lang="en-US"/>
            </a:p>
          </p:txBody>
        </p:sp>
        <p:sp>
          <p:nvSpPr>
            <p:cNvPr id="41994" name="Line 9"/>
            <p:cNvSpPr>
              <a:spLocks noChangeShapeType="1"/>
            </p:cNvSpPr>
            <p:nvPr/>
          </p:nvSpPr>
          <p:spPr bwMode="auto">
            <a:xfrm flipH="1">
              <a:off x="1728" y="1440"/>
              <a:ext cx="144" cy="9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nchor="ctr">
              <a:spAutoFit/>
            </a:bodyPr>
            <a:lstStyle/>
            <a:p>
              <a:endParaRPr lang="en-US"/>
            </a:p>
          </p:txBody>
        </p:sp>
        <p:sp>
          <p:nvSpPr>
            <p:cNvPr id="41995" name="AutoShape 10"/>
            <p:cNvSpPr>
              <a:spLocks noChangeArrowheads="1"/>
            </p:cNvSpPr>
            <p:nvPr/>
          </p:nvSpPr>
          <p:spPr bwMode="auto">
            <a:xfrm>
              <a:off x="2736" y="1296"/>
              <a:ext cx="70" cy="137"/>
            </a:xfrm>
            <a:prstGeom prst="cube">
              <a:avLst>
                <a:gd name="adj" fmla="val 45278"/>
              </a:avLst>
            </a:prstGeom>
            <a:solidFill>
              <a:srgbClr val="FFFFFF"/>
            </a:solidFill>
            <a:ln w="9525">
              <a:solidFill>
                <a:srgbClr val="000000"/>
              </a:solidFill>
              <a:miter lim="800000"/>
              <a:headEnd/>
              <a:tailEnd/>
            </a:ln>
          </p:spPr>
          <p:txBody>
            <a:bodyPr/>
            <a:lstStyle/>
            <a:p>
              <a:endParaRPr lang="en-US"/>
            </a:p>
          </p:txBody>
        </p:sp>
        <p:sp>
          <p:nvSpPr>
            <p:cNvPr id="41996" name="Line 11"/>
            <p:cNvSpPr>
              <a:spLocks noChangeShapeType="1"/>
            </p:cNvSpPr>
            <p:nvPr/>
          </p:nvSpPr>
          <p:spPr bwMode="auto">
            <a:xfrm>
              <a:off x="2064" y="1392"/>
              <a:ext cx="624" cy="0"/>
            </a:xfrm>
            <a:prstGeom prst="line">
              <a:avLst/>
            </a:prstGeom>
            <a:noFill/>
            <a:ln w="952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spAutoFit/>
            </a:bodyPr>
            <a:lstStyle/>
            <a:p>
              <a:endParaRPr lang="en-US"/>
            </a:p>
          </p:txBody>
        </p:sp>
        <p:sp>
          <p:nvSpPr>
            <p:cNvPr id="41997" name="Rectangle 12"/>
            <p:cNvSpPr>
              <a:spLocks noChangeArrowheads="1"/>
            </p:cNvSpPr>
            <p:nvPr/>
          </p:nvSpPr>
          <p:spPr bwMode="auto">
            <a:xfrm>
              <a:off x="2304" y="1248"/>
              <a:ext cx="148" cy="1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0" hangingPunct="0"/>
              <a:r>
                <a:rPr lang="en-US" sz="1200"/>
                <a:t>r</a:t>
              </a:r>
            </a:p>
          </p:txBody>
        </p:sp>
      </p:grpSp>
    </p:spTree>
    <p:extLst>
      <p:ext uri="{BB962C8B-B14F-4D97-AF65-F5344CB8AC3E}">
        <p14:creationId xmlns:p14="http://schemas.microsoft.com/office/powerpoint/2010/main" val="104856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r>
              <a:rPr lang="en-US" sz="3600" dirty="0">
                <a:ea typeface="ＭＳ Ｐゴシック" pitchFamily="-123" charset="-128"/>
                <a:cs typeface="ＭＳ Ｐゴシック" pitchFamily="-123" charset="-128"/>
              </a:rPr>
              <a:t>History of Nuclear Physics</a:t>
            </a:r>
          </a:p>
        </p:txBody>
      </p:sp>
      <p:sp>
        <p:nvSpPr>
          <p:cNvPr id="14338" name="Content Placeholder 2"/>
          <p:cNvSpPr>
            <a:spLocks noGrp="1"/>
          </p:cNvSpPr>
          <p:nvPr>
            <p:ph idx="1"/>
          </p:nvPr>
        </p:nvSpPr>
        <p:spPr>
          <a:xfrm>
            <a:off x="812800" y="1244600"/>
            <a:ext cx="7708900" cy="5334000"/>
          </a:xfrm>
        </p:spPr>
        <p:txBody>
          <a:bodyPr/>
          <a:lstStyle/>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1895 – Roentgen discovers x-rays</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1896 – Becquerel finds U salts fog film</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1897 – Thompson discovers the electron</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1903 – Curies get radiation burns</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1903 – Rutherford &amp; Soddy “radioactive change”</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1905 – Einstein publishes E = mc</a:t>
            </a:r>
            <a:r>
              <a:rPr lang="en-US" sz="2800" baseline="30000" dirty="0">
                <a:latin typeface="Times New Roman" pitchFamily="-123" charset="0"/>
                <a:ea typeface="ＭＳ Ｐゴシック" pitchFamily="-123" charset="-128"/>
                <a:cs typeface="ＭＳ Ｐゴシック" pitchFamily="-123" charset="-128"/>
              </a:rPr>
              <a:t>2</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1907 – Rutherford notes “scattering of </a:t>
            </a:r>
            <a:r>
              <a:rPr lang="en-US" sz="2800" dirty="0" err="1">
                <a:latin typeface="Times New Roman" pitchFamily="-123" charset="0"/>
                <a:ea typeface="ＭＳ Ｐゴシック" pitchFamily="-123" charset="-128"/>
                <a:cs typeface="ＭＳ Ｐゴシック" pitchFamily="-123" charset="-128"/>
              </a:rPr>
              <a:t>α</a:t>
            </a:r>
            <a:r>
              <a:rPr lang="en-US" sz="2800" dirty="0">
                <a:latin typeface="Times New Roman" pitchFamily="-123" charset="0"/>
                <a:ea typeface="ＭＳ Ｐゴシック" pitchFamily="-123" charset="-128"/>
                <a:cs typeface="ＭＳ Ｐゴシック" pitchFamily="-123" charset="-128"/>
              </a:rPr>
              <a:t> rays”</a:t>
            </a:r>
          </a:p>
          <a:p>
            <a:pPr marL="404813" indent="-404813" eaLnBrk="1" hangingPunct="1">
              <a:buClr>
                <a:srgbClr val="D57500"/>
              </a:buClr>
              <a:buFont typeface="Wingdings" charset="2"/>
              <a:buChar char="Ø"/>
              <a:tabLst>
                <a:tab pos="277813" algn="l"/>
              </a:tabLst>
            </a:pPr>
            <a:r>
              <a:rPr lang="en-US" sz="2800" dirty="0">
                <a:latin typeface="Times New Roman" pitchFamily="-123" charset="0"/>
                <a:ea typeface="ＭＳ Ｐゴシック" pitchFamily="-123" charset="-128"/>
                <a:cs typeface="ＭＳ Ｐゴシック" pitchFamily="-123" charset="-128"/>
              </a:rPr>
              <a:t>1911 – Rutherford announces nuclear atom from measuring α scattering</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1914 – HG Wells publishes “A World Set Free”</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1942 – Nuclear reactor</a:t>
            </a:r>
          </a:p>
          <a:p>
            <a:pPr eaLnBrk="1" hangingPunct="1">
              <a:buClr>
                <a:srgbClr val="D57500"/>
              </a:buClr>
              <a:buFont typeface="Wingdings" charset="2"/>
              <a:buChar char="Ø"/>
            </a:pPr>
            <a:endParaRPr lang="en-US" sz="2800" dirty="0">
              <a:latin typeface="Times New Roman" pitchFamily="-123" charset="0"/>
              <a:ea typeface="ＭＳ Ｐゴシック" pitchFamily="-123" charset="-128"/>
              <a:cs typeface="ＭＳ Ｐゴシック" pitchFamily="-123" charset="-128"/>
            </a:endParaRPr>
          </a:p>
          <a:p>
            <a:pPr eaLnBrk="1" hangingPunct="1">
              <a:buClr>
                <a:srgbClr val="D57500"/>
              </a:buClr>
              <a:buFont typeface="Wingdings" charset="2"/>
              <a:buChar char="Ø"/>
            </a:pPr>
            <a:endParaRPr lang="en-US" sz="2800" dirty="0">
              <a:latin typeface="Times New Roman" pitchFamily="-123" charset="0"/>
              <a:ea typeface="ＭＳ Ｐゴシック" pitchFamily="-123" charset="-128"/>
              <a:cs typeface="ＭＳ Ｐゴシック" pitchFamily="-123"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11</a:t>
            </a:fld>
            <a:endParaRPr lang="en-US"/>
          </a:p>
        </p:txBody>
      </p:sp>
    </p:spTree>
    <p:extLst>
      <p:ext uri="{BB962C8B-B14F-4D97-AF65-F5344CB8AC3E}">
        <p14:creationId xmlns:p14="http://schemas.microsoft.com/office/powerpoint/2010/main" val="3475555492"/>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defRPr/>
            </a:pPr>
            <a:r>
              <a:rPr lang="en-US" sz="3600" dirty="0">
                <a:ea typeface="ＭＳ Ｐゴシック" pitchFamily="-123" charset="-128"/>
                <a:cs typeface="ＭＳ Ｐゴシック" pitchFamily="-123" charset="-128"/>
              </a:rPr>
              <a:t>Radioactivity – </a:t>
            </a:r>
            <a:r>
              <a:rPr lang="en-US" sz="3600" dirty="0">
                <a:latin typeface="Symbol" charset="2"/>
                <a:ea typeface="ＭＳ Ｐゴシック" pitchFamily="-123" charset="-128"/>
                <a:cs typeface="Symbol" charset="2"/>
              </a:rPr>
              <a:t>a</a:t>
            </a:r>
            <a:r>
              <a:rPr lang="en-US" sz="3600" dirty="0">
                <a:ea typeface="ＭＳ Ｐゴシック" pitchFamily="-123" charset="-128"/>
                <a:cs typeface="ＭＳ Ｐゴシック" pitchFamily="-123" charset="-128"/>
              </a:rPr>
              <a:t>, </a:t>
            </a:r>
            <a:r>
              <a:rPr lang="en-US" sz="3600" dirty="0">
                <a:latin typeface="Symbol" charset="2"/>
                <a:ea typeface="ＭＳ Ｐゴシック" pitchFamily="-123" charset="-128"/>
                <a:cs typeface="Symbol" charset="2"/>
              </a:rPr>
              <a:t>b</a:t>
            </a:r>
            <a:r>
              <a:rPr lang="en-US" sz="3600" dirty="0">
                <a:ea typeface="ＭＳ Ｐゴシック" pitchFamily="-123" charset="-128"/>
                <a:cs typeface="ＭＳ Ｐゴシック" pitchFamily="-123" charset="-128"/>
              </a:rPr>
              <a:t>, and </a:t>
            </a:r>
            <a:r>
              <a:rPr lang="en-US" sz="3600" dirty="0">
                <a:latin typeface="Symbol" charset="2"/>
                <a:ea typeface="ＭＳ Ｐゴシック" pitchFamily="-123" charset="-128"/>
                <a:cs typeface="Symbol" charset="2"/>
              </a:rPr>
              <a:t>g</a:t>
            </a:r>
            <a:r>
              <a:rPr lang="en-US" sz="3600" dirty="0">
                <a:ea typeface="ＭＳ Ｐゴシック" pitchFamily="-123" charset="-128"/>
                <a:cs typeface="ＭＳ Ｐゴシック" pitchFamily="-123" charset="-128"/>
              </a:rPr>
              <a:t> Decay</a:t>
            </a:r>
            <a:endParaRPr lang="en-US" sz="3600" dirty="0">
              <a:effectLst>
                <a:outerShdw blurRad="38100" dist="38100" dir="2700000" algn="tl">
                  <a:srgbClr val="DDDDDD"/>
                </a:outerShdw>
              </a:effectLst>
              <a:ea typeface="ＭＳ Ｐゴシック" charset="-128"/>
              <a:cs typeface="ＭＳ Ｐゴシック"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12</a:t>
            </a:fld>
            <a:endParaRPr lang="en-US"/>
          </a:p>
        </p:txBody>
      </p:sp>
      <p:grpSp>
        <p:nvGrpSpPr>
          <p:cNvPr id="5" name="Group 4"/>
          <p:cNvGrpSpPr/>
          <p:nvPr/>
        </p:nvGrpSpPr>
        <p:grpSpPr>
          <a:xfrm>
            <a:off x="3886200" y="1384300"/>
            <a:ext cx="5106735" cy="2172732"/>
            <a:chOff x="1562100" y="4318000"/>
            <a:chExt cx="5106735" cy="2172732"/>
          </a:xfrm>
        </p:grpSpPr>
        <p:sp>
          <p:nvSpPr>
            <p:cNvPr id="12" name="TextBox 11"/>
            <p:cNvSpPr txBox="1"/>
            <p:nvPr/>
          </p:nvSpPr>
          <p:spPr>
            <a:xfrm>
              <a:off x="3187700" y="6121400"/>
              <a:ext cx="3327400" cy="369332"/>
            </a:xfrm>
            <a:prstGeom prst="rect">
              <a:avLst/>
            </a:prstGeom>
            <a:noFill/>
          </p:spPr>
          <p:txBody>
            <a:bodyPr wrap="square" rtlCol="0">
              <a:spAutoFit/>
            </a:bodyPr>
            <a:lstStyle/>
            <a:p>
              <a:r>
                <a:rPr lang="en-US" sz="1800" dirty="0"/>
                <a:t>De-excitation photon </a:t>
              </a:r>
              <a:r>
                <a:rPr lang="en-US" sz="1800" dirty="0" err="1"/>
                <a:t>hf</a:t>
              </a:r>
              <a:r>
                <a:rPr lang="en-US" sz="1800" dirty="0"/>
                <a:t> = </a:t>
              </a:r>
              <a:r>
                <a:rPr lang="en-US" sz="1800" dirty="0" err="1"/>
                <a:t>E</a:t>
              </a:r>
              <a:r>
                <a:rPr lang="en-US" sz="1800" baseline="-25000" dirty="0" err="1"/>
                <a:t>f</a:t>
              </a:r>
              <a:r>
                <a:rPr lang="en-US" sz="1800" dirty="0"/>
                <a:t> - </a:t>
              </a:r>
              <a:r>
                <a:rPr lang="en-US" sz="1800" dirty="0" err="1"/>
                <a:t>E</a:t>
              </a:r>
              <a:r>
                <a:rPr lang="en-US" sz="1800" baseline="-25000" dirty="0" err="1"/>
                <a:t>i</a:t>
              </a:r>
              <a:endParaRPr lang="en-US" sz="1800" dirty="0"/>
            </a:p>
          </p:txBody>
        </p:sp>
        <p:grpSp>
          <p:nvGrpSpPr>
            <p:cNvPr id="3" name="Group 2"/>
            <p:cNvGrpSpPr/>
            <p:nvPr/>
          </p:nvGrpSpPr>
          <p:grpSpPr>
            <a:xfrm>
              <a:off x="1562100" y="4318000"/>
              <a:ext cx="5106735" cy="2133600"/>
              <a:chOff x="1562100" y="4318000"/>
              <a:chExt cx="5106735" cy="2133600"/>
            </a:xfrm>
          </p:grpSpPr>
          <p:sp>
            <p:nvSpPr>
              <p:cNvPr id="11" name="TextBox 10"/>
              <p:cNvSpPr txBox="1"/>
              <p:nvPr/>
            </p:nvSpPr>
            <p:spPr>
              <a:xfrm>
                <a:off x="3251200" y="4775200"/>
                <a:ext cx="3417635" cy="369332"/>
              </a:xfrm>
              <a:prstGeom prst="rect">
                <a:avLst/>
              </a:prstGeom>
              <a:noFill/>
            </p:spPr>
            <p:txBody>
              <a:bodyPr wrap="none" rtlCol="0">
                <a:spAutoFit/>
              </a:bodyPr>
              <a:lstStyle/>
              <a:p>
                <a:r>
                  <a:rPr lang="en-US" sz="1800" dirty="0"/>
                  <a:t>Excitation increase PE (</a:t>
                </a:r>
                <a:r>
                  <a:rPr lang="en-US" sz="1800" dirty="0" err="1"/>
                  <a:t>E</a:t>
                </a:r>
                <a:r>
                  <a:rPr lang="en-US" sz="1800" baseline="-25000" dirty="0" err="1"/>
                  <a:t>i</a:t>
                </a:r>
                <a:r>
                  <a:rPr lang="en-US" sz="1800" dirty="0"/>
                  <a:t> to </a:t>
                </a:r>
                <a:r>
                  <a:rPr lang="en-US" sz="1800" dirty="0" err="1"/>
                  <a:t>E</a:t>
                </a:r>
                <a:r>
                  <a:rPr lang="en-US" sz="1800" baseline="-25000" dirty="0" err="1"/>
                  <a:t>f</a:t>
                </a:r>
                <a:r>
                  <a:rPr lang="en-US" sz="1800" dirty="0"/>
                  <a:t>)</a:t>
                </a:r>
              </a:p>
            </p:txBody>
          </p:sp>
          <p:grpSp>
            <p:nvGrpSpPr>
              <p:cNvPr id="21" name="Group 20"/>
              <p:cNvGrpSpPr/>
              <p:nvPr/>
            </p:nvGrpSpPr>
            <p:grpSpPr>
              <a:xfrm>
                <a:off x="1562100" y="4686300"/>
                <a:ext cx="4165600" cy="1765300"/>
                <a:chOff x="1562100" y="4686300"/>
                <a:chExt cx="4165600" cy="1765300"/>
              </a:xfrm>
            </p:grpSpPr>
            <p:sp>
              <p:nvSpPr>
                <p:cNvPr id="15" name="Oval 14"/>
                <p:cNvSpPr/>
                <p:nvPr/>
              </p:nvSpPr>
              <p:spPr>
                <a:xfrm>
                  <a:off x="1562100" y="4686300"/>
                  <a:ext cx="1866900" cy="17653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905000" y="4991100"/>
                  <a:ext cx="1181100" cy="11684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flipV="1">
                  <a:off x="3009900" y="5067300"/>
                  <a:ext cx="292100" cy="2032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rot="10800000">
                  <a:off x="2997200" y="5892800"/>
                  <a:ext cx="241300" cy="177800"/>
                </a:xfrm>
                <a:prstGeom prst="straightConnector1">
                  <a:avLst/>
                </a:prstGeom>
                <a:ln>
                  <a:solidFill>
                    <a:srgbClr val="FF6600"/>
                  </a:solidFill>
                  <a:tailEnd type="arrow"/>
                </a:ln>
                <a:effectLst/>
              </p:spPr>
              <p:style>
                <a:lnRef idx="2">
                  <a:schemeClr val="accent1"/>
                </a:lnRef>
                <a:fillRef idx="0">
                  <a:schemeClr val="accent1"/>
                </a:fillRef>
                <a:effectRef idx="1">
                  <a:schemeClr val="accent1"/>
                </a:effectRef>
                <a:fontRef idx="minor">
                  <a:schemeClr val="tx1"/>
                </a:fontRef>
              </p:style>
            </p:cxnSp>
            <p:graphicFrame>
              <p:nvGraphicFramePr>
                <p:cNvPr id="19" name="Chart 18"/>
                <p:cNvGraphicFramePr/>
                <p:nvPr/>
              </p:nvGraphicFramePr>
              <p:xfrm>
                <a:off x="3060700" y="5835650"/>
                <a:ext cx="2667000" cy="412750"/>
              </p:xfrm>
              <a:graphic>
                <a:graphicData uri="http://schemas.openxmlformats.org/drawingml/2006/chart">
                  <c:chart xmlns:c="http://schemas.openxmlformats.org/drawingml/2006/chart" xmlns:r="http://schemas.openxmlformats.org/officeDocument/2006/relationships" r:id="rId3"/>
                </a:graphicData>
              </a:graphic>
            </p:graphicFrame>
          </p:grpSp>
          <p:sp>
            <p:nvSpPr>
              <p:cNvPr id="20" name="TextBox 19"/>
              <p:cNvSpPr txBox="1"/>
              <p:nvPr/>
            </p:nvSpPr>
            <p:spPr>
              <a:xfrm>
                <a:off x="1625600" y="4318000"/>
                <a:ext cx="1724551" cy="338554"/>
              </a:xfrm>
              <a:prstGeom prst="rect">
                <a:avLst/>
              </a:prstGeom>
              <a:noFill/>
            </p:spPr>
            <p:txBody>
              <a:bodyPr wrap="none" rtlCol="0">
                <a:spAutoFit/>
              </a:bodyPr>
              <a:lstStyle/>
              <a:p>
                <a:r>
                  <a:rPr lang="en-US" sz="1600" dirty="0"/>
                  <a:t>neutrons/protons</a:t>
                </a:r>
              </a:p>
            </p:txBody>
          </p:sp>
        </p:grpSp>
      </p:grpSp>
      <p:grpSp>
        <p:nvGrpSpPr>
          <p:cNvPr id="22" name="Group 21"/>
          <p:cNvGrpSpPr/>
          <p:nvPr/>
        </p:nvGrpSpPr>
        <p:grpSpPr>
          <a:xfrm>
            <a:off x="6515100" y="4406900"/>
            <a:ext cx="2444161" cy="2087265"/>
            <a:chOff x="2501900" y="3937000"/>
            <a:chExt cx="2444161" cy="2087265"/>
          </a:xfrm>
        </p:grpSpPr>
        <p:sp>
          <p:nvSpPr>
            <p:cNvPr id="23" name="Oval 22"/>
            <p:cNvSpPr/>
            <p:nvPr/>
          </p:nvSpPr>
          <p:spPr>
            <a:xfrm>
              <a:off x="2565400" y="4953000"/>
              <a:ext cx="203200" cy="203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2501900" y="4521200"/>
              <a:ext cx="355837" cy="461665"/>
            </a:xfrm>
            <a:prstGeom prst="rect">
              <a:avLst/>
            </a:prstGeom>
            <a:noFill/>
          </p:spPr>
          <p:txBody>
            <a:bodyPr wrap="none" rtlCol="0">
              <a:spAutoFit/>
            </a:bodyPr>
            <a:lstStyle/>
            <a:p>
              <a:r>
                <a:rPr lang="en-US" dirty="0" err="1"/>
                <a:t>p</a:t>
              </a:r>
              <a:endParaRPr lang="en-US" dirty="0"/>
            </a:p>
          </p:txBody>
        </p:sp>
        <p:cxnSp>
          <p:nvCxnSpPr>
            <p:cNvPr id="25" name="Straight Arrow Connector 24"/>
            <p:cNvCxnSpPr/>
            <p:nvPr/>
          </p:nvCxnSpPr>
          <p:spPr>
            <a:xfrm>
              <a:off x="2844800" y="5041900"/>
              <a:ext cx="1612900" cy="12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Oval 25"/>
            <p:cNvSpPr/>
            <p:nvPr/>
          </p:nvSpPr>
          <p:spPr>
            <a:xfrm>
              <a:off x="4546600" y="4953000"/>
              <a:ext cx="203200" cy="203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4483100" y="4521200"/>
              <a:ext cx="355837" cy="461665"/>
            </a:xfrm>
            <a:prstGeom prst="rect">
              <a:avLst/>
            </a:prstGeom>
            <a:noFill/>
          </p:spPr>
          <p:txBody>
            <a:bodyPr wrap="none" rtlCol="0">
              <a:spAutoFit/>
            </a:bodyPr>
            <a:lstStyle/>
            <a:p>
              <a:r>
                <a:rPr lang="en-US" dirty="0" err="1"/>
                <a:t>n</a:t>
              </a:r>
              <a:endParaRPr lang="en-US" dirty="0"/>
            </a:p>
          </p:txBody>
        </p:sp>
        <p:cxnSp>
          <p:nvCxnSpPr>
            <p:cNvPr id="28" name="Straight Arrow Connector 27"/>
            <p:cNvCxnSpPr/>
            <p:nvPr/>
          </p:nvCxnSpPr>
          <p:spPr>
            <a:xfrm>
              <a:off x="3606800" y="5118100"/>
              <a:ext cx="914400" cy="685800"/>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4470400" y="5562600"/>
              <a:ext cx="475661" cy="461665"/>
            </a:xfrm>
            <a:prstGeom prst="rect">
              <a:avLst/>
            </a:prstGeom>
            <a:noFill/>
          </p:spPr>
          <p:txBody>
            <a:bodyPr wrap="none" rtlCol="0">
              <a:spAutoFit/>
            </a:bodyPr>
            <a:lstStyle/>
            <a:p>
              <a:r>
                <a:rPr lang="en-US" dirty="0" err="1"/>
                <a:t>e</a:t>
              </a:r>
              <a:r>
                <a:rPr lang="en-US" baseline="30000" dirty="0"/>
                <a:t>+</a:t>
              </a:r>
            </a:p>
          </p:txBody>
        </p:sp>
        <p:cxnSp>
          <p:nvCxnSpPr>
            <p:cNvPr id="30" name="Straight Arrow Connector 29"/>
            <p:cNvCxnSpPr/>
            <p:nvPr/>
          </p:nvCxnSpPr>
          <p:spPr>
            <a:xfrm flipV="1">
              <a:off x="3606800" y="4236710"/>
              <a:ext cx="863600" cy="779790"/>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4470400" y="3937000"/>
              <a:ext cx="351378" cy="523220"/>
            </a:xfrm>
            <a:prstGeom prst="rect">
              <a:avLst/>
            </a:prstGeom>
            <a:noFill/>
          </p:spPr>
          <p:txBody>
            <a:bodyPr wrap="none" rtlCol="0">
              <a:spAutoFit/>
            </a:bodyPr>
            <a:lstStyle/>
            <a:p>
              <a:r>
                <a:rPr lang="en-US" sz="2800" dirty="0" err="1">
                  <a:latin typeface="Times New Roman" pitchFamily="-123" charset="0"/>
                </a:rPr>
                <a:t>ν</a:t>
              </a:r>
              <a:endParaRPr lang="en-US" sz="2800" dirty="0"/>
            </a:p>
          </p:txBody>
        </p:sp>
      </p:grpSp>
      <p:grpSp>
        <p:nvGrpSpPr>
          <p:cNvPr id="32" name="Group 31"/>
          <p:cNvGrpSpPr/>
          <p:nvPr/>
        </p:nvGrpSpPr>
        <p:grpSpPr>
          <a:xfrm>
            <a:off x="3733800" y="4229100"/>
            <a:ext cx="2392665" cy="2290465"/>
            <a:chOff x="1917700" y="4089400"/>
            <a:chExt cx="2392665" cy="2290465"/>
          </a:xfrm>
        </p:grpSpPr>
        <p:grpSp>
          <p:nvGrpSpPr>
            <p:cNvPr id="33" name="Group 32"/>
            <p:cNvGrpSpPr/>
            <p:nvPr/>
          </p:nvGrpSpPr>
          <p:grpSpPr>
            <a:xfrm>
              <a:off x="1917700" y="4292600"/>
              <a:ext cx="2392665" cy="2087265"/>
              <a:chOff x="2501900" y="3937000"/>
              <a:chExt cx="2392665" cy="2087265"/>
            </a:xfrm>
          </p:grpSpPr>
          <p:sp>
            <p:nvSpPr>
              <p:cNvPr id="35" name="Oval 34"/>
              <p:cNvSpPr/>
              <p:nvPr/>
            </p:nvSpPr>
            <p:spPr>
              <a:xfrm>
                <a:off x="2565400" y="4953000"/>
                <a:ext cx="203200" cy="203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p:cNvSpPr txBox="1"/>
              <p:nvPr/>
            </p:nvSpPr>
            <p:spPr>
              <a:xfrm>
                <a:off x="2501900" y="4521200"/>
                <a:ext cx="355837" cy="461665"/>
              </a:xfrm>
              <a:prstGeom prst="rect">
                <a:avLst/>
              </a:prstGeom>
              <a:noFill/>
            </p:spPr>
            <p:txBody>
              <a:bodyPr wrap="none" rtlCol="0">
                <a:spAutoFit/>
              </a:bodyPr>
              <a:lstStyle/>
              <a:p>
                <a:r>
                  <a:rPr lang="en-US" dirty="0" err="1"/>
                  <a:t>n</a:t>
                </a:r>
                <a:endParaRPr lang="en-US" dirty="0"/>
              </a:p>
            </p:txBody>
          </p:sp>
          <p:cxnSp>
            <p:nvCxnSpPr>
              <p:cNvPr id="37" name="Straight Arrow Connector 36"/>
              <p:cNvCxnSpPr/>
              <p:nvPr/>
            </p:nvCxnSpPr>
            <p:spPr>
              <a:xfrm>
                <a:off x="2844800" y="5041900"/>
                <a:ext cx="1612900" cy="12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Oval 37"/>
              <p:cNvSpPr/>
              <p:nvPr/>
            </p:nvSpPr>
            <p:spPr>
              <a:xfrm>
                <a:off x="4546600" y="4953000"/>
                <a:ext cx="203200" cy="203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extBox 38"/>
              <p:cNvSpPr txBox="1"/>
              <p:nvPr/>
            </p:nvSpPr>
            <p:spPr>
              <a:xfrm>
                <a:off x="4483100" y="4521200"/>
                <a:ext cx="355837" cy="461665"/>
              </a:xfrm>
              <a:prstGeom prst="rect">
                <a:avLst/>
              </a:prstGeom>
              <a:noFill/>
            </p:spPr>
            <p:txBody>
              <a:bodyPr wrap="none" rtlCol="0">
                <a:spAutoFit/>
              </a:bodyPr>
              <a:lstStyle/>
              <a:p>
                <a:r>
                  <a:rPr lang="en-US" dirty="0" err="1"/>
                  <a:t>p</a:t>
                </a:r>
                <a:endParaRPr lang="en-US" dirty="0"/>
              </a:p>
            </p:txBody>
          </p:sp>
          <p:cxnSp>
            <p:nvCxnSpPr>
              <p:cNvPr id="40" name="Straight Arrow Connector 39"/>
              <p:cNvCxnSpPr/>
              <p:nvPr/>
            </p:nvCxnSpPr>
            <p:spPr>
              <a:xfrm>
                <a:off x="3606800" y="5118100"/>
                <a:ext cx="914400" cy="685800"/>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4470400" y="5562600"/>
                <a:ext cx="424165" cy="461665"/>
              </a:xfrm>
              <a:prstGeom prst="rect">
                <a:avLst/>
              </a:prstGeom>
              <a:noFill/>
            </p:spPr>
            <p:txBody>
              <a:bodyPr wrap="none" rtlCol="0">
                <a:spAutoFit/>
              </a:bodyPr>
              <a:lstStyle/>
              <a:p>
                <a:r>
                  <a:rPr lang="en-US" dirty="0" err="1"/>
                  <a:t>e</a:t>
                </a:r>
                <a:r>
                  <a:rPr lang="en-US" baseline="30000" dirty="0"/>
                  <a:t>-</a:t>
                </a:r>
              </a:p>
            </p:txBody>
          </p:sp>
          <p:cxnSp>
            <p:nvCxnSpPr>
              <p:cNvPr id="42" name="Straight Arrow Connector 41"/>
              <p:cNvCxnSpPr/>
              <p:nvPr/>
            </p:nvCxnSpPr>
            <p:spPr>
              <a:xfrm flipV="1">
                <a:off x="3606800" y="4236710"/>
                <a:ext cx="863600" cy="779790"/>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4470400" y="3937000"/>
                <a:ext cx="351378" cy="523220"/>
              </a:xfrm>
              <a:prstGeom prst="rect">
                <a:avLst/>
              </a:prstGeom>
              <a:noFill/>
            </p:spPr>
            <p:txBody>
              <a:bodyPr wrap="none" rtlCol="0">
                <a:spAutoFit/>
              </a:bodyPr>
              <a:lstStyle/>
              <a:p>
                <a:r>
                  <a:rPr lang="en-US" sz="2800" dirty="0" err="1">
                    <a:latin typeface="Times New Roman" pitchFamily="-123" charset="0"/>
                  </a:rPr>
                  <a:t>ν</a:t>
                </a:r>
                <a:endParaRPr lang="en-US" sz="2800" dirty="0"/>
              </a:p>
            </p:txBody>
          </p:sp>
        </p:grpSp>
        <p:sp>
          <p:nvSpPr>
            <p:cNvPr id="34" name="TextBox 33"/>
            <p:cNvSpPr txBox="1"/>
            <p:nvPr/>
          </p:nvSpPr>
          <p:spPr>
            <a:xfrm>
              <a:off x="3873500" y="4089400"/>
              <a:ext cx="364202" cy="461665"/>
            </a:xfrm>
            <a:prstGeom prst="rect">
              <a:avLst/>
            </a:prstGeom>
            <a:noFill/>
          </p:spPr>
          <p:txBody>
            <a:bodyPr wrap="none" rtlCol="0">
              <a:spAutoFit/>
            </a:bodyPr>
            <a:lstStyle/>
            <a:p>
              <a:r>
                <a:rPr lang="en-US" dirty="0"/>
                <a:t>_</a:t>
              </a:r>
            </a:p>
          </p:txBody>
        </p:sp>
      </p:grpSp>
      <p:pic>
        <p:nvPicPr>
          <p:cNvPr id="44" name="Picture 43"/>
          <p:cNvPicPr>
            <a:picLocks noChangeAspect="1"/>
          </p:cNvPicPr>
          <p:nvPr/>
        </p:nvPicPr>
        <p:blipFill>
          <a:blip r:embed="rId4"/>
          <a:stretch>
            <a:fillRect/>
          </a:stretch>
        </p:blipFill>
        <p:spPr>
          <a:xfrm>
            <a:off x="228600" y="2781300"/>
            <a:ext cx="3048000" cy="2070100"/>
          </a:xfrm>
          <a:prstGeom prst="rect">
            <a:avLst/>
          </a:prstGeom>
        </p:spPr>
      </p:pic>
      <p:sp>
        <p:nvSpPr>
          <p:cNvPr id="6" name="Rectangle 5"/>
          <p:cNvSpPr/>
          <p:nvPr/>
        </p:nvSpPr>
        <p:spPr>
          <a:xfrm>
            <a:off x="3530600" y="1358900"/>
            <a:ext cx="5473700" cy="24892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6629400" y="1371600"/>
            <a:ext cx="1107996" cy="461665"/>
          </a:xfrm>
          <a:prstGeom prst="rect">
            <a:avLst/>
          </a:prstGeom>
          <a:noFill/>
        </p:spPr>
        <p:txBody>
          <a:bodyPr wrap="none" rtlCol="0">
            <a:spAutoFit/>
          </a:bodyPr>
          <a:lstStyle/>
          <a:p>
            <a:r>
              <a:rPr lang="en-US" dirty="0">
                <a:latin typeface="Symbol" charset="2"/>
                <a:ea typeface="ＭＳ Ｐゴシック" pitchFamily="-123" charset="-128"/>
                <a:cs typeface="Symbol" charset="2"/>
              </a:rPr>
              <a:t>g </a:t>
            </a:r>
            <a:r>
              <a:rPr lang="en-US" dirty="0">
                <a:latin typeface="Times New Roman" pitchFamily="-123" charset="0"/>
                <a:ea typeface="ＭＳ Ｐゴシック" pitchFamily="-123" charset="-128"/>
                <a:cs typeface="ＭＳ Ｐゴシック" pitchFamily="-123" charset="-128"/>
              </a:rPr>
              <a:t>decay</a:t>
            </a:r>
          </a:p>
        </p:txBody>
      </p:sp>
      <p:sp>
        <p:nvSpPr>
          <p:cNvPr id="8" name="TextBox 7"/>
          <p:cNvSpPr txBox="1"/>
          <p:nvPr/>
        </p:nvSpPr>
        <p:spPr>
          <a:xfrm>
            <a:off x="3835400" y="4432300"/>
            <a:ext cx="1238290" cy="461665"/>
          </a:xfrm>
          <a:prstGeom prst="rect">
            <a:avLst/>
          </a:prstGeom>
          <a:noFill/>
        </p:spPr>
        <p:txBody>
          <a:bodyPr wrap="none" rtlCol="0">
            <a:spAutoFit/>
          </a:bodyPr>
          <a:lstStyle/>
          <a:p>
            <a:r>
              <a:rPr lang="en-US" dirty="0">
                <a:latin typeface="Times New Roman" pitchFamily="-123" charset="0"/>
                <a:ea typeface="ＭＳ Ｐゴシック" pitchFamily="-123" charset="-128"/>
                <a:cs typeface="ＭＳ Ｐゴシック" pitchFamily="-123" charset="-128"/>
              </a:rPr>
              <a:t>β</a:t>
            </a:r>
            <a:r>
              <a:rPr lang="en-US" baseline="30000" dirty="0">
                <a:latin typeface="Times New Roman" pitchFamily="-123" charset="0"/>
                <a:ea typeface="ＭＳ Ｐゴシック" pitchFamily="-123" charset="-128"/>
                <a:cs typeface="ＭＳ Ｐゴシック" pitchFamily="-123" charset="-128"/>
              </a:rPr>
              <a:t>-</a:t>
            </a:r>
            <a:r>
              <a:rPr lang="en-US" dirty="0">
                <a:latin typeface="Times New Roman" pitchFamily="-123" charset="0"/>
                <a:ea typeface="ＭＳ Ｐゴシック" pitchFamily="-123" charset="-128"/>
                <a:cs typeface="ＭＳ Ｐゴシック" pitchFamily="-123" charset="-128"/>
              </a:rPr>
              <a:t> decay</a:t>
            </a:r>
          </a:p>
        </p:txBody>
      </p:sp>
      <p:sp>
        <p:nvSpPr>
          <p:cNvPr id="45" name="TextBox 44"/>
          <p:cNvSpPr txBox="1"/>
          <p:nvPr/>
        </p:nvSpPr>
        <p:spPr>
          <a:xfrm>
            <a:off x="6692900" y="4432300"/>
            <a:ext cx="1251514" cy="461665"/>
          </a:xfrm>
          <a:prstGeom prst="rect">
            <a:avLst/>
          </a:prstGeom>
          <a:noFill/>
        </p:spPr>
        <p:txBody>
          <a:bodyPr wrap="none" rtlCol="0">
            <a:spAutoFit/>
          </a:bodyPr>
          <a:lstStyle/>
          <a:p>
            <a:r>
              <a:rPr lang="en-US" dirty="0">
                <a:latin typeface="Times New Roman" pitchFamily="-123" charset="0"/>
                <a:ea typeface="ＭＳ Ｐゴシック" pitchFamily="-123" charset="-128"/>
                <a:cs typeface="ＭＳ Ｐゴシック" pitchFamily="-123" charset="-128"/>
              </a:rPr>
              <a:t>β</a:t>
            </a:r>
            <a:r>
              <a:rPr lang="en-US" baseline="30000" dirty="0">
                <a:latin typeface="Times New Roman" pitchFamily="-123" charset="0"/>
                <a:ea typeface="ＭＳ Ｐゴシック" pitchFamily="-123" charset="-128"/>
                <a:cs typeface="ＭＳ Ｐゴシック" pitchFamily="-123" charset="-128"/>
              </a:rPr>
              <a:t>+</a:t>
            </a:r>
            <a:r>
              <a:rPr lang="en-US" dirty="0">
                <a:latin typeface="Times New Roman" pitchFamily="-123" charset="0"/>
                <a:ea typeface="ＭＳ Ｐゴシック" pitchFamily="-123" charset="-128"/>
                <a:cs typeface="ＭＳ Ｐゴシック" pitchFamily="-123" charset="-128"/>
              </a:rPr>
              <a:t> decay</a:t>
            </a:r>
          </a:p>
        </p:txBody>
      </p:sp>
      <p:sp>
        <p:nvSpPr>
          <p:cNvPr id="10" name="Rectangle 9"/>
          <p:cNvSpPr/>
          <p:nvPr/>
        </p:nvSpPr>
        <p:spPr>
          <a:xfrm>
            <a:off x="3556000" y="4152900"/>
            <a:ext cx="5448300" cy="2514600"/>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Box 45"/>
          <p:cNvSpPr txBox="1"/>
          <p:nvPr/>
        </p:nvSpPr>
        <p:spPr>
          <a:xfrm>
            <a:off x="863600" y="2286000"/>
            <a:ext cx="1173368" cy="461665"/>
          </a:xfrm>
          <a:prstGeom prst="rect">
            <a:avLst/>
          </a:prstGeom>
          <a:noFill/>
        </p:spPr>
        <p:txBody>
          <a:bodyPr wrap="none" rtlCol="0">
            <a:spAutoFit/>
          </a:bodyPr>
          <a:lstStyle/>
          <a:p>
            <a:r>
              <a:rPr lang="en-US" dirty="0">
                <a:latin typeface="Symbol" charset="2"/>
                <a:ea typeface="ＭＳ Ｐゴシック" pitchFamily="-123" charset="-128"/>
                <a:cs typeface="Symbol" charset="2"/>
              </a:rPr>
              <a:t>a </a:t>
            </a:r>
            <a:r>
              <a:rPr lang="en-US" dirty="0">
                <a:latin typeface="Times New Roman" pitchFamily="-123" charset="0"/>
                <a:ea typeface="ＭＳ Ｐゴシック" pitchFamily="-123" charset="-128"/>
                <a:cs typeface="ＭＳ Ｐゴシック" pitchFamily="-123" charset="-128"/>
              </a:rPr>
              <a:t>decay</a:t>
            </a:r>
          </a:p>
        </p:txBody>
      </p:sp>
      <p:sp>
        <p:nvSpPr>
          <p:cNvPr id="13" name="Rectangle 12"/>
          <p:cNvSpPr/>
          <p:nvPr/>
        </p:nvSpPr>
        <p:spPr>
          <a:xfrm>
            <a:off x="114300" y="2260600"/>
            <a:ext cx="3276600" cy="2870200"/>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000000"/>
                </a:solidFill>
              </a:ln>
              <a:noFill/>
            </a:endParaRPr>
          </a:p>
        </p:txBody>
      </p:sp>
    </p:spTree>
    <p:extLst>
      <p:ext uri="{BB962C8B-B14F-4D97-AF65-F5344CB8AC3E}">
        <p14:creationId xmlns:p14="http://schemas.microsoft.com/office/powerpoint/2010/main" val="3712122197"/>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774700"/>
          </a:xfrm>
        </p:spPr>
        <p:txBody>
          <a:bodyPr vert="horz" wrap="square" lIns="91440" tIns="45720" rIns="91440" bIns="45720" numCol="1" anchor="t" anchorCtr="0" compatLnSpc="1">
            <a:prstTxWarp prst="textNoShape">
              <a:avLst/>
            </a:prstTxWarp>
          </a:bodyPr>
          <a:lstStyle/>
          <a:p>
            <a:pPr algn="ctr"/>
            <a:r>
              <a:rPr lang="en-US" sz="3600" dirty="0">
                <a:solidFill>
                  <a:srgbClr val="D57500"/>
                </a:solidFill>
                <a:ea typeface="ＭＳ Ｐゴシック" pitchFamily="-123" charset="-128"/>
                <a:cs typeface="ＭＳ Ｐゴシック" pitchFamily="-123" charset="-128"/>
              </a:rPr>
              <a:t>Radioactivity – </a:t>
            </a:r>
            <a:r>
              <a:rPr lang="en-US" sz="3600" b="1" dirty="0">
                <a:solidFill>
                  <a:srgbClr val="D57500"/>
                </a:solidFill>
                <a:effectLst>
                  <a:outerShdw blurRad="38100" dist="38100" dir="2700000" algn="tl">
                    <a:srgbClr val="DDDDDD"/>
                  </a:outerShdw>
                </a:effectLst>
                <a:latin typeface="Arial" charset="0"/>
                <a:ea typeface="MS PGothic" charset="0"/>
              </a:rPr>
              <a:t>Fission</a:t>
            </a:r>
          </a:p>
        </p:txBody>
      </p:sp>
      <p:sp>
        <p:nvSpPr>
          <p:cNvPr id="55299" name="Content Placeholder 4"/>
          <p:cNvSpPr>
            <a:spLocks noGrp="1"/>
          </p:cNvSpPr>
          <p:nvPr>
            <p:ph idx="1"/>
          </p:nvPr>
        </p:nvSpPr>
        <p:spPr bwMode="auto">
          <a:xfrm>
            <a:off x="709613" y="898525"/>
            <a:ext cx="7888287" cy="218757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D57500"/>
              </a:buClr>
              <a:buFont typeface="Wingdings" charset="0"/>
              <a:buChar char="Ø"/>
            </a:pPr>
            <a:r>
              <a:rPr lang="en-US" sz="2800" dirty="0">
                <a:latin typeface="Times New Roman"/>
                <a:ea typeface="MS PGothic" charset="0"/>
                <a:cs typeface="Times New Roman"/>
              </a:rPr>
              <a:t>Fission of a heavy nucleus such as plutonium and uranium can be spontaneous or induced</a:t>
            </a:r>
          </a:p>
          <a:p>
            <a:pPr>
              <a:buClr>
                <a:srgbClr val="D57500"/>
              </a:buClr>
              <a:buFont typeface="Wingdings" charset="0"/>
              <a:buChar char="Ø"/>
            </a:pPr>
            <a:r>
              <a:rPr lang="en-US" sz="2800" dirty="0">
                <a:latin typeface="Times New Roman"/>
                <a:ea typeface="MS PGothic" charset="0"/>
                <a:cs typeface="Times New Roman"/>
              </a:rPr>
              <a:t>Fission produces two daughter nuclei and one to several neutrons</a:t>
            </a:r>
          </a:p>
          <a:p>
            <a:pPr>
              <a:buClr>
                <a:srgbClr val="D57500"/>
              </a:buClr>
              <a:buFont typeface="Wingdings" charset="0"/>
              <a:buChar char="Ø"/>
            </a:pPr>
            <a:r>
              <a:rPr lang="en-US" sz="2800" dirty="0">
                <a:latin typeface="Times New Roman" pitchFamily="-123" charset="0"/>
                <a:ea typeface="ＭＳ Ｐゴシック" pitchFamily="-123" charset="-128"/>
                <a:cs typeface="ＭＳ Ｐゴシック" pitchFamily="-123" charset="-128"/>
              </a:rPr>
              <a:t>For example: </a:t>
            </a:r>
            <a:r>
              <a:rPr lang="en-US" sz="2800" baseline="30000" dirty="0">
                <a:latin typeface="Times New Roman" pitchFamily="-123" charset="0"/>
                <a:ea typeface="ＭＳ Ｐゴシック" pitchFamily="-123" charset="-128"/>
                <a:cs typeface="ＭＳ Ｐゴシック" pitchFamily="-123" charset="-128"/>
              </a:rPr>
              <a:t>235</a:t>
            </a:r>
            <a:r>
              <a:rPr lang="en-US" sz="2800" dirty="0">
                <a:latin typeface="Times New Roman" pitchFamily="-123" charset="0"/>
                <a:ea typeface="ＭＳ Ｐゴシック" pitchFamily="-123" charset="-128"/>
                <a:cs typeface="ＭＳ Ｐゴシック" pitchFamily="-123" charset="-128"/>
              </a:rPr>
              <a:t>U </a:t>
            </a:r>
            <a:r>
              <a:rPr lang="en-US" sz="1600" dirty="0">
                <a:latin typeface="Wingdings"/>
                <a:ea typeface="Wingdings"/>
                <a:cs typeface="Wingdings"/>
              </a:rPr>
              <a:t></a:t>
            </a:r>
            <a:r>
              <a:rPr lang="en-US" sz="2800" dirty="0">
                <a:latin typeface="Times New Roman" pitchFamily="-123" charset="0"/>
                <a:ea typeface="ＭＳ Ｐゴシック" pitchFamily="-123" charset="-128"/>
                <a:cs typeface="ＭＳ Ｐゴシック" pitchFamily="-123" charset="-128"/>
              </a:rPr>
              <a:t> </a:t>
            </a:r>
            <a:r>
              <a:rPr lang="en-US" sz="2800" baseline="30000" dirty="0">
                <a:latin typeface="Times New Roman" pitchFamily="-123" charset="0"/>
                <a:ea typeface="ＭＳ Ｐゴシック" pitchFamily="-123" charset="-128"/>
                <a:cs typeface="ＭＳ Ｐゴシック" pitchFamily="-123" charset="-128"/>
              </a:rPr>
              <a:t>90</a:t>
            </a:r>
            <a:r>
              <a:rPr lang="en-US" sz="2800" dirty="0">
                <a:latin typeface="Times New Roman" pitchFamily="-123" charset="0"/>
                <a:ea typeface="ＭＳ Ｐゴシック" pitchFamily="-123" charset="-128"/>
                <a:cs typeface="ＭＳ Ｐゴシック" pitchFamily="-123" charset="-128"/>
              </a:rPr>
              <a:t>Rb + </a:t>
            </a:r>
            <a:r>
              <a:rPr lang="en-US" sz="2800" baseline="30000" dirty="0">
                <a:latin typeface="Times New Roman" pitchFamily="-123" charset="0"/>
                <a:ea typeface="ＭＳ Ｐゴシック" pitchFamily="-123" charset="-128"/>
                <a:cs typeface="ＭＳ Ｐゴシック" pitchFamily="-123" charset="-128"/>
              </a:rPr>
              <a:t>143</a:t>
            </a:r>
            <a:r>
              <a:rPr lang="en-US" sz="2800" dirty="0">
                <a:latin typeface="Times New Roman" pitchFamily="-123" charset="0"/>
                <a:ea typeface="ＭＳ Ｐゴシック" pitchFamily="-123" charset="-128"/>
                <a:cs typeface="ＭＳ Ｐゴシック" pitchFamily="-123" charset="-128"/>
              </a:rPr>
              <a:t>Cs + 2n</a:t>
            </a:r>
          </a:p>
          <a:p>
            <a:pPr marL="0" indent="0">
              <a:buClr>
                <a:srgbClr val="D57500"/>
              </a:buClr>
              <a:buNone/>
            </a:pPr>
            <a:endParaRPr lang="en-US" sz="2800" dirty="0">
              <a:latin typeface="Times New Roman"/>
              <a:ea typeface="MS PGothic" charset="0"/>
              <a:cs typeface="Times New Roman"/>
            </a:endParaRPr>
          </a:p>
          <a:p>
            <a:pPr>
              <a:buClr>
                <a:srgbClr val="D57500"/>
              </a:buClr>
              <a:buFontTx/>
              <a:buNone/>
            </a:pPr>
            <a:endParaRPr lang="en-US" sz="2800" dirty="0">
              <a:latin typeface="Times New Roman"/>
              <a:ea typeface="MS PGothic" charset="0"/>
              <a:cs typeface="Times New Roman"/>
            </a:endParaRPr>
          </a:p>
        </p:txBody>
      </p:sp>
      <p:pic>
        <p:nvPicPr>
          <p:cNvPr id="9" name="Picture 8"/>
          <p:cNvPicPr/>
          <p:nvPr/>
        </p:nvPicPr>
        <p:blipFill>
          <a:blip r:embed="rId3" cstate="print">
            <a:extLst>
              <a:ext uri="{28A0092B-C50C-407E-A947-70E740481C1C}">
                <a14:useLocalDpi xmlns:a14="http://schemas.microsoft.com/office/drawing/2010/main"/>
              </a:ext>
            </a:extLst>
          </a:blip>
          <a:srcRect/>
          <a:stretch>
            <a:fillRect/>
          </a:stretch>
        </p:blipFill>
        <p:spPr bwMode="auto">
          <a:xfrm>
            <a:off x="4037012" y="3213100"/>
            <a:ext cx="5081588" cy="3517899"/>
          </a:xfrm>
          <a:prstGeom prst="rect">
            <a:avLst/>
          </a:prstGeom>
          <a:noFill/>
          <a:ln w="9525">
            <a:solidFill>
              <a:srgbClr val="000000"/>
            </a:solidFill>
            <a:miter lim="800000"/>
            <a:headEnd/>
            <a:tailEnd/>
          </a:ln>
        </p:spPr>
      </p:pic>
      <p:sp>
        <p:nvSpPr>
          <p:cNvPr id="2" name="TextBox 1"/>
          <p:cNvSpPr txBox="1"/>
          <p:nvPr/>
        </p:nvSpPr>
        <p:spPr>
          <a:xfrm>
            <a:off x="7581900" y="6670645"/>
            <a:ext cx="1069524" cy="200055"/>
          </a:xfrm>
          <a:prstGeom prst="rect">
            <a:avLst/>
          </a:prstGeom>
          <a:noFill/>
        </p:spPr>
        <p:txBody>
          <a:bodyPr wrap="none" rtlCol="0">
            <a:spAutoFit/>
          </a:bodyPr>
          <a:lstStyle/>
          <a:p>
            <a:r>
              <a:rPr lang="en-US" sz="700" dirty="0"/>
              <a:t>Kouzes, NIM 584 (2008)</a:t>
            </a:r>
          </a:p>
        </p:txBody>
      </p:sp>
      <p:sp>
        <p:nvSpPr>
          <p:cNvPr id="3" name="TextBox 2"/>
          <p:cNvSpPr txBox="1"/>
          <p:nvPr/>
        </p:nvSpPr>
        <p:spPr>
          <a:xfrm>
            <a:off x="8147814" y="3276600"/>
            <a:ext cx="996186" cy="646331"/>
          </a:xfrm>
          <a:prstGeom prst="rect">
            <a:avLst/>
          </a:prstGeom>
          <a:noFill/>
        </p:spPr>
        <p:txBody>
          <a:bodyPr wrap="none" rtlCol="0">
            <a:spAutoFit/>
          </a:bodyPr>
          <a:lstStyle/>
          <a:p>
            <a:r>
              <a:rPr lang="en-US" sz="1800" dirty="0"/>
              <a:t>Neutron </a:t>
            </a:r>
          </a:p>
          <a:p>
            <a:r>
              <a:rPr lang="en-US" sz="1800" dirty="0"/>
              <a:t>Spectra</a:t>
            </a:r>
          </a:p>
        </p:txBody>
      </p:sp>
      <p:pic>
        <p:nvPicPr>
          <p:cNvPr id="4" name="Picture 3"/>
          <p:cNvPicPr>
            <a:picLocks noChangeAspect="1"/>
          </p:cNvPicPr>
          <p:nvPr/>
        </p:nvPicPr>
        <p:blipFill>
          <a:blip r:embed="rId4"/>
          <a:stretch>
            <a:fillRect/>
          </a:stretch>
        </p:blipFill>
        <p:spPr>
          <a:xfrm>
            <a:off x="241300" y="3700128"/>
            <a:ext cx="3771900" cy="2433972"/>
          </a:xfrm>
          <a:prstGeom prst="rect">
            <a:avLst/>
          </a:prstGeom>
        </p:spPr>
      </p:pic>
    </p:spTree>
    <p:extLst>
      <p:ext uri="{BB962C8B-B14F-4D97-AF65-F5344CB8AC3E}">
        <p14:creationId xmlns:p14="http://schemas.microsoft.com/office/powerpoint/2010/main" val="3715410256"/>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hangingPunct="1"/>
            <a:r>
              <a:rPr lang="en-US" sz="3600" dirty="0">
                <a:ea typeface="ＭＳ Ｐゴシック" pitchFamily="-123" charset="-128"/>
                <a:cs typeface="ＭＳ Ｐゴシック" pitchFamily="-123" charset="-128"/>
              </a:rPr>
              <a:t>Detection of Radiation</a:t>
            </a:r>
          </a:p>
        </p:txBody>
      </p:sp>
      <p:sp>
        <p:nvSpPr>
          <p:cNvPr id="14338" name="Content Placeholder 2"/>
          <p:cNvSpPr>
            <a:spLocks noGrp="1"/>
          </p:cNvSpPr>
          <p:nvPr>
            <p:ph idx="1"/>
          </p:nvPr>
        </p:nvSpPr>
        <p:spPr>
          <a:xfrm>
            <a:off x="647700" y="1320800"/>
            <a:ext cx="8128000" cy="4064000"/>
          </a:xfrm>
        </p:spPr>
        <p:txBody>
          <a:bodyPr/>
          <a:lstStyle/>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Since there is radiation, how do you detect these gamma rays, beta rays, alpha particles and neutrons?</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130 years since discovery of x-rays and natural radioactivity</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Charged particles and photons interact with matter through the electromagnetic force, depositing energy</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Neutral particles (neutrons) must scatter off protons that then deposit energy, or are absorbed, causing fission</a:t>
            </a: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14</a:t>
            </a:fld>
            <a:endParaRPr lang="en-US"/>
          </a:p>
        </p:txBody>
      </p:sp>
    </p:spTree>
    <p:extLst>
      <p:ext uri="{BB962C8B-B14F-4D97-AF65-F5344CB8AC3E}">
        <p14:creationId xmlns:p14="http://schemas.microsoft.com/office/powerpoint/2010/main" val="4113516796"/>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hangingPunct="1"/>
            <a:r>
              <a:rPr lang="en-US" sz="3600" dirty="0">
                <a:ea typeface="ＭＳ Ｐゴシック" pitchFamily="-123" charset="-128"/>
                <a:cs typeface="ＭＳ Ｐゴシック" pitchFamily="-123" charset="-128"/>
              </a:rPr>
              <a:t>Radiation Interaction With Matter</a:t>
            </a:r>
          </a:p>
        </p:txBody>
      </p:sp>
      <p:sp>
        <p:nvSpPr>
          <p:cNvPr id="14338" name="Content Placeholder 2"/>
          <p:cNvSpPr>
            <a:spLocks noGrp="1"/>
          </p:cNvSpPr>
          <p:nvPr>
            <p:ph idx="1"/>
          </p:nvPr>
        </p:nvSpPr>
        <p:spPr>
          <a:xfrm>
            <a:off x="1054100" y="1308100"/>
            <a:ext cx="7499350" cy="3073400"/>
          </a:xfrm>
        </p:spPr>
        <p:txBody>
          <a:bodyPr/>
          <a:lstStyle/>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Summary of α, β, </a:t>
            </a:r>
            <a:r>
              <a:rPr lang="en-US" sz="2800" dirty="0" err="1">
                <a:latin typeface="Times New Roman" pitchFamily="-123" charset="0"/>
                <a:ea typeface="ＭＳ Ｐゴシック" pitchFamily="-123" charset="-128"/>
                <a:cs typeface="ＭＳ Ｐゴシック" pitchFamily="-123" charset="-128"/>
              </a:rPr>
              <a:t>γ</a:t>
            </a:r>
            <a:r>
              <a:rPr lang="en-US" sz="2800" dirty="0">
                <a:latin typeface="Times New Roman" pitchFamily="-123" charset="0"/>
                <a:ea typeface="ＭＳ Ｐゴシック" pitchFamily="-123" charset="-128"/>
                <a:cs typeface="ＭＳ Ｐゴシック" pitchFamily="-123" charset="-128"/>
              </a:rPr>
              <a:t>, x-ray, muon radiation interaction with matter:</a:t>
            </a:r>
          </a:p>
          <a:p>
            <a:pPr lvl="1" eaLnBrk="1" hangingPunct="1"/>
            <a:r>
              <a:rPr lang="en-US" sz="2800" dirty="0">
                <a:latin typeface="Times New Roman" pitchFamily="-123" charset="0"/>
                <a:ea typeface="ＭＳ Ｐゴシック" pitchFamily="-123" charset="-128"/>
                <a:cs typeface="ＭＳ Ｐゴシック" pitchFamily="-123" charset="-128"/>
              </a:rPr>
              <a:t>All radiation releases energy in matter in the form of electrons and ionized atoms</a:t>
            </a:r>
          </a:p>
          <a:p>
            <a:pPr lvl="1" eaLnBrk="1" hangingPunct="1"/>
            <a:r>
              <a:rPr lang="en-US" sz="2800" dirty="0">
                <a:latin typeface="Times New Roman" pitchFamily="-123" charset="0"/>
                <a:ea typeface="ＭＳ Ｐゴシック" pitchFamily="-123" charset="-128"/>
                <a:cs typeface="ＭＳ Ｐゴシック" pitchFamily="-123" charset="-128"/>
              </a:rPr>
              <a:t>Biological effects come from chemical changes produced by freed electrons, destroyed molecules, and chemical radicals that attack cell components</a:t>
            </a:r>
          </a:p>
          <a:p>
            <a:pPr lvl="1" eaLnBrk="1" hangingPunct="1">
              <a:buNone/>
            </a:pPr>
            <a:endParaRPr lang="en-US" sz="24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15</a:t>
            </a:fld>
            <a:endParaRPr lang="en-US"/>
          </a:p>
        </p:txBody>
      </p:sp>
      <p:graphicFrame>
        <p:nvGraphicFramePr>
          <p:cNvPr id="21" name="Table 20"/>
          <p:cNvGraphicFramePr>
            <a:graphicFrameLocks noGrp="1"/>
          </p:cNvGraphicFramePr>
          <p:nvPr>
            <p:extLst>
              <p:ext uri="{D42A27DB-BD31-4B8C-83A1-F6EECF244321}">
                <p14:modId xmlns:p14="http://schemas.microsoft.com/office/powerpoint/2010/main" val="4057693005"/>
              </p:ext>
            </p:extLst>
          </p:nvPr>
        </p:nvGraphicFramePr>
        <p:xfrm>
          <a:off x="1531293" y="5227336"/>
          <a:ext cx="6248400" cy="111252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1308100">
                  <a:extLst>
                    <a:ext uri="{9D8B030D-6E8A-4147-A177-3AD203B41FA5}">
                      <a16:colId xmlns:a16="http://schemas.microsoft.com/office/drawing/2014/main" val="20001"/>
                    </a:ext>
                  </a:extLst>
                </a:gridCol>
                <a:gridCol w="1206500">
                  <a:extLst>
                    <a:ext uri="{9D8B030D-6E8A-4147-A177-3AD203B41FA5}">
                      <a16:colId xmlns:a16="http://schemas.microsoft.com/office/drawing/2014/main" val="20002"/>
                    </a:ext>
                  </a:extLst>
                </a:gridCol>
                <a:gridCol w="1244600">
                  <a:extLst>
                    <a:ext uri="{9D8B030D-6E8A-4147-A177-3AD203B41FA5}">
                      <a16:colId xmlns:a16="http://schemas.microsoft.com/office/drawing/2014/main" val="20003"/>
                    </a:ext>
                  </a:extLst>
                </a:gridCol>
                <a:gridCol w="1270000">
                  <a:extLst>
                    <a:ext uri="{9D8B030D-6E8A-4147-A177-3AD203B41FA5}">
                      <a16:colId xmlns:a16="http://schemas.microsoft.com/office/drawing/2014/main" val="20004"/>
                    </a:ext>
                  </a:extLst>
                </a:gridCol>
              </a:tblGrid>
              <a:tr h="370840">
                <a:tc>
                  <a:txBody>
                    <a:bodyPr/>
                    <a:lstStyle/>
                    <a:p>
                      <a:pPr algn="ctr"/>
                      <a:r>
                        <a:rPr lang="en-US" dirty="0"/>
                        <a:t>Energy</a:t>
                      </a:r>
                    </a:p>
                  </a:txBody>
                  <a:tcPr/>
                </a:tc>
                <a:tc>
                  <a:txBody>
                    <a:bodyPr/>
                    <a:lstStyle/>
                    <a:p>
                      <a:pPr algn="ctr"/>
                      <a:r>
                        <a:rPr lang="en-US" sz="1800" dirty="0">
                          <a:latin typeface="Times New Roman" pitchFamily="-123" charset="0"/>
                          <a:ea typeface="ＭＳ Ｐゴシック" pitchFamily="-123" charset="-128"/>
                          <a:cs typeface="ＭＳ Ｐゴシック" pitchFamily="-123" charset="-128"/>
                        </a:rPr>
                        <a:t>α</a:t>
                      </a:r>
                      <a:endParaRPr lang="en-US" dirty="0">
                        <a:latin typeface="Symbol" charset="2"/>
                        <a:cs typeface="Symbol" charset="2"/>
                      </a:endParaRPr>
                    </a:p>
                  </a:txBody>
                  <a:tcPr/>
                </a:tc>
                <a:tc>
                  <a:txBody>
                    <a:bodyPr/>
                    <a:lstStyle/>
                    <a:p>
                      <a:pPr algn="ctr"/>
                      <a:r>
                        <a:rPr lang="en-US" sz="1800" dirty="0">
                          <a:latin typeface="Times New Roman" pitchFamily="-123" charset="0"/>
                          <a:ea typeface="ＭＳ Ｐゴシック" pitchFamily="-123" charset="-128"/>
                          <a:cs typeface="ＭＳ Ｐゴシック" pitchFamily="-123" charset="-128"/>
                        </a:rPr>
                        <a:t>β</a:t>
                      </a:r>
                      <a:endParaRPr lang="en-US" dirty="0">
                        <a:latin typeface="Symbol" charset="2"/>
                        <a:cs typeface="Symbol" charset="2"/>
                      </a:endParaRPr>
                    </a:p>
                  </a:txBody>
                  <a:tcPr/>
                </a:tc>
                <a:tc>
                  <a:txBody>
                    <a:bodyPr/>
                    <a:lstStyle/>
                    <a:p>
                      <a:pPr algn="ctr"/>
                      <a:r>
                        <a:rPr lang="en-US" sz="1800" dirty="0" err="1">
                          <a:latin typeface="Times New Roman" pitchFamily="-123" charset="0"/>
                          <a:ea typeface="ＭＳ Ｐゴシック" pitchFamily="-123" charset="-128"/>
                          <a:cs typeface="ＭＳ Ｐゴシック" pitchFamily="-123" charset="-128"/>
                        </a:rPr>
                        <a:t>γ</a:t>
                      </a:r>
                      <a:endParaRPr lang="en-US" b="1" dirty="0">
                        <a:latin typeface="Symbol" charset="2"/>
                        <a:cs typeface="Symbol" charset="2"/>
                      </a:endParaRPr>
                    </a:p>
                  </a:txBody>
                  <a:tcPr/>
                </a:tc>
                <a:tc>
                  <a:txBody>
                    <a:bodyPr/>
                    <a:lstStyle/>
                    <a:p>
                      <a:pPr algn="ctr"/>
                      <a:r>
                        <a:rPr lang="en-US" dirty="0" err="1"/>
                        <a:t>n</a:t>
                      </a:r>
                      <a:endParaRPr lang="en-US" dirty="0"/>
                    </a:p>
                  </a:txBody>
                  <a:tcPr/>
                </a:tc>
                <a:extLst>
                  <a:ext uri="{0D108BD9-81ED-4DB2-BD59-A6C34878D82A}">
                    <a16:rowId xmlns:a16="http://schemas.microsoft.com/office/drawing/2014/main" val="10000"/>
                  </a:ext>
                </a:extLst>
              </a:tr>
              <a:tr h="370840">
                <a:tc>
                  <a:txBody>
                    <a:bodyPr/>
                    <a:lstStyle/>
                    <a:p>
                      <a:pPr algn="ctr"/>
                      <a:r>
                        <a:rPr lang="en-US" dirty="0"/>
                        <a:t>1 MeV</a:t>
                      </a:r>
                    </a:p>
                  </a:txBody>
                  <a:tcPr/>
                </a:tc>
                <a:tc>
                  <a:txBody>
                    <a:bodyPr/>
                    <a:lstStyle/>
                    <a:p>
                      <a:pPr algn="ctr"/>
                      <a:r>
                        <a:rPr lang="en-US" dirty="0"/>
                        <a:t>0.0006</a:t>
                      </a:r>
                      <a:r>
                        <a:rPr lang="en-US" baseline="0" dirty="0"/>
                        <a:t> </a:t>
                      </a:r>
                      <a:r>
                        <a:rPr lang="en-US" dirty="0"/>
                        <a:t>cm</a:t>
                      </a:r>
                    </a:p>
                  </a:txBody>
                  <a:tcPr/>
                </a:tc>
                <a:tc>
                  <a:txBody>
                    <a:bodyPr/>
                    <a:lstStyle/>
                    <a:p>
                      <a:pPr algn="ctr"/>
                      <a:r>
                        <a:rPr lang="en-US" dirty="0"/>
                        <a:t>0.5 cm</a:t>
                      </a:r>
                    </a:p>
                  </a:txBody>
                  <a:tcPr/>
                </a:tc>
                <a:tc>
                  <a:txBody>
                    <a:bodyPr/>
                    <a:lstStyle/>
                    <a:p>
                      <a:pPr algn="ctr"/>
                      <a:r>
                        <a:rPr lang="en-US" dirty="0"/>
                        <a:t>~10 cm</a:t>
                      </a:r>
                    </a:p>
                  </a:txBody>
                  <a:tcPr/>
                </a:tc>
                <a:tc>
                  <a:txBody>
                    <a:bodyPr/>
                    <a:lstStyle/>
                    <a:p>
                      <a:pPr algn="ctr"/>
                      <a:r>
                        <a:rPr lang="en-US" dirty="0"/>
                        <a:t>~10 cm</a:t>
                      </a:r>
                    </a:p>
                  </a:txBody>
                  <a:tcPr/>
                </a:tc>
                <a:extLst>
                  <a:ext uri="{0D108BD9-81ED-4DB2-BD59-A6C34878D82A}">
                    <a16:rowId xmlns:a16="http://schemas.microsoft.com/office/drawing/2014/main" val="10001"/>
                  </a:ext>
                </a:extLst>
              </a:tr>
              <a:tr h="370840">
                <a:tc>
                  <a:txBody>
                    <a:bodyPr/>
                    <a:lstStyle/>
                    <a:p>
                      <a:pPr algn="ctr"/>
                      <a:r>
                        <a:rPr lang="en-US" dirty="0"/>
                        <a:t>10 MeV</a:t>
                      </a:r>
                    </a:p>
                  </a:txBody>
                  <a:tcPr/>
                </a:tc>
                <a:tc>
                  <a:txBody>
                    <a:bodyPr/>
                    <a:lstStyle/>
                    <a:p>
                      <a:pPr algn="ctr"/>
                      <a:r>
                        <a:rPr lang="en-US" dirty="0"/>
                        <a:t>0.01 cm</a:t>
                      </a:r>
                    </a:p>
                  </a:txBody>
                  <a:tcPr/>
                </a:tc>
                <a:tc>
                  <a:txBody>
                    <a:bodyPr/>
                    <a:lstStyle/>
                    <a:p>
                      <a:pPr algn="ctr"/>
                      <a:r>
                        <a:rPr lang="en-US" dirty="0"/>
                        <a:t>5 cm</a:t>
                      </a:r>
                    </a:p>
                  </a:txBody>
                  <a:tcPr/>
                </a:tc>
                <a:tc>
                  <a:txBody>
                    <a:bodyPr/>
                    <a:lstStyle/>
                    <a:p>
                      <a:pPr algn="ctr"/>
                      <a:r>
                        <a:rPr lang="en-US" dirty="0"/>
                        <a:t>~36 cm</a:t>
                      </a:r>
                    </a:p>
                  </a:txBody>
                  <a:tcPr/>
                </a:tc>
                <a:tc>
                  <a:txBody>
                    <a:bodyPr/>
                    <a:lstStyle/>
                    <a:p>
                      <a:pPr algn="ctr"/>
                      <a:r>
                        <a:rPr lang="en-US" dirty="0"/>
                        <a:t>~50 cm</a:t>
                      </a:r>
                    </a:p>
                  </a:txBody>
                  <a:tcPr/>
                </a:tc>
                <a:extLst>
                  <a:ext uri="{0D108BD9-81ED-4DB2-BD59-A6C34878D82A}">
                    <a16:rowId xmlns:a16="http://schemas.microsoft.com/office/drawing/2014/main" val="10002"/>
                  </a:ext>
                </a:extLst>
              </a:tr>
            </a:tbl>
          </a:graphicData>
        </a:graphic>
      </p:graphicFrame>
      <p:sp>
        <p:nvSpPr>
          <p:cNvPr id="22" name="TextBox 21"/>
          <p:cNvSpPr txBox="1"/>
          <p:nvPr/>
        </p:nvSpPr>
        <p:spPr>
          <a:xfrm>
            <a:off x="3303675" y="4827226"/>
            <a:ext cx="2703635" cy="400110"/>
          </a:xfrm>
          <a:prstGeom prst="rect">
            <a:avLst/>
          </a:prstGeom>
          <a:noFill/>
        </p:spPr>
        <p:txBody>
          <a:bodyPr wrap="none" rtlCol="0">
            <a:spAutoFit/>
          </a:bodyPr>
          <a:lstStyle/>
          <a:p>
            <a:r>
              <a:rPr lang="en-US" sz="2000" dirty="0"/>
              <a:t>Range Table in Tissue</a:t>
            </a:r>
          </a:p>
        </p:txBody>
      </p:sp>
    </p:spTree>
    <p:extLst>
      <p:ext uri="{BB962C8B-B14F-4D97-AF65-F5344CB8AC3E}">
        <p14:creationId xmlns:p14="http://schemas.microsoft.com/office/powerpoint/2010/main" val="3511180150"/>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Footer Placeholder 3"/>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CEA9D2C-929B-B74A-AE87-E7E9DCB59090}" type="slidenum">
              <a:rPr lang="en-US" sz="900">
                <a:solidFill>
                  <a:srgbClr val="777777"/>
                </a:solidFill>
              </a:rPr>
              <a:pPr eaLnBrk="1" hangingPunct="1"/>
              <a:t>16</a:t>
            </a:fld>
            <a:r>
              <a:rPr lang="en-US" sz="900">
                <a:solidFill>
                  <a:srgbClr val="777777"/>
                </a:solidFill>
                <a:latin typeface="Times New Roman" charset="0"/>
              </a:rPr>
              <a:t> </a:t>
            </a:r>
          </a:p>
        </p:txBody>
      </p:sp>
      <p:sp>
        <p:nvSpPr>
          <p:cNvPr id="40962" name="Rectangle 2"/>
          <p:cNvSpPr>
            <a:spLocks noGrp="1" noChangeArrowheads="1"/>
          </p:cNvSpPr>
          <p:nvPr>
            <p:ph type="title"/>
          </p:nvPr>
        </p:nvSpPr>
        <p:spPr>
          <a:xfrm>
            <a:off x="762000" y="304800"/>
            <a:ext cx="7670800" cy="762000"/>
          </a:xfrm>
        </p:spPr>
        <p:txBody>
          <a:bodyPr/>
          <a:lstStyle/>
          <a:p>
            <a:pPr algn="ctr"/>
            <a:r>
              <a:rPr lang="en-US" sz="3600" dirty="0">
                <a:solidFill>
                  <a:srgbClr val="D57500"/>
                </a:solidFill>
                <a:latin typeface="Arial" charset="0"/>
                <a:ea typeface="ＭＳ Ｐゴシック" charset="0"/>
                <a:cs typeface="ＭＳ Ｐゴシック" charset="0"/>
              </a:rPr>
              <a:t>Radiation Detection Effectiveness</a:t>
            </a:r>
          </a:p>
        </p:txBody>
      </p:sp>
      <p:sp>
        <p:nvSpPr>
          <p:cNvPr id="44036" name="Rectangle 3"/>
          <p:cNvSpPr>
            <a:spLocks noGrp="1" noChangeArrowheads="1"/>
          </p:cNvSpPr>
          <p:nvPr>
            <p:ph type="body" idx="1"/>
          </p:nvPr>
        </p:nvSpPr>
        <p:spPr>
          <a:xfrm>
            <a:off x="762000" y="939800"/>
            <a:ext cx="6146800" cy="5308600"/>
          </a:xfrm>
        </p:spPr>
        <p:txBody>
          <a:bodyPr/>
          <a:lstStyle/>
          <a:p>
            <a:pPr>
              <a:lnSpc>
                <a:spcPct val="80000"/>
              </a:lnSpc>
              <a:buClr>
                <a:srgbClr val="D57500"/>
              </a:buClr>
              <a:buFont typeface="Wingdings" charset="2"/>
              <a:buChar char="Ø"/>
            </a:pPr>
            <a:r>
              <a:rPr lang="en-US" dirty="0">
                <a:latin typeface="Times New Roman"/>
                <a:ea typeface="ＭＳ Ｐゴシック" charset="0"/>
                <a:cs typeface="Times New Roman"/>
              </a:rPr>
              <a:t>Source activity (A)</a:t>
            </a:r>
          </a:p>
          <a:p>
            <a:pPr marL="690563" lvl="1" indent="-233363">
              <a:lnSpc>
                <a:spcPct val="80000"/>
              </a:lnSpc>
            </a:pPr>
            <a:r>
              <a:rPr lang="en-US" dirty="0">
                <a:latin typeface="Times New Roman"/>
                <a:ea typeface="ＭＳ Ｐゴシック" charset="0"/>
                <a:cs typeface="Times New Roman"/>
              </a:rPr>
              <a:t>Strength, type, and energy</a:t>
            </a:r>
          </a:p>
          <a:p>
            <a:pPr>
              <a:lnSpc>
                <a:spcPct val="80000"/>
              </a:lnSpc>
              <a:buClr>
                <a:srgbClr val="D57500"/>
              </a:buClr>
              <a:buFont typeface="Wingdings" charset="2"/>
              <a:buChar char="Ø"/>
            </a:pPr>
            <a:r>
              <a:rPr lang="en-US" dirty="0">
                <a:latin typeface="Times New Roman"/>
                <a:ea typeface="ＭＳ Ｐゴシック" charset="0"/>
                <a:cs typeface="Times New Roman"/>
              </a:rPr>
              <a:t>Detection geometric efficiency (</a:t>
            </a:r>
            <a:r>
              <a:rPr lang="en-US" dirty="0" err="1">
                <a:latin typeface="Times New Roman"/>
                <a:ea typeface="ＭＳ Ｐゴシック" charset="0"/>
                <a:cs typeface="Times New Roman"/>
              </a:rPr>
              <a:t>e</a:t>
            </a:r>
            <a:r>
              <a:rPr lang="en-US" baseline="-25000" dirty="0" err="1">
                <a:latin typeface="Times New Roman"/>
                <a:ea typeface="ＭＳ Ｐゴシック" charset="0"/>
                <a:cs typeface="Times New Roman"/>
              </a:rPr>
              <a:t>g</a:t>
            </a:r>
            <a:r>
              <a:rPr lang="en-US" baseline="-25000" dirty="0">
                <a:latin typeface="Times New Roman"/>
                <a:ea typeface="ＭＳ Ｐゴシック" charset="0"/>
                <a:cs typeface="Times New Roman"/>
              </a:rPr>
              <a:t> </a:t>
            </a:r>
            <a:r>
              <a:rPr lang="en-US" dirty="0">
                <a:latin typeface="Times New Roman"/>
                <a:ea typeface="ＭＳ Ｐゴシック" charset="0"/>
                <a:cs typeface="Times New Roman"/>
              </a:rPr>
              <a:t>~ 1/r</a:t>
            </a:r>
            <a:r>
              <a:rPr lang="en-US" baseline="30000" dirty="0">
                <a:latin typeface="Times New Roman"/>
                <a:ea typeface="ＭＳ Ｐゴシック" charset="0"/>
                <a:cs typeface="Times New Roman"/>
              </a:rPr>
              <a:t>2</a:t>
            </a:r>
            <a:r>
              <a:rPr lang="en-US" dirty="0">
                <a:latin typeface="Times New Roman"/>
                <a:ea typeface="ＭＳ Ｐゴシック" charset="0"/>
                <a:cs typeface="Times New Roman"/>
              </a:rPr>
              <a:t>)</a:t>
            </a:r>
          </a:p>
          <a:p>
            <a:pPr marL="690563" lvl="1" indent="-233363">
              <a:lnSpc>
                <a:spcPct val="80000"/>
              </a:lnSpc>
            </a:pPr>
            <a:r>
              <a:rPr lang="en-US" dirty="0">
                <a:latin typeface="Times New Roman"/>
                <a:ea typeface="ＭＳ Ｐゴシック" charset="0"/>
                <a:cs typeface="Times New Roman"/>
              </a:rPr>
              <a:t>Source and detector size and distance</a:t>
            </a:r>
          </a:p>
          <a:p>
            <a:pPr>
              <a:lnSpc>
                <a:spcPct val="80000"/>
              </a:lnSpc>
              <a:buClr>
                <a:srgbClr val="D57500"/>
              </a:buClr>
              <a:buFont typeface="Wingdings" charset="2"/>
              <a:buChar char="Ø"/>
            </a:pPr>
            <a:r>
              <a:rPr lang="en-US" dirty="0">
                <a:latin typeface="Times New Roman"/>
                <a:ea typeface="ＭＳ Ｐゴシック" charset="0"/>
                <a:cs typeface="Times New Roman"/>
              </a:rPr>
              <a:t>Detector intrinsic efficiency (</a:t>
            </a:r>
            <a:r>
              <a:rPr lang="en-US" dirty="0" err="1">
                <a:latin typeface="Symbol" charset="2"/>
                <a:ea typeface="ＭＳ Ｐゴシック" charset="0"/>
                <a:cs typeface="Symbol" charset="2"/>
              </a:rPr>
              <a:t>e</a:t>
            </a:r>
            <a:r>
              <a:rPr lang="en-US" baseline="-25000" dirty="0" err="1">
                <a:latin typeface="Times New Roman"/>
                <a:ea typeface="ＭＳ Ｐゴシック" charset="0"/>
                <a:cs typeface="Times New Roman"/>
              </a:rPr>
              <a:t>i</a:t>
            </a:r>
            <a:r>
              <a:rPr lang="en-US" dirty="0">
                <a:latin typeface="Times New Roman"/>
                <a:ea typeface="ＭＳ Ｐゴシック" charset="0"/>
                <a:cs typeface="Times New Roman"/>
              </a:rPr>
              <a:t>)</a:t>
            </a:r>
          </a:p>
          <a:p>
            <a:pPr marL="690563" lvl="1" indent="-233363">
              <a:lnSpc>
                <a:spcPct val="80000"/>
              </a:lnSpc>
            </a:pPr>
            <a:r>
              <a:rPr lang="en-US" dirty="0">
                <a:latin typeface="Times New Roman"/>
                <a:ea typeface="ＭＳ Ｐゴシック" charset="0"/>
                <a:cs typeface="Times New Roman"/>
              </a:rPr>
              <a:t>Material, geometry, collection</a:t>
            </a:r>
          </a:p>
          <a:p>
            <a:pPr>
              <a:lnSpc>
                <a:spcPct val="80000"/>
              </a:lnSpc>
              <a:buClr>
                <a:srgbClr val="D57500"/>
              </a:buClr>
              <a:buFont typeface="Wingdings" charset="2"/>
              <a:buChar char="Ø"/>
            </a:pPr>
            <a:r>
              <a:rPr lang="en-US" dirty="0">
                <a:latin typeface="Times New Roman"/>
                <a:ea typeface="ＭＳ Ｐゴシック" charset="0"/>
                <a:cs typeface="Times New Roman"/>
              </a:rPr>
              <a:t>Shielding (S ~ e</a:t>
            </a:r>
            <a:r>
              <a:rPr lang="en-US" baseline="30000" dirty="0">
                <a:latin typeface="Times New Roman"/>
                <a:ea typeface="ＭＳ Ｐゴシック" charset="0"/>
                <a:cs typeface="Times New Roman"/>
              </a:rPr>
              <a:t>-</a:t>
            </a:r>
            <a:r>
              <a:rPr lang="en-US" baseline="30000" dirty="0">
                <a:latin typeface="Times New Roman"/>
                <a:ea typeface="ＭＳ Ｐゴシック" charset="0"/>
                <a:cs typeface="Times New Roman"/>
                <a:sym typeface="Symbol" charset="0"/>
              </a:rPr>
              <a:t></a:t>
            </a:r>
            <a:r>
              <a:rPr lang="en-US" baseline="30000" dirty="0">
                <a:latin typeface="Times New Roman"/>
                <a:ea typeface="ＭＳ Ｐゴシック" charset="0"/>
                <a:cs typeface="Times New Roman"/>
              </a:rPr>
              <a:t>x</a:t>
            </a:r>
            <a:r>
              <a:rPr lang="en-US" dirty="0">
                <a:latin typeface="Times New Roman"/>
                <a:ea typeface="ＭＳ Ｐゴシック" charset="0"/>
                <a:cs typeface="Times New Roman"/>
              </a:rPr>
              <a:t>)</a:t>
            </a:r>
          </a:p>
          <a:p>
            <a:pPr marL="690563" lvl="1" indent="-233363">
              <a:lnSpc>
                <a:spcPct val="80000"/>
              </a:lnSpc>
            </a:pPr>
            <a:r>
              <a:rPr lang="en-US" dirty="0">
                <a:latin typeface="Times New Roman"/>
                <a:ea typeface="ＭＳ Ｐゴシック" charset="0"/>
                <a:cs typeface="Times New Roman"/>
              </a:rPr>
              <a:t>Amount, type, and geometry</a:t>
            </a:r>
          </a:p>
          <a:p>
            <a:pPr>
              <a:lnSpc>
                <a:spcPct val="80000"/>
              </a:lnSpc>
              <a:buClr>
                <a:srgbClr val="D57500"/>
              </a:buClr>
              <a:buFont typeface="Wingdings" charset="2"/>
              <a:buChar char="Ø"/>
            </a:pPr>
            <a:r>
              <a:rPr lang="en-US" dirty="0">
                <a:latin typeface="Times New Roman"/>
                <a:ea typeface="ＭＳ Ｐゴシック" charset="0"/>
                <a:cs typeface="Times New Roman"/>
              </a:rPr>
              <a:t>Background (B)</a:t>
            </a:r>
          </a:p>
          <a:p>
            <a:pPr marL="690563" lvl="1" indent="-233363">
              <a:lnSpc>
                <a:spcPct val="80000"/>
              </a:lnSpc>
            </a:pPr>
            <a:r>
              <a:rPr lang="en-US" dirty="0">
                <a:latin typeface="Times New Roman"/>
                <a:ea typeface="ＭＳ Ｐゴシック" charset="0"/>
                <a:cs typeface="Times New Roman"/>
              </a:rPr>
              <a:t>Type, energy distribution, and intensity</a:t>
            </a:r>
          </a:p>
          <a:p>
            <a:pPr marL="690563" lvl="1" indent="-233363">
              <a:lnSpc>
                <a:spcPct val="80000"/>
              </a:lnSpc>
            </a:pPr>
            <a:r>
              <a:rPr lang="en-US" dirty="0">
                <a:latin typeface="Times New Roman"/>
                <a:ea typeface="ＭＳ Ｐゴシック" charset="0"/>
                <a:cs typeface="Times New Roman"/>
              </a:rPr>
              <a:t>Naturally occurring radioactive material (NORM)</a:t>
            </a:r>
          </a:p>
          <a:p>
            <a:pPr>
              <a:lnSpc>
                <a:spcPct val="80000"/>
              </a:lnSpc>
              <a:buClr>
                <a:srgbClr val="D57500"/>
              </a:buClr>
              <a:buFont typeface="Wingdings" charset="2"/>
              <a:buChar char="Ø"/>
            </a:pPr>
            <a:r>
              <a:rPr lang="en-US" dirty="0">
                <a:latin typeface="Times New Roman"/>
                <a:ea typeface="ＭＳ Ｐゴシック" charset="0"/>
                <a:cs typeface="Times New Roman"/>
              </a:rPr>
              <a:t>Time for detection (t)</a:t>
            </a:r>
          </a:p>
          <a:p>
            <a:pPr marL="690563" lvl="1" indent="-233363">
              <a:lnSpc>
                <a:spcPct val="80000"/>
              </a:lnSpc>
            </a:pPr>
            <a:r>
              <a:rPr lang="en-US" dirty="0">
                <a:latin typeface="Times New Roman"/>
                <a:ea typeface="ＭＳ Ｐゴシック" charset="0"/>
                <a:cs typeface="Times New Roman"/>
              </a:rPr>
              <a:t>Statistics for signal to noise</a:t>
            </a:r>
          </a:p>
          <a:p>
            <a:pPr marL="690563" lvl="1" indent="-233363">
              <a:lnSpc>
                <a:spcPct val="80000"/>
              </a:lnSpc>
            </a:pPr>
            <a:r>
              <a:rPr lang="en-US" dirty="0">
                <a:latin typeface="Times New Roman"/>
                <a:ea typeface="ＭＳ Ｐゴシック" charset="0"/>
                <a:cs typeface="Times New Roman"/>
              </a:rPr>
              <a:t>Operational limitation</a:t>
            </a:r>
          </a:p>
          <a:p>
            <a:pPr>
              <a:lnSpc>
                <a:spcPct val="80000"/>
              </a:lnSpc>
              <a:buClr>
                <a:srgbClr val="D57500"/>
              </a:buClr>
              <a:buFont typeface="Wingdings" charset="2"/>
              <a:buChar char="Ø"/>
            </a:pPr>
            <a:r>
              <a:rPr lang="en-US" dirty="0">
                <a:latin typeface="Times New Roman"/>
                <a:ea typeface="ＭＳ Ｐゴシック" charset="0"/>
                <a:cs typeface="Times New Roman"/>
              </a:rPr>
              <a:t>Expert/Automated analysis of information</a:t>
            </a:r>
          </a:p>
        </p:txBody>
      </p:sp>
      <p:sp>
        <p:nvSpPr>
          <p:cNvPr id="44037" name="Rectangle 4"/>
          <p:cNvSpPr>
            <a:spLocks noChangeArrowheads="1"/>
          </p:cNvSpPr>
          <p:nvPr/>
        </p:nvSpPr>
        <p:spPr bwMode="auto">
          <a:xfrm>
            <a:off x="6819900" y="3327400"/>
            <a:ext cx="1905000" cy="3046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3200" dirty="0">
                <a:solidFill>
                  <a:srgbClr val="0000FF"/>
                </a:solidFill>
                <a:latin typeface="Times New Roman"/>
                <a:cs typeface="Times New Roman"/>
              </a:rPr>
              <a:t>Time</a:t>
            </a:r>
          </a:p>
          <a:p>
            <a:endParaRPr lang="en-US" sz="3200" dirty="0">
              <a:solidFill>
                <a:srgbClr val="0000FF"/>
              </a:solidFill>
              <a:latin typeface="Times New Roman"/>
              <a:cs typeface="Times New Roman"/>
            </a:endParaRPr>
          </a:p>
          <a:p>
            <a:r>
              <a:rPr lang="en-US" sz="3200" dirty="0">
                <a:solidFill>
                  <a:srgbClr val="0000FF"/>
                </a:solidFill>
                <a:latin typeface="Times New Roman"/>
                <a:cs typeface="Times New Roman"/>
              </a:rPr>
              <a:t>Distance </a:t>
            </a:r>
          </a:p>
          <a:p>
            <a:endParaRPr lang="en-US" sz="3200" dirty="0">
              <a:solidFill>
                <a:srgbClr val="0000FF"/>
              </a:solidFill>
              <a:latin typeface="Times New Roman"/>
              <a:cs typeface="Times New Roman"/>
            </a:endParaRPr>
          </a:p>
          <a:p>
            <a:r>
              <a:rPr lang="en-US" sz="3200" dirty="0">
                <a:solidFill>
                  <a:srgbClr val="0000FF"/>
                </a:solidFill>
                <a:latin typeface="Times New Roman"/>
                <a:cs typeface="Times New Roman"/>
              </a:rPr>
              <a:t>Shielding</a:t>
            </a:r>
          </a:p>
          <a:p>
            <a:endParaRPr lang="en-US" sz="3200" dirty="0">
              <a:solidFill>
                <a:srgbClr val="0000FF"/>
              </a:solidFill>
              <a:latin typeface="Times New Roman"/>
              <a:cs typeface="Times New Roman"/>
            </a:endParaRPr>
          </a:p>
        </p:txBody>
      </p:sp>
      <p:grpSp>
        <p:nvGrpSpPr>
          <p:cNvPr id="44038" name="Group 5"/>
          <p:cNvGrpSpPr>
            <a:grpSpLocks/>
          </p:cNvGrpSpPr>
          <p:nvPr/>
        </p:nvGrpSpPr>
        <p:grpSpPr bwMode="auto">
          <a:xfrm>
            <a:off x="6896100" y="1219200"/>
            <a:ext cx="1635125" cy="1463675"/>
            <a:chOff x="1200" y="624"/>
            <a:chExt cx="1606" cy="1536"/>
          </a:xfrm>
        </p:grpSpPr>
        <p:sp>
          <p:nvSpPr>
            <p:cNvPr id="44039" name="Oval 6"/>
            <p:cNvSpPr>
              <a:spLocks noChangeArrowheads="1"/>
            </p:cNvSpPr>
            <p:nvPr/>
          </p:nvSpPr>
          <p:spPr bwMode="auto">
            <a:xfrm>
              <a:off x="1200" y="624"/>
              <a:ext cx="1536" cy="1536"/>
            </a:xfrm>
            <a:prstGeom prst="ellipse">
              <a:avLst/>
            </a:prstGeom>
            <a:solidFill>
              <a:schemeClr val="bg1"/>
            </a:solidFill>
            <a:ln w="9525">
              <a:solidFill>
                <a:schemeClr val="tx1"/>
              </a:solidFill>
              <a:round/>
              <a:headEnd/>
              <a:tailEnd/>
            </a:ln>
          </p:spPr>
          <p:txBody>
            <a:bodyPr wrap="none" anchor="ctr">
              <a:spAutoFit/>
            </a:bodyPr>
            <a:lstStyle/>
            <a:p>
              <a:endParaRPr lang="en-US"/>
            </a:p>
          </p:txBody>
        </p:sp>
        <p:sp>
          <p:nvSpPr>
            <p:cNvPr id="44040" name="AutoShape 7"/>
            <p:cNvSpPr>
              <a:spLocks noChangeArrowheads="1"/>
            </p:cNvSpPr>
            <p:nvPr/>
          </p:nvSpPr>
          <p:spPr bwMode="auto">
            <a:xfrm>
              <a:off x="1920" y="1344"/>
              <a:ext cx="139" cy="137"/>
            </a:xfrm>
            <a:prstGeom prst="irregularSeal1">
              <a:avLst/>
            </a:prstGeom>
            <a:solidFill>
              <a:srgbClr val="FF0000"/>
            </a:solidFill>
            <a:ln w="9525">
              <a:solidFill>
                <a:srgbClr val="000000"/>
              </a:solidFill>
              <a:miter lim="800000"/>
              <a:headEnd/>
              <a:tailEnd/>
            </a:ln>
          </p:spPr>
          <p:txBody>
            <a:bodyPr/>
            <a:lstStyle/>
            <a:p>
              <a:endParaRPr lang="en-US"/>
            </a:p>
          </p:txBody>
        </p:sp>
        <p:sp>
          <p:nvSpPr>
            <p:cNvPr id="44041" name="Line 8"/>
            <p:cNvSpPr>
              <a:spLocks noChangeShapeType="1"/>
            </p:cNvSpPr>
            <p:nvPr/>
          </p:nvSpPr>
          <p:spPr bwMode="auto">
            <a:xfrm flipV="1">
              <a:off x="2064" y="1248"/>
              <a:ext cx="144" cy="9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spAutoFit/>
            </a:bodyPr>
            <a:lstStyle/>
            <a:p>
              <a:endParaRPr lang="en-US"/>
            </a:p>
          </p:txBody>
        </p:sp>
        <p:sp>
          <p:nvSpPr>
            <p:cNvPr id="44042" name="Line 9"/>
            <p:cNvSpPr>
              <a:spLocks noChangeShapeType="1"/>
            </p:cNvSpPr>
            <p:nvPr/>
          </p:nvSpPr>
          <p:spPr bwMode="auto">
            <a:xfrm>
              <a:off x="2064" y="1488"/>
              <a:ext cx="96" cy="144"/>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nchor="ctr">
              <a:spAutoFit/>
            </a:bodyPr>
            <a:lstStyle/>
            <a:p>
              <a:endParaRPr lang="en-US"/>
            </a:p>
          </p:txBody>
        </p:sp>
        <p:sp>
          <p:nvSpPr>
            <p:cNvPr id="44043" name="Line 10"/>
            <p:cNvSpPr>
              <a:spLocks noChangeShapeType="1"/>
            </p:cNvSpPr>
            <p:nvPr/>
          </p:nvSpPr>
          <p:spPr bwMode="auto">
            <a:xfrm flipH="1" flipV="1">
              <a:off x="1824" y="1200"/>
              <a:ext cx="96" cy="9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nchor="ctr">
              <a:spAutoFit/>
            </a:bodyPr>
            <a:lstStyle/>
            <a:p>
              <a:endParaRPr lang="en-US"/>
            </a:p>
          </p:txBody>
        </p:sp>
        <p:sp>
          <p:nvSpPr>
            <p:cNvPr id="44044" name="Line 11"/>
            <p:cNvSpPr>
              <a:spLocks noChangeShapeType="1"/>
            </p:cNvSpPr>
            <p:nvPr/>
          </p:nvSpPr>
          <p:spPr bwMode="auto">
            <a:xfrm flipH="1">
              <a:off x="1728" y="1440"/>
              <a:ext cx="144" cy="9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nchor="ctr">
              <a:spAutoFit/>
            </a:bodyPr>
            <a:lstStyle/>
            <a:p>
              <a:endParaRPr lang="en-US"/>
            </a:p>
          </p:txBody>
        </p:sp>
        <p:sp>
          <p:nvSpPr>
            <p:cNvPr id="44045" name="AutoShape 12"/>
            <p:cNvSpPr>
              <a:spLocks noChangeArrowheads="1"/>
            </p:cNvSpPr>
            <p:nvPr/>
          </p:nvSpPr>
          <p:spPr bwMode="auto">
            <a:xfrm>
              <a:off x="2736" y="1296"/>
              <a:ext cx="70" cy="137"/>
            </a:xfrm>
            <a:prstGeom prst="cube">
              <a:avLst>
                <a:gd name="adj" fmla="val 45278"/>
              </a:avLst>
            </a:prstGeom>
            <a:solidFill>
              <a:srgbClr val="FFFFFF"/>
            </a:solidFill>
            <a:ln w="9525">
              <a:solidFill>
                <a:srgbClr val="000000"/>
              </a:solidFill>
              <a:miter lim="800000"/>
              <a:headEnd/>
              <a:tailEnd/>
            </a:ln>
          </p:spPr>
          <p:txBody>
            <a:bodyPr/>
            <a:lstStyle/>
            <a:p>
              <a:endParaRPr lang="en-US"/>
            </a:p>
          </p:txBody>
        </p:sp>
        <p:sp>
          <p:nvSpPr>
            <p:cNvPr id="44046" name="Line 13"/>
            <p:cNvSpPr>
              <a:spLocks noChangeShapeType="1"/>
            </p:cNvSpPr>
            <p:nvPr/>
          </p:nvSpPr>
          <p:spPr bwMode="auto">
            <a:xfrm>
              <a:off x="2064" y="1392"/>
              <a:ext cx="624" cy="0"/>
            </a:xfrm>
            <a:prstGeom prst="line">
              <a:avLst/>
            </a:prstGeom>
            <a:noFill/>
            <a:ln w="952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spAutoFit/>
            </a:bodyPr>
            <a:lstStyle/>
            <a:p>
              <a:endParaRPr lang="en-US"/>
            </a:p>
          </p:txBody>
        </p:sp>
        <p:sp>
          <p:nvSpPr>
            <p:cNvPr id="44047" name="Rectangle 14"/>
            <p:cNvSpPr>
              <a:spLocks noChangeArrowheads="1"/>
            </p:cNvSpPr>
            <p:nvPr/>
          </p:nvSpPr>
          <p:spPr bwMode="auto">
            <a:xfrm>
              <a:off x="2287" y="1249"/>
              <a:ext cx="231"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0" hangingPunct="0"/>
              <a:r>
                <a:rPr lang="en-US" sz="1200"/>
                <a:t>r</a:t>
              </a:r>
            </a:p>
          </p:txBody>
        </p:sp>
      </p:grpSp>
    </p:spTree>
    <p:extLst>
      <p:ext uri="{BB962C8B-B14F-4D97-AF65-F5344CB8AC3E}">
        <p14:creationId xmlns:p14="http://schemas.microsoft.com/office/powerpoint/2010/main" val="773486863"/>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4"/>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B19B90E-0E96-DB42-BCA4-BFDD34737919}" type="slidenum">
              <a:rPr lang="en-US" sz="900">
                <a:solidFill>
                  <a:srgbClr val="777777"/>
                </a:solidFill>
              </a:rPr>
              <a:pPr eaLnBrk="1" hangingPunct="1"/>
              <a:t>17</a:t>
            </a:fld>
            <a:r>
              <a:rPr lang="en-US" sz="900">
                <a:solidFill>
                  <a:srgbClr val="777777"/>
                </a:solidFill>
                <a:latin typeface="Times New Roman" charset="0"/>
              </a:rPr>
              <a:t> </a:t>
            </a:r>
          </a:p>
        </p:txBody>
      </p:sp>
      <p:sp>
        <p:nvSpPr>
          <p:cNvPr id="183298" name="Rectangle 2"/>
          <p:cNvSpPr>
            <a:spLocks noGrp="1" noChangeArrowheads="1"/>
          </p:cNvSpPr>
          <p:nvPr>
            <p:ph type="title"/>
          </p:nvPr>
        </p:nvSpPr>
        <p:spPr>
          <a:xfrm>
            <a:off x="1295400" y="228600"/>
            <a:ext cx="6934200" cy="1143000"/>
          </a:xfrm>
        </p:spPr>
        <p:txBody>
          <a:bodyPr/>
          <a:lstStyle/>
          <a:p>
            <a:pPr algn="ctr"/>
            <a:r>
              <a:rPr lang="en-US" sz="3600" dirty="0">
                <a:solidFill>
                  <a:srgbClr val="D57500"/>
                </a:solidFill>
                <a:latin typeface="Arial" charset="0"/>
                <a:ea typeface="ＭＳ Ｐゴシック" charset="0"/>
                <a:cs typeface="ＭＳ Ｐゴシック" charset="0"/>
              </a:rPr>
              <a:t>Gamma Ray Detectors</a:t>
            </a:r>
          </a:p>
        </p:txBody>
      </p:sp>
      <p:sp>
        <p:nvSpPr>
          <p:cNvPr id="50180" name="Rectangle 4"/>
          <p:cNvSpPr>
            <a:spLocks noGrp="1" noChangeArrowheads="1"/>
          </p:cNvSpPr>
          <p:nvPr>
            <p:ph type="body" sz="half" idx="2"/>
          </p:nvPr>
        </p:nvSpPr>
        <p:spPr>
          <a:xfrm>
            <a:off x="495300" y="990600"/>
            <a:ext cx="5118100" cy="5105400"/>
          </a:xfrm>
        </p:spPr>
        <p:txBody>
          <a:bodyPr/>
          <a:lstStyle/>
          <a:p>
            <a:pPr>
              <a:buClr>
                <a:srgbClr val="D57500"/>
              </a:buClr>
              <a:buFont typeface="Wingdings" charset="2"/>
              <a:buChar char="Ø"/>
            </a:pPr>
            <a:r>
              <a:rPr lang="en-US" sz="2400" dirty="0">
                <a:latin typeface="Times New Roman"/>
                <a:ea typeface="ＭＳ Ｐゴシック" charset="0"/>
                <a:cs typeface="Times New Roman"/>
              </a:rPr>
              <a:t>Gas counters</a:t>
            </a:r>
          </a:p>
          <a:p>
            <a:pPr lvl="1"/>
            <a:r>
              <a:rPr lang="en-US" dirty="0">
                <a:latin typeface="Times New Roman"/>
                <a:ea typeface="ＭＳ Ｐゴシック" charset="0"/>
                <a:cs typeface="Times New Roman"/>
              </a:rPr>
              <a:t>Ionization chambers</a:t>
            </a:r>
          </a:p>
          <a:p>
            <a:pPr lvl="1"/>
            <a:r>
              <a:rPr lang="en-US" dirty="0">
                <a:latin typeface="Times New Roman"/>
                <a:ea typeface="ＭＳ Ｐゴシック" charset="0"/>
                <a:cs typeface="Times New Roman"/>
              </a:rPr>
              <a:t>Proportional counters</a:t>
            </a:r>
          </a:p>
          <a:p>
            <a:pPr lvl="1"/>
            <a:r>
              <a:rPr lang="en-US" sz="2400" dirty="0">
                <a:latin typeface="Times New Roman"/>
                <a:ea typeface="ＭＳ Ｐゴシック" charset="0"/>
                <a:cs typeface="Times New Roman"/>
              </a:rPr>
              <a:t>Geiger counters</a:t>
            </a:r>
          </a:p>
          <a:p>
            <a:pPr>
              <a:buClr>
                <a:srgbClr val="D57500"/>
              </a:buClr>
              <a:buFont typeface="Wingdings" charset="2"/>
              <a:buChar char="Ø"/>
            </a:pPr>
            <a:r>
              <a:rPr lang="en-US" sz="2400" dirty="0">
                <a:latin typeface="Times New Roman"/>
                <a:ea typeface="ＭＳ Ｐゴシック" charset="0"/>
                <a:cs typeface="Times New Roman"/>
              </a:rPr>
              <a:t>Scintillators</a:t>
            </a:r>
          </a:p>
          <a:p>
            <a:pPr lvl="1"/>
            <a:r>
              <a:rPr lang="en-US" dirty="0">
                <a:latin typeface="Times New Roman"/>
                <a:ea typeface="ＭＳ Ｐゴシック" charset="0"/>
                <a:cs typeface="Times New Roman"/>
              </a:rPr>
              <a:t>NaI(Tl)</a:t>
            </a:r>
          </a:p>
          <a:p>
            <a:pPr lvl="1"/>
            <a:r>
              <a:rPr lang="en-US" dirty="0">
                <a:latin typeface="Times New Roman"/>
                <a:ea typeface="ＭＳ Ｐゴシック" charset="0"/>
                <a:cs typeface="Times New Roman"/>
              </a:rPr>
              <a:t>Plastic: polyvinyl toluene (PVT)</a:t>
            </a:r>
          </a:p>
          <a:p>
            <a:pPr>
              <a:buClr>
                <a:srgbClr val="D57500"/>
              </a:buClr>
              <a:buFont typeface="Wingdings" charset="2"/>
              <a:buChar char="Ø"/>
            </a:pPr>
            <a:r>
              <a:rPr lang="en-US" sz="2400" dirty="0">
                <a:latin typeface="Times New Roman"/>
                <a:ea typeface="ＭＳ Ｐゴシック" charset="0"/>
                <a:cs typeface="Times New Roman"/>
              </a:rPr>
              <a:t>Solid state detectors</a:t>
            </a:r>
          </a:p>
          <a:p>
            <a:pPr lvl="1"/>
            <a:r>
              <a:rPr lang="en-US" dirty="0">
                <a:latin typeface="Times New Roman"/>
                <a:ea typeface="ＭＳ Ｐゴシック" charset="0"/>
                <a:cs typeface="Times New Roman"/>
              </a:rPr>
              <a:t>Si</a:t>
            </a:r>
          </a:p>
          <a:p>
            <a:pPr lvl="1"/>
            <a:r>
              <a:rPr lang="en-US" dirty="0">
                <a:latin typeface="Times New Roman"/>
                <a:ea typeface="ＭＳ Ｐゴシック" charset="0"/>
                <a:cs typeface="Times New Roman"/>
              </a:rPr>
              <a:t>High purity Ge (HPGe)</a:t>
            </a:r>
          </a:p>
        </p:txBody>
      </p:sp>
      <p:graphicFrame>
        <p:nvGraphicFramePr>
          <p:cNvPr id="10" name="Object 3"/>
          <p:cNvGraphicFramePr>
            <a:graphicFrameLocks noChangeAspect="1"/>
          </p:cNvGraphicFramePr>
          <p:nvPr/>
        </p:nvGraphicFramePr>
        <p:xfrm>
          <a:off x="3425815" y="5267325"/>
          <a:ext cx="1870085" cy="1590675"/>
        </p:xfrm>
        <a:graphic>
          <a:graphicData uri="http://schemas.openxmlformats.org/presentationml/2006/ole">
            <mc:AlternateContent xmlns:mc="http://schemas.openxmlformats.org/markup-compatibility/2006">
              <mc:Choice xmlns:v="urn:schemas-microsoft-com:vml" Requires="v">
                <p:oleObj r:id="rId3" imgW="2476190" imgH="2104762" progId="MSPhotoEd.3">
                  <p:embed/>
                </p:oleObj>
              </mc:Choice>
              <mc:Fallback>
                <p:oleObj r:id="rId3" imgW="2476190" imgH="2104762" progId="MSPhotoEd.3">
                  <p:embed/>
                  <p:pic>
                    <p:nvPicPr>
                      <p:cNvPr id="1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5815" y="5267325"/>
                        <a:ext cx="1870085" cy="1590675"/>
                      </a:xfrm>
                      <a:prstGeom prst="rect">
                        <a:avLst/>
                      </a:prstGeom>
                      <a:noFill/>
                    </p:spPr>
                  </p:pic>
                </p:oleObj>
              </mc:Fallback>
            </mc:AlternateContent>
          </a:graphicData>
        </a:graphic>
      </p:graphicFrame>
      <p:pic>
        <p:nvPicPr>
          <p:cNvPr id="11" name="Picture 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156200" y="1113656"/>
            <a:ext cx="3749675" cy="2084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descr="Untitled-1.jp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08000" y="5245100"/>
            <a:ext cx="2159000" cy="1612900"/>
          </a:xfrm>
          <a:prstGeom prst="rect">
            <a:avLst/>
          </a:prstGeom>
        </p:spPr>
      </p:pic>
      <p:sp>
        <p:nvSpPr>
          <p:cNvPr id="50184" name="Rectangle 10"/>
          <p:cNvSpPr>
            <a:spLocks noChangeArrowheads="1"/>
          </p:cNvSpPr>
          <p:nvPr/>
        </p:nvSpPr>
        <p:spPr bwMode="auto">
          <a:xfrm>
            <a:off x="2001802" y="6272213"/>
            <a:ext cx="569512"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err="1">
                <a:latin typeface="Times New Roman"/>
                <a:cs typeface="Times New Roman"/>
              </a:rPr>
              <a:t>CsI</a:t>
            </a:r>
            <a:endParaRPr lang="en-US" sz="2000" b="1" dirty="0">
              <a:latin typeface="Times New Roman"/>
              <a:cs typeface="Times New Roman"/>
            </a:endParaRPr>
          </a:p>
        </p:txBody>
      </p:sp>
      <p:sp>
        <p:nvSpPr>
          <p:cNvPr id="50183" name="Rectangle 9"/>
          <p:cNvSpPr>
            <a:spLocks noChangeArrowheads="1"/>
          </p:cNvSpPr>
          <p:nvPr/>
        </p:nvSpPr>
        <p:spPr bwMode="auto">
          <a:xfrm>
            <a:off x="4548530" y="5051425"/>
            <a:ext cx="101822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a:latin typeface="Times New Roman"/>
                <a:cs typeface="Times New Roman"/>
              </a:rPr>
              <a:t>NaI(Tl)</a:t>
            </a:r>
          </a:p>
        </p:txBody>
      </p:sp>
      <p:sp>
        <p:nvSpPr>
          <p:cNvPr id="13" name="Rectangle 10"/>
          <p:cNvSpPr>
            <a:spLocks noChangeArrowheads="1"/>
          </p:cNvSpPr>
          <p:nvPr/>
        </p:nvSpPr>
        <p:spPr bwMode="auto">
          <a:xfrm>
            <a:off x="6954802" y="3243263"/>
            <a:ext cx="6929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a:latin typeface="Times New Roman"/>
                <a:cs typeface="Times New Roman"/>
              </a:rPr>
              <a:t>PVT</a:t>
            </a:r>
          </a:p>
        </p:txBody>
      </p:sp>
      <p:pic>
        <p:nvPicPr>
          <p:cNvPr id="3" name="Picture 2"/>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413500" y="4381500"/>
            <a:ext cx="2362200" cy="2362200"/>
          </a:xfrm>
          <a:prstGeom prst="rect">
            <a:avLst/>
          </a:prstGeom>
        </p:spPr>
      </p:pic>
      <p:sp>
        <p:nvSpPr>
          <p:cNvPr id="15" name="Rectangle 10"/>
          <p:cNvSpPr>
            <a:spLocks noChangeArrowheads="1"/>
          </p:cNvSpPr>
          <p:nvPr/>
        </p:nvSpPr>
        <p:spPr bwMode="auto">
          <a:xfrm>
            <a:off x="7158002" y="3967163"/>
            <a:ext cx="85417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a:latin typeface="Times New Roman"/>
                <a:cs typeface="Times New Roman"/>
              </a:rPr>
              <a:t>HPGe</a:t>
            </a:r>
          </a:p>
        </p:txBody>
      </p:sp>
    </p:spTree>
    <p:extLst>
      <p:ext uri="{BB962C8B-B14F-4D97-AF65-F5344CB8AC3E}">
        <p14:creationId xmlns:p14="http://schemas.microsoft.com/office/powerpoint/2010/main" val="2539509707"/>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4"/>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B19B90E-0E96-DB42-BCA4-BFDD34737919}" type="slidenum">
              <a:rPr lang="en-US" sz="900">
                <a:solidFill>
                  <a:srgbClr val="777777"/>
                </a:solidFill>
              </a:rPr>
              <a:pPr eaLnBrk="1" hangingPunct="1"/>
              <a:t>18</a:t>
            </a:fld>
            <a:r>
              <a:rPr lang="en-US" sz="900">
                <a:solidFill>
                  <a:srgbClr val="777777"/>
                </a:solidFill>
                <a:latin typeface="Times New Roman" charset="0"/>
              </a:rPr>
              <a:t> </a:t>
            </a:r>
          </a:p>
        </p:txBody>
      </p:sp>
      <p:sp>
        <p:nvSpPr>
          <p:cNvPr id="183298" name="Rectangle 2"/>
          <p:cNvSpPr>
            <a:spLocks noGrp="1" noChangeArrowheads="1"/>
          </p:cNvSpPr>
          <p:nvPr>
            <p:ph type="title"/>
          </p:nvPr>
        </p:nvSpPr>
        <p:spPr>
          <a:xfrm>
            <a:off x="1295400" y="228600"/>
            <a:ext cx="6934200" cy="1143000"/>
          </a:xfrm>
        </p:spPr>
        <p:txBody>
          <a:bodyPr/>
          <a:lstStyle/>
          <a:p>
            <a:pPr algn="ctr"/>
            <a:r>
              <a:rPr lang="en-US" sz="3600" dirty="0">
                <a:solidFill>
                  <a:srgbClr val="D57500"/>
                </a:solidFill>
                <a:latin typeface="Arial" charset="0"/>
                <a:ea typeface="ＭＳ Ｐゴシック" charset="0"/>
                <a:cs typeface="ＭＳ Ｐゴシック" charset="0"/>
              </a:rPr>
              <a:t>Alpha and Beta Detectors</a:t>
            </a:r>
          </a:p>
        </p:txBody>
      </p:sp>
      <p:sp>
        <p:nvSpPr>
          <p:cNvPr id="50180" name="Rectangle 4"/>
          <p:cNvSpPr>
            <a:spLocks noGrp="1" noChangeArrowheads="1"/>
          </p:cNvSpPr>
          <p:nvPr>
            <p:ph type="body" sz="half" idx="2"/>
          </p:nvPr>
        </p:nvSpPr>
        <p:spPr>
          <a:xfrm>
            <a:off x="495300" y="990600"/>
            <a:ext cx="5367618" cy="5105400"/>
          </a:xfrm>
        </p:spPr>
        <p:txBody>
          <a:bodyPr/>
          <a:lstStyle/>
          <a:p>
            <a:pPr algn="ctr">
              <a:buFont typeface="Wingdings" charset="0"/>
              <a:buNone/>
            </a:pPr>
            <a:endParaRPr lang="en-US" sz="2400" i="1" dirty="0">
              <a:latin typeface="Times New Roman"/>
              <a:ea typeface="ＭＳ Ｐゴシック" charset="0"/>
              <a:cs typeface="Times New Roman"/>
            </a:endParaRPr>
          </a:p>
          <a:p>
            <a:pPr>
              <a:buClr>
                <a:srgbClr val="D57500"/>
              </a:buClr>
              <a:buFont typeface="Wingdings" charset="2"/>
              <a:buChar char="Ø"/>
            </a:pPr>
            <a:r>
              <a:rPr lang="en-US" sz="2400" dirty="0">
                <a:latin typeface="Times New Roman"/>
                <a:ea typeface="ＭＳ Ｐゴシック" charset="0"/>
                <a:cs typeface="Times New Roman"/>
              </a:rPr>
              <a:t>Gas detectors or scintillators</a:t>
            </a:r>
          </a:p>
          <a:p>
            <a:pPr>
              <a:buClr>
                <a:srgbClr val="D57500"/>
              </a:buClr>
              <a:buFont typeface="Wingdings" charset="2"/>
              <a:buChar char="Ø"/>
            </a:pPr>
            <a:r>
              <a:rPr lang="en-US" sz="2400" dirty="0">
                <a:latin typeface="Times New Roman"/>
                <a:ea typeface="ＭＳ Ｐゴシック" charset="0"/>
                <a:cs typeface="Times New Roman"/>
              </a:rPr>
              <a:t>Ionization chambers, proportional counters and Geiger counters for alphas</a:t>
            </a:r>
          </a:p>
          <a:p>
            <a:pPr>
              <a:buClr>
                <a:srgbClr val="D57500"/>
              </a:buClr>
              <a:buFont typeface="Wingdings" charset="2"/>
              <a:buChar char="Ø"/>
            </a:pPr>
            <a:r>
              <a:rPr lang="en-US" sz="2400" dirty="0">
                <a:latin typeface="Times New Roman"/>
                <a:ea typeface="ＭＳ Ｐゴシック" charset="0"/>
                <a:cs typeface="Times New Roman"/>
              </a:rPr>
              <a:t>Plastic scintillators for betas</a:t>
            </a:r>
          </a:p>
          <a:p>
            <a:pPr>
              <a:buClr>
                <a:srgbClr val="D57500"/>
              </a:buClr>
              <a:buFont typeface="Wingdings" charset="2"/>
              <a:buChar char="Ø"/>
            </a:pPr>
            <a:r>
              <a:rPr lang="en-US" sz="2400" dirty="0">
                <a:latin typeface="Times New Roman"/>
                <a:ea typeface="ＭＳ Ｐゴシック" charset="0"/>
                <a:cs typeface="Times New Roman"/>
              </a:rPr>
              <a:t>Thin windows</a:t>
            </a:r>
          </a:p>
          <a:p>
            <a:pPr marL="0" indent="0">
              <a:buClr>
                <a:srgbClr val="D57500"/>
              </a:buClr>
              <a:buNone/>
            </a:pPr>
            <a:endParaRPr lang="en-US" sz="2400" dirty="0">
              <a:latin typeface="Times New Roman"/>
              <a:ea typeface="ＭＳ Ｐゴシック" charset="0"/>
              <a:cs typeface="Times New Roman"/>
            </a:endParaRPr>
          </a:p>
        </p:txBody>
      </p:sp>
      <p:pic>
        <p:nvPicPr>
          <p:cNvPr id="2" name="Picture 1" descr="Screen Shot 2015-08-13 at 11.02.04 A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59032" y="1447800"/>
            <a:ext cx="3184968" cy="4546600"/>
          </a:xfrm>
          <a:prstGeom prst="rect">
            <a:avLst/>
          </a:prstGeom>
        </p:spPr>
      </p:pic>
      <p:pic>
        <p:nvPicPr>
          <p:cNvPr id="3" name="Picture 2" descr="Screen Shot 2015-08-13 at 11.09.17 A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31900" y="3949700"/>
            <a:ext cx="3404842" cy="2298700"/>
          </a:xfrm>
          <a:prstGeom prst="rect">
            <a:avLst/>
          </a:prstGeom>
        </p:spPr>
      </p:pic>
    </p:spTree>
    <p:extLst>
      <p:ext uri="{BB962C8B-B14F-4D97-AF65-F5344CB8AC3E}">
        <p14:creationId xmlns:p14="http://schemas.microsoft.com/office/powerpoint/2010/main" val="1569658189"/>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4"/>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B19B90E-0E96-DB42-BCA4-BFDD34737919}" type="slidenum">
              <a:rPr lang="en-US" sz="900">
                <a:solidFill>
                  <a:srgbClr val="777777"/>
                </a:solidFill>
              </a:rPr>
              <a:pPr eaLnBrk="1" hangingPunct="1"/>
              <a:t>19</a:t>
            </a:fld>
            <a:r>
              <a:rPr lang="en-US" sz="900">
                <a:solidFill>
                  <a:srgbClr val="777777"/>
                </a:solidFill>
                <a:latin typeface="Times New Roman" charset="0"/>
              </a:rPr>
              <a:t> </a:t>
            </a:r>
          </a:p>
        </p:txBody>
      </p:sp>
      <p:sp>
        <p:nvSpPr>
          <p:cNvPr id="183298" name="Rectangle 2"/>
          <p:cNvSpPr>
            <a:spLocks noGrp="1" noChangeArrowheads="1"/>
          </p:cNvSpPr>
          <p:nvPr>
            <p:ph type="title"/>
          </p:nvPr>
        </p:nvSpPr>
        <p:spPr>
          <a:xfrm>
            <a:off x="1295400" y="228600"/>
            <a:ext cx="6934200" cy="1143000"/>
          </a:xfrm>
        </p:spPr>
        <p:txBody>
          <a:bodyPr/>
          <a:lstStyle/>
          <a:p>
            <a:pPr algn="ctr"/>
            <a:r>
              <a:rPr lang="en-US" sz="3600" dirty="0">
                <a:solidFill>
                  <a:srgbClr val="D57500"/>
                </a:solidFill>
                <a:latin typeface="Arial" charset="0"/>
                <a:ea typeface="ＭＳ Ｐゴシック" charset="0"/>
                <a:cs typeface="ＭＳ Ｐゴシック" charset="0"/>
              </a:rPr>
              <a:t>Neutron Detectors</a:t>
            </a:r>
          </a:p>
        </p:txBody>
      </p:sp>
      <p:sp>
        <p:nvSpPr>
          <p:cNvPr id="50180" name="Rectangle 4"/>
          <p:cNvSpPr>
            <a:spLocks noGrp="1" noChangeArrowheads="1"/>
          </p:cNvSpPr>
          <p:nvPr>
            <p:ph type="body" sz="half" idx="2"/>
          </p:nvPr>
        </p:nvSpPr>
        <p:spPr>
          <a:xfrm>
            <a:off x="495300" y="990600"/>
            <a:ext cx="5118100" cy="5105400"/>
          </a:xfrm>
        </p:spPr>
        <p:txBody>
          <a:bodyPr/>
          <a:lstStyle/>
          <a:p>
            <a:pPr algn="ctr">
              <a:buFont typeface="Wingdings" charset="0"/>
              <a:buNone/>
            </a:pPr>
            <a:endParaRPr lang="en-US" sz="2400" i="1" dirty="0">
              <a:latin typeface="Times New Roman"/>
              <a:ea typeface="ＭＳ Ｐゴシック" charset="0"/>
              <a:cs typeface="Times New Roman"/>
            </a:endParaRPr>
          </a:p>
          <a:p>
            <a:pPr>
              <a:buClr>
                <a:srgbClr val="D57500"/>
              </a:buClr>
              <a:buFont typeface="Wingdings" charset="2"/>
              <a:buChar char="Ø"/>
            </a:pPr>
            <a:r>
              <a:rPr lang="en-US" sz="2400" dirty="0">
                <a:latin typeface="Times New Roman"/>
                <a:ea typeface="ＭＳ Ｐゴシック" charset="0"/>
                <a:cs typeface="Times New Roman"/>
              </a:rPr>
              <a:t>Neutrons observed from fission sources</a:t>
            </a:r>
          </a:p>
          <a:p>
            <a:pPr>
              <a:buClr>
                <a:srgbClr val="D57500"/>
              </a:buClr>
              <a:buFont typeface="Wingdings" charset="2"/>
              <a:buChar char="Ø"/>
            </a:pPr>
            <a:r>
              <a:rPr lang="en-US" sz="2400" dirty="0">
                <a:latin typeface="Times New Roman"/>
                <a:ea typeface="ＭＳ Ｐゴシック" charset="0"/>
                <a:cs typeface="Times New Roman"/>
              </a:rPr>
              <a:t>Energy not unique to special nuclear material (SNM) – Pu and U</a:t>
            </a:r>
          </a:p>
          <a:p>
            <a:pPr>
              <a:buClr>
                <a:srgbClr val="D57500"/>
              </a:buClr>
              <a:buFont typeface="Wingdings" charset="2"/>
              <a:buChar char="Ø"/>
            </a:pPr>
            <a:r>
              <a:rPr lang="en-US" sz="2400" dirty="0">
                <a:latin typeface="Times New Roman"/>
                <a:ea typeface="ＭＳ Ｐゴシック" charset="0"/>
                <a:cs typeface="Times New Roman"/>
              </a:rPr>
              <a:t>Background</a:t>
            </a:r>
          </a:p>
          <a:p>
            <a:pPr lvl="1"/>
            <a:r>
              <a:rPr lang="en-US" dirty="0">
                <a:latin typeface="Times New Roman"/>
                <a:ea typeface="ＭＳ Ｐゴシック" charset="0"/>
                <a:cs typeface="Times New Roman"/>
              </a:rPr>
              <a:t>From cosmic rays</a:t>
            </a:r>
          </a:p>
          <a:p>
            <a:pPr lvl="1"/>
            <a:r>
              <a:rPr lang="en-US" dirty="0">
                <a:latin typeface="Times New Roman"/>
                <a:ea typeface="ＭＳ Ｐゴシック" charset="0"/>
                <a:cs typeface="Times New Roman"/>
              </a:rPr>
              <a:t>~1/1000 of gamma-ray background</a:t>
            </a:r>
          </a:p>
          <a:p>
            <a:pPr lvl="1"/>
            <a:r>
              <a:rPr lang="en-US" dirty="0">
                <a:latin typeface="Times New Roman"/>
                <a:ea typeface="ＭＳ Ｐゴシック" charset="0"/>
                <a:cs typeface="Times New Roman"/>
              </a:rPr>
              <a:t>Few commercial sources</a:t>
            </a:r>
          </a:p>
          <a:p>
            <a:pPr>
              <a:buClr>
                <a:srgbClr val="D57500"/>
              </a:buClr>
              <a:buFont typeface="Wingdings" charset="2"/>
              <a:buChar char="Ø"/>
            </a:pPr>
            <a:r>
              <a:rPr lang="en-US" sz="2400" dirty="0">
                <a:latin typeface="Times New Roman"/>
                <a:ea typeface="ＭＳ Ｐゴシック" charset="0"/>
                <a:cs typeface="Times New Roman"/>
              </a:rPr>
              <a:t>Many scatterings prior to capture</a:t>
            </a:r>
          </a:p>
          <a:p>
            <a:pPr>
              <a:buClr>
                <a:srgbClr val="D57500"/>
              </a:buClr>
              <a:buFont typeface="Wingdings" charset="2"/>
              <a:buChar char="Ø"/>
            </a:pPr>
            <a:r>
              <a:rPr lang="en-US" sz="2400" dirty="0">
                <a:latin typeface="Times New Roman"/>
                <a:ea typeface="ＭＳ Ｐゴシック" charset="0"/>
                <a:cs typeface="Times New Roman"/>
              </a:rPr>
              <a:t>Difficult to shield</a:t>
            </a:r>
          </a:p>
          <a:p>
            <a:pPr>
              <a:buClr>
                <a:srgbClr val="D57500"/>
              </a:buClr>
              <a:buFont typeface="Wingdings" charset="2"/>
              <a:buChar char="Ø"/>
            </a:pPr>
            <a:r>
              <a:rPr lang="en-US" sz="2400" dirty="0">
                <a:latin typeface="Times New Roman"/>
                <a:ea typeface="ＭＳ Ｐゴシック" charset="0"/>
                <a:cs typeface="Times New Roman"/>
              </a:rPr>
              <a:t>Detectors: </a:t>
            </a:r>
            <a:r>
              <a:rPr lang="en-US" sz="2400" baseline="30000" dirty="0">
                <a:latin typeface="Times New Roman"/>
                <a:ea typeface="ＭＳ Ｐゴシック" charset="0"/>
                <a:cs typeface="Times New Roman"/>
              </a:rPr>
              <a:t>3</a:t>
            </a:r>
            <a:r>
              <a:rPr lang="en-US" sz="2400" dirty="0">
                <a:latin typeface="Times New Roman"/>
                <a:ea typeface="ＭＳ Ｐゴシック" charset="0"/>
                <a:cs typeface="Times New Roman"/>
              </a:rPr>
              <a:t>He, </a:t>
            </a:r>
            <a:r>
              <a:rPr lang="en-US" sz="2400" baseline="30000" dirty="0">
                <a:latin typeface="Times New Roman"/>
                <a:ea typeface="ＭＳ Ｐゴシック" charset="0"/>
                <a:cs typeface="Times New Roman"/>
              </a:rPr>
              <a:t>6</a:t>
            </a:r>
            <a:r>
              <a:rPr lang="en-US" sz="2400" dirty="0">
                <a:latin typeface="Times New Roman"/>
                <a:ea typeface="ＭＳ Ｐゴシック" charset="0"/>
                <a:cs typeface="Times New Roman"/>
              </a:rPr>
              <a:t>Li, </a:t>
            </a:r>
            <a:r>
              <a:rPr lang="en-US" sz="2400" baseline="30000" dirty="0">
                <a:latin typeface="Times New Roman"/>
                <a:ea typeface="ＭＳ Ｐゴシック" charset="0"/>
                <a:cs typeface="Times New Roman"/>
              </a:rPr>
              <a:t>10</a:t>
            </a:r>
            <a:r>
              <a:rPr lang="en-US" sz="2400" dirty="0">
                <a:latin typeface="Times New Roman"/>
                <a:ea typeface="ＭＳ Ｐゴシック" charset="0"/>
                <a:cs typeface="Times New Roman"/>
              </a:rPr>
              <a:t>B</a:t>
            </a:r>
          </a:p>
        </p:txBody>
      </p:sp>
      <p:pic>
        <p:nvPicPr>
          <p:cNvPr id="50181" name="Picture 7" descr="main-detectors-nuclear-reactor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81800" y="4000500"/>
            <a:ext cx="2209800" cy="2209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0182" name="Picture 8" descr="SAIC-DSC00610a"/>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740400" y="990600"/>
            <a:ext cx="796925" cy="508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0183" name="Rectangle 9"/>
          <p:cNvSpPr>
            <a:spLocks noChangeArrowheads="1"/>
          </p:cNvSpPr>
          <p:nvPr/>
        </p:nvSpPr>
        <p:spPr bwMode="auto">
          <a:xfrm>
            <a:off x="7162800" y="5549900"/>
            <a:ext cx="1189632"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baseline="30000" dirty="0">
                <a:latin typeface="Times New Roman"/>
                <a:cs typeface="Times New Roman"/>
              </a:rPr>
              <a:t>3</a:t>
            </a:r>
            <a:r>
              <a:rPr lang="en-US" sz="2000" b="1" dirty="0">
                <a:latin typeface="Times New Roman"/>
                <a:cs typeface="Times New Roman"/>
              </a:rPr>
              <a:t>He Tube</a:t>
            </a:r>
          </a:p>
        </p:txBody>
      </p:sp>
      <p:sp>
        <p:nvSpPr>
          <p:cNvPr id="50184" name="Rectangle 10"/>
          <p:cNvSpPr>
            <a:spLocks noChangeArrowheads="1"/>
          </p:cNvSpPr>
          <p:nvPr/>
        </p:nvSpPr>
        <p:spPr bwMode="auto">
          <a:xfrm>
            <a:off x="5402263" y="6189663"/>
            <a:ext cx="137639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a:latin typeface="Times New Roman"/>
                <a:cs typeface="Times New Roman"/>
              </a:rPr>
              <a:t>Moderator</a:t>
            </a:r>
          </a:p>
        </p:txBody>
      </p:sp>
      <p:pic>
        <p:nvPicPr>
          <p:cNvPr id="2" name="Picture 1"/>
          <p:cNvPicPr>
            <a:picLocks noChangeAspect="1"/>
          </p:cNvPicPr>
          <p:nvPr/>
        </p:nvPicPr>
        <p:blipFill>
          <a:blip r:embed="rId5"/>
          <a:stretch>
            <a:fillRect/>
          </a:stretch>
        </p:blipFill>
        <p:spPr>
          <a:xfrm>
            <a:off x="6896100" y="876300"/>
            <a:ext cx="1968500" cy="2436262"/>
          </a:xfrm>
          <a:prstGeom prst="rect">
            <a:avLst/>
          </a:prstGeom>
        </p:spPr>
      </p:pic>
      <p:sp>
        <p:nvSpPr>
          <p:cNvPr id="10" name="Rectangle 9"/>
          <p:cNvSpPr>
            <a:spLocks noChangeArrowheads="1"/>
          </p:cNvSpPr>
          <p:nvPr/>
        </p:nvSpPr>
        <p:spPr bwMode="auto">
          <a:xfrm>
            <a:off x="6972300" y="3302000"/>
            <a:ext cx="1826141"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a:latin typeface="Times New Roman"/>
                <a:cs typeface="Times New Roman"/>
              </a:rPr>
              <a:t>Bonner Sphere</a:t>
            </a:r>
          </a:p>
        </p:txBody>
      </p:sp>
    </p:spTree>
    <p:extLst>
      <p:ext uri="{BB962C8B-B14F-4D97-AF65-F5344CB8AC3E}">
        <p14:creationId xmlns:p14="http://schemas.microsoft.com/office/powerpoint/2010/main" val="3819924555"/>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p:txBody>
          <a:bodyPr/>
          <a:lstStyle/>
          <a:p>
            <a:pPr>
              <a:defRPr/>
            </a:pPr>
            <a:fld id="{96C1B33D-0C01-4577-8B01-B66A35F9035A}" type="slidenum">
              <a:rPr lang="en-US"/>
              <a:pPr>
                <a:defRPr/>
              </a:pPr>
              <a:t>2</a:t>
            </a:fld>
            <a:endParaRPr lang="en-US" dirty="0"/>
          </a:p>
        </p:txBody>
      </p:sp>
      <p:sp>
        <p:nvSpPr>
          <p:cNvPr id="19459" name="Title 3"/>
          <p:cNvSpPr>
            <a:spLocks noGrp="1"/>
          </p:cNvSpPr>
          <p:nvPr>
            <p:ph type="title"/>
          </p:nvPr>
        </p:nvSpPr>
        <p:spPr>
          <a:xfrm>
            <a:off x="474663" y="460375"/>
            <a:ext cx="8204200" cy="479425"/>
          </a:xfrm>
        </p:spPr>
        <p:txBody>
          <a:bodyPr/>
          <a:lstStyle/>
          <a:p>
            <a:pPr algn="ctr" eaLnBrk="1" hangingPunct="1"/>
            <a:r>
              <a:rPr lang="en-US" sz="3600" dirty="0">
                <a:ea typeface="ＭＳ Ｐゴシック" pitchFamily="34" charset="-128"/>
              </a:rPr>
              <a:t>IEEE is …</a:t>
            </a:r>
          </a:p>
        </p:txBody>
      </p:sp>
      <p:sp>
        <p:nvSpPr>
          <p:cNvPr id="19460" name="Content Placeholder 4"/>
          <p:cNvSpPr>
            <a:spLocks noGrp="1"/>
          </p:cNvSpPr>
          <p:nvPr>
            <p:ph sz="quarter" idx="14"/>
          </p:nvPr>
        </p:nvSpPr>
        <p:spPr>
          <a:xfrm>
            <a:off x="365125" y="1176338"/>
            <a:ext cx="8504238" cy="4957762"/>
          </a:xfrm>
        </p:spPr>
        <p:txBody>
          <a:bodyPr/>
          <a:lstStyle/>
          <a:p>
            <a:pPr eaLnBrk="1" hangingPunct="1">
              <a:buClr>
                <a:srgbClr val="D57500"/>
              </a:buClr>
              <a:buFont typeface="Wingdings" charset="2"/>
              <a:buChar char="Ø"/>
            </a:pPr>
            <a:r>
              <a:rPr lang="en-US" sz="2800" dirty="0">
                <a:latin typeface="Times New Roman"/>
                <a:ea typeface="ＭＳ Ｐゴシック" pitchFamily="34" charset="-128"/>
                <a:cs typeface="Times New Roman"/>
              </a:rPr>
              <a:t>The Institute of Electrical and Electronics Engineers</a:t>
            </a:r>
          </a:p>
          <a:p>
            <a:pPr lvl="1"/>
            <a:r>
              <a:rPr lang="en-US" dirty="0">
                <a:latin typeface="Times New Roman"/>
                <a:cs typeface="Times New Roman"/>
              </a:rPr>
              <a:t>Largest technical/scientific organization – 38 Technical Societies.</a:t>
            </a:r>
          </a:p>
          <a:p>
            <a:pPr lvl="1"/>
            <a:r>
              <a:rPr lang="en-US" dirty="0">
                <a:latin typeface="Times New Roman"/>
                <a:cs typeface="Times New Roman"/>
              </a:rPr>
              <a:t>International with activities in all regions of the world.</a:t>
            </a:r>
          </a:p>
          <a:p>
            <a:pPr lvl="1"/>
            <a:r>
              <a:rPr lang="en-US" dirty="0">
                <a:latin typeface="Times New Roman"/>
                <a:cs typeface="Times New Roman"/>
              </a:rPr>
              <a:t>Organizes the most technical meetings with highest aggregate attendance.</a:t>
            </a:r>
          </a:p>
          <a:p>
            <a:pPr eaLnBrk="1" hangingPunct="1">
              <a:buClr>
                <a:srgbClr val="D57500"/>
              </a:buClr>
              <a:buFont typeface="Wingdings" charset="2"/>
              <a:buChar char="Ø"/>
            </a:pPr>
            <a:r>
              <a:rPr lang="en-US" sz="2800" dirty="0">
                <a:latin typeface="Times New Roman"/>
                <a:ea typeface="ＭＳ Ｐゴシック" pitchFamily="34" charset="-128"/>
                <a:cs typeface="Times New Roman"/>
              </a:rPr>
              <a:t>Nuclear and Plasma Sciences Society</a:t>
            </a:r>
          </a:p>
          <a:p>
            <a:pPr lvl="1" eaLnBrk="1" hangingPunct="1"/>
            <a:r>
              <a:rPr lang="en-US" dirty="0">
                <a:latin typeface="Times New Roman"/>
                <a:ea typeface="ＭＳ Ｐゴシック" pitchFamily="34" charset="-128"/>
                <a:cs typeface="Times New Roman"/>
              </a:rPr>
              <a:t>Computer Applications in Nuclear and Plasma Sciences</a:t>
            </a:r>
          </a:p>
          <a:p>
            <a:pPr lvl="1" eaLnBrk="1" hangingPunct="1"/>
            <a:r>
              <a:rPr lang="en-US" dirty="0">
                <a:latin typeface="Times New Roman"/>
                <a:ea typeface="ＭＳ Ｐゴシック" pitchFamily="34" charset="-128"/>
                <a:cs typeface="Times New Roman"/>
              </a:rPr>
              <a:t>Fusion Technology</a:t>
            </a:r>
          </a:p>
          <a:p>
            <a:pPr lvl="1" eaLnBrk="1" hangingPunct="1"/>
            <a:r>
              <a:rPr lang="en-US" dirty="0">
                <a:latin typeface="Times New Roman"/>
                <a:ea typeface="ＭＳ Ｐゴシック" pitchFamily="34" charset="-128"/>
                <a:cs typeface="Times New Roman"/>
              </a:rPr>
              <a:t>Nuclear Medical and Imaging Sciences</a:t>
            </a:r>
          </a:p>
          <a:p>
            <a:pPr lvl="1" eaLnBrk="1" hangingPunct="1"/>
            <a:r>
              <a:rPr lang="en-US" dirty="0">
                <a:latin typeface="Times New Roman"/>
                <a:ea typeface="ＭＳ Ｐゴシック" pitchFamily="34" charset="-128"/>
                <a:cs typeface="Times New Roman"/>
              </a:rPr>
              <a:t>Particle Accelerator Science and Technology</a:t>
            </a:r>
          </a:p>
          <a:p>
            <a:pPr lvl="1" eaLnBrk="1" hangingPunct="1"/>
            <a:r>
              <a:rPr lang="en-US" dirty="0">
                <a:latin typeface="Times New Roman"/>
                <a:ea typeface="ＭＳ Ｐゴシック" pitchFamily="34" charset="-128"/>
                <a:cs typeface="Times New Roman"/>
              </a:rPr>
              <a:t>Plasma Sciences and Applications</a:t>
            </a:r>
          </a:p>
          <a:p>
            <a:pPr lvl="1" eaLnBrk="1" hangingPunct="1"/>
            <a:r>
              <a:rPr lang="en-US" dirty="0">
                <a:latin typeface="Times New Roman"/>
                <a:ea typeface="ＭＳ Ｐゴシック" pitchFamily="34" charset="-128"/>
                <a:cs typeface="Times New Roman"/>
              </a:rPr>
              <a:t>Pulsed Power Systems</a:t>
            </a:r>
          </a:p>
          <a:p>
            <a:pPr lvl="1" eaLnBrk="1" hangingPunct="1"/>
            <a:r>
              <a:rPr lang="en-US" dirty="0">
                <a:latin typeface="Times New Roman"/>
                <a:ea typeface="ＭＳ Ｐゴシック" pitchFamily="34" charset="-128"/>
                <a:cs typeface="Times New Roman"/>
              </a:rPr>
              <a:t>Radiation Effects</a:t>
            </a:r>
          </a:p>
          <a:p>
            <a:pPr lvl="1" eaLnBrk="1" hangingPunct="1"/>
            <a:r>
              <a:rPr lang="en-US" u="sng" dirty="0">
                <a:latin typeface="Times New Roman"/>
                <a:ea typeface="ＭＳ Ｐゴシック" pitchFamily="34" charset="-128"/>
                <a:cs typeface="Times New Roman"/>
              </a:rPr>
              <a:t>Radiation Instrumentation</a:t>
            </a:r>
          </a:p>
        </p:txBody>
      </p:sp>
      <p:pic>
        <p:nvPicPr>
          <p:cNvPr id="5" name="Picture 4" descr="NPSS2013logoTM-CMYK.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110185" y="5300662"/>
            <a:ext cx="1579563" cy="1557338"/>
          </a:xfrm>
          <a:prstGeom prst="rect">
            <a:avLst/>
          </a:prstGeom>
        </p:spPr>
      </p:pic>
    </p:spTree>
    <p:extLst>
      <p:ext uri="{BB962C8B-B14F-4D97-AF65-F5344CB8AC3E}">
        <p14:creationId xmlns:p14="http://schemas.microsoft.com/office/powerpoint/2010/main" val="357405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44500" y="3670300"/>
            <a:ext cx="8305800" cy="7747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Border Security</a:t>
            </a:r>
          </a:p>
        </p:txBody>
      </p:sp>
      <p:pic>
        <p:nvPicPr>
          <p:cNvPr id="5" name="Picture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62126" y="380010"/>
            <a:ext cx="5284096" cy="29373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0134113"/>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Footer Placeholder 2"/>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B513A05-446D-A243-8DD8-01F091E9D444}" type="slidenum">
              <a:rPr lang="en-US" sz="900">
                <a:solidFill>
                  <a:srgbClr val="777777"/>
                </a:solidFill>
              </a:rPr>
              <a:pPr eaLnBrk="1" hangingPunct="1"/>
              <a:t>21</a:t>
            </a:fld>
            <a:r>
              <a:rPr lang="en-US" sz="900">
                <a:solidFill>
                  <a:srgbClr val="777777"/>
                </a:solidFill>
                <a:latin typeface="Times New Roman" charset="0"/>
              </a:rPr>
              <a:t> </a:t>
            </a:r>
          </a:p>
        </p:txBody>
      </p:sp>
      <p:sp>
        <p:nvSpPr>
          <p:cNvPr id="19458" name="Rectangle 2"/>
          <p:cNvSpPr>
            <a:spLocks noGrp="1" noChangeArrowheads="1"/>
          </p:cNvSpPr>
          <p:nvPr>
            <p:ph type="title"/>
          </p:nvPr>
        </p:nvSpPr>
        <p:spPr>
          <a:xfrm>
            <a:off x="977900" y="358775"/>
            <a:ext cx="7281863" cy="914400"/>
          </a:xfrm>
        </p:spPr>
        <p:txBody>
          <a:bodyPr/>
          <a:lstStyle/>
          <a:p>
            <a:pPr algn="ctr" eaLnBrk="1" hangingPunct="1"/>
            <a:r>
              <a:rPr lang="en-US" sz="3600" dirty="0">
                <a:solidFill>
                  <a:srgbClr val="D57500"/>
                </a:solidFill>
                <a:latin typeface="Arial" charset="0"/>
                <a:ea typeface="ＭＳ Ｐゴシック" charset="0"/>
                <a:cs typeface="ＭＳ Ｐゴシック" charset="0"/>
              </a:rPr>
              <a:t>The Global View of Commerce</a:t>
            </a:r>
            <a:br>
              <a:rPr lang="en-US" sz="3600" dirty="0">
                <a:solidFill>
                  <a:srgbClr val="D57500"/>
                </a:solidFill>
                <a:latin typeface="Arial" charset="0"/>
                <a:ea typeface="ＭＳ Ｐゴシック" charset="0"/>
                <a:cs typeface="ＭＳ Ｐゴシック" charset="0"/>
              </a:rPr>
            </a:br>
            <a:endParaRPr lang="en-US" sz="3600" dirty="0">
              <a:solidFill>
                <a:srgbClr val="D57500"/>
              </a:solidFill>
              <a:latin typeface="Arial" charset="0"/>
              <a:ea typeface="ＭＳ Ｐゴシック" charset="0"/>
              <a:cs typeface="ＭＳ Ｐゴシック" charset="0"/>
            </a:endParaRPr>
          </a:p>
        </p:txBody>
      </p:sp>
      <p:sp>
        <p:nvSpPr>
          <p:cNvPr id="19459" name="Rectangle 3"/>
          <p:cNvSpPr>
            <a:spLocks noChangeArrowheads="1"/>
          </p:cNvSpPr>
          <p:nvPr/>
        </p:nvSpPr>
        <p:spPr bwMode="auto">
          <a:xfrm>
            <a:off x="457200" y="5638800"/>
            <a:ext cx="8229600" cy="400110"/>
          </a:xfrm>
          <a:prstGeom prst="rect">
            <a:avLst/>
          </a:prstGeom>
          <a:noFill/>
          <a:ln w="9525">
            <a:noFill/>
            <a:miter lim="800000"/>
            <a:headEnd/>
            <a:tailEnd/>
          </a:ln>
          <a:effectLst/>
        </p:spPr>
        <p:txBody>
          <a:bodyPr>
            <a:spAutoFit/>
          </a:bodyPr>
          <a:lstStyle/>
          <a:p>
            <a:pPr algn="ctr"/>
            <a:r>
              <a:rPr lang="en-US" sz="2000" b="1" dirty="0">
                <a:effectLst>
                  <a:outerShdw blurRad="38100" dist="38100" dir="2700000" algn="tl">
                    <a:srgbClr val="FFFFFF"/>
                  </a:outerShdw>
                </a:effectLst>
                <a:latin typeface="+mn-lt"/>
              </a:rPr>
              <a:t>20</a:t>
            </a:r>
            <a:r>
              <a:rPr lang="en-US" sz="2000" b="1" dirty="0">
                <a:effectLst>
                  <a:outerShdw blurRad="38100" dist="38100" dir="2700000" algn="tl">
                    <a:srgbClr val="FFFFFF"/>
                  </a:outerShdw>
                </a:effectLst>
                <a:latin typeface="+mn-lt"/>
                <a:sym typeface="Symbol" charset="0"/>
              </a:rPr>
              <a:t> foot</a:t>
            </a:r>
            <a:r>
              <a:rPr lang="en-US" sz="2000" b="1" dirty="0">
                <a:effectLst>
                  <a:outerShdw blurRad="38100" dist="38100" dir="2700000" algn="tl">
                    <a:srgbClr val="FFFFFF"/>
                  </a:outerShdw>
                </a:effectLst>
                <a:latin typeface="+mn-lt"/>
              </a:rPr>
              <a:t> Shipping Container Traffic Per Year </a:t>
            </a:r>
          </a:p>
        </p:txBody>
      </p:sp>
      <p:pic>
        <p:nvPicPr>
          <p:cNvPr id="37893"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1338" y="1346200"/>
            <a:ext cx="8226425" cy="407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42714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Footer Placeholder 2"/>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BD5A0F1-40F4-8F4E-9567-5A4E5ED3CCF3}" type="slidenum">
              <a:rPr lang="en-US" sz="900">
                <a:solidFill>
                  <a:srgbClr val="777777"/>
                </a:solidFill>
              </a:rPr>
              <a:pPr eaLnBrk="1" hangingPunct="1"/>
              <a:t>22</a:t>
            </a:fld>
            <a:r>
              <a:rPr lang="en-US" sz="900" dirty="0">
                <a:solidFill>
                  <a:srgbClr val="777777"/>
                </a:solidFill>
                <a:latin typeface="Times New Roman" charset="0"/>
              </a:rPr>
              <a:t> </a:t>
            </a:r>
          </a:p>
        </p:txBody>
      </p:sp>
      <p:pic>
        <p:nvPicPr>
          <p:cNvPr id="39939" name="Picture 2" descr="Copy of usa_color_on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32063" y="1447800"/>
            <a:ext cx="5535612" cy="3922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9940" name="Group 3"/>
          <p:cNvGrpSpPr>
            <a:grpSpLocks noChangeAspect="1"/>
          </p:cNvGrpSpPr>
          <p:nvPr/>
        </p:nvGrpSpPr>
        <p:grpSpPr bwMode="auto">
          <a:xfrm>
            <a:off x="2600325" y="1593850"/>
            <a:ext cx="5934075" cy="3743325"/>
            <a:chOff x="536" y="936"/>
            <a:chExt cx="5152" cy="3212"/>
          </a:xfrm>
        </p:grpSpPr>
        <p:sp>
          <p:nvSpPr>
            <p:cNvPr id="39946" name="Oval 4"/>
            <p:cNvSpPr>
              <a:spLocks noChangeAspect="1" noChangeArrowheads="1"/>
            </p:cNvSpPr>
            <p:nvPr/>
          </p:nvSpPr>
          <p:spPr bwMode="auto">
            <a:xfrm>
              <a:off x="576" y="23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47" name="Oval 5"/>
            <p:cNvSpPr>
              <a:spLocks noChangeAspect="1" noChangeArrowheads="1"/>
            </p:cNvSpPr>
            <p:nvPr/>
          </p:nvSpPr>
          <p:spPr bwMode="auto">
            <a:xfrm>
              <a:off x="900" y="297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48" name="Oval 6"/>
            <p:cNvSpPr>
              <a:spLocks noChangeAspect="1" noChangeArrowheads="1"/>
            </p:cNvSpPr>
            <p:nvPr/>
          </p:nvSpPr>
          <p:spPr bwMode="auto">
            <a:xfrm>
              <a:off x="576" y="22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49" name="Oval 7"/>
            <p:cNvSpPr>
              <a:spLocks noChangeAspect="1" noChangeArrowheads="1"/>
            </p:cNvSpPr>
            <p:nvPr/>
          </p:nvSpPr>
          <p:spPr bwMode="auto">
            <a:xfrm>
              <a:off x="864" y="294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0" name="Oval 8"/>
            <p:cNvSpPr>
              <a:spLocks noChangeAspect="1" noChangeArrowheads="1"/>
            </p:cNvSpPr>
            <p:nvPr/>
          </p:nvSpPr>
          <p:spPr bwMode="auto">
            <a:xfrm>
              <a:off x="744" y="327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1" name="Oval 9"/>
            <p:cNvSpPr>
              <a:spLocks noChangeAspect="1" noChangeArrowheads="1"/>
            </p:cNvSpPr>
            <p:nvPr/>
          </p:nvSpPr>
          <p:spPr bwMode="auto">
            <a:xfrm>
              <a:off x="936" y="10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2" name="Oval 10"/>
            <p:cNvSpPr>
              <a:spLocks noChangeAspect="1" noChangeArrowheads="1"/>
            </p:cNvSpPr>
            <p:nvPr/>
          </p:nvSpPr>
          <p:spPr bwMode="auto">
            <a:xfrm>
              <a:off x="918" y="11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3" name="Oval 11"/>
            <p:cNvSpPr>
              <a:spLocks noChangeAspect="1" noChangeArrowheads="1"/>
            </p:cNvSpPr>
            <p:nvPr/>
          </p:nvSpPr>
          <p:spPr bwMode="auto">
            <a:xfrm>
              <a:off x="3024" y="369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4" name="Oval 12"/>
            <p:cNvSpPr>
              <a:spLocks noChangeAspect="1" noChangeArrowheads="1"/>
            </p:cNvSpPr>
            <p:nvPr/>
          </p:nvSpPr>
          <p:spPr bwMode="auto">
            <a:xfrm>
              <a:off x="3504" y="36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5" name="Oval 13"/>
            <p:cNvSpPr>
              <a:spLocks noChangeAspect="1" noChangeArrowheads="1"/>
            </p:cNvSpPr>
            <p:nvPr/>
          </p:nvSpPr>
          <p:spPr bwMode="auto">
            <a:xfrm>
              <a:off x="3594" y="35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6" name="Oval 14"/>
            <p:cNvSpPr>
              <a:spLocks noChangeAspect="1" noChangeArrowheads="1"/>
            </p:cNvSpPr>
            <p:nvPr/>
          </p:nvSpPr>
          <p:spPr bwMode="auto">
            <a:xfrm>
              <a:off x="4320" y="38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7" name="Oval 15"/>
            <p:cNvSpPr>
              <a:spLocks noChangeAspect="1" noChangeArrowheads="1"/>
            </p:cNvSpPr>
            <p:nvPr/>
          </p:nvSpPr>
          <p:spPr bwMode="auto">
            <a:xfrm>
              <a:off x="4560" y="39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8" name="Oval 16"/>
            <p:cNvSpPr>
              <a:spLocks noChangeAspect="1" noChangeArrowheads="1"/>
            </p:cNvSpPr>
            <p:nvPr/>
          </p:nvSpPr>
          <p:spPr bwMode="auto">
            <a:xfrm>
              <a:off x="4560" y="38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9" name="Oval 17"/>
            <p:cNvSpPr>
              <a:spLocks noChangeAspect="1" noChangeArrowheads="1"/>
            </p:cNvSpPr>
            <p:nvPr/>
          </p:nvSpPr>
          <p:spPr bwMode="auto">
            <a:xfrm>
              <a:off x="4524" y="38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0" name="Oval 18"/>
            <p:cNvSpPr>
              <a:spLocks noChangeAspect="1" noChangeArrowheads="1"/>
            </p:cNvSpPr>
            <p:nvPr/>
          </p:nvSpPr>
          <p:spPr bwMode="auto">
            <a:xfrm>
              <a:off x="4368" y="35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1" name="Oval 19"/>
            <p:cNvSpPr>
              <a:spLocks noChangeAspect="1" noChangeArrowheads="1"/>
            </p:cNvSpPr>
            <p:nvPr/>
          </p:nvSpPr>
          <p:spPr bwMode="auto">
            <a:xfrm>
              <a:off x="4350" y="32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2" name="Oval 20"/>
            <p:cNvSpPr>
              <a:spLocks noChangeAspect="1" noChangeArrowheads="1"/>
            </p:cNvSpPr>
            <p:nvPr/>
          </p:nvSpPr>
          <p:spPr bwMode="auto">
            <a:xfrm>
              <a:off x="4434" y="31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3" name="Oval 21"/>
            <p:cNvSpPr>
              <a:spLocks noChangeAspect="1" noChangeArrowheads="1"/>
            </p:cNvSpPr>
            <p:nvPr/>
          </p:nvSpPr>
          <p:spPr bwMode="auto">
            <a:xfrm>
              <a:off x="4704" y="25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4" name="Oval 22"/>
            <p:cNvSpPr>
              <a:spLocks noChangeAspect="1" noChangeArrowheads="1"/>
            </p:cNvSpPr>
            <p:nvPr/>
          </p:nvSpPr>
          <p:spPr bwMode="auto">
            <a:xfrm>
              <a:off x="4624" y="23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5" name="Oval 23"/>
            <p:cNvSpPr>
              <a:spLocks noChangeAspect="1" noChangeArrowheads="1"/>
            </p:cNvSpPr>
            <p:nvPr/>
          </p:nvSpPr>
          <p:spPr bwMode="auto">
            <a:xfrm>
              <a:off x="4608" y="23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6" name="Oval 24"/>
            <p:cNvSpPr>
              <a:spLocks noChangeAspect="1" noChangeArrowheads="1"/>
            </p:cNvSpPr>
            <p:nvPr/>
          </p:nvSpPr>
          <p:spPr bwMode="auto">
            <a:xfrm>
              <a:off x="4635" y="223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7" name="Oval 25"/>
            <p:cNvSpPr>
              <a:spLocks noChangeAspect="1" noChangeArrowheads="1"/>
            </p:cNvSpPr>
            <p:nvPr/>
          </p:nvSpPr>
          <p:spPr bwMode="auto">
            <a:xfrm>
              <a:off x="4614" y="228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8" name="Oval 26"/>
            <p:cNvSpPr>
              <a:spLocks noChangeAspect="1" noChangeArrowheads="1"/>
            </p:cNvSpPr>
            <p:nvPr/>
          </p:nvSpPr>
          <p:spPr bwMode="auto">
            <a:xfrm>
              <a:off x="4713" y="22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9" name="Oval 27"/>
            <p:cNvSpPr>
              <a:spLocks noChangeAspect="1" noChangeArrowheads="1"/>
            </p:cNvSpPr>
            <p:nvPr/>
          </p:nvSpPr>
          <p:spPr bwMode="auto">
            <a:xfrm>
              <a:off x="4635" y="226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70" name="Oval 28"/>
            <p:cNvSpPr>
              <a:spLocks noChangeAspect="1" noChangeArrowheads="1"/>
            </p:cNvSpPr>
            <p:nvPr/>
          </p:nvSpPr>
          <p:spPr bwMode="auto">
            <a:xfrm>
              <a:off x="4635" y="23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71" name="Oval 29"/>
            <p:cNvSpPr>
              <a:spLocks noChangeAspect="1" noChangeArrowheads="1"/>
            </p:cNvSpPr>
            <p:nvPr/>
          </p:nvSpPr>
          <p:spPr bwMode="auto">
            <a:xfrm>
              <a:off x="4800" y="20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72" name="Oval 30"/>
            <p:cNvSpPr>
              <a:spLocks noChangeAspect="1" noChangeArrowheads="1"/>
            </p:cNvSpPr>
            <p:nvPr/>
          </p:nvSpPr>
          <p:spPr bwMode="auto">
            <a:xfrm>
              <a:off x="4983" y="17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73" name="Oval 31"/>
            <p:cNvSpPr>
              <a:spLocks noChangeAspect="1" noChangeArrowheads="1"/>
            </p:cNvSpPr>
            <p:nvPr/>
          </p:nvSpPr>
          <p:spPr bwMode="auto">
            <a:xfrm>
              <a:off x="4656" y="33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74" name="Oval 32"/>
            <p:cNvSpPr>
              <a:spLocks noChangeAspect="1" noChangeArrowheads="1"/>
            </p:cNvSpPr>
            <p:nvPr/>
          </p:nvSpPr>
          <p:spPr bwMode="auto">
            <a:xfrm>
              <a:off x="4956" y="3336"/>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75" name="Oval 33"/>
            <p:cNvSpPr>
              <a:spLocks noChangeAspect="1" noChangeArrowheads="1"/>
            </p:cNvSpPr>
            <p:nvPr/>
          </p:nvSpPr>
          <p:spPr bwMode="auto">
            <a:xfrm>
              <a:off x="4688" y="330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76" name="Oval 34"/>
            <p:cNvSpPr>
              <a:spLocks noChangeAspect="1" noChangeArrowheads="1"/>
            </p:cNvSpPr>
            <p:nvPr/>
          </p:nvSpPr>
          <p:spPr bwMode="auto">
            <a:xfrm>
              <a:off x="4564" y="3960"/>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77" name="Oval 35"/>
            <p:cNvSpPr>
              <a:spLocks noChangeAspect="1" noChangeArrowheads="1"/>
            </p:cNvSpPr>
            <p:nvPr/>
          </p:nvSpPr>
          <p:spPr bwMode="auto">
            <a:xfrm>
              <a:off x="4656" y="2448"/>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78" name="Oval 36"/>
            <p:cNvSpPr>
              <a:spLocks noChangeAspect="1" noChangeArrowheads="1"/>
            </p:cNvSpPr>
            <p:nvPr/>
          </p:nvSpPr>
          <p:spPr bwMode="auto">
            <a:xfrm>
              <a:off x="4772" y="2020"/>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79" name="Oval 37"/>
            <p:cNvSpPr>
              <a:spLocks noChangeAspect="1" noChangeArrowheads="1"/>
            </p:cNvSpPr>
            <p:nvPr/>
          </p:nvSpPr>
          <p:spPr bwMode="auto">
            <a:xfrm>
              <a:off x="4804" y="1988"/>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0" name="Rectangle 38"/>
            <p:cNvSpPr>
              <a:spLocks noChangeAspect="1" noChangeArrowheads="1"/>
            </p:cNvSpPr>
            <p:nvPr/>
          </p:nvSpPr>
          <p:spPr bwMode="auto">
            <a:xfrm>
              <a:off x="4896" y="2544"/>
              <a:ext cx="768" cy="576"/>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9981" name="Oval 39"/>
            <p:cNvSpPr>
              <a:spLocks noChangeAspect="1" noChangeArrowheads="1"/>
            </p:cNvSpPr>
            <p:nvPr/>
          </p:nvSpPr>
          <p:spPr bwMode="auto">
            <a:xfrm>
              <a:off x="4944" y="2869"/>
              <a:ext cx="75" cy="75"/>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82" name="Oval 40"/>
            <p:cNvSpPr>
              <a:spLocks noChangeAspect="1" noChangeArrowheads="1"/>
            </p:cNvSpPr>
            <p:nvPr/>
          </p:nvSpPr>
          <p:spPr bwMode="auto">
            <a:xfrm>
              <a:off x="4944" y="2741"/>
              <a:ext cx="75" cy="75"/>
            </a:xfrm>
            <a:prstGeom prst="ellipse">
              <a:avLst/>
            </a:prstGeom>
            <a:solidFill>
              <a:srgbClr val="008000"/>
            </a:solidFill>
            <a:ln w="9525">
              <a:solidFill>
                <a:schemeClr val="tx1"/>
              </a:solidFill>
              <a:round/>
              <a:headEnd/>
              <a:tailEnd/>
            </a:ln>
          </p:spPr>
          <p:txBody>
            <a:bodyPr wrap="none" anchor="ctr"/>
            <a:lstStyle/>
            <a:p>
              <a:endParaRPr lang="en-US"/>
            </a:p>
          </p:txBody>
        </p:sp>
        <p:sp>
          <p:nvSpPr>
            <p:cNvPr id="39983" name="Oval 41"/>
            <p:cNvSpPr>
              <a:spLocks noChangeAspect="1" noChangeArrowheads="1"/>
            </p:cNvSpPr>
            <p:nvPr/>
          </p:nvSpPr>
          <p:spPr bwMode="auto">
            <a:xfrm>
              <a:off x="4944" y="2613"/>
              <a:ext cx="75" cy="75"/>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4" name="Text Box 42"/>
            <p:cNvSpPr txBox="1">
              <a:spLocks noChangeAspect="1" noChangeArrowheads="1"/>
            </p:cNvSpPr>
            <p:nvPr/>
          </p:nvSpPr>
          <p:spPr bwMode="auto">
            <a:xfrm>
              <a:off x="4983" y="2596"/>
              <a:ext cx="705" cy="5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900"/>
                <a:t>Mail/ECCF</a:t>
              </a:r>
            </a:p>
            <a:p>
              <a:pPr eaLnBrk="1" hangingPunct="1"/>
              <a:r>
                <a:rPr lang="en-US" sz="900"/>
                <a:t>Land Border</a:t>
              </a:r>
            </a:p>
            <a:p>
              <a:pPr eaLnBrk="1" hangingPunct="1"/>
              <a:r>
                <a:rPr lang="en-US" sz="900"/>
                <a:t>Maritime</a:t>
              </a:r>
            </a:p>
            <a:p>
              <a:pPr eaLnBrk="1" hangingPunct="1"/>
              <a:r>
                <a:rPr lang="en-US" sz="900"/>
                <a:t>Air Cargo</a:t>
              </a:r>
            </a:p>
          </p:txBody>
        </p:sp>
        <p:sp>
          <p:nvSpPr>
            <p:cNvPr id="39985" name="Oval 43"/>
            <p:cNvSpPr>
              <a:spLocks noChangeAspect="1" noChangeArrowheads="1"/>
            </p:cNvSpPr>
            <p:nvPr/>
          </p:nvSpPr>
          <p:spPr bwMode="auto">
            <a:xfrm>
              <a:off x="3954" y="209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6" name="Oval 44"/>
            <p:cNvSpPr>
              <a:spLocks noChangeAspect="1" noChangeArrowheads="1"/>
            </p:cNvSpPr>
            <p:nvPr/>
          </p:nvSpPr>
          <p:spPr bwMode="auto">
            <a:xfrm>
              <a:off x="3900" y="2172"/>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7" name="Oval 45"/>
            <p:cNvSpPr>
              <a:spLocks noChangeAspect="1" noChangeArrowheads="1"/>
            </p:cNvSpPr>
            <p:nvPr/>
          </p:nvSpPr>
          <p:spPr bwMode="auto">
            <a:xfrm>
              <a:off x="3966" y="2286"/>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8" name="Oval 46"/>
            <p:cNvSpPr>
              <a:spLocks noChangeAspect="1" noChangeArrowheads="1"/>
            </p:cNvSpPr>
            <p:nvPr/>
          </p:nvSpPr>
          <p:spPr bwMode="auto">
            <a:xfrm>
              <a:off x="3924" y="233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9" name="Oval 47"/>
            <p:cNvSpPr>
              <a:spLocks noChangeAspect="1" noChangeArrowheads="1"/>
            </p:cNvSpPr>
            <p:nvPr/>
          </p:nvSpPr>
          <p:spPr bwMode="auto">
            <a:xfrm>
              <a:off x="3588" y="206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0" name="Oval 48"/>
            <p:cNvSpPr>
              <a:spLocks noChangeAspect="1" noChangeArrowheads="1"/>
            </p:cNvSpPr>
            <p:nvPr/>
          </p:nvSpPr>
          <p:spPr bwMode="auto">
            <a:xfrm>
              <a:off x="2880" y="326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1" name="Oval 49"/>
            <p:cNvSpPr>
              <a:spLocks noChangeAspect="1" noChangeArrowheads="1"/>
            </p:cNvSpPr>
            <p:nvPr/>
          </p:nvSpPr>
          <p:spPr bwMode="auto">
            <a:xfrm>
              <a:off x="948" y="1128"/>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2" name="Oval 50"/>
            <p:cNvSpPr>
              <a:spLocks noChangeAspect="1" noChangeArrowheads="1"/>
            </p:cNvSpPr>
            <p:nvPr/>
          </p:nvSpPr>
          <p:spPr bwMode="auto">
            <a:xfrm>
              <a:off x="606" y="2256"/>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3" name="Oval 51"/>
            <p:cNvSpPr>
              <a:spLocks noChangeAspect="1" noChangeArrowheads="1"/>
            </p:cNvSpPr>
            <p:nvPr/>
          </p:nvSpPr>
          <p:spPr bwMode="auto">
            <a:xfrm>
              <a:off x="606" y="230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4" name="Oval 52"/>
            <p:cNvSpPr>
              <a:spLocks noChangeAspect="1" noChangeArrowheads="1"/>
            </p:cNvSpPr>
            <p:nvPr/>
          </p:nvSpPr>
          <p:spPr bwMode="auto">
            <a:xfrm>
              <a:off x="894" y="2940"/>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5" name="Oval 53"/>
            <p:cNvSpPr>
              <a:spLocks noChangeAspect="1" noChangeArrowheads="1"/>
            </p:cNvSpPr>
            <p:nvPr/>
          </p:nvSpPr>
          <p:spPr bwMode="auto">
            <a:xfrm>
              <a:off x="714" y="3258"/>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6" name="Oval 54"/>
            <p:cNvSpPr>
              <a:spLocks noChangeAspect="1" noChangeArrowheads="1"/>
            </p:cNvSpPr>
            <p:nvPr/>
          </p:nvSpPr>
          <p:spPr bwMode="auto">
            <a:xfrm>
              <a:off x="1488" y="379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39997" name="Oval 55"/>
            <p:cNvSpPr>
              <a:spLocks noChangeAspect="1" noChangeArrowheads="1"/>
            </p:cNvSpPr>
            <p:nvPr/>
          </p:nvSpPr>
          <p:spPr bwMode="auto">
            <a:xfrm>
              <a:off x="1566" y="3969"/>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39998" name="Oval 56"/>
            <p:cNvSpPr>
              <a:spLocks noChangeAspect="1" noChangeArrowheads="1"/>
            </p:cNvSpPr>
            <p:nvPr/>
          </p:nvSpPr>
          <p:spPr bwMode="auto">
            <a:xfrm>
              <a:off x="1620" y="3957"/>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39999" name="Oval 57"/>
            <p:cNvSpPr>
              <a:spLocks noChangeAspect="1" noChangeArrowheads="1"/>
            </p:cNvSpPr>
            <p:nvPr/>
          </p:nvSpPr>
          <p:spPr bwMode="auto">
            <a:xfrm>
              <a:off x="900" y="30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0" name="Oval 58"/>
            <p:cNvSpPr>
              <a:spLocks noChangeAspect="1" noChangeArrowheads="1"/>
            </p:cNvSpPr>
            <p:nvPr/>
          </p:nvSpPr>
          <p:spPr bwMode="auto">
            <a:xfrm>
              <a:off x="912" y="3063"/>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1" name="Oval 59"/>
            <p:cNvSpPr>
              <a:spLocks noChangeAspect="1" noChangeArrowheads="1"/>
            </p:cNvSpPr>
            <p:nvPr/>
          </p:nvSpPr>
          <p:spPr bwMode="auto">
            <a:xfrm>
              <a:off x="990" y="307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2" name="Oval 60"/>
            <p:cNvSpPr>
              <a:spLocks noChangeAspect="1" noChangeArrowheads="1"/>
            </p:cNvSpPr>
            <p:nvPr/>
          </p:nvSpPr>
          <p:spPr bwMode="auto">
            <a:xfrm>
              <a:off x="1059" y="307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3" name="Oval 61"/>
            <p:cNvSpPr>
              <a:spLocks noChangeAspect="1" noChangeArrowheads="1"/>
            </p:cNvSpPr>
            <p:nvPr/>
          </p:nvSpPr>
          <p:spPr bwMode="auto">
            <a:xfrm>
              <a:off x="1122" y="3081"/>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4" name="Oval 62"/>
            <p:cNvSpPr>
              <a:spLocks noChangeAspect="1" noChangeArrowheads="1"/>
            </p:cNvSpPr>
            <p:nvPr/>
          </p:nvSpPr>
          <p:spPr bwMode="auto">
            <a:xfrm>
              <a:off x="1146" y="313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5" name="Oval 63"/>
            <p:cNvSpPr>
              <a:spLocks noChangeAspect="1" noChangeArrowheads="1"/>
            </p:cNvSpPr>
            <p:nvPr/>
          </p:nvSpPr>
          <p:spPr bwMode="auto">
            <a:xfrm>
              <a:off x="1299" y="322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6" name="Oval 64"/>
            <p:cNvSpPr>
              <a:spLocks noChangeAspect="1" noChangeArrowheads="1"/>
            </p:cNvSpPr>
            <p:nvPr/>
          </p:nvSpPr>
          <p:spPr bwMode="auto">
            <a:xfrm>
              <a:off x="1440" y="33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7" name="Oval 65"/>
            <p:cNvSpPr>
              <a:spLocks noChangeAspect="1" noChangeArrowheads="1"/>
            </p:cNvSpPr>
            <p:nvPr/>
          </p:nvSpPr>
          <p:spPr bwMode="auto">
            <a:xfrm>
              <a:off x="1548" y="33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8" name="Oval 66"/>
            <p:cNvSpPr>
              <a:spLocks noChangeAspect="1" noChangeArrowheads="1"/>
            </p:cNvSpPr>
            <p:nvPr/>
          </p:nvSpPr>
          <p:spPr bwMode="auto">
            <a:xfrm>
              <a:off x="1779" y="33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9" name="Oval 67"/>
            <p:cNvSpPr>
              <a:spLocks noChangeAspect="1" noChangeArrowheads="1"/>
            </p:cNvSpPr>
            <p:nvPr/>
          </p:nvSpPr>
          <p:spPr bwMode="auto">
            <a:xfrm>
              <a:off x="1881" y="33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0" name="Oval 68"/>
            <p:cNvSpPr>
              <a:spLocks noChangeAspect="1" noChangeArrowheads="1"/>
            </p:cNvSpPr>
            <p:nvPr/>
          </p:nvSpPr>
          <p:spPr bwMode="auto">
            <a:xfrm>
              <a:off x="1920" y="336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1" name="Oval 69"/>
            <p:cNvSpPr>
              <a:spLocks noChangeAspect="1" noChangeArrowheads="1"/>
            </p:cNvSpPr>
            <p:nvPr/>
          </p:nvSpPr>
          <p:spPr bwMode="auto">
            <a:xfrm>
              <a:off x="1830" y="33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2" name="Oval 70"/>
            <p:cNvSpPr>
              <a:spLocks noChangeAspect="1" noChangeArrowheads="1"/>
            </p:cNvSpPr>
            <p:nvPr/>
          </p:nvSpPr>
          <p:spPr bwMode="auto">
            <a:xfrm>
              <a:off x="2094" y="3621"/>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3" name="Oval 71"/>
            <p:cNvSpPr>
              <a:spLocks noChangeAspect="1" noChangeArrowheads="1"/>
            </p:cNvSpPr>
            <p:nvPr/>
          </p:nvSpPr>
          <p:spPr bwMode="auto">
            <a:xfrm>
              <a:off x="2448" y="369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4" name="Oval 72"/>
            <p:cNvSpPr>
              <a:spLocks noChangeAspect="1" noChangeArrowheads="1"/>
            </p:cNvSpPr>
            <p:nvPr/>
          </p:nvSpPr>
          <p:spPr bwMode="auto">
            <a:xfrm>
              <a:off x="2484" y="3777"/>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5" name="Oval 73"/>
            <p:cNvSpPr>
              <a:spLocks noChangeAspect="1" noChangeArrowheads="1"/>
            </p:cNvSpPr>
            <p:nvPr/>
          </p:nvSpPr>
          <p:spPr bwMode="auto">
            <a:xfrm>
              <a:off x="2565" y="39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6" name="Oval 74"/>
            <p:cNvSpPr>
              <a:spLocks noChangeAspect="1" noChangeArrowheads="1"/>
            </p:cNvSpPr>
            <p:nvPr/>
          </p:nvSpPr>
          <p:spPr bwMode="auto">
            <a:xfrm>
              <a:off x="2628" y="405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7" name="Oval 75"/>
            <p:cNvSpPr>
              <a:spLocks noChangeAspect="1" noChangeArrowheads="1"/>
            </p:cNvSpPr>
            <p:nvPr/>
          </p:nvSpPr>
          <p:spPr bwMode="auto">
            <a:xfrm>
              <a:off x="2656" y="4065"/>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8" name="Oval 76"/>
            <p:cNvSpPr>
              <a:spLocks noChangeAspect="1" noChangeArrowheads="1"/>
            </p:cNvSpPr>
            <p:nvPr/>
          </p:nvSpPr>
          <p:spPr bwMode="auto">
            <a:xfrm>
              <a:off x="2702" y="408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9" name="Oval 77"/>
            <p:cNvSpPr>
              <a:spLocks noChangeAspect="1" noChangeArrowheads="1"/>
            </p:cNvSpPr>
            <p:nvPr/>
          </p:nvSpPr>
          <p:spPr bwMode="auto">
            <a:xfrm>
              <a:off x="2739" y="4089"/>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0" name="Oval 78"/>
            <p:cNvSpPr>
              <a:spLocks noChangeAspect="1" noChangeArrowheads="1"/>
            </p:cNvSpPr>
            <p:nvPr/>
          </p:nvSpPr>
          <p:spPr bwMode="auto">
            <a:xfrm>
              <a:off x="2775" y="409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1" name="Oval 79"/>
            <p:cNvSpPr>
              <a:spLocks noChangeAspect="1" noChangeArrowheads="1"/>
            </p:cNvSpPr>
            <p:nvPr/>
          </p:nvSpPr>
          <p:spPr bwMode="auto">
            <a:xfrm>
              <a:off x="852" y="102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2" name="Oval 80"/>
            <p:cNvSpPr>
              <a:spLocks noChangeAspect="1" noChangeArrowheads="1"/>
            </p:cNvSpPr>
            <p:nvPr/>
          </p:nvSpPr>
          <p:spPr bwMode="auto">
            <a:xfrm>
              <a:off x="912" y="98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3" name="Oval 81"/>
            <p:cNvSpPr>
              <a:spLocks noChangeAspect="1" noChangeArrowheads="1"/>
            </p:cNvSpPr>
            <p:nvPr/>
          </p:nvSpPr>
          <p:spPr bwMode="auto">
            <a:xfrm>
              <a:off x="912" y="94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4" name="Oval 82"/>
            <p:cNvSpPr>
              <a:spLocks noChangeAspect="1" noChangeArrowheads="1"/>
            </p:cNvSpPr>
            <p:nvPr/>
          </p:nvSpPr>
          <p:spPr bwMode="auto">
            <a:xfrm>
              <a:off x="948" y="93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5" name="Oval 83"/>
            <p:cNvSpPr>
              <a:spLocks noChangeAspect="1" noChangeArrowheads="1"/>
            </p:cNvSpPr>
            <p:nvPr/>
          </p:nvSpPr>
          <p:spPr bwMode="auto">
            <a:xfrm>
              <a:off x="960" y="99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6" name="Oval 84"/>
            <p:cNvSpPr>
              <a:spLocks noChangeAspect="1" noChangeArrowheads="1"/>
            </p:cNvSpPr>
            <p:nvPr/>
          </p:nvSpPr>
          <p:spPr bwMode="auto">
            <a:xfrm>
              <a:off x="1008" y="95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7" name="Oval 85"/>
            <p:cNvSpPr>
              <a:spLocks noChangeAspect="1" noChangeArrowheads="1"/>
            </p:cNvSpPr>
            <p:nvPr/>
          </p:nvSpPr>
          <p:spPr bwMode="auto">
            <a:xfrm>
              <a:off x="980" y="94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8" name="Oval 86"/>
            <p:cNvSpPr>
              <a:spLocks noChangeAspect="1" noChangeArrowheads="1"/>
            </p:cNvSpPr>
            <p:nvPr/>
          </p:nvSpPr>
          <p:spPr bwMode="auto">
            <a:xfrm>
              <a:off x="948" y="10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9" name="Oval 87"/>
            <p:cNvSpPr>
              <a:spLocks noChangeAspect="1" noChangeArrowheads="1"/>
            </p:cNvSpPr>
            <p:nvPr/>
          </p:nvSpPr>
          <p:spPr bwMode="auto">
            <a:xfrm>
              <a:off x="1048" y="96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0" name="Oval 88"/>
            <p:cNvSpPr>
              <a:spLocks noChangeAspect="1" noChangeArrowheads="1"/>
            </p:cNvSpPr>
            <p:nvPr/>
          </p:nvSpPr>
          <p:spPr bwMode="auto">
            <a:xfrm>
              <a:off x="1152" y="99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1" name="Oval 89"/>
            <p:cNvSpPr>
              <a:spLocks noChangeAspect="1" noChangeArrowheads="1"/>
            </p:cNvSpPr>
            <p:nvPr/>
          </p:nvSpPr>
          <p:spPr bwMode="auto">
            <a:xfrm>
              <a:off x="1200" y="100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2" name="Oval 90"/>
            <p:cNvSpPr>
              <a:spLocks noChangeAspect="1" noChangeArrowheads="1"/>
            </p:cNvSpPr>
            <p:nvPr/>
          </p:nvSpPr>
          <p:spPr bwMode="auto">
            <a:xfrm>
              <a:off x="1248" y="102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3" name="Oval 91"/>
            <p:cNvSpPr>
              <a:spLocks noChangeAspect="1" noChangeArrowheads="1"/>
            </p:cNvSpPr>
            <p:nvPr/>
          </p:nvSpPr>
          <p:spPr bwMode="auto">
            <a:xfrm>
              <a:off x="1284" y="10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4" name="Oval 92"/>
            <p:cNvSpPr>
              <a:spLocks noChangeAspect="1" noChangeArrowheads="1"/>
            </p:cNvSpPr>
            <p:nvPr/>
          </p:nvSpPr>
          <p:spPr bwMode="auto">
            <a:xfrm>
              <a:off x="1320" y="103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5" name="Oval 93"/>
            <p:cNvSpPr>
              <a:spLocks noChangeAspect="1" noChangeArrowheads="1"/>
            </p:cNvSpPr>
            <p:nvPr/>
          </p:nvSpPr>
          <p:spPr bwMode="auto">
            <a:xfrm>
              <a:off x="1152" y="103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6" name="Oval 94"/>
            <p:cNvSpPr>
              <a:spLocks noChangeAspect="1" noChangeArrowheads="1"/>
            </p:cNvSpPr>
            <p:nvPr/>
          </p:nvSpPr>
          <p:spPr bwMode="auto">
            <a:xfrm>
              <a:off x="1216" y="103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7" name="Oval 95"/>
            <p:cNvSpPr>
              <a:spLocks noChangeAspect="1" noChangeArrowheads="1"/>
            </p:cNvSpPr>
            <p:nvPr/>
          </p:nvSpPr>
          <p:spPr bwMode="auto">
            <a:xfrm>
              <a:off x="1384" y="104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8" name="Oval 96"/>
            <p:cNvSpPr>
              <a:spLocks noChangeAspect="1" noChangeArrowheads="1"/>
            </p:cNvSpPr>
            <p:nvPr/>
          </p:nvSpPr>
          <p:spPr bwMode="auto">
            <a:xfrm>
              <a:off x="1412" y="105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9" name="Oval 97"/>
            <p:cNvSpPr>
              <a:spLocks noChangeAspect="1" noChangeArrowheads="1"/>
            </p:cNvSpPr>
            <p:nvPr/>
          </p:nvSpPr>
          <p:spPr bwMode="auto">
            <a:xfrm>
              <a:off x="1488" y="106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0" name="Oval 98"/>
            <p:cNvSpPr>
              <a:spLocks noChangeAspect="1" noChangeArrowheads="1"/>
            </p:cNvSpPr>
            <p:nvPr/>
          </p:nvSpPr>
          <p:spPr bwMode="auto">
            <a:xfrm>
              <a:off x="1632" y="110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1" name="Oval 99"/>
            <p:cNvSpPr>
              <a:spLocks noChangeAspect="1" noChangeArrowheads="1"/>
            </p:cNvSpPr>
            <p:nvPr/>
          </p:nvSpPr>
          <p:spPr bwMode="auto">
            <a:xfrm>
              <a:off x="1728" y="111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2" name="Oval 100"/>
            <p:cNvSpPr>
              <a:spLocks noChangeAspect="1" noChangeArrowheads="1"/>
            </p:cNvSpPr>
            <p:nvPr/>
          </p:nvSpPr>
          <p:spPr bwMode="auto">
            <a:xfrm>
              <a:off x="1824" y="112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3" name="Oval 101"/>
            <p:cNvSpPr>
              <a:spLocks noChangeAspect="1" noChangeArrowheads="1"/>
            </p:cNvSpPr>
            <p:nvPr/>
          </p:nvSpPr>
          <p:spPr bwMode="auto">
            <a:xfrm>
              <a:off x="1872" y="114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4" name="Oval 102"/>
            <p:cNvSpPr>
              <a:spLocks noChangeAspect="1" noChangeArrowheads="1"/>
            </p:cNvSpPr>
            <p:nvPr/>
          </p:nvSpPr>
          <p:spPr bwMode="auto">
            <a:xfrm>
              <a:off x="1932" y="114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5" name="Oval 103"/>
            <p:cNvSpPr>
              <a:spLocks noChangeAspect="1" noChangeArrowheads="1"/>
            </p:cNvSpPr>
            <p:nvPr/>
          </p:nvSpPr>
          <p:spPr bwMode="auto">
            <a:xfrm>
              <a:off x="2016" y="115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6" name="Oval 104"/>
            <p:cNvSpPr>
              <a:spLocks noChangeAspect="1" noChangeArrowheads="1"/>
            </p:cNvSpPr>
            <p:nvPr/>
          </p:nvSpPr>
          <p:spPr bwMode="auto">
            <a:xfrm>
              <a:off x="2072" y="115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7" name="Oval 105"/>
            <p:cNvSpPr>
              <a:spLocks noChangeAspect="1" noChangeArrowheads="1"/>
            </p:cNvSpPr>
            <p:nvPr/>
          </p:nvSpPr>
          <p:spPr bwMode="auto">
            <a:xfrm>
              <a:off x="2128" y="116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8" name="Oval 106"/>
            <p:cNvSpPr>
              <a:spLocks noChangeAspect="1" noChangeArrowheads="1"/>
            </p:cNvSpPr>
            <p:nvPr/>
          </p:nvSpPr>
          <p:spPr bwMode="auto">
            <a:xfrm>
              <a:off x="2176" y="117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9" name="Oval 107"/>
            <p:cNvSpPr>
              <a:spLocks noChangeAspect="1" noChangeArrowheads="1"/>
            </p:cNvSpPr>
            <p:nvPr/>
          </p:nvSpPr>
          <p:spPr bwMode="auto">
            <a:xfrm>
              <a:off x="2220" y="118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0" name="Oval 108"/>
            <p:cNvSpPr>
              <a:spLocks noChangeAspect="1" noChangeArrowheads="1"/>
            </p:cNvSpPr>
            <p:nvPr/>
          </p:nvSpPr>
          <p:spPr bwMode="auto">
            <a:xfrm>
              <a:off x="2268" y="119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1" name="Oval 109"/>
            <p:cNvSpPr>
              <a:spLocks noChangeAspect="1" noChangeArrowheads="1"/>
            </p:cNvSpPr>
            <p:nvPr/>
          </p:nvSpPr>
          <p:spPr bwMode="auto">
            <a:xfrm>
              <a:off x="2344" y="119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2" name="Oval 110"/>
            <p:cNvSpPr>
              <a:spLocks noChangeAspect="1" noChangeArrowheads="1"/>
            </p:cNvSpPr>
            <p:nvPr/>
          </p:nvSpPr>
          <p:spPr bwMode="auto">
            <a:xfrm>
              <a:off x="2371"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3" name="Oval 111"/>
            <p:cNvSpPr>
              <a:spLocks noChangeAspect="1" noChangeArrowheads="1"/>
            </p:cNvSpPr>
            <p:nvPr/>
          </p:nvSpPr>
          <p:spPr bwMode="auto">
            <a:xfrm>
              <a:off x="2424" y="120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4" name="Oval 112"/>
            <p:cNvSpPr>
              <a:spLocks noChangeAspect="1" noChangeArrowheads="1"/>
            </p:cNvSpPr>
            <p:nvPr/>
          </p:nvSpPr>
          <p:spPr bwMode="auto">
            <a:xfrm>
              <a:off x="2451" y="122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5" name="Oval 113"/>
            <p:cNvSpPr>
              <a:spLocks noChangeAspect="1" noChangeArrowheads="1"/>
            </p:cNvSpPr>
            <p:nvPr/>
          </p:nvSpPr>
          <p:spPr bwMode="auto">
            <a:xfrm>
              <a:off x="2504"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6" name="Oval 114"/>
            <p:cNvSpPr>
              <a:spLocks noChangeAspect="1" noChangeArrowheads="1"/>
            </p:cNvSpPr>
            <p:nvPr/>
          </p:nvSpPr>
          <p:spPr bwMode="auto">
            <a:xfrm>
              <a:off x="2557"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7" name="Oval 115"/>
            <p:cNvSpPr>
              <a:spLocks noChangeAspect="1" noChangeArrowheads="1"/>
            </p:cNvSpPr>
            <p:nvPr/>
          </p:nvSpPr>
          <p:spPr bwMode="auto">
            <a:xfrm>
              <a:off x="2610"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8" name="Oval 116"/>
            <p:cNvSpPr>
              <a:spLocks noChangeAspect="1" noChangeArrowheads="1"/>
            </p:cNvSpPr>
            <p:nvPr/>
          </p:nvSpPr>
          <p:spPr bwMode="auto">
            <a:xfrm>
              <a:off x="2664" y="120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9" name="Oval 117"/>
            <p:cNvSpPr>
              <a:spLocks noChangeAspect="1" noChangeArrowheads="1"/>
            </p:cNvSpPr>
            <p:nvPr/>
          </p:nvSpPr>
          <p:spPr bwMode="auto">
            <a:xfrm>
              <a:off x="2717" y="12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0" name="Oval 118"/>
            <p:cNvSpPr>
              <a:spLocks noChangeAspect="1" noChangeArrowheads="1"/>
            </p:cNvSpPr>
            <p:nvPr/>
          </p:nvSpPr>
          <p:spPr bwMode="auto">
            <a:xfrm>
              <a:off x="2690" y="1203"/>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1" name="Oval 119"/>
            <p:cNvSpPr>
              <a:spLocks noChangeAspect="1" noChangeArrowheads="1"/>
            </p:cNvSpPr>
            <p:nvPr/>
          </p:nvSpPr>
          <p:spPr bwMode="auto">
            <a:xfrm>
              <a:off x="2770" y="1209"/>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2" name="Oval 120"/>
            <p:cNvSpPr>
              <a:spLocks noChangeAspect="1" noChangeArrowheads="1"/>
            </p:cNvSpPr>
            <p:nvPr/>
          </p:nvSpPr>
          <p:spPr bwMode="auto">
            <a:xfrm>
              <a:off x="2796" y="120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3" name="Oval 121"/>
            <p:cNvSpPr>
              <a:spLocks noChangeAspect="1" noChangeArrowheads="1"/>
            </p:cNvSpPr>
            <p:nvPr/>
          </p:nvSpPr>
          <p:spPr bwMode="auto">
            <a:xfrm>
              <a:off x="2398"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4" name="Oval 122"/>
            <p:cNvSpPr>
              <a:spLocks noChangeAspect="1" noChangeArrowheads="1"/>
            </p:cNvSpPr>
            <p:nvPr/>
          </p:nvSpPr>
          <p:spPr bwMode="auto">
            <a:xfrm>
              <a:off x="2477" y="120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5" name="Oval 123"/>
            <p:cNvSpPr>
              <a:spLocks noChangeAspect="1" noChangeArrowheads="1"/>
            </p:cNvSpPr>
            <p:nvPr/>
          </p:nvSpPr>
          <p:spPr bwMode="auto">
            <a:xfrm>
              <a:off x="2531" y="12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6" name="Oval 124"/>
            <p:cNvSpPr>
              <a:spLocks noChangeAspect="1" noChangeArrowheads="1"/>
            </p:cNvSpPr>
            <p:nvPr/>
          </p:nvSpPr>
          <p:spPr bwMode="auto">
            <a:xfrm>
              <a:off x="2584" y="12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7" name="Oval 125"/>
            <p:cNvSpPr>
              <a:spLocks noChangeAspect="1" noChangeArrowheads="1"/>
            </p:cNvSpPr>
            <p:nvPr/>
          </p:nvSpPr>
          <p:spPr bwMode="auto">
            <a:xfrm>
              <a:off x="2637" y="1227"/>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8" name="Oval 126"/>
            <p:cNvSpPr>
              <a:spLocks noChangeAspect="1" noChangeArrowheads="1"/>
            </p:cNvSpPr>
            <p:nvPr/>
          </p:nvSpPr>
          <p:spPr bwMode="auto">
            <a:xfrm>
              <a:off x="2743"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9" name="Oval 127"/>
            <p:cNvSpPr>
              <a:spLocks noChangeAspect="1" noChangeArrowheads="1"/>
            </p:cNvSpPr>
            <p:nvPr/>
          </p:nvSpPr>
          <p:spPr bwMode="auto">
            <a:xfrm>
              <a:off x="2853" y="1205"/>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0" name="Oval 128"/>
            <p:cNvSpPr>
              <a:spLocks noChangeAspect="1" noChangeArrowheads="1"/>
            </p:cNvSpPr>
            <p:nvPr/>
          </p:nvSpPr>
          <p:spPr bwMode="auto">
            <a:xfrm>
              <a:off x="2916" y="120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1" name="Oval 129"/>
            <p:cNvSpPr>
              <a:spLocks noChangeAspect="1" noChangeArrowheads="1"/>
            </p:cNvSpPr>
            <p:nvPr/>
          </p:nvSpPr>
          <p:spPr bwMode="auto">
            <a:xfrm>
              <a:off x="2943" y="123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2" name="Oval 130"/>
            <p:cNvSpPr>
              <a:spLocks noChangeAspect="1" noChangeArrowheads="1"/>
            </p:cNvSpPr>
            <p:nvPr/>
          </p:nvSpPr>
          <p:spPr bwMode="auto">
            <a:xfrm>
              <a:off x="2976"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3" name="Oval 131"/>
            <p:cNvSpPr>
              <a:spLocks noChangeAspect="1" noChangeArrowheads="1"/>
            </p:cNvSpPr>
            <p:nvPr/>
          </p:nvSpPr>
          <p:spPr bwMode="auto">
            <a:xfrm>
              <a:off x="3024" y="124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4" name="Oval 132"/>
            <p:cNvSpPr>
              <a:spLocks noChangeAspect="1" noChangeArrowheads="1"/>
            </p:cNvSpPr>
            <p:nvPr/>
          </p:nvSpPr>
          <p:spPr bwMode="auto">
            <a:xfrm>
              <a:off x="3171" y="128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5" name="Oval 133"/>
            <p:cNvSpPr>
              <a:spLocks noChangeAspect="1" noChangeArrowheads="1"/>
            </p:cNvSpPr>
            <p:nvPr/>
          </p:nvSpPr>
          <p:spPr bwMode="auto">
            <a:xfrm>
              <a:off x="3357" y="1317"/>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6" name="Oval 134"/>
            <p:cNvSpPr>
              <a:spLocks noChangeAspect="1" noChangeArrowheads="1"/>
            </p:cNvSpPr>
            <p:nvPr/>
          </p:nvSpPr>
          <p:spPr bwMode="auto">
            <a:xfrm>
              <a:off x="3777" y="144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7" name="Oval 135"/>
            <p:cNvSpPr>
              <a:spLocks noChangeAspect="1" noChangeArrowheads="1"/>
            </p:cNvSpPr>
            <p:nvPr/>
          </p:nvSpPr>
          <p:spPr bwMode="auto">
            <a:xfrm>
              <a:off x="4032" y="187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8" name="Oval 136"/>
            <p:cNvSpPr>
              <a:spLocks noChangeAspect="1" noChangeArrowheads="1"/>
            </p:cNvSpPr>
            <p:nvPr/>
          </p:nvSpPr>
          <p:spPr bwMode="auto">
            <a:xfrm>
              <a:off x="3996" y="1941"/>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9" name="Oval 137"/>
            <p:cNvSpPr>
              <a:spLocks noChangeAspect="1" noChangeArrowheads="1"/>
            </p:cNvSpPr>
            <p:nvPr/>
          </p:nvSpPr>
          <p:spPr bwMode="auto">
            <a:xfrm>
              <a:off x="4320" y="1845"/>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0" name="Oval 138"/>
            <p:cNvSpPr>
              <a:spLocks noChangeAspect="1" noChangeArrowheads="1"/>
            </p:cNvSpPr>
            <p:nvPr/>
          </p:nvSpPr>
          <p:spPr bwMode="auto">
            <a:xfrm>
              <a:off x="3984" y="1968"/>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081" name="Oval 139"/>
            <p:cNvSpPr>
              <a:spLocks noChangeAspect="1" noChangeArrowheads="1"/>
            </p:cNvSpPr>
            <p:nvPr/>
          </p:nvSpPr>
          <p:spPr bwMode="auto">
            <a:xfrm>
              <a:off x="4320" y="1872"/>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082" name="Oval 140"/>
            <p:cNvSpPr>
              <a:spLocks noChangeAspect="1" noChangeArrowheads="1"/>
            </p:cNvSpPr>
            <p:nvPr/>
          </p:nvSpPr>
          <p:spPr bwMode="auto">
            <a:xfrm>
              <a:off x="4512" y="163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3" name="Oval 141"/>
            <p:cNvSpPr>
              <a:spLocks noChangeAspect="1" noChangeArrowheads="1"/>
            </p:cNvSpPr>
            <p:nvPr/>
          </p:nvSpPr>
          <p:spPr bwMode="auto">
            <a:xfrm>
              <a:off x="4539" y="1581"/>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4" name="Oval 142"/>
            <p:cNvSpPr>
              <a:spLocks noChangeAspect="1" noChangeArrowheads="1"/>
            </p:cNvSpPr>
            <p:nvPr/>
          </p:nvSpPr>
          <p:spPr bwMode="auto">
            <a:xfrm>
              <a:off x="4572" y="1533"/>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5" name="Oval 143"/>
            <p:cNvSpPr>
              <a:spLocks noChangeAspect="1" noChangeArrowheads="1"/>
            </p:cNvSpPr>
            <p:nvPr/>
          </p:nvSpPr>
          <p:spPr bwMode="auto">
            <a:xfrm>
              <a:off x="4608" y="151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6" name="Oval 144"/>
            <p:cNvSpPr>
              <a:spLocks noChangeAspect="1" noChangeArrowheads="1"/>
            </p:cNvSpPr>
            <p:nvPr/>
          </p:nvSpPr>
          <p:spPr bwMode="auto">
            <a:xfrm>
              <a:off x="4680" y="1509"/>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7" name="Oval 145"/>
            <p:cNvSpPr>
              <a:spLocks noChangeAspect="1" noChangeArrowheads="1"/>
            </p:cNvSpPr>
            <p:nvPr/>
          </p:nvSpPr>
          <p:spPr bwMode="auto">
            <a:xfrm>
              <a:off x="4716" y="148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8" name="Oval 146"/>
            <p:cNvSpPr>
              <a:spLocks noChangeAspect="1" noChangeArrowheads="1"/>
            </p:cNvSpPr>
            <p:nvPr/>
          </p:nvSpPr>
          <p:spPr bwMode="auto">
            <a:xfrm>
              <a:off x="4752" y="148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9" name="Oval 147"/>
            <p:cNvSpPr>
              <a:spLocks noChangeAspect="1" noChangeArrowheads="1"/>
            </p:cNvSpPr>
            <p:nvPr/>
          </p:nvSpPr>
          <p:spPr bwMode="auto">
            <a:xfrm>
              <a:off x="4800" y="148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0" name="Oval 148"/>
            <p:cNvSpPr>
              <a:spLocks noChangeAspect="1" noChangeArrowheads="1"/>
            </p:cNvSpPr>
            <p:nvPr/>
          </p:nvSpPr>
          <p:spPr bwMode="auto">
            <a:xfrm>
              <a:off x="4830" y="1467"/>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1" name="Oval 149"/>
            <p:cNvSpPr>
              <a:spLocks noChangeAspect="1" noChangeArrowheads="1"/>
            </p:cNvSpPr>
            <p:nvPr/>
          </p:nvSpPr>
          <p:spPr bwMode="auto">
            <a:xfrm>
              <a:off x="4896" y="139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2" name="Oval 150"/>
            <p:cNvSpPr>
              <a:spLocks noChangeAspect="1" noChangeArrowheads="1"/>
            </p:cNvSpPr>
            <p:nvPr/>
          </p:nvSpPr>
          <p:spPr bwMode="auto">
            <a:xfrm>
              <a:off x="4971" y="1143"/>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3" name="Oval 151"/>
            <p:cNvSpPr>
              <a:spLocks noChangeAspect="1" noChangeArrowheads="1"/>
            </p:cNvSpPr>
            <p:nvPr/>
          </p:nvSpPr>
          <p:spPr bwMode="auto">
            <a:xfrm>
              <a:off x="5019" y="111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4" name="Oval 152"/>
            <p:cNvSpPr>
              <a:spLocks noChangeAspect="1" noChangeArrowheads="1"/>
            </p:cNvSpPr>
            <p:nvPr/>
          </p:nvSpPr>
          <p:spPr bwMode="auto">
            <a:xfrm>
              <a:off x="5055" y="115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5" name="Oval 153"/>
            <p:cNvSpPr>
              <a:spLocks noChangeAspect="1" noChangeArrowheads="1"/>
            </p:cNvSpPr>
            <p:nvPr/>
          </p:nvSpPr>
          <p:spPr bwMode="auto">
            <a:xfrm>
              <a:off x="5067" y="117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6" name="Oval 154"/>
            <p:cNvSpPr>
              <a:spLocks noChangeAspect="1" noChangeArrowheads="1"/>
            </p:cNvSpPr>
            <p:nvPr/>
          </p:nvSpPr>
          <p:spPr bwMode="auto">
            <a:xfrm>
              <a:off x="5085" y="119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7" name="Oval 155"/>
            <p:cNvSpPr>
              <a:spLocks noChangeAspect="1" noChangeArrowheads="1"/>
            </p:cNvSpPr>
            <p:nvPr/>
          </p:nvSpPr>
          <p:spPr bwMode="auto">
            <a:xfrm>
              <a:off x="5088" y="124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8" name="Oval 156"/>
            <p:cNvSpPr>
              <a:spLocks noChangeAspect="1" noChangeArrowheads="1"/>
            </p:cNvSpPr>
            <p:nvPr/>
          </p:nvSpPr>
          <p:spPr bwMode="auto">
            <a:xfrm>
              <a:off x="5103" y="128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9" name="Oval 157"/>
            <p:cNvSpPr>
              <a:spLocks noChangeAspect="1" noChangeArrowheads="1"/>
            </p:cNvSpPr>
            <p:nvPr/>
          </p:nvSpPr>
          <p:spPr bwMode="auto">
            <a:xfrm>
              <a:off x="5136" y="1329"/>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0" name="Oval 158"/>
            <p:cNvSpPr>
              <a:spLocks noChangeAspect="1" noChangeArrowheads="1"/>
            </p:cNvSpPr>
            <p:nvPr/>
          </p:nvSpPr>
          <p:spPr bwMode="auto">
            <a:xfrm>
              <a:off x="5169" y="134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1" name="Oval 159"/>
            <p:cNvSpPr>
              <a:spLocks noChangeAspect="1" noChangeArrowheads="1"/>
            </p:cNvSpPr>
            <p:nvPr/>
          </p:nvSpPr>
          <p:spPr bwMode="auto">
            <a:xfrm>
              <a:off x="5187" y="137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2" name="Oval 160"/>
            <p:cNvSpPr>
              <a:spLocks noChangeAspect="1" noChangeArrowheads="1"/>
            </p:cNvSpPr>
            <p:nvPr/>
          </p:nvSpPr>
          <p:spPr bwMode="auto">
            <a:xfrm>
              <a:off x="3792" y="254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103" name="Oval 161"/>
            <p:cNvSpPr>
              <a:spLocks noChangeAspect="1" noChangeArrowheads="1"/>
            </p:cNvSpPr>
            <p:nvPr/>
          </p:nvSpPr>
          <p:spPr bwMode="auto">
            <a:xfrm flipH="1">
              <a:off x="3492" y="2910"/>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104" name="Oval 162"/>
            <p:cNvSpPr>
              <a:spLocks noChangeAspect="1" noChangeArrowheads="1"/>
            </p:cNvSpPr>
            <p:nvPr/>
          </p:nvSpPr>
          <p:spPr bwMode="auto">
            <a:xfrm>
              <a:off x="834" y="134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105" name="Oval 163"/>
            <p:cNvSpPr>
              <a:spLocks noChangeAspect="1" noChangeArrowheads="1"/>
            </p:cNvSpPr>
            <p:nvPr/>
          </p:nvSpPr>
          <p:spPr bwMode="auto">
            <a:xfrm>
              <a:off x="1278" y="392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106" name="Oval 164"/>
            <p:cNvSpPr>
              <a:spLocks noChangeAspect="1" noChangeArrowheads="1"/>
            </p:cNvSpPr>
            <p:nvPr/>
          </p:nvSpPr>
          <p:spPr bwMode="auto">
            <a:xfrm>
              <a:off x="4782" y="148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7" name="Oval 165"/>
            <p:cNvSpPr>
              <a:spLocks noChangeAspect="1" noChangeArrowheads="1"/>
            </p:cNvSpPr>
            <p:nvPr/>
          </p:nvSpPr>
          <p:spPr bwMode="auto">
            <a:xfrm>
              <a:off x="4638" y="15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8" name="Oval 166"/>
            <p:cNvSpPr>
              <a:spLocks noChangeAspect="1" noChangeArrowheads="1"/>
            </p:cNvSpPr>
            <p:nvPr/>
          </p:nvSpPr>
          <p:spPr bwMode="auto">
            <a:xfrm>
              <a:off x="4512" y="168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9" name="Oval 167"/>
            <p:cNvSpPr>
              <a:spLocks noChangeAspect="1" noChangeArrowheads="1"/>
            </p:cNvSpPr>
            <p:nvPr/>
          </p:nvSpPr>
          <p:spPr bwMode="auto">
            <a:xfrm>
              <a:off x="4020" y="191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10" name="Oval 168"/>
            <p:cNvSpPr>
              <a:spLocks noChangeAspect="1" noChangeArrowheads="1"/>
            </p:cNvSpPr>
            <p:nvPr/>
          </p:nvSpPr>
          <p:spPr bwMode="auto">
            <a:xfrm>
              <a:off x="3255" y="132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11" name="Oval 169"/>
            <p:cNvSpPr>
              <a:spLocks noChangeAspect="1" noChangeArrowheads="1"/>
            </p:cNvSpPr>
            <p:nvPr/>
          </p:nvSpPr>
          <p:spPr bwMode="auto">
            <a:xfrm>
              <a:off x="1968" y="115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12" name="Oval 170"/>
            <p:cNvSpPr>
              <a:spLocks noChangeAspect="1" noChangeArrowheads="1"/>
            </p:cNvSpPr>
            <p:nvPr/>
          </p:nvSpPr>
          <p:spPr bwMode="auto">
            <a:xfrm>
              <a:off x="1560" y="108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13" name="Oval 171"/>
            <p:cNvSpPr>
              <a:spLocks noChangeAspect="1" noChangeArrowheads="1"/>
            </p:cNvSpPr>
            <p:nvPr/>
          </p:nvSpPr>
          <p:spPr bwMode="auto">
            <a:xfrm>
              <a:off x="1488" y="384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14" name="Oval 172"/>
            <p:cNvSpPr>
              <a:spLocks noChangeAspect="1" noChangeArrowheads="1"/>
            </p:cNvSpPr>
            <p:nvPr/>
          </p:nvSpPr>
          <p:spPr bwMode="auto">
            <a:xfrm>
              <a:off x="5166" y="14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15" name="Oval 173"/>
            <p:cNvSpPr>
              <a:spLocks noChangeAspect="1" noChangeArrowheads="1"/>
            </p:cNvSpPr>
            <p:nvPr/>
          </p:nvSpPr>
          <p:spPr bwMode="auto">
            <a:xfrm>
              <a:off x="5106" y="147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16" name="Oval 174"/>
            <p:cNvSpPr>
              <a:spLocks noChangeAspect="1" noChangeArrowheads="1"/>
            </p:cNvSpPr>
            <p:nvPr/>
          </p:nvSpPr>
          <p:spPr bwMode="auto">
            <a:xfrm>
              <a:off x="5016" y="157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17" name="Oval 175"/>
            <p:cNvSpPr>
              <a:spLocks noChangeAspect="1" noChangeArrowheads="1"/>
            </p:cNvSpPr>
            <p:nvPr/>
          </p:nvSpPr>
          <p:spPr bwMode="auto">
            <a:xfrm>
              <a:off x="5076" y="150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18" name="Oval 176"/>
            <p:cNvSpPr>
              <a:spLocks noChangeAspect="1" noChangeArrowheads="1"/>
            </p:cNvSpPr>
            <p:nvPr/>
          </p:nvSpPr>
          <p:spPr bwMode="auto">
            <a:xfrm>
              <a:off x="4992" y="160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19" name="Oval 177"/>
            <p:cNvSpPr>
              <a:spLocks noChangeAspect="1" noChangeArrowheads="1"/>
            </p:cNvSpPr>
            <p:nvPr/>
          </p:nvSpPr>
          <p:spPr bwMode="auto">
            <a:xfrm>
              <a:off x="5040" y="15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0" name="Oval 178"/>
            <p:cNvSpPr>
              <a:spLocks noChangeAspect="1" noChangeArrowheads="1"/>
            </p:cNvSpPr>
            <p:nvPr/>
          </p:nvSpPr>
          <p:spPr bwMode="auto">
            <a:xfrm>
              <a:off x="4980" y="16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1" name="Oval 179"/>
            <p:cNvSpPr>
              <a:spLocks noChangeAspect="1" noChangeArrowheads="1"/>
            </p:cNvSpPr>
            <p:nvPr/>
          </p:nvSpPr>
          <p:spPr bwMode="auto">
            <a:xfrm>
              <a:off x="5136" y="1447"/>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2" name="Oval 180"/>
            <p:cNvSpPr>
              <a:spLocks noChangeAspect="1" noChangeArrowheads="1"/>
            </p:cNvSpPr>
            <p:nvPr/>
          </p:nvSpPr>
          <p:spPr bwMode="auto">
            <a:xfrm>
              <a:off x="4968" y="169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3" name="Oval 181"/>
            <p:cNvSpPr>
              <a:spLocks noChangeAspect="1" noChangeArrowheads="1"/>
            </p:cNvSpPr>
            <p:nvPr/>
          </p:nvSpPr>
          <p:spPr bwMode="auto">
            <a:xfrm>
              <a:off x="5079" y="18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4" name="Oval 182"/>
            <p:cNvSpPr>
              <a:spLocks noChangeAspect="1" noChangeArrowheads="1"/>
            </p:cNvSpPr>
            <p:nvPr/>
          </p:nvSpPr>
          <p:spPr bwMode="auto">
            <a:xfrm>
              <a:off x="4992" y="17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5" name="Oval 183"/>
            <p:cNvSpPr>
              <a:spLocks noChangeAspect="1" noChangeArrowheads="1"/>
            </p:cNvSpPr>
            <p:nvPr/>
          </p:nvSpPr>
          <p:spPr bwMode="auto">
            <a:xfrm>
              <a:off x="5067" y="184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6" name="Oval 184"/>
            <p:cNvSpPr>
              <a:spLocks noChangeAspect="1" noChangeArrowheads="1"/>
            </p:cNvSpPr>
            <p:nvPr/>
          </p:nvSpPr>
          <p:spPr bwMode="auto">
            <a:xfrm>
              <a:off x="5007" y="1803"/>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7" name="Oval 185"/>
            <p:cNvSpPr>
              <a:spLocks noChangeAspect="1" noChangeArrowheads="1"/>
            </p:cNvSpPr>
            <p:nvPr/>
          </p:nvSpPr>
          <p:spPr bwMode="auto">
            <a:xfrm>
              <a:off x="5037" y="186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8" name="Oval 186"/>
            <p:cNvSpPr>
              <a:spLocks noChangeAspect="1" noChangeArrowheads="1"/>
            </p:cNvSpPr>
            <p:nvPr/>
          </p:nvSpPr>
          <p:spPr bwMode="auto">
            <a:xfrm>
              <a:off x="5040" y="18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9" name="Oval 187"/>
            <p:cNvSpPr>
              <a:spLocks noChangeAspect="1" noChangeArrowheads="1"/>
            </p:cNvSpPr>
            <p:nvPr/>
          </p:nvSpPr>
          <p:spPr bwMode="auto">
            <a:xfrm>
              <a:off x="5064" y="17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0" name="Oval 188"/>
            <p:cNvSpPr>
              <a:spLocks noChangeAspect="1" noChangeArrowheads="1"/>
            </p:cNvSpPr>
            <p:nvPr/>
          </p:nvSpPr>
          <p:spPr bwMode="auto">
            <a:xfrm>
              <a:off x="4992" y="17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1" name="Oval 189"/>
            <p:cNvSpPr>
              <a:spLocks noChangeAspect="1" noChangeArrowheads="1"/>
            </p:cNvSpPr>
            <p:nvPr/>
          </p:nvSpPr>
          <p:spPr bwMode="auto">
            <a:xfrm>
              <a:off x="5013" y="18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2" name="Oval 190"/>
            <p:cNvSpPr>
              <a:spLocks noChangeAspect="1" noChangeArrowheads="1"/>
            </p:cNvSpPr>
            <p:nvPr/>
          </p:nvSpPr>
          <p:spPr bwMode="auto">
            <a:xfrm>
              <a:off x="4842" y="1953"/>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3" name="Oval 191"/>
            <p:cNvSpPr>
              <a:spLocks noChangeAspect="1" noChangeArrowheads="1"/>
            </p:cNvSpPr>
            <p:nvPr/>
          </p:nvSpPr>
          <p:spPr bwMode="auto">
            <a:xfrm>
              <a:off x="4875" y="193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4" name="Oval 192"/>
            <p:cNvSpPr>
              <a:spLocks noChangeAspect="1" noChangeArrowheads="1"/>
            </p:cNvSpPr>
            <p:nvPr/>
          </p:nvSpPr>
          <p:spPr bwMode="auto">
            <a:xfrm>
              <a:off x="4923" y="192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5" name="Oval 193"/>
            <p:cNvSpPr>
              <a:spLocks noChangeAspect="1" noChangeArrowheads="1"/>
            </p:cNvSpPr>
            <p:nvPr/>
          </p:nvSpPr>
          <p:spPr bwMode="auto">
            <a:xfrm>
              <a:off x="4899" y="19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6" name="Oval 194"/>
            <p:cNvSpPr>
              <a:spLocks noChangeAspect="1" noChangeArrowheads="1"/>
            </p:cNvSpPr>
            <p:nvPr/>
          </p:nvSpPr>
          <p:spPr bwMode="auto">
            <a:xfrm>
              <a:off x="4962" y="19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7" name="Oval 195"/>
            <p:cNvSpPr>
              <a:spLocks noChangeAspect="1" noChangeArrowheads="1"/>
            </p:cNvSpPr>
            <p:nvPr/>
          </p:nvSpPr>
          <p:spPr bwMode="auto">
            <a:xfrm>
              <a:off x="5010" y="189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8" name="Oval 196"/>
            <p:cNvSpPr>
              <a:spLocks noChangeAspect="1" noChangeArrowheads="1"/>
            </p:cNvSpPr>
            <p:nvPr/>
          </p:nvSpPr>
          <p:spPr bwMode="auto">
            <a:xfrm>
              <a:off x="4986" y="190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9" name="Oval 197"/>
            <p:cNvSpPr>
              <a:spLocks noChangeAspect="1" noChangeArrowheads="1"/>
            </p:cNvSpPr>
            <p:nvPr/>
          </p:nvSpPr>
          <p:spPr bwMode="auto">
            <a:xfrm>
              <a:off x="4575" y="1503"/>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0" name="Oval 198"/>
            <p:cNvSpPr>
              <a:spLocks noChangeAspect="1" noChangeArrowheads="1"/>
            </p:cNvSpPr>
            <p:nvPr/>
          </p:nvSpPr>
          <p:spPr bwMode="auto">
            <a:xfrm>
              <a:off x="4518" y="160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1" name="Oval 199"/>
            <p:cNvSpPr>
              <a:spLocks noChangeAspect="1" noChangeArrowheads="1"/>
            </p:cNvSpPr>
            <p:nvPr/>
          </p:nvSpPr>
          <p:spPr bwMode="auto">
            <a:xfrm>
              <a:off x="4845" y="198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2" name="Oval 200"/>
            <p:cNvSpPr>
              <a:spLocks noChangeAspect="1" noChangeArrowheads="1"/>
            </p:cNvSpPr>
            <p:nvPr/>
          </p:nvSpPr>
          <p:spPr bwMode="auto">
            <a:xfrm>
              <a:off x="4464" y="176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3" name="Oval 201"/>
            <p:cNvSpPr>
              <a:spLocks noChangeAspect="1" noChangeArrowheads="1"/>
            </p:cNvSpPr>
            <p:nvPr/>
          </p:nvSpPr>
          <p:spPr bwMode="auto">
            <a:xfrm>
              <a:off x="4875" y="197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4" name="Oval 202"/>
            <p:cNvSpPr>
              <a:spLocks noChangeAspect="1" noChangeArrowheads="1"/>
            </p:cNvSpPr>
            <p:nvPr/>
          </p:nvSpPr>
          <p:spPr bwMode="auto">
            <a:xfrm>
              <a:off x="4914" y="196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5" name="Oval 203"/>
            <p:cNvSpPr>
              <a:spLocks noChangeAspect="1" noChangeArrowheads="1"/>
            </p:cNvSpPr>
            <p:nvPr/>
          </p:nvSpPr>
          <p:spPr bwMode="auto">
            <a:xfrm>
              <a:off x="4836" y="201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6" name="Oval 204"/>
            <p:cNvSpPr>
              <a:spLocks noChangeAspect="1" noChangeArrowheads="1"/>
            </p:cNvSpPr>
            <p:nvPr/>
          </p:nvSpPr>
          <p:spPr bwMode="auto">
            <a:xfrm>
              <a:off x="4680" y="219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7" name="Oval 205"/>
            <p:cNvSpPr>
              <a:spLocks noChangeAspect="1" noChangeArrowheads="1"/>
            </p:cNvSpPr>
            <p:nvPr/>
          </p:nvSpPr>
          <p:spPr bwMode="auto">
            <a:xfrm>
              <a:off x="4704" y="22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8" name="Oval 206"/>
            <p:cNvSpPr>
              <a:spLocks noChangeAspect="1" noChangeArrowheads="1"/>
            </p:cNvSpPr>
            <p:nvPr/>
          </p:nvSpPr>
          <p:spPr bwMode="auto">
            <a:xfrm>
              <a:off x="4656" y="233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9" name="Oval 207"/>
            <p:cNvSpPr>
              <a:spLocks noChangeAspect="1" noChangeArrowheads="1"/>
            </p:cNvSpPr>
            <p:nvPr/>
          </p:nvSpPr>
          <p:spPr bwMode="auto">
            <a:xfrm>
              <a:off x="4704" y="24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0" name="Oval 208"/>
            <p:cNvSpPr>
              <a:spLocks noChangeAspect="1" noChangeArrowheads="1"/>
            </p:cNvSpPr>
            <p:nvPr/>
          </p:nvSpPr>
          <p:spPr bwMode="auto">
            <a:xfrm>
              <a:off x="4725" y="24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1" name="Oval 209"/>
            <p:cNvSpPr>
              <a:spLocks noChangeAspect="1" noChangeArrowheads="1"/>
            </p:cNvSpPr>
            <p:nvPr/>
          </p:nvSpPr>
          <p:spPr bwMode="auto">
            <a:xfrm>
              <a:off x="4785" y="20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2" name="Oval 210"/>
            <p:cNvSpPr>
              <a:spLocks noChangeAspect="1" noChangeArrowheads="1"/>
            </p:cNvSpPr>
            <p:nvPr/>
          </p:nvSpPr>
          <p:spPr bwMode="auto">
            <a:xfrm>
              <a:off x="3216" y="14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3" name="Oval 211"/>
            <p:cNvSpPr>
              <a:spLocks noChangeAspect="1" noChangeArrowheads="1"/>
            </p:cNvSpPr>
            <p:nvPr/>
          </p:nvSpPr>
          <p:spPr bwMode="auto">
            <a:xfrm>
              <a:off x="3264" y="142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4" name="Oval 212"/>
            <p:cNvSpPr>
              <a:spLocks noChangeAspect="1" noChangeArrowheads="1"/>
            </p:cNvSpPr>
            <p:nvPr/>
          </p:nvSpPr>
          <p:spPr bwMode="auto">
            <a:xfrm>
              <a:off x="3360" y="14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5" name="Oval 213"/>
            <p:cNvSpPr>
              <a:spLocks noChangeAspect="1" noChangeArrowheads="1"/>
            </p:cNvSpPr>
            <p:nvPr/>
          </p:nvSpPr>
          <p:spPr bwMode="auto">
            <a:xfrm>
              <a:off x="3264" y="147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6" name="Oval 214"/>
            <p:cNvSpPr>
              <a:spLocks noChangeAspect="1" noChangeArrowheads="1"/>
            </p:cNvSpPr>
            <p:nvPr/>
          </p:nvSpPr>
          <p:spPr bwMode="auto">
            <a:xfrm>
              <a:off x="3573" y="19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7" name="Oval 215"/>
            <p:cNvSpPr>
              <a:spLocks noChangeAspect="1" noChangeArrowheads="1"/>
            </p:cNvSpPr>
            <p:nvPr/>
          </p:nvSpPr>
          <p:spPr bwMode="auto">
            <a:xfrm>
              <a:off x="3558" y="16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8" name="Oval 216"/>
            <p:cNvSpPr>
              <a:spLocks noChangeAspect="1" noChangeArrowheads="1"/>
            </p:cNvSpPr>
            <p:nvPr/>
          </p:nvSpPr>
          <p:spPr bwMode="auto">
            <a:xfrm>
              <a:off x="3600" y="17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9" name="Oval 217"/>
            <p:cNvSpPr>
              <a:spLocks noChangeAspect="1" noChangeArrowheads="1"/>
            </p:cNvSpPr>
            <p:nvPr/>
          </p:nvSpPr>
          <p:spPr bwMode="auto">
            <a:xfrm>
              <a:off x="3597" y="18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0" name="Oval 218"/>
            <p:cNvSpPr>
              <a:spLocks noChangeAspect="1" noChangeArrowheads="1"/>
            </p:cNvSpPr>
            <p:nvPr/>
          </p:nvSpPr>
          <p:spPr bwMode="auto">
            <a:xfrm>
              <a:off x="3579" y="187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1" name="Oval 219"/>
            <p:cNvSpPr>
              <a:spLocks noChangeAspect="1" noChangeArrowheads="1"/>
            </p:cNvSpPr>
            <p:nvPr/>
          </p:nvSpPr>
          <p:spPr bwMode="auto">
            <a:xfrm>
              <a:off x="3582" y="19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2" name="Oval 220"/>
            <p:cNvSpPr>
              <a:spLocks noChangeAspect="1" noChangeArrowheads="1"/>
            </p:cNvSpPr>
            <p:nvPr/>
          </p:nvSpPr>
          <p:spPr bwMode="auto">
            <a:xfrm>
              <a:off x="3696" y="156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3" name="Oval 221"/>
            <p:cNvSpPr>
              <a:spLocks noChangeAspect="1" noChangeArrowheads="1"/>
            </p:cNvSpPr>
            <p:nvPr/>
          </p:nvSpPr>
          <p:spPr bwMode="auto">
            <a:xfrm>
              <a:off x="3888" y="160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4" name="Oval 222"/>
            <p:cNvSpPr>
              <a:spLocks noChangeAspect="1" noChangeArrowheads="1"/>
            </p:cNvSpPr>
            <p:nvPr/>
          </p:nvSpPr>
          <p:spPr bwMode="auto">
            <a:xfrm>
              <a:off x="3915" y="163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5" name="Oval 223"/>
            <p:cNvSpPr>
              <a:spLocks noChangeAspect="1" noChangeArrowheads="1"/>
            </p:cNvSpPr>
            <p:nvPr/>
          </p:nvSpPr>
          <p:spPr bwMode="auto">
            <a:xfrm>
              <a:off x="3717" y="20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6" name="Oval 224"/>
            <p:cNvSpPr>
              <a:spLocks noChangeAspect="1" noChangeArrowheads="1"/>
            </p:cNvSpPr>
            <p:nvPr/>
          </p:nvSpPr>
          <p:spPr bwMode="auto">
            <a:xfrm>
              <a:off x="3921" y="18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7" name="Oval 225"/>
            <p:cNvSpPr>
              <a:spLocks noChangeAspect="1" noChangeArrowheads="1"/>
            </p:cNvSpPr>
            <p:nvPr/>
          </p:nvSpPr>
          <p:spPr bwMode="auto">
            <a:xfrm>
              <a:off x="3717" y="19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8" name="Oval 226"/>
            <p:cNvSpPr>
              <a:spLocks noChangeAspect="1" noChangeArrowheads="1"/>
            </p:cNvSpPr>
            <p:nvPr/>
          </p:nvSpPr>
          <p:spPr bwMode="auto">
            <a:xfrm>
              <a:off x="3714" y="190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9" name="Oval 227"/>
            <p:cNvSpPr>
              <a:spLocks noChangeAspect="1" noChangeArrowheads="1"/>
            </p:cNvSpPr>
            <p:nvPr/>
          </p:nvSpPr>
          <p:spPr bwMode="auto">
            <a:xfrm>
              <a:off x="3612" y="161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0" name="Oval 228"/>
            <p:cNvSpPr>
              <a:spLocks noChangeAspect="1" noChangeArrowheads="1"/>
            </p:cNvSpPr>
            <p:nvPr/>
          </p:nvSpPr>
          <p:spPr bwMode="auto">
            <a:xfrm>
              <a:off x="3417" y="145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1" name="Oval 229"/>
            <p:cNvSpPr>
              <a:spLocks noChangeAspect="1" noChangeArrowheads="1"/>
            </p:cNvSpPr>
            <p:nvPr/>
          </p:nvSpPr>
          <p:spPr bwMode="auto">
            <a:xfrm>
              <a:off x="3705" y="1863"/>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2" name="Oval 230"/>
            <p:cNvSpPr>
              <a:spLocks noChangeAspect="1" noChangeArrowheads="1"/>
            </p:cNvSpPr>
            <p:nvPr/>
          </p:nvSpPr>
          <p:spPr bwMode="auto">
            <a:xfrm>
              <a:off x="3714" y="193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3" name="Oval 231"/>
            <p:cNvSpPr>
              <a:spLocks noChangeAspect="1" noChangeArrowheads="1"/>
            </p:cNvSpPr>
            <p:nvPr/>
          </p:nvSpPr>
          <p:spPr bwMode="auto">
            <a:xfrm>
              <a:off x="3927" y="165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4" name="Oval 232"/>
            <p:cNvSpPr>
              <a:spLocks noChangeAspect="1" noChangeArrowheads="1"/>
            </p:cNvSpPr>
            <p:nvPr/>
          </p:nvSpPr>
          <p:spPr bwMode="auto">
            <a:xfrm>
              <a:off x="3615" y="207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5" name="Oval 233"/>
            <p:cNvSpPr>
              <a:spLocks noChangeAspect="1" noChangeArrowheads="1"/>
            </p:cNvSpPr>
            <p:nvPr/>
          </p:nvSpPr>
          <p:spPr bwMode="auto">
            <a:xfrm>
              <a:off x="3600" y="203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6" name="Oval 234"/>
            <p:cNvSpPr>
              <a:spLocks noChangeAspect="1" noChangeArrowheads="1"/>
            </p:cNvSpPr>
            <p:nvPr/>
          </p:nvSpPr>
          <p:spPr bwMode="auto">
            <a:xfrm>
              <a:off x="3594" y="19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7" name="Oval 235"/>
            <p:cNvSpPr>
              <a:spLocks noChangeAspect="1" noChangeArrowheads="1"/>
            </p:cNvSpPr>
            <p:nvPr/>
          </p:nvSpPr>
          <p:spPr bwMode="auto">
            <a:xfrm>
              <a:off x="3624" y="2097"/>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8" name="Oval 236"/>
            <p:cNvSpPr>
              <a:spLocks noChangeAspect="1" noChangeArrowheads="1"/>
            </p:cNvSpPr>
            <p:nvPr/>
          </p:nvSpPr>
          <p:spPr bwMode="auto">
            <a:xfrm>
              <a:off x="3648" y="209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9" name="Oval 237"/>
            <p:cNvSpPr>
              <a:spLocks noChangeAspect="1" noChangeArrowheads="1"/>
            </p:cNvSpPr>
            <p:nvPr/>
          </p:nvSpPr>
          <p:spPr bwMode="auto">
            <a:xfrm>
              <a:off x="4032" y="20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0" name="Oval 238"/>
            <p:cNvSpPr>
              <a:spLocks noChangeAspect="1" noChangeArrowheads="1"/>
            </p:cNvSpPr>
            <p:nvPr/>
          </p:nvSpPr>
          <p:spPr bwMode="auto">
            <a:xfrm>
              <a:off x="3984" y="20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1" name="Oval 239"/>
            <p:cNvSpPr>
              <a:spLocks noChangeAspect="1" noChangeArrowheads="1"/>
            </p:cNvSpPr>
            <p:nvPr/>
          </p:nvSpPr>
          <p:spPr bwMode="auto">
            <a:xfrm>
              <a:off x="4164" y="20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2" name="Oval 240"/>
            <p:cNvSpPr>
              <a:spLocks noChangeAspect="1" noChangeArrowheads="1"/>
            </p:cNvSpPr>
            <p:nvPr/>
          </p:nvSpPr>
          <p:spPr bwMode="auto">
            <a:xfrm>
              <a:off x="4188" y="200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3" name="Oval 241"/>
            <p:cNvSpPr>
              <a:spLocks noChangeAspect="1" noChangeArrowheads="1"/>
            </p:cNvSpPr>
            <p:nvPr/>
          </p:nvSpPr>
          <p:spPr bwMode="auto">
            <a:xfrm>
              <a:off x="4140" y="203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4" name="Oval 242"/>
            <p:cNvSpPr>
              <a:spLocks noChangeAspect="1" noChangeArrowheads="1"/>
            </p:cNvSpPr>
            <p:nvPr/>
          </p:nvSpPr>
          <p:spPr bwMode="auto">
            <a:xfrm>
              <a:off x="4128" y="20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5" name="Oval 243"/>
            <p:cNvSpPr>
              <a:spLocks noChangeAspect="1" noChangeArrowheads="1"/>
            </p:cNvSpPr>
            <p:nvPr/>
          </p:nvSpPr>
          <p:spPr bwMode="auto">
            <a:xfrm>
              <a:off x="3681" y="20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6" name="Oval 244"/>
            <p:cNvSpPr>
              <a:spLocks noChangeAspect="1" noChangeArrowheads="1"/>
            </p:cNvSpPr>
            <p:nvPr/>
          </p:nvSpPr>
          <p:spPr bwMode="auto">
            <a:xfrm>
              <a:off x="4059" y="2067"/>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7" name="Oval 245"/>
            <p:cNvSpPr>
              <a:spLocks noChangeAspect="1" noChangeArrowheads="1"/>
            </p:cNvSpPr>
            <p:nvPr/>
          </p:nvSpPr>
          <p:spPr bwMode="auto">
            <a:xfrm>
              <a:off x="4098" y="206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8" name="Oval 246"/>
            <p:cNvSpPr>
              <a:spLocks noChangeAspect="1" noChangeArrowheads="1"/>
            </p:cNvSpPr>
            <p:nvPr/>
          </p:nvSpPr>
          <p:spPr bwMode="auto">
            <a:xfrm>
              <a:off x="4233" y="19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9" name="Oval 247"/>
            <p:cNvSpPr>
              <a:spLocks noChangeAspect="1" noChangeArrowheads="1"/>
            </p:cNvSpPr>
            <p:nvPr/>
          </p:nvSpPr>
          <p:spPr bwMode="auto">
            <a:xfrm>
              <a:off x="4665" y="25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0" name="Oval 248"/>
            <p:cNvSpPr>
              <a:spLocks noChangeAspect="1" noChangeArrowheads="1"/>
            </p:cNvSpPr>
            <p:nvPr/>
          </p:nvSpPr>
          <p:spPr bwMode="auto">
            <a:xfrm>
              <a:off x="4686" y="252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1" name="Oval 249"/>
            <p:cNvSpPr>
              <a:spLocks noChangeAspect="1" noChangeArrowheads="1"/>
            </p:cNvSpPr>
            <p:nvPr/>
          </p:nvSpPr>
          <p:spPr bwMode="auto">
            <a:xfrm>
              <a:off x="4671" y="249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2" name="Oval 250"/>
            <p:cNvSpPr>
              <a:spLocks noChangeAspect="1" noChangeArrowheads="1"/>
            </p:cNvSpPr>
            <p:nvPr/>
          </p:nvSpPr>
          <p:spPr bwMode="auto">
            <a:xfrm>
              <a:off x="4659" y="2523"/>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3" name="Oval 251"/>
            <p:cNvSpPr>
              <a:spLocks noChangeAspect="1" noChangeArrowheads="1"/>
            </p:cNvSpPr>
            <p:nvPr/>
          </p:nvSpPr>
          <p:spPr bwMode="auto">
            <a:xfrm>
              <a:off x="4644" y="241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4" name="Oval 252"/>
            <p:cNvSpPr>
              <a:spLocks noChangeAspect="1" noChangeArrowheads="1"/>
            </p:cNvSpPr>
            <p:nvPr/>
          </p:nvSpPr>
          <p:spPr bwMode="auto">
            <a:xfrm>
              <a:off x="4608" y="29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5" name="Oval 253"/>
            <p:cNvSpPr>
              <a:spLocks noChangeAspect="1" noChangeArrowheads="1"/>
            </p:cNvSpPr>
            <p:nvPr/>
          </p:nvSpPr>
          <p:spPr bwMode="auto">
            <a:xfrm>
              <a:off x="4704" y="273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6" name="Oval 254"/>
            <p:cNvSpPr>
              <a:spLocks noChangeAspect="1" noChangeArrowheads="1"/>
            </p:cNvSpPr>
            <p:nvPr/>
          </p:nvSpPr>
          <p:spPr bwMode="auto">
            <a:xfrm>
              <a:off x="4512" y="304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7" name="Oval 255"/>
            <p:cNvSpPr>
              <a:spLocks noChangeAspect="1" noChangeArrowheads="1"/>
            </p:cNvSpPr>
            <p:nvPr/>
          </p:nvSpPr>
          <p:spPr bwMode="auto">
            <a:xfrm>
              <a:off x="4347" y="336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8" name="Oval 256"/>
            <p:cNvSpPr>
              <a:spLocks noChangeAspect="1" noChangeArrowheads="1"/>
            </p:cNvSpPr>
            <p:nvPr/>
          </p:nvSpPr>
          <p:spPr bwMode="auto">
            <a:xfrm>
              <a:off x="4359" y="34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9" name="Oval 257"/>
            <p:cNvSpPr>
              <a:spLocks noChangeAspect="1" noChangeArrowheads="1"/>
            </p:cNvSpPr>
            <p:nvPr/>
          </p:nvSpPr>
          <p:spPr bwMode="auto">
            <a:xfrm>
              <a:off x="4272" y="369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0" name="Oval 258"/>
            <p:cNvSpPr>
              <a:spLocks noChangeAspect="1" noChangeArrowheads="1"/>
            </p:cNvSpPr>
            <p:nvPr/>
          </p:nvSpPr>
          <p:spPr bwMode="auto">
            <a:xfrm>
              <a:off x="4272" y="375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1" name="Oval 259"/>
            <p:cNvSpPr>
              <a:spLocks noChangeAspect="1" noChangeArrowheads="1"/>
            </p:cNvSpPr>
            <p:nvPr/>
          </p:nvSpPr>
          <p:spPr bwMode="auto">
            <a:xfrm>
              <a:off x="3840" y="35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2" name="Oval 260"/>
            <p:cNvSpPr>
              <a:spLocks noChangeAspect="1" noChangeArrowheads="1"/>
            </p:cNvSpPr>
            <p:nvPr/>
          </p:nvSpPr>
          <p:spPr bwMode="auto">
            <a:xfrm>
              <a:off x="3939" y="352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3" name="Oval 261"/>
            <p:cNvSpPr>
              <a:spLocks noChangeAspect="1" noChangeArrowheads="1"/>
            </p:cNvSpPr>
            <p:nvPr/>
          </p:nvSpPr>
          <p:spPr bwMode="auto">
            <a:xfrm>
              <a:off x="4032" y="35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4" name="Oval 262"/>
            <p:cNvSpPr>
              <a:spLocks noChangeAspect="1" noChangeArrowheads="1"/>
            </p:cNvSpPr>
            <p:nvPr/>
          </p:nvSpPr>
          <p:spPr bwMode="auto">
            <a:xfrm>
              <a:off x="4494" y="371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5" name="Oval 263"/>
            <p:cNvSpPr>
              <a:spLocks noChangeAspect="1" noChangeArrowheads="1"/>
            </p:cNvSpPr>
            <p:nvPr/>
          </p:nvSpPr>
          <p:spPr bwMode="auto">
            <a:xfrm>
              <a:off x="3648" y="35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6" name="Oval 264"/>
            <p:cNvSpPr>
              <a:spLocks noChangeAspect="1" noChangeArrowheads="1"/>
            </p:cNvSpPr>
            <p:nvPr/>
          </p:nvSpPr>
          <p:spPr bwMode="auto">
            <a:xfrm>
              <a:off x="3694" y="34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7" name="Oval 265"/>
            <p:cNvSpPr>
              <a:spLocks noChangeAspect="1" noChangeArrowheads="1"/>
            </p:cNvSpPr>
            <p:nvPr/>
          </p:nvSpPr>
          <p:spPr bwMode="auto">
            <a:xfrm>
              <a:off x="3792" y="32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8" name="Oval 266"/>
            <p:cNvSpPr>
              <a:spLocks noChangeAspect="1" noChangeArrowheads="1"/>
            </p:cNvSpPr>
            <p:nvPr/>
          </p:nvSpPr>
          <p:spPr bwMode="auto">
            <a:xfrm>
              <a:off x="3772" y="30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9" name="Oval 267"/>
            <p:cNvSpPr>
              <a:spLocks noChangeAspect="1" noChangeArrowheads="1"/>
            </p:cNvSpPr>
            <p:nvPr/>
          </p:nvSpPr>
          <p:spPr bwMode="auto">
            <a:xfrm>
              <a:off x="4530" y="32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0" name="Oval 268"/>
            <p:cNvSpPr>
              <a:spLocks noChangeAspect="1" noChangeArrowheads="1"/>
            </p:cNvSpPr>
            <p:nvPr/>
          </p:nvSpPr>
          <p:spPr bwMode="auto">
            <a:xfrm>
              <a:off x="4704" y="33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1" name="Oval 269"/>
            <p:cNvSpPr>
              <a:spLocks noChangeAspect="1" noChangeArrowheads="1"/>
            </p:cNvSpPr>
            <p:nvPr/>
          </p:nvSpPr>
          <p:spPr bwMode="auto">
            <a:xfrm>
              <a:off x="4572" y="33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2" name="Oval 270"/>
            <p:cNvSpPr>
              <a:spLocks noChangeAspect="1" noChangeArrowheads="1"/>
            </p:cNvSpPr>
            <p:nvPr/>
          </p:nvSpPr>
          <p:spPr bwMode="auto">
            <a:xfrm>
              <a:off x="4676" y="33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3" name="Oval 271"/>
            <p:cNvSpPr>
              <a:spLocks noChangeAspect="1" noChangeArrowheads="1"/>
            </p:cNvSpPr>
            <p:nvPr/>
          </p:nvSpPr>
          <p:spPr bwMode="auto">
            <a:xfrm>
              <a:off x="4530" y="33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4" name="Oval 272"/>
            <p:cNvSpPr>
              <a:spLocks noChangeAspect="1" noChangeArrowheads="1"/>
            </p:cNvSpPr>
            <p:nvPr/>
          </p:nvSpPr>
          <p:spPr bwMode="auto">
            <a:xfrm>
              <a:off x="4608" y="33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5" name="Oval 273"/>
            <p:cNvSpPr>
              <a:spLocks noChangeAspect="1" noChangeArrowheads="1"/>
            </p:cNvSpPr>
            <p:nvPr/>
          </p:nvSpPr>
          <p:spPr bwMode="auto">
            <a:xfrm>
              <a:off x="4596" y="33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6" name="Oval 274"/>
            <p:cNvSpPr>
              <a:spLocks noChangeAspect="1" noChangeArrowheads="1"/>
            </p:cNvSpPr>
            <p:nvPr/>
          </p:nvSpPr>
          <p:spPr bwMode="auto">
            <a:xfrm>
              <a:off x="3360" y="36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7" name="Oval 275"/>
            <p:cNvSpPr>
              <a:spLocks noChangeAspect="1" noChangeArrowheads="1"/>
            </p:cNvSpPr>
            <p:nvPr/>
          </p:nvSpPr>
          <p:spPr bwMode="auto">
            <a:xfrm>
              <a:off x="3428" y="35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8" name="Oval 276"/>
            <p:cNvSpPr>
              <a:spLocks noChangeAspect="1" noChangeArrowheads="1"/>
            </p:cNvSpPr>
            <p:nvPr/>
          </p:nvSpPr>
          <p:spPr bwMode="auto">
            <a:xfrm>
              <a:off x="3552" y="36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9" name="Oval 277"/>
            <p:cNvSpPr>
              <a:spLocks noChangeAspect="1" noChangeArrowheads="1"/>
            </p:cNvSpPr>
            <p:nvPr/>
          </p:nvSpPr>
          <p:spPr bwMode="auto">
            <a:xfrm>
              <a:off x="3472" y="367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0" name="Oval 278"/>
            <p:cNvSpPr>
              <a:spLocks noChangeAspect="1" noChangeArrowheads="1"/>
            </p:cNvSpPr>
            <p:nvPr/>
          </p:nvSpPr>
          <p:spPr bwMode="auto">
            <a:xfrm>
              <a:off x="3560" y="36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1" name="Oval 279"/>
            <p:cNvSpPr>
              <a:spLocks noChangeAspect="1" noChangeArrowheads="1"/>
            </p:cNvSpPr>
            <p:nvPr/>
          </p:nvSpPr>
          <p:spPr bwMode="auto">
            <a:xfrm>
              <a:off x="3264" y="30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2" name="Oval 280"/>
            <p:cNvSpPr>
              <a:spLocks noChangeAspect="1" noChangeArrowheads="1"/>
            </p:cNvSpPr>
            <p:nvPr/>
          </p:nvSpPr>
          <p:spPr bwMode="auto">
            <a:xfrm>
              <a:off x="3512" y="292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3" name="Oval 281"/>
            <p:cNvSpPr>
              <a:spLocks noChangeAspect="1" noChangeArrowheads="1"/>
            </p:cNvSpPr>
            <p:nvPr/>
          </p:nvSpPr>
          <p:spPr bwMode="auto">
            <a:xfrm>
              <a:off x="3840" y="28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4" name="Oval 282"/>
            <p:cNvSpPr>
              <a:spLocks noChangeAspect="1" noChangeArrowheads="1"/>
            </p:cNvSpPr>
            <p:nvPr/>
          </p:nvSpPr>
          <p:spPr bwMode="auto">
            <a:xfrm>
              <a:off x="3888" y="29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5" name="Oval 283"/>
            <p:cNvSpPr>
              <a:spLocks noChangeAspect="1" noChangeArrowheads="1"/>
            </p:cNvSpPr>
            <p:nvPr/>
          </p:nvSpPr>
          <p:spPr bwMode="auto">
            <a:xfrm>
              <a:off x="3392" y="31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6" name="Oval 284"/>
            <p:cNvSpPr>
              <a:spLocks noChangeAspect="1" noChangeArrowheads="1"/>
            </p:cNvSpPr>
            <p:nvPr/>
          </p:nvSpPr>
          <p:spPr bwMode="auto">
            <a:xfrm>
              <a:off x="3408" y="33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7" name="Oval 285"/>
            <p:cNvSpPr>
              <a:spLocks noChangeAspect="1" noChangeArrowheads="1"/>
            </p:cNvSpPr>
            <p:nvPr/>
          </p:nvSpPr>
          <p:spPr bwMode="auto">
            <a:xfrm>
              <a:off x="4032" y="28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8" name="Oval 286"/>
            <p:cNvSpPr>
              <a:spLocks noChangeAspect="1" noChangeArrowheads="1"/>
            </p:cNvSpPr>
            <p:nvPr/>
          </p:nvSpPr>
          <p:spPr bwMode="auto">
            <a:xfrm>
              <a:off x="3204" y="36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9" name="Oval 287"/>
            <p:cNvSpPr>
              <a:spLocks noChangeAspect="1" noChangeArrowheads="1"/>
            </p:cNvSpPr>
            <p:nvPr/>
          </p:nvSpPr>
          <p:spPr bwMode="auto">
            <a:xfrm>
              <a:off x="3120" y="329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0" name="Oval 288"/>
            <p:cNvSpPr>
              <a:spLocks noChangeAspect="1" noChangeArrowheads="1"/>
            </p:cNvSpPr>
            <p:nvPr/>
          </p:nvSpPr>
          <p:spPr bwMode="auto">
            <a:xfrm>
              <a:off x="3120" y="36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1" name="Oval 289"/>
            <p:cNvSpPr>
              <a:spLocks noChangeAspect="1" noChangeArrowheads="1"/>
            </p:cNvSpPr>
            <p:nvPr/>
          </p:nvSpPr>
          <p:spPr bwMode="auto">
            <a:xfrm>
              <a:off x="3096" y="36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2" name="Oval 290"/>
            <p:cNvSpPr>
              <a:spLocks noChangeAspect="1" noChangeArrowheads="1"/>
            </p:cNvSpPr>
            <p:nvPr/>
          </p:nvSpPr>
          <p:spPr bwMode="auto">
            <a:xfrm>
              <a:off x="3076" y="36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3" name="Oval 291"/>
            <p:cNvSpPr>
              <a:spLocks noChangeAspect="1" noChangeArrowheads="1"/>
            </p:cNvSpPr>
            <p:nvPr/>
          </p:nvSpPr>
          <p:spPr bwMode="auto">
            <a:xfrm>
              <a:off x="3096" y="362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4" name="Oval 292"/>
            <p:cNvSpPr>
              <a:spLocks noChangeAspect="1" noChangeArrowheads="1"/>
            </p:cNvSpPr>
            <p:nvPr/>
          </p:nvSpPr>
          <p:spPr bwMode="auto">
            <a:xfrm>
              <a:off x="3040" y="367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5" name="Oval 293"/>
            <p:cNvSpPr>
              <a:spLocks noChangeAspect="1" noChangeArrowheads="1"/>
            </p:cNvSpPr>
            <p:nvPr/>
          </p:nvSpPr>
          <p:spPr bwMode="auto">
            <a:xfrm>
              <a:off x="3000" y="37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6" name="Oval 294"/>
            <p:cNvSpPr>
              <a:spLocks noChangeAspect="1" noChangeArrowheads="1"/>
            </p:cNvSpPr>
            <p:nvPr/>
          </p:nvSpPr>
          <p:spPr bwMode="auto">
            <a:xfrm>
              <a:off x="2956" y="37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7" name="Oval 295"/>
            <p:cNvSpPr>
              <a:spLocks noChangeAspect="1" noChangeArrowheads="1"/>
            </p:cNvSpPr>
            <p:nvPr/>
          </p:nvSpPr>
          <p:spPr bwMode="auto">
            <a:xfrm>
              <a:off x="2784" y="39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8" name="Oval 296"/>
            <p:cNvSpPr>
              <a:spLocks noChangeAspect="1" noChangeArrowheads="1"/>
            </p:cNvSpPr>
            <p:nvPr/>
          </p:nvSpPr>
          <p:spPr bwMode="auto">
            <a:xfrm>
              <a:off x="2828" y="38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9" name="Oval 297"/>
            <p:cNvSpPr>
              <a:spLocks noChangeAspect="1" noChangeArrowheads="1"/>
            </p:cNvSpPr>
            <p:nvPr/>
          </p:nvSpPr>
          <p:spPr bwMode="auto">
            <a:xfrm>
              <a:off x="932" y="303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0" name="Oval 298"/>
            <p:cNvSpPr>
              <a:spLocks noChangeAspect="1" noChangeArrowheads="1"/>
            </p:cNvSpPr>
            <p:nvPr/>
          </p:nvSpPr>
          <p:spPr bwMode="auto">
            <a:xfrm>
              <a:off x="816" y="288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1" name="Oval 299"/>
            <p:cNvSpPr>
              <a:spLocks noChangeAspect="1" noChangeArrowheads="1"/>
            </p:cNvSpPr>
            <p:nvPr/>
          </p:nvSpPr>
          <p:spPr bwMode="auto">
            <a:xfrm>
              <a:off x="720" y="27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2" name="Oval 300"/>
            <p:cNvSpPr>
              <a:spLocks noChangeAspect="1" noChangeArrowheads="1"/>
            </p:cNvSpPr>
            <p:nvPr/>
          </p:nvSpPr>
          <p:spPr bwMode="auto">
            <a:xfrm>
              <a:off x="636" y="26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3" name="Oval 301"/>
            <p:cNvSpPr>
              <a:spLocks noChangeAspect="1" noChangeArrowheads="1"/>
            </p:cNvSpPr>
            <p:nvPr/>
          </p:nvSpPr>
          <p:spPr bwMode="auto">
            <a:xfrm>
              <a:off x="572" y="1852"/>
              <a:ext cx="48" cy="48"/>
            </a:xfrm>
            <a:prstGeom prst="ellipse">
              <a:avLst/>
            </a:prstGeom>
            <a:solidFill>
              <a:srgbClr val="9900CC"/>
            </a:solidFill>
            <a:ln w="9525">
              <a:solidFill>
                <a:schemeClr val="tx1"/>
              </a:solidFill>
              <a:round/>
              <a:headEnd/>
              <a:tailEnd/>
            </a:ln>
          </p:spPr>
          <p:txBody>
            <a:bodyPr wrap="none" anchor="ctr"/>
            <a:lstStyle/>
            <a:p>
              <a:pPr algn="ctr"/>
              <a:endParaRPr lang="en-US" sz="1000"/>
            </a:p>
          </p:txBody>
        </p:sp>
        <p:sp>
          <p:nvSpPr>
            <p:cNvPr id="40244" name="Oval 302"/>
            <p:cNvSpPr>
              <a:spLocks noChangeAspect="1" noChangeArrowheads="1"/>
            </p:cNvSpPr>
            <p:nvPr/>
          </p:nvSpPr>
          <p:spPr bwMode="auto">
            <a:xfrm>
              <a:off x="672" y="24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5" name="Oval 303"/>
            <p:cNvSpPr>
              <a:spLocks noChangeAspect="1" noChangeArrowheads="1"/>
            </p:cNvSpPr>
            <p:nvPr/>
          </p:nvSpPr>
          <p:spPr bwMode="auto">
            <a:xfrm>
              <a:off x="588" y="24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6" name="Oval 304"/>
            <p:cNvSpPr>
              <a:spLocks noChangeAspect="1" noChangeArrowheads="1"/>
            </p:cNvSpPr>
            <p:nvPr/>
          </p:nvSpPr>
          <p:spPr bwMode="auto">
            <a:xfrm>
              <a:off x="536" y="203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7" name="Oval 305"/>
            <p:cNvSpPr>
              <a:spLocks noChangeAspect="1" noChangeArrowheads="1"/>
            </p:cNvSpPr>
            <p:nvPr/>
          </p:nvSpPr>
          <p:spPr bwMode="auto">
            <a:xfrm>
              <a:off x="560" y="22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8" name="Oval 306"/>
            <p:cNvSpPr>
              <a:spLocks noChangeAspect="1" noChangeArrowheads="1"/>
            </p:cNvSpPr>
            <p:nvPr/>
          </p:nvSpPr>
          <p:spPr bwMode="auto">
            <a:xfrm>
              <a:off x="568" y="23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9" name="Oval 307"/>
            <p:cNvSpPr>
              <a:spLocks noChangeAspect="1" noChangeArrowheads="1"/>
            </p:cNvSpPr>
            <p:nvPr/>
          </p:nvSpPr>
          <p:spPr bwMode="auto">
            <a:xfrm>
              <a:off x="672" y="22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0" name="Oval 308"/>
            <p:cNvSpPr>
              <a:spLocks noChangeAspect="1" noChangeArrowheads="1"/>
            </p:cNvSpPr>
            <p:nvPr/>
          </p:nvSpPr>
          <p:spPr bwMode="auto">
            <a:xfrm>
              <a:off x="600" y="22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1" name="Oval 309"/>
            <p:cNvSpPr>
              <a:spLocks noChangeAspect="1" noChangeArrowheads="1"/>
            </p:cNvSpPr>
            <p:nvPr/>
          </p:nvSpPr>
          <p:spPr bwMode="auto">
            <a:xfrm>
              <a:off x="544" y="21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2" name="Oval 310"/>
            <p:cNvSpPr>
              <a:spLocks noChangeAspect="1" noChangeArrowheads="1"/>
            </p:cNvSpPr>
            <p:nvPr/>
          </p:nvSpPr>
          <p:spPr bwMode="auto">
            <a:xfrm>
              <a:off x="600" y="23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3" name="Oval 311"/>
            <p:cNvSpPr>
              <a:spLocks noChangeAspect="1" noChangeArrowheads="1"/>
            </p:cNvSpPr>
            <p:nvPr/>
          </p:nvSpPr>
          <p:spPr bwMode="auto">
            <a:xfrm>
              <a:off x="624" y="23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4" name="Oval 312"/>
            <p:cNvSpPr>
              <a:spLocks noChangeAspect="1" noChangeArrowheads="1"/>
            </p:cNvSpPr>
            <p:nvPr/>
          </p:nvSpPr>
          <p:spPr bwMode="auto">
            <a:xfrm>
              <a:off x="584" y="21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5" name="Oval 313"/>
            <p:cNvSpPr>
              <a:spLocks noChangeAspect="1" noChangeArrowheads="1"/>
            </p:cNvSpPr>
            <p:nvPr/>
          </p:nvSpPr>
          <p:spPr bwMode="auto">
            <a:xfrm>
              <a:off x="768" y="12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6" name="Oval 314"/>
            <p:cNvSpPr>
              <a:spLocks noChangeAspect="1" noChangeArrowheads="1"/>
            </p:cNvSpPr>
            <p:nvPr/>
          </p:nvSpPr>
          <p:spPr bwMode="auto">
            <a:xfrm>
              <a:off x="716" y="13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7" name="Oval 315"/>
            <p:cNvSpPr>
              <a:spLocks noChangeAspect="1" noChangeArrowheads="1"/>
            </p:cNvSpPr>
            <p:nvPr/>
          </p:nvSpPr>
          <p:spPr bwMode="auto">
            <a:xfrm>
              <a:off x="624" y="15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8" name="Oval 316"/>
            <p:cNvSpPr>
              <a:spLocks noChangeAspect="1" noChangeArrowheads="1"/>
            </p:cNvSpPr>
            <p:nvPr/>
          </p:nvSpPr>
          <p:spPr bwMode="auto">
            <a:xfrm>
              <a:off x="824" y="13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9" name="Oval 317"/>
            <p:cNvSpPr>
              <a:spLocks noChangeAspect="1" noChangeArrowheads="1"/>
            </p:cNvSpPr>
            <p:nvPr/>
          </p:nvSpPr>
          <p:spPr bwMode="auto">
            <a:xfrm>
              <a:off x="832" y="12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0" name="Oval 318"/>
            <p:cNvSpPr>
              <a:spLocks noChangeAspect="1" noChangeArrowheads="1"/>
            </p:cNvSpPr>
            <p:nvPr/>
          </p:nvSpPr>
          <p:spPr bwMode="auto">
            <a:xfrm>
              <a:off x="852" y="13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1" name="Oval 319"/>
            <p:cNvSpPr>
              <a:spLocks noChangeAspect="1" noChangeArrowheads="1"/>
            </p:cNvSpPr>
            <p:nvPr/>
          </p:nvSpPr>
          <p:spPr bwMode="auto">
            <a:xfrm>
              <a:off x="840" y="12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2" name="Oval 320"/>
            <p:cNvSpPr>
              <a:spLocks noChangeAspect="1" noChangeArrowheads="1"/>
            </p:cNvSpPr>
            <p:nvPr/>
          </p:nvSpPr>
          <p:spPr bwMode="auto">
            <a:xfrm>
              <a:off x="776" y="11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3" name="Oval 321"/>
            <p:cNvSpPr>
              <a:spLocks noChangeAspect="1" noChangeArrowheads="1"/>
            </p:cNvSpPr>
            <p:nvPr/>
          </p:nvSpPr>
          <p:spPr bwMode="auto">
            <a:xfrm>
              <a:off x="968" y="10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4" name="Oval 322"/>
            <p:cNvSpPr>
              <a:spLocks noChangeAspect="1" noChangeArrowheads="1"/>
            </p:cNvSpPr>
            <p:nvPr/>
          </p:nvSpPr>
          <p:spPr bwMode="auto">
            <a:xfrm>
              <a:off x="960" y="10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5" name="Oval 323"/>
            <p:cNvSpPr>
              <a:spLocks noChangeAspect="1" noChangeArrowheads="1"/>
            </p:cNvSpPr>
            <p:nvPr/>
          </p:nvSpPr>
          <p:spPr bwMode="auto">
            <a:xfrm>
              <a:off x="904" y="10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6" name="Oval 324"/>
            <p:cNvSpPr>
              <a:spLocks noChangeAspect="1" noChangeArrowheads="1"/>
            </p:cNvSpPr>
            <p:nvPr/>
          </p:nvSpPr>
          <p:spPr bwMode="auto">
            <a:xfrm>
              <a:off x="920" y="10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7" name="Oval 325"/>
            <p:cNvSpPr>
              <a:spLocks noChangeAspect="1" noChangeArrowheads="1"/>
            </p:cNvSpPr>
            <p:nvPr/>
          </p:nvSpPr>
          <p:spPr bwMode="auto">
            <a:xfrm>
              <a:off x="940" y="9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8" name="Oval 326"/>
            <p:cNvSpPr>
              <a:spLocks noChangeAspect="1" noChangeArrowheads="1"/>
            </p:cNvSpPr>
            <p:nvPr/>
          </p:nvSpPr>
          <p:spPr bwMode="auto">
            <a:xfrm>
              <a:off x="872" y="9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9" name="Oval 327"/>
            <p:cNvSpPr>
              <a:spLocks noChangeAspect="1" noChangeArrowheads="1"/>
            </p:cNvSpPr>
            <p:nvPr/>
          </p:nvSpPr>
          <p:spPr bwMode="auto">
            <a:xfrm>
              <a:off x="864" y="11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0" name="Oval 328"/>
            <p:cNvSpPr>
              <a:spLocks noChangeAspect="1" noChangeArrowheads="1"/>
            </p:cNvSpPr>
            <p:nvPr/>
          </p:nvSpPr>
          <p:spPr bwMode="auto">
            <a:xfrm>
              <a:off x="772" y="9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1" name="Oval 329"/>
            <p:cNvSpPr>
              <a:spLocks noChangeAspect="1" noChangeArrowheads="1"/>
            </p:cNvSpPr>
            <p:nvPr/>
          </p:nvSpPr>
          <p:spPr bwMode="auto">
            <a:xfrm>
              <a:off x="1620" y="39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2" name="Oval 330"/>
            <p:cNvSpPr>
              <a:spLocks noChangeAspect="1" noChangeArrowheads="1"/>
            </p:cNvSpPr>
            <p:nvPr/>
          </p:nvSpPr>
          <p:spPr bwMode="auto">
            <a:xfrm>
              <a:off x="1644" y="407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3" name="Oval 331"/>
            <p:cNvSpPr>
              <a:spLocks noChangeAspect="1" noChangeArrowheads="1"/>
            </p:cNvSpPr>
            <p:nvPr/>
          </p:nvSpPr>
          <p:spPr bwMode="auto">
            <a:xfrm>
              <a:off x="1676" y="41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4" name="Oval 332"/>
            <p:cNvSpPr>
              <a:spLocks noChangeAspect="1" noChangeArrowheads="1"/>
            </p:cNvSpPr>
            <p:nvPr/>
          </p:nvSpPr>
          <p:spPr bwMode="auto">
            <a:xfrm>
              <a:off x="1296" y="39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5" name="Oval 333"/>
            <p:cNvSpPr>
              <a:spLocks noChangeAspect="1" noChangeArrowheads="1"/>
            </p:cNvSpPr>
            <p:nvPr/>
          </p:nvSpPr>
          <p:spPr bwMode="auto">
            <a:xfrm>
              <a:off x="1680" y="40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6" name="Oval 334"/>
            <p:cNvSpPr>
              <a:spLocks noChangeAspect="1" noChangeArrowheads="1"/>
            </p:cNvSpPr>
            <p:nvPr/>
          </p:nvSpPr>
          <p:spPr bwMode="auto">
            <a:xfrm>
              <a:off x="1708" y="408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7" name="Oval 335"/>
            <p:cNvSpPr>
              <a:spLocks noChangeAspect="1" noChangeArrowheads="1"/>
            </p:cNvSpPr>
            <p:nvPr/>
          </p:nvSpPr>
          <p:spPr bwMode="auto">
            <a:xfrm>
              <a:off x="1104" y="40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8" name="Oval 336"/>
            <p:cNvSpPr>
              <a:spLocks noChangeAspect="1" noChangeArrowheads="1"/>
            </p:cNvSpPr>
            <p:nvPr/>
          </p:nvSpPr>
          <p:spPr bwMode="auto">
            <a:xfrm>
              <a:off x="1340" y="39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9" name="Oval 337"/>
            <p:cNvSpPr>
              <a:spLocks noChangeAspect="1" noChangeArrowheads="1"/>
            </p:cNvSpPr>
            <p:nvPr/>
          </p:nvSpPr>
          <p:spPr bwMode="auto">
            <a:xfrm>
              <a:off x="1156" y="40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0" name="Oval 338"/>
            <p:cNvSpPr>
              <a:spLocks noChangeAspect="1" noChangeArrowheads="1"/>
            </p:cNvSpPr>
            <p:nvPr/>
          </p:nvSpPr>
          <p:spPr bwMode="auto">
            <a:xfrm>
              <a:off x="948" y="33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1" name="Oval 339"/>
            <p:cNvSpPr>
              <a:spLocks noChangeAspect="1" noChangeArrowheads="1"/>
            </p:cNvSpPr>
            <p:nvPr/>
          </p:nvSpPr>
          <p:spPr bwMode="auto">
            <a:xfrm>
              <a:off x="892" y="328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2" name="Oval 340"/>
            <p:cNvSpPr>
              <a:spLocks noChangeAspect="1" noChangeArrowheads="1"/>
            </p:cNvSpPr>
            <p:nvPr/>
          </p:nvSpPr>
          <p:spPr bwMode="auto">
            <a:xfrm>
              <a:off x="4716" y="15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3" name="Oval 341"/>
            <p:cNvSpPr>
              <a:spLocks noChangeAspect="1" noChangeArrowheads="1"/>
            </p:cNvSpPr>
            <p:nvPr/>
          </p:nvSpPr>
          <p:spPr bwMode="auto">
            <a:xfrm>
              <a:off x="4671" y="177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4" name="Oval 342"/>
            <p:cNvSpPr>
              <a:spLocks noChangeAspect="1" noChangeArrowheads="1"/>
            </p:cNvSpPr>
            <p:nvPr/>
          </p:nvSpPr>
          <p:spPr bwMode="auto">
            <a:xfrm>
              <a:off x="4608" y="19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5" name="Oval 343"/>
            <p:cNvSpPr>
              <a:spLocks noChangeAspect="1" noChangeArrowheads="1"/>
            </p:cNvSpPr>
            <p:nvPr/>
          </p:nvSpPr>
          <p:spPr bwMode="auto">
            <a:xfrm>
              <a:off x="4608" y="21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6" name="Oval 344"/>
            <p:cNvSpPr>
              <a:spLocks noChangeAspect="1" noChangeArrowheads="1"/>
            </p:cNvSpPr>
            <p:nvPr/>
          </p:nvSpPr>
          <p:spPr bwMode="auto">
            <a:xfrm>
              <a:off x="4752" y="187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7" name="Oval 345"/>
            <p:cNvSpPr>
              <a:spLocks noChangeAspect="1" noChangeArrowheads="1"/>
            </p:cNvSpPr>
            <p:nvPr/>
          </p:nvSpPr>
          <p:spPr bwMode="auto">
            <a:xfrm>
              <a:off x="2832" y="20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8" name="Oval 346"/>
            <p:cNvSpPr>
              <a:spLocks noChangeAspect="1" noChangeArrowheads="1"/>
            </p:cNvSpPr>
            <p:nvPr/>
          </p:nvSpPr>
          <p:spPr bwMode="auto">
            <a:xfrm>
              <a:off x="3120" y="21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9" name="Oval 347"/>
            <p:cNvSpPr>
              <a:spLocks noChangeAspect="1" noChangeArrowheads="1"/>
            </p:cNvSpPr>
            <p:nvPr/>
          </p:nvSpPr>
          <p:spPr bwMode="auto">
            <a:xfrm>
              <a:off x="3936" y="24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0" name="Oval 348"/>
            <p:cNvSpPr>
              <a:spLocks noChangeAspect="1" noChangeArrowheads="1"/>
            </p:cNvSpPr>
            <p:nvPr/>
          </p:nvSpPr>
          <p:spPr bwMode="auto">
            <a:xfrm>
              <a:off x="4032" y="21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1" name="Oval 349"/>
            <p:cNvSpPr>
              <a:spLocks noChangeAspect="1" noChangeArrowheads="1"/>
            </p:cNvSpPr>
            <p:nvPr/>
          </p:nvSpPr>
          <p:spPr bwMode="auto">
            <a:xfrm>
              <a:off x="3744" y="24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2" name="Oval 350"/>
            <p:cNvSpPr>
              <a:spLocks noChangeAspect="1" noChangeArrowheads="1"/>
            </p:cNvSpPr>
            <p:nvPr/>
          </p:nvSpPr>
          <p:spPr bwMode="auto">
            <a:xfrm>
              <a:off x="3756" y="25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3" name="Oval 351"/>
            <p:cNvSpPr>
              <a:spLocks noChangeAspect="1" noChangeArrowheads="1"/>
            </p:cNvSpPr>
            <p:nvPr/>
          </p:nvSpPr>
          <p:spPr bwMode="auto">
            <a:xfrm>
              <a:off x="3688" y="25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4" name="Oval 352"/>
            <p:cNvSpPr>
              <a:spLocks noChangeAspect="1" noChangeArrowheads="1"/>
            </p:cNvSpPr>
            <p:nvPr/>
          </p:nvSpPr>
          <p:spPr bwMode="auto">
            <a:xfrm>
              <a:off x="3412" y="25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5" name="Oval 353"/>
            <p:cNvSpPr>
              <a:spLocks noChangeAspect="1" noChangeArrowheads="1"/>
            </p:cNvSpPr>
            <p:nvPr/>
          </p:nvSpPr>
          <p:spPr bwMode="auto">
            <a:xfrm>
              <a:off x="3024" y="24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6" name="Oval 354"/>
            <p:cNvSpPr>
              <a:spLocks noChangeAspect="1" noChangeArrowheads="1"/>
            </p:cNvSpPr>
            <p:nvPr/>
          </p:nvSpPr>
          <p:spPr bwMode="auto">
            <a:xfrm>
              <a:off x="2976" y="23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7" name="Oval 355"/>
            <p:cNvSpPr>
              <a:spLocks noChangeAspect="1" noChangeArrowheads="1"/>
            </p:cNvSpPr>
            <p:nvPr/>
          </p:nvSpPr>
          <p:spPr bwMode="auto">
            <a:xfrm>
              <a:off x="4560" y="23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8" name="Oval 356"/>
            <p:cNvSpPr>
              <a:spLocks noChangeAspect="1" noChangeArrowheads="1"/>
            </p:cNvSpPr>
            <p:nvPr/>
          </p:nvSpPr>
          <p:spPr bwMode="auto">
            <a:xfrm>
              <a:off x="4176" y="25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9" name="Oval 357"/>
            <p:cNvSpPr>
              <a:spLocks noChangeAspect="1" noChangeArrowheads="1"/>
            </p:cNvSpPr>
            <p:nvPr/>
          </p:nvSpPr>
          <p:spPr bwMode="auto">
            <a:xfrm>
              <a:off x="4320" y="273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0" name="Oval 358"/>
            <p:cNvSpPr>
              <a:spLocks noChangeAspect="1" noChangeArrowheads="1"/>
            </p:cNvSpPr>
            <p:nvPr/>
          </p:nvSpPr>
          <p:spPr bwMode="auto">
            <a:xfrm>
              <a:off x="4416" y="273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1" name="Oval 359"/>
            <p:cNvSpPr>
              <a:spLocks noChangeAspect="1" noChangeArrowheads="1"/>
            </p:cNvSpPr>
            <p:nvPr/>
          </p:nvSpPr>
          <p:spPr bwMode="auto">
            <a:xfrm>
              <a:off x="4348" y="26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2" name="Oval 360"/>
            <p:cNvSpPr>
              <a:spLocks noChangeAspect="1" noChangeArrowheads="1"/>
            </p:cNvSpPr>
            <p:nvPr/>
          </p:nvSpPr>
          <p:spPr bwMode="auto">
            <a:xfrm>
              <a:off x="4272" y="28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3" name="Oval 361"/>
            <p:cNvSpPr>
              <a:spLocks noChangeAspect="1" noChangeArrowheads="1"/>
            </p:cNvSpPr>
            <p:nvPr/>
          </p:nvSpPr>
          <p:spPr bwMode="auto">
            <a:xfrm>
              <a:off x="4184" y="292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4" name="Oval 362"/>
            <p:cNvSpPr>
              <a:spLocks noChangeAspect="1" noChangeArrowheads="1"/>
            </p:cNvSpPr>
            <p:nvPr/>
          </p:nvSpPr>
          <p:spPr bwMode="auto">
            <a:xfrm>
              <a:off x="4272" y="29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5" name="Oval 363"/>
            <p:cNvSpPr>
              <a:spLocks noChangeAspect="1" noChangeArrowheads="1"/>
            </p:cNvSpPr>
            <p:nvPr/>
          </p:nvSpPr>
          <p:spPr bwMode="auto">
            <a:xfrm>
              <a:off x="3944" y="297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6" name="Oval 364"/>
            <p:cNvSpPr>
              <a:spLocks noChangeAspect="1" noChangeArrowheads="1"/>
            </p:cNvSpPr>
            <p:nvPr/>
          </p:nvSpPr>
          <p:spPr bwMode="auto">
            <a:xfrm>
              <a:off x="4992" y="33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7" name="Oval 365"/>
            <p:cNvSpPr>
              <a:spLocks noChangeAspect="1" noChangeArrowheads="1"/>
            </p:cNvSpPr>
            <p:nvPr/>
          </p:nvSpPr>
          <p:spPr bwMode="auto">
            <a:xfrm>
              <a:off x="5052" y="329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8" name="Oval 366"/>
            <p:cNvSpPr>
              <a:spLocks noChangeAspect="1" noChangeArrowheads="1"/>
            </p:cNvSpPr>
            <p:nvPr/>
          </p:nvSpPr>
          <p:spPr bwMode="auto">
            <a:xfrm>
              <a:off x="4732" y="15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9" name="Oval 367"/>
            <p:cNvSpPr>
              <a:spLocks noChangeAspect="1" noChangeArrowheads="1"/>
            </p:cNvSpPr>
            <p:nvPr/>
          </p:nvSpPr>
          <p:spPr bwMode="auto">
            <a:xfrm>
              <a:off x="4736" y="16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0" name="Oval 368"/>
            <p:cNvSpPr>
              <a:spLocks noChangeAspect="1" noChangeArrowheads="1"/>
            </p:cNvSpPr>
            <p:nvPr/>
          </p:nvSpPr>
          <p:spPr bwMode="auto">
            <a:xfrm>
              <a:off x="4404" y="39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1" name="Oval 369"/>
            <p:cNvSpPr>
              <a:spLocks noChangeAspect="1" noChangeArrowheads="1"/>
            </p:cNvSpPr>
            <p:nvPr/>
          </p:nvSpPr>
          <p:spPr bwMode="auto">
            <a:xfrm>
              <a:off x="4416" y="36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2" name="Oval 370"/>
            <p:cNvSpPr>
              <a:spLocks noChangeAspect="1" noChangeArrowheads="1"/>
            </p:cNvSpPr>
            <p:nvPr/>
          </p:nvSpPr>
          <p:spPr bwMode="auto">
            <a:xfrm>
              <a:off x="4644" y="33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3" name="Oval 371"/>
            <p:cNvSpPr>
              <a:spLocks noChangeAspect="1" noChangeArrowheads="1"/>
            </p:cNvSpPr>
            <p:nvPr/>
          </p:nvSpPr>
          <p:spPr bwMode="auto">
            <a:xfrm>
              <a:off x="5096" y="33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4" name="Oval 372"/>
            <p:cNvSpPr>
              <a:spLocks noChangeAspect="1" noChangeArrowheads="1"/>
            </p:cNvSpPr>
            <p:nvPr/>
          </p:nvSpPr>
          <p:spPr bwMode="auto">
            <a:xfrm>
              <a:off x="4808" y="34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5" name="Oval 373"/>
            <p:cNvSpPr>
              <a:spLocks noChangeAspect="1" noChangeArrowheads="1"/>
            </p:cNvSpPr>
            <p:nvPr/>
          </p:nvSpPr>
          <p:spPr bwMode="auto">
            <a:xfrm>
              <a:off x="4716" y="34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6" name="Oval 374"/>
            <p:cNvSpPr>
              <a:spLocks noChangeAspect="1" noChangeArrowheads="1"/>
            </p:cNvSpPr>
            <p:nvPr/>
          </p:nvSpPr>
          <p:spPr bwMode="auto">
            <a:xfrm>
              <a:off x="3528" y="36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7" name="Oval 375"/>
            <p:cNvSpPr>
              <a:spLocks noChangeAspect="1" noChangeArrowheads="1"/>
            </p:cNvSpPr>
            <p:nvPr/>
          </p:nvSpPr>
          <p:spPr bwMode="auto">
            <a:xfrm>
              <a:off x="3584" y="36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8" name="Oval 376"/>
            <p:cNvSpPr>
              <a:spLocks noChangeAspect="1" noChangeArrowheads="1"/>
            </p:cNvSpPr>
            <p:nvPr/>
          </p:nvSpPr>
          <p:spPr bwMode="auto">
            <a:xfrm>
              <a:off x="3548" y="36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9" name="Oval 377"/>
            <p:cNvSpPr>
              <a:spLocks noChangeAspect="1" noChangeArrowheads="1"/>
            </p:cNvSpPr>
            <p:nvPr/>
          </p:nvSpPr>
          <p:spPr bwMode="auto">
            <a:xfrm>
              <a:off x="840" y="292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20" name="Oval 378"/>
            <p:cNvSpPr>
              <a:spLocks noChangeAspect="1" noChangeArrowheads="1"/>
            </p:cNvSpPr>
            <p:nvPr/>
          </p:nvSpPr>
          <p:spPr bwMode="auto">
            <a:xfrm>
              <a:off x="864" y="29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21" name="Oval 379"/>
            <p:cNvSpPr>
              <a:spLocks noChangeAspect="1" noChangeArrowheads="1"/>
            </p:cNvSpPr>
            <p:nvPr/>
          </p:nvSpPr>
          <p:spPr bwMode="auto">
            <a:xfrm>
              <a:off x="1592" y="40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22" name="Oval 380"/>
            <p:cNvSpPr>
              <a:spLocks noChangeAspect="1" noChangeArrowheads="1"/>
            </p:cNvSpPr>
            <p:nvPr/>
          </p:nvSpPr>
          <p:spPr bwMode="auto">
            <a:xfrm>
              <a:off x="648" y="31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23" name="Oval 381"/>
            <p:cNvSpPr>
              <a:spLocks noChangeAspect="1" noChangeArrowheads="1"/>
            </p:cNvSpPr>
            <p:nvPr/>
          </p:nvSpPr>
          <p:spPr bwMode="auto">
            <a:xfrm>
              <a:off x="4284" y="38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24" name="Oval 382"/>
            <p:cNvSpPr>
              <a:spLocks noChangeAspect="1" noChangeArrowheads="1"/>
            </p:cNvSpPr>
            <p:nvPr/>
          </p:nvSpPr>
          <p:spPr bwMode="auto">
            <a:xfrm>
              <a:off x="4944" y="2997"/>
              <a:ext cx="75" cy="75"/>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25" name="Oval 383"/>
            <p:cNvSpPr>
              <a:spLocks noChangeAspect="1" noChangeArrowheads="1"/>
            </p:cNvSpPr>
            <p:nvPr/>
          </p:nvSpPr>
          <p:spPr bwMode="auto">
            <a:xfrm>
              <a:off x="4842" y="166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26" name="Oval 384"/>
            <p:cNvSpPr>
              <a:spLocks noChangeAspect="1" noChangeArrowheads="1"/>
            </p:cNvSpPr>
            <p:nvPr/>
          </p:nvSpPr>
          <p:spPr bwMode="auto">
            <a:xfrm>
              <a:off x="5022" y="177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27" name="Oval 385"/>
            <p:cNvSpPr>
              <a:spLocks noChangeAspect="1" noChangeArrowheads="1"/>
            </p:cNvSpPr>
            <p:nvPr/>
          </p:nvSpPr>
          <p:spPr bwMode="auto">
            <a:xfrm>
              <a:off x="4656" y="216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28" name="Oval 386"/>
            <p:cNvSpPr>
              <a:spLocks noChangeAspect="1" noChangeArrowheads="1"/>
            </p:cNvSpPr>
            <p:nvPr/>
          </p:nvSpPr>
          <p:spPr bwMode="auto">
            <a:xfrm>
              <a:off x="4640" y="209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29" name="Oval 387"/>
            <p:cNvSpPr>
              <a:spLocks noChangeAspect="1" noChangeArrowheads="1"/>
            </p:cNvSpPr>
            <p:nvPr/>
          </p:nvSpPr>
          <p:spPr bwMode="auto">
            <a:xfrm>
              <a:off x="4804" y="196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0" name="Oval 388"/>
            <p:cNvSpPr>
              <a:spLocks noChangeAspect="1" noChangeArrowheads="1"/>
            </p:cNvSpPr>
            <p:nvPr/>
          </p:nvSpPr>
          <p:spPr bwMode="auto">
            <a:xfrm>
              <a:off x="4764" y="198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1" name="Oval 389"/>
            <p:cNvSpPr>
              <a:spLocks noChangeAspect="1" noChangeArrowheads="1"/>
            </p:cNvSpPr>
            <p:nvPr/>
          </p:nvSpPr>
          <p:spPr bwMode="auto">
            <a:xfrm>
              <a:off x="1488" y="206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2" name="Oval 390"/>
            <p:cNvSpPr>
              <a:spLocks noChangeAspect="1" noChangeArrowheads="1"/>
            </p:cNvSpPr>
            <p:nvPr/>
          </p:nvSpPr>
          <p:spPr bwMode="auto">
            <a:xfrm>
              <a:off x="1728" y="134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3" name="Oval 391"/>
            <p:cNvSpPr>
              <a:spLocks noChangeAspect="1" noChangeArrowheads="1"/>
            </p:cNvSpPr>
            <p:nvPr/>
          </p:nvSpPr>
          <p:spPr bwMode="auto">
            <a:xfrm>
              <a:off x="1632" y="148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4" name="Oval 392"/>
            <p:cNvSpPr>
              <a:spLocks noChangeAspect="1" noChangeArrowheads="1"/>
            </p:cNvSpPr>
            <p:nvPr/>
          </p:nvSpPr>
          <p:spPr bwMode="auto">
            <a:xfrm>
              <a:off x="2064" y="23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5" name="Oval 393"/>
            <p:cNvSpPr>
              <a:spLocks noChangeAspect="1" noChangeArrowheads="1"/>
            </p:cNvSpPr>
            <p:nvPr/>
          </p:nvSpPr>
          <p:spPr bwMode="auto">
            <a:xfrm>
              <a:off x="2064" y="192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6" name="Oval 394"/>
            <p:cNvSpPr>
              <a:spLocks noChangeAspect="1" noChangeArrowheads="1"/>
            </p:cNvSpPr>
            <p:nvPr/>
          </p:nvSpPr>
          <p:spPr bwMode="auto">
            <a:xfrm>
              <a:off x="2832" y="15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7" name="Oval 395"/>
            <p:cNvSpPr>
              <a:spLocks noChangeAspect="1" noChangeArrowheads="1"/>
            </p:cNvSpPr>
            <p:nvPr/>
          </p:nvSpPr>
          <p:spPr bwMode="auto">
            <a:xfrm>
              <a:off x="3140" y="175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8" name="Oval 396"/>
            <p:cNvSpPr>
              <a:spLocks noChangeAspect="1" noChangeArrowheads="1"/>
            </p:cNvSpPr>
            <p:nvPr/>
          </p:nvSpPr>
          <p:spPr bwMode="auto">
            <a:xfrm>
              <a:off x="3984" y="190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9" name="Oval 397"/>
            <p:cNvSpPr>
              <a:spLocks noChangeAspect="1" noChangeArrowheads="1"/>
            </p:cNvSpPr>
            <p:nvPr/>
          </p:nvSpPr>
          <p:spPr bwMode="auto">
            <a:xfrm>
              <a:off x="3580" y="21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0" name="Oval 398"/>
            <p:cNvSpPr>
              <a:spLocks noChangeAspect="1" noChangeArrowheads="1"/>
            </p:cNvSpPr>
            <p:nvPr/>
          </p:nvSpPr>
          <p:spPr bwMode="auto">
            <a:xfrm>
              <a:off x="3492" y="203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1" name="Oval 399"/>
            <p:cNvSpPr>
              <a:spLocks noChangeAspect="1" noChangeArrowheads="1"/>
            </p:cNvSpPr>
            <p:nvPr/>
          </p:nvSpPr>
          <p:spPr bwMode="auto">
            <a:xfrm>
              <a:off x="3560" y="202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2" name="Oval 400"/>
            <p:cNvSpPr>
              <a:spLocks noChangeAspect="1" noChangeArrowheads="1"/>
            </p:cNvSpPr>
            <p:nvPr/>
          </p:nvSpPr>
          <p:spPr bwMode="auto">
            <a:xfrm>
              <a:off x="3960" y="233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3" name="Oval 401"/>
            <p:cNvSpPr>
              <a:spLocks noChangeAspect="1" noChangeArrowheads="1"/>
            </p:cNvSpPr>
            <p:nvPr/>
          </p:nvSpPr>
          <p:spPr bwMode="auto">
            <a:xfrm>
              <a:off x="3920" y="209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4" name="Oval 402"/>
            <p:cNvSpPr>
              <a:spLocks noChangeAspect="1" noChangeArrowheads="1"/>
            </p:cNvSpPr>
            <p:nvPr/>
          </p:nvSpPr>
          <p:spPr bwMode="auto">
            <a:xfrm>
              <a:off x="3936" y="216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5" name="Oval 403"/>
            <p:cNvSpPr>
              <a:spLocks noChangeAspect="1" noChangeArrowheads="1"/>
            </p:cNvSpPr>
            <p:nvPr/>
          </p:nvSpPr>
          <p:spPr bwMode="auto">
            <a:xfrm>
              <a:off x="4032" y="225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6" name="Oval 404"/>
            <p:cNvSpPr>
              <a:spLocks noChangeAspect="1" noChangeArrowheads="1"/>
            </p:cNvSpPr>
            <p:nvPr/>
          </p:nvSpPr>
          <p:spPr bwMode="auto">
            <a:xfrm>
              <a:off x="3824" y="213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7" name="Oval 405"/>
            <p:cNvSpPr>
              <a:spLocks noChangeAspect="1" noChangeArrowheads="1"/>
            </p:cNvSpPr>
            <p:nvPr/>
          </p:nvSpPr>
          <p:spPr bwMode="auto">
            <a:xfrm>
              <a:off x="3936" y="254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8" name="Oval 406"/>
            <p:cNvSpPr>
              <a:spLocks noChangeAspect="1" noChangeArrowheads="1"/>
            </p:cNvSpPr>
            <p:nvPr/>
          </p:nvSpPr>
          <p:spPr bwMode="auto">
            <a:xfrm>
              <a:off x="3960" y="225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9" name="Oval 407"/>
            <p:cNvSpPr>
              <a:spLocks noChangeAspect="1" noChangeArrowheads="1"/>
            </p:cNvSpPr>
            <p:nvPr/>
          </p:nvSpPr>
          <p:spPr bwMode="auto">
            <a:xfrm>
              <a:off x="2832" y="264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0" name="Oval 408"/>
            <p:cNvSpPr>
              <a:spLocks noChangeAspect="1" noChangeArrowheads="1"/>
            </p:cNvSpPr>
            <p:nvPr/>
          </p:nvSpPr>
          <p:spPr bwMode="auto">
            <a:xfrm>
              <a:off x="3120" y="268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1" name="Oval 409"/>
            <p:cNvSpPr>
              <a:spLocks noChangeAspect="1" noChangeArrowheads="1"/>
            </p:cNvSpPr>
            <p:nvPr/>
          </p:nvSpPr>
          <p:spPr bwMode="auto">
            <a:xfrm>
              <a:off x="4320" y="379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2" name="Oval 410"/>
            <p:cNvSpPr>
              <a:spLocks noChangeAspect="1" noChangeArrowheads="1"/>
            </p:cNvSpPr>
            <p:nvPr/>
          </p:nvSpPr>
          <p:spPr bwMode="auto">
            <a:xfrm>
              <a:off x="4416" y="368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3" name="Oval 411"/>
            <p:cNvSpPr>
              <a:spLocks noChangeAspect="1" noChangeArrowheads="1"/>
            </p:cNvSpPr>
            <p:nvPr/>
          </p:nvSpPr>
          <p:spPr bwMode="auto">
            <a:xfrm>
              <a:off x="4652" y="332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4" name="Oval 412"/>
            <p:cNvSpPr>
              <a:spLocks noChangeAspect="1" noChangeArrowheads="1"/>
            </p:cNvSpPr>
            <p:nvPr/>
          </p:nvSpPr>
          <p:spPr bwMode="auto">
            <a:xfrm>
              <a:off x="4992" y="336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5" name="Oval 413"/>
            <p:cNvSpPr>
              <a:spLocks noChangeAspect="1" noChangeArrowheads="1"/>
            </p:cNvSpPr>
            <p:nvPr/>
          </p:nvSpPr>
          <p:spPr bwMode="auto">
            <a:xfrm>
              <a:off x="4532" y="397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6" name="Oval 414"/>
            <p:cNvSpPr>
              <a:spLocks noChangeAspect="1" noChangeArrowheads="1"/>
            </p:cNvSpPr>
            <p:nvPr/>
          </p:nvSpPr>
          <p:spPr bwMode="auto">
            <a:xfrm>
              <a:off x="1872" y="288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7" name="Oval 415"/>
            <p:cNvSpPr>
              <a:spLocks noChangeAspect="1" noChangeArrowheads="1"/>
            </p:cNvSpPr>
            <p:nvPr/>
          </p:nvSpPr>
          <p:spPr bwMode="auto">
            <a:xfrm>
              <a:off x="1812" y="328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8" name="Oval 416"/>
            <p:cNvSpPr>
              <a:spLocks noChangeAspect="1" noChangeArrowheads="1"/>
            </p:cNvSpPr>
            <p:nvPr/>
          </p:nvSpPr>
          <p:spPr bwMode="auto">
            <a:xfrm>
              <a:off x="1440" y="312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9" name="Oval 417"/>
            <p:cNvSpPr>
              <a:spLocks noChangeAspect="1" noChangeArrowheads="1"/>
            </p:cNvSpPr>
            <p:nvPr/>
          </p:nvSpPr>
          <p:spPr bwMode="auto">
            <a:xfrm>
              <a:off x="1500" y="323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0" name="Oval 418"/>
            <p:cNvSpPr>
              <a:spLocks noChangeAspect="1" noChangeArrowheads="1"/>
            </p:cNvSpPr>
            <p:nvPr/>
          </p:nvSpPr>
          <p:spPr bwMode="auto">
            <a:xfrm>
              <a:off x="2960" y="37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1" name="Oval 419"/>
            <p:cNvSpPr>
              <a:spLocks noChangeAspect="1" noChangeArrowheads="1"/>
            </p:cNvSpPr>
            <p:nvPr/>
          </p:nvSpPr>
          <p:spPr bwMode="auto">
            <a:xfrm>
              <a:off x="2832" y="324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2" name="Oval 420"/>
            <p:cNvSpPr>
              <a:spLocks noChangeAspect="1" noChangeArrowheads="1"/>
            </p:cNvSpPr>
            <p:nvPr/>
          </p:nvSpPr>
          <p:spPr bwMode="auto">
            <a:xfrm>
              <a:off x="2352" y="283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3" name="Oval 421"/>
            <p:cNvSpPr>
              <a:spLocks noChangeAspect="1" noChangeArrowheads="1"/>
            </p:cNvSpPr>
            <p:nvPr/>
          </p:nvSpPr>
          <p:spPr bwMode="auto">
            <a:xfrm>
              <a:off x="2352" y="302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4" name="Oval 422"/>
            <p:cNvSpPr>
              <a:spLocks noChangeAspect="1" noChangeArrowheads="1"/>
            </p:cNvSpPr>
            <p:nvPr/>
          </p:nvSpPr>
          <p:spPr bwMode="auto">
            <a:xfrm>
              <a:off x="2688" y="292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5" name="Oval 423"/>
            <p:cNvSpPr>
              <a:spLocks noChangeAspect="1" noChangeArrowheads="1"/>
            </p:cNvSpPr>
            <p:nvPr/>
          </p:nvSpPr>
          <p:spPr bwMode="auto">
            <a:xfrm>
              <a:off x="2880" y="283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6" name="Oval 424"/>
            <p:cNvSpPr>
              <a:spLocks noChangeAspect="1" noChangeArrowheads="1"/>
            </p:cNvSpPr>
            <p:nvPr/>
          </p:nvSpPr>
          <p:spPr bwMode="auto">
            <a:xfrm>
              <a:off x="2688" y="374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7" name="Oval 425"/>
            <p:cNvSpPr>
              <a:spLocks noChangeAspect="1" noChangeArrowheads="1"/>
            </p:cNvSpPr>
            <p:nvPr/>
          </p:nvSpPr>
          <p:spPr bwMode="auto">
            <a:xfrm>
              <a:off x="2664" y="384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8" name="Oval 426"/>
            <p:cNvSpPr>
              <a:spLocks noChangeAspect="1" noChangeArrowheads="1"/>
            </p:cNvSpPr>
            <p:nvPr/>
          </p:nvSpPr>
          <p:spPr bwMode="auto">
            <a:xfrm>
              <a:off x="2304" y="331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9" name="Oval 427"/>
            <p:cNvSpPr>
              <a:spLocks noChangeAspect="1" noChangeArrowheads="1"/>
            </p:cNvSpPr>
            <p:nvPr/>
          </p:nvSpPr>
          <p:spPr bwMode="auto">
            <a:xfrm>
              <a:off x="904" y="29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0" name="Oval 428"/>
            <p:cNvSpPr>
              <a:spLocks noChangeAspect="1" noChangeArrowheads="1"/>
            </p:cNvSpPr>
            <p:nvPr/>
          </p:nvSpPr>
          <p:spPr bwMode="auto">
            <a:xfrm>
              <a:off x="1200" y="264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1" name="Oval 429"/>
            <p:cNvSpPr>
              <a:spLocks noChangeAspect="1" noChangeArrowheads="1"/>
            </p:cNvSpPr>
            <p:nvPr/>
          </p:nvSpPr>
          <p:spPr bwMode="auto">
            <a:xfrm>
              <a:off x="640" y="228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2" name="Oval 430"/>
            <p:cNvSpPr>
              <a:spLocks noChangeAspect="1" noChangeArrowheads="1"/>
            </p:cNvSpPr>
            <p:nvPr/>
          </p:nvSpPr>
          <p:spPr bwMode="auto">
            <a:xfrm>
              <a:off x="856" y="218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3" name="Oval 431"/>
            <p:cNvSpPr>
              <a:spLocks noChangeAspect="1" noChangeArrowheads="1"/>
            </p:cNvSpPr>
            <p:nvPr/>
          </p:nvSpPr>
          <p:spPr bwMode="auto">
            <a:xfrm>
              <a:off x="632" y="224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4" name="Oval 432"/>
            <p:cNvSpPr>
              <a:spLocks noChangeAspect="1" noChangeArrowheads="1"/>
            </p:cNvSpPr>
            <p:nvPr/>
          </p:nvSpPr>
          <p:spPr bwMode="auto">
            <a:xfrm>
              <a:off x="1392" y="182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5" name="Oval 433"/>
            <p:cNvSpPr>
              <a:spLocks noChangeAspect="1" noChangeArrowheads="1"/>
            </p:cNvSpPr>
            <p:nvPr/>
          </p:nvSpPr>
          <p:spPr bwMode="auto">
            <a:xfrm>
              <a:off x="768" y="175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6" name="Oval 434"/>
            <p:cNvSpPr>
              <a:spLocks noChangeAspect="1" noChangeArrowheads="1"/>
            </p:cNvSpPr>
            <p:nvPr/>
          </p:nvSpPr>
          <p:spPr bwMode="auto">
            <a:xfrm>
              <a:off x="976" y="109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7" name="Oval 435"/>
            <p:cNvSpPr>
              <a:spLocks noChangeAspect="1" noChangeArrowheads="1"/>
            </p:cNvSpPr>
            <p:nvPr/>
          </p:nvSpPr>
          <p:spPr bwMode="auto">
            <a:xfrm>
              <a:off x="1280" y="118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8" name="Oval 436"/>
            <p:cNvSpPr>
              <a:spLocks noChangeAspect="1" noChangeArrowheads="1"/>
            </p:cNvSpPr>
            <p:nvPr/>
          </p:nvSpPr>
          <p:spPr bwMode="auto">
            <a:xfrm>
              <a:off x="992" y="105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9" name="Oval 437"/>
            <p:cNvSpPr>
              <a:spLocks noChangeAspect="1" noChangeArrowheads="1"/>
            </p:cNvSpPr>
            <p:nvPr/>
          </p:nvSpPr>
          <p:spPr bwMode="auto">
            <a:xfrm>
              <a:off x="1056" y="128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80" name="Oval 438"/>
            <p:cNvSpPr>
              <a:spLocks noChangeAspect="1" noChangeArrowheads="1"/>
            </p:cNvSpPr>
            <p:nvPr/>
          </p:nvSpPr>
          <p:spPr bwMode="auto">
            <a:xfrm>
              <a:off x="1344" y="374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81" name="Oval 439"/>
            <p:cNvSpPr>
              <a:spLocks noChangeAspect="1" noChangeArrowheads="1"/>
            </p:cNvSpPr>
            <p:nvPr/>
          </p:nvSpPr>
          <p:spPr bwMode="auto">
            <a:xfrm>
              <a:off x="1356" y="39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82" name="Oval 440"/>
            <p:cNvSpPr>
              <a:spLocks noChangeAspect="1" noChangeArrowheads="1"/>
            </p:cNvSpPr>
            <p:nvPr/>
          </p:nvSpPr>
          <p:spPr bwMode="auto">
            <a:xfrm>
              <a:off x="744" y="3244"/>
              <a:ext cx="48" cy="48"/>
            </a:xfrm>
            <a:prstGeom prst="ellipse">
              <a:avLst/>
            </a:prstGeom>
            <a:solidFill>
              <a:srgbClr val="FFFF00"/>
            </a:solidFill>
            <a:ln w="9525">
              <a:solidFill>
                <a:schemeClr val="tx1"/>
              </a:solidFill>
              <a:round/>
              <a:headEnd/>
              <a:tailEnd/>
            </a:ln>
          </p:spPr>
          <p:txBody>
            <a:bodyPr wrap="none" anchor="ctr"/>
            <a:lstStyle/>
            <a:p>
              <a:endParaRPr lang="en-US"/>
            </a:p>
          </p:txBody>
        </p:sp>
      </p:grpSp>
      <p:sp>
        <p:nvSpPr>
          <p:cNvPr id="166329" name="Rectangle 441"/>
          <p:cNvSpPr>
            <a:spLocks noChangeArrowheads="1"/>
          </p:cNvSpPr>
          <p:nvPr/>
        </p:nvSpPr>
        <p:spPr bwMode="auto">
          <a:xfrm>
            <a:off x="779463" y="5711825"/>
            <a:ext cx="3505200" cy="1015546"/>
          </a:xfrm>
          <a:prstGeom prst="rect">
            <a:avLst/>
          </a:prstGeom>
          <a:noFill/>
          <a:ln w="9525">
            <a:noFill/>
            <a:miter lim="800000"/>
            <a:headEnd/>
            <a:tailEnd/>
          </a:ln>
          <a:effectLst/>
        </p:spPr>
        <p:txBody>
          <a:bodyPr lIns="0" tIns="0" rIns="0" bIns="0"/>
          <a:lstStyle/>
          <a:p>
            <a:pPr>
              <a:lnSpc>
                <a:spcPct val="85000"/>
              </a:lnSpc>
              <a:spcBef>
                <a:spcPct val="30000"/>
              </a:spcBef>
              <a:buClr>
                <a:srgbClr val="D57500"/>
              </a:buClr>
            </a:pPr>
            <a:r>
              <a:rPr lang="en-US" sz="2000" b="1" dirty="0">
                <a:effectLst>
                  <a:outerShdw blurRad="38100" dist="38100" dir="2700000" algn="tl">
                    <a:srgbClr val="FFFFFF"/>
                  </a:outerShdw>
                </a:effectLst>
                <a:latin typeface="Times New Roman"/>
                <a:cs typeface="Times New Roman"/>
              </a:rPr>
              <a:t>307 Ports of Entry representing: </a:t>
            </a:r>
          </a:p>
          <a:p>
            <a:pPr marL="342900" indent="-342900">
              <a:lnSpc>
                <a:spcPct val="85000"/>
              </a:lnSpc>
              <a:spcBef>
                <a:spcPct val="30000"/>
              </a:spcBef>
              <a:buClr>
                <a:srgbClr val="D57500"/>
              </a:buClr>
              <a:buFont typeface="Wingdings" charset="2"/>
              <a:buChar char="Ø"/>
            </a:pPr>
            <a:r>
              <a:rPr lang="en-US" sz="2000" b="1" dirty="0">
                <a:effectLst>
                  <a:outerShdw blurRad="38100" dist="38100" dir="2700000" algn="tl">
                    <a:srgbClr val="FFFFFF"/>
                  </a:outerShdw>
                </a:effectLst>
                <a:latin typeface="Times New Roman"/>
                <a:cs typeface="Times New Roman"/>
              </a:rPr>
              <a:t>621 border sites to protect</a:t>
            </a:r>
          </a:p>
          <a:p>
            <a:pPr marL="342900" indent="-342900">
              <a:lnSpc>
                <a:spcPct val="85000"/>
              </a:lnSpc>
              <a:spcBef>
                <a:spcPct val="30000"/>
              </a:spcBef>
              <a:buClr>
                <a:srgbClr val="D57500"/>
              </a:buClr>
              <a:buFont typeface="Wingdings" charset="2"/>
              <a:buChar char="Ø"/>
            </a:pPr>
            <a:r>
              <a:rPr lang="en-US" sz="2000" b="1" dirty="0">
                <a:effectLst>
                  <a:outerShdw blurRad="38100" dist="38100" dir="2700000" algn="tl">
                    <a:srgbClr val="FFFFFF"/>
                  </a:outerShdw>
                </a:effectLst>
                <a:latin typeface="Times New Roman"/>
                <a:cs typeface="Times New Roman"/>
              </a:rPr>
              <a:t>332,622 vehicles per day</a:t>
            </a:r>
          </a:p>
        </p:txBody>
      </p:sp>
      <p:sp>
        <p:nvSpPr>
          <p:cNvPr id="48135" name="Rectangle 443"/>
          <p:cNvSpPr>
            <a:spLocks noChangeArrowheads="1"/>
          </p:cNvSpPr>
          <p:nvPr/>
        </p:nvSpPr>
        <p:spPr bwMode="auto">
          <a:xfrm>
            <a:off x="515938" y="493713"/>
            <a:ext cx="8399462" cy="1057275"/>
          </a:xfrm>
          <a:prstGeom prst="rect">
            <a:avLst/>
          </a:prstGeom>
          <a:noFill/>
          <a:ln w="9525">
            <a:noFill/>
            <a:miter lim="800000"/>
            <a:headEnd/>
            <a:tailEnd/>
          </a:ln>
        </p:spPr>
        <p:txBody>
          <a:bodyPr lIns="0" tIns="0" rIns="0" bIns="0"/>
          <a:lstStyle/>
          <a:p>
            <a:pPr marL="342900" indent="-342900" algn="ctr">
              <a:lnSpc>
                <a:spcPct val="85000"/>
              </a:lnSpc>
              <a:spcBef>
                <a:spcPct val="30000"/>
              </a:spcBef>
              <a:buClr>
                <a:schemeClr val="folHlink"/>
              </a:buClr>
              <a:buFont typeface="Wingdings" charset="2"/>
              <a:buNone/>
              <a:defRPr/>
            </a:pPr>
            <a:r>
              <a:rPr lang="en-US" sz="3600" b="1" dirty="0">
                <a:solidFill>
                  <a:srgbClr val="D57500"/>
                </a:solidFill>
                <a:latin typeface="+mj-lt"/>
                <a:ea typeface="+mn-ea"/>
                <a:cs typeface="+mn-cs"/>
              </a:rPr>
              <a:t>The Challenge: U.S. Ports of Entry</a:t>
            </a:r>
          </a:p>
        </p:txBody>
      </p:sp>
      <p:sp>
        <p:nvSpPr>
          <p:cNvPr id="166332" name="Rectangle 444"/>
          <p:cNvSpPr>
            <a:spLocks noChangeArrowheads="1"/>
          </p:cNvSpPr>
          <p:nvPr/>
        </p:nvSpPr>
        <p:spPr bwMode="auto">
          <a:xfrm>
            <a:off x="4930451" y="5711825"/>
            <a:ext cx="3924300" cy="879475"/>
          </a:xfrm>
          <a:prstGeom prst="rect">
            <a:avLst/>
          </a:prstGeom>
          <a:noFill/>
          <a:ln w="9525">
            <a:noFill/>
            <a:miter lim="800000"/>
            <a:headEnd/>
            <a:tailEnd/>
          </a:ln>
          <a:effectLst/>
        </p:spPr>
        <p:txBody>
          <a:bodyPr lIns="0" tIns="0" rIns="0" bIns="0"/>
          <a:lstStyle/>
          <a:p>
            <a:pPr marL="342900" indent="-342900">
              <a:lnSpc>
                <a:spcPct val="85000"/>
              </a:lnSpc>
              <a:spcBef>
                <a:spcPct val="30000"/>
              </a:spcBef>
              <a:buClr>
                <a:srgbClr val="D57500"/>
              </a:buClr>
              <a:buFont typeface="Wingdings" charset="2"/>
              <a:buChar char="Ø"/>
            </a:pPr>
            <a:r>
              <a:rPr lang="en-US" sz="2000" b="1" dirty="0">
                <a:effectLst>
                  <a:outerShdw blurRad="38100" dist="38100" dir="2700000" algn="tl">
                    <a:srgbClr val="FFFFFF"/>
                  </a:outerShdw>
                </a:effectLst>
                <a:latin typeface="Times New Roman"/>
                <a:cs typeface="Times New Roman"/>
              </a:rPr>
              <a:t>57,006 trucks/containers per day</a:t>
            </a:r>
          </a:p>
          <a:p>
            <a:pPr marL="342900" indent="-342900">
              <a:lnSpc>
                <a:spcPct val="85000"/>
              </a:lnSpc>
              <a:spcBef>
                <a:spcPct val="30000"/>
              </a:spcBef>
              <a:buClr>
                <a:srgbClr val="D57500"/>
              </a:buClr>
              <a:buFont typeface="Wingdings" charset="2"/>
              <a:buChar char="Ø"/>
            </a:pPr>
            <a:r>
              <a:rPr lang="en-US" sz="2000" b="1" dirty="0">
                <a:effectLst>
                  <a:outerShdw blurRad="38100" dist="38100" dir="2700000" algn="tl">
                    <a:srgbClr val="FFFFFF"/>
                  </a:outerShdw>
                </a:effectLst>
                <a:latin typeface="Times New Roman"/>
                <a:cs typeface="Times New Roman"/>
              </a:rPr>
              <a:t>2,459 aircraft per day</a:t>
            </a:r>
          </a:p>
          <a:p>
            <a:pPr marL="342900" indent="-342900">
              <a:lnSpc>
                <a:spcPct val="85000"/>
              </a:lnSpc>
              <a:spcBef>
                <a:spcPct val="30000"/>
              </a:spcBef>
              <a:buClr>
                <a:srgbClr val="D57500"/>
              </a:buClr>
              <a:buFont typeface="Wingdings" charset="2"/>
              <a:buChar char="Ø"/>
            </a:pPr>
            <a:r>
              <a:rPr lang="en-US" sz="2000" b="1" dirty="0">
                <a:effectLst>
                  <a:outerShdw blurRad="38100" dist="38100" dir="2700000" algn="tl">
                    <a:srgbClr val="FFFFFF"/>
                  </a:outerShdw>
                </a:effectLst>
                <a:latin typeface="Times New Roman"/>
                <a:cs typeface="Times New Roman"/>
              </a:rPr>
              <a:t>580 vessels per day</a:t>
            </a:r>
          </a:p>
        </p:txBody>
      </p:sp>
      <p:sp>
        <p:nvSpPr>
          <p:cNvPr id="39945" name="Rectangle 445"/>
          <p:cNvSpPr>
            <a:spLocks noChangeArrowheads="1"/>
          </p:cNvSpPr>
          <p:nvPr/>
        </p:nvSpPr>
        <p:spPr bwMode="auto">
          <a:xfrm>
            <a:off x="381000" y="1981200"/>
            <a:ext cx="1895475"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dirty="0">
                <a:solidFill>
                  <a:schemeClr val="accent4">
                    <a:lumMod val="75000"/>
                  </a:schemeClr>
                </a:solidFill>
                <a:latin typeface="Times New Roman"/>
                <a:cs typeface="Times New Roman"/>
              </a:rPr>
              <a:t>100% of containerized cargo is screened for radiation</a:t>
            </a:r>
          </a:p>
        </p:txBody>
      </p:sp>
    </p:spTree>
    <p:extLst>
      <p:ext uri="{BB962C8B-B14F-4D97-AF65-F5344CB8AC3E}">
        <p14:creationId xmlns:p14="http://schemas.microsoft.com/office/powerpoint/2010/main" val="13486184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oter Placeholder 4"/>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E46BB97-E4B3-9940-8D9F-231F11E58E8F}" type="slidenum">
              <a:rPr lang="en-US" sz="900">
                <a:solidFill>
                  <a:srgbClr val="777777"/>
                </a:solidFill>
              </a:rPr>
              <a:pPr eaLnBrk="1" hangingPunct="1"/>
              <a:t>23</a:t>
            </a:fld>
            <a:r>
              <a:rPr lang="en-US" sz="900">
                <a:solidFill>
                  <a:srgbClr val="777777"/>
                </a:solidFill>
                <a:latin typeface="Times New Roman" charset="0"/>
              </a:rPr>
              <a:t> </a:t>
            </a:r>
          </a:p>
        </p:txBody>
      </p:sp>
      <p:sp>
        <p:nvSpPr>
          <p:cNvPr id="28674" name="Rectangle 2"/>
          <p:cNvSpPr>
            <a:spLocks noGrp="1" noChangeArrowheads="1"/>
          </p:cNvSpPr>
          <p:nvPr>
            <p:ph type="title"/>
          </p:nvPr>
        </p:nvSpPr>
        <p:spPr>
          <a:xfrm>
            <a:off x="457200" y="381000"/>
            <a:ext cx="8305800" cy="635000"/>
          </a:xfrm>
        </p:spPr>
        <p:txBody>
          <a:bodyPr/>
          <a:lstStyle/>
          <a:p>
            <a:pPr algn="ctr" eaLnBrk="1" hangingPunct="1"/>
            <a:r>
              <a:rPr lang="en-US" sz="3600" dirty="0">
                <a:solidFill>
                  <a:srgbClr val="D57500"/>
                </a:solidFill>
                <a:latin typeface="Arial" charset="0"/>
                <a:ea typeface="ＭＳ Ｐゴシック" charset="0"/>
                <a:cs typeface="ＭＳ Ｐゴシック" charset="0"/>
              </a:rPr>
              <a:t>Radiation Portal Monitors</a:t>
            </a:r>
          </a:p>
        </p:txBody>
      </p:sp>
      <p:pic>
        <p:nvPicPr>
          <p:cNvPr id="56324" name="Picture 4" descr="Peace Bridge Primary RPMs"/>
          <p:cNvPicPr>
            <a:picLocks noGrp="1" noChangeAspect="1" noChangeArrowheads="1"/>
          </p:cNvPicPr>
          <p:nvPr>
            <p:ph sz="half" idx="2"/>
          </p:nvPr>
        </p:nvPicPr>
        <p:blipFill>
          <a:blip r:embed="rId3" cstate="print">
            <a:extLst>
              <a:ext uri="{28A0092B-C50C-407E-A947-70E740481C1C}">
                <a14:useLocalDpi xmlns:a14="http://schemas.microsoft.com/office/drawing/2010/main"/>
              </a:ext>
            </a:extLst>
          </a:blip>
          <a:srcRect/>
          <a:stretch>
            <a:fillRect/>
          </a:stretch>
        </p:blipFill>
        <p:spPr>
          <a:xfrm>
            <a:off x="1525588" y="3894138"/>
            <a:ext cx="5764212" cy="2419350"/>
          </a:xfrm>
          <a:noFill/>
        </p:spPr>
      </p:pic>
      <p:sp>
        <p:nvSpPr>
          <p:cNvPr id="56325" name="Rectangle 6"/>
          <p:cNvSpPr>
            <a:spLocks noGrp="1" noChangeArrowheads="1"/>
          </p:cNvSpPr>
          <p:nvPr>
            <p:ph type="body" sz="half" idx="1"/>
          </p:nvPr>
        </p:nvSpPr>
        <p:spPr>
          <a:xfrm>
            <a:off x="635000" y="1219200"/>
            <a:ext cx="7966075" cy="2971800"/>
          </a:xfrm>
          <a:noFill/>
        </p:spPr>
        <p:txBody>
          <a:bodyPr/>
          <a:lstStyle/>
          <a:p>
            <a:pPr eaLnBrk="1" hangingPunct="1">
              <a:buClr>
                <a:srgbClr val="D57500"/>
              </a:buClr>
              <a:buFont typeface="Wingdings" charset="2"/>
              <a:buChar char="Ø"/>
            </a:pPr>
            <a:r>
              <a:rPr lang="en-US" dirty="0">
                <a:latin typeface="Times New Roman"/>
                <a:ea typeface="ＭＳ Ｐゴシック" charset="0"/>
                <a:cs typeface="Times New Roman"/>
              </a:rPr>
              <a:t>Used for decades in the scrap steel industry.</a:t>
            </a:r>
          </a:p>
          <a:p>
            <a:pPr eaLnBrk="1" hangingPunct="1">
              <a:buClr>
                <a:srgbClr val="D57500"/>
              </a:buClr>
              <a:buFont typeface="Wingdings" charset="2"/>
              <a:buChar char="Ø"/>
            </a:pPr>
            <a:r>
              <a:rPr lang="en-US" dirty="0">
                <a:latin typeface="Times New Roman"/>
                <a:ea typeface="ＭＳ Ｐゴシック" charset="0"/>
                <a:cs typeface="Times New Roman"/>
              </a:rPr>
              <a:t>Sensitive to small quantities of SNM &amp; RDD materials.</a:t>
            </a:r>
          </a:p>
          <a:p>
            <a:pPr eaLnBrk="1" hangingPunct="1">
              <a:buClr>
                <a:srgbClr val="D57500"/>
              </a:buClr>
              <a:buFont typeface="Wingdings" charset="2"/>
              <a:buChar char="Ø"/>
            </a:pPr>
            <a:r>
              <a:rPr lang="en-US" dirty="0">
                <a:latin typeface="Times New Roman"/>
                <a:ea typeface="ＭＳ Ｐゴシック" charset="0"/>
                <a:cs typeface="Times New Roman"/>
              </a:rPr>
              <a:t>Large area, high-efficiency </a:t>
            </a:r>
            <a:r>
              <a:rPr lang="en-US" u="sng" dirty="0">
                <a:latin typeface="Times New Roman"/>
                <a:ea typeface="ＭＳ Ｐゴシック" charset="0"/>
                <a:cs typeface="Times New Roman"/>
              </a:rPr>
              <a:t>gamma-ray</a:t>
            </a:r>
            <a:r>
              <a:rPr lang="en-US" dirty="0">
                <a:latin typeface="Times New Roman"/>
                <a:ea typeface="ＭＳ Ｐゴシック" charset="0"/>
                <a:cs typeface="Times New Roman"/>
              </a:rPr>
              <a:t> detectors &amp; </a:t>
            </a:r>
            <a:r>
              <a:rPr lang="en-US" baseline="30000" dirty="0">
                <a:latin typeface="Times New Roman"/>
                <a:ea typeface="ＭＳ Ｐゴシック" charset="0"/>
                <a:cs typeface="Times New Roman"/>
              </a:rPr>
              <a:t>3</a:t>
            </a:r>
            <a:r>
              <a:rPr lang="en-US" dirty="0">
                <a:latin typeface="Times New Roman"/>
                <a:ea typeface="ＭＳ Ｐゴシック" charset="0"/>
                <a:cs typeface="Times New Roman"/>
              </a:rPr>
              <a:t>He </a:t>
            </a:r>
            <a:r>
              <a:rPr lang="en-US" u="sng" dirty="0">
                <a:latin typeface="Times New Roman"/>
                <a:ea typeface="ＭＳ Ｐゴシック" charset="0"/>
                <a:cs typeface="Times New Roman"/>
              </a:rPr>
              <a:t>neutron</a:t>
            </a:r>
            <a:r>
              <a:rPr lang="en-US" dirty="0">
                <a:latin typeface="Times New Roman"/>
                <a:ea typeface="ＭＳ Ｐゴシック" charset="0"/>
                <a:cs typeface="Times New Roman"/>
              </a:rPr>
              <a:t> detectors.</a:t>
            </a:r>
          </a:p>
          <a:p>
            <a:pPr eaLnBrk="1" hangingPunct="1">
              <a:buClr>
                <a:srgbClr val="D57500"/>
              </a:buClr>
              <a:buFont typeface="Wingdings" charset="2"/>
              <a:buChar char="Ø"/>
            </a:pPr>
            <a:r>
              <a:rPr lang="en-US" dirty="0">
                <a:latin typeface="Times New Roman"/>
                <a:ea typeface="ＭＳ Ｐゴシック" charset="0"/>
                <a:cs typeface="Times New Roman"/>
              </a:rPr>
              <a:t>Best cost/performance ratio of any detection technology.</a:t>
            </a:r>
          </a:p>
          <a:p>
            <a:pPr eaLnBrk="1" hangingPunct="1">
              <a:buClr>
                <a:srgbClr val="D57500"/>
              </a:buClr>
              <a:buFont typeface="Wingdings" charset="2"/>
              <a:buChar char="Ø"/>
            </a:pPr>
            <a:r>
              <a:rPr lang="en-US" dirty="0">
                <a:latin typeface="Times New Roman"/>
                <a:ea typeface="ＭＳ Ｐゴシック" charset="0"/>
                <a:cs typeface="Times New Roman"/>
              </a:rPr>
              <a:t>Provide the capability to rapidly screen cargo.</a:t>
            </a:r>
          </a:p>
        </p:txBody>
      </p:sp>
    </p:spTree>
    <p:extLst>
      <p:ext uri="{BB962C8B-B14F-4D97-AF65-F5344CB8AC3E}">
        <p14:creationId xmlns:p14="http://schemas.microsoft.com/office/powerpoint/2010/main" val="19881869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9857" name="Footer Placeholder 3"/>
          <p:cNvSpPr>
            <a:spLocks noGrp="1"/>
          </p:cNvSpPr>
          <p:nvPr>
            <p:ph type="ftr" sz="quarter" idx="10"/>
          </p:nvPr>
        </p:nvSpPr>
        <p:spPr>
          <a:xfrm>
            <a:off x="180975" y="6424613"/>
            <a:ext cx="609600" cy="228600"/>
          </a:xfrm>
          <a:noFill/>
        </p:spPr>
        <p:txBody>
          <a:bodyPr/>
          <a:lstStyle/>
          <a:p>
            <a:pPr>
              <a:tabLst>
                <a:tab pos="457200" algn="l"/>
                <a:tab pos="800100" algn="l"/>
                <a:tab pos="1257300" algn="l"/>
              </a:tabLst>
            </a:pPr>
            <a:fld id="{D56E97DB-14EF-4F97-90BB-15FBA5DDE926}" type="slidenum">
              <a:rPr lang="en-US" sz="1400">
                <a:latin typeface="Arial" pitchFamily="-60" charset="0"/>
                <a:ea typeface="ＭＳ Ｐゴシック" pitchFamily="-60" charset="-128"/>
                <a:cs typeface="ＭＳ Ｐゴシック" pitchFamily="-60" charset="-128"/>
              </a:rPr>
              <a:pPr>
                <a:tabLst>
                  <a:tab pos="457200" algn="l"/>
                  <a:tab pos="800100" algn="l"/>
                  <a:tab pos="1257300" algn="l"/>
                </a:tabLst>
              </a:pPr>
              <a:t>24</a:t>
            </a:fld>
            <a:r>
              <a:rPr lang="en-US" sz="1400" dirty="0">
                <a:latin typeface="Times New Roman" pitchFamily="-60" charset="0"/>
                <a:ea typeface="ＭＳ Ｐゴシック" pitchFamily="-60" charset="-128"/>
                <a:cs typeface="ＭＳ Ｐゴシック" pitchFamily="-60" charset="-128"/>
              </a:rPr>
              <a:t> </a:t>
            </a:r>
          </a:p>
        </p:txBody>
      </p:sp>
      <p:sp>
        <p:nvSpPr>
          <p:cNvPr id="11267" name="Rectangle 2"/>
          <p:cNvSpPr>
            <a:spLocks noGrp="1" noChangeArrowheads="1"/>
          </p:cNvSpPr>
          <p:nvPr>
            <p:ph type="title"/>
          </p:nvPr>
        </p:nvSpPr>
        <p:spPr>
          <a:xfrm>
            <a:off x="457200" y="381000"/>
            <a:ext cx="8305800" cy="7366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Homeland Security Systems</a:t>
            </a:r>
          </a:p>
        </p:txBody>
      </p:sp>
      <p:sp>
        <p:nvSpPr>
          <p:cNvPr id="249859" name="Rectangle 3"/>
          <p:cNvSpPr>
            <a:spLocks noGrp="1" noChangeArrowheads="1"/>
          </p:cNvSpPr>
          <p:nvPr>
            <p:ph type="body" idx="1"/>
          </p:nvPr>
        </p:nvSpPr>
        <p:spPr>
          <a:xfrm>
            <a:off x="251520" y="1124744"/>
            <a:ext cx="7467600" cy="2088232"/>
          </a:xfrm>
        </p:spPr>
        <p:txBody>
          <a:bodyPr/>
          <a:lstStyle/>
          <a:p>
            <a:pPr>
              <a:buClr>
                <a:srgbClr val="D57500"/>
              </a:buClr>
              <a:buFont typeface="Wingdings" pitchFamily="2" charset="2"/>
              <a:buChar char="Ø"/>
            </a:pPr>
            <a:r>
              <a:rPr lang="en-US" dirty="0">
                <a:solidFill>
                  <a:srgbClr val="000000"/>
                </a:solidFill>
                <a:latin typeface="Times New Roman" panose="02020603050405020304" pitchFamily="18" charset="0"/>
                <a:ea typeface="ＭＳ Ｐゴシック" pitchFamily="-60" charset="-128"/>
                <a:cs typeface="Times New Roman" panose="02020603050405020304" pitchFamily="18" charset="0"/>
              </a:rPr>
              <a:t>Second Line of Defense / </a:t>
            </a:r>
            <a:r>
              <a:rPr lang="en-US" dirty="0" err="1">
                <a:solidFill>
                  <a:srgbClr val="000000"/>
                </a:solidFill>
                <a:latin typeface="Times New Roman" panose="02020603050405020304" pitchFamily="18" charset="0"/>
                <a:ea typeface="ＭＳ Ｐゴシック" pitchFamily="-60" charset="-128"/>
                <a:cs typeface="Times New Roman" panose="02020603050405020304" pitchFamily="18" charset="0"/>
              </a:rPr>
              <a:t>Megaports</a:t>
            </a:r>
            <a:r>
              <a:rPr lang="en-US" dirty="0">
                <a:solidFill>
                  <a:srgbClr val="000000"/>
                </a:solidFill>
                <a:latin typeface="Times New Roman" panose="02020603050405020304" pitchFamily="18" charset="0"/>
                <a:ea typeface="ＭＳ Ｐゴシック" pitchFamily="-60" charset="-128"/>
                <a:cs typeface="Times New Roman" panose="02020603050405020304" pitchFamily="18" charset="0"/>
              </a:rPr>
              <a:t> (1997)</a:t>
            </a:r>
          </a:p>
          <a:p>
            <a:pPr lvl="1"/>
            <a:r>
              <a:rPr lang="en-US" sz="1800" dirty="0">
                <a:solidFill>
                  <a:srgbClr val="000000"/>
                </a:solidFill>
                <a:latin typeface="Times New Roman" panose="02020603050405020304" pitchFamily="18" charset="0"/>
                <a:cs typeface="Times New Roman" panose="02020603050405020304" pitchFamily="18" charset="0"/>
              </a:rPr>
              <a:t>RPMs deployed overseas </a:t>
            </a:r>
          </a:p>
          <a:p>
            <a:pPr>
              <a:buClr>
                <a:srgbClr val="D57500"/>
              </a:buClr>
              <a:buFont typeface="Wingdings" pitchFamily="2" charset="2"/>
              <a:buChar char="Ø"/>
            </a:pPr>
            <a:r>
              <a:rPr lang="en-US" dirty="0">
                <a:solidFill>
                  <a:srgbClr val="000000"/>
                </a:solidFill>
                <a:latin typeface="Times New Roman" panose="02020603050405020304" pitchFamily="18" charset="0"/>
                <a:ea typeface="ＭＳ Ｐゴシック" pitchFamily="-60" charset="-128"/>
                <a:cs typeface="Times New Roman" panose="02020603050405020304" pitchFamily="18" charset="0"/>
              </a:rPr>
              <a:t>Radiation Portal Monitor Project (2002)</a:t>
            </a:r>
          </a:p>
          <a:p>
            <a:pPr lvl="1"/>
            <a:r>
              <a:rPr lang="en-US" sz="1800" dirty="0">
                <a:solidFill>
                  <a:srgbClr val="000000"/>
                </a:solidFill>
                <a:latin typeface="Times New Roman" panose="02020603050405020304" pitchFamily="18" charset="0"/>
                <a:cs typeface="Times New Roman" panose="02020603050405020304" pitchFamily="18" charset="0"/>
              </a:rPr>
              <a:t>Over 1600 systems deployed in US</a:t>
            </a:r>
          </a:p>
          <a:p>
            <a:pPr>
              <a:buClr>
                <a:srgbClr val="D57500"/>
              </a:buClr>
              <a:buFont typeface="Wingdings" pitchFamily="2" charset="2"/>
              <a:buChar char="Ø"/>
            </a:pPr>
            <a:r>
              <a:rPr lang="en-US" dirty="0">
                <a:solidFill>
                  <a:srgbClr val="000000"/>
                </a:solidFill>
                <a:latin typeface="Times New Roman" panose="02020603050405020304" pitchFamily="18" charset="0"/>
                <a:cs typeface="Times New Roman" panose="02020603050405020304" pitchFamily="18" charset="0"/>
              </a:rPr>
              <a:t>Guardian Program (2003)</a:t>
            </a:r>
          </a:p>
          <a:p>
            <a:pPr lvl="1"/>
            <a:r>
              <a:rPr lang="en-US" sz="1800" dirty="0">
                <a:solidFill>
                  <a:srgbClr val="000000"/>
                </a:solidFill>
                <a:latin typeface="Times New Roman" panose="02020603050405020304" pitchFamily="18" charset="0"/>
                <a:cs typeface="Times New Roman" panose="02020603050405020304" pitchFamily="18" charset="0"/>
              </a:rPr>
              <a:t>Screening at DoD bases</a:t>
            </a:r>
          </a:p>
          <a:p>
            <a:pPr lvl="1"/>
            <a:endParaRPr lang="en-US" sz="1600" dirty="0">
              <a:solidFill>
                <a:srgbClr val="000000"/>
              </a:solidFill>
              <a:latin typeface="Times New Roman" panose="02020603050405020304" pitchFamily="18" charset="0"/>
              <a:cs typeface="Times New Roman" panose="02020603050405020304" pitchFamily="18" charset="0"/>
            </a:endParaRPr>
          </a:p>
          <a:p>
            <a:pPr marL="0" indent="0">
              <a:buNone/>
            </a:pPr>
            <a:endParaRPr lang="en-US" sz="2000" dirty="0">
              <a:solidFill>
                <a:srgbClr val="000000"/>
              </a:solidFill>
              <a:latin typeface="Times New Roman" panose="02020603050405020304" pitchFamily="18" charset="0"/>
              <a:ea typeface="ＭＳ Ｐゴシック" pitchFamily="-60" charset="-128"/>
              <a:cs typeface="Times New Roman" panose="02020603050405020304" pitchFamily="18" charset="0"/>
            </a:endParaRPr>
          </a:p>
        </p:txBody>
      </p:sp>
      <p:pic>
        <p:nvPicPr>
          <p:cNvPr id="8" name="Picture 9" descr="6-View of Bullnoses and Signage at Primary"/>
          <p:cNvPicPr>
            <a:picLocks noChangeAspect="1" noChangeArrowheads="1"/>
          </p:cNvPicPr>
          <p:nvPr/>
        </p:nvPicPr>
        <p:blipFill>
          <a:blip r:embed="rId2" cstate="print"/>
          <a:srcRect/>
          <a:stretch>
            <a:fillRect/>
          </a:stretch>
        </p:blipFill>
        <p:spPr bwMode="auto">
          <a:xfrm>
            <a:off x="4788024" y="3356992"/>
            <a:ext cx="3944087" cy="2957637"/>
          </a:xfrm>
          <a:prstGeom prst="rect">
            <a:avLst/>
          </a:prstGeom>
          <a:noFill/>
          <a:ln w="9525">
            <a:noFill/>
            <a:miter lim="800000"/>
            <a:headEnd/>
            <a:tailEnd/>
          </a:ln>
        </p:spPr>
      </p:pic>
      <p:pic>
        <p:nvPicPr>
          <p:cNvPr id="9" name="Picture 6"/>
          <p:cNvPicPr>
            <a:picLocks noChangeAspect="1" noChangeArrowheads="1"/>
          </p:cNvPicPr>
          <p:nvPr/>
        </p:nvPicPr>
        <p:blipFill>
          <a:blip r:embed="rId3" cstate="print">
            <a:extLst>
              <a:ext uri="{28A0092B-C50C-407E-A947-70E740481C1C}">
                <a14:useLocalDpi xmlns:a14="http://schemas.microsoft.com/office/drawing/2010/main"/>
              </a:ext>
            </a:extLst>
          </a:blip>
          <a:srcRect l="1801" t="4633" r="2739"/>
          <a:stretch>
            <a:fillRect/>
          </a:stretch>
        </p:blipFill>
        <p:spPr bwMode="auto">
          <a:xfrm>
            <a:off x="6536166" y="928670"/>
            <a:ext cx="2500330" cy="1940900"/>
          </a:xfrm>
          <a:prstGeom prst="rect">
            <a:avLst/>
          </a:prstGeom>
          <a:noFill/>
          <a:ln w="9525">
            <a:noFill/>
            <a:miter lim="800000"/>
            <a:headEnd/>
            <a:tailEnd/>
          </a:ln>
        </p:spPr>
      </p:pic>
      <p:pic>
        <p:nvPicPr>
          <p:cNvPr id="10" name="Picture 5" descr="snow"/>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23900" y="3360738"/>
            <a:ext cx="3935413" cy="2952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55668089"/>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7" name="Footer Placeholder 3"/>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8DA3506-22EB-3B49-B5F3-81E653E5D1B2}" type="slidenum">
              <a:rPr lang="en-US" sz="900">
                <a:solidFill>
                  <a:srgbClr val="777777"/>
                </a:solidFill>
              </a:rPr>
              <a:pPr eaLnBrk="1" hangingPunct="1"/>
              <a:t>25</a:t>
            </a:fld>
            <a:r>
              <a:rPr lang="en-US" sz="900">
                <a:solidFill>
                  <a:srgbClr val="777777"/>
                </a:solidFill>
                <a:latin typeface="Times New Roman" charset="0"/>
              </a:rPr>
              <a:t> </a:t>
            </a:r>
          </a:p>
        </p:txBody>
      </p:sp>
      <p:sp>
        <p:nvSpPr>
          <p:cNvPr id="287746" name="Rectangle 2"/>
          <p:cNvSpPr>
            <a:spLocks noGrp="1" noChangeArrowheads="1"/>
          </p:cNvSpPr>
          <p:nvPr>
            <p:ph type="title"/>
          </p:nvPr>
        </p:nvSpPr>
        <p:spPr>
          <a:xfrm>
            <a:off x="457200" y="228600"/>
            <a:ext cx="8305800" cy="762000"/>
          </a:xfrm>
        </p:spPr>
        <p:txBody>
          <a:bodyPr wrap="none"/>
          <a:lstStyle/>
          <a:p>
            <a:pPr algn="ctr" eaLnBrk="1" hangingPunct="1"/>
            <a:r>
              <a:rPr lang="en-US" sz="3600" dirty="0">
                <a:solidFill>
                  <a:srgbClr val="D57500"/>
                </a:solidFill>
                <a:effectLst>
                  <a:outerShdw blurRad="38100" dist="38100" dir="2700000" algn="tl">
                    <a:schemeClr val="bg1"/>
                  </a:outerShdw>
                </a:effectLst>
                <a:ea typeface="ＭＳ Ｐゴシック" charset="0"/>
                <a:cs typeface="ＭＳ Ｐゴシック" charset="0"/>
              </a:rPr>
              <a:t>Traffic Monitoring Example</a:t>
            </a:r>
          </a:p>
        </p:txBody>
      </p:sp>
      <p:graphicFrame>
        <p:nvGraphicFramePr>
          <p:cNvPr id="67586" name="Object 2"/>
          <p:cNvGraphicFramePr>
            <a:graphicFrameLocks noGrp="1" noChangeAspect="1"/>
          </p:cNvGraphicFramePr>
          <p:nvPr>
            <p:ph idx="1"/>
            <p:extLst>
              <p:ext uri="{D42A27DB-BD31-4B8C-83A1-F6EECF244321}">
                <p14:modId xmlns:p14="http://schemas.microsoft.com/office/powerpoint/2010/main" val="4246003644"/>
              </p:ext>
            </p:extLst>
          </p:nvPr>
        </p:nvGraphicFramePr>
        <p:xfrm>
          <a:off x="568326" y="907111"/>
          <a:ext cx="8178004" cy="4633072"/>
        </p:xfrm>
        <a:graphic>
          <a:graphicData uri="http://schemas.openxmlformats.org/presentationml/2006/ole">
            <mc:AlternateContent xmlns:mc="http://schemas.openxmlformats.org/markup-compatibility/2006">
              <mc:Choice xmlns:v="urn:schemas-microsoft-com:vml" Requires="v">
                <p:oleObj name="Worksheet" r:id="rId3" imgW="6310489" imgH="2946400" progId="Excel.Sheet.8">
                  <p:embed/>
                </p:oleObj>
              </mc:Choice>
              <mc:Fallback>
                <p:oleObj name="Worksheet" r:id="rId3" imgW="6310489" imgH="2946400" progId="Excel.Sheet.8">
                  <p:embed/>
                  <p:pic>
                    <p:nvPicPr>
                      <p:cNvPr id="6758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326" y="907111"/>
                        <a:ext cx="8178004" cy="463307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67589" name="Rectangle 4"/>
          <p:cNvSpPr>
            <a:spLocks noChangeArrowheads="1"/>
          </p:cNvSpPr>
          <p:nvPr/>
        </p:nvSpPr>
        <p:spPr bwMode="auto">
          <a:xfrm>
            <a:off x="524626" y="5566168"/>
            <a:ext cx="8265404"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marL="342900" indent="-342900">
              <a:buClr>
                <a:srgbClr val="D57500"/>
              </a:buClr>
              <a:buFont typeface="Wingdings" pitchFamily="2" charset="2"/>
              <a:buChar char="Ø"/>
            </a:pPr>
            <a:r>
              <a:rPr lang="en-US" sz="2200" dirty="0">
                <a:latin typeface="Times New Roman" panose="02020603050405020304" pitchFamily="18" charset="0"/>
                <a:cs typeface="Times New Roman" panose="02020603050405020304" pitchFamily="18" charset="0"/>
              </a:rPr>
              <a:t>Traffic flow over 7 hours - each dip or rise is a passing vehicle</a:t>
            </a:r>
          </a:p>
          <a:p>
            <a:pPr marL="342900" indent="-342900">
              <a:buClr>
                <a:srgbClr val="D57500"/>
              </a:buClr>
              <a:buFont typeface="Wingdings" pitchFamily="2" charset="2"/>
              <a:buChar char="Ø"/>
            </a:pPr>
            <a:r>
              <a:rPr lang="en-US" sz="2200" dirty="0">
                <a:latin typeface="Times New Roman" panose="02020603050405020304" pitchFamily="18" charset="0"/>
                <a:cs typeface="Times New Roman" panose="02020603050405020304" pitchFamily="18" charset="0"/>
              </a:rPr>
              <a:t>Cars and trucks moving through a portal block background radiation</a:t>
            </a:r>
          </a:p>
        </p:txBody>
      </p:sp>
    </p:spTree>
    <p:extLst>
      <p:ext uri="{BB962C8B-B14F-4D97-AF65-F5344CB8AC3E}">
        <p14:creationId xmlns:p14="http://schemas.microsoft.com/office/powerpoint/2010/main" val="1575744010"/>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Footer Placeholder 4"/>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A1A36EC-422C-C14E-B412-9E772D8C43CB}" type="slidenum">
              <a:rPr lang="en-US" sz="900">
                <a:solidFill>
                  <a:srgbClr val="777777"/>
                </a:solidFill>
              </a:rPr>
              <a:pPr eaLnBrk="1" hangingPunct="1"/>
              <a:t>26</a:t>
            </a:fld>
            <a:r>
              <a:rPr lang="en-US" sz="900">
                <a:solidFill>
                  <a:srgbClr val="777777"/>
                </a:solidFill>
                <a:latin typeface="Times New Roman" charset="0"/>
              </a:rPr>
              <a:t> </a:t>
            </a:r>
          </a:p>
        </p:txBody>
      </p:sp>
      <p:sp>
        <p:nvSpPr>
          <p:cNvPr id="36867" name="Rectangle 3"/>
          <p:cNvSpPr>
            <a:spLocks noGrp="1" noChangeArrowheads="1"/>
          </p:cNvSpPr>
          <p:nvPr>
            <p:ph type="title"/>
          </p:nvPr>
        </p:nvSpPr>
        <p:spPr>
          <a:xfrm>
            <a:off x="609600" y="49213"/>
            <a:ext cx="8305800" cy="865187"/>
          </a:xfrm>
        </p:spPr>
        <p:txBody>
          <a:bodyPr anchor="ctr"/>
          <a:lstStyle/>
          <a:p>
            <a:pPr algn="ctr" eaLnBrk="1" hangingPunct="1"/>
            <a:r>
              <a:rPr lang="en-US" sz="3600" dirty="0">
                <a:solidFill>
                  <a:srgbClr val="D57500"/>
                </a:solidFill>
                <a:latin typeface="Arial" charset="0"/>
                <a:ea typeface="ＭＳ Ｐゴシック" charset="0"/>
                <a:cs typeface="ＭＳ Ｐゴシック" charset="0"/>
              </a:rPr>
              <a:t>Border Security Examples</a:t>
            </a:r>
          </a:p>
        </p:txBody>
      </p:sp>
      <p:graphicFrame>
        <p:nvGraphicFramePr>
          <p:cNvPr id="61442" name="Object 2"/>
          <p:cNvGraphicFramePr>
            <a:graphicFrameLocks noChangeAspect="1"/>
          </p:cNvGraphicFramePr>
          <p:nvPr/>
        </p:nvGraphicFramePr>
        <p:xfrm>
          <a:off x="609600" y="914400"/>
          <a:ext cx="3702050" cy="2778125"/>
        </p:xfrm>
        <a:graphic>
          <a:graphicData uri="http://schemas.openxmlformats.org/presentationml/2006/ole">
            <mc:AlternateContent xmlns:mc="http://schemas.openxmlformats.org/markup-compatibility/2006">
              <mc:Choice xmlns:v="urn:schemas-microsoft-com:vml" Requires="v">
                <p:oleObj name="Document" r:id="rId3" imgW="3898900" imgH="2927350" progId="Word.Document.8">
                  <p:embed/>
                </p:oleObj>
              </mc:Choice>
              <mc:Fallback>
                <p:oleObj name="Document" r:id="rId3" imgW="3898900" imgH="2927350" progId="Word.Document.8">
                  <p:embed/>
                  <p:pic>
                    <p:nvPicPr>
                      <p:cNvPr id="61442"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914400"/>
                        <a:ext cx="3702050" cy="27781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61445" name="Picture 5" descr="Mail Pix"/>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724400" y="914400"/>
            <a:ext cx="3695700" cy="277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446" name="Picture 6" descr="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22300" y="3810000"/>
            <a:ext cx="3702050" cy="26062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447" name="Picture 7" descr="Picture1"/>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4724400" y="3810000"/>
            <a:ext cx="3695700" cy="26024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105921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Footer Placeholder 5"/>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0831F45-3413-9E46-8A8F-5484FECCE08F}" type="slidenum">
              <a:rPr lang="en-US" sz="900">
                <a:solidFill>
                  <a:srgbClr val="777777"/>
                </a:solidFill>
              </a:rPr>
              <a:pPr eaLnBrk="1" hangingPunct="1"/>
              <a:t>27</a:t>
            </a:fld>
            <a:r>
              <a:rPr lang="en-US" sz="900">
                <a:solidFill>
                  <a:srgbClr val="777777"/>
                </a:solidFill>
                <a:latin typeface="Times New Roman" charset="0"/>
              </a:rPr>
              <a:t> </a:t>
            </a:r>
          </a:p>
        </p:txBody>
      </p:sp>
      <p:sp>
        <p:nvSpPr>
          <p:cNvPr id="63492" name="Rectangle 2"/>
          <p:cNvSpPr>
            <a:spLocks noChangeArrowheads="1"/>
          </p:cNvSpPr>
          <p:nvPr/>
        </p:nvSpPr>
        <p:spPr bwMode="auto">
          <a:xfrm>
            <a:off x="0" y="2500313"/>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p>
        </p:txBody>
      </p:sp>
      <p:sp>
        <p:nvSpPr>
          <p:cNvPr id="34819" name="Rectangle 3"/>
          <p:cNvSpPr>
            <a:spLocks noGrp="1" noChangeArrowheads="1"/>
          </p:cNvSpPr>
          <p:nvPr>
            <p:ph type="title"/>
          </p:nvPr>
        </p:nvSpPr>
        <p:spPr>
          <a:xfrm>
            <a:off x="584200" y="0"/>
            <a:ext cx="8153400" cy="990600"/>
          </a:xfrm>
        </p:spPr>
        <p:txBody>
          <a:bodyPr anchor="ctr"/>
          <a:lstStyle/>
          <a:p>
            <a:pPr algn="ctr" eaLnBrk="1" hangingPunct="1"/>
            <a:r>
              <a:rPr lang="en-US" sz="3600" dirty="0">
                <a:solidFill>
                  <a:srgbClr val="D57500"/>
                </a:solidFill>
                <a:latin typeface="Arial" charset="0"/>
                <a:ea typeface="ＭＳ Ｐゴシック" charset="0"/>
                <a:cs typeface="Times New Roman" charset="0"/>
              </a:rPr>
              <a:t>Layered Approach: Imaging</a:t>
            </a:r>
          </a:p>
        </p:txBody>
      </p:sp>
      <p:graphicFrame>
        <p:nvGraphicFramePr>
          <p:cNvPr id="63490" name="Object 2"/>
          <p:cNvGraphicFramePr>
            <a:graphicFrameLocks noChangeAspect="1"/>
          </p:cNvGraphicFramePr>
          <p:nvPr/>
        </p:nvGraphicFramePr>
        <p:xfrm>
          <a:off x="4852988" y="3652838"/>
          <a:ext cx="4049712" cy="2673350"/>
        </p:xfrm>
        <a:graphic>
          <a:graphicData uri="http://schemas.openxmlformats.org/presentationml/2006/ole">
            <mc:AlternateContent xmlns:mc="http://schemas.openxmlformats.org/markup-compatibility/2006">
              <mc:Choice xmlns:v="urn:schemas-microsoft-com:vml" Requires="v">
                <p:oleObj name="Document" r:id="rId3" imgW="4776216" imgH="3154680" progId="Word.Document.8">
                  <p:embed/>
                </p:oleObj>
              </mc:Choice>
              <mc:Fallback>
                <p:oleObj name="Document" r:id="rId3" imgW="4776216" imgH="3154680" progId="Word.Document.8">
                  <p:embed/>
                  <p:pic>
                    <p:nvPicPr>
                      <p:cNvPr id="6349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2988" y="3652838"/>
                        <a:ext cx="4049712" cy="26733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63494" name="Picture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00088" y="1169988"/>
            <a:ext cx="4535487" cy="332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495" name="Rectangle 6"/>
          <p:cNvSpPr>
            <a:spLocks noChangeArrowheads="1"/>
          </p:cNvSpPr>
          <p:nvPr/>
        </p:nvSpPr>
        <p:spPr bwMode="auto">
          <a:xfrm>
            <a:off x="5643562" y="1189583"/>
            <a:ext cx="3092450"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latin typeface="Times New Roman"/>
                <a:cs typeface="Times New Roman"/>
              </a:rPr>
              <a:t>X-ray and gamma-ray transmission or backscatter imaging</a:t>
            </a:r>
          </a:p>
        </p:txBody>
      </p:sp>
      <p:sp>
        <p:nvSpPr>
          <p:cNvPr id="63496" name="Rectangle 7"/>
          <p:cNvSpPr>
            <a:spLocks noChangeArrowheads="1"/>
          </p:cNvSpPr>
          <p:nvPr/>
        </p:nvSpPr>
        <p:spPr bwMode="auto">
          <a:xfrm>
            <a:off x="7770813" y="3395663"/>
            <a:ext cx="1123950"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a:t>Aracor Eagle</a:t>
            </a:r>
          </a:p>
        </p:txBody>
      </p:sp>
      <p:pic>
        <p:nvPicPr>
          <p:cNvPr id="63497" name="Picture 8" descr="slide 2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69888" y="4484688"/>
            <a:ext cx="4481512" cy="1825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498" name="Rectangle 9"/>
          <p:cNvSpPr>
            <a:spLocks noChangeArrowheads="1"/>
          </p:cNvSpPr>
          <p:nvPr/>
        </p:nvSpPr>
        <p:spPr bwMode="auto">
          <a:xfrm>
            <a:off x="171450" y="3733800"/>
            <a:ext cx="112395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a:t>AS&amp;E</a:t>
            </a:r>
          </a:p>
        </p:txBody>
      </p:sp>
    </p:spTree>
    <p:extLst>
      <p:ext uri="{BB962C8B-B14F-4D97-AF65-F5344CB8AC3E}">
        <p14:creationId xmlns:p14="http://schemas.microsoft.com/office/powerpoint/2010/main" val="3889202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a:extLst>
              <a:ext uri="{FF2B5EF4-FFF2-40B4-BE49-F238E27FC236}">
                <a16:creationId xmlns:a16="http://schemas.microsoft.com/office/drawing/2014/main" id="{C3EBF1B1-CB6F-DD41-90D7-EC3178EA37CF}"/>
              </a:ext>
            </a:extLst>
          </p:cNvPr>
          <p:cNvSpPr>
            <a:spLocks noGrp="1" noChangeArrowheads="1"/>
          </p:cNvSpPr>
          <p:nvPr>
            <p:ph type="title"/>
          </p:nvPr>
        </p:nvSpPr>
        <p:spPr>
          <a:xfrm>
            <a:off x="365125" y="4125301"/>
            <a:ext cx="8305800" cy="1143000"/>
          </a:xfrm>
        </p:spPr>
        <p:txBody>
          <a:bodyPr/>
          <a:lstStyle/>
          <a:p>
            <a:pPr algn="ctr"/>
            <a:r>
              <a:rPr lang="en-US" altLang="en-US" sz="3600" dirty="0"/>
              <a:t>Challenges &amp; Solutions</a:t>
            </a:r>
          </a:p>
        </p:txBody>
      </p:sp>
      <p:pic>
        <p:nvPicPr>
          <p:cNvPr id="409603" name="Picture 3" descr="tunnel overvew">
            <a:extLst>
              <a:ext uri="{FF2B5EF4-FFF2-40B4-BE49-F238E27FC236}">
                <a16:creationId xmlns:a16="http://schemas.microsoft.com/office/drawing/2014/main" id="{0BC1AB71-8D3E-B643-9793-FAF717443081}"/>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08225" y="515938"/>
            <a:ext cx="4419600" cy="3322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79704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774700"/>
          </a:xfrm>
        </p:spPr>
        <p:txBody>
          <a:bodyPr vert="horz" wrap="square" lIns="91440" tIns="45720" rIns="91440" bIns="45720" numCol="1" anchor="t" anchorCtr="0" compatLnSpc="1">
            <a:prstTxWarp prst="textNoShape">
              <a:avLst/>
            </a:prstTxWarp>
          </a:bodyPr>
          <a:lstStyle/>
          <a:p>
            <a:pPr algn="ctr"/>
            <a:r>
              <a:rPr lang="en-US" sz="3600" dirty="0">
                <a:solidFill>
                  <a:srgbClr val="D57500"/>
                </a:solidFill>
                <a:ea typeface="ＭＳ Ｐゴシック" pitchFamily="-123" charset="-128"/>
                <a:cs typeface="ＭＳ Ｐゴシック" pitchFamily="-123" charset="-128"/>
              </a:rPr>
              <a:t>Background Radioactivity </a:t>
            </a:r>
            <a:r>
              <a:rPr lang="en-US" sz="3600" b="1" dirty="0">
                <a:solidFill>
                  <a:srgbClr val="D57500"/>
                </a:solidFill>
                <a:effectLst>
                  <a:outerShdw blurRad="38100" dist="38100" dir="2700000" algn="tl">
                    <a:srgbClr val="DDDDDD"/>
                  </a:outerShdw>
                </a:effectLst>
                <a:ea typeface="MS PGothic" charset="0"/>
              </a:rPr>
              <a:t>Sources</a:t>
            </a:r>
          </a:p>
        </p:txBody>
      </p:sp>
      <p:sp>
        <p:nvSpPr>
          <p:cNvPr id="55299" name="Content Placeholder 4"/>
          <p:cNvSpPr>
            <a:spLocks noGrp="1"/>
          </p:cNvSpPr>
          <p:nvPr>
            <p:ph idx="1"/>
          </p:nvPr>
        </p:nvSpPr>
        <p:spPr bwMode="auto">
          <a:xfrm>
            <a:off x="710987" y="830839"/>
            <a:ext cx="8142156" cy="21875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D57500"/>
              </a:buClr>
              <a:buFont typeface="Wingdings" charset="0"/>
              <a:buChar char="Ø"/>
            </a:pPr>
            <a:r>
              <a:rPr lang="en-US" dirty="0">
                <a:latin typeface="Times New Roman"/>
                <a:ea typeface="MS PGothic" charset="0"/>
                <a:cs typeface="Times New Roman"/>
              </a:rPr>
              <a:t>Radiation comes from cosmic rays, the ground, the air we breath, surrounding buildings, medicine and the food we eat</a:t>
            </a:r>
          </a:p>
          <a:p>
            <a:pPr>
              <a:buClr>
                <a:srgbClr val="D57500"/>
              </a:buClr>
              <a:buFont typeface="Wingdings" charset="0"/>
              <a:buChar char="Ø"/>
            </a:pPr>
            <a:r>
              <a:rPr lang="en-US" dirty="0">
                <a:latin typeface="Times New Roman"/>
                <a:ea typeface="MS PGothic" charset="0"/>
                <a:cs typeface="Times New Roman"/>
              </a:rPr>
              <a:t>Exposure to people depends on where you live (e.g., altitude, local geology) and how you live (e.g., medical exposure, work exposure, flying)</a:t>
            </a:r>
          </a:p>
        </p:txBody>
      </p:sp>
      <p:pic>
        <p:nvPicPr>
          <p:cNvPr id="502786" name="Picture 2" descr="Image result for picture of ground">
            <a:extLst>
              <a:ext uri="{FF2B5EF4-FFF2-40B4-BE49-F238E27FC236}">
                <a16:creationId xmlns:a16="http://schemas.microsoft.com/office/drawing/2014/main" id="{133A3CFD-6A7F-4445-84C8-4711B098F7D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65072" y="2667342"/>
            <a:ext cx="6309361" cy="420624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urved Connector 5">
            <a:extLst>
              <a:ext uri="{FF2B5EF4-FFF2-40B4-BE49-F238E27FC236}">
                <a16:creationId xmlns:a16="http://schemas.microsoft.com/office/drawing/2014/main" id="{4217090B-CF06-E648-A4CA-49D206649070}"/>
              </a:ext>
            </a:extLst>
          </p:cNvPr>
          <p:cNvCxnSpPr>
            <a:cxnSpLocks/>
          </p:cNvCxnSpPr>
          <p:nvPr/>
        </p:nvCxnSpPr>
        <p:spPr>
          <a:xfrm rot="16200000" flipV="1">
            <a:off x="1711516" y="5197801"/>
            <a:ext cx="2117954" cy="568689"/>
          </a:xfrm>
          <a:prstGeom prst="curvedConnector3">
            <a:avLst>
              <a:gd name="adj1" fmla="val 50000"/>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7" name="Chart 16">
            <a:extLst>
              <a:ext uri="{FF2B5EF4-FFF2-40B4-BE49-F238E27FC236}">
                <a16:creationId xmlns:a16="http://schemas.microsoft.com/office/drawing/2014/main" id="{235C3E53-FF7A-7A4F-903E-1055BB94B98D}"/>
              </a:ext>
            </a:extLst>
          </p:cNvPr>
          <p:cNvGraphicFramePr/>
          <p:nvPr/>
        </p:nvGraphicFramePr>
        <p:xfrm>
          <a:off x="2968571" y="4979292"/>
          <a:ext cx="2080704" cy="412750"/>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a:extLst>
              <a:ext uri="{FF2B5EF4-FFF2-40B4-BE49-F238E27FC236}">
                <a16:creationId xmlns:a16="http://schemas.microsoft.com/office/drawing/2014/main" id="{583FB199-7783-3A44-8E75-D8B255CE68B5}"/>
              </a:ext>
            </a:extLst>
          </p:cNvPr>
          <p:cNvSpPr txBox="1"/>
          <p:nvPr/>
        </p:nvSpPr>
        <p:spPr>
          <a:xfrm>
            <a:off x="1665073" y="4008444"/>
            <a:ext cx="1294440" cy="461665"/>
          </a:xfrm>
          <a:prstGeom prst="rect">
            <a:avLst/>
          </a:prstGeom>
          <a:noFill/>
        </p:spPr>
        <p:txBody>
          <a:bodyPr wrap="square" rtlCol="0">
            <a:spAutoFit/>
          </a:bodyPr>
          <a:lstStyle/>
          <a:p>
            <a:r>
              <a:rPr lang="en-US" dirty="0">
                <a:solidFill>
                  <a:schemeClr val="bg1"/>
                </a:solidFill>
              </a:rPr>
              <a:t>Radon</a:t>
            </a:r>
          </a:p>
        </p:txBody>
      </p:sp>
      <p:pic>
        <p:nvPicPr>
          <p:cNvPr id="502798" name="Picture 14" descr="Image result for stick figure drawings">
            <a:extLst>
              <a:ext uri="{FF2B5EF4-FFF2-40B4-BE49-F238E27FC236}">
                <a16:creationId xmlns:a16="http://schemas.microsoft.com/office/drawing/2014/main" id="{2C8ECF0B-30B0-A04A-A11A-CDEFD1AB0385}"/>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253953" y="3580649"/>
            <a:ext cx="1972913" cy="2781299"/>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A01160DC-8BC1-9E46-9CB0-4010FDC7AF3B}"/>
              </a:ext>
            </a:extLst>
          </p:cNvPr>
          <p:cNvCxnSpPr>
            <a:cxnSpLocks/>
            <a:stCxn id="27" idx="1"/>
          </p:cNvCxnSpPr>
          <p:nvPr/>
        </p:nvCxnSpPr>
        <p:spPr>
          <a:xfrm flipH="1">
            <a:off x="5737525" y="3080266"/>
            <a:ext cx="935124" cy="982687"/>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8717F9E3-1101-1547-AF21-D4E5370B0495}"/>
              </a:ext>
            </a:extLst>
          </p:cNvPr>
          <p:cNvSpPr txBox="1"/>
          <p:nvPr/>
        </p:nvSpPr>
        <p:spPr>
          <a:xfrm>
            <a:off x="6672649" y="2664767"/>
            <a:ext cx="1395586" cy="830997"/>
          </a:xfrm>
          <a:prstGeom prst="rect">
            <a:avLst/>
          </a:prstGeom>
          <a:noFill/>
        </p:spPr>
        <p:txBody>
          <a:bodyPr wrap="square" rtlCol="0">
            <a:spAutoFit/>
          </a:bodyPr>
          <a:lstStyle/>
          <a:p>
            <a:r>
              <a:rPr lang="en-US" dirty="0">
                <a:solidFill>
                  <a:schemeClr val="bg1"/>
                </a:solidFill>
              </a:rPr>
              <a:t>Cosmic</a:t>
            </a:r>
          </a:p>
          <a:p>
            <a:r>
              <a:rPr lang="en-US" dirty="0">
                <a:solidFill>
                  <a:schemeClr val="bg1"/>
                </a:solidFill>
              </a:rPr>
              <a:t>Rays</a:t>
            </a:r>
          </a:p>
        </p:txBody>
      </p:sp>
      <p:cxnSp>
        <p:nvCxnSpPr>
          <p:cNvPr id="29" name="Straight Arrow Connector 28">
            <a:extLst>
              <a:ext uri="{FF2B5EF4-FFF2-40B4-BE49-F238E27FC236}">
                <a16:creationId xmlns:a16="http://schemas.microsoft.com/office/drawing/2014/main" id="{5D75EC51-FBDA-0C4E-BBC5-65622293DEAC}"/>
              </a:ext>
            </a:extLst>
          </p:cNvPr>
          <p:cNvCxnSpPr>
            <a:cxnSpLocks/>
          </p:cNvCxnSpPr>
          <p:nvPr/>
        </p:nvCxnSpPr>
        <p:spPr>
          <a:xfrm flipH="1" flipV="1">
            <a:off x="5818354" y="4554296"/>
            <a:ext cx="1035462" cy="140517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2CADBB0C-EB6C-C945-B57B-ADDAA7A82B37}"/>
              </a:ext>
            </a:extLst>
          </p:cNvPr>
          <p:cNvSpPr txBox="1"/>
          <p:nvPr/>
        </p:nvSpPr>
        <p:spPr>
          <a:xfrm>
            <a:off x="6418456" y="5997858"/>
            <a:ext cx="1361002" cy="461665"/>
          </a:xfrm>
          <a:prstGeom prst="rect">
            <a:avLst/>
          </a:prstGeom>
          <a:noFill/>
        </p:spPr>
        <p:txBody>
          <a:bodyPr wrap="square" rtlCol="0">
            <a:spAutoFit/>
          </a:bodyPr>
          <a:lstStyle/>
          <a:p>
            <a:r>
              <a:rPr lang="en-US" dirty="0">
                <a:solidFill>
                  <a:schemeClr val="bg1"/>
                </a:solidFill>
              </a:rPr>
              <a:t>U, Th, K</a:t>
            </a:r>
          </a:p>
        </p:txBody>
      </p:sp>
      <p:pic>
        <p:nvPicPr>
          <p:cNvPr id="22" name="Graphic 21" descr="Pizza">
            <a:extLst>
              <a:ext uri="{FF2B5EF4-FFF2-40B4-BE49-F238E27FC236}">
                <a16:creationId xmlns:a16="http://schemas.microsoft.com/office/drawing/2014/main" id="{0CEBD91B-55B2-894D-83DF-E4B7E4756E0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20157" y="3938455"/>
            <a:ext cx="914400" cy="914400"/>
          </a:xfrm>
          <a:prstGeom prst="rect">
            <a:avLst/>
          </a:prstGeom>
        </p:spPr>
      </p:pic>
      <p:cxnSp>
        <p:nvCxnSpPr>
          <p:cNvPr id="35" name="Straight Arrow Connector 34">
            <a:extLst>
              <a:ext uri="{FF2B5EF4-FFF2-40B4-BE49-F238E27FC236}">
                <a16:creationId xmlns:a16="http://schemas.microsoft.com/office/drawing/2014/main" id="{A4918299-C2FA-CD4F-BBBD-940FA7CC803B}"/>
              </a:ext>
            </a:extLst>
          </p:cNvPr>
          <p:cNvCxnSpPr>
            <a:cxnSpLocks/>
          </p:cNvCxnSpPr>
          <p:nvPr/>
        </p:nvCxnSpPr>
        <p:spPr>
          <a:xfrm flipH="1" flipV="1">
            <a:off x="5826583" y="4283397"/>
            <a:ext cx="1142040" cy="1575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535C81C9-ABB5-384C-BFE9-46549FB30A82}"/>
              </a:ext>
            </a:extLst>
          </p:cNvPr>
          <p:cNvSpPr txBox="1"/>
          <p:nvPr/>
        </p:nvSpPr>
        <p:spPr>
          <a:xfrm>
            <a:off x="6940025" y="4751259"/>
            <a:ext cx="1142040" cy="461665"/>
          </a:xfrm>
          <a:prstGeom prst="rect">
            <a:avLst/>
          </a:prstGeom>
          <a:noFill/>
        </p:spPr>
        <p:txBody>
          <a:bodyPr wrap="square" rtlCol="0">
            <a:spAutoFit/>
          </a:bodyPr>
          <a:lstStyle/>
          <a:p>
            <a:r>
              <a:rPr lang="en-US" dirty="0">
                <a:solidFill>
                  <a:schemeClr val="bg1"/>
                </a:solidFill>
              </a:rPr>
              <a:t>Food</a:t>
            </a:r>
          </a:p>
        </p:txBody>
      </p:sp>
      <p:sp>
        <p:nvSpPr>
          <p:cNvPr id="21" name="TextBox 20">
            <a:extLst>
              <a:ext uri="{FF2B5EF4-FFF2-40B4-BE49-F238E27FC236}">
                <a16:creationId xmlns:a16="http://schemas.microsoft.com/office/drawing/2014/main" id="{8D8C1C02-20BA-D641-B005-F7F4127AE396}"/>
              </a:ext>
            </a:extLst>
          </p:cNvPr>
          <p:cNvSpPr txBox="1"/>
          <p:nvPr/>
        </p:nvSpPr>
        <p:spPr>
          <a:xfrm>
            <a:off x="2471352" y="2756648"/>
            <a:ext cx="1653560" cy="830997"/>
          </a:xfrm>
          <a:prstGeom prst="rect">
            <a:avLst/>
          </a:prstGeom>
          <a:noFill/>
        </p:spPr>
        <p:txBody>
          <a:bodyPr wrap="square" rtlCol="0">
            <a:spAutoFit/>
          </a:bodyPr>
          <a:lstStyle/>
          <a:p>
            <a:r>
              <a:rPr lang="en-US" dirty="0">
                <a:solidFill>
                  <a:schemeClr val="bg1"/>
                </a:solidFill>
              </a:rPr>
              <a:t>Medical Exposure</a:t>
            </a:r>
          </a:p>
        </p:txBody>
      </p:sp>
      <p:cxnSp>
        <p:nvCxnSpPr>
          <p:cNvPr id="23" name="Straight Arrow Connector 22">
            <a:extLst>
              <a:ext uri="{FF2B5EF4-FFF2-40B4-BE49-F238E27FC236}">
                <a16:creationId xmlns:a16="http://schemas.microsoft.com/office/drawing/2014/main" id="{349AA3E1-0D19-FF41-8A32-44563ADB45E8}"/>
              </a:ext>
            </a:extLst>
          </p:cNvPr>
          <p:cNvCxnSpPr>
            <a:cxnSpLocks/>
          </p:cNvCxnSpPr>
          <p:nvPr/>
        </p:nvCxnSpPr>
        <p:spPr>
          <a:xfrm>
            <a:off x="4062363" y="3512232"/>
            <a:ext cx="677711" cy="39827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4E67DF74-3CC3-0499-29FC-6CAD22038FBD}"/>
              </a:ext>
            </a:extLst>
          </p:cNvPr>
          <p:cNvSpPr txBox="1"/>
          <p:nvPr/>
        </p:nvSpPr>
        <p:spPr>
          <a:xfrm>
            <a:off x="5814830" y="3260610"/>
            <a:ext cx="338554" cy="461665"/>
          </a:xfrm>
          <a:prstGeom prst="rect">
            <a:avLst/>
          </a:prstGeom>
          <a:noFill/>
        </p:spPr>
        <p:txBody>
          <a:bodyPr wrap="none" rtlCol="0">
            <a:spAutoFit/>
          </a:bodyPr>
          <a:lstStyle/>
          <a:p>
            <a:r>
              <a:rPr lang="en-US" dirty="0"/>
              <a:t>n</a:t>
            </a:r>
          </a:p>
        </p:txBody>
      </p:sp>
      <p:sp>
        <p:nvSpPr>
          <p:cNvPr id="3" name="TextBox 2">
            <a:extLst>
              <a:ext uri="{FF2B5EF4-FFF2-40B4-BE49-F238E27FC236}">
                <a16:creationId xmlns:a16="http://schemas.microsoft.com/office/drawing/2014/main" id="{D506B263-33BE-9262-4801-835F4DA6916A}"/>
              </a:ext>
            </a:extLst>
          </p:cNvPr>
          <p:cNvSpPr txBox="1"/>
          <p:nvPr/>
        </p:nvSpPr>
        <p:spPr>
          <a:xfrm>
            <a:off x="6035003" y="3006845"/>
            <a:ext cx="362600" cy="461665"/>
          </a:xfrm>
          <a:prstGeom prst="rect">
            <a:avLst/>
          </a:prstGeom>
          <a:noFill/>
        </p:spPr>
        <p:txBody>
          <a:bodyPr wrap="none" rtlCol="0">
            <a:spAutoFit/>
          </a:bodyPr>
          <a:lstStyle/>
          <a:p>
            <a:r>
              <a:rPr lang="en-US" dirty="0">
                <a:latin typeface="Symbol" pitchFamily="2" charset="2"/>
              </a:rPr>
              <a:t>m</a:t>
            </a:r>
          </a:p>
        </p:txBody>
      </p:sp>
      <p:sp>
        <p:nvSpPr>
          <p:cNvPr id="4" name="TextBox 3">
            <a:extLst>
              <a:ext uri="{FF2B5EF4-FFF2-40B4-BE49-F238E27FC236}">
                <a16:creationId xmlns:a16="http://schemas.microsoft.com/office/drawing/2014/main" id="{8B6E5DDD-3C1A-AA49-E0FD-70079AB6BA70}"/>
              </a:ext>
            </a:extLst>
          </p:cNvPr>
          <p:cNvSpPr txBox="1"/>
          <p:nvPr/>
        </p:nvSpPr>
        <p:spPr>
          <a:xfrm>
            <a:off x="6292723" y="2795423"/>
            <a:ext cx="344966" cy="461665"/>
          </a:xfrm>
          <a:prstGeom prst="rect">
            <a:avLst/>
          </a:prstGeom>
          <a:noFill/>
        </p:spPr>
        <p:txBody>
          <a:bodyPr wrap="none" rtlCol="0">
            <a:spAutoFit/>
          </a:bodyPr>
          <a:lstStyle/>
          <a:p>
            <a:r>
              <a:rPr lang="en-US" dirty="0">
                <a:latin typeface="Symbol" pitchFamily="2" charset="2"/>
              </a:rPr>
              <a:t>n</a:t>
            </a:r>
          </a:p>
        </p:txBody>
      </p:sp>
    </p:spTree>
    <p:extLst>
      <p:ext uri="{BB962C8B-B14F-4D97-AF65-F5344CB8AC3E}">
        <p14:creationId xmlns:p14="http://schemas.microsoft.com/office/powerpoint/2010/main" val="419886403"/>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16"/>
          <p:cNvSpPr>
            <a:spLocks noGrp="1" noChangeArrowheads="1"/>
          </p:cNvSpPr>
          <p:nvPr>
            <p:ph type="title"/>
          </p:nvPr>
        </p:nvSpPr>
        <p:spPr bwMode="auto">
          <a:xfrm>
            <a:off x="0" y="228600"/>
            <a:ext cx="9144000" cy="861774"/>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r>
              <a:rPr lang="en-US" sz="3600" dirty="0">
                <a:solidFill>
                  <a:srgbClr val="D57500"/>
                </a:solidFill>
                <a:ea typeface="ＭＳ Ｐゴシック" charset="0"/>
              </a:rPr>
              <a:t>Pacific Northwest National Laboratory</a:t>
            </a:r>
          </a:p>
        </p:txBody>
      </p:sp>
      <p:sp>
        <p:nvSpPr>
          <p:cNvPr id="23" name="Slide Number Placeholder 3"/>
          <p:cNvSpPr>
            <a:spLocks noGrp="1"/>
          </p:cNvSpPr>
          <p:nvPr>
            <p:ph type="sldNum" sz="quarter" idx="4294967295"/>
          </p:nvPr>
        </p:nvSpPr>
        <p:spPr>
          <a:xfrm>
            <a:off x="112713" y="6496050"/>
            <a:ext cx="509587" cy="365125"/>
          </a:xfrm>
          <a:prstGeom prst="rect">
            <a:avLst/>
          </a:prstGeom>
        </p:spPr>
        <p:txBody>
          <a:bodyPr/>
          <a:lstStyle/>
          <a:p>
            <a:pPr>
              <a:defRPr/>
            </a:pPr>
            <a:fld id="{120011A5-591F-4C6D-818A-75923A9C3D6C}" type="slidenum">
              <a:rPr lang="en-US" sz="1200" smtClean="0">
                <a:solidFill>
                  <a:prstClr val="black"/>
                </a:solidFill>
              </a:rPr>
              <a:pPr>
                <a:defRPr/>
              </a:pPr>
              <a:t>3</a:t>
            </a:fld>
            <a:endParaRPr lang="en-US" sz="1200" dirty="0">
              <a:solidFill>
                <a:prstClr val="black"/>
              </a:solidFill>
            </a:endParaRPr>
          </a:p>
        </p:txBody>
      </p:sp>
      <p:sp>
        <p:nvSpPr>
          <p:cNvPr id="25" name="Text Box 14"/>
          <p:cNvSpPr txBox="1">
            <a:spLocks noChangeArrowheads="1"/>
          </p:cNvSpPr>
          <p:nvPr/>
        </p:nvSpPr>
        <p:spPr bwMode="auto">
          <a:xfrm>
            <a:off x="4813300" y="3962400"/>
            <a:ext cx="4216400" cy="2846933"/>
          </a:xfrm>
          <a:prstGeom prst="rect">
            <a:avLst/>
          </a:prstGeom>
          <a:noFill/>
          <a:ln w="9525">
            <a:noFill/>
            <a:miter lim="800000"/>
            <a:headEnd/>
            <a:tailEnd/>
          </a:ln>
        </p:spPr>
        <p:txBody>
          <a:bodyPr wrap="square">
            <a:spAutoFit/>
          </a:bodyPr>
          <a:lstStyle>
            <a:lvl1pPr>
              <a:defRPr sz="2400">
                <a:solidFill>
                  <a:schemeClr val="tx1"/>
                </a:solidFill>
                <a:latin typeface="Gill Sans" charset="0"/>
                <a:ea typeface="ＭＳ Ｐゴシック" charset="0"/>
                <a:cs typeface="ＭＳ Ｐゴシック" charset="0"/>
              </a:defRPr>
            </a:lvl1pPr>
            <a:lvl2pPr indent="-342900">
              <a:defRPr sz="2400">
                <a:solidFill>
                  <a:schemeClr val="tx1"/>
                </a:solidFill>
                <a:latin typeface="Gill Sans" charset="0"/>
                <a:ea typeface="ＭＳ Ｐゴシック" charset="0"/>
              </a:defRPr>
            </a:lvl2pPr>
            <a:lvl3pPr>
              <a:defRPr sz="2400">
                <a:solidFill>
                  <a:schemeClr val="tx1"/>
                </a:solidFill>
                <a:latin typeface="Gill Sans" charset="0"/>
                <a:ea typeface="ＭＳ Ｐゴシック" charset="0"/>
              </a:defRPr>
            </a:lvl3pPr>
            <a:lvl4pPr>
              <a:defRPr sz="2400">
                <a:solidFill>
                  <a:schemeClr val="tx1"/>
                </a:solidFill>
                <a:latin typeface="Gill Sans" charset="0"/>
                <a:ea typeface="ＭＳ Ｐゴシック" charset="0"/>
              </a:defRPr>
            </a:lvl4pPr>
            <a:lvl5pPr>
              <a:defRPr sz="2400">
                <a:solidFill>
                  <a:schemeClr val="tx1"/>
                </a:solidFill>
                <a:latin typeface="Gill Sans" charset="0"/>
                <a:ea typeface="ＭＳ Ｐゴシック" charset="0"/>
              </a:defRPr>
            </a:lvl5pPr>
            <a:lvl6pPr marL="457200" eaLnBrk="0" fontAlgn="base" hangingPunct="0">
              <a:spcBef>
                <a:spcPct val="0"/>
              </a:spcBef>
              <a:spcAft>
                <a:spcPct val="0"/>
              </a:spcAft>
              <a:defRPr sz="2400">
                <a:solidFill>
                  <a:schemeClr val="tx1"/>
                </a:solidFill>
                <a:latin typeface="Gill Sans" charset="0"/>
                <a:ea typeface="ＭＳ Ｐゴシック" charset="0"/>
              </a:defRPr>
            </a:lvl6pPr>
            <a:lvl7pPr marL="914400" eaLnBrk="0" fontAlgn="base" hangingPunct="0">
              <a:spcBef>
                <a:spcPct val="0"/>
              </a:spcBef>
              <a:spcAft>
                <a:spcPct val="0"/>
              </a:spcAft>
              <a:defRPr sz="2400">
                <a:solidFill>
                  <a:schemeClr val="tx1"/>
                </a:solidFill>
                <a:latin typeface="Gill Sans" charset="0"/>
                <a:ea typeface="ＭＳ Ｐゴシック" charset="0"/>
              </a:defRPr>
            </a:lvl7pPr>
            <a:lvl8pPr marL="1371600" eaLnBrk="0" fontAlgn="base" hangingPunct="0">
              <a:spcBef>
                <a:spcPct val="0"/>
              </a:spcBef>
              <a:spcAft>
                <a:spcPct val="0"/>
              </a:spcAft>
              <a:defRPr sz="2400">
                <a:solidFill>
                  <a:schemeClr val="tx1"/>
                </a:solidFill>
                <a:latin typeface="Gill Sans" charset="0"/>
                <a:ea typeface="ＭＳ Ｐゴシック" charset="0"/>
              </a:defRPr>
            </a:lvl8pPr>
            <a:lvl9pPr marL="1828800" eaLnBrk="0" fontAlgn="base" hangingPunct="0">
              <a:spcBef>
                <a:spcPct val="0"/>
              </a:spcBef>
              <a:spcAft>
                <a:spcPct val="0"/>
              </a:spcAft>
              <a:defRPr sz="2400">
                <a:solidFill>
                  <a:schemeClr val="tx1"/>
                </a:solidFill>
                <a:latin typeface="Gill Sans" charset="0"/>
                <a:ea typeface="ＭＳ Ｐゴシック" charset="0"/>
              </a:defRPr>
            </a:lvl9pPr>
          </a:lstStyle>
          <a:p>
            <a:pPr>
              <a:spcBef>
                <a:spcPct val="50000"/>
              </a:spcBef>
              <a:buClr>
                <a:srgbClr val="D57500"/>
              </a:buClr>
            </a:pPr>
            <a:r>
              <a:rPr lang="en-US" sz="2200" b="1" dirty="0">
                <a:latin typeface="Times New Roman"/>
                <a:cs typeface="Times New Roman"/>
              </a:rPr>
              <a:t>Physical Sciences Facility</a:t>
            </a:r>
          </a:p>
          <a:p>
            <a:pPr lvl="1">
              <a:spcBef>
                <a:spcPts val="600"/>
              </a:spcBef>
              <a:buClr>
                <a:srgbClr val="D57500"/>
              </a:buClr>
              <a:buFont typeface="Wingdings" charset="2"/>
              <a:buChar char="Ø"/>
            </a:pPr>
            <a:r>
              <a:rPr lang="en-US" sz="2200" dirty="0">
                <a:solidFill>
                  <a:srgbClr val="000000"/>
                </a:solidFill>
                <a:latin typeface="Times New Roman"/>
                <a:cs typeface="Times New Roman"/>
              </a:rPr>
              <a:t>Ultra-trace Laboratory</a:t>
            </a:r>
          </a:p>
          <a:p>
            <a:pPr lvl="1">
              <a:spcBef>
                <a:spcPts val="600"/>
              </a:spcBef>
              <a:buClr>
                <a:srgbClr val="D57500"/>
              </a:buClr>
              <a:buFont typeface="Wingdings" charset="2"/>
              <a:buChar char="Ø"/>
            </a:pPr>
            <a:r>
              <a:rPr lang="en-US" sz="2200" dirty="0">
                <a:solidFill>
                  <a:srgbClr val="000000"/>
                </a:solidFill>
                <a:latin typeface="Times New Roman"/>
                <a:cs typeface="Times New Roman"/>
              </a:rPr>
              <a:t>Radiation Detection Laboratory </a:t>
            </a:r>
          </a:p>
          <a:p>
            <a:pPr lvl="1">
              <a:spcBef>
                <a:spcPts val="600"/>
              </a:spcBef>
              <a:buClr>
                <a:srgbClr val="D57500"/>
              </a:buClr>
              <a:buFont typeface="Wingdings" charset="2"/>
              <a:buChar char="Ø"/>
            </a:pPr>
            <a:r>
              <a:rPr lang="en-US" sz="2200" dirty="0">
                <a:solidFill>
                  <a:srgbClr val="000000"/>
                </a:solidFill>
                <a:latin typeface="Times New Roman"/>
                <a:cs typeface="Times New Roman"/>
              </a:rPr>
              <a:t>Materials Science &amp; Technology Laboratory</a:t>
            </a:r>
          </a:p>
          <a:p>
            <a:pPr lvl="1">
              <a:spcBef>
                <a:spcPts val="600"/>
              </a:spcBef>
              <a:buClr>
                <a:srgbClr val="D57500"/>
              </a:buClr>
              <a:buFont typeface="Wingdings" charset="2"/>
              <a:buChar char="Ø"/>
            </a:pPr>
            <a:r>
              <a:rPr lang="en-US" sz="2200" dirty="0">
                <a:solidFill>
                  <a:srgbClr val="000000"/>
                </a:solidFill>
                <a:latin typeface="Times New Roman"/>
                <a:cs typeface="Times New Roman"/>
              </a:rPr>
              <a:t>Underground Laboratory</a:t>
            </a:r>
          </a:p>
          <a:p>
            <a:pPr lvl="1">
              <a:spcBef>
                <a:spcPts val="600"/>
              </a:spcBef>
              <a:buClr>
                <a:srgbClr val="D57500"/>
              </a:buClr>
              <a:buFont typeface="Wingdings" charset="2"/>
              <a:buChar char="Ø"/>
            </a:pPr>
            <a:r>
              <a:rPr lang="en-US" sz="2200" dirty="0">
                <a:solidFill>
                  <a:srgbClr val="000000"/>
                </a:solidFill>
                <a:latin typeface="Times New Roman"/>
                <a:cs typeface="Times New Roman"/>
              </a:rPr>
              <a:t>Large Detector Laboratory</a:t>
            </a:r>
          </a:p>
        </p:txBody>
      </p:sp>
      <p:sp>
        <p:nvSpPr>
          <p:cNvPr id="3" name="TextBox 2"/>
          <p:cNvSpPr txBox="1"/>
          <p:nvPr/>
        </p:nvSpPr>
        <p:spPr>
          <a:xfrm>
            <a:off x="469900" y="4025900"/>
            <a:ext cx="4051109" cy="1446550"/>
          </a:xfrm>
          <a:prstGeom prst="rect">
            <a:avLst/>
          </a:prstGeom>
          <a:noFill/>
        </p:spPr>
        <p:txBody>
          <a:bodyPr wrap="none" rtlCol="0">
            <a:spAutoFit/>
          </a:bodyPr>
          <a:lstStyle/>
          <a:p>
            <a:pPr marL="342900" indent="-342900">
              <a:buClr>
                <a:srgbClr val="D57500"/>
              </a:buClr>
              <a:buFont typeface="Wingdings" charset="2"/>
              <a:buChar char="Ø"/>
            </a:pPr>
            <a:r>
              <a:rPr lang="en-US" sz="2200" dirty="0">
                <a:latin typeface="Times New Roman"/>
                <a:cs typeface="Times New Roman"/>
              </a:rPr>
              <a:t>U.S. DOE National Laboratory</a:t>
            </a:r>
          </a:p>
          <a:p>
            <a:pPr marL="342900" indent="-342900">
              <a:buClr>
                <a:srgbClr val="D57500"/>
              </a:buClr>
              <a:buFont typeface="Wingdings" charset="2"/>
              <a:buChar char="Ø"/>
            </a:pPr>
            <a:r>
              <a:rPr lang="en-US" sz="2200" dirty="0">
                <a:latin typeface="Times New Roman"/>
                <a:cs typeface="Times New Roman"/>
              </a:rPr>
              <a:t>Office of Science Lab</a:t>
            </a:r>
          </a:p>
          <a:p>
            <a:pPr marL="342900" indent="-342900">
              <a:buClr>
                <a:srgbClr val="D57500"/>
              </a:buClr>
              <a:buFont typeface="Wingdings" charset="2"/>
              <a:buChar char="Ø"/>
            </a:pPr>
            <a:r>
              <a:rPr lang="en-US" sz="2200" dirty="0">
                <a:latin typeface="Times New Roman"/>
                <a:cs typeface="Times New Roman"/>
              </a:rPr>
              <a:t>&gt; 4500 staff</a:t>
            </a:r>
          </a:p>
          <a:p>
            <a:pPr marL="342900" indent="-342900">
              <a:buClr>
                <a:srgbClr val="D57500"/>
              </a:buClr>
              <a:buFont typeface="Wingdings" charset="2"/>
              <a:buChar char="Ø"/>
            </a:pPr>
            <a:r>
              <a:rPr lang="en-US" sz="2200" dirty="0">
                <a:latin typeface="Times New Roman"/>
                <a:cs typeface="Times New Roman"/>
              </a:rPr>
              <a:t>&gt; $1B</a:t>
            </a:r>
          </a:p>
        </p:txBody>
      </p:sp>
      <p:pic>
        <p:nvPicPr>
          <p:cNvPr id="4" name="Picture 3" descr="PNNL aerial view outlined.ti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59079" y="822324"/>
            <a:ext cx="8610604" cy="3228976"/>
          </a:xfrm>
          <a:prstGeom prst="rect">
            <a:avLst/>
          </a:prstGeom>
        </p:spPr>
      </p:pic>
    </p:spTree>
    <p:extLst>
      <p:ext uri="{BB962C8B-B14F-4D97-AF65-F5344CB8AC3E}">
        <p14:creationId xmlns:p14="http://schemas.microsoft.com/office/powerpoint/2010/main" val="2062527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Footer Placeholder 3"/>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823D7B3-CD85-E046-A39D-542E42278B16}" type="slidenum">
              <a:rPr lang="en-US" sz="900">
                <a:solidFill>
                  <a:srgbClr val="777777"/>
                </a:solidFill>
              </a:rPr>
              <a:pPr eaLnBrk="1" hangingPunct="1"/>
              <a:t>30</a:t>
            </a:fld>
            <a:r>
              <a:rPr lang="en-US" sz="900">
                <a:solidFill>
                  <a:srgbClr val="777777"/>
                </a:solidFill>
                <a:latin typeface="Times New Roman" charset="0"/>
              </a:rPr>
              <a:t> </a:t>
            </a:r>
          </a:p>
        </p:txBody>
      </p:sp>
      <p:sp>
        <p:nvSpPr>
          <p:cNvPr id="62467" name="Rectangle 2"/>
          <p:cNvSpPr>
            <a:spLocks noGrp="1" noChangeArrowheads="1"/>
          </p:cNvSpPr>
          <p:nvPr>
            <p:ph type="title"/>
          </p:nvPr>
        </p:nvSpPr>
        <p:spPr>
          <a:xfrm>
            <a:off x="457200" y="152400"/>
            <a:ext cx="8305800" cy="1092200"/>
          </a:xfrm>
        </p:spPr>
        <p:txBody>
          <a:bodyPr/>
          <a:lstStyle/>
          <a:p>
            <a:pPr algn="ctr" eaLnBrk="1" hangingPunct="1"/>
            <a:r>
              <a:rPr lang="en-US" sz="3600" dirty="0">
                <a:effectLst/>
                <a:latin typeface="Arial" charset="0"/>
                <a:ea typeface="ＭＳ Ｐゴシック" charset="0"/>
                <a:cs typeface="ＭＳ Ｐゴシック" charset="0"/>
              </a:rPr>
              <a:t>Naturally Occurring Radioactive Material and Man-Made Sources</a:t>
            </a:r>
          </a:p>
        </p:txBody>
      </p:sp>
      <p:sp>
        <p:nvSpPr>
          <p:cNvPr id="62468" name="Rectangle 3"/>
          <p:cNvSpPr>
            <a:spLocks noGrp="1" noChangeArrowheads="1"/>
          </p:cNvSpPr>
          <p:nvPr>
            <p:ph type="body" idx="1"/>
          </p:nvPr>
        </p:nvSpPr>
        <p:spPr>
          <a:xfrm>
            <a:off x="611560" y="1268760"/>
            <a:ext cx="7922840" cy="5112568"/>
          </a:xfrm>
        </p:spPr>
        <p:txBody>
          <a:bodyPr/>
          <a:lstStyle/>
          <a:p>
            <a:pPr eaLnBrk="1" hangingPunct="1">
              <a:buClr>
                <a:srgbClr val="D57500"/>
              </a:buClr>
              <a:buFont typeface="Wingdings" charset="2"/>
              <a:buChar char="Ø"/>
            </a:pPr>
            <a:r>
              <a:rPr lang="en-US" sz="2400" dirty="0">
                <a:latin typeface="Times New Roman" panose="02020603050405020304" pitchFamily="18" charset="0"/>
                <a:ea typeface="ＭＳ Ｐゴシック" charset="0"/>
                <a:cs typeface="Times New Roman" panose="02020603050405020304" pitchFamily="18" charset="0"/>
              </a:rPr>
              <a:t>NORM is the dominant source of alarms for cargo, but not passenger cars</a:t>
            </a:r>
          </a:p>
          <a:p>
            <a:pPr eaLnBrk="1" hangingPunct="1">
              <a:buClr>
                <a:srgbClr val="D57500"/>
              </a:buClr>
              <a:buFont typeface="Wingdings" charset="2"/>
              <a:buChar char="Ø"/>
            </a:pPr>
            <a:r>
              <a:rPr lang="en-US" sz="2400" dirty="0">
                <a:latin typeface="Times New Roman" panose="02020603050405020304" pitchFamily="18" charset="0"/>
                <a:ea typeface="ＭＳ Ｐゴシック" charset="0"/>
                <a:cs typeface="Times New Roman" panose="02020603050405020304" pitchFamily="18" charset="0"/>
              </a:rPr>
              <a:t>NORM, and technologically enhanced NORM, contain: </a:t>
            </a:r>
          </a:p>
          <a:p>
            <a:pPr lvl="1" eaLnBrk="1" hangingPunct="1"/>
            <a:r>
              <a:rPr lang="en-US" sz="2000" dirty="0">
                <a:latin typeface="Times New Roman" panose="02020603050405020304" pitchFamily="18" charset="0"/>
                <a:ea typeface="ＭＳ Ｐゴシック" charset="0"/>
                <a:cs typeface="Times New Roman" panose="02020603050405020304" pitchFamily="18" charset="0"/>
              </a:rPr>
              <a:t>uranium series (</a:t>
            </a:r>
            <a:r>
              <a:rPr lang="en-US" sz="2000" baseline="30000" dirty="0">
                <a:latin typeface="Times New Roman" panose="02020603050405020304" pitchFamily="18" charset="0"/>
                <a:ea typeface="ＭＳ Ｐゴシック" charset="0"/>
                <a:cs typeface="Times New Roman" panose="02020603050405020304" pitchFamily="18" charset="0"/>
              </a:rPr>
              <a:t>238</a:t>
            </a:r>
            <a:r>
              <a:rPr lang="en-US" sz="2000" dirty="0">
                <a:latin typeface="Times New Roman" panose="02020603050405020304" pitchFamily="18" charset="0"/>
                <a:ea typeface="ＭＳ Ｐゴシック" charset="0"/>
                <a:cs typeface="Times New Roman" panose="02020603050405020304" pitchFamily="18" charset="0"/>
              </a:rPr>
              <a:t>U; 4.5 billion years)</a:t>
            </a:r>
          </a:p>
          <a:p>
            <a:pPr lvl="1" eaLnBrk="1" hangingPunct="1"/>
            <a:r>
              <a:rPr lang="en-US" sz="2000" dirty="0">
                <a:latin typeface="Times New Roman" panose="02020603050405020304" pitchFamily="18" charset="0"/>
                <a:ea typeface="ＭＳ Ｐゴシック" charset="0"/>
                <a:cs typeface="Times New Roman" panose="02020603050405020304" pitchFamily="18" charset="0"/>
              </a:rPr>
              <a:t>thorium series (</a:t>
            </a:r>
            <a:r>
              <a:rPr lang="en-US" sz="2000" baseline="30000" dirty="0">
                <a:latin typeface="Times New Roman" panose="02020603050405020304" pitchFamily="18" charset="0"/>
                <a:ea typeface="ＭＳ Ｐゴシック" charset="0"/>
                <a:cs typeface="Times New Roman" panose="02020603050405020304" pitchFamily="18" charset="0"/>
              </a:rPr>
              <a:t>232</a:t>
            </a:r>
            <a:r>
              <a:rPr lang="en-US" sz="2000" dirty="0">
                <a:latin typeface="Times New Roman" panose="02020603050405020304" pitchFamily="18" charset="0"/>
                <a:ea typeface="ＭＳ Ｐゴシック" charset="0"/>
                <a:cs typeface="Times New Roman" panose="02020603050405020304" pitchFamily="18" charset="0"/>
              </a:rPr>
              <a:t>Th; 14 billion years)</a:t>
            </a:r>
          </a:p>
          <a:p>
            <a:pPr lvl="1" eaLnBrk="1" hangingPunct="1"/>
            <a:r>
              <a:rPr lang="en-US" sz="2000" dirty="0">
                <a:latin typeface="Times New Roman" panose="02020603050405020304" pitchFamily="18" charset="0"/>
                <a:ea typeface="ＭＳ Ｐゴシック" charset="0"/>
                <a:cs typeface="Times New Roman" panose="02020603050405020304" pitchFamily="18" charset="0"/>
              </a:rPr>
              <a:t>potassium (</a:t>
            </a:r>
            <a:r>
              <a:rPr lang="en-US" sz="2000" baseline="30000" dirty="0">
                <a:latin typeface="Times New Roman" panose="02020603050405020304" pitchFamily="18" charset="0"/>
                <a:ea typeface="ＭＳ Ｐゴシック" charset="0"/>
                <a:cs typeface="Times New Roman" panose="02020603050405020304" pitchFamily="18" charset="0"/>
              </a:rPr>
              <a:t>40</a:t>
            </a:r>
            <a:r>
              <a:rPr lang="en-US" sz="2000" dirty="0">
                <a:latin typeface="Times New Roman" panose="02020603050405020304" pitchFamily="18" charset="0"/>
                <a:ea typeface="ＭＳ Ｐゴシック" charset="0"/>
                <a:cs typeface="Times New Roman" panose="02020603050405020304" pitchFamily="18" charset="0"/>
              </a:rPr>
              <a:t>K; 1.3 billion years)</a:t>
            </a:r>
          </a:p>
          <a:p>
            <a:pPr eaLnBrk="1" hangingPunct="1">
              <a:buClr>
                <a:srgbClr val="D57500"/>
              </a:buClr>
              <a:buFont typeface="Wingdings" charset="2"/>
              <a:buChar char="Ø"/>
            </a:pPr>
            <a:r>
              <a:rPr lang="en-US" sz="2400" dirty="0">
                <a:latin typeface="Times New Roman" panose="02020603050405020304" pitchFamily="18" charset="0"/>
                <a:ea typeface="ＭＳ Ｐゴシック" charset="0"/>
                <a:cs typeface="Times New Roman" panose="02020603050405020304" pitchFamily="18" charset="0"/>
              </a:rPr>
              <a:t>Commercial isotope examples</a:t>
            </a:r>
          </a:p>
          <a:p>
            <a:pPr lvl="1" eaLnBrk="1" hangingPunct="1"/>
            <a:r>
              <a:rPr lang="en-US" sz="2000" baseline="30000" dirty="0">
                <a:latin typeface="Times New Roman" panose="02020603050405020304" pitchFamily="18" charset="0"/>
                <a:ea typeface="ＭＳ Ｐゴシック" charset="0"/>
                <a:cs typeface="Times New Roman" panose="02020603050405020304" pitchFamily="18" charset="0"/>
              </a:rPr>
              <a:t>241</a:t>
            </a:r>
            <a:r>
              <a:rPr lang="en-US" sz="2000" dirty="0">
                <a:latin typeface="Times New Roman" panose="02020603050405020304" pitchFamily="18" charset="0"/>
                <a:ea typeface="ＭＳ Ｐゴシック" charset="0"/>
                <a:cs typeface="Times New Roman" panose="02020603050405020304" pitchFamily="18" charset="0"/>
              </a:rPr>
              <a:t>Am, </a:t>
            </a:r>
            <a:r>
              <a:rPr lang="en-US" sz="2000" baseline="30000" dirty="0">
                <a:latin typeface="Times New Roman" panose="02020603050405020304" pitchFamily="18" charset="0"/>
                <a:ea typeface="ＭＳ Ｐゴシック" charset="0"/>
                <a:cs typeface="Times New Roman" panose="02020603050405020304" pitchFamily="18" charset="0"/>
              </a:rPr>
              <a:t>133</a:t>
            </a:r>
            <a:r>
              <a:rPr lang="en-US" sz="2000" dirty="0">
                <a:latin typeface="Times New Roman" panose="02020603050405020304" pitchFamily="18" charset="0"/>
                <a:ea typeface="ＭＳ Ｐゴシック" charset="0"/>
                <a:cs typeface="Times New Roman" panose="02020603050405020304" pitchFamily="18" charset="0"/>
              </a:rPr>
              <a:t>Ba, </a:t>
            </a:r>
            <a:r>
              <a:rPr lang="en-US" sz="2000" baseline="30000" dirty="0">
                <a:latin typeface="Times New Roman" panose="02020603050405020304" pitchFamily="18" charset="0"/>
                <a:ea typeface="ＭＳ Ｐゴシック" charset="0"/>
                <a:cs typeface="Times New Roman" panose="02020603050405020304" pitchFamily="18" charset="0"/>
              </a:rPr>
              <a:t>137</a:t>
            </a:r>
            <a:r>
              <a:rPr lang="en-US" sz="2000" dirty="0">
                <a:latin typeface="Times New Roman" panose="02020603050405020304" pitchFamily="18" charset="0"/>
                <a:ea typeface="ＭＳ Ｐゴシック" charset="0"/>
                <a:cs typeface="Times New Roman" panose="02020603050405020304" pitchFamily="18" charset="0"/>
              </a:rPr>
              <a:t>Cs, </a:t>
            </a:r>
            <a:r>
              <a:rPr lang="en-US" sz="2000" baseline="30000" dirty="0">
                <a:latin typeface="Times New Roman" panose="02020603050405020304" pitchFamily="18" charset="0"/>
                <a:ea typeface="ＭＳ Ｐゴシック" charset="0"/>
                <a:cs typeface="Times New Roman" panose="02020603050405020304" pitchFamily="18" charset="0"/>
              </a:rPr>
              <a:t>57</a:t>
            </a:r>
            <a:r>
              <a:rPr lang="en-US" sz="2000" dirty="0">
                <a:latin typeface="Times New Roman" panose="02020603050405020304" pitchFamily="18" charset="0"/>
                <a:ea typeface="ＭＳ Ｐゴシック" charset="0"/>
                <a:cs typeface="Times New Roman" panose="02020603050405020304" pitchFamily="18" charset="0"/>
              </a:rPr>
              <a:t>Co, </a:t>
            </a:r>
            <a:r>
              <a:rPr lang="en-US" sz="2000" baseline="30000" dirty="0">
                <a:latin typeface="Times New Roman" panose="02020603050405020304" pitchFamily="18" charset="0"/>
                <a:ea typeface="ＭＳ Ｐゴシック" charset="0"/>
                <a:cs typeface="Times New Roman" panose="02020603050405020304" pitchFamily="18" charset="0"/>
              </a:rPr>
              <a:t>60</a:t>
            </a:r>
            <a:r>
              <a:rPr lang="en-US" sz="2000" dirty="0">
                <a:latin typeface="Times New Roman" panose="02020603050405020304" pitchFamily="18" charset="0"/>
                <a:ea typeface="ＭＳ Ｐゴシック" charset="0"/>
                <a:cs typeface="Times New Roman" panose="02020603050405020304" pitchFamily="18" charset="0"/>
              </a:rPr>
              <a:t>Co, </a:t>
            </a:r>
            <a:r>
              <a:rPr lang="en-US" sz="2000" baseline="30000" dirty="0">
                <a:latin typeface="Times New Roman" panose="02020603050405020304" pitchFamily="18" charset="0"/>
                <a:ea typeface="ＭＳ Ｐゴシック" charset="0"/>
                <a:cs typeface="Times New Roman" panose="02020603050405020304" pitchFamily="18" charset="0"/>
              </a:rPr>
              <a:t>192</a:t>
            </a:r>
            <a:r>
              <a:rPr lang="en-US" sz="2000" dirty="0">
                <a:latin typeface="Times New Roman" panose="02020603050405020304" pitchFamily="18" charset="0"/>
                <a:ea typeface="ＭＳ Ｐゴシック" charset="0"/>
                <a:cs typeface="Times New Roman" panose="02020603050405020304" pitchFamily="18" charset="0"/>
              </a:rPr>
              <a:t>Ir, </a:t>
            </a:r>
            <a:r>
              <a:rPr lang="en-US" sz="2000" baseline="30000" dirty="0">
                <a:latin typeface="Times New Roman" panose="02020603050405020304" pitchFamily="18" charset="0"/>
                <a:ea typeface="ＭＳ Ｐゴシック" charset="0"/>
                <a:cs typeface="Times New Roman" panose="02020603050405020304" pitchFamily="18" charset="0"/>
              </a:rPr>
              <a:t>226</a:t>
            </a:r>
            <a:r>
              <a:rPr lang="en-US" sz="2000" dirty="0">
                <a:latin typeface="Times New Roman" panose="02020603050405020304" pitchFamily="18" charset="0"/>
                <a:ea typeface="ＭＳ Ｐゴシック" charset="0"/>
                <a:cs typeface="Times New Roman" panose="02020603050405020304" pitchFamily="18" charset="0"/>
              </a:rPr>
              <a:t>Ra, </a:t>
            </a:r>
            <a:r>
              <a:rPr lang="en-US" sz="2000" baseline="30000" dirty="0">
                <a:latin typeface="Times New Roman" panose="02020603050405020304" pitchFamily="18" charset="0"/>
                <a:ea typeface="ＭＳ Ｐゴシック" charset="0"/>
                <a:cs typeface="Times New Roman" panose="02020603050405020304" pitchFamily="18" charset="0"/>
              </a:rPr>
              <a:t>252</a:t>
            </a:r>
            <a:r>
              <a:rPr lang="en-US" sz="2000" dirty="0">
                <a:latin typeface="Times New Roman" panose="02020603050405020304" pitchFamily="18" charset="0"/>
                <a:ea typeface="ＭＳ Ｐゴシック" charset="0"/>
                <a:cs typeface="Times New Roman" panose="02020603050405020304" pitchFamily="18" charset="0"/>
              </a:rPr>
              <a:t>Cf, nuclear fuel, depleted uranium</a:t>
            </a:r>
          </a:p>
          <a:p>
            <a:pPr eaLnBrk="1" hangingPunct="1">
              <a:buClr>
                <a:srgbClr val="D57500"/>
              </a:buClr>
              <a:buFont typeface="Wingdings" charset="2"/>
              <a:buChar char="Ø"/>
            </a:pPr>
            <a:r>
              <a:rPr lang="en-US" sz="2400" dirty="0">
                <a:latin typeface="Times New Roman" panose="02020603050405020304" pitchFamily="18" charset="0"/>
                <a:ea typeface="ＭＳ Ｐゴシック" charset="0"/>
                <a:cs typeface="Times New Roman" panose="02020603050405020304" pitchFamily="18" charset="0"/>
              </a:rPr>
              <a:t>Medical radioisotopes</a:t>
            </a:r>
          </a:p>
          <a:p>
            <a:pPr lvl="1" eaLnBrk="1" hangingPunct="1"/>
            <a:r>
              <a:rPr lang="en-US" sz="2000" dirty="0">
                <a:latin typeface="Times New Roman" panose="02020603050405020304" pitchFamily="18" charset="0"/>
                <a:ea typeface="ＭＳ Ｐゴシック" charset="0"/>
                <a:cs typeface="Times New Roman" panose="02020603050405020304" pitchFamily="18" charset="0"/>
              </a:rPr>
              <a:t>92% of procedures are</a:t>
            </a:r>
            <a:r>
              <a:rPr lang="en-US" sz="2000" baseline="30000" dirty="0">
                <a:latin typeface="Times New Roman" panose="02020603050405020304" pitchFamily="18" charset="0"/>
                <a:ea typeface="ＭＳ Ｐゴシック" charset="0"/>
                <a:cs typeface="Times New Roman" panose="02020603050405020304" pitchFamily="18" charset="0"/>
              </a:rPr>
              <a:t> 99m</a:t>
            </a:r>
            <a:r>
              <a:rPr lang="en-US" sz="2000" dirty="0">
                <a:latin typeface="Times New Roman" panose="02020603050405020304" pitchFamily="18" charset="0"/>
                <a:ea typeface="ＭＳ Ｐゴシック" charset="0"/>
                <a:cs typeface="Times New Roman" panose="02020603050405020304" pitchFamily="18" charset="0"/>
              </a:rPr>
              <a:t>Tc for stress tests</a:t>
            </a:r>
          </a:p>
          <a:p>
            <a:pPr lvl="1" eaLnBrk="1" hangingPunct="1"/>
            <a:r>
              <a:rPr lang="en-US" sz="2000" baseline="30000" dirty="0">
                <a:latin typeface="Times New Roman" panose="02020603050405020304" pitchFamily="18" charset="0"/>
                <a:ea typeface="ＭＳ Ｐゴシック" charset="0"/>
                <a:cs typeface="Times New Roman" panose="02020603050405020304" pitchFamily="18" charset="0"/>
              </a:rPr>
              <a:t>18</a:t>
            </a:r>
            <a:r>
              <a:rPr lang="en-US" sz="2000" dirty="0">
                <a:latin typeface="Times New Roman" panose="02020603050405020304" pitchFamily="18" charset="0"/>
                <a:ea typeface="ＭＳ Ｐゴシック" charset="0"/>
                <a:cs typeface="Times New Roman" panose="02020603050405020304" pitchFamily="18" charset="0"/>
              </a:rPr>
              <a:t>F, </a:t>
            </a:r>
            <a:r>
              <a:rPr lang="en-US" sz="2000" baseline="30000" dirty="0">
                <a:latin typeface="Times New Roman" panose="02020603050405020304" pitchFamily="18" charset="0"/>
                <a:ea typeface="ＭＳ Ｐゴシック" charset="0"/>
                <a:cs typeface="Times New Roman" panose="02020603050405020304" pitchFamily="18" charset="0"/>
              </a:rPr>
              <a:t>14</a:t>
            </a:r>
            <a:r>
              <a:rPr lang="en-US" sz="2000" dirty="0">
                <a:latin typeface="Times New Roman" panose="02020603050405020304" pitchFamily="18" charset="0"/>
                <a:ea typeface="ＭＳ Ｐゴシック" charset="0"/>
                <a:cs typeface="Times New Roman" panose="02020603050405020304" pitchFamily="18" charset="0"/>
              </a:rPr>
              <a:t>C, </a:t>
            </a:r>
            <a:r>
              <a:rPr lang="en-US" sz="2000" baseline="30000" dirty="0">
                <a:latin typeface="Times New Roman" panose="02020603050405020304" pitchFamily="18" charset="0"/>
                <a:ea typeface="ＭＳ Ｐゴシック" charset="0"/>
                <a:cs typeface="Times New Roman" panose="02020603050405020304" pitchFamily="18" charset="0"/>
              </a:rPr>
              <a:t>111</a:t>
            </a:r>
            <a:r>
              <a:rPr lang="en-US" sz="2000" dirty="0">
                <a:latin typeface="Times New Roman" panose="02020603050405020304" pitchFamily="18" charset="0"/>
                <a:ea typeface="ＭＳ Ｐゴシック" charset="0"/>
                <a:cs typeface="Times New Roman" panose="02020603050405020304" pitchFamily="18" charset="0"/>
              </a:rPr>
              <a:t>In, </a:t>
            </a:r>
            <a:r>
              <a:rPr lang="en-US" sz="2000" baseline="30000" dirty="0">
                <a:latin typeface="Times New Roman" panose="02020603050405020304" pitchFamily="18" charset="0"/>
                <a:ea typeface="ＭＳ Ｐゴシック" charset="0"/>
                <a:cs typeface="Times New Roman" panose="02020603050405020304" pitchFamily="18" charset="0"/>
              </a:rPr>
              <a:t>57</a:t>
            </a:r>
            <a:r>
              <a:rPr lang="en-US" sz="2000" dirty="0">
                <a:latin typeface="Times New Roman" panose="02020603050405020304" pitchFamily="18" charset="0"/>
                <a:ea typeface="ＭＳ Ｐゴシック" charset="0"/>
                <a:cs typeface="Times New Roman" panose="02020603050405020304" pitchFamily="18" charset="0"/>
              </a:rPr>
              <a:t>Co, </a:t>
            </a:r>
            <a:r>
              <a:rPr lang="en-US" sz="2000" baseline="30000" dirty="0">
                <a:latin typeface="Times New Roman" panose="02020603050405020304" pitchFamily="18" charset="0"/>
                <a:ea typeface="ＭＳ Ｐゴシック" charset="0"/>
                <a:cs typeface="Times New Roman" panose="02020603050405020304" pitchFamily="18" charset="0"/>
              </a:rPr>
              <a:t>201</a:t>
            </a:r>
            <a:r>
              <a:rPr lang="en-US" sz="2000" dirty="0">
                <a:latin typeface="Times New Roman" panose="02020603050405020304" pitchFamily="18" charset="0"/>
                <a:ea typeface="ＭＳ Ｐゴシック" charset="0"/>
                <a:cs typeface="Times New Roman" panose="02020603050405020304" pitchFamily="18" charset="0"/>
              </a:rPr>
              <a:t>Tl, </a:t>
            </a:r>
            <a:r>
              <a:rPr lang="en-US" sz="2000" baseline="30000" dirty="0">
                <a:latin typeface="Times New Roman" panose="02020603050405020304" pitchFamily="18" charset="0"/>
                <a:ea typeface="ＭＳ Ｐゴシック" charset="0"/>
                <a:cs typeface="Times New Roman" panose="02020603050405020304" pitchFamily="18" charset="0"/>
              </a:rPr>
              <a:t>153</a:t>
            </a:r>
            <a:r>
              <a:rPr lang="en-US" sz="2000" dirty="0">
                <a:latin typeface="Times New Roman" panose="02020603050405020304" pitchFamily="18" charset="0"/>
                <a:ea typeface="ＭＳ Ｐゴシック" charset="0"/>
                <a:cs typeface="Times New Roman" panose="02020603050405020304" pitchFamily="18" charset="0"/>
              </a:rPr>
              <a:t>Sm, </a:t>
            </a:r>
            <a:r>
              <a:rPr lang="en-US" sz="2000" baseline="30000" dirty="0">
                <a:latin typeface="Times New Roman" panose="02020603050405020304" pitchFamily="18" charset="0"/>
                <a:ea typeface="ＭＳ Ｐゴシック" charset="0"/>
                <a:cs typeface="Times New Roman" panose="02020603050405020304" pitchFamily="18" charset="0"/>
              </a:rPr>
              <a:t>89</a:t>
            </a:r>
            <a:r>
              <a:rPr lang="en-US" sz="2000" dirty="0">
                <a:latin typeface="Times New Roman" panose="02020603050405020304" pitchFamily="18" charset="0"/>
                <a:ea typeface="ＭＳ Ｐゴシック" charset="0"/>
                <a:cs typeface="Times New Roman" panose="02020603050405020304" pitchFamily="18" charset="0"/>
              </a:rPr>
              <a:t>Sr, </a:t>
            </a:r>
            <a:r>
              <a:rPr lang="en-US" sz="2000" baseline="30000" dirty="0">
                <a:latin typeface="Times New Roman" panose="02020603050405020304" pitchFamily="18" charset="0"/>
                <a:ea typeface="ＭＳ Ｐゴシック" charset="0"/>
                <a:cs typeface="Times New Roman" panose="02020603050405020304" pitchFamily="18" charset="0"/>
              </a:rPr>
              <a:t>131</a:t>
            </a:r>
            <a:r>
              <a:rPr lang="en-US" sz="2000" dirty="0">
                <a:latin typeface="Times New Roman" panose="02020603050405020304" pitchFamily="18" charset="0"/>
                <a:ea typeface="ＭＳ Ｐゴシック" charset="0"/>
                <a:cs typeface="Times New Roman" panose="02020603050405020304" pitchFamily="18" charset="0"/>
              </a:rPr>
              <a:t>I, </a:t>
            </a:r>
            <a:r>
              <a:rPr lang="en-US" sz="2000" baseline="30000" dirty="0">
                <a:latin typeface="Times New Roman" panose="02020603050405020304" pitchFamily="18" charset="0"/>
                <a:ea typeface="ＭＳ Ｐゴシック" charset="0"/>
                <a:cs typeface="Times New Roman" panose="02020603050405020304" pitchFamily="18" charset="0"/>
              </a:rPr>
              <a:t>67</a:t>
            </a:r>
            <a:r>
              <a:rPr lang="en-US" sz="2000" dirty="0">
                <a:latin typeface="Times New Roman" panose="02020603050405020304" pitchFamily="18" charset="0"/>
                <a:ea typeface="ＭＳ Ｐゴシック" charset="0"/>
                <a:cs typeface="Times New Roman" panose="02020603050405020304" pitchFamily="18" charset="0"/>
              </a:rPr>
              <a:t>Ga, </a:t>
            </a:r>
            <a:r>
              <a:rPr lang="en-US" sz="2000" baseline="30000" dirty="0">
                <a:latin typeface="Times New Roman" panose="02020603050405020304" pitchFamily="18" charset="0"/>
                <a:ea typeface="ＭＳ Ｐゴシック" charset="0"/>
                <a:cs typeface="Times New Roman" panose="02020603050405020304" pitchFamily="18" charset="0"/>
              </a:rPr>
              <a:t>51</a:t>
            </a:r>
            <a:r>
              <a:rPr lang="en-US" sz="2000" dirty="0">
                <a:latin typeface="Times New Roman" panose="02020603050405020304" pitchFamily="18" charset="0"/>
                <a:ea typeface="ＭＳ Ｐゴシック" charset="0"/>
                <a:cs typeface="Times New Roman" panose="02020603050405020304" pitchFamily="18" charset="0"/>
              </a:rPr>
              <a:t>Cr </a:t>
            </a:r>
          </a:p>
          <a:p>
            <a:pPr lvl="1" eaLnBrk="1" hangingPunct="1"/>
            <a:r>
              <a:rPr lang="en-US" sz="2000" dirty="0">
                <a:latin typeface="Times New Roman" panose="02020603050405020304" pitchFamily="18" charset="0"/>
                <a:ea typeface="ＭＳ Ｐゴシック" charset="0"/>
                <a:cs typeface="Times New Roman" panose="02020603050405020304" pitchFamily="18" charset="0"/>
              </a:rPr>
              <a:t>One in 2600 Americans carries a radioactive burden large enough to be seen in an RPM</a:t>
            </a:r>
          </a:p>
          <a:p>
            <a:pPr eaLnBrk="1" hangingPunct="1">
              <a:buClr>
                <a:srgbClr val="D57500"/>
              </a:buClr>
              <a:buFont typeface="Wingdings" charset="2"/>
              <a:buChar char="Ø"/>
            </a:pPr>
            <a:r>
              <a:rPr lang="en-US" dirty="0">
                <a:latin typeface="Times New Roman" panose="02020603050405020304" pitchFamily="18" charset="0"/>
                <a:ea typeface="ＭＳ Ｐゴシック" charset="0"/>
                <a:cs typeface="Times New Roman" panose="02020603050405020304" pitchFamily="18" charset="0"/>
              </a:rPr>
              <a:t>Skyshine from radiography</a:t>
            </a:r>
          </a:p>
        </p:txBody>
      </p:sp>
    </p:spTree>
    <p:extLst>
      <p:ext uri="{BB962C8B-B14F-4D97-AF65-F5344CB8AC3E}">
        <p14:creationId xmlns:p14="http://schemas.microsoft.com/office/powerpoint/2010/main" val="2812301460"/>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8" name="Footer Placeholder 3"/>
          <p:cNvSpPr>
            <a:spLocks noGrp="1"/>
          </p:cNvSpPr>
          <p:nvPr>
            <p:ph type="ftr" sz="quarter" idx="10"/>
          </p:nvPr>
        </p:nvSpPr>
        <p:spPr>
          <a:xfrm>
            <a:off x="180975" y="6424613"/>
            <a:ext cx="609600" cy="2286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tabLst>
                <a:tab pos="457200" algn="l"/>
                <a:tab pos="800100" algn="l"/>
                <a:tab pos="1257300" algn="l"/>
              </a:tabLst>
              <a:defRPr sz="2400">
                <a:solidFill>
                  <a:schemeClr val="tx1"/>
                </a:solidFill>
                <a:latin typeface="Arial" charset="0"/>
                <a:ea typeface="ＭＳ Ｐゴシック" charset="0"/>
                <a:cs typeface="ＭＳ Ｐゴシック" charset="0"/>
              </a:defRPr>
            </a:lvl1pPr>
            <a:lvl2pPr marL="37931725" indent="-37474525" eaLnBrk="0" hangingPunct="0">
              <a:tabLst>
                <a:tab pos="457200" algn="l"/>
                <a:tab pos="800100" algn="l"/>
                <a:tab pos="1257300" algn="l"/>
              </a:tabLst>
              <a:defRPr sz="2400">
                <a:solidFill>
                  <a:schemeClr val="tx1"/>
                </a:solidFill>
                <a:latin typeface="Arial" charset="0"/>
                <a:ea typeface="ＭＳ Ｐゴシック" charset="0"/>
              </a:defRPr>
            </a:lvl2pPr>
            <a:lvl3pPr eaLnBrk="0" hangingPunct="0">
              <a:tabLst>
                <a:tab pos="457200" algn="l"/>
                <a:tab pos="800100" algn="l"/>
                <a:tab pos="1257300" algn="l"/>
              </a:tabLst>
              <a:defRPr sz="2400">
                <a:solidFill>
                  <a:schemeClr val="tx1"/>
                </a:solidFill>
                <a:latin typeface="Arial" charset="0"/>
                <a:ea typeface="ＭＳ Ｐゴシック" charset="0"/>
              </a:defRPr>
            </a:lvl3pPr>
            <a:lvl4pPr eaLnBrk="0" hangingPunct="0">
              <a:tabLst>
                <a:tab pos="457200" algn="l"/>
                <a:tab pos="800100" algn="l"/>
                <a:tab pos="1257300" algn="l"/>
              </a:tabLst>
              <a:defRPr sz="2400">
                <a:solidFill>
                  <a:schemeClr val="tx1"/>
                </a:solidFill>
                <a:latin typeface="Arial" charset="0"/>
                <a:ea typeface="ＭＳ Ｐゴシック" charset="0"/>
              </a:defRPr>
            </a:lvl4pPr>
            <a:lvl5pPr eaLnBrk="0" hangingPunct="0">
              <a:tabLst>
                <a:tab pos="457200" algn="l"/>
                <a:tab pos="800100" algn="l"/>
                <a:tab pos="1257300" algn="l"/>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457200" algn="l"/>
                <a:tab pos="800100" algn="l"/>
                <a:tab pos="1257300" algn="l"/>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457200" algn="l"/>
                <a:tab pos="800100" algn="l"/>
                <a:tab pos="1257300" algn="l"/>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457200" algn="l"/>
                <a:tab pos="800100" algn="l"/>
                <a:tab pos="1257300" algn="l"/>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457200" algn="l"/>
                <a:tab pos="800100" algn="l"/>
                <a:tab pos="1257300" algn="l"/>
              </a:tabLst>
              <a:defRPr sz="2400">
                <a:solidFill>
                  <a:schemeClr val="tx1"/>
                </a:solidFill>
                <a:latin typeface="Arial" charset="0"/>
                <a:ea typeface="ＭＳ Ｐゴシック" charset="0"/>
              </a:defRPr>
            </a:lvl9pPr>
          </a:lstStyle>
          <a:p>
            <a:pPr eaLnBrk="1" hangingPunct="1"/>
            <a:fld id="{356962F8-8D49-2A43-A287-B0AD43DBA127}" type="slidenum">
              <a:rPr lang="en-US" sz="900">
                <a:solidFill>
                  <a:srgbClr val="777777"/>
                </a:solidFill>
              </a:rPr>
              <a:pPr eaLnBrk="1" hangingPunct="1"/>
              <a:t>31</a:t>
            </a:fld>
            <a:r>
              <a:rPr lang="en-US" sz="900">
                <a:solidFill>
                  <a:srgbClr val="777777"/>
                </a:solidFill>
                <a:latin typeface="Times New Roman" charset="0"/>
              </a:rPr>
              <a:t> </a:t>
            </a:r>
          </a:p>
        </p:txBody>
      </p:sp>
      <p:sp>
        <p:nvSpPr>
          <p:cNvPr id="17411" name="Rectangle 2"/>
          <p:cNvSpPr>
            <a:spLocks noGrp="1" noChangeArrowheads="1"/>
          </p:cNvSpPr>
          <p:nvPr>
            <p:ph type="title"/>
          </p:nvPr>
        </p:nvSpPr>
        <p:spPr>
          <a:xfrm>
            <a:off x="419100" y="228600"/>
            <a:ext cx="8305800" cy="1025525"/>
          </a:xfrm>
        </p:spPr>
        <p:txBody>
          <a:bodyPr/>
          <a:lstStyle/>
          <a:p>
            <a:pPr algn="ctr"/>
            <a:r>
              <a:rPr lang="ja-JP" altLang="en-US" sz="3600" dirty="0">
                <a:solidFill>
                  <a:srgbClr val="D57500"/>
                </a:solidFill>
                <a:latin typeface="Arial" charset="0"/>
                <a:ea typeface="ＭＳ Ｐゴシック" charset="0"/>
                <a:cs typeface="ＭＳ Ｐゴシック" charset="0"/>
              </a:rPr>
              <a:t>“</a:t>
            </a:r>
            <a:r>
              <a:rPr lang="en-US" sz="3600" dirty="0">
                <a:solidFill>
                  <a:srgbClr val="D57500"/>
                </a:solidFill>
                <a:latin typeface="Arial" charset="0"/>
                <a:ea typeface="ＭＳ Ｐゴシック" charset="0"/>
                <a:cs typeface="ＭＳ Ｐゴシック" charset="0"/>
              </a:rPr>
              <a:t>Nuisance</a:t>
            </a:r>
            <a:r>
              <a:rPr lang="ja-JP" altLang="en-US" sz="3600" dirty="0">
                <a:solidFill>
                  <a:srgbClr val="D57500"/>
                </a:solidFill>
                <a:latin typeface="Arial" charset="0"/>
                <a:ea typeface="ＭＳ Ｐゴシック" charset="0"/>
                <a:cs typeface="ＭＳ Ｐゴシック" charset="0"/>
              </a:rPr>
              <a:t>”</a:t>
            </a:r>
            <a:r>
              <a:rPr lang="en-US" sz="3600" dirty="0">
                <a:solidFill>
                  <a:srgbClr val="D57500"/>
                </a:solidFill>
                <a:latin typeface="Arial" charset="0"/>
                <a:ea typeface="ＭＳ Ｐゴシック" charset="0"/>
                <a:cs typeface="ＭＳ Ｐゴシック" charset="0"/>
              </a:rPr>
              <a:t> or </a:t>
            </a:r>
            <a:r>
              <a:rPr lang="ja-JP" altLang="en-US" sz="3600" dirty="0">
                <a:solidFill>
                  <a:srgbClr val="D57500"/>
                </a:solidFill>
                <a:latin typeface="Arial" charset="0"/>
                <a:ea typeface="ＭＳ Ｐゴシック" charset="0"/>
                <a:cs typeface="ＭＳ Ｐゴシック" charset="0"/>
              </a:rPr>
              <a:t>“</a:t>
            </a:r>
            <a:r>
              <a:rPr lang="en-US" sz="3600" dirty="0">
                <a:solidFill>
                  <a:srgbClr val="D57500"/>
                </a:solidFill>
                <a:latin typeface="Arial" charset="0"/>
                <a:ea typeface="ＭＳ Ｐゴシック" charset="0"/>
                <a:cs typeface="ＭＳ Ｐゴシック" charset="0"/>
              </a:rPr>
              <a:t>Innocent</a:t>
            </a:r>
            <a:r>
              <a:rPr lang="ja-JP" altLang="en-US" sz="3600" dirty="0">
                <a:solidFill>
                  <a:srgbClr val="D57500"/>
                </a:solidFill>
                <a:latin typeface="Arial" charset="0"/>
                <a:ea typeface="ＭＳ Ｐゴシック" charset="0"/>
                <a:cs typeface="ＭＳ Ｐゴシック" charset="0"/>
              </a:rPr>
              <a:t>”</a:t>
            </a:r>
            <a:r>
              <a:rPr lang="en-US" sz="3600" dirty="0">
                <a:solidFill>
                  <a:srgbClr val="D57500"/>
                </a:solidFill>
                <a:latin typeface="Arial" charset="0"/>
                <a:ea typeface="ＭＳ Ｐゴシック" charset="0"/>
                <a:cs typeface="ＭＳ Ｐゴシック" charset="0"/>
              </a:rPr>
              <a:t> Alarms</a:t>
            </a:r>
          </a:p>
        </p:txBody>
      </p:sp>
      <p:sp>
        <p:nvSpPr>
          <p:cNvPr id="75780" name="Rectangle 3"/>
          <p:cNvSpPr txBox="1">
            <a:spLocks noChangeArrowheads="1"/>
          </p:cNvSpPr>
          <p:nvPr/>
        </p:nvSpPr>
        <p:spPr bwMode="auto">
          <a:xfrm>
            <a:off x="685800" y="990600"/>
            <a:ext cx="7772400" cy="541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marL="342900" indent="-34290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marL="457200" indent="-457200">
              <a:lnSpc>
                <a:spcPct val="75000"/>
              </a:lnSpc>
              <a:spcBef>
                <a:spcPct val="30000"/>
              </a:spcBef>
              <a:buClr>
                <a:srgbClr val="D57500"/>
              </a:buClr>
              <a:buFont typeface="Wingdings" charset="2"/>
              <a:buChar char="Ø"/>
            </a:pPr>
            <a:r>
              <a:rPr lang="en-US" sz="2600" dirty="0">
                <a:latin typeface="Times New Roman"/>
                <a:cs typeface="Times New Roman"/>
              </a:rPr>
              <a:t>Neutron Alarms - Few sources</a:t>
            </a:r>
          </a:p>
          <a:p>
            <a:pPr lvl="1">
              <a:lnSpc>
                <a:spcPct val="75000"/>
              </a:lnSpc>
              <a:spcBef>
                <a:spcPct val="30000"/>
              </a:spcBef>
              <a:buFont typeface="Wingdings" charset="0"/>
              <a:buChar char="§"/>
            </a:pPr>
            <a:r>
              <a:rPr lang="en-US" sz="2000" dirty="0">
                <a:latin typeface="Times New Roman"/>
                <a:cs typeface="Times New Roman"/>
              </a:rPr>
              <a:t>Troxler gauges, nuclear fuel, yellowcake, well logging sources</a:t>
            </a:r>
          </a:p>
          <a:p>
            <a:pPr lvl="1">
              <a:lnSpc>
                <a:spcPct val="75000"/>
              </a:lnSpc>
              <a:spcBef>
                <a:spcPct val="30000"/>
              </a:spcBef>
              <a:buFont typeface="Wingdings" charset="0"/>
              <a:buChar char="§"/>
            </a:pPr>
            <a:r>
              <a:rPr lang="en-US" sz="2000" dirty="0">
                <a:latin typeface="Times New Roman"/>
                <a:cs typeface="Times New Roman"/>
              </a:rPr>
              <a:t>Ship effect</a:t>
            </a:r>
          </a:p>
          <a:p>
            <a:pPr marL="457200" indent="-457200">
              <a:lnSpc>
                <a:spcPct val="75000"/>
              </a:lnSpc>
              <a:spcBef>
                <a:spcPct val="30000"/>
              </a:spcBef>
              <a:buClr>
                <a:srgbClr val="D57500"/>
              </a:buClr>
              <a:buFont typeface="Wingdings" charset="2"/>
              <a:buChar char="Ø"/>
            </a:pPr>
            <a:r>
              <a:rPr lang="en-US" sz="2600" dirty="0">
                <a:latin typeface="Times New Roman"/>
                <a:cs typeface="Times New Roman"/>
              </a:rPr>
              <a:t>Gamma Ray Nuisance Alarms</a:t>
            </a:r>
          </a:p>
          <a:p>
            <a:pPr lvl="1">
              <a:lnSpc>
                <a:spcPct val="75000"/>
              </a:lnSpc>
              <a:spcBef>
                <a:spcPct val="30000"/>
              </a:spcBef>
              <a:buFont typeface="Wingdings" charset="0"/>
              <a:buChar char="§"/>
            </a:pPr>
            <a:r>
              <a:rPr lang="en-US" sz="2000" dirty="0">
                <a:latin typeface="Times New Roman"/>
                <a:cs typeface="Times New Roman"/>
              </a:rPr>
              <a:t>Naturally Occurring Radioactive Material</a:t>
            </a:r>
          </a:p>
          <a:p>
            <a:pPr lvl="1">
              <a:lnSpc>
                <a:spcPct val="75000"/>
              </a:lnSpc>
              <a:spcBef>
                <a:spcPct val="30000"/>
              </a:spcBef>
              <a:buFont typeface="Wingdings" charset="0"/>
              <a:buChar char="§"/>
            </a:pPr>
            <a:r>
              <a:rPr lang="en-US" sz="2000" dirty="0">
                <a:latin typeface="Times New Roman"/>
                <a:cs typeface="Times New Roman"/>
              </a:rPr>
              <a:t>agricultural products like fertilizer</a:t>
            </a:r>
          </a:p>
          <a:p>
            <a:pPr lvl="1">
              <a:lnSpc>
                <a:spcPct val="75000"/>
              </a:lnSpc>
              <a:spcBef>
                <a:spcPct val="30000"/>
              </a:spcBef>
              <a:buFont typeface="Wingdings" charset="0"/>
              <a:buChar char="§"/>
            </a:pPr>
            <a:r>
              <a:rPr lang="en-US" sz="2000" dirty="0">
                <a:latin typeface="Times New Roman"/>
                <a:cs typeface="Times New Roman"/>
              </a:rPr>
              <a:t>kitty litter</a:t>
            </a:r>
          </a:p>
          <a:p>
            <a:pPr lvl="1">
              <a:lnSpc>
                <a:spcPct val="75000"/>
              </a:lnSpc>
              <a:spcBef>
                <a:spcPct val="30000"/>
              </a:spcBef>
              <a:buFont typeface="Wingdings" charset="0"/>
              <a:buChar char="§"/>
            </a:pPr>
            <a:r>
              <a:rPr lang="en-US" sz="2000" dirty="0">
                <a:latin typeface="Times New Roman"/>
                <a:cs typeface="Times New Roman"/>
              </a:rPr>
              <a:t>ceramic glazed materials </a:t>
            </a:r>
          </a:p>
          <a:p>
            <a:pPr lvl="1">
              <a:lnSpc>
                <a:spcPct val="75000"/>
              </a:lnSpc>
              <a:spcBef>
                <a:spcPct val="30000"/>
              </a:spcBef>
              <a:buFont typeface="Wingdings" charset="0"/>
              <a:buChar char="§"/>
            </a:pPr>
            <a:r>
              <a:rPr lang="en-US" sz="2000" dirty="0">
                <a:latin typeface="Times New Roman"/>
                <a:cs typeface="Times New Roman"/>
              </a:rPr>
              <a:t>aircraft parts and counter-weights</a:t>
            </a:r>
          </a:p>
          <a:p>
            <a:pPr lvl="1">
              <a:lnSpc>
                <a:spcPct val="75000"/>
              </a:lnSpc>
              <a:spcBef>
                <a:spcPct val="30000"/>
              </a:spcBef>
              <a:buFont typeface="Wingdings" charset="0"/>
              <a:buChar char="§"/>
            </a:pPr>
            <a:r>
              <a:rPr lang="en-US" sz="2000" dirty="0">
                <a:latin typeface="Times New Roman"/>
                <a:cs typeface="Times New Roman"/>
              </a:rPr>
              <a:t>polishing compounds and abrasives</a:t>
            </a:r>
          </a:p>
          <a:p>
            <a:pPr lvl="1">
              <a:lnSpc>
                <a:spcPct val="75000"/>
              </a:lnSpc>
              <a:spcBef>
                <a:spcPct val="30000"/>
              </a:spcBef>
              <a:buFont typeface="Wingdings" charset="0"/>
              <a:buChar char="§"/>
            </a:pPr>
            <a:r>
              <a:rPr lang="en-US" sz="2000" dirty="0">
                <a:latin typeface="Times New Roman"/>
                <a:cs typeface="Times New Roman"/>
              </a:rPr>
              <a:t>propane tanks</a:t>
            </a:r>
          </a:p>
          <a:p>
            <a:pPr lvl="1">
              <a:lnSpc>
                <a:spcPct val="75000"/>
              </a:lnSpc>
              <a:spcBef>
                <a:spcPct val="30000"/>
              </a:spcBef>
              <a:buFont typeface="Wingdings" charset="0"/>
              <a:buChar char="§"/>
            </a:pPr>
            <a:r>
              <a:rPr lang="en-US" sz="2000" dirty="0">
                <a:latin typeface="Times New Roman"/>
                <a:cs typeface="Times New Roman"/>
              </a:rPr>
              <a:t>road salt</a:t>
            </a:r>
          </a:p>
          <a:p>
            <a:pPr lvl="1">
              <a:lnSpc>
                <a:spcPct val="75000"/>
              </a:lnSpc>
              <a:spcBef>
                <a:spcPct val="30000"/>
              </a:spcBef>
              <a:buFont typeface="Wingdings" charset="0"/>
              <a:buChar char="§"/>
            </a:pPr>
            <a:r>
              <a:rPr lang="en-US" sz="2000" dirty="0">
                <a:latin typeface="Times New Roman"/>
                <a:cs typeface="Times New Roman"/>
              </a:rPr>
              <a:t>welding rods</a:t>
            </a:r>
          </a:p>
          <a:p>
            <a:pPr lvl="1">
              <a:lnSpc>
                <a:spcPct val="75000"/>
              </a:lnSpc>
              <a:spcBef>
                <a:spcPct val="30000"/>
              </a:spcBef>
              <a:buFont typeface="Wingdings" charset="0"/>
              <a:buChar char="§"/>
            </a:pPr>
            <a:r>
              <a:rPr lang="en-US" sz="2000" dirty="0">
                <a:latin typeface="Times New Roman"/>
                <a:cs typeface="Times New Roman"/>
              </a:rPr>
              <a:t>ore and rock</a:t>
            </a:r>
          </a:p>
          <a:p>
            <a:pPr lvl="1">
              <a:lnSpc>
                <a:spcPct val="75000"/>
              </a:lnSpc>
              <a:spcBef>
                <a:spcPct val="30000"/>
              </a:spcBef>
              <a:buFont typeface="Wingdings" charset="0"/>
              <a:buChar char="§"/>
            </a:pPr>
            <a:r>
              <a:rPr lang="en-US" sz="2000" dirty="0">
                <a:latin typeface="Times New Roman"/>
                <a:cs typeface="Times New Roman"/>
              </a:rPr>
              <a:t>smoke detectors</a:t>
            </a:r>
          </a:p>
          <a:p>
            <a:pPr lvl="1">
              <a:lnSpc>
                <a:spcPct val="75000"/>
              </a:lnSpc>
              <a:spcBef>
                <a:spcPct val="30000"/>
              </a:spcBef>
              <a:buFont typeface="Wingdings" charset="0"/>
              <a:buChar char="§"/>
            </a:pPr>
            <a:r>
              <a:rPr lang="en-US" sz="2000" dirty="0">
                <a:latin typeface="Times New Roman"/>
                <a:cs typeface="Times New Roman"/>
              </a:rPr>
              <a:t>medical radioisotopes</a:t>
            </a:r>
          </a:p>
          <a:p>
            <a:pPr lvl="1">
              <a:lnSpc>
                <a:spcPct val="75000"/>
              </a:lnSpc>
              <a:spcBef>
                <a:spcPct val="30000"/>
              </a:spcBef>
              <a:buFont typeface="Wingdings" charset="0"/>
              <a:buChar char="§"/>
            </a:pPr>
            <a:r>
              <a:rPr lang="en-US" sz="2000" dirty="0" err="1">
                <a:latin typeface="Times New Roman"/>
                <a:cs typeface="Times New Roman"/>
              </a:rPr>
              <a:t>skyshine</a:t>
            </a:r>
            <a:endParaRPr lang="en-US" sz="2000" dirty="0">
              <a:latin typeface="Times New Roman"/>
              <a:cs typeface="Times New Roman"/>
            </a:endParaRPr>
          </a:p>
          <a:p>
            <a:pPr>
              <a:lnSpc>
                <a:spcPct val="75000"/>
              </a:lnSpc>
              <a:spcBef>
                <a:spcPct val="30000"/>
              </a:spcBef>
              <a:buClr>
                <a:schemeClr val="folHlink"/>
              </a:buClr>
              <a:buFont typeface="Wingdings" charset="0"/>
              <a:buChar char="§"/>
            </a:pPr>
            <a:endParaRPr lang="en-US" sz="2600" dirty="0">
              <a:solidFill>
                <a:srgbClr val="000000"/>
              </a:solidFill>
              <a:latin typeface="Times New Roman"/>
              <a:cs typeface="Times New Roman"/>
            </a:endParaRPr>
          </a:p>
        </p:txBody>
      </p:sp>
      <p:pic>
        <p:nvPicPr>
          <p:cNvPr id="75781" name="Picture 4" descr="moisture_gauge_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867400" y="2667000"/>
            <a:ext cx="2930525" cy="3189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75782" name="Group 1033"/>
          <p:cNvGrpSpPr>
            <a:grpSpLocks/>
          </p:cNvGrpSpPr>
          <p:nvPr/>
        </p:nvGrpSpPr>
        <p:grpSpPr bwMode="auto">
          <a:xfrm>
            <a:off x="4419600" y="4800600"/>
            <a:ext cx="1220788" cy="944563"/>
            <a:chOff x="2688" y="2976"/>
            <a:chExt cx="769" cy="595"/>
          </a:xfrm>
        </p:grpSpPr>
        <p:pic>
          <p:nvPicPr>
            <p:cNvPr id="75784" name="Picture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88" y="2976"/>
              <a:ext cx="769" cy="5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5785" name="Line 8"/>
            <p:cNvSpPr>
              <a:spLocks noChangeShapeType="1"/>
            </p:cNvSpPr>
            <p:nvPr/>
          </p:nvSpPr>
          <p:spPr bwMode="auto">
            <a:xfrm>
              <a:off x="2688" y="2976"/>
              <a:ext cx="768" cy="576"/>
            </a:xfrm>
            <a:prstGeom prst="line">
              <a:avLst/>
            </a:prstGeom>
            <a:noFill/>
            <a:ln w="53975">
              <a:solidFill>
                <a:srgbClr val="FF0000"/>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75786" name="Line 9"/>
            <p:cNvSpPr>
              <a:spLocks noChangeShapeType="1"/>
            </p:cNvSpPr>
            <p:nvPr/>
          </p:nvSpPr>
          <p:spPr bwMode="auto">
            <a:xfrm flipV="1">
              <a:off x="2688" y="2976"/>
              <a:ext cx="768" cy="576"/>
            </a:xfrm>
            <a:prstGeom prst="line">
              <a:avLst/>
            </a:prstGeom>
            <a:noFill/>
            <a:ln w="53975">
              <a:solidFill>
                <a:srgbClr val="FF0000"/>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75783" name="TextBox 8"/>
          <p:cNvSpPr txBox="1">
            <a:spLocks noChangeArrowheads="1"/>
          </p:cNvSpPr>
          <p:nvPr/>
        </p:nvSpPr>
        <p:spPr bwMode="auto">
          <a:xfrm>
            <a:off x="6743700" y="5778500"/>
            <a:ext cx="13208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t>Troxler Gauge</a:t>
            </a:r>
          </a:p>
        </p:txBody>
      </p:sp>
    </p:spTree>
    <p:extLst>
      <p:ext uri="{BB962C8B-B14F-4D97-AF65-F5344CB8AC3E}">
        <p14:creationId xmlns:p14="http://schemas.microsoft.com/office/powerpoint/2010/main" val="229893009"/>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7042" name="Footer Placeholder 3">
            <a:extLst>
              <a:ext uri="{FF2B5EF4-FFF2-40B4-BE49-F238E27FC236}">
                <a16:creationId xmlns:a16="http://schemas.microsoft.com/office/drawing/2014/main" id="{01E6693A-4C6D-A245-A444-D8758F6D8E9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1EDBC6A-64B5-514D-8C9D-AA41910CA09D}" type="slidenum">
              <a:rPr lang="en-US" altLang="en-US" sz="900">
                <a:solidFill>
                  <a:srgbClr val="777777"/>
                </a:solidFill>
              </a:rPr>
              <a:pPr eaLnBrk="1" hangingPunct="1"/>
              <a:t>32</a:t>
            </a:fld>
            <a:r>
              <a:rPr lang="en-US" altLang="en-US" sz="900">
                <a:solidFill>
                  <a:srgbClr val="777777"/>
                </a:solidFill>
                <a:latin typeface="Times New Roman" panose="02020603050405020304" pitchFamily="18" charset="0"/>
              </a:rPr>
              <a:t> </a:t>
            </a:r>
          </a:p>
        </p:txBody>
      </p:sp>
      <p:sp>
        <p:nvSpPr>
          <p:cNvPr id="313346" name="Rectangle 2">
            <a:extLst>
              <a:ext uri="{FF2B5EF4-FFF2-40B4-BE49-F238E27FC236}">
                <a16:creationId xmlns:a16="http://schemas.microsoft.com/office/drawing/2014/main" id="{E7C4F282-ADA6-C34C-90CE-77FAAE2363EC}"/>
              </a:ext>
            </a:extLst>
          </p:cNvPr>
          <p:cNvSpPr>
            <a:spLocks noGrp="1" noChangeArrowheads="1"/>
          </p:cNvSpPr>
          <p:nvPr>
            <p:ph type="title"/>
          </p:nvPr>
        </p:nvSpPr>
        <p:spPr>
          <a:xfrm>
            <a:off x="533400" y="304800"/>
            <a:ext cx="8305800" cy="774700"/>
          </a:xfrm>
        </p:spPr>
        <p:txBody>
          <a:bodyPr/>
          <a:lstStyle/>
          <a:p>
            <a:pPr algn="ctr" eaLnBrk="1" hangingPunct="1">
              <a:defRPr/>
            </a:pPr>
            <a:r>
              <a:rPr lang="en-US" sz="3600" dirty="0">
                <a:solidFill>
                  <a:srgbClr val="D57500"/>
                </a:solidFill>
                <a:ea typeface="ＭＳ Ｐゴシック" pitchFamily="-111" charset="-128"/>
                <a:cs typeface="ＭＳ Ｐゴシック" pitchFamily="-111" charset="-128"/>
              </a:rPr>
              <a:t>Skyshine</a:t>
            </a:r>
          </a:p>
        </p:txBody>
      </p:sp>
      <p:sp>
        <p:nvSpPr>
          <p:cNvPr id="313347" name="Rectangle 3">
            <a:extLst>
              <a:ext uri="{FF2B5EF4-FFF2-40B4-BE49-F238E27FC236}">
                <a16:creationId xmlns:a16="http://schemas.microsoft.com/office/drawing/2014/main" id="{AA4D0A7A-A5EA-4E4C-ACDE-0D60CC0BEE6A}"/>
              </a:ext>
            </a:extLst>
          </p:cNvPr>
          <p:cNvSpPr>
            <a:spLocks noGrp="1" noChangeArrowheads="1"/>
          </p:cNvSpPr>
          <p:nvPr>
            <p:ph type="body" idx="1"/>
          </p:nvPr>
        </p:nvSpPr>
        <p:spPr>
          <a:xfrm>
            <a:off x="615950" y="1079347"/>
            <a:ext cx="8223250" cy="3074012"/>
          </a:xfrm>
        </p:spPr>
        <p:txBody>
          <a:bodyPr/>
          <a:lstStyle/>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Radiation scattered from the air above a source</a:t>
            </a:r>
          </a:p>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Radiography (</a:t>
            </a:r>
            <a:r>
              <a:rPr lang="en-US" altLang="en-US" baseline="30000" dirty="0">
                <a:latin typeface="Times New Roman" panose="02020603050405020304" pitchFamily="18" charset="0"/>
                <a:ea typeface="ＭＳ Ｐゴシック" panose="020B0600070205080204" pitchFamily="34" charset="-128"/>
              </a:rPr>
              <a:t>192</a:t>
            </a:r>
            <a:r>
              <a:rPr lang="en-US" altLang="en-US" dirty="0">
                <a:latin typeface="Times New Roman" panose="02020603050405020304" pitchFamily="18" charset="0"/>
                <a:ea typeface="ＭＳ Ｐゴシック" panose="020B0600070205080204" pitchFamily="34" charset="-128"/>
              </a:rPr>
              <a:t>Ir, </a:t>
            </a:r>
            <a:r>
              <a:rPr lang="en-US" altLang="en-US" baseline="30000" dirty="0">
                <a:latin typeface="Times New Roman" panose="02020603050405020304" pitchFamily="18" charset="0"/>
                <a:ea typeface="ＭＳ Ｐゴシック" panose="020B0600070205080204" pitchFamily="34" charset="-128"/>
              </a:rPr>
              <a:t>60</a:t>
            </a:r>
            <a:r>
              <a:rPr lang="en-US" altLang="en-US" dirty="0">
                <a:latin typeface="Times New Roman" panose="02020603050405020304" pitchFamily="18" charset="0"/>
                <a:ea typeface="ＭＳ Ｐゴシック" panose="020B0600070205080204" pitchFamily="34" charset="-128"/>
              </a:rPr>
              <a:t>Co) or “x-ray” imaging sources</a:t>
            </a:r>
          </a:p>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Very large sources (~100 Ci)</a:t>
            </a:r>
          </a:p>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Can produce interference with radiation detection systems at very large distances (1% strength at 200 m)</a:t>
            </a:r>
          </a:p>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Impacts all detector types (gross-counting or spectral)</a:t>
            </a:r>
          </a:p>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Requires mitigation through distance, shielding, and operations</a:t>
            </a:r>
          </a:p>
          <a:p>
            <a:pPr marL="0" indent="0" eaLnBrk="1" hangingPunct="1">
              <a:buClr>
                <a:srgbClr val="D57500"/>
              </a:buClr>
              <a:buNone/>
            </a:pPr>
            <a:endParaRPr lang="en-US" altLang="en-US" dirty="0">
              <a:latin typeface="Times New Roman" panose="02020603050405020304" pitchFamily="18" charset="0"/>
              <a:ea typeface="ＭＳ Ｐゴシック" panose="020B0600070205080204" pitchFamily="34" charset="-128"/>
            </a:endParaRPr>
          </a:p>
        </p:txBody>
      </p:sp>
      <p:graphicFrame>
        <p:nvGraphicFramePr>
          <p:cNvPr id="5" name="Object 2">
            <a:extLst>
              <a:ext uri="{FF2B5EF4-FFF2-40B4-BE49-F238E27FC236}">
                <a16:creationId xmlns:a16="http://schemas.microsoft.com/office/drawing/2014/main" id="{2502DBC9-8A3B-2941-8908-F55B4F5D1C24}"/>
              </a:ext>
            </a:extLst>
          </p:cNvPr>
          <p:cNvGraphicFramePr>
            <a:graphicFrameLocks noChangeAspect="1"/>
          </p:cNvGraphicFramePr>
          <p:nvPr>
            <p:extLst>
              <p:ext uri="{D42A27DB-BD31-4B8C-83A1-F6EECF244321}">
                <p14:modId xmlns:p14="http://schemas.microsoft.com/office/powerpoint/2010/main" val="3422008187"/>
              </p:ext>
            </p:extLst>
          </p:nvPr>
        </p:nvGraphicFramePr>
        <p:xfrm>
          <a:off x="5206500" y="3922005"/>
          <a:ext cx="3805737" cy="2855204"/>
        </p:xfrm>
        <a:graphic>
          <a:graphicData uri="http://schemas.openxmlformats.org/presentationml/2006/ole">
            <mc:AlternateContent xmlns:mc="http://schemas.openxmlformats.org/markup-compatibility/2006">
              <mc:Choice xmlns:v="urn:schemas-microsoft-com:vml" Requires="v">
                <p:oleObj name="Document" r:id="rId3" imgW="4228571" imgH="3161905" progId="Word.Document.8">
                  <p:embed/>
                </p:oleObj>
              </mc:Choice>
              <mc:Fallback>
                <p:oleObj name="Document" r:id="rId3" imgW="4228571" imgH="3161905" progId="Word.Document.8">
                  <p:embed/>
                  <p:pic>
                    <p:nvPicPr>
                      <p:cNvPr id="5" name="Object 2">
                        <a:extLst>
                          <a:ext uri="{FF2B5EF4-FFF2-40B4-BE49-F238E27FC236}">
                            <a16:creationId xmlns:a16="http://schemas.microsoft.com/office/drawing/2014/main" id="{2502DBC9-8A3B-2941-8908-F55B4F5D1C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6500" y="3922005"/>
                        <a:ext cx="3805737" cy="2855204"/>
                      </a:xfrm>
                      <a:prstGeom prst="rect">
                        <a:avLst/>
                      </a:prstGeom>
                      <a:noFill/>
                      <a:ln>
                        <a:noFill/>
                      </a:ln>
                      <a:effectLst/>
                    </p:spPr>
                  </p:pic>
                </p:oleObj>
              </mc:Fallback>
            </mc:AlternateContent>
          </a:graphicData>
        </a:graphic>
      </p:graphicFrame>
      <p:sp>
        <p:nvSpPr>
          <p:cNvPr id="2" name="Rectangle 1">
            <a:extLst>
              <a:ext uri="{FF2B5EF4-FFF2-40B4-BE49-F238E27FC236}">
                <a16:creationId xmlns:a16="http://schemas.microsoft.com/office/drawing/2014/main" id="{01C7115B-1CC8-9346-A4FD-A5402FD54B1D}"/>
              </a:ext>
            </a:extLst>
          </p:cNvPr>
          <p:cNvSpPr/>
          <p:nvPr/>
        </p:nvSpPr>
        <p:spPr>
          <a:xfrm>
            <a:off x="1865649" y="5106701"/>
            <a:ext cx="3422732" cy="369332"/>
          </a:xfrm>
          <a:prstGeom prst="rect">
            <a:avLst/>
          </a:prstGeom>
        </p:spPr>
        <p:txBody>
          <a:bodyPr wrap="none">
            <a:spAutoFit/>
          </a:bodyPr>
          <a:lstStyle/>
          <a:p>
            <a:r>
              <a:rPr lang="en-US" sz="1800" baseline="30000" dirty="0">
                <a:latin typeface="Times New Roman" panose="02020603050405020304" pitchFamily="18" charset="0"/>
                <a:ea typeface="ＭＳ Ｐゴシック" pitchFamily="-111" charset="-128"/>
                <a:cs typeface="Times New Roman" panose="02020603050405020304" pitchFamily="18" charset="0"/>
              </a:rPr>
              <a:t>192</a:t>
            </a:r>
            <a:r>
              <a:rPr lang="en-US" sz="1800" dirty="0">
                <a:latin typeface="Times New Roman" panose="02020603050405020304" pitchFamily="18" charset="0"/>
                <a:ea typeface="ＭＳ Ｐゴシック" pitchFamily="-111" charset="-128"/>
                <a:cs typeface="Times New Roman" panose="02020603050405020304" pitchFamily="18" charset="0"/>
              </a:rPr>
              <a:t>Ir Radiography Skyshine Source</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7346718"/>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ChangeArrowheads="1"/>
          </p:cNvSpPr>
          <p:nvPr/>
        </p:nvSpPr>
        <p:spPr bwMode="auto">
          <a:xfrm>
            <a:off x="609600" y="76200"/>
            <a:ext cx="8077200" cy="1149350"/>
          </a:xfrm>
          <a:prstGeom prst="rect">
            <a:avLst/>
          </a:prstGeom>
          <a:noFill/>
          <a:ln>
            <a:noFill/>
          </a:ln>
          <a:effectLst>
            <a:outerShdw dist="35921" dir="2700000" algn="ctr" rotWithShape="0">
              <a:srgbClr val="DDDDDD"/>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eaLnBrk="0" hangingPunct="0">
              <a:lnSpc>
                <a:spcPct val="85000"/>
              </a:lnSpc>
              <a:defRPr/>
            </a:pPr>
            <a:r>
              <a:rPr lang="en-US" sz="3600" b="1" dirty="0">
                <a:solidFill>
                  <a:srgbClr val="CB7023"/>
                </a:solidFill>
                <a:latin typeface="Arial" pitchFamily="-108" charset="0"/>
                <a:ea typeface="+mn-ea"/>
              </a:rPr>
              <a:t>Neutron Ship Effect Event Example</a:t>
            </a:r>
          </a:p>
        </p:txBody>
      </p:sp>
      <p:sp>
        <p:nvSpPr>
          <p:cNvPr id="35843" name="Footer Placeholder 3"/>
          <p:cNvSpPr>
            <a:spLocks/>
          </p:cNvSpPr>
          <p:nvPr/>
        </p:nvSpPr>
        <p:spPr bwMode="auto">
          <a:xfrm>
            <a:off x="228600" y="6400800"/>
            <a:ext cx="609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898C8D9-FC98-464B-AFDF-C59867342FB5}" type="slidenum">
              <a:rPr lang="en-US" altLang="en-US" sz="900">
                <a:solidFill>
                  <a:srgbClr val="777777"/>
                </a:solidFill>
              </a:rPr>
              <a:pPr eaLnBrk="1" hangingPunct="1"/>
              <a:t>33</a:t>
            </a:fld>
            <a:r>
              <a:rPr lang="en-US" altLang="en-US" sz="900">
                <a:solidFill>
                  <a:srgbClr val="777777"/>
                </a:solidFill>
                <a:latin typeface="Times New Roman" charset="0"/>
              </a:rPr>
              <a:t> </a:t>
            </a:r>
          </a:p>
        </p:txBody>
      </p:sp>
      <p:pic>
        <p:nvPicPr>
          <p:cNvPr id="35844" name="Picture 6" descr="3 events 1.gi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81000" y="1838325"/>
            <a:ext cx="6786563"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TextBox 7"/>
          <p:cNvSpPr txBox="1">
            <a:spLocks noChangeArrowheads="1"/>
          </p:cNvSpPr>
          <p:nvPr/>
        </p:nvSpPr>
        <p:spPr bwMode="auto">
          <a:xfrm>
            <a:off x="1058863" y="5938838"/>
            <a:ext cx="53419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n-US" altLang="en-US" sz="1800"/>
              <a:t>3 neutrons in 30 microseconds in an IAT detector</a:t>
            </a:r>
          </a:p>
        </p:txBody>
      </p:sp>
      <p:pic>
        <p:nvPicPr>
          <p:cNvPr id="35846" name="Picture 5" descr="IAT Pb measurement 08070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4325" y="1066800"/>
            <a:ext cx="2682875" cy="213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6781800" y="1676400"/>
            <a:ext cx="1066800" cy="9144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35848" name="Picture 6" descr="Untitled-1.gif"/>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42175" y="1600200"/>
            <a:ext cx="1749425" cy="368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11296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3186" name="Footer Placeholder 3">
            <a:extLst>
              <a:ext uri="{FF2B5EF4-FFF2-40B4-BE49-F238E27FC236}">
                <a16:creationId xmlns:a16="http://schemas.microsoft.com/office/drawing/2014/main" id="{660A9D58-C2FB-4E4B-B688-F0CE93707C24}"/>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4DFF4EB-8411-D648-B7AD-E0ED981B7919}" type="slidenum">
              <a:rPr lang="en-US" altLang="en-US" sz="900">
                <a:solidFill>
                  <a:srgbClr val="777777"/>
                </a:solidFill>
              </a:rPr>
              <a:pPr eaLnBrk="1" hangingPunct="1"/>
              <a:t>34</a:t>
            </a:fld>
            <a:r>
              <a:rPr lang="en-US" altLang="en-US" sz="900">
                <a:solidFill>
                  <a:srgbClr val="777777"/>
                </a:solidFill>
                <a:latin typeface="Times New Roman" panose="02020603050405020304" pitchFamily="18" charset="0"/>
              </a:rPr>
              <a:t> </a:t>
            </a:r>
          </a:p>
        </p:txBody>
      </p:sp>
      <p:sp>
        <p:nvSpPr>
          <p:cNvPr id="60418" name="Rectangle 2">
            <a:extLst>
              <a:ext uri="{FF2B5EF4-FFF2-40B4-BE49-F238E27FC236}">
                <a16:creationId xmlns:a16="http://schemas.microsoft.com/office/drawing/2014/main" id="{4E7E0BEB-9992-924B-889C-C90546C32468}"/>
              </a:ext>
            </a:extLst>
          </p:cNvPr>
          <p:cNvSpPr>
            <a:spLocks noGrp="1" noChangeArrowheads="1"/>
          </p:cNvSpPr>
          <p:nvPr>
            <p:ph type="title"/>
          </p:nvPr>
        </p:nvSpPr>
        <p:spPr>
          <a:xfrm>
            <a:off x="1066800" y="152400"/>
            <a:ext cx="7243763" cy="1322388"/>
          </a:xfrm>
        </p:spPr>
        <p:txBody>
          <a:bodyPr/>
          <a:lstStyle/>
          <a:p>
            <a:pPr algn="ctr" eaLnBrk="1" hangingPunct="1">
              <a:defRPr/>
            </a:pPr>
            <a:r>
              <a:rPr lang="en-US" sz="3600" dirty="0">
                <a:solidFill>
                  <a:srgbClr val="D57500"/>
                </a:solidFill>
                <a:ea typeface="ＭＳ Ｐゴシック" pitchFamily="-111" charset="-128"/>
                <a:cs typeface="ＭＳ Ｐゴシック" pitchFamily="-111" charset="-128"/>
              </a:rPr>
              <a:t>Energy-Based Algorithms</a:t>
            </a:r>
            <a:br>
              <a:rPr lang="en-US" sz="3600" dirty="0">
                <a:solidFill>
                  <a:srgbClr val="D57500"/>
                </a:solidFill>
                <a:ea typeface="ＭＳ Ｐゴシック" pitchFamily="-111" charset="-128"/>
                <a:cs typeface="ＭＳ Ｐゴシック" pitchFamily="-111" charset="-128"/>
              </a:rPr>
            </a:br>
            <a:r>
              <a:rPr lang="en-US" sz="3600" dirty="0">
                <a:solidFill>
                  <a:srgbClr val="D57500"/>
                </a:solidFill>
                <a:ea typeface="ＭＳ Ｐゴシック" pitchFamily="-111" charset="-128"/>
                <a:cs typeface="ＭＳ Ｐゴシック" pitchFamily="-111" charset="-128"/>
              </a:rPr>
              <a:t>for Enhanced Portal Sensitivity</a:t>
            </a:r>
          </a:p>
        </p:txBody>
      </p:sp>
      <p:sp>
        <p:nvSpPr>
          <p:cNvPr id="93188" name="Rectangle 3">
            <a:extLst>
              <a:ext uri="{FF2B5EF4-FFF2-40B4-BE49-F238E27FC236}">
                <a16:creationId xmlns:a16="http://schemas.microsoft.com/office/drawing/2014/main" id="{4B6F3521-7486-AF46-B2BB-2765001BF50F}"/>
              </a:ext>
            </a:extLst>
          </p:cNvPr>
          <p:cNvSpPr>
            <a:spLocks noGrp="1" noChangeArrowheads="1"/>
          </p:cNvSpPr>
          <p:nvPr>
            <p:ph type="body" idx="1"/>
          </p:nvPr>
        </p:nvSpPr>
        <p:spPr>
          <a:xfrm>
            <a:off x="457200" y="1697038"/>
            <a:ext cx="8501063" cy="4405312"/>
          </a:xfrm>
        </p:spPr>
        <p:txBody>
          <a:bodyPr/>
          <a:lstStyle/>
          <a:p>
            <a:pPr eaLnBrk="1" hangingPunct="1">
              <a:lnSpc>
                <a:spcPct val="80000"/>
              </a:lnSpc>
              <a:buClr>
                <a:srgbClr val="D57500"/>
              </a:buClr>
              <a:buFont typeface="Wingdings" pitchFamily="2" charset="2"/>
              <a:buChar char="Ø"/>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Energy-based algorithms can preferentially alarm on low-energy gamma-ray signals </a:t>
            </a:r>
          </a:p>
          <a:p>
            <a:pPr lvl="1" eaLnBrk="1" hangingPunct="1">
              <a:lnSpc>
                <a:spcPct val="80000"/>
              </a:lnSpc>
              <a:buClr>
                <a:schemeClr val="bg1">
                  <a:lumMod val="50000"/>
                </a:schemeClr>
              </a:buClr>
              <a:buFont typeface="Wingdings" pitchFamily="2" charset="2"/>
              <a:buChar char="§"/>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HEU, WGPu &amp; Medical Radionuclides</a:t>
            </a:r>
          </a:p>
          <a:p>
            <a:pPr eaLnBrk="1" hangingPunct="1">
              <a:lnSpc>
                <a:spcPct val="80000"/>
              </a:lnSpc>
              <a:buClr>
                <a:srgbClr val="D57500"/>
              </a:buClr>
              <a:buFont typeface="Wingdings" pitchFamily="2" charset="2"/>
              <a:buChar char="Ø"/>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Energy discrimination avoids many NORM alarms</a:t>
            </a:r>
            <a:endParaRPr lang="en-US" altLang="en-US" sz="32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eaLnBrk="1" hangingPunct="1">
              <a:lnSpc>
                <a:spcPct val="80000"/>
              </a:lnSpc>
              <a:buClr>
                <a:schemeClr val="bg1">
                  <a:lumMod val="50000"/>
                </a:schemeClr>
              </a:buClr>
              <a:buFont typeface="Wingdings" pitchFamily="2" charset="2"/>
              <a:buChar char="§"/>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NORM spectra contain a significant high-energy component from thorium and potassium</a:t>
            </a:r>
          </a:p>
          <a:p>
            <a:pPr eaLnBrk="1" hangingPunct="1">
              <a:lnSpc>
                <a:spcPct val="80000"/>
              </a:lnSpc>
              <a:buClr>
                <a:srgbClr val="D57500"/>
              </a:buClr>
              <a:buFont typeface="Wingdings" pitchFamily="2" charset="2"/>
              <a:buChar char="Ø"/>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Energy ratio modeling also handles baseline depression</a:t>
            </a:r>
            <a:endParaRPr lang="en-US" altLang="en-US" sz="32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eaLnBrk="1" hangingPunct="1">
              <a:lnSpc>
                <a:spcPct val="80000"/>
              </a:lnSpc>
              <a:buClr>
                <a:schemeClr val="bg1">
                  <a:lumMod val="50000"/>
                </a:schemeClr>
              </a:buClr>
              <a:buFont typeface="Wingdings" pitchFamily="2" charset="2"/>
              <a:buChar char="§"/>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Background spectral ratios nearly constant with and without a vehicle in the portal</a:t>
            </a:r>
          </a:p>
        </p:txBody>
      </p:sp>
    </p:spTree>
    <p:extLst>
      <p:ext uri="{BB962C8B-B14F-4D97-AF65-F5344CB8AC3E}">
        <p14:creationId xmlns:p14="http://schemas.microsoft.com/office/powerpoint/2010/main" val="3106511045"/>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Footer Placeholder 2"/>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2E2E054-41A8-234C-AD19-EBD1AAEC99CE}" type="slidenum">
              <a:rPr lang="en-US" sz="900">
                <a:solidFill>
                  <a:srgbClr val="777777"/>
                </a:solidFill>
              </a:rPr>
              <a:pPr eaLnBrk="1" hangingPunct="1"/>
              <a:t>35</a:t>
            </a:fld>
            <a:r>
              <a:rPr lang="en-US" sz="900">
                <a:solidFill>
                  <a:srgbClr val="777777"/>
                </a:solidFill>
                <a:latin typeface="Times New Roman" charset="0"/>
              </a:rPr>
              <a:t> </a:t>
            </a:r>
          </a:p>
        </p:txBody>
      </p:sp>
      <p:pic>
        <p:nvPicPr>
          <p:cNvPr id="95236" name="Picture 2" descr="Picture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05400" y="4021012"/>
            <a:ext cx="3675063" cy="2227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7507" name="Rectangle 3"/>
          <p:cNvSpPr>
            <a:spLocks noGrp="1" noChangeArrowheads="1"/>
          </p:cNvSpPr>
          <p:nvPr>
            <p:ph type="title"/>
          </p:nvPr>
        </p:nvSpPr>
        <p:spPr>
          <a:xfrm>
            <a:off x="439738" y="0"/>
            <a:ext cx="8305800" cy="862013"/>
          </a:xfrm>
          <a:effectLst>
            <a:outerShdw blurRad="63500" dist="38099" dir="2700000" algn="ctr" rotWithShape="0">
              <a:srgbClr val="DDDDDD">
                <a:alpha val="74998"/>
              </a:srgbClr>
            </a:outerShdw>
          </a:effectLst>
        </p:spPr>
        <p:txBody>
          <a:bodyPr anchor="ctr"/>
          <a:lstStyle/>
          <a:p>
            <a:pPr algn="ctr" eaLnBrk="1" hangingPunct="1"/>
            <a:r>
              <a:rPr lang="en-US" sz="3600" dirty="0">
                <a:solidFill>
                  <a:srgbClr val="D57500"/>
                </a:solidFill>
                <a:latin typeface="Arial" charset="0"/>
                <a:ea typeface="ＭＳ Ｐゴシック" charset="0"/>
                <a:cs typeface="ＭＳ Ｐゴシック" charset="0"/>
              </a:rPr>
              <a:t>Energy-Window Ratio Algorithm</a:t>
            </a:r>
          </a:p>
        </p:txBody>
      </p:sp>
      <p:pic>
        <p:nvPicPr>
          <p:cNvPr id="95238" name="Picture 4" descr="Picture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9600" y="1219200"/>
            <a:ext cx="4341813" cy="286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5239" name="Text Box 5"/>
          <p:cNvSpPr txBox="1">
            <a:spLocks noChangeArrowheads="1"/>
          </p:cNvSpPr>
          <p:nvPr/>
        </p:nvSpPr>
        <p:spPr bwMode="auto">
          <a:xfrm>
            <a:off x="1768151" y="762000"/>
            <a:ext cx="575516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dirty="0">
                <a:latin typeface="Times New Roman" panose="02020603050405020304" pitchFamily="18" charset="0"/>
                <a:cs typeface="Times New Roman" panose="02020603050405020304" pitchFamily="18" charset="0"/>
              </a:rPr>
              <a:t>Use PVT spectral shape for discrimination</a:t>
            </a:r>
          </a:p>
        </p:txBody>
      </p:sp>
      <p:sp>
        <p:nvSpPr>
          <p:cNvPr id="95240" name="Rectangle 6"/>
          <p:cNvSpPr>
            <a:spLocks noChangeArrowheads="1"/>
          </p:cNvSpPr>
          <p:nvPr/>
        </p:nvSpPr>
        <p:spPr bwMode="auto">
          <a:xfrm>
            <a:off x="1143000" y="1392238"/>
            <a:ext cx="1035050" cy="1914525"/>
          </a:xfrm>
          <a:prstGeom prst="rect">
            <a:avLst/>
          </a:prstGeom>
          <a:solidFill>
            <a:srgbClr val="C0C0C0">
              <a:alpha val="30196"/>
            </a:srgbClr>
          </a:solidFill>
          <a:ln w="9525">
            <a:solidFill>
              <a:schemeClr val="tx1"/>
            </a:solidFill>
            <a:miter lim="800000"/>
            <a:headEnd/>
            <a:tailEnd/>
          </a:ln>
        </p:spPr>
        <p:txBody>
          <a:bodyPr wrap="none" anchor="b"/>
          <a:lstStyle/>
          <a:p>
            <a:r>
              <a:rPr lang="en-US" sz="1600"/>
              <a:t>Low</a:t>
            </a:r>
          </a:p>
          <a:p>
            <a:r>
              <a:rPr lang="en-US" sz="1600"/>
              <a:t>Window</a:t>
            </a:r>
          </a:p>
        </p:txBody>
      </p:sp>
      <p:sp>
        <p:nvSpPr>
          <p:cNvPr id="95241" name="Rectangle 7"/>
          <p:cNvSpPr>
            <a:spLocks noChangeArrowheads="1"/>
          </p:cNvSpPr>
          <p:nvPr/>
        </p:nvSpPr>
        <p:spPr bwMode="auto">
          <a:xfrm>
            <a:off x="2178050" y="1395413"/>
            <a:ext cx="2317750" cy="1903412"/>
          </a:xfrm>
          <a:prstGeom prst="rect">
            <a:avLst/>
          </a:prstGeom>
          <a:solidFill>
            <a:srgbClr val="FFFF99">
              <a:alpha val="30196"/>
            </a:srgbClr>
          </a:solidFill>
          <a:ln w="9525">
            <a:solidFill>
              <a:schemeClr val="tx1"/>
            </a:solidFill>
            <a:miter lim="800000"/>
            <a:headEnd/>
            <a:tailEnd/>
          </a:ln>
        </p:spPr>
        <p:txBody>
          <a:bodyPr wrap="none" anchor="b"/>
          <a:lstStyle/>
          <a:p>
            <a:r>
              <a:rPr lang="en-US" sz="1600"/>
              <a:t>High</a:t>
            </a:r>
          </a:p>
          <a:p>
            <a:r>
              <a:rPr lang="en-US" sz="1600"/>
              <a:t>Window</a:t>
            </a:r>
          </a:p>
        </p:txBody>
      </p:sp>
      <p:graphicFrame>
        <p:nvGraphicFramePr>
          <p:cNvPr id="95234" name="Object 2"/>
          <p:cNvGraphicFramePr>
            <a:graphicFrameLocks noChangeAspect="1"/>
          </p:cNvGraphicFramePr>
          <p:nvPr/>
        </p:nvGraphicFramePr>
        <p:xfrm>
          <a:off x="6324600" y="2286000"/>
          <a:ext cx="1371600" cy="947738"/>
        </p:xfrm>
        <a:graphic>
          <a:graphicData uri="http://schemas.openxmlformats.org/presentationml/2006/ole">
            <mc:AlternateContent xmlns:mc="http://schemas.openxmlformats.org/markup-compatibility/2006">
              <mc:Choice xmlns:v="urn:schemas-microsoft-com:vml" Requires="v">
                <p:oleObj name="Equation" r:id="rId5" imgW="622300" imgH="419100" progId="Equation.3">
                  <p:embed/>
                </p:oleObj>
              </mc:Choice>
              <mc:Fallback>
                <p:oleObj name="Equation" r:id="rId5" imgW="622300" imgH="419100" progId="Equation.3">
                  <p:embed/>
                  <p:pic>
                    <p:nvPicPr>
                      <p:cNvPr id="95234"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2286000"/>
                        <a:ext cx="1371600" cy="9477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95242" name="Text Box 9"/>
          <p:cNvSpPr txBox="1">
            <a:spLocks noChangeArrowheads="1"/>
          </p:cNvSpPr>
          <p:nvPr/>
        </p:nvSpPr>
        <p:spPr bwMode="auto">
          <a:xfrm>
            <a:off x="762000" y="4648200"/>
            <a:ext cx="35052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dirty="0">
                <a:latin typeface="Times New Roman" panose="02020603050405020304" pitchFamily="18" charset="0"/>
                <a:cs typeface="Times New Roman" panose="02020603050405020304" pitchFamily="18" charset="0"/>
              </a:rPr>
              <a:t>Using ratios of energy regions enhances discrimination significantly and minimizes effect of intensity variations </a:t>
            </a:r>
          </a:p>
        </p:txBody>
      </p:sp>
      <p:sp>
        <p:nvSpPr>
          <p:cNvPr id="95243" name="Line 10"/>
          <p:cNvSpPr>
            <a:spLocks noChangeShapeType="1"/>
          </p:cNvSpPr>
          <p:nvPr/>
        </p:nvSpPr>
        <p:spPr bwMode="auto">
          <a:xfrm>
            <a:off x="5638800" y="5105400"/>
            <a:ext cx="2819400" cy="0"/>
          </a:xfrm>
          <a:prstGeom prst="line">
            <a:avLst/>
          </a:prstGeom>
          <a:noFill/>
          <a:ln w="25400">
            <a:solidFill>
              <a:srgbClr val="FF0000"/>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95244" name="Text Box 11"/>
          <p:cNvSpPr txBox="1">
            <a:spLocks noChangeArrowheads="1"/>
          </p:cNvSpPr>
          <p:nvPr/>
        </p:nvSpPr>
        <p:spPr bwMode="auto">
          <a:xfrm>
            <a:off x="3733800" y="5562600"/>
            <a:ext cx="120015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a:solidFill>
                  <a:srgbClr val="FF0000"/>
                </a:solidFill>
              </a:rPr>
              <a:t>Notional</a:t>
            </a:r>
          </a:p>
          <a:p>
            <a:pPr algn="ctr" eaLnBrk="1" hangingPunct="1"/>
            <a:r>
              <a:rPr lang="en-US" sz="1800">
                <a:solidFill>
                  <a:srgbClr val="FF0000"/>
                </a:solidFill>
              </a:rPr>
              <a:t>Threshold</a:t>
            </a:r>
          </a:p>
        </p:txBody>
      </p:sp>
      <p:sp>
        <p:nvSpPr>
          <p:cNvPr id="95245" name="Line 12"/>
          <p:cNvSpPr>
            <a:spLocks noChangeShapeType="1"/>
          </p:cNvSpPr>
          <p:nvPr/>
        </p:nvSpPr>
        <p:spPr bwMode="auto">
          <a:xfrm flipH="1">
            <a:off x="4800600" y="5105400"/>
            <a:ext cx="990600" cy="533400"/>
          </a:xfrm>
          <a:prstGeom prst="line">
            <a:avLst/>
          </a:prstGeom>
          <a:noFill/>
          <a:ln w="12700">
            <a:solidFill>
              <a:srgbClr val="FF0000"/>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95246" name="Text Box 13"/>
          <p:cNvSpPr txBox="1">
            <a:spLocks noChangeArrowheads="1"/>
          </p:cNvSpPr>
          <p:nvPr/>
        </p:nvSpPr>
        <p:spPr bwMode="auto">
          <a:xfrm>
            <a:off x="5699125" y="1871663"/>
            <a:ext cx="1824038"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Create the ratio:</a:t>
            </a:r>
          </a:p>
        </p:txBody>
      </p:sp>
    </p:spTree>
    <p:extLst>
      <p:ext uri="{BB962C8B-B14F-4D97-AF65-F5344CB8AC3E}">
        <p14:creationId xmlns:p14="http://schemas.microsoft.com/office/powerpoint/2010/main" val="993093246"/>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61468" y="303528"/>
            <a:ext cx="6629400" cy="470898"/>
          </a:xfrm>
        </p:spPr>
        <p:txBody>
          <a:bodyPr/>
          <a:lstStyle/>
          <a:p>
            <a:pPr algn="ctr"/>
            <a:r>
              <a:rPr lang="en-US" sz="3600" dirty="0">
                <a:solidFill>
                  <a:srgbClr val="D57500"/>
                </a:solidFill>
              </a:rPr>
              <a:t>Observations of Plastic Aging</a:t>
            </a:r>
          </a:p>
        </p:txBody>
      </p:sp>
      <p:sp>
        <p:nvSpPr>
          <p:cNvPr id="24" name="Content Placeholder 2"/>
          <p:cNvSpPr txBox="1">
            <a:spLocks/>
          </p:cNvSpPr>
          <p:nvPr/>
        </p:nvSpPr>
        <p:spPr>
          <a:xfrm>
            <a:off x="419098" y="848796"/>
            <a:ext cx="8547101" cy="3724096"/>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2"/>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3"/>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4"/>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5"/>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2"/>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buClr>
                <a:srgbClr val="D57500"/>
              </a:buClr>
              <a:buFont typeface="Wingdings" charset="2"/>
              <a:buChar char="Ø"/>
            </a:pPr>
            <a:r>
              <a:rPr lang="en-US" sz="2200" dirty="0">
                <a:latin typeface="Times New Roman" panose="02020603050405020304" pitchFamily="18" charset="0"/>
                <a:ea typeface="Arial" charset="0"/>
                <a:cs typeface="Times New Roman" panose="02020603050405020304" pitchFamily="18" charset="0"/>
              </a:rPr>
              <a:t>Polyvinyl toluene (PVT) and polystyrene (PS) are widely used plastic scintillators</a:t>
            </a:r>
          </a:p>
          <a:p>
            <a:pPr>
              <a:buClr>
                <a:srgbClr val="D57500"/>
              </a:buClr>
              <a:buFont typeface="Wingdings" charset="2"/>
              <a:buChar char="Ø"/>
            </a:pPr>
            <a:r>
              <a:rPr lang="en-US" sz="2200" dirty="0">
                <a:latin typeface="Times New Roman" panose="02020603050405020304" pitchFamily="18" charset="0"/>
                <a:ea typeface="Arial" charset="0"/>
                <a:cs typeface="Times New Roman" panose="02020603050405020304" pitchFamily="18" charset="0"/>
              </a:rPr>
              <a:t>Most new and old PVT &amp; PS shows no significant change in response to gamma radiation with temperature</a:t>
            </a:r>
          </a:p>
          <a:p>
            <a:pPr fontAlgn="auto">
              <a:spcAft>
                <a:spcPts val="0"/>
              </a:spcAft>
              <a:buClr>
                <a:srgbClr val="D57500"/>
              </a:buClr>
              <a:buFont typeface="Wingdings" charset="2"/>
              <a:buChar char="Ø"/>
            </a:pPr>
            <a:r>
              <a:rPr lang="en-US" sz="2200" dirty="0">
                <a:latin typeface="Times New Roman" panose="02020603050405020304" pitchFamily="18" charset="0"/>
                <a:ea typeface="Arial" charset="0"/>
                <a:cs typeface="Times New Roman" panose="02020603050405020304" pitchFamily="18" charset="0"/>
              </a:rPr>
              <a:t>Various forms of damage are observed in PVT and PS</a:t>
            </a:r>
          </a:p>
          <a:p>
            <a:pPr fontAlgn="auto">
              <a:spcAft>
                <a:spcPts val="0"/>
              </a:spcAft>
              <a:buClr>
                <a:srgbClr val="D57500"/>
              </a:buClr>
              <a:buFont typeface="Wingdings" charset="2"/>
              <a:buChar char="Ø"/>
            </a:pPr>
            <a:r>
              <a:rPr lang="en-US" sz="2200" dirty="0">
                <a:solidFill>
                  <a:schemeClr val="tx1"/>
                </a:solidFill>
                <a:latin typeface="Times New Roman" panose="02020603050405020304" pitchFamily="18" charset="0"/>
                <a:ea typeface="Arial" charset="0"/>
                <a:cs typeface="Times New Roman" panose="02020603050405020304" pitchFamily="18" charset="0"/>
              </a:rPr>
              <a:t>Internal temporary and permanent fogging are two forms of damage that may be seen even at room temperature</a:t>
            </a:r>
          </a:p>
          <a:p>
            <a:pPr fontAlgn="auto">
              <a:spcAft>
                <a:spcPts val="0"/>
              </a:spcAft>
              <a:buClr>
                <a:srgbClr val="D57500"/>
              </a:buClr>
              <a:buFont typeface="Wingdings" charset="2"/>
              <a:buChar char="Ø"/>
            </a:pPr>
            <a:r>
              <a:rPr lang="en-US" sz="2200" dirty="0">
                <a:latin typeface="Times New Roman" panose="02020603050405020304" pitchFamily="18" charset="0"/>
                <a:ea typeface="Arial" charset="0"/>
                <a:cs typeface="Times New Roman" panose="02020603050405020304" pitchFamily="18" charset="0"/>
              </a:rPr>
              <a:t>Severe fogging </a:t>
            </a:r>
            <a:r>
              <a:rPr lang="en-US" sz="2200" u="sng" dirty="0">
                <a:latin typeface="Times New Roman" panose="02020603050405020304" pitchFamily="18" charset="0"/>
                <a:ea typeface="Arial" charset="0"/>
                <a:cs typeface="Times New Roman" panose="02020603050405020304" pitchFamily="18" charset="0"/>
              </a:rPr>
              <a:t>sometimes</a:t>
            </a:r>
            <a:r>
              <a:rPr lang="en-US" sz="2200" dirty="0">
                <a:latin typeface="Times New Roman" panose="02020603050405020304" pitchFamily="18" charset="0"/>
                <a:ea typeface="Arial" charset="0"/>
                <a:cs typeface="Times New Roman" panose="02020603050405020304" pitchFamily="18" charset="0"/>
              </a:rPr>
              <a:t> observed at low temperature</a:t>
            </a:r>
          </a:p>
          <a:p>
            <a:pPr>
              <a:buClr>
                <a:srgbClr val="D57500"/>
              </a:buClr>
              <a:buFont typeface="Wingdings" charset="2"/>
              <a:buChar char="Ø"/>
            </a:pPr>
            <a:r>
              <a:rPr lang="en-US" sz="2200" dirty="0">
                <a:latin typeface="Times New Roman" panose="02020603050405020304" pitchFamily="18" charset="0"/>
                <a:ea typeface="Arial" charset="0"/>
                <a:cs typeface="Times New Roman" panose="02020603050405020304" pitchFamily="18" charset="0"/>
              </a:rPr>
              <a:t>The effect, first observed in 2009, was not reproduced in the lab for new PVT samples until 2013</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rPr>
              <a:pPr algn="ctr">
                <a:defRPr/>
              </a:pPr>
              <a:t>36</a:t>
            </a:fld>
            <a:endParaRPr lang="en-US" sz="1200" dirty="0">
              <a:solidFill>
                <a:prstClr val="black"/>
              </a:solidFill>
            </a:endParaRPr>
          </a:p>
        </p:txBody>
      </p:sp>
      <p:pic>
        <p:nvPicPr>
          <p:cNvPr id="5" name="Picture 4"/>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7003020" y="5012717"/>
            <a:ext cx="1651000" cy="1803578"/>
          </a:xfrm>
          <a:prstGeom prst="rect">
            <a:avLst/>
          </a:prstGeom>
        </p:spPr>
      </p:pic>
      <p:pic>
        <p:nvPicPr>
          <p:cNvPr id="8" name="Picture 7" descr="Macintosh HD:Users:d3g214:Desktop:surface crazing.jpg"/>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577623" y="4995060"/>
            <a:ext cx="2425700" cy="1834793"/>
          </a:xfrm>
          <a:prstGeom prst="rect">
            <a:avLst/>
          </a:prstGeom>
          <a:noFill/>
          <a:ln>
            <a:noFill/>
          </a:ln>
        </p:spPr>
      </p:pic>
      <p:pic>
        <p:nvPicPr>
          <p:cNvPr id="9" name="Picture 8" descr="Macintosh HD:Users:d3g214:Desktop:surface clouding.jpg"/>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3574823" y="5003386"/>
            <a:ext cx="2870200" cy="1817129"/>
          </a:xfrm>
          <a:prstGeom prst="rect">
            <a:avLst/>
          </a:prstGeom>
          <a:noFill/>
          <a:ln>
            <a:noFill/>
          </a:ln>
        </p:spPr>
      </p:pic>
      <p:sp>
        <p:nvSpPr>
          <p:cNvPr id="2" name="TextBox 1"/>
          <p:cNvSpPr txBox="1"/>
          <p:nvPr/>
        </p:nvSpPr>
        <p:spPr>
          <a:xfrm>
            <a:off x="921373" y="4597237"/>
            <a:ext cx="1626354" cy="369332"/>
          </a:xfrm>
          <a:prstGeom prst="rect">
            <a:avLst/>
          </a:prstGeom>
          <a:noFill/>
        </p:spPr>
        <p:txBody>
          <a:bodyPr wrap="none" rtlCol="0">
            <a:spAutoFit/>
          </a:bodyPr>
          <a:lstStyle/>
          <a:p>
            <a:r>
              <a:rPr lang="en-US" dirty="0">
                <a:solidFill>
                  <a:srgbClr val="FF0000"/>
                </a:solidFill>
              </a:rPr>
              <a:t>Surface Crazing</a:t>
            </a:r>
          </a:p>
        </p:txBody>
      </p:sp>
      <p:sp>
        <p:nvSpPr>
          <p:cNvPr id="4" name="TextBox 3"/>
          <p:cNvSpPr txBox="1"/>
          <p:nvPr/>
        </p:nvSpPr>
        <p:spPr>
          <a:xfrm>
            <a:off x="3952643" y="4595935"/>
            <a:ext cx="1761382" cy="369332"/>
          </a:xfrm>
          <a:prstGeom prst="rect">
            <a:avLst/>
          </a:prstGeom>
          <a:noFill/>
        </p:spPr>
        <p:txBody>
          <a:bodyPr wrap="none" rtlCol="0">
            <a:spAutoFit/>
          </a:bodyPr>
          <a:lstStyle/>
          <a:p>
            <a:r>
              <a:rPr lang="en-US" dirty="0">
                <a:solidFill>
                  <a:srgbClr val="FF0000"/>
                </a:solidFill>
              </a:rPr>
              <a:t>Surface Clouding</a:t>
            </a:r>
          </a:p>
        </p:txBody>
      </p:sp>
      <p:sp>
        <p:nvSpPr>
          <p:cNvPr id="10" name="TextBox 9"/>
          <p:cNvSpPr txBox="1"/>
          <p:nvPr/>
        </p:nvSpPr>
        <p:spPr>
          <a:xfrm>
            <a:off x="6822843" y="4595935"/>
            <a:ext cx="1751890" cy="369332"/>
          </a:xfrm>
          <a:prstGeom prst="rect">
            <a:avLst/>
          </a:prstGeom>
          <a:noFill/>
        </p:spPr>
        <p:txBody>
          <a:bodyPr wrap="none" rtlCol="0">
            <a:spAutoFit/>
          </a:bodyPr>
          <a:lstStyle/>
          <a:p>
            <a:r>
              <a:rPr lang="en-US" dirty="0">
                <a:solidFill>
                  <a:srgbClr val="FF0000"/>
                </a:solidFill>
              </a:rPr>
              <a:t>Internal  Fogging</a:t>
            </a:r>
          </a:p>
        </p:txBody>
      </p:sp>
    </p:spTree>
    <p:extLst>
      <p:ext uri="{BB962C8B-B14F-4D97-AF65-F5344CB8AC3E}">
        <p14:creationId xmlns:p14="http://schemas.microsoft.com/office/powerpoint/2010/main" val="17301088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7051" y="334548"/>
            <a:ext cx="6629400" cy="470898"/>
          </a:xfrm>
        </p:spPr>
        <p:txBody>
          <a:bodyPr/>
          <a:lstStyle/>
          <a:p>
            <a:pPr algn="ctr"/>
            <a:r>
              <a:rPr lang="en-US" sz="3600" dirty="0">
                <a:solidFill>
                  <a:srgbClr val="D57500"/>
                </a:solidFill>
              </a:rPr>
              <a:t>PVT Degradation Mitigation</a:t>
            </a:r>
          </a:p>
        </p:txBody>
      </p:sp>
      <p:sp>
        <p:nvSpPr>
          <p:cNvPr id="4" name="Content Placeholder 3"/>
          <p:cNvSpPr>
            <a:spLocks noGrp="1"/>
          </p:cNvSpPr>
          <p:nvPr>
            <p:ph idx="1"/>
          </p:nvPr>
        </p:nvSpPr>
        <p:spPr>
          <a:xfrm>
            <a:off x="571500" y="1152815"/>
            <a:ext cx="7959183" cy="5278368"/>
          </a:xfrm>
        </p:spPr>
        <p:txBody>
          <a:bodyPr/>
          <a:lstStyle/>
          <a:p>
            <a:pPr>
              <a:lnSpc>
                <a:spcPct val="100000"/>
              </a:lnSpc>
              <a:spcBef>
                <a:spcPts val="0"/>
              </a:spcBef>
              <a:spcAft>
                <a:spcPts val="600"/>
              </a:spcAft>
              <a:buClr>
                <a:srgbClr val="D57500"/>
              </a:buClr>
              <a:buFont typeface="Wingdings" charset="2"/>
              <a:buChar char="Ø"/>
            </a:pPr>
            <a:r>
              <a:rPr lang="en-US" sz="2800" dirty="0">
                <a:latin typeface="Times New Roman" panose="02020603050405020304" pitchFamily="18" charset="0"/>
                <a:cs typeface="Times New Roman" panose="02020603050405020304" pitchFamily="18" charset="0"/>
              </a:rPr>
              <a:t>Keep the plastic in an environmentally controlled space</a:t>
            </a:r>
          </a:p>
          <a:p>
            <a:pPr>
              <a:lnSpc>
                <a:spcPct val="100000"/>
              </a:lnSpc>
              <a:spcBef>
                <a:spcPts val="0"/>
              </a:spcBef>
              <a:spcAft>
                <a:spcPts val="600"/>
              </a:spcAft>
              <a:buClr>
                <a:srgbClr val="D57500"/>
              </a:buClr>
              <a:buFont typeface="Wingdings" charset="2"/>
              <a:buChar char="Ø"/>
            </a:pPr>
            <a:r>
              <a:rPr lang="en-US" sz="2800" dirty="0">
                <a:latin typeface="Times New Roman" panose="02020603050405020304" pitchFamily="18" charset="0"/>
                <a:cs typeface="Times New Roman" panose="02020603050405020304" pitchFamily="18" charset="0"/>
              </a:rPr>
              <a:t>Heat the plastic so it never gets cold</a:t>
            </a:r>
          </a:p>
          <a:p>
            <a:pPr>
              <a:lnSpc>
                <a:spcPct val="100000"/>
              </a:lnSpc>
              <a:spcBef>
                <a:spcPts val="0"/>
              </a:spcBef>
              <a:spcAft>
                <a:spcPts val="600"/>
              </a:spcAft>
              <a:buClr>
                <a:srgbClr val="D57500"/>
              </a:buClr>
              <a:buFont typeface="Wingdings" charset="2"/>
              <a:buChar char="Ø"/>
            </a:pPr>
            <a:r>
              <a:rPr lang="en-US" sz="2800" dirty="0">
                <a:latin typeface="Times New Roman" panose="02020603050405020304" pitchFamily="18" charset="0"/>
                <a:cs typeface="Times New Roman" panose="02020603050405020304" pitchFamily="18" charset="0"/>
              </a:rPr>
              <a:t>Dehumidify so water is not available to permeate the plastic</a:t>
            </a:r>
          </a:p>
          <a:p>
            <a:pPr>
              <a:lnSpc>
                <a:spcPct val="100000"/>
              </a:lnSpc>
              <a:spcBef>
                <a:spcPts val="0"/>
              </a:spcBef>
              <a:spcAft>
                <a:spcPts val="600"/>
              </a:spcAft>
              <a:buClr>
                <a:srgbClr val="D57500"/>
              </a:buClr>
              <a:buFont typeface="Wingdings" charset="2"/>
              <a:buChar char="Ø"/>
            </a:pPr>
            <a:r>
              <a:rPr lang="en-US" sz="2800" dirty="0">
                <a:latin typeface="Times New Roman" panose="02020603050405020304" pitchFamily="18" charset="0"/>
                <a:cs typeface="Times New Roman" panose="02020603050405020304" pitchFamily="18" charset="0"/>
              </a:rPr>
              <a:t>Encapsulate the plastic in a water impermeable membrane</a:t>
            </a:r>
          </a:p>
          <a:p>
            <a:pPr lvl="1">
              <a:lnSpc>
                <a:spcPct val="100000"/>
              </a:lnSpc>
              <a:spcBef>
                <a:spcPts val="0"/>
              </a:spcBef>
              <a:spcAft>
                <a:spcPts val="600"/>
              </a:spcAft>
              <a:buClr>
                <a:schemeClr val="bg1">
                  <a:lumMod val="50000"/>
                </a:schemeClr>
              </a:buClr>
              <a:buFont typeface="Wingdings" charset="2"/>
              <a:buChar char="§"/>
            </a:pPr>
            <a:r>
              <a:rPr lang="en-US" sz="2800" dirty="0">
                <a:latin typeface="Times New Roman" panose="02020603050405020304" pitchFamily="18" charset="0"/>
                <a:cs typeface="Times New Roman" panose="02020603050405020304" pitchFamily="18" charset="0"/>
              </a:rPr>
              <a:t>Requires material with MVTR ~ </a:t>
            </a:r>
            <a:r>
              <a:rPr lang="en-US" sz="2800" dirty="0">
                <a:latin typeface="Times New Roman" panose="02020603050405020304" pitchFamily="18" charset="0"/>
                <a:ea typeface="Arial" charset="0"/>
                <a:cs typeface="Times New Roman" panose="02020603050405020304" pitchFamily="18" charset="0"/>
              </a:rPr>
              <a:t>10</a:t>
            </a:r>
            <a:r>
              <a:rPr lang="en-US" sz="2800" baseline="30000" dirty="0">
                <a:latin typeface="Times New Roman" panose="02020603050405020304" pitchFamily="18" charset="0"/>
                <a:ea typeface="Arial" charset="0"/>
                <a:cs typeface="Times New Roman" panose="02020603050405020304" pitchFamily="18" charset="0"/>
              </a:rPr>
              <a:t>-5 </a:t>
            </a:r>
            <a:r>
              <a:rPr lang="en-US" sz="2800" dirty="0">
                <a:latin typeface="Times New Roman" panose="02020603050405020304" pitchFamily="18" charset="0"/>
                <a:ea typeface="Arial" charset="0"/>
                <a:cs typeface="Times New Roman" panose="02020603050405020304" pitchFamily="18" charset="0"/>
              </a:rPr>
              <a:t>g·m</a:t>
            </a:r>
            <a:r>
              <a:rPr lang="en-US" sz="2800" baseline="30000" dirty="0">
                <a:latin typeface="Times New Roman" panose="02020603050405020304" pitchFamily="18" charset="0"/>
                <a:ea typeface="Arial" charset="0"/>
                <a:cs typeface="Times New Roman" panose="02020603050405020304" pitchFamily="18" charset="0"/>
              </a:rPr>
              <a:t>-2</a:t>
            </a:r>
            <a:r>
              <a:rPr lang="en-US" sz="2800" dirty="0">
                <a:latin typeface="Times New Roman" panose="02020603050405020304" pitchFamily="18" charset="0"/>
                <a:ea typeface="Arial" charset="0"/>
                <a:cs typeface="Times New Roman" panose="02020603050405020304" pitchFamily="18" charset="0"/>
              </a:rPr>
              <a:t>·d</a:t>
            </a:r>
            <a:r>
              <a:rPr lang="en-US" sz="2800" baseline="30000" dirty="0">
                <a:latin typeface="Times New Roman" panose="02020603050405020304" pitchFamily="18" charset="0"/>
                <a:ea typeface="Arial" charset="0"/>
                <a:cs typeface="Times New Roman" panose="02020603050405020304" pitchFamily="18" charset="0"/>
              </a:rPr>
              <a:t>-1 </a:t>
            </a:r>
          </a:p>
          <a:p>
            <a:pPr lvl="1">
              <a:lnSpc>
                <a:spcPct val="100000"/>
              </a:lnSpc>
              <a:spcBef>
                <a:spcPts val="0"/>
              </a:spcBef>
              <a:spcAft>
                <a:spcPts val="600"/>
              </a:spcAft>
              <a:buClr>
                <a:schemeClr val="bg1">
                  <a:lumMod val="50000"/>
                </a:schemeClr>
              </a:buClr>
              <a:buFont typeface="Wingdings" charset="2"/>
              <a:buChar char="§"/>
            </a:pPr>
            <a:r>
              <a:rPr lang="en-US" sz="2800" dirty="0">
                <a:latin typeface="Times New Roman" panose="02020603050405020304" pitchFamily="18" charset="0"/>
                <a:ea typeface="Arial" charset="0"/>
                <a:cs typeface="Times New Roman" panose="02020603050405020304" pitchFamily="18" charset="0"/>
              </a:rPr>
              <a:t>Requires sealants for edges</a:t>
            </a:r>
          </a:p>
          <a:p>
            <a:pPr lvl="1">
              <a:lnSpc>
                <a:spcPct val="100000"/>
              </a:lnSpc>
              <a:spcBef>
                <a:spcPts val="0"/>
              </a:spcBef>
              <a:spcAft>
                <a:spcPts val="600"/>
              </a:spcAft>
              <a:buClr>
                <a:schemeClr val="bg1">
                  <a:lumMod val="50000"/>
                </a:schemeClr>
              </a:buClr>
              <a:buFont typeface="Wingdings" charset="2"/>
              <a:buChar char="§"/>
            </a:pPr>
            <a:r>
              <a:rPr lang="en-US" sz="2800" dirty="0">
                <a:latin typeface="Times New Roman" panose="02020603050405020304" pitchFamily="18" charset="0"/>
                <a:ea typeface="Arial" charset="0"/>
                <a:cs typeface="Times New Roman" panose="02020603050405020304" pitchFamily="18" charset="0"/>
              </a:rPr>
              <a:t>Might require electrical feedthroughs</a:t>
            </a:r>
          </a:p>
          <a:p>
            <a:pPr>
              <a:lnSpc>
                <a:spcPct val="100000"/>
              </a:lnSpc>
              <a:spcBef>
                <a:spcPts val="0"/>
              </a:spcBef>
              <a:spcAft>
                <a:spcPts val="600"/>
              </a:spcAft>
              <a:buClr>
                <a:srgbClr val="D57500"/>
              </a:buClr>
              <a:buFont typeface="Wingdings" charset="2"/>
              <a:buChar char="Ø"/>
            </a:pPr>
            <a:r>
              <a:rPr lang="en-US" sz="2800" dirty="0">
                <a:latin typeface="Times New Roman" panose="02020603050405020304" pitchFamily="18" charset="0"/>
                <a:cs typeface="Times New Roman" panose="02020603050405020304" pitchFamily="18" charset="0"/>
              </a:rPr>
              <a:t>New formulations of plastic scintillator</a:t>
            </a:r>
          </a:p>
        </p:txBody>
      </p:sp>
      <p:sp>
        <p:nvSpPr>
          <p:cNvPr id="6" name="Slide Number Placeholder 5"/>
          <p:cNvSpPr>
            <a:spLocks noGrp="1"/>
          </p:cNvSpPr>
          <p:nvPr>
            <p:ph type="sldNum" sz="quarter" idx="11"/>
          </p:nvPr>
        </p:nvSpPr>
        <p:spPr>
          <a:xfrm>
            <a:off x="6564351" y="6356350"/>
            <a:ext cx="2133600" cy="365125"/>
          </a:xfrm>
        </p:spPr>
        <p:txBody>
          <a:bodyPr/>
          <a:lstStyle/>
          <a:p>
            <a:pPr algn="r"/>
            <a:fld id="{03722D57-58D6-9447-A6D5-A97F6C35A8FB}" type="slidenum">
              <a:rPr lang="en-US" smtClean="0"/>
              <a:pPr algn="r"/>
              <a:t>37</a:t>
            </a:fld>
            <a:endParaRPr lang="en-US" dirty="0"/>
          </a:p>
        </p:txBody>
      </p:sp>
      <p:sp>
        <p:nvSpPr>
          <p:cNvPr id="5" name="Slide Number Placeholder 3">
            <a:extLst>
              <a:ext uri="{FF2B5EF4-FFF2-40B4-BE49-F238E27FC236}">
                <a16:creationId xmlns:a16="http://schemas.microsoft.com/office/drawing/2014/main" id="{BC95872E-FAB1-B447-90B3-322069DD7B53}"/>
              </a:ext>
            </a:extLst>
          </p:cNvPr>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37</a:t>
            </a:fld>
            <a:endParaRPr lang="en-US" dirty="0">
              <a:solidFill>
                <a:prstClr val="black"/>
              </a:solidFill>
            </a:endParaRPr>
          </a:p>
        </p:txBody>
      </p:sp>
    </p:spTree>
    <p:extLst>
      <p:ext uri="{BB962C8B-B14F-4D97-AF65-F5344CB8AC3E}">
        <p14:creationId xmlns:p14="http://schemas.microsoft.com/office/powerpoint/2010/main" val="16642589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type="body" idx="1"/>
          </p:nvPr>
        </p:nvSpPr>
        <p:spPr>
          <a:xfrm>
            <a:off x="539552" y="1076335"/>
            <a:ext cx="8172648" cy="5472608"/>
          </a:xfrm>
        </p:spPr>
        <p:txBody>
          <a:bodyPr/>
          <a:lstStyle/>
          <a:p>
            <a:pPr eaLnBrk="1" hangingPunct="1">
              <a:lnSpc>
                <a:spcPct val="100000"/>
              </a:lnSpc>
              <a:spcBef>
                <a:spcPts val="0"/>
              </a:spcBef>
              <a:spcAft>
                <a:spcPts val="1200"/>
              </a:spcAft>
              <a:buClr>
                <a:srgbClr val="D57500"/>
              </a:buClr>
              <a:buFont typeface="Wingdings" charset="2"/>
              <a:buChar char="Ø"/>
            </a:pPr>
            <a:r>
              <a:rPr lang="en-US" sz="2800" dirty="0">
                <a:solidFill>
                  <a:srgbClr val="000000"/>
                </a:solidFill>
                <a:latin typeface="Times New Roman" panose="02020603050405020304" pitchFamily="18" charset="0"/>
                <a:ea typeface="ＭＳ Ｐゴシック" charset="0"/>
                <a:cs typeface="Times New Roman" panose="02020603050405020304" pitchFamily="18" charset="0"/>
              </a:rPr>
              <a:t>Radiation detection is important for a wide range of applications</a:t>
            </a:r>
          </a:p>
          <a:p>
            <a:pPr eaLnBrk="1" hangingPunct="1">
              <a:lnSpc>
                <a:spcPct val="100000"/>
              </a:lnSpc>
              <a:spcBef>
                <a:spcPts val="0"/>
              </a:spcBef>
              <a:spcAft>
                <a:spcPts val="1200"/>
              </a:spcAft>
              <a:buClr>
                <a:srgbClr val="D57500"/>
              </a:buClr>
              <a:buFont typeface="Wingdings" charset="2"/>
              <a:buChar char="Ø"/>
            </a:pPr>
            <a:r>
              <a:rPr lang="en-US" altLang="en-US" sz="2800" dirty="0">
                <a:solidFill>
                  <a:srgbClr val="000000"/>
                </a:solidFill>
                <a:latin typeface="Times New Roman" panose="02020603050405020304" pitchFamily="18" charset="0"/>
                <a:cs typeface="Times New Roman" panose="02020603050405020304" pitchFamily="18" charset="0"/>
              </a:rPr>
              <a:t>Radiation detection at borders is challenging</a:t>
            </a:r>
          </a:p>
          <a:p>
            <a:pPr eaLnBrk="1" hangingPunct="1">
              <a:lnSpc>
                <a:spcPct val="100000"/>
              </a:lnSpc>
              <a:spcBef>
                <a:spcPts val="0"/>
              </a:spcBef>
              <a:spcAft>
                <a:spcPts val="1200"/>
              </a:spcAft>
              <a:buClr>
                <a:srgbClr val="D57500"/>
              </a:buClr>
              <a:buFont typeface="Wingdings" charset="2"/>
              <a:buChar char="Ø"/>
            </a:pPr>
            <a:r>
              <a:rPr lang="en-US" altLang="en-US" sz="2800" dirty="0">
                <a:solidFill>
                  <a:srgbClr val="000000"/>
                </a:solidFill>
                <a:latin typeface="Times New Roman" panose="02020603050405020304" pitchFamily="18" charset="0"/>
                <a:cs typeface="Times New Roman" panose="02020603050405020304" pitchFamily="18" charset="0"/>
              </a:rPr>
              <a:t>NORM and medical alarms can be operational limiting factors for border interdiction</a:t>
            </a:r>
          </a:p>
          <a:p>
            <a:pPr>
              <a:lnSpc>
                <a:spcPct val="100000"/>
              </a:lnSpc>
              <a:spcBef>
                <a:spcPts val="0"/>
              </a:spcBef>
              <a:spcAft>
                <a:spcPts val="1200"/>
              </a:spcAft>
              <a:buClr>
                <a:srgbClr val="D57500"/>
              </a:buClr>
              <a:buFont typeface="Wingdings" charset="2"/>
              <a:buChar char="Ø"/>
            </a:pPr>
            <a:r>
              <a:rPr lang="en-US" sz="2800" dirty="0">
                <a:solidFill>
                  <a:srgbClr val="000000"/>
                </a:solidFill>
                <a:latin typeface="Times New Roman" panose="02020603050405020304" pitchFamily="18" charset="0"/>
                <a:ea typeface="ＭＳ Ｐゴシック" pitchFamily="-60" charset="-128"/>
                <a:cs typeface="Times New Roman" panose="02020603050405020304" pitchFamily="18" charset="0"/>
              </a:rPr>
              <a:t>Computer simulation is widely applied to development of radiation detector systems</a:t>
            </a:r>
          </a:p>
          <a:p>
            <a:pPr eaLnBrk="1" hangingPunct="1">
              <a:lnSpc>
                <a:spcPct val="100000"/>
              </a:lnSpc>
              <a:spcBef>
                <a:spcPts val="0"/>
              </a:spcBef>
              <a:spcAft>
                <a:spcPts val="1200"/>
              </a:spcAft>
              <a:buClr>
                <a:srgbClr val="D57500"/>
              </a:buClr>
              <a:buFont typeface="Wingdings" charset="2"/>
              <a:buChar char="Ø"/>
            </a:pPr>
            <a:r>
              <a:rPr lang="en-US" sz="2800" dirty="0">
                <a:solidFill>
                  <a:srgbClr val="000000"/>
                </a:solidFill>
                <a:latin typeface="Times New Roman" panose="02020603050405020304" pitchFamily="18" charset="0"/>
                <a:ea typeface="ＭＳ Ｐゴシック" charset="0"/>
                <a:cs typeface="Times New Roman" panose="02020603050405020304" pitchFamily="18" charset="0"/>
              </a:rPr>
              <a:t>Gamma ray and neutron detection are very active fields of research for developing new technologies</a:t>
            </a:r>
          </a:p>
          <a:p>
            <a:pPr marL="0" indent="0" eaLnBrk="1" hangingPunct="1">
              <a:lnSpc>
                <a:spcPct val="100000"/>
              </a:lnSpc>
              <a:spcBef>
                <a:spcPts val="0"/>
              </a:spcBef>
              <a:spcAft>
                <a:spcPts val="1200"/>
              </a:spcAft>
              <a:buClr>
                <a:srgbClr val="D57500"/>
              </a:buClr>
              <a:buNone/>
            </a:pPr>
            <a:endParaRPr lang="en-US" sz="2800" dirty="0">
              <a:solidFill>
                <a:srgbClr val="000000"/>
              </a:solidFill>
              <a:latin typeface="Times New Roman" panose="02020603050405020304" pitchFamily="18" charset="0"/>
              <a:ea typeface="ＭＳ Ｐゴシック" charset="0"/>
              <a:cs typeface="Times New Roman" panose="02020603050405020304" pitchFamily="18" charset="0"/>
            </a:endParaRPr>
          </a:p>
          <a:p>
            <a:pPr marL="0" indent="0">
              <a:lnSpc>
                <a:spcPct val="100000"/>
              </a:lnSpc>
              <a:spcBef>
                <a:spcPts val="0"/>
              </a:spcBef>
              <a:spcAft>
                <a:spcPts val="1200"/>
              </a:spcAft>
              <a:buClr>
                <a:srgbClr val="D57500"/>
              </a:buClr>
              <a:buNone/>
            </a:pPr>
            <a:endParaRPr lang="en-US" sz="2800" dirty="0">
              <a:solidFill>
                <a:srgbClr val="000000"/>
              </a:solidFill>
              <a:latin typeface="Times New Roman" panose="02020603050405020304" pitchFamily="18" charset="0"/>
              <a:ea typeface="ＭＳ Ｐゴシック" pitchFamily="-60" charset="-128"/>
              <a:cs typeface="Times New Roman" panose="02020603050405020304" pitchFamily="18" charset="0"/>
            </a:endParaRPr>
          </a:p>
        </p:txBody>
      </p:sp>
      <p:sp>
        <p:nvSpPr>
          <p:cNvPr id="9" name="Title 1"/>
          <p:cNvSpPr>
            <a:spLocks noGrp="1"/>
          </p:cNvSpPr>
          <p:nvPr>
            <p:ph type="title"/>
          </p:nvPr>
        </p:nvSpPr>
        <p:spPr bwMode="auto">
          <a:xfrm>
            <a:off x="1333500" y="157163"/>
            <a:ext cx="6400800" cy="7699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sz="3600" b="1" dirty="0">
                <a:solidFill>
                  <a:srgbClr val="D57500"/>
                </a:solidFill>
                <a:latin typeface="Arial" charset="0"/>
                <a:ea typeface="MS PGothic" charset="0"/>
                <a:cs typeface="Arial" charset="0"/>
              </a:rPr>
              <a:t>Conclusions</a:t>
            </a:r>
            <a:endParaRPr lang="en-US" sz="3600" b="1" dirty="0">
              <a:latin typeface="Arial" charset="0"/>
              <a:ea typeface="MS PGothic" charset="0"/>
            </a:endParaRPr>
          </a:p>
        </p:txBody>
      </p:sp>
      <p:sp>
        <p:nvSpPr>
          <p:cNvPr id="4" name="Slide Number Placeholder 3"/>
          <p:cNvSpPr txBox="1">
            <a:spLocks/>
          </p:cNvSpPr>
          <p:nvPr/>
        </p:nvSpPr>
        <p:spPr>
          <a:xfrm>
            <a:off x="112713" y="64960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38</a:t>
            </a:fld>
            <a:endParaRPr lang="en-US" dirty="0">
              <a:solidFill>
                <a:prstClr val="black"/>
              </a:solidFill>
            </a:endParaRPr>
          </a:p>
        </p:txBody>
      </p:sp>
    </p:spTree>
    <p:extLst>
      <p:ext uri="{BB962C8B-B14F-4D97-AF65-F5344CB8AC3E}">
        <p14:creationId xmlns:p14="http://schemas.microsoft.com/office/powerpoint/2010/main" val="6223700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381000" y="222250"/>
            <a:ext cx="8305800" cy="7747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Acknowledgements</a:t>
            </a:r>
          </a:p>
        </p:txBody>
      </p:sp>
      <p:sp>
        <p:nvSpPr>
          <p:cNvPr id="273410" name="Rectangle 3"/>
          <p:cNvSpPr>
            <a:spLocks noGrp="1" noChangeArrowheads="1"/>
          </p:cNvSpPr>
          <p:nvPr>
            <p:ph type="body" idx="1"/>
          </p:nvPr>
        </p:nvSpPr>
        <p:spPr>
          <a:xfrm>
            <a:off x="571472" y="1071546"/>
            <a:ext cx="8153400" cy="4800600"/>
          </a:xfrm>
        </p:spPr>
        <p:txBody>
          <a:bodyPr/>
          <a:lstStyle/>
          <a:p>
            <a:pPr marL="0" indent="0">
              <a:lnSpc>
                <a:spcPct val="100000"/>
              </a:lnSpc>
              <a:buNone/>
            </a:pPr>
            <a:r>
              <a:rPr lang="en-US" sz="3200" dirty="0">
                <a:solidFill>
                  <a:srgbClr val="000000"/>
                </a:solidFill>
                <a:latin typeface="Times New Roman"/>
                <a:ea typeface="ＭＳ Ｐゴシック" pitchFamily="-60" charset="-128"/>
                <a:cs typeface="Times New Roman"/>
              </a:rPr>
              <a:t>Thanks to IEEE NPSS for supporting this lecture.</a:t>
            </a:r>
          </a:p>
          <a:p>
            <a:pPr marL="0" indent="0">
              <a:lnSpc>
                <a:spcPct val="100000"/>
              </a:lnSpc>
              <a:buNone/>
            </a:pPr>
            <a:endParaRPr lang="en-US" sz="3200" dirty="0">
              <a:solidFill>
                <a:srgbClr val="000000"/>
              </a:solidFill>
              <a:latin typeface="Times New Roman"/>
              <a:ea typeface="ＭＳ Ｐゴシック" pitchFamily="-60" charset="-128"/>
              <a:cs typeface="Times New Roman"/>
            </a:endParaRPr>
          </a:p>
          <a:p>
            <a:pPr marL="0" indent="0">
              <a:lnSpc>
                <a:spcPct val="100000"/>
              </a:lnSpc>
              <a:buNone/>
            </a:pPr>
            <a:r>
              <a:rPr lang="en-US" sz="3200" dirty="0">
                <a:solidFill>
                  <a:srgbClr val="000000"/>
                </a:solidFill>
                <a:latin typeface="Times New Roman"/>
                <a:ea typeface="ＭＳ Ｐゴシック" pitchFamily="-60" charset="-128"/>
                <a:cs typeface="Times New Roman"/>
              </a:rPr>
              <a:t>Support for this work came from:</a:t>
            </a:r>
          </a:p>
          <a:p>
            <a:pPr lvl="1">
              <a:lnSpc>
                <a:spcPct val="100000"/>
              </a:lnSpc>
              <a:buClr>
                <a:srgbClr val="D57500"/>
              </a:buClr>
            </a:pPr>
            <a:r>
              <a:rPr lang="en-US" sz="2800" dirty="0">
                <a:solidFill>
                  <a:srgbClr val="000000"/>
                </a:solidFill>
                <a:latin typeface="Times New Roman"/>
                <a:ea typeface="ＭＳ Ｐゴシック" pitchFamily="-60" charset="-128"/>
                <a:cs typeface="Times New Roman"/>
              </a:rPr>
              <a:t>US Department of Energy</a:t>
            </a:r>
            <a:endParaRPr lang="en-US" sz="2800" dirty="0">
              <a:solidFill>
                <a:srgbClr val="000000"/>
              </a:solidFill>
              <a:latin typeface="Times New Roman"/>
              <a:cs typeface="Times New Roman"/>
            </a:endParaRPr>
          </a:p>
          <a:p>
            <a:pPr lvl="1">
              <a:lnSpc>
                <a:spcPct val="100000"/>
              </a:lnSpc>
              <a:buClr>
                <a:srgbClr val="D57500"/>
              </a:buClr>
            </a:pPr>
            <a:r>
              <a:rPr lang="en-US" sz="2800" dirty="0">
                <a:solidFill>
                  <a:srgbClr val="000000"/>
                </a:solidFill>
                <a:latin typeface="Times New Roman"/>
                <a:cs typeface="Times New Roman"/>
              </a:rPr>
              <a:t>The US Department of Defense</a:t>
            </a:r>
          </a:p>
          <a:p>
            <a:pPr lvl="1">
              <a:lnSpc>
                <a:spcPct val="100000"/>
              </a:lnSpc>
              <a:buClr>
                <a:srgbClr val="D57500"/>
              </a:buClr>
            </a:pPr>
            <a:r>
              <a:rPr lang="en-US" sz="2800" dirty="0">
                <a:solidFill>
                  <a:srgbClr val="000000"/>
                </a:solidFill>
                <a:latin typeface="Times New Roman"/>
                <a:cs typeface="Times New Roman"/>
              </a:rPr>
              <a:t>The US Department of Homeland Security</a:t>
            </a:r>
          </a:p>
          <a:p>
            <a:pPr lvl="1">
              <a:lnSpc>
                <a:spcPct val="100000"/>
              </a:lnSpc>
              <a:buClr>
                <a:srgbClr val="D57500"/>
              </a:buClr>
            </a:pPr>
            <a:r>
              <a:rPr lang="en-US" sz="2800" dirty="0">
                <a:solidFill>
                  <a:srgbClr val="000000"/>
                </a:solidFill>
                <a:latin typeface="Times New Roman"/>
                <a:cs typeface="Times New Roman"/>
              </a:rPr>
              <a:t>PNNL </a:t>
            </a:r>
          </a:p>
          <a:p>
            <a:pPr>
              <a:lnSpc>
                <a:spcPct val="100000"/>
              </a:lnSpc>
              <a:buNone/>
            </a:pPr>
            <a:endParaRPr lang="en-US" sz="3200" dirty="0">
              <a:solidFill>
                <a:srgbClr val="000000"/>
              </a:solidFill>
              <a:latin typeface="Times New Roman"/>
              <a:ea typeface="ＭＳ Ｐゴシック" pitchFamily="-60" charset="-128"/>
              <a:cs typeface="Times New Roman"/>
            </a:endParaRPr>
          </a:p>
          <a:p>
            <a:pPr>
              <a:buNone/>
            </a:pPr>
            <a:endParaRPr lang="en-US" sz="3600" dirty="0">
              <a:solidFill>
                <a:srgbClr val="000000"/>
              </a:solidFill>
              <a:latin typeface="Times New Roman"/>
              <a:ea typeface="ＭＳ Ｐゴシック" pitchFamily="-60" charset="-128"/>
              <a:cs typeface="Times New Roman"/>
            </a:endParaRPr>
          </a:p>
        </p:txBody>
      </p:sp>
      <p:sp>
        <p:nvSpPr>
          <p:cNvPr id="273411" name="Footer Placeholder 3"/>
          <p:cNvSpPr>
            <a:spLocks/>
          </p:cNvSpPr>
          <p:nvPr/>
        </p:nvSpPr>
        <p:spPr bwMode="auto">
          <a:xfrm>
            <a:off x="228600" y="6400800"/>
            <a:ext cx="609600" cy="228600"/>
          </a:xfrm>
          <a:prstGeom prst="rect">
            <a:avLst/>
          </a:prstGeom>
          <a:noFill/>
          <a:ln w="9525">
            <a:noFill/>
            <a:miter lim="800000"/>
            <a:headEnd/>
            <a:tailEnd/>
          </a:ln>
        </p:spPr>
        <p:txBody>
          <a:bodyPr>
            <a:prstTxWarp prst="textNoShape">
              <a:avLst/>
            </a:prstTxWarp>
          </a:bodyPr>
          <a:lstStyle/>
          <a:p>
            <a:fld id="{68792E66-5F7F-4249-BDE4-FEC0AFE06F6D}" type="slidenum">
              <a:rPr lang="en-US" sz="900">
                <a:solidFill>
                  <a:srgbClr val="777777"/>
                </a:solidFill>
              </a:rPr>
              <a:pPr/>
              <a:t>39</a:t>
            </a:fld>
            <a:r>
              <a:rPr lang="en-US" sz="900">
                <a:solidFill>
                  <a:srgbClr val="777777"/>
                </a:solidFill>
                <a:latin typeface="Times New Roman" pitchFamily="-60" charset="0"/>
              </a:rPr>
              <a:t> </a:t>
            </a:r>
          </a:p>
        </p:txBody>
      </p:sp>
    </p:spTree>
    <p:extLst>
      <p:ext uri="{BB962C8B-B14F-4D97-AF65-F5344CB8AC3E}">
        <p14:creationId xmlns:p14="http://schemas.microsoft.com/office/powerpoint/2010/main" val="4226439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Footer Placeholder 3"/>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648CBDC-4217-814F-8B77-77EA1CB75A60}" type="slidenum">
              <a:rPr lang="en-US" sz="900">
                <a:solidFill>
                  <a:srgbClr val="777777"/>
                </a:solidFill>
              </a:rPr>
              <a:pPr eaLnBrk="1" hangingPunct="1"/>
              <a:t>4</a:t>
            </a:fld>
            <a:r>
              <a:rPr lang="en-US" sz="900">
                <a:solidFill>
                  <a:srgbClr val="777777"/>
                </a:solidFill>
                <a:latin typeface="Times New Roman" charset="0"/>
              </a:rPr>
              <a:t> </a:t>
            </a:r>
          </a:p>
        </p:txBody>
      </p:sp>
      <p:sp>
        <p:nvSpPr>
          <p:cNvPr id="181250" name="Rectangle 2"/>
          <p:cNvSpPr>
            <a:spLocks noGrp="1" noChangeArrowheads="1"/>
          </p:cNvSpPr>
          <p:nvPr>
            <p:ph type="title"/>
          </p:nvPr>
        </p:nvSpPr>
        <p:spPr/>
        <p:txBody>
          <a:bodyPr/>
          <a:lstStyle/>
          <a:p>
            <a:pPr algn="ctr"/>
            <a:r>
              <a:rPr lang="en-US" sz="3600" dirty="0">
                <a:solidFill>
                  <a:srgbClr val="D57500"/>
                </a:solidFill>
                <a:latin typeface="Arial" charset="0"/>
                <a:ea typeface="ＭＳ Ｐゴシック" charset="0"/>
                <a:cs typeface="ＭＳ Ｐゴシック" charset="0"/>
              </a:rPr>
              <a:t>Talk Outline</a:t>
            </a:r>
          </a:p>
        </p:txBody>
      </p:sp>
      <p:sp>
        <p:nvSpPr>
          <p:cNvPr id="20484" name="Rectangle 3"/>
          <p:cNvSpPr>
            <a:spLocks noGrp="1" noChangeArrowheads="1"/>
          </p:cNvSpPr>
          <p:nvPr>
            <p:ph type="body" idx="1"/>
          </p:nvPr>
        </p:nvSpPr>
        <p:spPr>
          <a:xfrm>
            <a:off x="1018987" y="2030506"/>
            <a:ext cx="7844457" cy="3384176"/>
          </a:xfrm>
        </p:spPr>
        <p:txBody>
          <a:bodyPr/>
          <a:lstStyle/>
          <a:p>
            <a:pPr>
              <a:buClr>
                <a:srgbClr val="D57500"/>
              </a:buClr>
              <a:buFont typeface="Wingdings" charset="2"/>
              <a:buChar char="Ø"/>
            </a:pPr>
            <a:r>
              <a:rPr lang="en-US" sz="4000" dirty="0">
                <a:latin typeface="Times New Roman"/>
                <a:ea typeface="ＭＳ Ｐゴシック" charset="0"/>
                <a:cs typeface="Times New Roman"/>
              </a:rPr>
              <a:t> The Threat at International Borders</a:t>
            </a:r>
          </a:p>
          <a:p>
            <a:pPr>
              <a:buClr>
                <a:srgbClr val="D57500"/>
              </a:buClr>
              <a:buFont typeface="Wingdings" charset="2"/>
              <a:buChar char="Ø"/>
            </a:pPr>
            <a:r>
              <a:rPr lang="en-US" sz="4000" dirty="0">
                <a:latin typeface="Times New Roman"/>
                <a:ea typeface="ＭＳ Ｐゴシック" charset="0"/>
                <a:cs typeface="Times New Roman"/>
              </a:rPr>
              <a:t> Radiation Detection</a:t>
            </a:r>
          </a:p>
          <a:p>
            <a:pPr>
              <a:buClr>
                <a:srgbClr val="D57500"/>
              </a:buClr>
              <a:buFont typeface="Wingdings" charset="2"/>
              <a:buChar char="Ø"/>
            </a:pPr>
            <a:r>
              <a:rPr lang="en-US" sz="4000" dirty="0">
                <a:latin typeface="Times New Roman"/>
                <a:ea typeface="ＭＳ Ｐゴシック" charset="0"/>
                <a:cs typeface="Times New Roman"/>
              </a:rPr>
              <a:t> Border Security</a:t>
            </a:r>
          </a:p>
          <a:p>
            <a:pPr>
              <a:buClr>
                <a:srgbClr val="D57500"/>
              </a:buClr>
              <a:buFont typeface="Wingdings" charset="2"/>
              <a:buChar char="Ø"/>
            </a:pPr>
            <a:r>
              <a:rPr lang="en-US" sz="4000" dirty="0">
                <a:latin typeface="Times New Roman"/>
                <a:ea typeface="ＭＳ Ｐゴシック" charset="0"/>
                <a:cs typeface="Times New Roman"/>
              </a:rPr>
              <a:t> Challenges and Solutions</a:t>
            </a:r>
          </a:p>
          <a:p>
            <a:pPr marL="0" indent="0">
              <a:buClr>
                <a:srgbClr val="D57500"/>
              </a:buClr>
              <a:buNone/>
            </a:pPr>
            <a:endParaRPr lang="en-US" sz="4000" dirty="0">
              <a:latin typeface="Times New Roman"/>
              <a:ea typeface="ＭＳ Ｐゴシック" charset="0"/>
              <a:cs typeface="Times New Roman"/>
            </a:endParaRPr>
          </a:p>
        </p:txBody>
      </p:sp>
    </p:spTree>
    <p:extLst>
      <p:ext uri="{BB962C8B-B14F-4D97-AF65-F5344CB8AC3E}">
        <p14:creationId xmlns:p14="http://schemas.microsoft.com/office/powerpoint/2010/main" val="2233033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photo_band2.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2643188"/>
            <a:ext cx="9144000" cy="137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5539" name="Title 1"/>
          <p:cNvSpPr>
            <a:spLocks noGrp="1"/>
          </p:cNvSpPr>
          <p:nvPr>
            <p:ph type="title"/>
          </p:nvPr>
        </p:nvSpPr>
        <p:spPr/>
        <p:txBody>
          <a:bodyPr/>
          <a:lstStyle/>
          <a:p>
            <a:pPr eaLnBrk="1" hangingPunct="1"/>
            <a:r>
              <a:rPr lang="en-US">
                <a:latin typeface="Arial" charset="0"/>
                <a:ea typeface="MS PGothic" charset="0"/>
              </a:rPr>
              <a:t>Pacific Northwest National Laboratory</a:t>
            </a:r>
            <a:br>
              <a:rPr lang="en-US">
                <a:solidFill>
                  <a:srgbClr val="777777"/>
                </a:solidFill>
                <a:latin typeface="Arial" charset="0"/>
                <a:ea typeface="MS PGothic" charset="0"/>
              </a:rPr>
            </a:br>
            <a:endParaRPr lang="en-US">
              <a:latin typeface="Arial" charset="0"/>
              <a:ea typeface="MS PGothic" charset="0"/>
            </a:endParaRPr>
          </a:p>
        </p:txBody>
      </p:sp>
      <p:sp>
        <p:nvSpPr>
          <p:cNvPr id="31747" name="Content Placeholder 2"/>
          <p:cNvSpPr>
            <a:spLocks noGrp="1"/>
          </p:cNvSpPr>
          <p:nvPr>
            <p:ph idx="1"/>
          </p:nvPr>
        </p:nvSpPr>
        <p:spPr>
          <a:xfrm>
            <a:off x="443591" y="1447800"/>
            <a:ext cx="8186738" cy="1227784"/>
          </a:xfrm>
          <a:ln>
            <a:miter lim="800000"/>
            <a:headEnd/>
            <a:tailEnd/>
          </a:ln>
        </p:spPr>
        <p:txBody>
          <a:bodyPr/>
          <a:lstStyle/>
          <a:p>
            <a:pPr>
              <a:lnSpc>
                <a:spcPct val="95000"/>
              </a:lnSpc>
              <a:spcBef>
                <a:spcPct val="0"/>
              </a:spcBef>
              <a:buFont typeface="Wingdings" pitchFamily="-107" charset="2"/>
              <a:buNone/>
              <a:defRPr/>
            </a:pPr>
            <a:r>
              <a:rPr lang="en-US" sz="7200" b="1" dirty="0">
                <a:solidFill>
                  <a:schemeClr val="bg1">
                    <a:alpha val="25000"/>
                  </a:schemeClr>
                </a:solidFill>
                <a:ea typeface="ＭＳ Ｐゴシック" pitchFamily="-107" charset="-128"/>
                <a:cs typeface="+mn-cs"/>
              </a:rPr>
              <a:t>Questions</a:t>
            </a:r>
          </a:p>
        </p:txBody>
      </p:sp>
      <p:sp>
        <p:nvSpPr>
          <p:cNvPr id="65541" name="Slide Number Placeholder 3"/>
          <p:cNvSpPr>
            <a:spLocks noGrp="1"/>
          </p:cNvSpPr>
          <p:nvPr>
            <p:ph type="sldNum" sz="quarter" idx="10"/>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pPr eaLnBrk="1" hangingPunct="1"/>
            <a:fld id="{3E3BC86A-CBC3-5A48-96BF-2381612113ED}" type="slidenum">
              <a:rPr lang="en-US" sz="1400">
                <a:solidFill>
                  <a:srgbClr val="FFFFFF"/>
                </a:solidFill>
              </a:rPr>
              <a:pPr eaLnBrk="1" hangingPunct="1"/>
              <a:t>40</a:t>
            </a:fld>
            <a:endParaRPr lang="en-US" sz="1400">
              <a:solidFill>
                <a:srgbClr val="FFFFFF"/>
              </a:solidFill>
            </a:endParaRPr>
          </a:p>
        </p:txBody>
      </p:sp>
    </p:spTree>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44500" y="2819400"/>
            <a:ext cx="8305800" cy="774700"/>
          </a:xfrm>
        </p:spPr>
        <p:txBody>
          <a:bodyPr/>
          <a:lstStyle/>
          <a:p>
            <a:pPr algn="ctr">
              <a:defRPr/>
            </a:pPr>
            <a:r>
              <a:rPr lang="en-US" sz="3400" dirty="0">
                <a:effectLst>
                  <a:outerShdw blurRad="38100" dist="38100" dir="2700000" algn="tl">
                    <a:srgbClr val="DDDDDD"/>
                  </a:outerShdw>
                </a:effectLst>
                <a:ea typeface="ＭＳ Ｐゴシック" charset="-128"/>
                <a:cs typeface="ＭＳ Ｐゴシック" charset="-128"/>
              </a:rPr>
              <a:t>Backup Slides</a:t>
            </a:r>
          </a:p>
        </p:txBody>
      </p:sp>
    </p:spTree>
    <p:extLst>
      <p:ext uri="{BB962C8B-B14F-4D97-AF65-F5344CB8AC3E}">
        <p14:creationId xmlns:p14="http://schemas.microsoft.com/office/powerpoint/2010/main" val="1141862585"/>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1907" name="Rectangle 3">
            <a:extLst>
              <a:ext uri="{FF2B5EF4-FFF2-40B4-BE49-F238E27FC236}">
                <a16:creationId xmlns:a16="http://schemas.microsoft.com/office/drawing/2014/main" id="{6AD9115D-5488-9840-8C71-2B0600F0C185}"/>
              </a:ext>
            </a:extLst>
          </p:cNvPr>
          <p:cNvSpPr>
            <a:spLocks noGrp="1" noChangeArrowheads="1"/>
          </p:cNvSpPr>
          <p:nvPr>
            <p:ph type="title"/>
          </p:nvPr>
        </p:nvSpPr>
        <p:spPr>
          <a:xfrm>
            <a:off x="355600" y="344087"/>
            <a:ext cx="8518525" cy="825500"/>
          </a:xfrm>
        </p:spPr>
        <p:txBody>
          <a:bodyPr/>
          <a:lstStyle/>
          <a:p>
            <a:pPr algn="ctr"/>
            <a:r>
              <a:rPr lang="en-US" altLang="en-US" sz="3600" dirty="0"/>
              <a:t>International Incidents</a:t>
            </a:r>
          </a:p>
        </p:txBody>
      </p:sp>
      <p:sp>
        <p:nvSpPr>
          <p:cNvPr id="251909" name="Rectangle 5">
            <a:extLst>
              <a:ext uri="{FF2B5EF4-FFF2-40B4-BE49-F238E27FC236}">
                <a16:creationId xmlns:a16="http://schemas.microsoft.com/office/drawing/2014/main" id="{BE5475DF-906E-1F43-92FF-64E002EF7984}"/>
              </a:ext>
            </a:extLst>
          </p:cNvPr>
          <p:cNvSpPr>
            <a:spLocks noChangeArrowheads="1"/>
          </p:cNvSpPr>
          <p:nvPr/>
        </p:nvSpPr>
        <p:spPr bwMode="auto">
          <a:xfrm>
            <a:off x="8496300" y="6489700"/>
            <a:ext cx="609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tabLst>
                <a:tab pos="457200" algn="l"/>
                <a:tab pos="800100" algn="l"/>
                <a:tab pos="1257300" algn="l"/>
              </a:tabLst>
              <a:defRPr sz="2400">
                <a:solidFill>
                  <a:schemeClr val="tx1"/>
                </a:solidFill>
                <a:latin typeface="Times New Roman" panose="02020603050405020304" pitchFamily="18" charset="0"/>
              </a:defRPr>
            </a:lvl1pPr>
            <a:lvl2pPr>
              <a:tabLst>
                <a:tab pos="457200" algn="l"/>
                <a:tab pos="800100" algn="l"/>
                <a:tab pos="1257300" algn="l"/>
              </a:tabLst>
              <a:defRPr sz="2400">
                <a:solidFill>
                  <a:schemeClr val="tx1"/>
                </a:solidFill>
                <a:latin typeface="Times New Roman" panose="02020603050405020304" pitchFamily="18" charset="0"/>
              </a:defRPr>
            </a:lvl2pPr>
            <a:lvl3pPr>
              <a:tabLst>
                <a:tab pos="457200" algn="l"/>
                <a:tab pos="800100" algn="l"/>
                <a:tab pos="1257300" algn="l"/>
              </a:tabLst>
              <a:defRPr sz="2400">
                <a:solidFill>
                  <a:schemeClr val="tx1"/>
                </a:solidFill>
                <a:latin typeface="Times New Roman" panose="02020603050405020304" pitchFamily="18" charset="0"/>
              </a:defRPr>
            </a:lvl3pPr>
            <a:lvl4pPr>
              <a:tabLst>
                <a:tab pos="457200" algn="l"/>
                <a:tab pos="800100" algn="l"/>
                <a:tab pos="1257300" algn="l"/>
              </a:tabLst>
              <a:defRPr sz="2400">
                <a:solidFill>
                  <a:schemeClr val="tx1"/>
                </a:solidFill>
                <a:latin typeface="Times New Roman" panose="02020603050405020304" pitchFamily="18" charset="0"/>
              </a:defRPr>
            </a:lvl4pPr>
            <a:lvl5pPr>
              <a:tabLst>
                <a:tab pos="457200" algn="l"/>
                <a:tab pos="800100" algn="l"/>
                <a:tab pos="1257300" algn="l"/>
              </a:tabLst>
              <a:defRPr sz="2400">
                <a:solidFill>
                  <a:schemeClr val="tx1"/>
                </a:solidFill>
                <a:latin typeface="Times New Roman" panose="02020603050405020304" pitchFamily="18" charset="0"/>
              </a:defRPr>
            </a:lvl5pPr>
            <a:lvl6pPr fontAlgn="base">
              <a:spcBef>
                <a:spcPct val="0"/>
              </a:spcBef>
              <a:spcAft>
                <a:spcPct val="0"/>
              </a:spcAft>
              <a:tabLst>
                <a:tab pos="457200" algn="l"/>
                <a:tab pos="800100" algn="l"/>
                <a:tab pos="1257300" algn="l"/>
              </a:tabLst>
              <a:defRPr sz="2400">
                <a:solidFill>
                  <a:schemeClr val="tx1"/>
                </a:solidFill>
                <a:latin typeface="Times New Roman" panose="02020603050405020304" pitchFamily="18" charset="0"/>
              </a:defRPr>
            </a:lvl6pPr>
            <a:lvl7pPr fontAlgn="base">
              <a:spcBef>
                <a:spcPct val="0"/>
              </a:spcBef>
              <a:spcAft>
                <a:spcPct val="0"/>
              </a:spcAft>
              <a:tabLst>
                <a:tab pos="457200" algn="l"/>
                <a:tab pos="800100" algn="l"/>
                <a:tab pos="1257300" algn="l"/>
              </a:tabLst>
              <a:defRPr sz="2400">
                <a:solidFill>
                  <a:schemeClr val="tx1"/>
                </a:solidFill>
                <a:latin typeface="Times New Roman" panose="02020603050405020304" pitchFamily="18" charset="0"/>
              </a:defRPr>
            </a:lvl7pPr>
            <a:lvl8pPr fontAlgn="base">
              <a:spcBef>
                <a:spcPct val="0"/>
              </a:spcBef>
              <a:spcAft>
                <a:spcPct val="0"/>
              </a:spcAft>
              <a:tabLst>
                <a:tab pos="457200" algn="l"/>
                <a:tab pos="800100" algn="l"/>
                <a:tab pos="1257300" algn="l"/>
              </a:tabLst>
              <a:defRPr sz="2400">
                <a:solidFill>
                  <a:schemeClr val="tx1"/>
                </a:solidFill>
                <a:latin typeface="Times New Roman" panose="02020603050405020304" pitchFamily="18" charset="0"/>
              </a:defRPr>
            </a:lvl8pPr>
            <a:lvl9pPr fontAlgn="base">
              <a:spcBef>
                <a:spcPct val="0"/>
              </a:spcBef>
              <a:spcAft>
                <a:spcPct val="0"/>
              </a:spcAft>
              <a:tabLst>
                <a:tab pos="457200" algn="l"/>
                <a:tab pos="800100" algn="l"/>
                <a:tab pos="1257300" algn="l"/>
              </a:tabLst>
              <a:defRPr sz="2400">
                <a:solidFill>
                  <a:schemeClr val="tx1"/>
                </a:solidFill>
                <a:latin typeface="Times New Roman" panose="02020603050405020304" pitchFamily="18" charset="0"/>
              </a:defRPr>
            </a:lvl9pPr>
          </a:lstStyle>
          <a:p>
            <a:pPr algn="ctr"/>
            <a:fld id="{EF14918D-6617-5444-9EFD-B61C4ADB9E30}" type="slidenum">
              <a:rPr lang="en-US" altLang="en-US" sz="900">
                <a:solidFill>
                  <a:srgbClr val="777777"/>
                </a:solidFill>
                <a:latin typeface="Arial" panose="020B0604020202020204" pitchFamily="34" charset="0"/>
              </a:rPr>
              <a:pPr algn="ctr"/>
              <a:t>42</a:t>
            </a:fld>
            <a:r>
              <a:rPr lang="en-US" altLang="en-US" sz="900">
                <a:solidFill>
                  <a:srgbClr val="777777"/>
                </a:solidFill>
              </a:rPr>
              <a:t> </a:t>
            </a:r>
          </a:p>
        </p:txBody>
      </p:sp>
      <p:sp>
        <p:nvSpPr>
          <p:cNvPr id="251922" name="Rectangle 18">
            <a:extLst>
              <a:ext uri="{FF2B5EF4-FFF2-40B4-BE49-F238E27FC236}">
                <a16:creationId xmlns:a16="http://schemas.microsoft.com/office/drawing/2014/main" id="{1722EBA7-9DA0-8A4D-9A56-F49E917C9B4E}"/>
              </a:ext>
            </a:extLst>
          </p:cNvPr>
          <p:cNvSpPr>
            <a:spLocks noChangeArrowheads="1"/>
          </p:cNvSpPr>
          <p:nvPr/>
        </p:nvSpPr>
        <p:spPr bwMode="auto">
          <a:xfrm>
            <a:off x="576583" y="877888"/>
            <a:ext cx="8399462"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marL="342900" indent="-342900">
              <a:buClr>
                <a:srgbClr val="D57500"/>
              </a:buClr>
              <a:buFont typeface="Wingdings" pitchFamily="2" charset="2"/>
              <a:buChar char="Ø"/>
            </a:pPr>
            <a:r>
              <a:rPr lang="en-US" altLang="en-US" dirty="0">
                <a:cs typeface="Times New Roman" panose="02020603050405020304" pitchFamily="18" charset="0"/>
              </a:rPr>
              <a:t>IAEA reported 18 incidents involving the smuggling of weapons grade nuclear materials between 1993 and 2004. </a:t>
            </a:r>
          </a:p>
          <a:p>
            <a:pPr marL="342900" indent="-342900">
              <a:buClr>
                <a:srgbClr val="D57500"/>
              </a:buClr>
              <a:buFont typeface="Wingdings" pitchFamily="2" charset="2"/>
              <a:buChar char="Ø"/>
            </a:pPr>
            <a:endParaRPr lang="en-US" altLang="en-US" dirty="0">
              <a:cs typeface="Times New Roman" panose="02020603050405020304" pitchFamily="18" charset="0"/>
            </a:endParaRPr>
          </a:p>
          <a:p>
            <a:pPr marL="342900" indent="-342900">
              <a:buClr>
                <a:srgbClr val="D57500"/>
              </a:buClr>
              <a:buFont typeface="Wingdings" pitchFamily="2" charset="2"/>
              <a:buChar char="Ø"/>
            </a:pPr>
            <a:r>
              <a:rPr lang="en-US" altLang="en-US" dirty="0">
                <a:cs typeface="Times New Roman" panose="02020603050405020304" pitchFamily="18" charset="0"/>
              </a:rPr>
              <a:t>1994: police at the Munich airport intercepted a suitcase from Moscow with half a kilogram of nuclear-reactor fuel (363 grams weapons grade Pu). </a:t>
            </a:r>
          </a:p>
          <a:p>
            <a:pPr marL="342900" indent="-342900">
              <a:buClr>
                <a:srgbClr val="D57500"/>
              </a:buClr>
              <a:buFont typeface="Wingdings" pitchFamily="2" charset="2"/>
              <a:buChar char="Ø"/>
            </a:pPr>
            <a:endParaRPr lang="en-US" altLang="en-US" dirty="0">
              <a:cs typeface="Times New Roman" panose="02020603050405020304" pitchFamily="18" charset="0"/>
            </a:endParaRPr>
          </a:p>
          <a:p>
            <a:pPr marL="342900" indent="-342900">
              <a:buClr>
                <a:srgbClr val="D57500"/>
              </a:buClr>
              <a:buFont typeface="Wingdings" pitchFamily="2" charset="2"/>
              <a:buChar char="Ø"/>
            </a:pPr>
            <a:r>
              <a:rPr lang="en-US" altLang="en-US" dirty="0">
                <a:cs typeface="Times New Roman" panose="02020603050405020304" pitchFamily="18" charset="0"/>
              </a:rPr>
              <a:t>1994: Prague police seized 2.7 kilograms of HEU from a former worker at a Russian nuclear institute. </a:t>
            </a:r>
          </a:p>
          <a:p>
            <a:pPr marL="342900" indent="-342900">
              <a:buClr>
                <a:srgbClr val="D57500"/>
              </a:buClr>
              <a:buFont typeface="Wingdings" pitchFamily="2" charset="2"/>
              <a:buChar char="Ø"/>
            </a:pPr>
            <a:endParaRPr lang="en-US" altLang="en-US" dirty="0">
              <a:cs typeface="Times New Roman" panose="02020603050405020304" pitchFamily="18" charset="0"/>
            </a:endParaRPr>
          </a:p>
          <a:p>
            <a:pPr marL="342900" indent="-342900">
              <a:buClr>
                <a:srgbClr val="D57500"/>
              </a:buClr>
              <a:buFont typeface="Wingdings" pitchFamily="2" charset="2"/>
              <a:buChar char="Ø"/>
            </a:pPr>
            <a:r>
              <a:rPr lang="en-US" altLang="en-US" dirty="0">
                <a:cs typeface="Times New Roman" panose="02020603050405020304" pitchFamily="18" charset="0"/>
              </a:rPr>
              <a:t>1995: Chechen rebels buried a small amount of </a:t>
            </a:r>
            <a:r>
              <a:rPr lang="en-US" altLang="en-US" baseline="30000" dirty="0">
                <a:cs typeface="Times New Roman" panose="02020603050405020304" pitchFamily="18" charset="0"/>
              </a:rPr>
              <a:t>137</a:t>
            </a:r>
            <a:r>
              <a:rPr lang="en-US" altLang="en-US" dirty="0">
                <a:cs typeface="Times New Roman" panose="02020603050405020304" pitchFamily="18" charset="0"/>
              </a:rPr>
              <a:t>Cs in a Moscow park and notified Russian television crew.</a:t>
            </a:r>
          </a:p>
          <a:p>
            <a:pPr marL="342900" indent="-342900">
              <a:buClr>
                <a:srgbClr val="D57500"/>
              </a:buClr>
              <a:buFont typeface="Wingdings" pitchFamily="2" charset="2"/>
              <a:buChar char="Ø"/>
            </a:pPr>
            <a:endParaRPr lang="en-US" altLang="en-US" dirty="0">
              <a:cs typeface="Times New Roman" panose="02020603050405020304" pitchFamily="18" charset="0"/>
            </a:endParaRPr>
          </a:p>
          <a:p>
            <a:pPr marL="342900" indent="-342900">
              <a:buClr>
                <a:srgbClr val="D57500"/>
              </a:buClr>
              <a:buFont typeface="Wingdings" pitchFamily="2" charset="2"/>
              <a:buChar char="Ø"/>
            </a:pPr>
            <a:r>
              <a:rPr lang="en-US" altLang="en-US" dirty="0">
                <a:cs typeface="Times New Roman" panose="02020603050405020304" pitchFamily="18" charset="0"/>
              </a:rPr>
              <a:t>2004: Russian Customs uncovered some 200 attempts to smuggle nuclear or radiological materials.</a:t>
            </a:r>
          </a:p>
        </p:txBody>
      </p:sp>
      <p:sp>
        <p:nvSpPr>
          <p:cNvPr id="5" name="Slide Number Placeholder 3">
            <a:extLst>
              <a:ext uri="{FF2B5EF4-FFF2-40B4-BE49-F238E27FC236}">
                <a16:creationId xmlns:a16="http://schemas.microsoft.com/office/drawing/2014/main" id="{E3233AC0-38A6-714B-A43B-F352F554BA86}"/>
              </a:ext>
            </a:extLst>
          </p:cNvPr>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42</a:t>
            </a:fld>
            <a:endParaRPr lang="en-US" dirty="0">
              <a:solidFill>
                <a:prstClr val="black"/>
              </a:solidFill>
            </a:endParaRPr>
          </a:p>
        </p:txBody>
      </p:sp>
    </p:spTree>
    <p:extLst>
      <p:ext uri="{BB962C8B-B14F-4D97-AF65-F5344CB8AC3E}">
        <p14:creationId xmlns:p14="http://schemas.microsoft.com/office/powerpoint/2010/main" val="1428181398"/>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a:extLst>
              <a:ext uri="{FF2B5EF4-FFF2-40B4-BE49-F238E27FC236}">
                <a16:creationId xmlns:a16="http://schemas.microsoft.com/office/drawing/2014/main" id="{F3190039-83BF-9A40-959B-6D9CC68EC07E}"/>
              </a:ext>
            </a:extLst>
          </p:cNvPr>
          <p:cNvSpPr>
            <a:spLocks noGrp="1" noChangeArrowheads="1"/>
          </p:cNvSpPr>
          <p:nvPr>
            <p:ph type="title"/>
          </p:nvPr>
        </p:nvSpPr>
        <p:spPr/>
        <p:txBody>
          <a:bodyPr/>
          <a:lstStyle/>
          <a:p>
            <a:pPr algn="ctr"/>
            <a:r>
              <a:rPr lang="en-US" altLang="en-US" sz="3600" dirty="0"/>
              <a:t>Consumer</a:t>
            </a:r>
            <a:r>
              <a:rPr lang="ru-RU" altLang="en-US" sz="3600" dirty="0"/>
              <a:t> </a:t>
            </a:r>
            <a:r>
              <a:rPr lang="en-US" altLang="en-US" sz="3600" dirty="0"/>
              <a:t>&amp; Therapy Sources</a:t>
            </a:r>
            <a:endParaRPr lang="ru-RU" altLang="en-US" sz="3600" dirty="0"/>
          </a:p>
        </p:txBody>
      </p:sp>
      <p:pic>
        <p:nvPicPr>
          <p:cNvPr id="323587" name="Picture 3" descr="exitsign-1">
            <a:extLst>
              <a:ext uri="{FF2B5EF4-FFF2-40B4-BE49-F238E27FC236}">
                <a16:creationId xmlns:a16="http://schemas.microsoft.com/office/drawing/2014/main" id="{E96AF377-ECAE-F841-95F5-1386D7EE541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80427" y="1295400"/>
            <a:ext cx="2438798" cy="1563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3588" name="Picture 4" descr="russian_smoke-detectors">
            <a:extLst>
              <a:ext uri="{FF2B5EF4-FFF2-40B4-BE49-F238E27FC236}">
                <a16:creationId xmlns:a16="http://schemas.microsoft.com/office/drawing/2014/main" id="{2F95DF30-98A1-D541-8BFA-6EC694F8033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9600" y="1295400"/>
            <a:ext cx="2465257" cy="1563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3589" name="Picture 5" descr="smoke2">
            <a:extLst>
              <a:ext uri="{FF2B5EF4-FFF2-40B4-BE49-F238E27FC236}">
                <a16:creationId xmlns:a16="http://schemas.microsoft.com/office/drawing/2014/main" id="{4B148890-29A3-E14A-94DD-102821C7194A}"/>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574554" y="1295400"/>
            <a:ext cx="1760147" cy="1564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theratronics_radiation-therapy_machine">
            <a:extLst>
              <a:ext uri="{FF2B5EF4-FFF2-40B4-BE49-F238E27FC236}">
                <a16:creationId xmlns:a16="http://schemas.microsoft.com/office/drawing/2014/main" id="{88CE0ACF-E037-5742-A1BD-8A6B8ACCF348}"/>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62000" y="3546698"/>
            <a:ext cx="2583738" cy="2697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teletherapy_source_older">
            <a:extLst>
              <a:ext uri="{FF2B5EF4-FFF2-40B4-BE49-F238E27FC236}">
                <a16:creationId xmlns:a16="http://schemas.microsoft.com/office/drawing/2014/main" id="{D56CFD7D-E9B8-094C-90FE-D36BCC237DC2}"/>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3356248" y="5275066"/>
            <a:ext cx="1137953" cy="108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drawsour">
            <a:extLst>
              <a:ext uri="{FF2B5EF4-FFF2-40B4-BE49-F238E27FC236}">
                <a16:creationId xmlns:a16="http://schemas.microsoft.com/office/drawing/2014/main" id="{EFB0CD10-4B74-AD46-919A-918CACA87D92}"/>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613207" y="3511911"/>
            <a:ext cx="2423665" cy="50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descr="eastern-europe_brachytherapy">
            <a:extLst>
              <a:ext uri="{FF2B5EF4-FFF2-40B4-BE49-F238E27FC236}">
                <a16:creationId xmlns:a16="http://schemas.microsoft.com/office/drawing/2014/main" id="{530116C4-3F28-494E-B6AE-3B2F01BEF735}"/>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045199" y="4013389"/>
            <a:ext cx="1559683" cy="225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9215A75A-40D9-4A41-96F5-07D8758EED9C}"/>
              </a:ext>
            </a:extLst>
          </p:cNvPr>
          <p:cNvSpPr txBox="1"/>
          <p:nvPr/>
        </p:nvSpPr>
        <p:spPr>
          <a:xfrm>
            <a:off x="5847367" y="6279845"/>
            <a:ext cx="1955343" cy="461665"/>
          </a:xfrm>
          <a:prstGeom prst="rect">
            <a:avLst/>
          </a:prstGeom>
          <a:noFill/>
        </p:spPr>
        <p:txBody>
          <a:bodyPr wrap="none" rtlCol="0">
            <a:spAutoFit/>
          </a:bodyPr>
          <a:lstStyle/>
          <a:p>
            <a:r>
              <a:rPr lang="en-US" dirty="0"/>
              <a:t>Brachytherapy</a:t>
            </a:r>
          </a:p>
        </p:txBody>
      </p:sp>
      <p:sp>
        <p:nvSpPr>
          <p:cNvPr id="3" name="TextBox 2">
            <a:extLst>
              <a:ext uri="{FF2B5EF4-FFF2-40B4-BE49-F238E27FC236}">
                <a16:creationId xmlns:a16="http://schemas.microsoft.com/office/drawing/2014/main" id="{5F1EE5DB-1810-D241-9F03-A9D096E4BE9D}"/>
              </a:ext>
            </a:extLst>
          </p:cNvPr>
          <p:cNvSpPr txBox="1"/>
          <p:nvPr/>
        </p:nvSpPr>
        <p:spPr>
          <a:xfrm>
            <a:off x="927646" y="6274805"/>
            <a:ext cx="2413418" cy="461665"/>
          </a:xfrm>
          <a:prstGeom prst="rect">
            <a:avLst/>
          </a:prstGeom>
          <a:noFill/>
        </p:spPr>
        <p:txBody>
          <a:bodyPr wrap="none" rtlCol="0">
            <a:spAutoFit/>
          </a:bodyPr>
          <a:lstStyle/>
          <a:p>
            <a:r>
              <a:rPr lang="en-US" dirty="0"/>
              <a:t>Radiation Therapy</a:t>
            </a:r>
          </a:p>
        </p:txBody>
      </p:sp>
      <p:sp>
        <p:nvSpPr>
          <p:cNvPr id="13" name="Slide Number Placeholder 3">
            <a:extLst>
              <a:ext uri="{FF2B5EF4-FFF2-40B4-BE49-F238E27FC236}">
                <a16:creationId xmlns:a16="http://schemas.microsoft.com/office/drawing/2014/main" id="{D88DE3F3-17EF-8943-8F99-7321D30C9B6F}"/>
              </a:ext>
            </a:extLst>
          </p:cNvPr>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43</a:t>
            </a:fld>
            <a:endParaRPr lang="en-US" dirty="0">
              <a:solidFill>
                <a:prstClr val="black"/>
              </a:solidFill>
            </a:endParaRPr>
          </a:p>
        </p:txBody>
      </p:sp>
    </p:spTree>
    <p:extLst>
      <p:ext uri="{BB962C8B-B14F-4D97-AF65-F5344CB8AC3E}">
        <p14:creationId xmlns:p14="http://schemas.microsoft.com/office/powerpoint/2010/main" val="3957082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a:extLst>
              <a:ext uri="{FF2B5EF4-FFF2-40B4-BE49-F238E27FC236}">
                <a16:creationId xmlns:a16="http://schemas.microsoft.com/office/drawing/2014/main" id="{FD988491-3CE0-5646-A95A-B28B1407CF2E}"/>
              </a:ext>
            </a:extLst>
          </p:cNvPr>
          <p:cNvSpPr>
            <a:spLocks noGrp="1" noChangeArrowheads="1"/>
          </p:cNvSpPr>
          <p:nvPr>
            <p:ph type="title"/>
          </p:nvPr>
        </p:nvSpPr>
        <p:spPr>
          <a:xfrm>
            <a:off x="317009" y="302720"/>
            <a:ext cx="8574744" cy="987425"/>
          </a:xfrm>
        </p:spPr>
        <p:txBody>
          <a:bodyPr/>
          <a:lstStyle/>
          <a:p>
            <a:pPr algn="ctr"/>
            <a:r>
              <a:rPr lang="en-US" altLang="en-US" sz="3600" dirty="0"/>
              <a:t>Industrial Radiography,  Irradiators, DU</a:t>
            </a:r>
          </a:p>
        </p:txBody>
      </p:sp>
      <p:pic>
        <p:nvPicPr>
          <p:cNvPr id="335875" name="Picture 3" descr="ansto_industrial_radiography_portable-device">
            <a:extLst>
              <a:ext uri="{FF2B5EF4-FFF2-40B4-BE49-F238E27FC236}">
                <a16:creationId xmlns:a16="http://schemas.microsoft.com/office/drawing/2014/main" id="{48198087-978C-734B-A5B4-C6D6B3881AC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 y="989505"/>
            <a:ext cx="3257831" cy="2907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5877" name="Picture 5" descr="gamma">
            <a:extLst>
              <a:ext uri="{FF2B5EF4-FFF2-40B4-BE49-F238E27FC236}">
                <a16:creationId xmlns:a16="http://schemas.microsoft.com/office/drawing/2014/main" id="{731F048C-4733-5349-82CE-CB865793EE8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443578" y="796432"/>
            <a:ext cx="4448175" cy="324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747Elevator">
            <a:extLst>
              <a:ext uri="{FF2B5EF4-FFF2-40B4-BE49-F238E27FC236}">
                <a16:creationId xmlns:a16="http://schemas.microsoft.com/office/drawing/2014/main" id="{1C191BA4-88DE-A84D-959D-0C16A06B68E9}"/>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45558" y="4000934"/>
            <a:ext cx="4094163" cy="28130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a:extLst>
              <a:ext uri="{FF2B5EF4-FFF2-40B4-BE49-F238E27FC236}">
                <a16:creationId xmlns:a16="http://schemas.microsoft.com/office/drawing/2014/main" id="{D27BE354-071E-FD45-9DA4-CF3DE1649ADE}"/>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976818" y="4042569"/>
            <a:ext cx="3685134" cy="2729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6">
            <a:extLst>
              <a:ext uri="{FF2B5EF4-FFF2-40B4-BE49-F238E27FC236}">
                <a16:creationId xmlns:a16="http://schemas.microsoft.com/office/drawing/2014/main" id="{42CA7C76-DD7F-784F-80FC-5F1DC5006FA5}"/>
              </a:ext>
            </a:extLst>
          </p:cNvPr>
          <p:cNvSpPr>
            <a:spLocks noChangeArrowheads="1"/>
          </p:cNvSpPr>
          <p:nvPr/>
        </p:nvSpPr>
        <p:spPr bwMode="auto">
          <a:xfrm>
            <a:off x="159599" y="4039695"/>
            <a:ext cx="32268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dirty="0">
                <a:solidFill>
                  <a:schemeClr val="bg1"/>
                </a:solidFill>
              </a:rPr>
              <a:t>747 Airplane Counterweights</a:t>
            </a:r>
          </a:p>
        </p:txBody>
      </p:sp>
      <p:sp>
        <p:nvSpPr>
          <p:cNvPr id="8" name="Text Box 4">
            <a:extLst>
              <a:ext uri="{FF2B5EF4-FFF2-40B4-BE49-F238E27FC236}">
                <a16:creationId xmlns:a16="http://schemas.microsoft.com/office/drawing/2014/main" id="{13EB73C3-CE46-7A48-9514-B1939A7992D8}"/>
              </a:ext>
            </a:extLst>
          </p:cNvPr>
          <p:cNvSpPr txBox="1">
            <a:spLocks noChangeArrowheads="1"/>
          </p:cNvSpPr>
          <p:nvPr/>
        </p:nvSpPr>
        <p:spPr bwMode="auto">
          <a:xfrm>
            <a:off x="1735932" y="6643796"/>
            <a:ext cx="1252537" cy="198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4" rIns="91429" bIns="45714">
            <a:spAutoFit/>
          </a:bodyPr>
          <a:lstStyle/>
          <a:p>
            <a:pPr algn="ctr" eaLnBrk="0" hangingPunct="0"/>
            <a:r>
              <a:rPr lang="en-US" altLang="en-US" sz="700" b="1" dirty="0">
                <a:solidFill>
                  <a:schemeClr val="bg1"/>
                </a:solidFill>
              </a:rPr>
              <a:t>Photo Courtesy Boeing</a:t>
            </a:r>
          </a:p>
        </p:txBody>
      </p:sp>
    </p:spTree>
    <p:extLst>
      <p:ext uri="{BB962C8B-B14F-4D97-AF65-F5344CB8AC3E}">
        <p14:creationId xmlns:p14="http://schemas.microsoft.com/office/powerpoint/2010/main" val="35795759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a:extLst>
              <a:ext uri="{FF2B5EF4-FFF2-40B4-BE49-F238E27FC236}">
                <a16:creationId xmlns:a16="http://schemas.microsoft.com/office/drawing/2014/main" id="{A26E8634-358D-734F-BD7E-60E4C6D1C903}"/>
              </a:ext>
            </a:extLst>
          </p:cNvPr>
          <p:cNvSpPr>
            <a:spLocks noGrp="1" noChangeArrowheads="1"/>
          </p:cNvSpPr>
          <p:nvPr>
            <p:ph type="title"/>
          </p:nvPr>
        </p:nvSpPr>
        <p:spPr>
          <a:xfrm>
            <a:off x="1439863" y="296070"/>
            <a:ext cx="7772400" cy="1143000"/>
          </a:xfrm>
        </p:spPr>
        <p:txBody>
          <a:bodyPr/>
          <a:lstStyle/>
          <a:p>
            <a:r>
              <a:rPr lang="en-US" altLang="en-US" sz="3600" dirty="0">
                <a:effectLst/>
              </a:rPr>
              <a:t>Non-Traditional Vectors</a:t>
            </a:r>
          </a:p>
        </p:txBody>
      </p:sp>
      <p:sp>
        <p:nvSpPr>
          <p:cNvPr id="182275" name="Rectangle 3">
            <a:extLst>
              <a:ext uri="{FF2B5EF4-FFF2-40B4-BE49-F238E27FC236}">
                <a16:creationId xmlns:a16="http://schemas.microsoft.com/office/drawing/2014/main" id="{6C510AFC-FD9C-5F4B-BCD6-DAE9A808D1C8}"/>
              </a:ext>
            </a:extLst>
          </p:cNvPr>
          <p:cNvSpPr>
            <a:spLocks noGrp="1" noChangeArrowheads="1"/>
          </p:cNvSpPr>
          <p:nvPr>
            <p:ph type="body" idx="1"/>
          </p:nvPr>
        </p:nvSpPr>
        <p:spPr>
          <a:xfrm>
            <a:off x="874617" y="1037035"/>
            <a:ext cx="4230688" cy="1389062"/>
          </a:xfrm>
        </p:spPr>
        <p:txBody>
          <a:bodyPr/>
          <a:lstStyle/>
          <a:p>
            <a:pPr>
              <a:buClr>
                <a:srgbClr val="D57500"/>
              </a:buClr>
              <a:buFont typeface="Wingdings" pitchFamily="2" charset="2"/>
              <a:buChar char="Ø"/>
            </a:pPr>
            <a:r>
              <a:rPr lang="en-US" altLang="en-US" dirty="0">
                <a:latin typeface="Times New Roman" panose="02020603050405020304" pitchFamily="18" charset="0"/>
                <a:cs typeface="Times New Roman" panose="02020603050405020304" pitchFamily="18" charset="0"/>
              </a:rPr>
              <a:t>Transportation Modes</a:t>
            </a:r>
          </a:p>
        </p:txBody>
      </p:sp>
      <p:pic>
        <p:nvPicPr>
          <p:cNvPr id="182276" name="Picture 4" descr="container_ship">
            <a:extLst>
              <a:ext uri="{FF2B5EF4-FFF2-40B4-BE49-F238E27FC236}">
                <a16:creationId xmlns:a16="http://schemas.microsoft.com/office/drawing/2014/main" id="{EC9CAA5B-9158-3142-A009-826C7EA2A87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0038" y="3306763"/>
            <a:ext cx="4584700" cy="3025775"/>
          </a:xfrm>
          <a:prstGeom prst="rect">
            <a:avLst/>
          </a:prstGeom>
          <a:noFill/>
          <a:extLst>
            <a:ext uri="{909E8E84-426E-40DD-AFC4-6F175D3DCCD1}">
              <a14:hiddenFill xmlns:a14="http://schemas.microsoft.com/office/drawing/2010/main">
                <a:solidFill>
                  <a:srgbClr val="FFFFFF"/>
                </a:solidFill>
              </a14:hiddenFill>
            </a:ext>
          </a:extLst>
        </p:spPr>
      </p:pic>
      <p:pic>
        <p:nvPicPr>
          <p:cNvPr id="182277" name="Picture 5" descr="sgilliam2">
            <a:extLst>
              <a:ext uri="{FF2B5EF4-FFF2-40B4-BE49-F238E27FC236}">
                <a16:creationId xmlns:a16="http://schemas.microsoft.com/office/drawing/2014/main" id="{3B2F8324-827A-2440-9A58-483E2490DD8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64075" y="3390900"/>
            <a:ext cx="4413250" cy="2941638"/>
          </a:xfrm>
          <a:prstGeom prst="rect">
            <a:avLst/>
          </a:prstGeom>
          <a:noFill/>
          <a:extLst>
            <a:ext uri="{909E8E84-426E-40DD-AFC4-6F175D3DCCD1}">
              <a14:hiddenFill xmlns:a14="http://schemas.microsoft.com/office/drawing/2010/main">
                <a:solidFill>
                  <a:srgbClr val="FFFFFF"/>
                </a:solidFill>
              </a14:hiddenFill>
            </a:ext>
          </a:extLst>
        </p:spPr>
      </p:pic>
      <p:pic>
        <p:nvPicPr>
          <p:cNvPr id="182278" name="Picture 6" descr="landrover">
            <a:extLst>
              <a:ext uri="{FF2B5EF4-FFF2-40B4-BE49-F238E27FC236}">
                <a16:creationId xmlns:a16="http://schemas.microsoft.com/office/drawing/2014/main" id="{25E88EBE-9977-D14B-AB4F-5F9468D4D65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6863" y="1708150"/>
            <a:ext cx="2809875" cy="1920875"/>
          </a:xfrm>
          <a:prstGeom prst="rect">
            <a:avLst/>
          </a:prstGeom>
          <a:noFill/>
          <a:extLst>
            <a:ext uri="{909E8E84-426E-40DD-AFC4-6F175D3DCCD1}">
              <a14:hiddenFill xmlns:a14="http://schemas.microsoft.com/office/drawing/2010/main">
                <a:solidFill>
                  <a:srgbClr val="FFFFFF"/>
                </a:solidFill>
              </a14:hiddenFill>
            </a:ext>
          </a:extLst>
        </p:spPr>
      </p:pic>
      <p:pic>
        <p:nvPicPr>
          <p:cNvPr id="182279" name="Picture 7" descr="semi_2trail">
            <a:extLst>
              <a:ext uri="{FF2B5EF4-FFF2-40B4-BE49-F238E27FC236}">
                <a16:creationId xmlns:a16="http://schemas.microsoft.com/office/drawing/2014/main" id="{831CA149-778F-F244-B42A-FB9B9FDD9CF0}"/>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860675" y="1481138"/>
            <a:ext cx="3116263" cy="2192337"/>
          </a:xfrm>
          <a:prstGeom prst="rect">
            <a:avLst/>
          </a:prstGeom>
          <a:noFill/>
          <a:extLst>
            <a:ext uri="{909E8E84-426E-40DD-AFC4-6F175D3DCCD1}">
              <a14:hiddenFill xmlns:a14="http://schemas.microsoft.com/office/drawing/2010/main">
                <a:solidFill>
                  <a:srgbClr val="FFFFFF"/>
                </a:solidFill>
              </a14:hiddenFill>
            </a:ext>
          </a:extLst>
        </p:spPr>
      </p:pic>
      <p:pic>
        <p:nvPicPr>
          <p:cNvPr id="182280" name="Picture 8" descr="Bus_jet">
            <a:extLst>
              <a:ext uri="{FF2B5EF4-FFF2-40B4-BE49-F238E27FC236}">
                <a16:creationId xmlns:a16="http://schemas.microsoft.com/office/drawing/2014/main" id="{8135892D-E402-E14D-97A9-35C1E60BF9CD}"/>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953125" y="1139825"/>
            <a:ext cx="3127375"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2281" name="Text Box 9">
            <a:extLst>
              <a:ext uri="{FF2B5EF4-FFF2-40B4-BE49-F238E27FC236}">
                <a16:creationId xmlns:a16="http://schemas.microsoft.com/office/drawing/2014/main" id="{48DEE29C-8C91-5F4B-BBF0-45297B551581}"/>
              </a:ext>
            </a:extLst>
          </p:cNvPr>
          <p:cNvSpPr txBox="1">
            <a:spLocks noChangeArrowheads="1"/>
          </p:cNvSpPr>
          <p:nvPr/>
        </p:nvSpPr>
        <p:spPr bwMode="auto">
          <a:xfrm>
            <a:off x="347217" y="5854176"/>
            <a:ext cx="32044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dirty="0">
                <a:solidFill>
                  <a:schemeClr val="bg1"/>
                </a:solidFill>
              </a:rPr>
              <a:t>Unpredictable Delivery</a:t>
            </a:r>
          </a:p>
        </p:txBody>
      </p:sp>
      <p:sp>
        <p:nvSpPr>
          <p:cNvPr id="10" name="Slide Number Placeholder 3">
            <a:extLst>
              <a:ext uri="{FF2B5EF4-FFF2-40B4-BE49-F238E27FC236}">
                <a16:creationId xmlns:a16="http://schemas.microsoft.com/office/drawing/2014/main" id="{F4B94876-5D8B-9C43-ACAC-94D29F9028F3}"/>
              </a:ext>
            </a:extLst>
          </p:cNvPr>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45</a:t>
            </a:fld>
            <a:endParaRPr lang="en-US" dirty="0">
              <a:solidFill>
                <a:prstClr val="black"/>
              </a:solidFill>
            </a:endParaRPr>
          </a:p>
        </p:txBody>
      </p:sp>
    </p:spTree>
    <p:extLst>
      <p:ext uri="{BB962C8B-B14F-4D97-AF65-F5344CB8AC3E}">
        <p14:creationId xmlns:p14="http://schemas.microsoft.com/office/powerpoint/2010/main" val="326720588"/>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hangingPunct="1"/>
            <a:r>
              <a:rPr lang="en-US" sz="3600" dirty="0">
                <a:ea typeface="ＭＳ Ｐゴシック" pitchFamily="-123" charset="-128"/>
                <a:cs typeface="ＭＳ Ｐゴシック" pitchFamily="-123" charset="-128"/>
              </a:rPr>
              <a:t>Photon Interactions With Matter</a:t>
            </a:r>
          </a:p>
        </p:txBody>
      </p:sp>
      <p:sp>
        <p:nvSpPr>
          <p:cNvPr id="14338" name="Content Placeholder 2"/>
          <p:cNvSpPr>
            <a:spLocks noGrp="1"/>
          </p:cNvSpPr>
          <p:nvPr>
            <p:ph idx="1"/>
          </p:nvPr>
        </p:nvSpPr>
        <p:spPr>
          <a:xfrm>
            <a:off x="647700" y="1320800"/>
            <a:ext cx="8128000" cy="2921000"/>
          </a:xfrm>
        </p:spPr>
        <p:txBody>
          <a:bodyPr/>
          <a:lstStyle/>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X-rays and gamma rays – three interactions</a:t>
            </a:r>
          </a:p>
          <a:p>
            <a:pPr lvl="1" eaLnBrk="1" hangingPunct="1"/>
            <a:r>
              <a:rPr lang="en-US" sz="2200" dirty="0">
                <a:latin typeface="Times New Roman" pitchFamily="-123" charset="0"/>
                <a:ea typeface="ＭＳ Ｐゴシック" pitchFamily="-123" charset="-128"/>
                <a:cs typeface="ＭＳ Ｐゴシック" pitchFamily="-123" charset="-128"/>
              </a:rPr>
              <a:t>Photoelectric effect – low energy (~ 1 eV - 100 keV)</a:t>
            </a:r>
          </a:p>
          <a:p>
            <a:pPr lvl="1" eaLnBrk="1" hangingPunct="1"/>
            <a:r>
              <a:rPr lang="en-US" sz="2200" dirty="0">
                <a:latin typeface="Times New Roman" pitchFamily="-123" charset="0"/>
                <a:ea typeface="ＭＳ Ｐゴシック" pitchFamily="-123" charset="-128"/>
                <a:cs typeface="ＭＳ Ｐゴシック" pitchFamily="-123" charset="-128"/>
              </a:rPr>
              <a:t>Compton effect (scattering) – medium energy (~100 – 2000 keV)</a:t>
            </a:r>
          </a:p>
          <a:p>
            <a:pPr lvl="1" eaLnBrk="1" hangingPunct="1"/>
            <a:r>
              <a:rPr lang="en-US" sz="2200" dirty="0">
                <a:latin typeface="Times New Roman" pitchFamily="-123" charset="0"/>
                <a:ea typeface="ＭＳ Ｐゴシック" pitchFamily="-123" charset="-128"/>
                <a:cs typeface="ＭＳ Ｐゴシック" pitchFamily="-123" charset="-128"/>
              </a:rPr>
              <a:t>Pair production  - higher energy (&gt; 2000 keV)</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Photons have an attenuation length, not a range</a:t>
            </a:r>
          </a:p>
          <a:p>
            <a:pPr lvl="1" eaLnBrk="1" hangingPunct="1"/>
            <a:r>
              <a:rPr lang="en-US" sz="2200" dirty="0">
                <a:latin typeface="Times New Roman" pitchFamily="-123" charset="0"/>
                <a:ea typeface="ＭＳ Ｐゴシック" pitchFamily="-123" charset="-128"/>
                <a:cs typeface="ＭＳ Ｐゴシック" pitchFamily="-123" charset="-128"/>
              </a:rPr>
              <a:t>For 1 MeV gamma rays in tissue, 66% are gone after 10 cm, and 98% are gone after 40 cm</a:t>
            </a:r>
          </a:p>
          <a:p>
            <a:pPr eaLnBrk="1" hangingPunct="1"/>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46</a:t>
            </a:fld>
            <a:endParaRPr lang="en-US"/>
          </a:p>
        </p:txBody>
      </p:sp>
      <p:grpSp>
        <p:nvGrpSpPr>
          <p:cNvPr id="35" name="Group 34"/>
          <p:cNvGrpSpPr/>
          <p:nvPr/>
        </p:nvGrpSpPr>
        <p:grpSpPr>
          <a:xfrm>
            <a:off x="1066800" y="4521200"/>
            <a:ext cx="2169171" cy="1918732"/>
            <a:chOff x="1066800" y="4521200"/>
            <a:chExt cx="2169171" cy="1918732"/>
          </a:xfrm>
        </p:grpSpPr>
        <p:graphicFrame>
          <p:nvGraphicFramePr>
            <p:cNvPr id="15" name="Chart 14"/>
            <p:cNvGraphicFramePr/>
            <p:nvPr/>
          </p:nvGraphicFramePr>
          <p:xfrm>
            <a:off x="1346200" y="5029200"/>
            <a:ext cx="1511300" cy="254000"/>
          </p:xfrm>
          <a:graphic>
            <a:graphicData uri="http://schemas.openxmlformats.org/drawingml/2006/chart">
              <c:chart xmlns:c="http://schemas.openxmlformats.org/drawingml/2006/chart" xmlns:r="http://schemas.openxmlformats.org/officeDocument/2006/relationships" r:id="rId3"/>
            </a:graphicData>
          </a:graphic>
        </p:graphicFrame>
        <p:cxnSp>
          <p:nvCxnSpPr>
            <p:cNvPr id="17" name="Straight Connector 16"/>
            <p:cNvCxnSpPr/>
            <p:nvPr/>
          </p:nvCxnSpPr>
          <p:spPr>
            <a:xfrm rot="16200000" flipH="1">
              <a:off x="2019300" y="5270500"/>
              <a:ext cx="1524000" cy="25400"/>
            </a:xfrm>
            <a:prstGeom prst="line">
              <a:avLst/>
            </a:prstGeom>
            <a:ln w="3810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770369" y="5539312"/>
              <a:ext cx="364202" cy="400110"/>
            </a:xfrm>
            <a:prstGeom prst="rect">
              <a:avLst/>
            </a:prstGeom>
            <a:noFill/>
          </p:spPr>
          <p:txBody>
            <a:bodyPr wrap="none" rtlCol="0">
              <a:spAutoFit/>
            </a:bodyPr>
            <a:lstStyle/>
            <a:p>
              <a:r>
                <a:rPr lang="en-US" sz="2000" dirty="0"/>
                <a:t>e</a:t>
              </a:r>
              <a:r>
                <a:rPr lang="en-US" sz="2000" baseline="30000" dirty="0"/>
                <a:t>-</a:t>
              </a:r>
            </a:p>
          </p:txBody>
        </p:sp>
        <p:cxnSp>
          <p:nvCxnSpPr>
            <p:cNvPr id="20" name="Straight Arrow Connector 19"/>
            <p:cNvCxnSpPr>
              <a:endCxn id="18" idx="3"/>
            </p:cNvCxnSpPr>
            <p:nvPr/>
          </p:nvCxnSpPr>
          <p:spPr>
            <a:xfrm flipH="1">
              <a:off x="2134571" y="5245099"/>
              <a:ext cx="608632" cy="4942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1066800" y="6070600"/>
              <a:ext cx="2169171" cy="369332"/>
            </a:xfrm>
            <a:prstGeom prst="rect">
              <a:avLst/>
            </a:prstGeom>
            <a:noFill/>
          </p:spPr>
          <p:txBody>
            <a:bodyPr wrap="none" rtlCol="0">
              <a:spAutoFit/>
            </a:bodyPr>
            <a:lstStyle/>
            <a:p>
              <a:r>
                <a:rPr lang="en-US" sz="1800" dirty="0"/>
                <a:t>Photoelectric Effect</a:t>
              </a:r>
            </a:p>
          </p:txBody>
        </p:sp>
      </p:grpSp>
      <p:grpSp>
        <p:nvGrpSpPr>
          <p:cNvPr id="36" name="Group 35"/>
          <p:cNvGrpSpPr/>
          <p:nvPr/>
        </p:nvGrpSpPr>
        <p:grpSpPr>
          <a:xfrm>
            <a:off x="6388100" y="4536012"/>
            <a:ext cx="2446717" cy="1865820"/>
            <a:chOff x="6388100" y="4599512"/>
            <a:chExt cx="2446717" cy="1865820"/>
          </a:xfrm>
        </p:grpSpPr>
        <p:sp>
          <p:nvSpPr>
            <p:cNvPr id="23" name="TextBox 22"/>
            <p:cNvSpPr txBox="1"/>
            <p:nvPr/>
          </p:nvSpPr>
          <p:spPr>
            <a:xfrm>
              <a:off x="8399769" y="4599512"/>
              <a:ext cx="428322" cy="400110"/>
            </a:xfrm>
            <a:prstGeom prst="rect">
              <a:avLst/>
            </a:prstGeom>
            <a:noFill/>
          </p:spPr>
          <p:txBody>
            <a:bodyPr wrap="none" rtlCol="0">
              <a:spAutoFit/>
            </a:bodyPr>
            <a:lstStyle/>
            <a:p>
              <a:r>
                <a:rPr lang="en-US" sz="2000" dirty="0" err="1"/>
                <a:t>e</a:t>
              </a:r>
              <a:r>
                <a:rPr lang="en-US" sz="2000" baseline="30000" dirty="0"/>
                <a:t>+</a:t>
              </a:r>
            </a:p>
          </p:txBody>
        </p:sp>
        <p:sp>
          <p:nvSpPr>
            <p:cNvPr id="24" name="TextBox 23"/>
            <p:cNvSpPr txBox="1"/>
            <p:nvPr/>
          </p:nvSpPr>
          <p:spPr>
            <a:xfrm>
              <a:off x="8450569" y="5640912"/>
              <a:ext cx="384248" cy="400110"/>
            </a:xfrm>
            <a:prstGeom prst="rect">
              <a:avLst/>
            </a:prstGeom>
            <a:noFill/>
          </p:spPr>
          <p:txBody>
            <a:bodyPr wrap="none" rtlCol="0">
              <a:spAutoFit/>
            </a:bodyPr>
            <a:lstStyle/>
            <a:p>
              <a:r>
                <a:rPr lang="en-US" sz="2000" dirty="0" err="1"/>
                <a:t>e</a:t>
              </a:r>
              <a:r>
                <a:rPr lang="en-US" sz="2000" baseline="30000" dirty="0"/>
                <a:t>-</a:t>
              </a:r>
            </a:p>
          </p:txBody>
        </p:sp>
        <p:graphicFrame>
          <p:nvGraphicFramePr>
            <p:cNvPr id="25" name="Chart 24"/>
            <p:cNvGraphicFramePr/>
            <p:nvPr/>
          </p:nvGraphicFramePr>
          <p:xfrm>
            <a:off x="6388100" y="5207000"/>
            <a:ext cx="1511300" cy="254000"/>
          </p:xfrm>
          <a:graphic>
            <a:graphicData uri="http://schemas.openxmlformats.org/drawingml/2006/chart">
              <c:chart xmlns:c="http://schemas.openxmlformats.org/drawingml/2006/chart" xmlns:r="http://schemas.openxmlformats.org/officeDocument/2006/relationships" r:id="rId4"/>
            </a:graphicData>
          </a:graphic>
        </p:graphicFrame>
        <p:sp>
          <p:nvSpPr>
            <p:cNvPr id="26" name="Oval 25"/>
            <p:cNvSpPr/>
            <p:nvPr/>
          </p:nvSpPr>
          <p:spPr>
            <a:xfrm>
              <a:off x="7607300" y="5562600"/>
              <a:ext cx="266700" cy="2667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flipV="1">
              <a:off x="7758743" y="4953000"/>
              <a:ext cx="737557" cy="3819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7797800" y="5359400"/>
              <a:ext cx="736600" cy="4445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756400" y="6096000"/>
              <a:ext cx="1762847" cy="369332"/>
            </a:xfrm>
            <a:prstGeom prst="rect">
              <a:avLst/>
            </a:prstGeom>
            <a:noFill/>
          </p:spPr>
          <p:txBody>
            <a:bodyPr wrap="none" rtlCol="0">
              <a:spAutoFit/>
            </a:bodyPr>
            <a:lstStyle/>
            <a:p>
              <a:r>
                <a:rPr lang="en-US" sz="1800" dirty="0"/>
                <a:t>Pair Production</a:t>
              </a:r>
            </a:p>
          </p:txBody>
        </p:sp>
      </p:grpSp>
      <p:grpSp>
        <p:nvGrpSpPr>
          <p:cNvPr id="42" name="Group 41"/>
          <p:cNvGrpSpPr/>
          <p:nvPr/>
        </p:nvGrpSpPr>
        <p:grpSpPr>
          <a:xfrm>
            <a:off x="3543300" y="4697783"/>
            <a:ext cx="2781300" cy="1704049"/>
            <a:chOff x="3543300" y="4697783"/>
            <a:chExt cx="2781300" cy="1704049"/>
          </a:xfrm>
        </p:grpSpPr>
        <p:sp>
          <p:nvSpPr>
            <p:cNvPr id="7" name="TextBox 6"/>
            <p:cNvSpPr txBox="1"/>
            <p:nvPr/>
          </p:nvSpPr>
          <p:spPr>
            <a:xfrm>
              <a:off x="4869169" y="5005912"/>
              <a:ext cx="364202" cy="400110"/>
            </a:xfrm>
            <a:prstGeom prst="rect">
              <a:avLst/>
            </a:prstGeom>
            <a:noFill/>
          </p:spPr>
          <p:txBody>
            <a:bodyPr wrap="none" rtlCol="0">
              <a:spAutoFit/>
            </a:bodyPr>
            <a:lstStyle/>
            <a:p>
              <a:r>
                <a:rPr lang="en-US" sz="2000" dirty="0"/>
                <a:t>e</a:t>
              </a:r>
              <a:r>
                <a:rPr lang="en-US" sz="2000" baseline="30000" dirty="0"/>
                <a:t>-</a:t>
              </a:r>
            </a:p>
          </p:txBody>
        </p:sp>
        <p:cxnSp>
          <p:nvCxnSpPr>
            <p:cNvPr id="10" name="Straight Arrow Connector 9"/>
            <p:cNvCxnSpPr>
              <a:endCxn id="11" idx="1"/>
            </p:cNvCxnSpPr>
            <p:nvPr/>
          </p:nvCxnSpPr>
          <p:spPr>
            <a:xfrm>
              <a:off x="5220465" y="5268694"/>
              <a:ext cx="586590" cy="6632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807055" y="5731903"/>
              <a:ext cx="364202" cy="400110"/>
            </a:xfrm>
            <a:prstGeom prst="rect">
              <a:avLst/>
            </a:prstGeom>
            <a:noFill/>
          </p:spPr>
          <p:txBody>
            <a:bodyPr wrap="none" rtlCol="0">
              <a:spAutoFit/>
            </a:bodyPr>
            <a:lstStyle/>
            <a:p>
              <a:r>
                <a:rPr lang="en-US" sz="2000" dirty="0"/>
                <a:t>e</a:t>
              </a:r>
              <a:r>
                <a:rPr lang="en-US" sz="2000" baseline="30000" dirty="0"/>
                <a:t>-</a:t>
              </a:r>
            </a:p>
          </p:txBody>
        </p:sp>
        <p:sp>
          <p:nvSpPr>
            <p:cNvPr id="34" name="TextBox 33"/>
            <p:cNvSpPr txBox="1"/>
            <p:nvPr/>
          </p:nvSpPr>
          <p:spPr>
            <a:xfrm>
              <a:off x="3784600" y="6032500"/>
              <a:ext cx="2224738" cy="369332"/>
            </a:xfrm>
            <a:prstGeom prst="rect">
              <a:avLst/>
            </a:prstGeom>
            <a:noFill/>
          </p:spPr>
          <p:txBody>
            <a:bodyPr wrap="none" rtlCol="0">
              <a:spAutoFit/>
            </a:bodyPr>
            <a:lstStyle/>
            <a:p>
              <a:r>
                <a:rPr lang="en-US" sz="1800" dirty="0"/>
                <a:t>Compton Scattering</a:t>
              </a:r>
            </a:p>
          </p:txBody>
        </p:sp>
        <p:graphicFrame>
          <p:nvGraphicFramePr>
            <p:cNvPr id="37" name="Chart 36"/>
            <p:cNvGraphicFramePr/>
            <p:nvPr/>
          </p:nvGraphicFramePr>
          <p:xfrm>
            <a:off x="3543300" y="5029200"/>
            <a:ext cx="1511300" cy="254000"/>
          </p:xfrm>
          <a:graphic>
            <a:graphicData uri="http://schemas.openxmlformats.org/drawingml/2006/chart">
              <c:chart xmlns:c="http://schemas.openxmlformats.org/drawingml/2006/chart" xmlns:r="http://schemas.openxmlformats.org/officeDocument/2006/relationships" r:id="rId5"/>
            </a:graphicData>
          </a:graphic>
        </p:graphicFrame>
        <p:pic>
          <p:nvPicPr>
            <p:cNvPr id="41" name="Picture 40" descr="Picture 1.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19388804">
              <a:off x="5010589" y="4697783"/>
              <a:ext cx="1314011" cy="204348"/>
            </a:xfrm>
            <a:prstGeom prst="rect">
              <a:avLst/>
            </a:prstGeom>
          </p:spPr>
        </p:pic>
      </p:grpSp>
    </p:spTree>
    <p:extLst>
      <p:ext uri="{BB962C8B-B14F-4D97-AF65-F5344CB8AC3E}">
        <p14:creationId xmlns:p14="http://schemas.microsoft.com/office/powerpoint/2010/main" val="519609838"/>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hangingPunct="1"/>
            <a:r>
              <a:rPr lang="en-US" sz="3600" dirty="0">
                <a:ea typeface="ＭＳ Ｐゴシック" pitchFamily="-123" charset="-128"/>
                <a:cs typeface="ＭＳ Ｐゴシック" pitchFamily="-123" charset="-128"/>
              </a:rPr>
              <a:t>Charged Particle Interactions With Matter</a:t>
            </a:r>
          </a:p>
        </p:txBody>
      </p:sp>
      <p:sp>
        <p:nvSpPr>
          <p:cNvPr id="14338" name="Content Placeholder 2"/>
          <p:cNvSpPr>
            <a:spLocks noGrp="1"/>
          </p:cNvSpPr>
          <p:nvPr>
            <p:ph idx="1"/>
          </p:nvPr>
        </p:nvSpPr>
        <p:spPr>
          <a:xfrm>
            <a:off x="787400" y="1727200"/>
            <a:ext cx="7499350" cy="2921000"/>
          </a:xfrm>
        </p:spPr>
        <p:txBody>
          <a:bodyPr/>
          <a:lstStyle/>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Alphas, betas, and other charged particles</a:t>
            </a:r>
          </a:p>
          <a:p>
            <a:pPr lvl="1" eaLnBrk="1" hangingPunct="1"/>
            <a:r>
              <a:rPr lang="en-US" sz="2400" dirty="0">
                <a:latin typeface="Times New Roman" pitchFamily="-123" charset="0"/>
                <a:ea typeface="ＭＳ Ｐゴシック" pitchFamily="-123" charset="-128"/>
                <a:cs typeface="ＭＳ Ｐゴシック" pitchFamily="-123" charset="-128"/>
              </a:rPr>
              <a:t>Interact with </a:t>
            </a:r>
            <a:r>
              <a:rPr lang="en-US" sz="2400" u="sng" dirty="0">
                <a:latin typeface="Times New Roman" pitchFamily="-123" charset="0"/>
                <a:ea typeface="ＭＳ Ｐゴシック" pitchFamily="-123" charset="-128"/>
                <a:cs typeface="ＭＳ Ｐゴシック" pitchFamily="-123" charset="-128"/>
              </a:rPr>
              <a:t>electrons</a:t>
            </a:r>
            <a:r>
              <a:rPr lang="en-US" sz="2400" dirty="0">
                <a:latin typeface="Times New Roman" pitchFamily="-123" charset="0"/>
                <a:ea typeface="ＭＳ Ｐゴシック" pitchFamily="-123" charset="-128"/>
                <a:cs typeface="ＭＳ Ｐゴシック" pitchFamily="-123" charset="-128"/>
              </a:rPr>
              <a:t> through their electric charge</a:t>
            </a:r>
          </a:p>
          <a:p>
            <a:pPr lvl="1" eaLnBrk="1" hangingPunct="1"/>
            <a:r>
              <a:rPr lang="en-US" sz="2400" dirty="0">
                <a:latin typeface="Times New Roman" pitchFamily="-123" charset="0"/>
                <a:ea typeface="ＭＳ Ｐゴシック" pitchFamily="-123" charset="-128"/>
                <a:cs typeface="ＭＳ Ｐゴシック" pitchFamily="-123" charset="-128"/>
              </a:rPr>
              <a:t>Energy lost through multiple scattering events</a:t>
            </a:r>
          </a:p>
          <a:p>
            <a:pPr lvl="1" eaLnBrk="1" hangingPunct="1"/>
            <a:r>
              <a:rPr lang="en-US" sz="2400" dirty="0">
                <a:latin typeface="Times New Roman" pitchFamily="-123" charset="0"/>
                <a:ea typeface="ＭＳ Ｐゴシック" pitchFamily="-123" charset="-128"/>
                <a:cs typeface="ＭＳ Ｐゴシック" pitchFamily="-123" charset="-128"/>
              </a:rPr>
              <a:t>Relativity is important for betas</a:t>
            </a:r>
          </a:p>
          <a:p>
            <a:pPr lvl="1" eaLnBrk="1" hangingPunct="1"/>
            <a:r>
              <a:rPr lang="en-US" sz="2400" dirty="0">
                <a:latin typeface="Times New Roman" pitchFamily="-123" charset="0"/>
                <a:ea typeface="ＭＳ Ｐゴシック" pitchFamily="-123" charset="-128"/>
                <a:cs typeface="ＭＳ Ｐゴシック" pitchFamily="-123" charset="-128"/>
              </a:rPr>
              <a:t>Positrons annihilate with electrons after slowing down</a:t>
            </a:r>
          </a:p>
          <a:p>
            <a:pPr lvl="1" eaLnBrk="1" hangingPunct="1"/>
            <a:r>
              <a:rPr lang="en-US" sz="2400" dirty="0">
                <a:latin typeface="Times New Roman" pitchFamily="-123" charset="0"/>
                <a:ea typeface="ＭＳ Ｐゴシック" pitchFamily="-123" charset="-128"/>
                <a:cs typeface="ＭＳ Ｐゴシック" pitchFamily="-123" charset="-128"/>
              </a:rPr>
              <a:t>Protons/heavy ions lose most energy at end of range</a:t>
            </a:r>
          </a:p>
          <a:p>
            <a:pPr eaLnBrk="1" hangingPunct="1"/>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47</a:t>
            </a:fld>
            <a:endParaRPr lang="en-US"/>
          </a:p>
        </p:txBody>
      </p:sp>
      <p:grpSp>
        <p:nvGrpSpPr>
          <p:cNvPr id="15" name="Group 14"/>
          <p:cNvGrpSpPr/>
          <p:nvPr/>
        </p:nvGrpSpPr>
        <p:grpSpPr>
          <a:xfrm>
            <a:off x="1054101" y="4800600"/>
            <a:ext cx="4182234" cy="1636213"/>
            <a:chOff x="1346200" y="4800601"/>
            <a:chExt cx="4578905" cy="1748324"/>
          </a:xfrm>
        </p:grpSpPr>
        <p:cxnSp>
          <p:nvCxnSpPr>
            <p:cNvPr id="6" name="Straight Arrow Connector 5"/>
            <p:cNvCxnSpPr/>
            <p:nvPr/>
          </p:nvCxnSpPr>
          <p:spPr>
            <a:xfrm>
              <a:off x="2578100" y="5232400"/>
              <a:ext cx="7620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340100" y="4965700"/>
              <a:ext cx="398745" cy="427525"/>
            </a:xfrm>
            <a:prstGeom prst="rect">
              <a:avLst/>
            </a:prstGeom>
            <a:noFill/>
          </p:spPr>
          <p:txBody>
            <a:bodyPr wrap="none" rtlCol="0">
              <a:spAutoFit/>
            </a:bodyPr>
            <a:lstStyle/>
            <a:p>
              <a:r>
                <a:rPr lang="en-US" sz="2000" dirty="0"/>
                <a:t>e</a:t>
              </a:r>
              <a:r>
                <a:rPr lang="en-US" sz="2000" baseline="30000" dirty="0"/>
                <a:t>-</a:t>
              </a:r>
            </a:p>
          </p:txBody>
        </p:sp>
        <p:sp>
          <p:nvSpPr>
            <p:cNvPr id="8" name="TextBox 7"/>
            <p:cNvSpPr txBox="1"/>
            <p:nvPr/>
          </p:nvSpPr>
          <p:spPr>
            <a:xfrm>
              <a:off x="1346200" y="5003800"/>
              <a:ext cx="1353105" cy="427525"/>
            </a:xfrm>
            <a:prstGeom prst="rect">
              <a:avLst/>
            </a:prstGeom>
            <a:noFill/>
          </p:spPr>
          <p:txBody>
            <a:bodyPr wrap="none" rtlCol="0">
              <a:spAutoFit/>
            </a:bodyPr>
            <a:lstStyle/>
            <a:p>
              <a:r>
                <a:rPr lang="en-US" sz="2000" dirty="0" err="1"/>
                <a:t>α</a:t>
              </a:r>
              <a:r>
                <a:rPr lang="en-US" sz="2000" dirty="0"/>
                <a:t>, </a:t>
              </a:r>
              <a:r>
                <a:rPr lang="en-US" sz="2000" dirty="0" err="1"/>
                <a:t>β</a:t>
              </a:r>
              <a:r>
                <a:rPr lang="en-US" sz="2000" dirty="0"/>
                <a:t>, p …</a:t>
              </a:r>
            </a:p>
          </p:txBody>
        </p:sp>
        <p:cxnSp>
          <p:nvCxnSpPr>
            <p:cNvPr id="10" name="Straight Arrow Connector 9"/>
            <p:cNvCxnSpPr/>
            <p:nvPr/>
          </p:nvCxnSpPr>
          <p:spPr>
            <a:xfrm rot="16200000" flipH="1">
              <a:off x="3568700" y="5537200"/>
              <a:ext cx="838200" cy="609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241800" y="6121400"/>
              <a:ext cx="398745" cy="427525"/>
            </a:xfrm>
            <a:prstGeom prst="rect">
              <a:avLst/>
            </a:prstGeom>
            <a:noFill/>
          </p:spPr>
          <p:txBody>
            <a:bodyPr wrap="none" rtlCol="0">
              <a:spAutoFit/>
            </a:bodyPr>
            <a:lstStyle/>
            <a:p>
              <a:r>
                <a:rPr lang="en-US" sz="2000" dirty="0"/>
                <a:t>e</a:t>
              </a:r>
              <a:r>
                <a:rPr lang="en-US" sz="2000" baseline="30000" dirty="0"/>
                <a:t>-</a:t>
              </a:r>
            </a:p>
          </p:txBody>
        </p:sp>
        <p:sp>
          <p:nvSpPr>
            <p:cNvPr id="12" name="TextBox 11"/>
            <p:cNvSpPr txBox="1"/>
            <p:nvPr/>
          </p:nvSpPr>
          <p:spPr>
            <a:xfrm>
              <a:off x="4572000" y="4800601"/>
              <a:ext cx="1353105" cy="427525"/>
            </a:xfrm>
            <a:prstGeom prst="rect">
              <a:avLst/>
            </a:prstGeom>
            <a:noFill/>
          </p:spPr>
          <p:txBody>
            <a:bodyPr wrap="none" rtlCol="0">
              <a:spAutoFit/>
            </a:bodyPr>
            <a:lstStyle/>
            <a:p>
              <a:r>
                <a:rPr lang="en-US" sz="2000" dirty="0" err="1"/>
                <a:t>α</a:t>
              </a:r>
              <a:r>
                <a:rPr lang="en-US" sz="2000" dirty="0"/>
                <a:t>, </a:t>
              </a:r>
              <a:r>
                <a:rPr lang="en-US" sz="2000" dirty="0" err="1"/>
                <a:t>β</a:t>
              </a:r>
              <a:r>
                <a:rPr lang="en-US" sz="2000" dirty="0"/>
                <a:t>, p …</a:t>
              </a:r>
            </a:p>
          </p:txBody>
        </p:sp>
        <p:cxnSp>
          <p:nvCxnSpPr>
            <p:cNvPr id="14" name="Straight Arrow Connector 13"/>
            <p:cNvCxnSpPr>
              <a:stCxn id="7" idx="3"/>
            </p:cNvCxnSpPr>
            <p:nvPr/>
          </p:nvCxnSpPr>
          <p:spPr>
            <a:xfrm flipV="1">
              <a:off x="3738845" y="5041901"/>
              <a:ext cx="820455" cy="1375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aphicFrame>
        <p:nvGraphicFramePr>
          <p:cNvPr id="17411" name="Object 3"/>
          <p:cNvGraphicFramePr>
            <a:graphicFrameLocks noChangeAspect="1"/>
          </p:cNvGraphicFramePr>
          <p:nvPr/>
        </p:nvGraphicFramePr>
        <p:xfrm>
          <a:off x="5321300" y="4445000"/>
          <a:ext cx="3505200" cy="1955800"/>
        </p:xfrm>
        <a:graphic>
          <a:graphicData uri="http://schemas.openxmlformats.org/presentationml/2006/ole">
            <mc:AlternateContent xmlns:mc="http://schemas.openxmlformats.org/markup-compatibility/2006">
              <mc:Choice xmlns:v="urn:schemas-microsoft-com:vml" Requires="v">
                <p:oleObj name="Worksheet" r:id="rId3" imgW="7708900" imgH="3911600" progId="Excel.Sheet.8">
                  <p:embed/>
                </p:oleObj>
              </mc:Choice>
              <mc:Fallback>
                <p:oleObj name="Worksheet" r:id="rId3" imgW="7708900" imgH="3911600" progId="Excel.Sheet.8">
                  <p:embed/>
                  <p:pic>
                    <p:nvPicPr>
                      <p:cNvPr id="17411"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1300" y="4445000"/>
                        <a:ext cx="3505200" cy="1955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387511255"/>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hangingPunct="1"/>
            <a:r>
              <a:rPr lang="en-US" sz="3600" dirty="0">
                <a:ea typeface="ＭＳ Ｐゴシック" pitchFamily="-123" charset="-128"/>
                <a:cs typeface="ＭＳ Ｐゴシック" pitchFamily="-123" charset="-128"/>
              </a:rPr>
              <a:t>Neutron Interactions With Matter</a:t>
            </a:r>
          </a:p>
        </p:txBody>
      </p:sp>
      <p:sp>
        <p:nvSpPr>
          <p:cNvPr id="14338" name="Content Placeholder 2"/>
          <p:cNvSpPr>
            <a:spLocks noGrp="1"/>
          </p:cNvSpPr>
          <p:nvPr>
            <p:ph idx="1"/>
          </p:nvPr>
        </p:nvSpPr>
        <p:spPr>
          <a:xfrm>
            <a:off x="927100" y="1308100"/>
            <a:ext cx="7499350" cy="3073400"/>
          </a:xfrm>
        </p:spPr>
        <p:txBody>
          <a:bodyPr/>
          <a:lstStyle/>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Neutrons</a:t>
            </a:r>
          </a:p>
          <a:p>
            <a:pPr lvl="1" eaLnBrk="1" hangingPunct="1"/>
            <a:r>
              <a:rPr lang="en-US" sz="2400" dirty="0">
                <a:latin typeface="Times New Roman" pitchFamily="-123" charset="0"/>
                <a:ea typeface="ＭＳ Ｐゴシック" pitchFamily="-123" charset="-128"/>
                <a:cs typeface="ＭＳ Ｐゴシック" pitchFamily="-123" charset="-128"/>
              </a:rPr>
              <a:t>Uncharged, so no electromagnetic interaction</a:t>
            </a:r>
          </a:p>
          <a:p>
            <a:pPr lvl="1" eaLnBrk="1" hangingPunct="1"/>
            <a:r>
              <a:rPr lang="en-US" sz="2400" dirty="0">
                <a:latin typeface="Times New Roman" pitchFamily="-123" charset="0"/>
                <a:ea typeface="ＭＳ Ｐゴシック" pitchFamily="-123" charset="-128"/>
                <a:cs typeface="ＭＳ Ｐゴシック" pitchFamily="-123" charset="-128"/>
              </a:rPr>
              <a:t>Scattering and absorption through the strong force</a:t>
            </a:r>
          </a:p>
          <a:p>
            <a:pPr lvl="1" eaLnBrk="1" hangingPunct="1"/>
            <a:r>
              <a:rPr lang="en-US" sz="2400" dirty="0">
                <a:latin typeface="Times New Roman" pitchFamily="-123" charset="0"/>
                <a:ea typeface="ＭＳ Ｐゴシック" pitchFamily="-123" charset="-128"/>
                <a:cs typeface="ＭＳ Ｐゴシック" pitchFamily="-123" charset="-128"/>
              </a:rPr>
              <a:t>Attenuation length similar to photons</a:t>
            </a:r>
          </a:p>
          <a:p>
            <a:pPr lvl="1" eaLnBrk="1" hangingPunct="1"/>
            <a:r>
              <a:rPr lang="en-US" sz="2400" dirty="0">
                <a:latin typeface="Times New Roman" pitchFamily="-123" charset="0"/>
                <a:ea typeface="ＭＳ Ｐゴシック" pitchFamily="-123" charset="-128"/>
                <a:cs typeface="ＭＳ Ｐゴシック" pitchFamily="-123" charset="-128"/>
              </a:rPr>
              <a:t>Hard to shield</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 MeV neutrons penetrate 10 cm in tissue</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10 MeV neutrons penetrate 50 cm in tissue</a:t>
            </a:r>
          </a:p>
          <a:p>
            <a:pPr eaLnBrk="1" hangingPunct="1"/>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48</a:t>
            </a:fld>
            <a:endParaRPr lang="en-US"/>
          </a:p>
        </p:txBody>
      </p:sp>
      <p:grpSp>
        <p:nvGrpSpPr>
          <p:cNvPr id="50" name="Group 49"/>
          <p:cNvGrpSpPr/>
          <p:nvPr/>
        </p:nvGrpSpPr>
        <p:grpSpPr>
          <a:xfrm>
            <a:off x="5529569" y="4888284"/>
            <a:ext cx="2585731" cy="1488148"/>
            <a:chOff x="5529569" y="4888284"/>
            <a:chExt cx="2585731" cy="1488148"/>
          </a:xfrm>
        </p:grpSpPr>
        <p:grpSp>
          <p:nvGrpSpPr>
            <p:cNvPr id="42" name="Group 41"/>
            <p:cNvGrpSpPr/>
            <p:nvPr/>
          </p:nvGrpSpPr>
          <p:grpSpPr>
            <a:xfrm>
              <a:off x="5529569" y="5234512"/>
              <a:ext cx="1765876" cy="1141920"/>
              <a:chOff x="3649969" y="5272612"/>
              <a:chExt cx="1765876" cy="1141920"/>
            </a:xfrm>
          </p:grpSpPr>
          <p:sp>
            <p:nvSpPr>
              <p:cNvPr id="43" name="TextBox 42"/>
              <p:cNvSpPr txBox="1"/>
              <p:nvPr/>
            </p:nvSpPr>
            <p:spPr>
              <a:xfrm>
                <a:off x="3649969" y="5272612"/>
                <a:ext cx="327308" cy="400110"/>
              </a:xfrm>
              <a:prstGeom prst="rect">
                <a:avLst/>
              </a:prstGeom>
              <a:noFill/>
            </p:spPr>
            <p:txBody>
              <a:bodyPr wrap="none" rtlCol="0">
                <a:spAutoFit/>
              </a:bodyPr>
              <a:lstStyle/>
              <a:p>
                <a:r>
                  <a:rPr lang="en-US" sz="2000" dirty="0" err="1"/>
                  <a:t>n</a:t>
                </a:r>
                <a:endParaRPr lang="en-US" sz="2000" dirty="0"/>
              </a:p>
            </p:txBody>
          </p:sp>
          <p:cxnSp>
            <p:nvCxnSpPr>
              <p:cNvPr id="44" name="Straight Arrow Connector 43"/>
              <p:cNvCxnSpPr/>
              <p:nvPr/>
            </p:nvCxnSpPr>
            <p:spPr>
              <a:xfrm>
                <a:off x="3975865" y="5459194"/>
                <a:ext cx="837435" cy="18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4114800" y="6045200"/>
                <a:ext cx="1301045" cy="369332"/>
              </a:xfrm>
              <a:prstGeom prst="rect">
                <a:avLst/>
              </a:prstGeom>
              <a:noFill/>
            </p:spPr>
            <p:txBody>
              <a:bodyPr wrap="none" rtlCol="0">
                <a:spAutoFit/>
              </a:bodyPr>
              <a:lstStyle/>
              <a:p>
                <a:r>
                  <a:rPr lang="en-US" sz="1800" dirty="0"/>
                  <a:t>Absorption</a:t>
                </a:r>
              </a:p>
            </p:txBody>
          </p:sp>
          <p:sp>
            <p:nvSpPr>
              <p:cNvPr id="47" name="Oval 46"/>
              <p:cNvSpPr/>
              <p:nvPr/>
            </p:nvSpPr>
            <p:spPr>
              <a:xfrm>
                <a:off x="4889500" y="5359400"/>
                <a:ext cx="177800" cy="2159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49" name="Picture 48" descr="Picture 1.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9388804">
              <a:off x="6801289" y="4888284"/>
              <a:ext cx="1314011" cy="204348"/>
            </a:xfrm>
            <a:prstGeom prst="rect">
              <a:avLst/>
            </a:prstGeom>
          </p:spPr>
        </p:pic>
      </p:grpSp>
      <p:grpSp>
        <p:nvGrpSpPr>
          <p:cNvPr id="53" name="Group 52"/>
          <p:cNvGrpSpPr/>
          <p:nvPr/>
        </p:nvGrpSpPr>
        <p:grpSpPr>
          <a:xfrm>
            <a:off x="1656069" y="4665103"/>
            <a:ext cx="2141494" cy="1711329"/>
            <a:chOff x="1656069" y="4665103"/>
            <a:chExt cx="2141494" cy="1711329"/>
          </a:xfrm>
        </p:grpSpPr>
        <p:grpSp>
          <p:nvGrpSpPr>
            <p:cNvPr id="40" name="Group 39"/>
            <p:cNvGrpSpPr/>
            <p:nvPr/>
          </p:nvGrpSpPr>
          <p:grpSpPr>
            <a:xfrm>
              <a:off x="1656069" y="4665103"/>
              <a:ext cx="2141494" cy="1711329"/>
              <a:chOff x="3649969" y="4690503"/>
              <a:chExt cx="2141494" cy="1711329"/>
            </a:xfrm>
          </p:grpSpPr>
          <p:sp>
            <p:nvSpPr>
              <p:cNvPr id="7" name="TextBox 6"/>
              <p:cNvSpPr txBox="1"/>
              <p:nvPr/>
            </p:nvSpPr>
            <p:spPr>
              <a:xfrm>
                <a:off x="3649969" y="5272612"/>
                <a:ext cx="327308" cy="400110"/>
              </a:xfrm>
              <a:prstGeom prst="rect">
                <a:avLst/>
              </a:prstGeom>
              <a:noFill/>
            </p:spPr>
            <p:txBody>
              <a:bodyPr wrap="none" rtlCol="0">
                <a:spAutoFit/>
              </a:bodyPr>
              <a:lstStyle/>
              <a:p>
                <a:r>
                  <a:rPr lang="en-US" sz="2000" dirty="0" err="1"/>
                  <a:t>n</a:t>
                </a:r>
                <a:endParaRPr lang="en-US" sz="2000" dirty="0"/>
              </a:p>
            </p:txBody>
          </p:sp>
          <p:cxnSp>
            <p:nvCxnSpPr>
              <p:cNvPr id="10" name="Straight Arrow Connector 9"/>
              <p:cNvCxnSpPr/>
              <p:nvPr/>
            </p:nvCxnSpPr>
            <p:spPr>
              <a:xfrm>
                <a:off x="3975865" y="5459194"/>
                <a:ext cx="837435" cy="18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464155" y="4690503"/>
                <a:ext cx="327308" cy="400110"/>
              </a:xfrm>
              <a:prstGeom prst="rect">
                <a:avLst/>
              </a:prstGeom>
              <a:noFill/>
            </p:spPr>
            <p:txBody>
              <a:bodyPr wrap="none" rtlCol="0">
                <a:spAutoFit/>
              </a:bodyPr>
              <a:lstStyle/>
              <a:p>
                <a:r>
                  <a:rPr lang="en-US" sz="2000" dirty="0" err="1"/>
                  <a:t>n</a:t>
                </a:r>
                <a:endParaRPr lang="en-US" sz="2000" dirty="0"/>
              </a:p>
            </p:txBody>
          </p:sp>
          <p:sp>
            <p:nvSpPr>
              <p:cNvPr id="34" name="TextBox 33"/>
              <p:cNvSpPr txBox="1"/>
              <p:nvPr/>
            </p:nvSpPr>
            <p:spPr>
              <a:xfrm>
                <a:off x="3784600" y="6032500"/>
                <a:ext cx="1967982" cy="369332"/>
              </a:xfrm>
              <a:prstGeom prst="rect">
                <a:avLst/>
              </a:prstGeom>
              <a:noFill/>
            </p:spPr>
            <p:txBody>
              <a:bodyPr wrap="none" rtlCol="0">
                <a:spAutoFit/>
              </a:bodyPr>
              <a:lstStyle/>
              <a:p>
                <a:r>
                  <a:rPr lang="en-US" sz="1800" dirty="0"/>
                  <a:t>Elastic Scattering</a:t>
                </a:r>
              </a:p>
            </p:txBody>
          </p:sp>
          <p:sp>
            <p:nvSpPr>
              <p:cNvPr id="35" name="Oval 34"/>
              <p:cNvSpPr/>
              <p:nvPr/>
            </p:nvSpPr>
            <p:spPr>
              <a:xfrm>
                <a:off x="4889500" y="5359400"/>
                <a:ext cx="177800" cy="2159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flipV="1">
                <a:off x="5029200" y="5003800"/>
                <a:ext cx="508000" cy="330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cxnSp>
          <p:nvCxnSpPr>
            <p:cNvPr id="52" name="Straight Arrow Connector 51"/>
            <p:cNvCxnSpPr/>
            <p:nvPr/>
          </p:nvCxnSpPr>
          <p:spPr>
            <a:xfrm rot="16200000" flipH="1">
              <a:off x="3079750" y="5568950"/>
              <a:ext cx="215900" cy="203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712648109"/>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2"/>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9C8DFE8-3B74-3C4B-B583-4AEDD2FEE9F4}" type="slidenum">
              <a:rPr lang="en-US" sz="900">
                <a:solidFill>
                  <a:srgbClr val="777777"/>
                </a:solidFill>
              </a:rPr>
              <a:pPr eaLnBrk="1" hangingPunct="1"/>
              <a:t>49</a:t>
            </a:fld>
            <a:r>
              <a:rPr lang="en-US" sz="900">
                <a:solidFill>
                  <a:srgbClr val="777777"/>
                </a:solidFill>
                <a:latin typeface="Times New Roman" charset="0"/>
              </a:rPr>
              <a:t> </a:t>
            </a:r>
          </a:p>
        </p:txBody>
      </p:sp>
      <p:sp>
        <p:nvSpPr>
          <p:cNvPr id="45058" name="Rectangle 2"/>
          <p:cNvSpPr>
            <a:spLocks noGrp="1" noChangeArrowheads="1"/>
          </p:cNvSpPr>
          <p:nvPr>
            <p:ph type="title"/>
          </p:nvPr>
        </p:nvSpPr>
        <p:spPr>
          <a:xfrm>
            <a:off x="1189038" y="331788"/>
            <a:ext cx="7281862" cy="722312"/>
          </a:xfrm>
        </p:spPr>
        <p:txBody>
          <a:bodyPr/>
          <a:lstStyle/>
          <a:p>
            <a:pPr algn="ctr"/>
            <a:r>
              <a:rPr lang="en-US" sz="3600" dirty="0">
                <a:solidFill>
                  <a:srgbClr val="D57500"/>
                </a:solidFill>
                <a:latin typeface="Arial" charset="0"/>
                <a:ea typeface="ＭＳ Ｐゴシック" charset="0"/>
                <a:cs typeface="ＭＳ Ｐゴシック" charset="0"/>
              </a:rPr>
              <a:t>Gamma Ray Spectra (HPGe)</a:t>
            </a:r>
          </a:p>
        </p:txBody>
      </p:sp>
      <p:pic>
        <p:nvPicPr>
          <p:cNvPr id="48132" name="Picture 3" descr="slide 2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5488" y="1216025"/>
            <a:ext cx="7661275" cy="5099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6814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15624" y="3939808"/>
            <a:ext cx="8305800" cy="7747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The Threat</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60010" y="303313"/>
            <a:ext cx="4404649" cy="3376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47943294"/>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Footer Placeholder 1">
            <a:extLst>
              <a:ext uri="{FF2B5EF4-FFF2-40B4-BE49-F238E27FC236}">
                <a16:creationId xmlns:a16="http://schemas.microsoft.com/office/drawing/2014/main" id="{ABC2AD01-7A22-B149-954B-F1D7A2DCEF6B}"/>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ADA24194-C341-FE4B-856F-D152B4DC1857}" type="slidenum">
              <a:rPr lang="en-US" altLang="en-US" sz="900">
                <a:solidFill>
                  <a:srgbClr val="777777"/>
                </a:solidFill>
              </a:rPr>
              <a:pPr eaLnBrk="1" hangingPunct="1"/>
              <a:t>50</a:t>
            </a:fld>
            <a:r>
              <a:rPr lang="en-US" altLang="en-US" sz="900">
                <a:solidFill>
                  <a:srgbClr val="777777"/>
                </a:solidFill>
                <a:latin typeface="Times New Roman" panose="02020603050405020304" pitchFamily="18" charset="0"/>
              </a:rPr>
              <a:t> </a:t>
            </a:r>
          </a:p>
        </p:txBody>
      </p:sp>
      <p:sp>
        <p:nvSpPr>
          <p:cNvPr id="53250" name="Rectangle 2">
            <a:extLst>
              <a:ext uri="{FF2B5EF4-FFF2-40B4-BE49-F238E27FC236}">
                <a16:creationId xmlns:a16="http://schemas.microsoft.com/office/drawing/2014/main" id="{657B1D8D-8533-3147-A96B-53DCA2194D15}"/>
              </a:ext>
            </a:extLst>
          </p:cNvPr>
          <p:cNvSpPr>
            <a:spLocks noChangeArrowheads="1"/>
          </p:cNvSpPr>
          <p:nvPr/>
        </p:nvSpPr>
        <p:spPr bwMode="auto">
          <a:xfrm>
            <a:off x="457200" y="228600"/>
            <a:ext cx="8305800" cy="685800"/>
          </a:xfrm>
          <a:prstGeom prst="rect">
            <a:avLst/>
          </a:prstGeom>
          <a:noFill/>
          <a:ln w="9525">
            <a:noFill/>
            <a:miter lim="800000"/>
            <a:headEnd/>
            <a:tailEnd/>
          </a:ln>
          <a:effectLst/>
        </p:spPr>
        <p:txBody>
          <a:bodyPr lIns="0" tIns="0" rIns="0" bIns="0" anchor="ctr"/>
          <a:lstStyle/>
          <a:p>
            <a:pPr algn="ctr">
              <a:lnSpc>
                <a:spcPct val="85000"/>
              </a:lnSpc>
              <a:defRPr/>
            </a:pPr>
            <a:r>
              <a:rPr lang="en-US" sz="3600" b="1" dirty="0">
                <a:solidFill>
                  <a:srgbClr val="D57500"/>
                </a:solidFill>
                <a:effectLst>
                  <a:outerShdw blurRad="38100" dist="38100" dir="2700000" algn="tl">
                    <a:srgbClr val="FFFFFF"/>
                  </a:outerShdw>
                </a:effectLst>
                <a:latin typeface="Arial" pitchFamily="29" charset="0"/>
                <a:ea typeface="+mn-ea"/>
              </a:rPr>
              <a:t>Alarms From 3 Border Crossings</a:t>
            </a:r>
          </a:p>
        </p:txBody>
      </p:sp>
      <p:graphicFrame>
        <p:nvGraphicFramePr>
          <p:cNvPr id="76802" name="Object 2">
            <a:extLst>
              <a:ext uri="{FF2B5EF4-FFF2-40B4-BE49-F238E27FC236}">
                <a16:creationId xmlns:a16="http://schemas.microsoft.com/office/drawing/2014/main" id="{F0A162BB-B4F3-B449-98B6-2CE7FB0B403A}"/>
              </a:ext>
            </a:extLst>
          </p:cNvPr>
          <p:cNvGraphicFramePr>
            <a:graphicFrameLocks noChangeAspect="1"/>
          </p:cNvGraphicFramePr>
          <p:nvPr>
            <p:extLst>
              <p:ext uri="{D42A27DB-BD31-4B8C-83A1-F6EECF244321}">
                <p14:modId xmlns:p14="http://schemas.microsoft.com/office/powerpoint/2010/main" val="2849839469"/>
              </p:ext>
            </p:extLst>
          </p:nvPr>
        </p:nvGraphicFramePr>
        <p:xfrm>
          <a:off x="789940" y="873073"/>
          <a:ext cx="7499950" cy="5983339"/>
        </p:xfrm>
        <a:graphic>
          <a:graphicData uri="http://schemas.openxmlformats.org/presentationml/2006/ole">
            <mc:AlternateContent xmlns:mc="http://schemas.openxmlformats.org/markup-compatibility/2006">
              <mc:Choice xmlns:v="urn:schemas-microsoft-com:vml" Requires="v">
                <p:oleObj name="Document" r:id="rId3" imgW="5651500" imgH="4508500" progId="Word.Document.8">
                  <p:embed/>
                </p:oleObj>
              </mc:Choice>
              <mc:Fallback>
                <p:oleObj name="Document" r:id="rId3" imgW="5651500" imgH="4508500" progId="Word.Document.8">
                  <p:embed/>
                  <p:pic>
                    <p:nvPicPr>
                      <p:cNvPr id="76802" name="Object 2">
                        <a:extLst>
                          <a:ext uri="{FF2B5EF4-FFF2-40B4-BE49-F238E27FC236}">
                            <a16:creationId xmlns:a16="http://schemas.microsoft.com/office/drawing/2014/main" id="{F0A162BB-B4F3-B449-98B6-2CE7FB0B40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940" y="873073"/>
                        <a:ext cx="7499950" cy="5983339"/>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9201697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1"/>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031FD17-4238-D14D-A723-6855C2C6A1AA}" type="slidenum">
              <a:rPr lang="en-US" sz="900">
                <a:solidFill>
                  <a:srgbClr val="777777"/>
                </a:solidFill>
              </a:rPr>
              <a:pPr eaLnBrk="1" hangingPunct="1"/>
              <a:t>51</a:t>
            </a:fld>
            <a:r>
              <a:rPr lang="en-US" sz="900">
                <a:solidFill>
                  <a:srgbClr val="777777"/>
                </a:solidFill>
                <a:latin typeface="Times New Roman" charset="0"/>
              </a:rPr>
              <a:t> </a:t>
            </a:r>
          </a:p>
        </p:txBody>
      </p:sp>
      <p:sp>
        <p:nvSpPr>
          <p:cNvPr id="342018" name="Title 1"/>
          <p:cNvSpPr>
            <a:spLocks noGrp="1"/>
          </p:cNvSpPr>
          <p:nvPr>
            <p:ph type="title" idx="4294967295"/>
          </p:nvPr>
        </p:nvSpPr>
        <p:spPr/>
        <p:txBody>
          <a:bodyPr/>
          <a:lstStyle/>
          <a:p>
            <a:pPr marL="342900" indent="-342900" algn="ctr">
              <a:spcBef>
                <a:spcPct val="30000"/>
              </a:spcBef>
              <a:defRPr/>
            </a:pPr>
            <a:r>
              <a:rPr lang="en-US" sz="3200" dirty="0">
                <a:solidFill>
                  <a:srgbClr val="D57500"/>
                </a:solidFill>
              </a:rPr>
              <a:t>RPM Concept of Operations</a:t>
            </a:r>
          </a:p>
        </p:txBody>
      </p:sp>
      <p:sp>
        <p:nvSpPr>
          <p:cNvPr id="5" name="Rectangle 4"/>
          <p:cNvSpPr>
            <a:spLocks noChangeArrowheads="1"/>
          </p:cNvSpPr>
          <p:nvPr/>
        </p:nvSpPr>
        <p:spPr bwMode="auto">
          <a:xfrm>
            <a:off x="582613" y="1622425"/>
            <a:ext cx="1354137" cy="1184275"/>
          </a:xfrm>
          <a:prstGeom prst="rect">
            <a:avLst/>
          </a:prstGeom>
          <a:gradFill rotWithShape="0">
            <a:gsLst>
              <a:gs pos="0">
                <a:srgbClr val="003399"/>
              </a:gs>
              <a:gs pos="50000">
                <a:schemeClr val="bg1"/>
              </a:gs>
              <a:gs pos="100000">
                <a:srgbClr val="003399"/>
              </a:gs>
            </a:gsLst>
            <a:lin ang="5400000" scaled="1"/>
          </a:gra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lstStyle/>
          <a:p>
            <a:pPr algn="ctr">
              <a:defRPr/>
            </a:pPr>
            <a:r>
              <a:rPr lang="en-US" sz="1400" b="1">
                <a:latin typeface="Arial" pitchFamily="29" charset="0"/>
                <a:ea typeface="+mn-ea"/>
                <a:cs typeface="+mn-cs"/>
              </a:rPr>
              <a:t>Primary</a:t>
            </a:r>
            <a:r>
              <a:rPr lang="en-US" sz="1400" b="1">
                <a:solidFill>
                  <a:schemeClr val="accent2"/>
                </a:solidFill>
                <a:latin typeface="Arial" pitchFamily="29" charset="0"/>
                <a:ea typeface="+mn-ea"/>
                <a:cs typeface="+mn-cs"/>
              </a:rPr>
              <a:t> </a:t>
            </a:r>
            <a:r>
              <a:rPr lang="en-US" sz="1400" b="1">
                <a:latin typeface="Arial" pitchFamily="29" charset="0"/>
                <a:ea typeface="+mn-ea"/>
                <a:cs typeface="+mn-cs"/>
              </a:rPr>
              <a:t>Detection</a:t>
            </a:r>
          </a:p>
        </p:txBody>
      </p:sp>
      <p:pic>
        <p:nvPicPr>
          <p:cNvPr id="11269" name="Picture 5" descr="Champlain Cargo Install"/>
          <p:cNvPicPr>
            <a:picLocks noChangeAspect="1" noChangeArrowheads="1"/>
          </p:cNvPicPr>
          <p:nvPr/>
        </p:nvPicPr>
        <p:blipFill>
          <a:blip r:embed="rId2"/>
          <a:srcRect/>
          <a:stretch>
            <a:fillRect/>
          </a:stretch>
        </p:blipFill>
        <p:spPr bwMode="auto">
          <a:xfrm>
            <a:off x="504825" y="3011488"/>
            <a:ext cx="1500188" cy="2249487"/>
          </a:xfrm>
          <a:prstGeom prst="rect">
            <a:avLst/>
          </a:prstGeom>
          <a:no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pic>
      <p:sp>
        <p:nvSpPr>
          <p:cNvPr id="58377" name="Rectangle 6"/>
          <p:cNvSpPr>
            <a:spLocks noChangeArrowheads="1"/>
          </p:cNvSpPr>
          <p:nvPr/>
        </p:nvSpPr>
        <p:spPr bwMode="auto">
          <a:xfrm>
            <a:off x="2071687" y="1041400"/>
            <a:ext cx="14827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eaLnBrk="0" hangingPunct="0"/>
            <a:r>
              <a:rPr lang="en-US" b="1" dirty="0">
                <a:solidFill>
                  <a:schemeClr val="hlink"/>
                </a:solidFill>
              </a:rPr>
              <a:t>Confirm</a:t>
            </a:r>
          </a:p>
        </p:txBody>
      </p:sp>
      <p:sp>
        <p:nvSpPr>
          <p:cNvPr id="8" name="Rectangle 7"/>
          <p:cNvSpPr>
            <a:spLocks noChangeArrowheads="1"/>
          </p:cNvSpPr>
          <p:nvPr/>
        </p:nvSpPr>
        <p:spPr bwMode="auto">
          <a:xfrm>
            <a:off x="2125663" y="1604963"/>
            <a:ext cx="1354137" cy="1195387"/>
          </a:xfrm>
          <a:prstGeom prst="rect">
            <a:avLst/>
          </a:prstGeom>
          <a:gradFill rotWithShape="0">
            <a:gsLst>
              <a:gs pos="0">
                <a:srgbClr val="003399"/>
              </a:gs>
              <a:gs pos="50000">
                <a:schemeClr val="bg1"/>
              </a:gs>
              <a:gs pos="100000">
                <a:srgbClr val="003399"/>
              </a:gs>
            </a:gsLst>
            <a:lin ang="5400000" scaled="1"/>
          </a:gra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lstStyle/>
          <a:p>
            <a:pPr algn="ctr">
              <a:defRPr/>
            </a:pPr>
            <a:r>
              <a:rPr lang="en-US" sz="1400" b="1">
                <a:latin typeface="Arial" pitchFamily="29" charset="0"/>
                <a:ea typeface="+mn-ea"/>
                <a:cs typeface="+mn-cs"/>
              </a:rPr>
              <a:t>Secondary</a:t>
            </a:r>
            <a:r>
              <a:rPr lang="en-US" sz="1400" b="1">
                <a:solidFill>
                  <a:schemeClr val="accent2"/>
                </a:solidFill>
                <a:latin typeface="Arial" pitchFamily="29" charset="0"/>
                <a:ea typeface="+mn-ea"/>
                <a:cs typeface="+mn-cs"/>
              </a:rPr>
              <a:t> </a:t>
            </a:r>
            <a:r>
              <a:rPr lang="en-US" sz="1400" b="1">
                <a:latin typeface="Arial" pitchFamily="29" charset="0"/>
                <a:ea typeface="+mn-ea"/>
                <a:cs typeface="+mn-cs"/>
              </a:rPr>
              <a:t>Detection</a:t>
            </a:r>
          </a:p>
        </p:txBody>
      </p:sp>
      <p:pic>
        <p:nvPicPr>
          <p:cNvPr id="3" name="Picture 8" descr="DSC00930"/>
          <p:cNvPicPr>
            <a:picLocks noChangeAspect="1" noChangeArrowheads="1"/>
          </p:cNvPicPr>
          <p:nvPr/>
        </p:nvPicPr>
        <p:blipFill>
          <a:blip r:embed="rId3"/>
          <a:srcRect/>
          <a:stretch>
            <a:fillRect/>
          </a:stretch>
        </p:blipFill>
        <p:spPr bwMode="auto">
          <a:xfrm>
            <a:off x="2111375" y="3011488"/>
            <a:ext cx="1443038" cy="2249487"/>
          </a:xfrm>
          <a:prstGeom prst="rect">
            <a:avLst/>
          </a:prstGeom>
          <a:no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pic>
      <p:sp>
        <p:nvSpPr>
          <p:cNvPr id="58382" name="Rectangle 9"/>
          <p:cNvSpPr>
            <a:spLocks noChangeArrowheads="1"/>
          </p:cNvSpPr>
          <p:nvPr/>
        </p:nvSpPr>
        <p:spPr bwMode="auto">
          <a:xfrm>
            <a:off x="3671888" y="1041400"/>
            <a:ext cx="126015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eaLnBrk="0" hangingPunct="0"/>
            <a:r>
              <a:rPr lang="en-US" b="1" dirty="0">
                <a:solidFill>
                  <a:schemeClr val="hlink"/>
                </a:solidFill>
              </a:rPr>
              <a:t>Isolate</a:t>
            </a:r>
          </a:p>
        </p:txBody>
      </p:sp>
      <p:sp>
        <p:nvSpPr>
          <p:cNvPr id="11" name="Rectangle 10"/>
          <p:cNvSpPr>
            <a:spLocks noChangeArrowheads="1"/>
          </p:cNvSpPr>
          <p:nvPr/>
        </p:nvSpPr>
        <p:spPr bwMode="auto">
          <a:xfrm>
            <a:off x="3646488" y="1604963"/>
            <a:ext cx="1354137" cy="1198562"/>
          </a:xfrm>
          <a:prstGeom prst="rect">
            <a:avLst/>
          </a:prstGeom>
          <a:gradFill rotWithShape="0">
            <a:gsLst>
              <a:gs pos="0">
                <a:srgbClr val="003399"/>
              </a:gs>
              <a:gs pos="50000">
                <a:schemeClr val="bg1"/>
              </a:gs>
              <a:gs pos="100000">
                <a:srgbClr val="003399"/>
              </a:gs>
            </a:gsLst>
            <a:lin ang="5400000" scaled="1"/>
          </a:gra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lstStyle/>
          <a:p>
            <a:pPr algn="ctr">
              <a:defRPr/>
            </a:pPr>
            <a:r>
              <a:rPr lang="en-US" sz="1400" b="1">
                <a:latin typeface="Arial" pitchFamily="29" charset="0"/>
                <a:ea typeface="+mn-ea"/>
                <a:cs typeface="+mn-cs"/>
              </a:rPr>
              <a:t>Isolation</a:t>
            </a:r>
          </a:p>
        </p:txBody>
      </p:sp>
      <p:pic>
        <p:nvPicPr>
          <p:cNvPr id="11275" name="Picture 11" descr="isolation"/>
          <p:cNvPicPr>
            <a:picLocks noChangeAspect="1" noChangeArrowheads="1"/>
          </p:cNvPicPr>
          <p:nvPr/>
        </p:nvPicPr>
        <p:blipFill>
          <a:blip r:embed="rId4"/>
          <a:srcRect/>
          <a:stretch>
            <a:fillRect/>
          </a:stretch>
        </p:blipFill>
        <p:spPr bwMode="auto">
          <a:xfrm>
            <a:off x="3638550" y="3014663"/>
            <a:ext cx="1346200" cy="2260600"/>
          </a:xfrm>
          <a:prstGeom prst="rect">
            <a:avLst/>
          </a:prstGeom>
          <a:noFill/>
          <a:ln w="12700">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pic>
      <p:sp>
        <p:nvSpPr>
          <p:cNvPr id="58387" name="Rectangle 12"/>
          <p:cNvSpPr>
            <a:spLocks noChangeArrowheads="1"/>
          </p:cNvSpPr>
          <p:nvPr/>
        </p:nvSpPr>
        <p:spPr bwMode="auto">
          <a:xfrm>
            <a:off x="5200650" y="1052513"/>
            <a:ext cx="15017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eaLnBrk="0" hangingPunct="0"/>
            <a:r>
              <a:rPr lang="en-US" b="1" dirty="0">
                <a:solidFill>
                  <a:schemeClr val="hlink"/>
                </a:solidFill>
              </a:rPr>
              <a:t>Identify</a:t>
            </a:r>
          </a:p>
        </p:txBody>
      </p:sp>
      <p:sp>
        <p:nvSpPr>
          <p:cNvPr id="14" name="Rectangle 13"/>
          <p:cNvSpPr>
            <a:spLocks noChangeArrowheads="1"/>
          </p:cNvSpPr>
          <p:nvPr/>
        </p:nvSpPr>
        <p:spPr bwMode="auto">
          <a:xfrm>
            <a:off x="5197475" y="1614488"/>
            <a:ext cx="1522413" cy="1185862"/>
          </a:xfrm>
          <a:prstGeom prst="rect">
            <a:avLst/>
          </a:prstGeom>
          <a:gradFill rotWithShape="0">
            <a:gsLst>
              <a:gs pos="0">
                <a:srgbClr val="003399"/>
              </a:gs>
              <a:gs pos="50000">
                <a:schemeClr val="bg1"/>
              </a:gs>
              <a:gs pos="100000">
                <a:srgbClr val="003399"/>
              </a:gs>
            </a:gsLst>
            <a:lin ang="5400000" scaled="1"/>
          </a:gra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lstStyle/>
          <a:p>
            <a:pPr algn="ctr">
              <a:defRPr/>
            </a:pPr>
            <a:r>
              <a:rPr lang="en-US" sz="1400" b="1">
                <a:latin typeface="Arial" pitchFamily="29" charset="0"/>
                <a:ea typeface="+mn-ea"/>
                <a:cs typeface="+mn-cs"/>
              </a:rPr>
              <a:t>Identification of Isotope</a:t>
            </a:r>
          </a:p>
        </p:txBody>
      </p:sp>
      <p:grpSp>
        <p:nvGrpSpPr>
          <p:cNvPr id="58391" name="Group 27"/>
          <p:cNvGrpSpPr>
            <a:grpSpLocks/>
          </p:cNvGrpSpPr>
          <p:nvPr/>
        </p:nvGrpSpPr>
        <p:grpSpPr bwMode="auto">
          <a:xfrm>
            <a:off x="5260975" y="4805363"/>
            <a:ext cx="1462088" cy="985837"/>
            <a:chOff x="3281" y="3027"/>
            <a:chExt cx="921" cy="621"/>
          </a:xfrm>
        </p:grpSpPr>
        <p:sp>
          <p:nvSpPr>
            <p:cNvPr id="11285" name="Rectangle 15"/>
            <p:cNvSpPr>
              <a:spLocks noChangeArrowheads="1"/>
            </p:cNvSpPr>
            <p:nvPr/>
          </p:nvSpPr>
          <p:spPr bwMode="auto">
            <a:xfrm>
              <a:off x="3281" y="3027"/>
              <a:ext cx="921" cy="621"/>
            </a:xfrm>
            <a:prstGeom prst="rect">
              <a:avLst/>
            </a:prstGeom>
            <a:solidFill>
              <a:schemeClr val="bg1"/>
            </a:solidFill>
            <a:ln w="19050">
              <a:solidFill>
                <a:schemeClr val="tx1"/>
              </a:solidFill>
              <a:miter lim="800000"/>
              <a:headEnd/>
              <a:tailEnd/>
            </a:ln>
            <a:scene3d>
              <a:camera prst="orthographicFront"/>
              <a:lightRig rig="threePt" dir="t"/>
            </a:scene3d>
            <a:sp3d/>
          </p:spPr>
          <p:txBody>
            <a:bodyPr wrap="none" anchor="ctr"/>
            <a:lstStyle/>
            <a:p>
              <a:pPr>
                <a:defRPr/>
              </a:pPr>
              <a:endParaRPr lang="en-US">
                <a:latin typeface="Arial" pitchFamily="29" charset="0"/>
                <a:ea typeface="+mn-ea"/>
                <a:cs typeface="+mn-cs"/>
              </a:endParaRPr>
            </a:p>
          </p:txBody>
        </p:sp>
        <p:sp>
          <p:nvSpPr>
            <p:cNvPr id="11286" name="Freeform 16"/>
            <p:cNvSpPr>
              <a:spLocks/>
            </p:cNvSpPr>
            <p:nvPr/>
          </p:nvSpPr>
          <p:spPr bwMode="auto">
            <a:xfrm>
              <a:off x="3281" y="3544"/>
              <a:ext cx="915" cy="85"/>
            </a:xfrm>
            <a:custGeom>
              <a:avLst/>
              <a:gdLst>
                <a:gd name="T0" fmla="*/ 0 w 3480"/>
                <a:gd name="T1" fmla="*/ 70 h 117"/>
                <a:gd name="T2" fmla="*/ 19 w 3480"/>
                <a:gd name="T3" fmla="*/ 26 h 117"/>
                <a:gd name="T4" fmla="*/ 38 w 3480"/>
                <a:gd name="T5" fmla="*/ 9 h 117"/>
                <a:gd name="T6" fmla="*/ 66 w 3480"/>
                <a:gd name="T7" fmla="*/ 52 h 117"/>
                <a:gd name="T8" fmla="*/ 107 w 3480"/>
                <a:gd name="T9" fmla="*/ 26 h 117"/>
                <a:gd name="T10" fmla="*/ 129 w 3480"/>
                <a:gd name="T11" fmla="*/ 44 h 117"/>
                <a:gd name="T12" fmla="*/ 155 w 3480"/>
                <a:gd name="T13" fmla="*/ 26 h 117"/>
                <a:gd name="T14" fmla="*/ 202 w 3480"/>
                <a:gd name="T15" fmla="*/ 35 h 117"/>
                <a:gd name="T16" fmla="*/ 208 w 3480"/>
                <a:gd name="T17" fmla="*/ 61 h 117"/>
                <a:gd name="T18" fmla="*/ 243 w 3480"/>
                <a:gd name="T19" fmla="*/ 26 h 117"/>
                <a:gd name="T20" fmla="*/ 262 w 3480"/>
                <a:gd name="T21" fmla="*/ 35 h 117"/>
                <a:gd name="T22" fmla="*/ 271 w 3480"/>
                <a:gd name="T23" fmla="*/ 52 h 117"/>
                <a:gd name="T24" fmla="*/ 284 w 3480"/>
                <a:gd name="T25" fmla="*/ 44 h 117"/>
                <a:gd name="T26" fmla="*/ 303 w 3480"/>
                <a:gd name="T27" fmla="*/ 26 h 117"/>
                <a:gd name="T28" fmla="*/ 319 w 3480"/>
                <a:gd name="T29" fmla="*/ 35 h 117"/>
                <a:gd name="T30" fmla="*/ 322 w 3480"/>
                <a:gd name="T31" fmla="*/ 61 h 117"/>
                <a:gd name="T32" fmla="*/ 363 w 3480"/>
                <a:gd name="T33" fmla="*/ 52 h 117"/>
                <a:gd name="T34" fmla="*/ 372 w 3480"/>
                <a:gd name="T35" fmla="*/ 35 h 117"/>
                <a:gd name="T36" fmla="*/ 394 w 3480"/>
                <a:gd name="T37" fmla="*/ 61 h 117"/>
                <a:gd name="T38" fmla="*/ 413 w 3480"/>
                <a:gd name="T39" fmla="*/ 52 h 117"/>
                <a:gd name="T40" fmla="*/ 432 w 3480"/>
                <a:gd name="T41" fmla="*/ 26 h 117"/>
                <a:gd name="T42" fmla="*/ 458 w 3480"/>
                <a:gd name="T43" fmla="*/ 35 h 117"/>
                <a:gd name="T44" fmla="*/ 486 w 3480"/>
                <a:gd name="T45" fmla="*/ 44 h 117"/>
                <a:gd name="T46" fmla="*/ 543 w 3480"/>
                <a:gd name="T47" fmla="*/ 61 h 117"/>
                <a:gd name="T48" fmla="*/ 558 w 3480"/>
                <a:gd name="T49" fmla="*/ 52 h 117"/>
                <a:gd name="T50" fmla="*/ 565 w 3480"/>
                <a:gd name="T51" fmla="*/ 26 h 117"/>
                <a:gd name="T52" fmla="*/ 596 w 3480"/>
                <a:gd name="T53" fmla="*/ 61 h 117"/>
                <a:gd name="T54" fmla="*/ 634 w 3480"/>
                <a:gd name="T55" fmla="*/ 9 h 117"/>
                <a:gd name="T56" fmla="*/ 647 w 3480"/>
                <a:gd name="T57" fmla="*/ 17 h 117"/>
                <a:gd name="T58" fmla="*/ 666 w 3480"/>
                <a:gd name="T59" fmla="*/ 52 h 117"/>
                <a:gd name="T60" fmla="*/ 688 w 3480"/>
                <a:gd name="T61" fmla="*/ 44 h 117"/>
                <a:gd name="T62" fmla="*/ 707 w 3480"/>
                <a:gd name="T63" fmla="*/ 26 h 117"/>
                <a:gd name="T64" fmla="*/ 726 w 3480"/>
                <a:gd name="T65" fmla="*/ 44 h 117"/>
                <a:gd name="T66" fmla="*/ 735 w 3480"/>
                <a:gd name="T67" fmla="*/ 52 h 117"/>
                <a:gd name="T68" fmla="*/ 745 w 3480"/>
                <a:gd name="T69" fmla="*/ 35 h 117"/>
                <a:gd name="T70" fmla="*/ 773 w 3480"/>
                <a:gd name="T71" fmla="*/ 70 h 117"/>
                <a:gd name="T72" fmla="*/ 786 w 3480"/>
                <a:gd name="T73" fmla="*/ 61 h 117"/>
                <a:gd name="T74" fmla="*/ 811 w 3480"/>
                <a:gd name="T75" fmla="*/ 26 h 117"/>
                <a:gd name="T76" fmla="*/ 836 w 3480"/>
                <a:gd name="T77" fmla="*/ 52 h 117"/>
                <a:gd name="T78" fmla="*/ 865 w 3480"/>
                <a:gd name="T79" fmla="*/ 17 h 117"/>
                <a:gd name="T80" fmla="*/ 883 w 3480"/>
                <a:gd name="T81" fmla="*/ 52 h 117"/>
                <a:gd name="T82" fmla="*/ 915 w 3480"/>
                <a:gd name="T83" fmla="*/ 26 h 1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480"/>
                <a:gd name="T127" fmla="*/ 0 h 117"/>
                <a:gd name="T128" fmla="*/ 3480 w 3480"/>
                <a:gd name="T129" fmla="*/ 117 h 11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480" h="117">
                  <a:moveTo>
                    <a:pt x="0" y="96"/>
                  </a:moveTo>
                  <a:cubicBezTo>
                    <a:pt x="23" y="73"/>
                    <a:pt x="42" y="49"/>
                    <a:pt x="72" y="36"/>
                  </a:cubicBezTo>
                  <a:cubicBezTo>
                    <a:pt x="95" y="26"/>
                    <a:pt x="144" y="12"/>
                    <a:pt x="144" y="12"/>
                  </a:cubicBezTo>
                  <a:cubicBezTo>
                    <a:pt x="180" y="36"/>
                    <a:pt x="216" y="48"/>
                    <a:pt x="252" y="72"/>
                  </a:cubicBezTo>
                  <a:cubicBezTo>
                    <a:pt x="297" y="5"/>
                    <a:pt x="323" y="25"/>
                    <a:pt x="408" y="36"/>
                  </a:cubicBezTo>
                  <a:cubicBezTo>
                    <a:pt x="442" y="88"/>
                    <a:pt x="419" y="77"/>
                    <a:pt x="492" y="60"/>
                  </a:cubicBezTo>
                  <a:cubicBezTo>
                    <a:pt x="524" y="53"/>
                    <a:pt x="588" y="36"/>
                    <a:pt x="588" y="36"/>
                  </a:cubicBezTo>
                  <a:cubicBezTo>
                    <a:pt x="642" y="117"/>
                    <a:pt x="690" y="74"/>
                    <a:pt x="768" y="48"/>
                  </a:cubicBezTo>
                  <a:cubicBezTo>
                    <a:pt x="776" y="60"/>
                    <a:pt x="778" y="80"/>
                    <a:pt x="792" y="84"/>
                  </a:cubicBezTo>
                  <a:cubicBezTo>
                    <a:pt x="830" y="95"/>
                    <a:pt x="894" y="56"/>
                    <a:pt x="924" y="36"/>
                  </a:cubicBezTo>
                  <a:cubicBezTo>
                    <a:pt x="948" y="40"/>
                    <a:pt x="973" y="40"/>
                    <a:pt x="996" y="48"/>
                  </a:cubicBezTo>
                  <a:cubicBezTo>
                    <a:pt x="1010" y="53"/>
                    <a:pt x="1018" y="70"/>
                    <a:pt x="1032" y="72"/>
                  </a:cubicBezTo>
                  <a:cubicBezTo>
                    <a:pt x="1048" y="74"/>
                    <a:pt x="1064" y="65"/>
                    <a:pt x="1080" y="60"/>
                  </a:cubicBezTo>
                  <a:cubicBezTo>
                    <a:pt x="1104" y="53"/>
                    <a:pt x="1152" y="36"/>
                    <a:pt x="1152" y="36"/>
                  </a:cubicBezTo>
                  <a:cubicBezTo>
                    <a:pt x="1172" y="40"/>
                    <a:pt x="1195" y="37"/>
                    <a:pt x="1212" y="48"/>
                  </a:cubicBezTo>
                  <a:cubicBezTo>
                    <a:pt x="1223" y="55"/>
                    <a:pt x="1211" y="82"/>
                    <a:pt x="1224" y="84"/>
                  </a:cubicBezTo>
                  <a:cubicBezTo>
                    <a:pt x="1276" y="91"/>
                    <a:pt x="1328" y="76"/>
                    <a:pt x="1380" y="72"/>
                  </a:cubicBezTo>
                  <a:cubicBezTo>
                    <a:pt x="1392" y="64"/>
                    <a:pt x="1402" y="48"/>
                    <a:pt x="1416" y="48"/>
                  </a:cubicBezTo>
                  <a:cubicBezTo>
                    <a:pt x="1446" y="48"/>
                    <a:pt x="1471" y="74"/>
                    <a:pt x="1500" y="84"/>
                  </a:cubicBezTo>
                  <a:cubicBezTo>
                    <a:pt x="1524" y="80"/>
                    <a:pt x="1549" y="80"/>
                    <a:pt x="1572" y="72"/>
                  </a:cubicBezTo>
                  <a:cubicBezTo>
                    <a:pt x="1597" y="64"/>
                    <a:pt x="1619" y="44"/>
                    <a:pt x="1644" y="36"/>
                  </a:cubicBezTo>
                  <a:cubicBezTo>
                    <a:pt x="1676" y="40"/>
                    <a:pt x="1709" y="40"/>
                    <a:pt x="1740" y="48"/>
                  </a:cubicBezTo>
                  <a:cubicBezTo>
                    <a:pt x="1843" y="74"/>
                    <a:pt x="1728" y="84"/>
                    <a:pt x="1848" y="60"/>
                  </a:cubicBezTo>
                  <a:cubicBezTo>
                    <a:pt x="1938" y="0"/>
                    <a:pt x="1985" y="58"/>
                    <a:pt x="2064" y="84"/>
                  </a:cubicBezTo>
                  <a:cubicBezTo>
                    <a:pt x="2084" y="80"/>
                    <a:pt x="2106" y="82"/>
                    <a:pt x="2124" y="72"/>
                  </a:cubicBezTo>
                  <a:cubicBezTo>
                    <a:pt x="2137" y="65"/>
                    <a:pt x="2134" y="41"/>
                    <a:pt x="2148" y="36"/>
                  </a:cubicBezTo>
                  <a:cubicBezTo>
                    <a:pt x="2179" y="26"/>
                    <a:pt x="2245" y="68"/>
                    <a:pt x="2268" y="84"/>
                  </a:cubicBezTo>
                  <a:cubicBezTo>
                    <a:pt x="2335" y="71"/>
                    <a:pt x="2358" y="53"/>
                    <a:pt x="2412" y="12"/>
                  </a:cubicBezTo>
                  <a:cubicBezTo>
                    <a:pt x="2428" y="16"/>
                    <a:pt x="2446" y="16"/>
                    <a:pt x="2460" y="24"/>
                  </a:cubicBezTo>
                  <a:cubicBezTo>
                    <a:pt x="2586" y="96"/>
                    <a:pt x="2420" y="35"/>
                    <a:pt x="2532" y="72"/>
                  </a:cubicBezTo>
                  <a:cubicBezTo>
                    <a:pt x="2560" y="68"/>
                    <a:pt x="2588" y="66"/>
                    <a:pt x="2616" y="60"/>
                  </a:cubicBezTo>
                  <a:cubicBezTo>
                    <a:pt x="2641" y="54"/>
                    <a:pt x="2688" y="36"/>
                    <a:pt x="2688" y="36"/>
                  </a:cubicBezTo>
                  <a:cubicBezTo>
                    <a:pt x="2712" y="44"/>
                    <a:pt x="2736" y="52"/>
                    <a:pt x="2760" y="60"/>
                  </a:cubicBezTo>
                  <a:cubicBezTo>
                    <a:pt x="2772" y="64"/>
                    <a:pt x="2796" y="72"/>
                    <a:pt x="2796" y="72"/>
                  </a:cubicBezTo>
                  <a:cubicBezTo>
                    <a:pt x="2808" y="64"/>
                    <a:pt x="2818" y="48"/>
                    <a:pt x="2832" y="48"/>
                  </a:cubicBezTo>
                  <a:cubicBezTo>
                    <a:pt x="2875" y="48"/>
                    <a:pt x="2907" y="74"/>
                    <a:pt x="2940" y="96"/>
                  </a:cubicBezTo>
                  <a:cubicBezTo>
                    <a:pt x="2956" y="92"/>
                    <a:pt x="2973" y="90"/>
                    <a:pt x="2988" y="84"/>
                  </a:cubicBezTo>
                  <a:cubicBezTo>
                    <a:pt x="3021" y="70"/>
                    <a:pt x="3084" y="36"/>
                    <a:pt x="3084" y="36"/>
                  </a:cubicBezTo>
                  <a:cubicBezTo>
                    <a:pt x="3111" y="50"/>
                    <a:pt x="3147" y="72"/>
                    <a:pt x="3180" y="72"/>
                  </a:cubicBezTo>
                  <a:cubicBezTo>
                    <a:pt x="3216" y="72"/>
                    <a:pt x="3254" y="35"/>
                    <a:pt x="3288" y="24"/>
                  </a:cubicBezTo>
                  <a:cubicBezTo>
                    <a:pt x="3305" y="41"/>
                    <a:pt x="3329" y="75"/>
                    <a:pt x="3360" y="72"/>
                  </a:cubicBezTo>
                  <a:cubicBezTo>
                    <a:pt x="3402" y="67"/>
                    <a:pt x="3438" y="36"/>
                    <a:pt x="3480" y="36"/>
                  </a:cubicBezTo>
                </a:path>
              </a:pathLst>
            </a:custGeom>
            <a:noFill/>
            <a:ln w="9525">
              <a:solidFill>
                <a:srgbClr val="3366CC"/>
              </a:solidFill>
              <a:round/>
              <a:headEnd/>
              <a:tailEnd/>
            </a:ln>
            <a:scene3d>
              <a:camera prst="orthographicFront"/>
              <a:lightRig rig="threePt" dir="t"/>
            </a:scene3d>
            <a:sp3d/>
          </p:spPr>
          <p:txBody>
            <a:bodyPr/>
            <a:lstStyle/>
            <a:p>
              <a:pPr>
                <a:defRPr/>
              </a:pPr>
              <a:endParaRPr lang="en-US">
                <a:latin typeface="Arial" pitchFamily="29" charset="0"/>
                <a:ea typeface="+mn-ea"/>
                <a:cs typeface="+mn-cs"/>
              </a:endParaRPr>
            </a:p>
          </p:txBody>
        </p:sp>
        <p:sp>
          <p:nvSpPr>
            <p:cNvPr id="11287" name="Freeform 17"/>
            <p:cNvSpPr>
              <a:spLocks/>
            </p:cNvSpPr>
            <p:nvPr/>
          </p:nvSpPr>
          <p:spPr bwMode="auto">
            <a:xfrm>
              <a:off x="3284" y="3054"/>
              <a:ext cx="905" cy="335"/>
            </a:xfrm>
            <a:custGeom>
              <a:avLst/>
              <a:gdLst>
                <a:gd name="T0" fmla="*/ 0 w 3444"/>
                <a:gd name="T1" fmla="*/ 335 h 467"/>
                <a:gd name="T2" fmla="*/ 22 w 3444"/>
                <a:gd name="T3" fmla="*/ 266 h 467"/>
                <a:gd name="T4" fmla="*/ 32 w 3444"/>
                <a:gd name="T5" fmla="*/ 275 h 467"/>
                <a:gd name="T6" fmla="*/ 41 w 3444"/>
                <a:gd name="T7" fmla="*/ 301 h 467"/>
                <a:gd name="T8" fmla="*/ 50 w 3444"/>
                <a:gd name="T9" fmla="*/ 266 h 467"/>
                <a:gd name="T10" fmla="*/ 60 w 3444"/>
                <a:gd name="T11" fmla="*/ 249 h 467"/>
                <a:gd name="T12" fmla="*/ 76 w 3444"/>
                <a:gd name="T13" fmla="*/ 266 h 467"/>
                <a:gd name="T14" fmla="*/ 85 w 3444"/>
                <a:gd name="T15" fmla="*/ 275 h 467"/>
                <a:gd name="T16" fmla="*/ 91 w 3444"/>
                <a:gd name="T17" fmla="*/ 249 h 467"/>
                <a:gd name="T18" fmla="*/ 104 w 3444"/>
                <a:gd name="T19" fmla="*/ 258 h 467"/>
                <a:gd name="T20" fmla="*/ 114 w 3444"/>
                <a:gd name="T21" fmla="*/ 275 h 467"/>
                <a:gd name="T22" fmla="*/ 126 w 3444"/>
                <a:gd name="T23" fmla="*/ 258 h 467"/>
                <a:gd name="T24" fmla="*/ 161 w 3444"/>
                <a:gd name="T25" fmla="*/ 232 h 467"/>
                <a:gd name="T26" fmla="*/ 189 w 3444"/>
                <a:gd name="T27" fmla="*/ 275 h 467"/>
                <a:gd name="T28" fmla="*/ 202 w 3444"/>
                <a:gd name="T29" fmla="*/ 258 h 467"/>
                <a:gd name="T30" fmla="*/ 224 w 3444"/>
                <a:gd name="T31" fmla="*/ 120 h 467"/>
                <a:gd name="T32" fmla="*/ 249 w 3444"/>
                <a:gd name="T33" fmla="*/ 42 h 467"/>
                <a:gd name="T34" fmla="*/ 252 w 3444"/>
                <a:gd name="T35" fmla="*/ 16 h 467"/>
                <a:gd name="T36" fmla="*/ 274 w 3444"/>
                <a:gd name="T37" fmla="*/ 51 h 467"/>
                <a:gd name="T38" fmla="*/ 325 w 3444"/>
                <a:gd name="T39" fmla="*/ 16 h 467"/>
                <a:gd name="T40" fmla="*/ 331 w 3444"/>
                <a:gd name="T41" fmla="*/ 42 h 467"/>
                <a:gd name="T42" fmla="*/ 359 w 3444"/>
                <a:gd name="T43" fmla="*/ 34 h 467"/>
                <a:gd name="T44" fmla="*/ 372 w 3444"/>
                <a:gd name="T45" fmla="*/ 42 h 467"/>
                <a:gd name="T46" fmla="*/ 400 w 3444"/>
                <a:gd name="T47" fmla="*/ 34 h 467"/>
                <a:gd name="T48" fmla="*/ 416 w 3444"/>
                <a:gd name="T49" fmla="*/ 42 h 467"/>
                <a:gd name="T50" fmla="*/ 429 w 3444"/>
                <a:gd name="T51" fmla="*/ 60 h 467"/>
                <a:gd name="T52" fmla="*/ 460 w 3444"/>
                <a:gd name="T53" fmla="*/ 25 h 467"/>
                <a:gd name="T54" fmla="*/ 508 w 3444"/>
                <a:gd name="T55" fmla="*/ 60 h 467"/>
                <a:gd name="T56" fmla="*/ 568 w 3444"/>
                <a:gd name="T57" fmla="*/ 60 h 467"/>
                <a:gd name="T58" fmla="*/ 577 w 3444"/>
                <a:gd name="T59" fmla="*/ 51 h 467"/>
                <a:gd name="T60" fmla="*/ 590 w 3444"/>
                <a:gd name="T61" fmla="*/ 25 h 467"/>
                <a:gd name="T62" fmla="*/ 643 w 3444"/>
                <a:gd name="T63" fmla="*/ 60 h 467"/>
                <a:gd name="T64" fmla="*/ 653 w 3444"/>
                <a:gd name="T65" fmla="*/ 34 h 467"/>
                <a:gd name="T66" fmla="*/ 681 w 3444"/>
                <a:gd name="T67" fmla="*/ 51 h 467"/>
                <a:gd name="T68" fmla="*/ 719 w 3444"/>
                <a:gd name="T69" fmla="*/ 60 h 467"/>
                <a:gd name="T70" fmla="*/ 741 w 3444"/>
                <a:gd name="T71" fmla="*/ 51 h 467"/>
                <a:gd name="T72" fmla="*/ 750 w 3444"/>
                <a:gd name="T73" fmla="*/ 34 h 467"/>
                <a:gd name="T74" fmla="*/ 760 w 3444"/>
                <a:gd name="T75" fmla="*/ 42 h 467"/>
                <a:gd name="T76" fmla="*/ 817 w 3444"/>
                <a:gd name="T77" fmla="*/ 68 h 467"/>
                <a:gd name="T78" fmla="*/ 832 w 3444"/>
                <a:gd name="T79" fmla="*/ 60 h 467"/>
                <a:gd name="T80" fmla="*/ 842 w 3444"/>
                <a:gd name="T81" fmla="*/ 51 h 467"/>
                <a:gd name="T82" fmla="*/ 858 w 3444"/>
                <a:gd name="T83" fmla="*/ 111 h 467"/>
                <a:gd name="T84" fmla="*/ 880 w 3444"/>
                <a:gd name="T85" fmla="*/ 171 h 467"/>
                <a:gd name="T86" fmla="*/ 883 w 3444"/>
                <a:gd name="T87" fmla="*/ 197 h 467"/>
                <a:gd name="T88" fmla="*/ 896 w 3444"/>
                <a:gd name="T89" fmla="*/ 214 h 467"/>
                <a:gd name="T90" fmla="*/ 905 w 3444"/>
                <a:gd name="T91" fmla="*/ 275 h 4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444"/>
                <a:gd name="T139" fmla="*/ 0 h 467"/>
                <a:gd name="T140" fmla="*/ 3444 w 3444"/>
                <a:gd name="T141" fmla="*/ 467 h 46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444" h="467">
                  <a:moveTo>
                    <a:pt x="0" y="467"/>
                  </a:moveTo>
                  <a:cubicBezTo>
                    <a:pt x="7" y="458"/>
                    <a:pt x="70" y="376"/>
                    <a:pt x="84" y="371"/>
                  </a:cubicBezTo>
                  <a:cubicBezTo>
                    <a:pt x="96" y="367"/>
                    <a:pt x="108" y="379"/>
                    <a:pt x="120" y="383"/>
                  </a:cubicBezTo>
                  <a:cubicBezTo>
                    <a:pt x="132" y="395"/>
                    <a:pt x="139" y="422"/>
                    <a:pt x="156" y="419"/>
                  </a:cubicBezTo>
                  <a:cubicBezTo>
                    <a:pt x="176" y="416"/>
                    <a:pt x="178" y="385"/>
                    <a:pt x="192" y="371"/>
                  </a:cubicBezTo>
                  <a:cubicBezTo>
                    <a:pt x="202" y="361"/>
                    <a:pt x="216" y="355"/>
                    <a:pt x="228" y="347"/>
                  </a:cubicBezTo>
                  <a:cubicBezTo>
                    <a:pt x="248" y="355"/>
                    <a:pt x="268" y="363"/>
                    <a:pt x="288" y="371"/>
                  </a:cubicBezTo>
                  <a:cubicBezTo>
                    <a:pt x="300" y="375"/>
                    <a:pt x="312" y="388"/>
                    <a:pt x="324" y="383"/>
                  </a:cubicBezTo>
                  <a:cubicBezTo>
                    <a:pt x="337" y="378"/>
                    <a:pt x="340" y="359"/>
                    <a:pt x="348" y="347"/>
                  </a:cubicBezTo>
                  <a:cubicBezTo>
                    <a:pt x="364" y="351"/>
                    <a:pt x="381" y="353"/>
                    <a:pt x="396" y="359"/>
                  </a:cubicBezTo>
                  <a:cubicBezTo>
                    <a:pt x="409" y="365"/>
                    <a:pt x="418" y="383"/>
                    <a:pt x="432" y="383"/>
                  </a:cubicBezTo>
                  <a:cubicBezTo>
                    <a:pt x="450" y="383"/>
                    <a:pt x="464" y="367"/>
                    <a:pt x="480" y="359"/>
                  </a:cubicBezTo>
                  <a:cubicBezTo>
                    <a:pt x="549" y="376"/>
                    <a:pt x="555" y="361"/>
                    <a:pt x="612" y="323"/>
                  </a:cubicBezTo>
                  <a:cubicBezTo>
                    <a:pt x="656" y="338"/>
                    <a:pt x="676" y="368"/>
                    <a:pt x="720" y="383"/>
                  </a:cubicBezTo>
                  <a:cubicBezTo>
                    <a:pt x="736" y="375"/>
                    <a:pt x="754" y="371"/>
                    <a:pt x="768" y="359"/>
                  </a:cubicBezTo>
                  <a:cubicBezTo>
                    <a:pt x="826" y="309"/>
                    <a:pt x="817" y="229"/>
                    <a:pt x="852" y="167"/>
                  </a:cubicBezTo>
                  <a:cubicBezTo>
                    <a:pt x="876" y="125"/>
                    <a:pt x="948" y="59"/>
                    <a:pt x="948" y="59"/>
                  </a:cubicBezTo>
                  <a:cubicBezTo>
                    <a:pt x="952" y="47"/>
                    <a:pt x="949" y="29"/>
                    <a:pt x="960" y="23"/>
                  </a:cubicBezTo>
                  <a:cubicBezTo>
                    <a:pt x="978" y="14"/>
                    <a:pt x="1044" y="71"/>
                    <a:pt x="1044" y="71"/>
                  </a:cubicBezTo>
                  <a:cubicBezTo>
                    <a:pt x="1108" y="55"/>
                    <a:pt x="1173" y="44"/>
                    <a:pt x="1236" y="23"/>
                  </a:cubicBezTo>
                  <a:cubicBezTo>
                    <a:pt x="1244" y="35"/>
                    <a:pt x="1246" y="56"/>
                    <a:pt x="1260" y="59"/>
                  </a:cubicBezTo>
                  <a:cubicBezTo>
                    <a:pt x="1296" y="65"/>
                    <a:pt x="1332" y="47"/>
                    <a:pt x="1368" y="47"/>
                  </a:cubicBezTo>
                  <a:cubicBezTo>
                    <a:pt x="1384" y="47"/>
                    <a:pt x="1400" y="55"/>
                    <a:pt x="1416" y="59"/>
                  </a:cubicBezTo>
                  <a:cubicBezTo>
                    <a:pt x="1471" y="96"/>
                    <a:pt x="1471" y="82"/>
                    <a:pt x="1524" y="47"/>
                  </a:cubicBezTo>
                  <a:cubicBezTo>
                    <a:pt x="1544" y="51"/>
                    <a:pt x="1565" y="53"/>
                    <a:pt x="1584" y="59"/>
                  </a:cubicBezTo>
                  <a:cubicBezTo>
                    <a:pt x="1601" y="65"/>
                    <a:pt x="1614" y="80"/>
                    <a:pt x="1632" y="83"/>
                  </a:cubicBezTo>
                  <a:cubicBezTo>
                    <a:pt x="1637" y="84"/>
                    <a:pt x="1733" y="40"/>
                    <a:pt x="1752" y="35"/>
                  </a:cubicBezTo>
                  <a:cubicBezTo>
                    <a:pt x="1812" y="55"/>
                    <a:pt x="1872" y="63"/>
                    <a:pt x="1932" y="83"/>
                  </a:cubicBezTo>
                  <a:cubicBezTo>
                    <a:pt x="2055" y="1"/>
                    <a:pt x="1945" y="0"/>
                    <a:pt x="2160" y="83"/>
                  </a:cubicBezTo>
                  <a:cubicBezTo>
                    <a:pt x="2172" y="79"/>
                    <a:pt x="2185" y="77"/>
                    <a:pt x="2196" y="71"/>
                  </a:cubicBezTo>
                  <a:cubicBezTo>
                    <a:pt x="2213" y="61"/>
                    <a:pt x="2224" y="37"/>
                    <a:pt x="2244" y="35"/>
                  </a:cubicBezTo>
                  <a:cubicBezTo>
                    <a:pt x="2269" y="33"/>
                    <a:pt x="2405" y="74"/>
                    <a:pt x="2448" y="83"/>
                  </a:cubicBezTo>
                  <a:cubicBezTo>
                    <a:pt x="2460" y="71"/>
                    <a:pt x="2470" y="56"/>
                    <a:pt x="2484" y="47"/>
                  </a:cubicBezTo>
                  <a:cubicBezTo>
                    <a:pt x="2525" y="20"/>
                    <a:pt x="2553" y="58"/>
                    <a:pt x="2592" y="71"/>
                  </a:cubicBezTo>
                  <a:cubicBezTo>
                    <a:pt x="2672" y="44"/>
                    <a:pt x="2658" y="36"/>
                    <a:pt x="2736" y="83"/>
                  </a:cubicBezTo>
                  <a:cubicBezTo>
                    <a:pt x="2764" y="79"/>
                    <a:pt x="2793" y="79"/>
                    <a:pt x="2820" y="71"/>
                  </a:cubicBezTo>
                  <a:cubicBezTo>
                    <a:pt x="2834" y="67"/>
                    <a:pt x="2842" y="49"/>
                    <a:pt x="2856" y="47"/>
                  </a:cubicBezTo>
                  <a:cubicBezTo>
                    <a:pt x="2868" y="45"/>
                    <a:pt x="2880" y="57"/>
                    <a:pt x="2892" y="59"/>
                  </a:cubicBezTo>
                  <a:cubicBezTo>
                    <a:pt x="2966" y="71"/>
                    <a:pt x="3037" y="71"/>
                    <a:pt x="3108" y="95"/>
                  </a:cubicBezTo>
                  <a:cubicBezTo>
                    <a:pt x="3128" y="91"/>
                    <a:pt x="3148" y="88"/>
                    <a:pt x="3168" y="83"/>
                  </a:cubicBezTo>
                  <a:cubicBezTo>
                    <a:pt x="3180" y="80"/>
                    <a:pt x="3195" y="62"/>
                    <a:pt x="3204" y="71"/>
                  </a:cubicBezTo>
                  <a:cubicBezTo>
                    <a:pt x="3316" y="183"/>
                    <a:pt x="3162" y="121"/>
                    <a:pt x="3264" y="155"/>
                  </a:cubicBezTo>
                  <a:cubicBezTo>
                    <a:pt x="3319" y="238"/>
                    <a:pt x="3285" y="218"/>
                    <a:pt x="3348" y="239"/>
                  </a:cubicBezTo>
                  <a:cubicBezTo>
                    <a:pt x="3352" y="251"/>
                    <a:pt x="3351" y="266"/>
                    <a:pt x="3360" y="275"/>
                  </a:cubicBezTo>
                  <a:cubicBezTo>
                    <a:pt x="3373" y="288"/>
                    <a:pt x="3394" y="288"/>
                    <a:pt x="3408" y="299"/>
                  </a:cubicBezTo>
                  <a:cubicBezTo>
                    <a:pt x="3429" y="317"/>
                    <a:pt x="3444" y="356"/>
                    <a:pt x="3444" y="383"/>
                  </a:cubicBezTo>
                </a:path>
              </a:pathLst>
            </a:custGeom>
            <a:noFill/>
            <a:ln w="9525">
              <a:solidFill>
                <a:srgbClr val="CC0000"/>
              </a:solidFill>
              <a:round/>
              <a:headEnd/>
              <a:tailEnd/>
            </a:ln>
            <a:scene3d>
              <a:camera prst="orthographicFront"/>
              <a:lightRig rig="threePt" dir="t"/>
            </a:scene3d>
            <a:sp3d/>
          </p:spPr>
          <p:txBody>
            <a:bodyPr/>
            <a:lstStyle/>
            <a:p>
              <a:pPr>
                <a:defRPr/>
              </a:pPr>
              <a:endParaRPr lang="en-US">
                <a:latin typeface="Arial" pitchFamily="29" charset="0"/>
                <a:ea typeface="+mn-ea"/>
                <a:cs typeface="+mn-cs"/>
              </a:endParaRPr>
            </a:p>
          </p:txBody>
        </p:sp>
        <p:sp>
          <p:nvSpPr>
            <p:cNvPr id="11288" name="Freeform 18"/>
            <p:cNvSpPr>
              <a:spLocks/>
            </p:cNvSpPr>
            <p:nvPr/>
          </p:nvSpPr>
          <p:spPr bwMode="auto">
            <a:xfrm>
              <a:off x="3281" y="3198"/>
              <a:ext cx="911" cy="338"/>
            </a:xfrm>
            <a:custGeom>
              <a:avLst/>
              <a:gdLst>
                <a:gd name="T0" fmla="*/ 0 w 3468"/>
                <a:gd name="T1" fmla="*/ 338 h 471"/>
                <a:gd name="T2" fmla="*/ 25 w 3468"/>
                <a:gd name="T3" fmla="*/ 286 h 471"/>
                <a:gd name="T4" fmla="*/ 47 w 3468"/>
                <a:gd name="T5" fmla="*/ 321 h 471"/>
                <a:gd name="T6" fmla="*/ 66 w 3468"/>
                <a:gd name="T7" fmla="*/ 295 h 471"/>
                <a:gd name="T8" fmla="*/ 85 w 3468"/>
                <a:gd name="T9" fmla="*/ 260 h 471"/>
                <a:gd name="T10" fmla="*/ 98 w 3468"/>
                <a:gd name="T11" fmla="*/ 295 h 471"/>
                <a:gd name="T12" fmla="*/ 107 w 3468"/>
                <a:gd name="T13" fmla="*/ 329 h 471"/>
                <a:gd name="T14" fmla="*/ 117 w 3468"/>
                <a:gd name="T15" fmla="*/ 321 h 471"/>
                <a:gd name="T16" fmla="*/ 139 w 3468"/>
                <a:gd name="T17" fmla="*/ 295 h 471"/>
                <a:gd name="T18" fmla="*/ 154 w 3468"/>
                <a:gd name="T19" fmla="*/ 269 h 471"/>
                <a:gd name="T20" fmla="*/ 167 w 3468"/>
                <a:gd name="T21" fmla="*/ 278 h 471"/>
                <a:gd name="T22" fmla="*/ 183 w 3468"/>
                <a:gd name="T23" fmla="*/ 269 h 471"/>
                <a:gd name="T24" fmla="*/ 192 w 3468"/>
                <a:gd name="T25" fmla="*/ 252 h 471"/>
                <a:gd name="T26" fmla="*/ 214 w 3468"/>
                <a:gd name="T27" fmla="*/ 269 h 471"/>
                <a:gd name="T28" fmla="*/ 243 w 3468"/>
                <a:gd name="T29" fmla="*/ 166 h 471"/>
                <a:gd name="T30" fmla="*/ 274 w 3468"/>
                <a:gd name="T31" fmla="*/ 149 h 471"/>
                <a:gd name="T32" fmla="*/ 306 w 3468"/>
                <a:gd name="T33" fmla="*/ 123 h 471"/>
                <a:gd name="T34" fmla="*/ 328 w 3468"/>
                <a:gd name="T35" fmla="*/ 105 h 471"/>
                <a:gd name="T36" fmla="*/ 337 w 3468"/>
                <a:gd name="T37" fmla="*/ 80 h 471"/>
                <a:gd name="T38" fmla="*/ 356 w 3468"/>
                <a:gd name="T39" fmla="*/ 97 h 471"/>
                <a:gd name="T40" fmla="*/ 366 w 3468"/>
                <a:gd name="T41" fmla="*/ 105 h 471"/>
                <a:gd name="T42" fmla="*/ 403 w 3468"/>
                <a:gd name="T43" fmla="*/ 71 h 471"/>
                <a:gd name="T44" fmla="*/ 416 w 3468"/>
                <a:gd name="T45" fmla="*/ 80 h 471"/>
                <a:gd name="T46" fmla="*/ 438 w 3468"/>
                <a:gd name="T47" fmla="*/ 71 h 471"/>
                <a:gd name="T48" fmla="*/ 454 w 3468"/>
                <a:gd name="T49" fmla="*/ 45 h 471"/>
                <a:gd name="T50" fmla="*/ 463 w 3468"/>
                <a:gd name="T51" fmla="*/ 62 h 471"/>
                <a:gd name="T52" fmla="*/ 482 w 3468"/>
                <a:gd name="T53" fmla="*/ 28 h 471"/>
                <a:gd name="T54" fmla="*/ 492 w 3468"/>
                <a:gd name="T55" fmla="*/ 54 h 471"/>
                <a:gd name="T56" fmla="*/ 526 w 3468"/>
                <a:gd name="T57" fmla="*/ 2 h 471"/>
                <a:gd name="T58" fmla="*/ 545 w 3468"/>
                <a:gd name="T59" fmla="*/ 11 h 471"/>
                <a:gd name="T60" fmla="*/ 552 w 3468"/>
                <a:gd name="T61" fmla="*/ 37 h 471"/>
                <a:gd name="T62" fmla="*/ 567 w 3468"/>
                <a:gd name="T63" fmla="*/ 45 h 471"/>
                <a:gd name="T64" fmla="*/ 583 w 3468"/>
                <a:gd name="T65" fmla="*/ 28 h 471"/>
                <a:gd name="T66" fmla="*/ 602 w 3468"/>
                <a:gd name="T67" fmla="*/ 37 h 471"/>
                <a:gd name="T68" fmla="*/ 634 w 3468"/>
                <a:gd name="T69" fmla="*/ 62 h 471"/>
                <a:gd name="T70" fmla="*/ 656 w 3468"/>
                <a:gd name="T71" fmla="*/ 54 h 471"/>
                <a:gd name="T72" fmla="*/ 678 w 3468"/>
                <a:gd name="T73" fmla="*/ 37 h 471"/>
                <a:gd name="T74" fmla="*/ 684 w 3468"/>
                <a:gd name="T75" fmla="*/ 71 h 471"/>
                <a:gd name="T76" fmla="*/ 697 w 3468"/>
                <a:gd name="T77" fmla="*/ 62 h 471"/>
                <a:gd name="T78" fmla="*/ 719 w 3468"/>
                <a:gd name="T79" fmla="*/ 80 h 471"/>
                <a:gd name="T80" fmla="*/ 738 w 3468"/>
                <a:gd name="T81" fmla="*/ 80 h 471"/>
                <a:gd name="T82" fmla="*/ 757 w 3468"/>
                <a:gd name="T83" fmla="*/ 62 h 471"/>
                <a:gd name="T84" fmla="*/ 785 w 3468"/>
                <a:gd name="T85" fmla="*/ 114 h 471"/>
                <a:gd name="T86" fmla="*/ 801 w 3468"/>
                <a:gd name="T87" fmla="*/ 123 h 471"/>
                <a:gd name="T88" fmla="*/ 823 w 3468"/>
                <a:gd name="T89" fmla="*/ 140 h 471"/>
                <a:gd name="T90" fmla="*/ 838 w 3468"/>
                <a:gd name="T91" fmla="*/ 157 h 471"/>
                <a:gd name="T92" fmla="*/ 848 w 3468"/>
                <a:gd name="T93" fmla="*/ 174 h 471"/>
                <a:gd name="T94" fmla="*/ 879 w 3468"/>
                <a:gd name="T95" fmla="*/ 226 h 471"/>
                <a:gd name="T96" fmla="*/ 886 w 3468"/>
                <a:gd name="T97" fmla="*/ 252 h 471"/>
                <a:gd name="T98" fmla="*/ 895 w 3468"/>
                <a:gd name="T99" fmla="*/ 260 h 471"/>
                <a:gd name="T100" fmla="*/ 898 w 3468"/>
                <a:gd name="T101" fmla="*/ 286 h 471"/>
                <a:gd name="T102" fmla="*/ 911 w 3468"/>
                <a:gd name="T103" fmla="*/ 312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468"/>
                <a:gd name="T157" fmla="*/ 0 h 471"/>
                <a:gd name="T158" fmla="*/ 3468 w 3468"/>
                <a:gd name="T159" fmla="*/ 471 h 47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468" h="471">
                  <a:moveTo>
                    <a:pt x="0" y="471"/>
                  </a:moveTo>
                  <a:cubicBezTo>
                    <a:pt x="23" y="448"/>
                    <a:pt x="62" y="403"/>
                    <a:pt x="96" y="399"/>
                  </a:cubicBezTo>
                  <a:cubicBezTo>
                    <a:pt x="109" y="398"/>
                    <a:pt x="168" y="439"/>
                    <a:pt x="180" y="447"/>
                  </a:cubicBezTo>
                  <a:cubicBezTo>
                    <a:pt x="180" y="447"/>
                    <a:pt x="251" y="412"/>
                    <a:pt x="252" y="411"/>
                  </a:cubicBezTo>
                  <a:cubicBezTo>
                    <a:pt x="342" y="351"/>
                    <a:pt x="238" y="392"/>
                    <a:pt x="324" y="363"/>
                  </a:cubicBezTo>
                  <a:cubicBezTo>
                    <a:pt x="340" y="379"/>
                    <a:pt x="357" y="394"/>
                    <a:pt x="372" y="411"/>
                  </a:cubicBezTo>
                  <a:cubicBezTo>
                    <a:pt x="385" y="426"/>
                    <a:pt x="390" y="450"/>
                    <a:pt x="408" y="459"/>
                  </a:cubicBezTo>
                  <a:cubicBezTo>
                    <a:pt x="419" y="465"/>
                    <a:pt x="432" y="451"/>
                    <a:pt x="444" y="447"/>
                  </a:cubicBezTo>
                  <a:cubicBezTo>
                    <a:pt x="525" y="366"/>
                    <a:pt x="505" y="343"/>
                    <a:pt x="528" y="411"/>
                  </a:cubicBezTo>
                  <a:cubicBezTo>
                    <a:pt x="548" y="399"/>
                    <a:pt x="565" y="380"/>
                    <a:pt x="588" y="375"/>
                  </a:cubicBezTo>
                  <a:cubicBezTo>
                    <a:pt x="604" y="371"/>
                    <a:pt x="620" y="387"/>
                    <a:pt x="636" y="387"/>
                  </a:cubicBezTo>
                  <a:cubicBezTo>
                    <a:pt x="656" y="387"/>
                    <a:pt x="676" y="379"/>
                    <a:pt x="696" y="375"/>
                  </a:cubicBezTo>
                  <a:cubicBezTo>
                    <a:pt x="708" y="367"/>
                    <a:pt x="718" y="349"/>
                    <a:pt x="732" y="351"/>
                  </a:cubicBezTo>
                  <a:cubicBezTo>
                    <a:pt x="864" y="370"/>
                    <a:pt x="714" y="409"/>
                    <a:pt x="816" y="375"/>
                  </a:cubicBezTo>
                  <a:cubicBezTo>
                    <a:pt x="836" y="315"/>
                    <a:pt x="889" y="283"/>
                    <a:pt x="924" y="231"/>
                  </a:cubicBezTo>
                  <a:cubicBezTo>
                    <a:pt x="975" y="248"/>
                    <a:pt x="1000" y="236"/>
                    <a:pt x="1044" y="207"/>
                  </a:cubicBezTo>
                  <a:cubicBezTo>
                    <a:pt x="1120" y="232"/>
                    <a:pt x="1109" y="208"/>
                    <a:pt x="1164" y="171"/>
                  </a:cubicBezTo>
                  <a:cubicBezTo>
                    <a:pt x="1174" y="164"/>
                    <a:pt x="1242" y="149"/>
                    <a:pt x="1248" y="147"/>
                  </a:cubicBezTo>
                  <a:cubicBezTo>
                    <a:pt x="1260" y="135"/>
                    <a:pt x="1267" y="113"/>
                    <a:pt x="1284" y="111"/>
                  </a:cubicBezTo>
                  <a:cubicBezTo>
                    <a:pt x="1309" y="108"/>
                    <a:pt x="1332" y="127"/>
                    <a:pt x="1356" y="135"/>
                  </a:cubicBezTo>
                  <a:cubicBezTo>
                    <a:pt x="1368" y="139"/>
                    <a:pt x="1392" y="147"/>
                    <a:pt x="1392" y="147"/>
                  </a:cubicBezTo>
                  <a:cubicBezTo>
                    <a:pt x="1523" y="49"/>
                    <a:pt x="1443" y="64"/>
                    <a:pt x="1536" y="99"/>
                  </a:cubicBezTo>
                  <a:cubicBezTo>
                    <a:pt x="1551" y="105"/>
                    <a:pt x="1568" y="107"/>
                    <a:pt x="1584" y="111"/>
                  </a:cubicBezTo>
                  <a:cubicBezTo>
                    <a:pt x="1691" y="39"/>
                    <a:pt x="1540" y="127"/>
                    <a:pt x="1668" y="99"/>
                  </a:cubicBezTo>
                  <a:cubicBezTo>
                    <a:pt x="1691" y="94"/>
                    <a:pt x="1708" y="75"/>
                    <a:pt x="1728" y="63"/>
                  </a:cubicBezTo>
                  <a:cubicBezTo>
                    <a:pt x="1740" y="71"/>
                    <a:pt x="1750" y="90"/>
                    <a:pt x="1764" y="87"/>
                  </a:cubicBezTo>
                  <a:cubicBezTo>
                    <a:pt x="1792" y="81"/>
                    <a:pt x="1836" y="39"/>
                    <a:pt x="1836" y="39"/>
                  </a:cubicBezTo>
                  <a:cubicBezTo>
                    <a:pt x="1848" y="51"/>
                    <a:pt x="1855" y="77"/>
                    <a:pt x="1872" y="75"/>
                  </a:cubicBezTo>
                  <a:cubicBezTo>
                    <a:pt x="1904" y="72"/>
                    <a:pt x="1969" y="26"/>
                    <a:pt x="2004" y="3"/>
                  </a:cubicBezTo>
                  <a:cubicBezTo>
                    <a:pt x="2062" y="91"/>
                    <a:pt x="1985" y="0"/>
                    <a:pt x="2076" y="15"/>
                  </a:cubicBezTo>
                  <a:cubicBezTo>
                    <a:pt x="2090" y="17"/>
                    <a:pt x="2087" y="44"/>
                    <a:pt x="2100" y="51"/>
                  </a:cubicBezTo>
                  <a:cubicBezTo>
                    <a:pt x="2118" y="61"/>
                    <a:pt x="2140" y="59"/>
                    <a:pt x="2160" y="63"/>
                  </a:cubicBezTo>
                  <a:cubicBezTo>
                    <a:pt x="2180" y="55"/>
                    <a:pt x="2198" y="39"/>
                    <a:pt x="2220" y="39"/>
                  </a:cubicBezTo>
                  <a:cubicBezTo>
                    <a:pt x="2360" y="39"/>
                    <a:pt x="2161" y="95"/>
                    <a:pt x="2292" y="51"/>
                  </a:cubicBezTo>
                  <a:cubicBezTo>
                    <a:pt x="2380" y="80"/>
                    <a:pt x="2339" y="69"/>
                    <a:pt x="2412" y="87"/>
                  </a:cubicBezTo>
                  <a:cubicBezTo>
                    <a:pt x="2521" y="32"/>
                    <a:pt x="2408" y="75"/>
                    <a:pt x="2496" y="75"/>
                  </a:cubicBezTo>
                  <a:cubicBezTo>
                    <a:pt x="2511" y="75"/>
                    <a:pt x="2563" y="57"/>
                    <a:pt x="2580" y="51"/>
                  </a:cubicBezTo>
                  <a:cubicBezTo>
                    <a:pt x="2588" y="67"/>
                    <a:pt x="2588" y="91"/>
                    <a:pt x="2604" y="99"/>
                  </a:cubicBezTo>
                  <a:cubicBezTo>
                    <a:pt x="2619" y="106"/>
                    <a:pt x="2636" y="87"/>
                    <a:pt x="2652" y="87"/>
                  </a:cubicBezTo>
                  <a:cubicBezTo>
                    <a:pt x="2681" y="87"/>
                    <a:pt x="2708" y="104"/>
                    <a:pt x="2736" y="111"/>
                  </a:cubicBezTo>
                  <a:cubicBezTo>
                    <a:pt x="2872" y="9"/>
                    <a:pt x="2718" y="100"/>
                    <a:pt x="2808" y="111"/>
                  </a:cubicBezTo>
                  <a:cubicBezTo>
                    <a:pt x="2833" y="114"/>
                    <a:pt x="2880" y="87"/>
                    <a:pt x="2880" y="87"/>
                  </a:cubicBezTo>
                  <a:cubicBezTo>
                    <a:pt x="2910" y="163"/>
                    <a:pt x="2906" y="180"/>
                    <a:pt x="2988" y="159"/>
                  </a:cubicBezTo>
                  <a:cubicBezTo>
                    <a:pt x="3061" y="111"/>
                    <a:pt x="2991" y="139"/>
                    <a:pt x="3048" y="171"/>
                  </a:cubicBezTo>
                  <a:cubicBezTo>
                    <a:pt x="3073" y="185"/>
                    <a:pt x="3104" y="187"/>
                    <a:pt x="3132" y="195"/>
                  </a:cubicBezTo>
                  <a:cubicBezTo>
                    <a:pt x="3184" y="273"/>
                    <a:pt x="3124" y="208"/>
                    <a:pt x="3192" y="219"/>
                  </a:cubicBezTo>
                  <a:cubicBezTo>
                    <a:pt x="3206" y="221"/>
                    <a:pt x="3216" y="235"/>
                    <a:pt x="3228" y="243"/>
                  </a:cubicBezTo>
                  <a:cubicBezTo>
                    <a:pt x="3270" y="273"/>
                    <a:pt x="3300" y="299"/>
                    <a:pt x="3348" y="315"/>
                  </a:cubicBezTo>
                  <a:cubicBezTo>
                    <a:pt x="3356" y="327"/>
                    <a:pt x="3361" y="342"/>
                    <a:pt x="3372" y="351"/>
                  </a:cubicBezTo>
                  <a:cubicBezTo>
                    <a:pt x="3382" y="359"/>
                    <a:pt x="3399" y="354"/>
                    <a:pt x="3408" y="363"/>
                  </a:cubicBezTo>
                  <a:cubicBezTo>
                    <a:pt x="3417" y="372"/>
                    <a:pt x="3412" y="389"/>
                    <a:pt x="3420" y="399"/>
                  </a:cubicBezTo>
                  <a:cubicBezTo>
                    <a:pt x="3432" y="415"/>
                    <a:pt x="3454" y="421"/>
                    <a:pt x="3468" y="435"/>
                  </a:cubicBezTo>
                </a:path>
              </a:pathLst>
            </a:custGeom>
            <a:noFill/>
            <a:ln w="9525">
              <a:solidFill>
                <a:srgbClr val="009900"/>
              </a:solidFill>
              <a:round/>
              <a:headEnd/>
              <a:tailEnd/>
            </a:ln>
            <a:scene3d>
              <a:camera prst="orthographicFront"/>
              <a:lightRig rig="threePt" dir="t"/>
            </a:scene3d>
            <a:sp3d/>
          </p:spPr>
          <p:txBody>
            <a:bodyPr/>
            <a:lstStyle/>
            <a:p>
              <a:pPr>
                <a:defRPr/>
              </a:pPr>
              <a:endParaRPr lang="en-US">
                <a:latin typeface="Arial" pitchFamily="29" charset="0"/>
                <a:ea typeface="+mn-ea"/>
                <a:cs typeface="+mn-cs"/>
              </a:endParaRPr>
            </a:p>
          </p:txBody>
        </p:sp>
        <p:sp>
          <p:nvSpPr>
            <p:cNvPr id="11289" name="Rectangle 19"/>
            <p:cNvSpPr>
              <a:spLocks noChangeArrowheads="1"/>
            </p:cNvSpPr>
            <p:nvPr/>
          </p:nvSpPr>
          <p:spPr bwMode="auto">
            <a:xfrm>
              <a:off x="3643" y="3350"/>
              <a:ext cx="466" cy="135"/>
            </a:xfrm>
            <a:prstGeom prst="rect">
              <a:avLst/>
            </a:prstGeom>
            <a:solidFill>
              <a:schemeClr val="bg1"/>
            </a:solidFill>
            <a:ln w="9525">
              <a:noFill/>
              <a:miter lim="800000"/>
              <a:headEnd/>
              <a:tailEnd/>
            </a:ln>
            <a:scene3d>
              <a:camera prst="orthographicFront"/>
              <a:lightRig rig="threePt" dir="t"/>
            </a:scene3d>
            <a:sp3d/>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Times" charset="0"/>
                </a:rPr>
                <a:t>Neutron Scan</a:t>
              </a:r>
              <a:endParaRPr lang="en-US" sz="900">
                <a:latin typeface="Times" charset="0"/>
              </a:endParaRPr>
            </a:p>
          </p:txBody>
        </p:sp>
        <p:sp>
          <p:nvSpPr>
            <p:cNvPr id="11290" name="Line 20"/>
            <p:cNvSpPr>
              <a:spLocks noChangeShapeType="1"/>
            </p:cNvSpPr>
            <p:nvPr/>
          </p:nvSpPr>
          <p:spPr bwMode="auto">
            <a:xfrm flipH="1">
              <a:off x="3672" y="3446"/>
              <a:ext cx="57" cy="134"/>
            </a:xfrm>
            <a:prstGeom prst="line">
              <a:avLst/>
            </a:prstGeom>
            <a:noFill/>
            <a:ln w="6350">
              <a:solidFill>
                <a:schemeClr val="tx1"/>
              </a:solidFill>
              <a:round/>
              <a:headEnd/>
              <a:tailEnd type="arrow" w="med" len="med"/>
            </a:ln>
            <a:scene3d>
              <a:camera prst="orthographicFront"/>
              <a:lightRig rig="threePt" dir="t"/>
            </a:scene3d>
            <a:sp3d/>
          </p:spPr>
          <p:txBody>
            <a:bodyPr/>
            <a:lstStyle/>
            <a:p>
              <a:pPr>
                <a:defRPr/>
              </a:pPr>
              <a:endParaRPr lang="en-US">
                <a:latin typeface="Arial" pitchFamily="29" charset="0"/>
                <a:ea typeface="+mn-ea"/>
                <a:cs typeface="+mn-cs"/>
              </a:endParaRPr>
            </a:p>
          </p:txBody>
        </p:sp>
      </p:grpSp>
      <p:sp>
        <p:nvSpPr>
          <p:cNvPr id="58392" name="Rectangle 21"/>
          <p:cNvSpPr>
            <a:spLocks noChangeArrowheads="1"/>
          </p:cNvSpPr>
          <p:nvPr/>
        </p:nvSpPr>
        <p:spPr bwMode="auto">
          <a:xfrm>
            <a:off x="6988175" y="1044575"/>
            <a:ext cx="168828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eaLnBrk="0" hangingPunct="0"/>
            <a:r>
              <a:rPr lang="en-US" b="1" dirty="0">
                <a:solidFill>
                  <a:schemeClr val="hlink"/>
                </a:solidFill>
              </a:rPr>
              <a:t>Respond</a:t>
            </a:r>
          </a:p>
        </p:txBody>
      </p:sp>
      <p:sp>
        <p:nvSpPr>
          <p:cNvPr id="23" name="Rectangle 22"/>
          <p:cNvSpPr>
            <a:spLocks noChangeArrowheads="1"/>
          </p:cNvSpPr>
          <p:nvPr/>
        </p:nvSpPr>
        <p:spPr bwMode="auto">
          <a:xfrm>
            <a:off x="6854825" y="1615596"/>
            <a:ext cx="1693863" cy="1170135"/>
          </a:xfrm>
          <a:prstGeom prst="rect">
            <a:avLst/>
          </a:prstGeom>
          <a:gradFill rotWithShape="0">
            <a:gsLst>
              <a:gs pos="0">
                <a:srgbClr val="003399"/>
              </a:gs>
              <a:gs pos="50000">
                <a:schemeClr val="bg1"/>
              </a:gs>
              <a:gs pos="100000">
                <a:srgbClr val="003399"/>
              </a:gs>
            </a:gsLst>
            <a:lin ang="5400000" scaled="1"/>
          </a:gra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lstStyle/>
          <a:p>
            <a:pPr algn="ctr">
              <a:defRPr/>
            </a:pPr>
            <a:r>
              <a:rPr lang="en-US" sz="1400" b="1">
                <a:latin typeface="Arial" pitchFamily="29" charset="0"/>
                <a:ea typeface="+mn-ea"/>
                <a:cs typeface="+mn-cs"/>
              </a:rPr>
              <a:t>Seize/Arrest </a:t>
            </a:r>
          </a:p>
          <a:p>
            <a:pPr algn="ctr">
              <a:defRPr/>
            </a:pPr>
            <a:r>
              <a:rPr lang="en-US" sz="1400" b="1">
                <a:latin typeface="Arial" pitchFamily="29" charset="0"/>
                <a:ea typeface="+mn-ea"/>
                <a:cs typeface="+mn-cs"/>
              </a:rPr>
              <a:t>or Release</a:t>
            </a:r>
          </a:p>
        </p:txBody>
      </p:sp>
      <p:pic>
        <p:nvPicPr>
          <p:cNvPr id="58396" name="Picture 2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243513" y="3024188"/>
            <a:ext cx="1473200" cy="1752600"/>
          </a:xfrm>
          <a:prstGeom prst="rect">
            <a:avLst/>
          </a:prstGeom>
          <a:noFill/>
          <a:ln w="9525">
            <a:solidFill>
              <a:schemeClr val="bg1"/>
            </a:solidFill>
            <a:miter lim="800000"/>
            <a:headEnd/>
            <a:tailEnd/>
          </a:ln>
          <a:extLst>
            <a:ext uri="{909E8E84-426E-40dd-AFC4-6F175D3DCCD1}">
              <a14:hiddenFill xmlns:a14="http://schemas.microsoft.com/office/drawing/2010/main" xmlns="">
                <a:solidFill>
                  <a:srgbClr val="FFFFFF"/>
                </a:solidFill>
              </a14:hiddenFill>
            </a:ext>
          </a:extLst>
        </p:spPr>
      </p:pic>
      <p:sp>
        <p:nvSpPr>
          <p:cNvPr id="58397" name="Rectangle 24"/>
          <p:cNvSpPr>
            <a:spLocks noChangeArrowheads="1"/>
          </p:cNvSpPr>
          <p:nvPr/>
        </p:nvSpPr>
        <p:spPr bwMode="auto">
          <a:xfrm>
            <a:off x="555625" y="1025525"/>
            <a:ext cx="1371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eaLnBrk="0" hangingPunct="0"/>
            <a:r>
              <a:rPr lang="en-US" b="1">
                <a:solidFill>
                  <a:schemeClr val="hlink"/>
                </a:solidFill>
              </a:rPr>
              <a:t>Detect</a:t>
            </a:r>
          </a:p>
        </p:txBody>
      </p:sp>
      <p:pic>
        <p:nvPicPr>
          <p:cNvPr id="58398" name="Picture 25" descr="CBP Badge"/>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113588" y="3238500"/>
            <a:ext cx="1228725" cy="1947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399" name="Text Box 26"/>
          <p:cNvSpPr txBox="1">
            <a:spLocks noChangeArrowheads="1"/>
          </p:cNvSpPr>
          <p:nvPr/>
        </p:nvSpPr>
        <p:spPr bwMode="auto">
          <a:xfrm>
            <a:off x="328613" y="5368925"/>
            <a:ext cx="499903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200" b="1"/>
              <a:t>Gamma Detectors – Poly-Vinyl Toluene (PVT) Plastic Scintillators</a:t>
            </a:r>
          </a:p>
          <a:p>
            <a:pPr algn="ctr" eaLnBrk="1" hangingPunct="1"/>
            <a:r>
              <a:rPr lang="en-US" sz="1200" b="1"/>
              <a:t>Neutron Detectors – Moderated Helium-3 Gas Tubes</a:t>
            </a:r>
          </a:p>
        </p:txBody>
      </p:sp>
    </p:spTree>
    <p:extLst>
      <p:ext uri="{BB962C8B-B14F-4D97-AF65-F5344CB8AC3E}">
        <p14:creationId xmlns:p14="http://schemas.microsoft.com/office/powerpoint/2010/main" val="2600406614"/>
      </p:ext>
    </p:extLst>
  </p:cSld>
  <p:clrMapOvr>
    <a:masterClrMapping/>
  </p:clrMapOvr>
  <p:transition spd="med">
    <p:fade thruBlk="1"/>
  </p:transition>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1490" name="Rectangle 2">
            <a:extLst>
              <a:ext uri="{FF2B5EF4-FFF2-40B4-BE49-F238E27FC236}">
                <a16:creationId xmlns:a16="http://schemas.microsoft.com/office/drawing/2014/main" id="{63D62FFB-1560-E14B-8E58-99F80A434EBB}"/>
              </a:ext>
            </a:extLst>
          </p:cNvPr>
          <p:cNvSpPr>
            <a:spLocks noGrp="1" noChangeArrowheads="1"/>
          </p:cNvSpPr>
          <p:nvPr>
            <p:ph type="title"/>
          </p:nvPr>
        </p:nvSpPr>
        <p:spPr>
          <a:xfrm>
            <a:off x="1114425" y="274638"/>
            <a:ext cx="7772400" cy="1143000"/>
          </a:xfrm>
        </p:spPr>
        <p:txBody>
          <a:bodyPr/>
          <a:lstStyle/>
          <a:p>
            <a:pPr algn="ctr"/>
            <a:r>
              <a:rPr lang="en-US" altLang="en-US" sz="3600" dirty="0">
                <a:effectLst/>
              </a:rPr>
              <a:t>Baseline Depression</a:t>
            </a:r>
          </a:p>
        </p:txBody>
      </p:sp>
      <p:sp>
        <p:nvSpPr>
          <p:cNvPr id="191491" name="Rectangle 3">
            <a:extLst>
              <a:ext uri="{FF2B5EF4-FFF2-40B4-BE49-F238E27FC236}">
                <a16:creationId xmlns:a16="http://schemas.microsoft.com/office/drawing/2014/main" id="{F857896C-2AB2-4641-B1EE-43EB9014F9FF}"/>
              </a:ext>
            </a:extLst>
          </p:cNvPr>
          <p:cNvSpPr>
            <a:spLocks noChangeArrowheads="1"/>
          </p:cNvSpPr>
          <p:nvPr/>
        </p:nvSpPr>
        <p:spPr bwMode="auto">
          <a:xfrm>
            <a:off x="7543800" y="4010025"/>
            <a:ext cx="1371600" cy="914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1800" b="1" dirty="0">
                <a:solidFill>
                  <a:srgbClr val="0066CC"/>
                </a:solidFill>
                <a:latin typeface="Arial Narrow" panose="020B0604020202020204" pitchFamily="34" charset="0"/>
                <a:cs typeface="Times New Roman" panose="02020603050405020304" pitchFamily="18" charset="0"/>
              </a:rPr>
              <a:t>Fraction of </a:t>
            </a:r>
          </a:p>
          <a:p>
            <a:pPr algn="ctr"/>
            <a:r>
              <a:rPr lang="en-US" altLang="en-US" sz="1800" b="1" dirty="0">
                <a:solidFill>
                  <a:srgbClr val="0066CC"/>
                </a:solidFill>
                <a:latin typeface="Arial Narrow" panose="020B0604020202020204" pitchFamily="34" charset="0"/>
                <a:cs typeface="Times New Roman" panose="02020603050405020304" pitchFamily="18" charset="0"/>
              </a:rPr>
              <a:t>Normal </a:t>
            </a:r>
          </a:p>
          <a:p>
            <a:pPr algn="ctr"/>
            <a:r>
              <a:rPr lang="en-US" altLang="en-US" sz="1800" b="1" dirty="0">
                <a:solidFill>
                  <a:srgbClr val="0066CC"/>
                </a:solidFill>
                <a:latin typeface="Arial Narrow" panose="020B0604020202020204" pitchFamily="34" charset="0"/>
                <a:cs typeface="Times New Roman" panose="02020603050405020304" pitchFamily="18" charset="0"/>
              </a:rPr>
              <a:t>Background</a:t>
            </a:r>
            <a:endParaRPr lang="en-US" altLang="en-US" sz="2800" b="1" dirty="0">
              <a:solidFill>
                <a:srgbClr val="0066CC"/>
              </a:solidFill>
              <a:latin typeface="Arial Narrow" panose="020B0604020202020204" pitchFamily="34" charset="0"/>
            </a:endParaRPr>
          </a:p>
        </p:txBody>
      </p:sp>
      <p:sp>
        <p:nvSpPr>
          <p:cNvPr id="191492" name="Line 4">
            <a:extLst>
              <a:ext uri="{FF2B5EF4-FFF2-40B4-BE49-F238E27FC236}">
                <a16:creationId xmlns:a16="http://schemas.microsoft.com/office/drawing/2014/main" id="{05D2AE54-2ED7-FE43-B73A-7DF35B9679DC}"/>
              </a:ext>
            </a:extLst>
          </p:cNvPr>
          <p:cNvSpPr>
            <a:spLocks noChangeShapeType="1"/>
          </p:cNvSpPr>
          <p:nvPr/>
        </p:nvSpPr>
        <p:spPr bwMode="auto">
          <a:xfrm>
            <a:off x="1371600" y="3171825"/>
            <a:ext cx="381000" cy="685800"/>
          </a:xfrm>
          <a:prstGeom prst="line">
            <a:avLst/>
          </a:prstGeom>
          <a:noFill/>
          <a:ln w="57150">
            <a:solidFill>
              <a:srgbClr val="0066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493" name="Line 5">
            <a:extLst>
              <a:ext uri="{FF2B5EF4-FFF2-40B4-BE49-F238E27FC236}">
                <a16:creationId xmlns:a16="http://schemas.microsoft.com/office/drawing/2014/main" id="{0C585FFC-F6B0-1A4F-8975-5E2D9D437C48}"/>
              </a:ext>
            </a:extLst>
          </p:cNvPr>
          <p:cNvSpPr>
            <a:spLocks noChangeShapeType="1"/>
          </p:cNvSpPr>
          <p:nvPr/>
        </p:nvSpPr>
        <p:spPr bwMode="auto">
          <a:xfrm>
            <a:off x="7848600" y="3171825"/>
            <a:ext cx="11430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494" name="Line 6">
            <a:extLst>
              <a:ext uri="{FF2B5EF4-FFF2-40B4-BE49-F238E27FC236}">
                <a16:creationId xmlns:a16="http://schemas.microsoft.com/office/drawing/2014/main" id="{D258B592-074C-B542-996B-968BE23084F2}"/>
              </a:ext>
            </a:extLst>
          </p:cNvPr>
          <p:cNvSpPr>
            <a:spLocks noChangeShapeType="1"/>
          </p:cNvSpPr>
          <p:nvPr/>
        </p:nvSpPr>
        <p:spPr bwMode="auto">
          <a:xfrm flipV="1">
            <a:off x="7391400" y="3171825"/>
            <a:ext cx="457200" cy="685800"/>
          </a:xfrm>
          <a:prstGeom prst="line">
            <a:avLst/>
          </a:prstGeom>
          <a:noFill/>
          <a:ln w="57150">
            <a:solidFill>
              <a:srgbClr val="0066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495" name="Line 7">
            <a:extLst>
              <a:ext uri="{FF2B5EF4-FFF2-40B4-BE49-F238E27FC236}">
                <a16:creationId xmlns:a16="http://schemas.microsoft.com/office/drawing/2014/main" id="{CE037280-2EAF-1140-9C00-1A2DDE6B9CFA}"/>
              </a:ext>
            </a:extLst>
          </p:cNvPr>
          <p:cNvSpPr>
            <a:spLocks noChangeShapeType="1"/>
          </p:cNvSpPr>
          <p:nvPr/>
        </p:nvSpPr>
        <p:spPr bwMode="auto">
          <a:xfrm flipH="1" flipV="1">
            <a:off x="7391400" y="3857625"/>
            <a:ext cx="381000" cy="228600"/>
          </a:xfrm>
          <a:prstGeom prst="line">
            <a:avLst/>
          </a:prstGeom>
          <a:noFill/>
          <a:ln w="9525">
            <a:solidFill>
              <a:srgbClr val="0066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1496" name="Rectangle 8">
            <a:extLst>
              <a:ext uri="{FF2B5EF4-FFF2-40B4-BE49-F238E27FC236}">
                <a16:creationId xmlns:a16="http://schemas.microsoft.com/office/drawing/2014/main" id="{3D79B78A-A08D-B146-AF64-AF8BFF6EA25F}"/>
              </a:ext>
            </a:extLst>
          </p:cNvPr>
          <p:cNvSpPr>
            <a:spLocks noChangeArrowheads="1"/>
          </p:cNvSpPr>
          <p:nvPr/>
        </p:nvSpPr>
        <p:spPr bwMode="auto">
          <a:xfrm>
            <a:off x="7439025" y="1109663"/>
            <a:ext cx="1447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1800" b="1" dirty="0">
                <a:latin typeface="Arial Narrow" panose="020B0604020202020204" pitchFamily="34" charset="0"/>
                <a:cs typeface="Times New Roman" panose="02020603050405020304" pitchFamily="18" charset="0"/>
              </a:rPr>
              <a:t>Normal </a:t>
            </a:r>
          </a:p>
          <a:p>
            <a:pPr algn="ctr"/>
            <a:r>
              <a:rPr lang="en-US" altLang="en-US" sz="1800" b="1" dirty="0">
                <a:latin typeface="Arial Narrow" panose="020B0604020202020204" pitchFamily="34" charset="0"/>
                <a:cs typeface="Times New Roman" panose="02020603050405020304" pitchFamily="18" charset="0"/>
              </a:rPr>
              <a:t>“No-Vehicle” </a:t>
            </a:r>
          </a:p>
          <a:p>
            <a:pPr algn="ctr"/>
            <a:r>
              <a:rPr lang="en-US" altLang="en-US" sz="1800" b="1" dirty="0">
                <a:latin typeface="Arial Narrow" panose="020B0604020202020204" pitchFamily="34" charset="0"/>
                <a:cs typeface="Times New Roman" panose="02020603050405020304" pitchFamily="18" charset="0"/>
              </a:rPr>
              <a:t>Background</a:t>
            </a:r>
            <a:endParaRPr lang="en-US" altLang="en-US" sz="1800" b="1" dirty="0">
              <a:latin typeface="Arial Narrow" panose="020B0604020202020204" pitchFamily="34" charset="0"/>
            </a:endParaRPr>
          </a:p>
        </p:txBody>
      </p:sp>
      <p:sp>
        <p:nvSpPr>
          <p:cNvPr id="191497" name="Line 9">
            <a:extLst>
              <a:ext uri="{FF2B5EF4-FFF2-40B4-BE49-F238E27FC236}">
                <a16:creationId xmlns:a16="http://schemas.microsoft.com/office/drawing/2014/main" id="{C9F66B2F-889C-F342-AE38-03CE61F891D8}"/>
              </a:ext>
            </a:extLst>
          </p:cNvPr>
          <p:cNvSpPr>
            <a:spLocks noChangeShapeType="1"/>
          </p:cNvSpPr>
          <p:nvPr/>
        </p:nvSpPr>
        <p:spPr bwMode="auto">
          <a:xfrm>
            <a:off x="1752600" y="3857625"/>
            <a:ext cx="5638800" cy="0"/>
          </a:xfrm>
          <a:prstGeom prst="line">
            <a:avLst/>
          </a:prstGeom>
          <a:noFill/>
          <a:ln w="57150">
            <a:solidFill>
              <a:srgbClr val="0066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498" name="Line 10">
            <a:extLst>
              <a:ext uri="{FF2B5EF4-FFF2-40B4-BE49-F238E27FC236}">
                <a16:creationId xmlns:a16="http://schemas.microsoft.com/office/drawing/2014/main" id="{A6B29BA9-57D0-D44A-A30E-94C8546721CD}"/>
              </a:ext>
            </a:extLst>
          </p:cNvPr>
          <p:cNvSpPr>
            <a:spLocks noChangeShapeType="1"/>
          </p:cNvSpPr>
          <p:nvPr/>
        </p:nvSpPr>
        <p:spPr bwMode="auto">
          <a:xfrm>
            <a:off x="8186738" y="2005013"/>
            <a:ext cx="195262" cy="109061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1499" name="Text Box 11">
            <a:extLst>
              <a:ext uri="{FF2B5EF4-FFF2-40B4-BE49-F238E27FC236}">
                <a16:creationId xmlns:a16="http://schemas.microsoft.com/office/drawing/2014/main" id="{C02CA19A-BBE9-8B44-B408-18C4C9F4D56B}"/>
              </a:ext>
            </a:extLst>
          </p:cNvPr>
          <p:cNvSpPr txBox="1">
            <a:spLocks noChangeArrowheads="1"/>
          </p:cNvSpPr>
          <p:nvPr/>
        </p:nvSpPr>
        <p:spPr bwMode="auto">
          <a:xfrm>
            <a:off x="5088432" y="1114425"/>
            <a:ext cx="1083768" cy="90011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1800" b="1" dirty="0">
                <a:solidFill>
                  <a:srgbClr val="FF0000"/>
                </a:solidFill>
                <a:latin typeface="Arial Narrow" panose="020B0604020202020204" pitchFamily="34" charset="0"/>
                <a:cs typeface="Times New Roman" panose="02020603050405020304" pitchFamily="18" charset="0"/>
              </a:rPr>
              <a:t>Potential </a:t>
            </a:r>
          </a:p>
          <a:p>
            <a:pPr algn="ctr"/>
            <a:r>
              <a:rPr lang="en-US" altLang="en-US" sz="1800" b="1" dirty="0">
                <a:solidFill>
                  <a:srgbClr val="FF0000"/>
                </a:solidFill>
                <a:latin typeface="Arial Narrow" panose="020B0604020202020204" pitchFamily="34" charset="0"/>
                <a:cs typeface="Times New Roman" panose="02020603050405020304" pitchFamily="18" charset="0"/>
              </a:rPr>
              <a:t>Medical </a:t>
            </a:r>
          </a:p>
          <a:p>
            <a:pPr algn="ctr"/>
            <a:r>
              <a:rPr lang="en-US" altLang="en-US" sz="1800" b="1" dirty="0">
                <a:solidFill>
                  <a:srgbClr val="FF0000"/>
                </a:solidFill>
                <a:latin typeface="Arial Narrow" panose="020B0604020202020204" pitchFamily="34" charset="0"/>
                <a:cs typeface="Times New Roman" panose="02020603050405020304" pitchFamily="18" charset="0"/>
              </a:rPr>
              <a:t>Signal</a:t>
            </a:r>
            <a:endParaRPr lang="en-US" altLang="en-US" sz="1800" b="1" dirty="0">
              <a:latin typeface="Arial Narrow" panose="020B0604020202020204" pitchFamily="34" charset="0"/>
              <a:cs typeface="Times New Roman" panose="02020603050405020304" pitchFamily="18" charset="0"/>
            </a:endParaRPr>
          </a:p>
          <a:p>
            <a:pPr algn="ctr" eaLnBrk="0" hangingPunct="0"/>
            <a:endParaRPr lang="en-US" altLang="en-US" sz="1800" b="1" dirty="0">
              <a:latin typeface="Arial Narrow" panose="020B0604020202020204" pitchFamily="34" charset="0"/>
            </a:endParaRPr>
          </a:p>
        </p:txBody>
      </p:sp>
      <p:sp>
        <p:nvSpPr>
          <p:cNvPr id="191500" name="Line 12">
            <a:extLst>
              <a:ext uri="{FF2B5EF4-FFF2-40B4-BE49-F238E27FC236}">
                <a16:creationId xmlns:a16="http://schemas.microsoft.com/office/drawing/2014/main" id="{CE77B0F1-2D7B-4546-86D9-A9FEC4A0979A}"/>
              </a:ext>
            </a:extLst>
          </p:cNvPr>
          <p:cNvSpPr>
            <a:spLocks noChangeShapeType="1"/>
          </p:cNvSpPr>
          <p:nvPr/>
        </p:nvSpPr>
        <p:spPr bwMode="auto">
          <a:xfrm flipV="1">
            <a:off x="228600" y="2243138"/>
            <a:ext cx="8715375" cy="14287"/>
          </a:xfrm>
          <a:prstGeom prst="line">
            <a:avLst/>
          </a:prstGeom>
          <a:noFill/>
          <a:ln w="28575">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01" name="Text Box 13">
            <a:extLst>
              <a:ext uri="{FF2B5EF4-FFF2-40B4-BE49-F238E27FC236}">
                <a16:creationId xmlns:a16="http://schemas.microsoft.com/office/drawing/2014/main" id="{D429DAED-08D3-F74D-A399-749EC64DDAD2}"/>
              </a:ext>
            </a:extLst>
          </p:cNvPr>
          <p:cNvSpPr txBox="1">
            <a:spLocks noChangeArrowheads="1"/>
          </p:cNvSpPr>
          <p:nvPr/>
        </p:nvSpPr>
        <p:spPr bwMode="auto">
          <a:xfrm>
            <a:off x="909638" y="881063"/>
            <a:ext cx="139333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b="1" dirty="0">
                <a:solidFill>
                  <a:srgbClr val="009900"/>
                </a:solidFill>
                <a:latin typeface="Arial Narrow" panose="020B0604020202020204" pitchFamily="34" charset="0"/>
              </a:rPr>
              <a:t>Potential </a:t>
            </a:r>
          </a:p>
          <a:p>
            <a:r>
              <a:rPr lang="en-US" altLang="en-US" sz="1800" b="1" dirty="0">
                <a:solidFill>
                  <a:srgbClr val="009900"/>
                </a:solidFill>
                <a:latin typeface="Arial Narrow" panose="020B0604020202020204" pitchFamily="34" charset="0"/>
              </a:rPr>
              <a:t>Threshold</a:t>
            </a:r>
          </a:p>
          <a:p>
            <a:r>
              <a:rPr lang="en-US" altLang="en-US" sz="1800" b="1" dirty="0">
                <a:solidFill>
                  <a:srgbClr val="009900"/>
                </a:solidFill>
                <a:latin typeface="Arial Narrow" panose="020B0604020202020204" pitchFamily="34" charset="0"/>
              </a:rPr>
              <a:t>Above NORM</a:t>
            </a:r>
          </a:p>
        </p:txBody>
      </p:sp>
      <p:sp>
        <p:nvSpPr>
          <p:cNvPr id="191502" name="Line 14">
            <a:extLst>
              <a:ext uri="{FF2B5EF4-FFF2-40B4-BE49-F238E27FC236}">
                <a16:creationId xmlns:a16="http://schemas.microsoft.com/office/drawing/2014/main" id="{5CB17543-8801-7141-B1E7-595286797277}"/>
              </a:ext>
            </a:extLst>
          </p:cNvPr>
          <p:cNvSpPr>
            <a:spLocks noChangeShapeType="1"/>
          </p:cNvSpPr>
          <p:nvPr/>
        </p:nvSpPr>
        <p:spPr bwMode="auto">
          <a:xfrm flipH="1">
            <a:off x="228600" y="3171825"/>
            <a:ext cx="1143000" cy="15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03" name="AutoShape 15">
            <a:extLst>
              <a:ext uri="{FF2B5EF4-FFF2-40B4-BE49-F238E27FC236}">
                <a16:creationId xmlns:a16="http://schemas.microsoft.com/office/drawing/2014/main" id="{657DC1A4-A759-B342-B115-406D713FB7EC}"/>
              </a:ext>
            </a:extLst>
          </p:cNvPr>
          <p:cNvSpPr>
            <a:spLocks noChangeArrowheads="1"/>
          </p:cNvSpPr>
          <p:nvPr/>
        </p:nvSpPr>
        <p:spPr bwMode="auto">
          <a:xfrm>
            <a:off x="609600" y="2105025"/>
            <a:ext cx="457200" cy="1066800"/>
          </a:xfrm>
          <a:prstGeom prst="triangle">
            <a:avLst>
              <a:gd name="adj" fmla="val 50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04" name="AutoShape 16">
            <a:extLst>
              <a:ext uri="{FF2B5EF4-FFF2-40B4-BE49-F238E27FC236}">
                <a16:creationId xmlns:a16="http://schemas.microsoft.com/office/drawing/2014/main" id="{6739A87B-40A4-8941-B98C-B7BEAD4C995D}"/>
              </a:ext>
            </a:extLst>
          </p:cNvPr>
          <p:cNvSpPr>
            <a:spLocks noChangeArrowheads="1"/>
          </p:cNvSpPr>
          <p:nvPr/>
        </p:nvSpPr>
        <p:spPr bwMode="auto">
          <a:xfrm>
            <a:off x="6553200" y="1114425"/>
            <a:ext cx="457200" cy="2743200"/>
          </a:xfrm>
          <a:prstGeom prst="triangle">
            <a:avLst>
              <a:gd name="adj" fmla="val 50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05" name="Line 17">
            <a:extLst>
              <a:ext uri="{FF2B5EF4-FFF2-40B4-BE49-F238E27FC236}">
                <a16:creationId xmlns:a16="http://schemas.microsoft.com/office/drawing/2014/main" id="{C8F6C4E4-64FD-F44D-8CF1-15073E63B09B}"/>
              </a:ext>
            </a:extLst>
          </p:cNvPr>
          <p:cNvSpPr>
            <a:spLocks noChangeShapeType="1"/>
          </p:cNvSpPr>
          <p:nvPr/>
        </p:nvSpPr>
        <p:spPr bwMode="auto">
          <a:xfrm flipH="1" flipV="1">
            <a:off x="5715000" y="2333625"/>
            <a:ext cx="381000" cy="152400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06" name="Line 18">
            <a:extLst>
              <a:ext uri="{FF2B5EF4-FFF2-40B4-BE49-F238E27FC236}">
                <a16:creationId xmlns:a16="http://schemas.microsoft.com/office/drawing/2014/main" id="{47D6F2FF-1D70-2E4F-A65F-DE6CC230CBCF}"/>
              </a:ext>
            </a:extLst>
          </p:cNvPr>
          <p:cNvSpPr>
            <a:spLocks noChangeShapeType="1"/>
          </p:cNvSpPr>
          <p:nvPr/>
        </p:nvSpPr>
        <p:spPr bwMode="auto">
          <a:xfrm flipH="1">
            <a:off x="1752600" y="2333625"/>
            <a:ext cx="3962400"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07" name="Line 19">
            <a:extLst>
              <a:ext uri="{FF2B5EF4-FFF2-40B4-BE49-F238E27FC236}">
                <a16:creationId xmlns:a16="http://schemas.microsoft.com/office/drawing/2014/main" id="{F45FEC81-384D-114C-8CD8-743AC44E31E0}"/>
              </a:ext>
            </a:extLst>
          </p:cNvPr>
          <p:cNvSpPr>
            <a:spLocks noChangeShapeType="1"/>
          </p:cNvSpPr>
          <p:nvPr/>
        </p:nvSpPr>
        <p:spPr bwMode="auto">
          <a:xfrm flipV="1">
            <a:off x="1371600" y="2333625"/>
            <a:ext cx="381000" cy="83820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08" name="AutoShape 20">
            <a:extLst>
              <a:ext uri="{FF2B5EF4-FFF2-40B4-BE49-F238E27FC236}">
                <a16:creationId xmlns:a16="http://schemas.microsoft.com/office/drawing/2014/main" id="{81EE5FCE-8F8D-D440-9EDC-EF8989CDAAD6}"/>
              </a:ext>
            </a:extLst>
          </p:cNvPr>
          <p:cNvSpPr>
            <a:spLocks noChangeArrowheads="1"/>
          </p:cNvSpPr>
          <p:nvPr/>
        </p:nvSpPr>
        <p:spPr bwMode="auto">
          <a:xfrm>
            <a:off x="3810000" y="1266825"/>
            <a:ext cx="457200" cy="1066800"/>
          </a:xfrm>
          <a:prstGeom prst="triangle">
            <a:avLst>
              <a:gd name="adj" fmla="val 50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09" name="AutoShape 21">
            <a:extLst>
              <a:ext uri="{FF2B5EF4-FFF2-40B4-BE49-F238E27FC236}">
                <a16:creationId xmlns:a16="http://schemas.microsoft.com/office/drawing/2014/main" id="{BA36605D-39C0-FA4A-933C-78E60DD0CAE4}"/>
              </a:ext>
            </a:extLst>
          </p:cNvPr>
          <p:cNvSpPr>
            <a:spLocks noChangeArrowheads="1"/>
          </p:cNvSpPr>
          <p:nvPr/>
        </p:nvSpPr>
        <p:spPr bwMode="auto">
          <a:xfrm>
            <a:off x="3124200" y="2790825"/>
            <a:ext cx="457200" cy="1066800"/>
          </a:xfrm>
          <a:prstGeom prst="triangle">
            <a:avLst>
              <a:gd name="adj" fmla="val 50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10" name="Line 22">
            <a:extLst>
              <a:ext uri="{FF2B5EF4-FFF2-40B4-BE49-F238E27FC236}">
                <a16:creationId xmlns:a16="http://schemas.microsoft.com/office/drawing/2014/main" id="{24F30701-C559-0E4A-807C-EB5AEE8A6EB1}"/>
              </a:ext>
            </a:extLst>
          </p:cNvPr>
          <p:cNvSpPr>
            <a:spLocks noChangeShapeType="1"/>
          </p:cNvSpPr>
          <p:nvPr/>
        </p:nvSpPr>
        <p:spPr bwMode="auto">
          <a:xfrm>
            <a:off x="1219200" y="1738313"/>
            <a:ext cx="228600" cy="442912"/>
          </a:xfrm>
          <a:prstGeom prst="line">
            <a:avLst/>
          </a:prstGeom>
          <a:noFill/>
          <a:ln w="9525">
            <a:solidFill>
              <a:srgbClr val="0099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11" name="Text Box 23">
            <a:extLst>
              <a:ext uri="{FF2B5EF4-FFF2-40B4-BE49-F238E27FC236}">
                <a16:creationId xmlns:a16="http://schemas.microsoft.com/office/drawing/2014/main" id="{E84B72C3-7D22-FC40-85AC-B94140693331}"/>
              </a:ext>
            </a:extLst>
          </p:cNvPr>
          <p:cNvSpPr txBox="1">
            <a:spLocks noChangeArrowheads="1"/>
          </p:cNvSpPr>
          <p:nvPr/>
        </p:nvSpPr>
        <p:spPr bwMode="auto">
          <a:xfrm>
            <a:off x="3287713" y="2333625"/>
            <a:ext cx="2463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dirty="0">
                <a:solidFill>
                  <a:srgbClr val="FF3399"/>
                </a:solidFill>
                <a:latin typeface="Arial Narrow" panose="020B0604020202020204" pitchFamily="34" charset="0"/>
              </a:rPr>
              <a:t>Potential NORM Profile</a:t>
            </a:r>
          </a:p>
        </p:txBody>
      </p:sp>
      <p:sp>
        <p:nvSpPr>
          <p:cNvPr id="191512" name="Text Box 24">
            <a:extLst>
              <a:ext uri="{FF2B5EF4-FFF2-40B4-BE49-F238E27FC236}">
                <a16:creationId xmlns:a16="http://schemas.microsoft.com/office/drawing/2014/main" id="{EF3604F5-5A90-FE46-8E82-75DF0DA0FC29}"/>
              </a:ext>
            </a:extLst>
          </p:cNvPr>
          <p:cNvSpPr txBox="1">
            <a:spLocks noChangeArrowheads="1"/>
          </p:cNvSpPr>
          <p:nvPr/>
        </p:nvSpPr>
        <p:spPr bwMode="auto">
          <a:xfrm>
            <a:off x="3752850" y="3400425"/>
            <a:ext cx="21637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solidFill>
                  <a:srgbClr val="0066CC"/>
                </a:solidFill>
                <a:latin typeface="Arial Narrow" panose="020B0604020202020204" pitchFamily="34" charset="0"/>
              </a:rPr>
              <a:t>Depressed Baseline</a:t>
            </a:r>
          </a:p>
        </p:txBody>
      </p:sp>
      <p:sp>
        <p:nvSpPr>
          <p:cNvPr id="191513" name="Text Box 25">
            <a:extLst>
              <a:ext uri="{FF2B5EF4-FFF2-40B4-BE49-F238E27FC236}">
                <a16:creationId xmlns:a16="http://schemas.microsoft.com/office/drawing/2014/main" id="{86331C8A-39D4-3040-9F59-7C3A0D3874A8}"/>
              </a:ext>
            </a:extLst>
          </p:cNvPr>
          <p:cNvSpPr txBox="1">
            <a:spLocks noChangeArrowheads="1"/>
          </p:cNvSpPr>
          <p:nvPr/>
        </p:nvSpPr>
        <p:spPr bwMode="auto">
          <a:xfrm>
            <a:off x="179998" y="3781425"/>
            <a:ext cx="164660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800" b="1" dirty="0">
                <a:latin typeface="Arial Narrow" panose="020B0604020202020204" pitchFamily="34" charset="0"/>
              </a:rPr>
              <a:t>SNM Calibration</a:t>
            </a:r>
          </a:p>
          <a:p>
            <a:pPr algn="ctr"/>
            <a:r>
              <a:rPr lang="en-US" altLang="en-US" sz="1800" b="1" dirty="0">
                <a:latin typeface="Arial Narrow" panose="020B0604020202020204" pitchFamily="34" charset="0"/>
              </a:rPr>
              <a:t>Source Signal</a:t>
            </a:r>
          </a:p>
          <a:p>
            <a:pPr algn="ctr"/>
            <a:r>
              <a:rPr lang="en-US" altLang="en-US" sz="1800" b="1" dirty="0">
                <a:latin typeface="Arial Narrow" panose="020B0604020202020204" pitchFamily="34" charset="0"/>
              </a:rPr>
              <a:t>w/o Vehicle</a:t>
            </a:r>
          </a:p>
        </p:txBody>
      </p:sp>
      <p:sp>
        <p:nvSpPr>
          <p:cNvPr id="191514" name="Line 26">
            <a:extLst>
              <a:ext uri="{FF2B5EF4-FFF2-40B4-BE49-F238E27FC236}">
                <a16:creationId xmlns:a16="http://schemas.microsoft.com/office/drawing/2014/main" id="{6E203328-DE45-A04A-A391-DB38209296F2}"/>
              </a:ext>
            </a:extLst>
          </p:cNvPr>
          <p:cNvSpPr>
            <a:spLocks noChangeShapeType="1"/>
          </p:cNvSpPr>
          <p:nvPr/>
        </p:nvSpPr>
        <p:spPr bwMode="auto">
          <a:xfrm>
            <a:off x="6096000" y="1571625"/>
            <a:ext cx="68580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15" name="Text Box 27">
            <a:extLst>
              <a:ext uri="{FF2B5EF4-FFF2-40B4-BE49-F238E27FC236}">
                <a16:creationId xmlns:a16="http://schemas.microsoft.com/office/drawing/2014/main" id="{730D2EDE-9D2C-0049-834C-6696CC46845A}"/>
              </a:ext>
            </a:extLst>
          </p:cNvPr>
          <p:cNvSpPr txBox="1">
            <a:spLocks noChangeArrowheads="1"/>
          </p:cNvSpPr>
          <p:nvPr/>
        </p:nvSpPr>
        <p:spPr bwMode="auto">
          <a:xfrm>
            <a:off x="2258916" y="1038225"/>
            <a:ext cx="130035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800" b="1" dirty="0">
                <a:latin typeface="Arial Narrow" panose="020B0604020202020204" pitchFamily="34" charset="0"/>
              </a:rPr>
              <a:t>Potential</a:t>
            </a:r>
          </a:p>
          <a:p>
            <a:pPr algn="ctr"/>
            <a:r>
              <a:rPr lang="en-US" altLang="en-US" sz="1800" b="1" dirty="0">
                <a:latin typeface="Arial Narrow" panose="020B0604020202020204" pitchFamily="34" charset="0"/>
              </a:rPr>
              <a:t>SNM Source</a:t>
            </a:r>
          </a:p>
          <a:p>
            <a:pPr algn="ctr"/>
            <a:r>
              <a:rPr lang="en-US" altLang="en-US" sz="1800" b="1" dirty="0">
                <a:latin typeface="Arial Narrow" panose="020B0604020202020204" pitchFamily="34" charset="0"/>
              </a:rPr>
              <a:t>in NORM</a:t>
            </a:r>
          </a:p>
        </p:txBody>
      </p:sp>
      <p:sp>
        <p:nvSpPr>
          <p:cNvPr id="191516" name="Line 28">
            <a:extLst>
              <a:ext uri="{FF2B5EF4-FFF2-40B4-BE49-F238E27FC236}">
                <a16:creationId xmlns:a16="http://schemas.microsoft.com/office/drawing/2014/main" id="{93C8CDBF-7920-D141-B46F-2D8FAC4546E4}"/>
              </a:ext>
            </a:extLst>
          </p:cNvPr>
          <p:cNvSpPr>
            <a:spLocks noChangeShapeType="1"/>
          </p:cNvSpPr>
          <p:nvPr/>
        </p:nvSpPr>
        <p:spPr bwMode="auto">
          <a:xfrm>
            <a:off x="3352800" y="1266825"/>
            <a:ext cx="68580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17" name="Text Box 29">
            <a:extLst>
              <a:ext uri="{FF2B5EF4-FFF2-40B4-BE49-F238E27FC236}">
                <a16:creationId xmlns:a16="http://schemas.microsoft.com/office/drawing/2014/main" id="{66B3830C-1267-0447-BA2B-6551D0356C4C}"/>
              </a:ext>
            </a:extLst>
          </p:cNvPr>
          <p:cNvSpPr txBox="1">
            <a:spLocks noChangeArrowheads="1"/>
          </p:cNvSpPr>
          <p:nvPr/>
        </p:nvSpPr>
        <p:spPr bwMode="auto">
          <a:xfrm>
            <a:off x="1725516" y="2562225"/>
            <a:ext cx="130035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800" b="1" dirty="0">
                <a:latin typeface="Arial Narrow" panose="020B0604020202020204" pitchFamily="34" charset="0"/>
              </a:rPr>
              <a:t>Potential</a:t>
            </a:r>
          </a:p>
          <a:p>
            <a:pPr algn="ctr"/>
            <a:r>
              <a:rPr lang="en-US" altLang="en-US" sz="1800" b="1" dirty="0">
                <a:latin typeface="Arial Narrow" panose="020B0604020202020204" pitchFamily="34" charset="0"/>
              </a:rPr>
              <a:t>SNM Source</a:t>
            </a:r>
          </a:p>
          <a:p>
            <a:pPr algn="ctr"/>
            <a:r>
              <a:rPr lang="en-US" altLang="en-US" sz="1800" b="1" dirty="0">
                <a:latin typeface="Arial Narrow" panose="020B0604020202020204" pitchFamily="34" charset="0"/>
              </a:rPr>
              <a:t>w/o NORM</a:t>
            </a:r>
          </a:p>
        </p:txBody>
      </p:sp>
      <p:sp>
        <p:nvSpPr>
          <p:cNvPr id="191518" name="Line 30">
            <a:extLst>
              <a:ext uri="{FF2B5EF4-FFF2-40B4-BE49-F238E27FC236}">
                <a16:creationId xmlns:a16="http://schemas.microsoft.com/office/drawing/2014/main" id="{33D35FEE-4122-AB42-85BA-181A1400003C}"/>
              </a:ext>
            </a:extLst>
          </p:cNvPr>
          <p:cNvSpPr>
            <a:spLocks noChangeShapeType="1"/>
          </p:cNvSpPr>
          <p:nvPr/>
        </p:nvSpPr>
        <p:spPr bwMode="auto">
          <a:xfrm>
            <a:off x="2819400" y="2790825"/>
            <a:ext cx="5334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19" name="Line 31">
            <a:extLst>
              <a:ext uri="{FF2B5EF4-FFF2-40B4-BE49-F238E27FC236}">
                <a16:creationId xmlns:a16="http://schemas.microsoft.com/office/drawing/2014/main" id="{56FAEE69-C9A0-3C40-948B-016578F0FC21}"/>
              </a:ext>
            </a:extLst>
          </p:cNvPr>
          <p:cNvSpPr>
            <a:spLocks noChangeShapeType="1"/>
          </p:cNvSpPr>
          <p:nvPr/>
        </p:nvSpPr>
        <p:spPr bwMode="auto">
          <a:xfrm flipV="1">
            <a:off x="685800" y="2867025"/>
            <a:ext cx="15240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20" name="AutoShape 32">
            <a:extLst>
              <a:ext uri="{FF2B5EF4-FFF2-40B4-BE49-F238E27FC236}">
                <a16:creationId xmlns:a16="http://schemas.microsoft.com/office/drawing/2014/main" id="{81CFF84B-F4E2-1C4D-A8C0-8E62E1B3EBF6}"/>
              </a:ext>
            </a:extLst>
          </p:cNvPr>
          <p:cNvSpPr>
            <a:spLocks noChangeArrowheads="1"/>
          </p:cNvSpPr>
          <p:nvPr/>
        </p:nvSpPr>
        <p:spPr bwMode="auto">
          <a:xfrm rot="10800000">
            <a:off x="1752600" y="3781425"/>
            <a:ext cx="762000" cy="22860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400"/>
                  <a:pt x="16200" y="7817"/>
                  <a:pt x="16200" y="10799"/>
                </a:cubicBezTo>
                <a:lnTo>
                  <a:pt x="21600" y="10800"/>
                </a:lnTo>
                <a:cubicBezTo>
                  <a:pt x="21600" y="4835"/>
                  <a:pt x="16764" y="0"/>
                  <a:pt x="10800" y="0"/>
                </a:cubicBezTo>
                <a:cubicBezTo>
                  <a:pt x="4835" y="0"/>
                  <a:pt x="0" y="4835"/>
                  <a:pt x="0" y="10799"/>
                </a:cubicBezTo>
                <a:close/>
              </a:path>
            </a:pathLst>
          </a:cu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21" name="AutoShape 33">
            <a:extLst>
              <a:ext uri="{FF2B5EF4-FFF2-40B4-BE49-F238E27FC236}">
                <a16:creationId xmlns:a16="http://schemas.microsoft.com/office/drawing/2014/main" id="{37EA5A09-2153-974A-B2B6-E280CCB3CD52}"/>
              </a:ext>
            </a:extLst>
          </p:cNvPr>
          <p:cNvSpPr>
            <a:spLocks noChangeArrowheads="1"/>
          </p:cNvSpPr>
          <p:nvPr/>
        </p:nvSpPr>
        <p:spPr bwMode="auto">
          <a:xfrm rot="10800000">
            <a:off x="5181600" y="3781425"/>
            <a:ext cx="762000" cy="22860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400"/>
                  <a:pt x="16200" y="7817"/>
                  <a:pt x="16200" y="10799"/>
                </a:cubicBezTo>
                <a:lnTo>
                  <a:pt x="21600" y="10800"/>
                </a:lnTo>
                <a:cubicBezTo>
                  <a:pt x="21600" y="4835"/>
                  <a:pt x="16764" y="0"/>
                  <a:pt x="10800" y="0"/>
                </a:cubicBezTo>
                <a:cubicBezTo>
                  <a:pt x="4835" y="0"/>
                  <a:pt x="0" y="4835"/>
                  <a:pt x="0" y="10799"/>
                </a:cubicBezTo>
                <a:close/>
              </a:path>
            </a:pathLst>
          </a:cu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22" name="Text Box 34">
            <a:extLst>
              <a:ext uri="{FF2B5EF4-FFF2-40B4-BE49-F238E27FC236}">
                <a16:creationId xmlns:a16="http://schemas.microsoft.com/office/drawing/2014/main" id="{F0DD817B-EA24-3A4E-9C74-7A1AD0935CC9}"/>
              </a:ext>
            </a:extLst>
          </p:cNvPr>
          <p:cNvSpPr txBox="1">
            <a:spLocks noChangeArrowheads="1"/>
          </p:cNvSpPr>
          <p:nvPr/>
        </p:nvSpPr>
        <p:spPr bwMode="auto">
          <a:xfrm>
            <a:off x="2790825" y="4186238"/>
            <a:ext cx="1968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600" b="1">
                <a:solidFill>
                  <a:srgbClr val="0066CC"/>
                </a:solidFill>
              </a:rPr>
              <a:t>Extra Baseline Dip</a:t>
            </a:r>
          </a:p>
        </p:txBody>
      </p:sp>
      <p:sp>
        <p:nvSpPr>
          <p:cNvPr id="191523" name="Line 35">
            <a:extLst>
              <a:ext uri="{FF2B5EF4-FFF2-40B4-BE49-F238E27FC236}">
                <a16:creationId xmlns:a16="http://schemas.microsoft.com/office/drawing/2014/main" id="{137B1AFF-60E6-1247-922D-6346FE8E39E0}"/>
              </a:ext>
            </a:extLst>
          </p:cNvPr>
          <p:cNvSpPr>
            <a:spLocks noChangeShapeType="1"/>
          </p:cNvSpPr>
          <p:nvPr/>
        </p:nvSpPr>
        <p:spPr bwMode="auto">
          <a:xfrm flipV="1">
            <a:off x="4648200" y="4010025"/>
            <a:ext cx="5334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24" name="Line 36">
            <a:extLst>
              <a:ext uri="{FF2B5EF4-FFF2-40B4-BE49-F238E27FC236}">
                <a16:creationId xmlns:a16="http://schemas.microsoft.com/office/drawing/2014/main" id="{FCA8168E-374B-1449-BCEE-1226CC0562DB}"/>
              </a:ext>
            </a:extLst>
          </p:cNvPr>
          <p:cNvSpPr>
            <a:spLocks noChangeShapeType="1"/>
          </p:cNvSpPr>
          <p:nvPr/>
        </p:nvSpPr>
        <p:spPr bwMode="auto">
          <a:xfrm flipH="1" flipV="1">
            <a:off x="2438400" y="4010025"/>
            <a:ext cx="4572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91525" name="Group 37">
            <a:extLst>
              <a:ext uri="{FF2B5EF4-FFF2-40B4-BE49-F238E27FC236}">
                <a16:creationId xmlns:a16="http://schemas.microsoft.com/office/drawing/2014/main" id="{394E6DEE-1D27-794E-9BA2-567A53DFF65B}"/>
              </a:ext>
            </a:extLst>
          </p:cNvPr>
          <p:cNvGrpSpPr>
            <a:grpSpLocks noChangeAspect="1"/>
          </p:cNvGrpSpPr>
          <p:nvPr/>
        </p:nvGrpSpPr>
        <p:grpSpPr bwMode="auto">
          <a:xfrm flipH="1">
            <a:off x="1524000" y="4691063"/>
            <a:ext cx="6248400" cy="1582737"/>
            <a:chOff x="2011" y="3329"/>
            <a:chExt cx="1149" cy="291"/>
          </a:xfrm>
        </p:grpSpPr>
        <p:sp>
          <p:nvSpPr>
            <p:cNvPr id="191526" name="AutoShape 38">
              <a:extLst>
                <a:ext uri="{FF2B5EF4-FFF2-40B4-BE49-F238E27FC236}">
                  <a16:creationId xmlns:a16="http://schemas.microsoft.com/office/drawing/2014/main" id="{AC123497-E0D3-3F49-89ED-F0C7C4D0F785}"/>
                </a:ext>
              </a:extLst>
            </p:cNvPr>
            <p:cNvSpPr>
              <a:spLocks noChangeAspect="1" noChangeArrowheads="1" noTextEdit="1"/>
            </p:cNvSpPr>
            <p:nvPr/>
          </p:nvSpPr>
          <p:spPr bwMode="auto">
            <a:xfrm>
              <a:off x="2011" y="3329"/>
              <a:ext cx="114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27" name="Freeform 39">
              <a:extLst>
                <a:ext uri="{FF2B5EF4-FFF2-40B4-BE49-F238E27FC236}">
                  <a16:creationId xmlns:a16="http://schemas.microsoft.com/office/drawing/2014/main" id="{75A9893D-F428-734C-B35A-941928E2E888}"/>
                </a:ext>
              </a:extLst>
            </p:cNvPr>
            <p:cNvSpPr>
              <a:spLocks/>
            </p:cNvSpPr>
            <p:nvPr/>
          </p:nvSpPr>
          <p:spPr bwMode="auto">
            <a:xfrm>
              <a:off x="2051" y="3523"/>
              <a:ext cx="83" cy="88"/>
            </a:xfrm>
            <a:custGeom>
              <a:avLst/>
              <a:gdLst>
                <a:gd name="T0" fmla="*/ 85 w 167"/>
                <a:gd name="T1" fmla="*/ 0 h 175"/>
                <a:gd name="T2" fmla="*/ 68 w 167"/>
                <a:gd name="T3" fmla="*/ 2 h 175"/>
                <a:gd name="T4" fmla="*/ 51 w 167"/>
                <a:gd name="T5" fmla="*/ 7 h 175"/>
                <a:gd name="T6" fmla="*/ 38 w 167"/>
                <a:gd name="T7" fmla="*/ 15 h 175"/>
                <a:gd name="T8" fmla="*/ 25 w 167"/>
                <a:gd name="T9" fmla="*/ 25 h 175"/>
                <a:gd name="T10" fmla="*/ 15 w 167"/>
                <a:gd name="T11" fmla="*/ 38 h 175"/>
                <a:gd name="T12" fmla="*/ 6 w 167"/>
                <a:gd name="T13" fmla="*/ 53 h 175"/>
                <a:gd name="T14" fmla="*/ 1 w 167"/>
                <a:gd name="T15" fmla="*/ 70 h 175"/>
                <a:gd name="T16" fmla="*/ 0 w 167"/>
                <a:gd name="T17" fmla="*/ 87 h 175"/>
                <a:gd name="T18" fmla="*/ 1 w 167"/>
                <a:gd name="T19" fmla="*/ 104 h 175"/>
                <a:gd name="T20" fmla="*/ 6 w 167"/>
                <a:gd name="T21" fmla="*/ 122 h 175"/>
                <a:gd name="T22" fmla="*/ 15 w 167"/>
                <a:gd name="T23" fmla="*/ 137 h 175"/>
                <a:gd name="T24" fmla="*/ 25 w 167"/>
                <a:gd name="T25" fmla="*/ 149 h 175"/>
                <a:gd name="T26" fmla="*/ 38 w 167"/>
                <a:gd name="T27" fmla="*/ 160 h 175"/>
                <a:gd name="T28" fmla="*/ 51 w 167"/>
                <a:gd name="T29" fmla="*/ 168 h 175"/>
                <a:gd name="T30" fmla="*/ 68 w 167"/>
                <a:gd name="T31" fmla="*/ 172 h 175"/>
                <a:gd name="T32" fmla="*/ 85 w 167"/>
                <a:gd name="T33" fmla="*/ 175 h 175"/>
                <a:gd name="T34" fmla="*/ 101 w 167"/>
                <a:gd name="T35" fmla="*/ 172 h 175"/>
                <a:gd name="T36" fmla="*/ 117 w 167"/>
                <a:gd name="T37" fmla="*/ 168 h 175"/>
                <a:gd name="T38" fmla="*/ 131 w 167"/>
                <a:gd name="T39" fmla="*/ 160 h 175"/>
                <a:gd name="T40" fmla="*/ 142 w 167"/>
                <a:gd name="T41" fmla="*/ 149 h 175"/>
                <a:gd name="T42" fmla="*/ 153 w 167"/>
                <a:gd name="T43" fmla="*/ 137 h 175"/>
                <a:gd name="T44" fmla="*/ 160 w 167"/>
                <a:gd name="T45" fmla="*/ 122 h 175"/>
                <a:gd name="T46" fmla="*/ 165 w 167"/>
                <a:gd name="T47" fmla="*/ 104 h 175"/>
                <a:gd name="T48" fmla="*/ 167 w 167"/>
                <a:gd name="T49" fmla="*/ 87 h 175"/>
                <a:gd name="T50" fmla="*/ 165 w 167"/>
                <a:gd name="T51" fmla="*/ 70 h 175"/>
                <a:gd name="T52" fmla="*/ 160 w 167"/>
                <a:gd name="T53" fmla="*/ 53 h 175"/>
                <a:gd name="T54" fmla="*/ 153 w 167"/>
                <a:gd name="T55" fmla="*/ 38 h 175"/>
                <a:gd name="T56" fmla="*/ 142 w 167"/>
                <a:gd name="T57" fmla="*/ 25 h 175"/>
                <a:gd name="T58" fmla="*/ 131 w 167"/>
                <a:gd name="T59" fmla="*/ 15 h 175"/>
                <a:gd name="T60" fmla="*/ 117 w 167"/>
                <a:gd name="T61" fmla="*/ 7 h 175"/>
                <a:gd name="T62" fmla="*/ 101 w 167"/>
                <a:gd name="T63" fmla="*/ 2 h 175"/>
                <a:gd name="T64" fmla="*/ 85 w 167"/>
                <a:gd name="T6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7" h="175">
                  <a:moveTo>
                    <a:pt x="85" y="0"/>
                  </a:moveTo>
                  <a:lnTo>
                    <a:pt x="68" y="2"/>
                  </a:lnTo>
                  <a:lnTo>
                    <a:pt x="51" y="7"/>
                  </a:lnTo>
                  <a:lnTo>
                    <a:pt x="38" y="15"/>
                  </a:lnTo>
                  <a:lnTo>
                    <a:pt x="25" y="25"/>
                  </a:lnTo>
                  <a:lnTo>
                    <a:pt x="15" y="38"/>
                  </a:lnTo>
                  <a:lnTo>
                    <a:pt x="6" y="53"/>
                  </a:lnTo>
                  <a:lnTo>
                    <a:pt x="1" y="70"/>
                  </a:lnTo>
                  <a:lnTo>
                    <a:pt x="0" y="87"/>
                  </a:lnTo>
                  <a:lnTo>
                    <a:pt x="1" y="104"/>
                  </a:lnTo>
                  <a:lnTo>
                    <a:pt x="6" y="122"/>
                  </a:lnTo>
                  <a:lnTo>
                    <a:pt x="15" y="137"/>
                  </a:lnTo>
                  <a:lnTo>
                    <a:pt x="25" y="149"/>
                  </a:lnTo>
                  <a:lnTo>
                    <a:pt x="38" y="160"/>
                  </a:lnTo>
                  <a:lnTo>
                    <a:pt x="51" y="168"/>
                  </a:lnTo>
                  <a:lnTo>
                    <a:pt x="68" y="172"/>
                  </a:lnTo>
                  <a:lnTo>
                    <a:pt x="85" y="175"/>
                  </a:lnTo>
                  <a:lnTo>
                    <a:pt x="101" y="172"/>
                  </a:lnTo>
                  <a:lnTo>
                    <a:pt x="117" y="168"/>
                  </a:lnTo>
                  <a:lnTo>
                    <a:pt x="131" y="160"/>
                  </a:lnTo>
                  <a:lnTo>
                    <a:pt x="142" y="149"/>
                  </a:lnTo>
                  <a:lnTo>
                    <a:pt x="153" y="137"/>
                  </a:lnTo>
                  <a:lnTo>
                    <a:pt x="160" y="122"/>
                  </a:lnTo>
                  <a:lnTo>
                    <a:pt x="165" y="104"/>
                  </a:lnTo>
                  <a:lnTo>
                    <a:pt x="167" y="87"/>
                  </a:lnTo>
                  <a:lnTo>
                    <a:pt x="165" y="70"/>
                  </a:lnTo>
                  <a:lnTo>
                    <a:pt x="160" y="53"/>
                  </a:lnTo>
                  <a:lnTo>
                    <a:pt x="153" y="38"/>
                  </a:lnTo>
                  <a:lnTo>
                    <a:pt x="142" y="25"/>
                  </a:lnTo>
                  <a:lnTo>
                    <a:pt x="131" y="15"/>
                  </a:lnTo>
                  <a:lnTo>
                    <a:pt x="117" y="7"/>
                  </a:lnTo>
                  <a:lnTo>
                    <a:pt x="101" y="2"/>
                  </a:lnTo>
                  <a:lnTo>
                    <a:pt x="8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28" name="Freeform 40">
              <a:extLst>
                <a:ext uri="{FF2B5EF4-FFF2-40B4-BE49-F238E27FC236}">
                  <a16:creationId xmlns:a16="http://schemas.microsoft.com/office/drawing/2014/main" id="{8AB1171D-841E-D143-A247-D95E91939224}"/>
                </a:ext>
              </a:extLst>
            </p:cNvPr>
            <p:cNvSpPr>
              <a:spLocks/>
            </p:cNvSpPr>
            <p:nvPr/>
          </p:nvSpPr>
          <p:spPr bwMode="auto">
            <a:xfrm>
              <a:off x="2324" y="3396"/>
              <a:ext cx="54" cy="80"/>
            </a:xfrm>
            <a:custGeom>
              <a:avLst/>
              <a:gdLst>
                <a:gd name="T0" fmla="*/ 107 w 107"/>
                <a:gd name="T1" fmla="*/ 149 h 161"/>
                <a:gd name="T2" fmla="*/ 85 w 107"/>
                <a:gd name="T3" fmla="*/ 153 h 161"/>
                <a:gd name="T4" fmla="*/ 70 w 107"/>
                <a:gd name="T5" fmla="*/ 127 h 161"/>
                <a:gd name="T6" fmla="*/ 70 w 107"/>
                <a:gd name="T7" fmla="*/ 86 h 161"/>
                <a:gd name="T8" fmla="*/ 53 w 107"/>
                <a:gd name="T9" fmla="*/ 41 h 161"/>
                <a:gd name="T10" fmla="*/ 38 w 107"/>
                <a:gd name="T11" fmla="*/ 42 h 161"/>
                <a:gd name="T12" fmla="*/ 31 w 107"/>
                <a:gd name="T13" fmla="*/ 30 h 161"/>
                <a:gd name="T14" fmla="*/ 26 w 107"/>
                <a:gd name="T15" fmla="*/ 0 h 161"/>
                <a:gd name="T16" fmla="*/ 0 w 107"/>
                <a:gd name="T17" fmla="*/ 0 h 161"/>
                <a:gd name="T18" fmla="*/ 7 w 107"/>
                <a:gd name="T19" fmla="*/ 11 h 161"/>
                <a:gd name="T20" fmla="*/ 23 w 107"/>
                <a:gd name="T21" fmla="*/ 11 h 161"/>
                <a:gd name="T22" fmla="*/ 28 w 107"/>
                <a:gd name="T23" fmla="*/ 37 h 161"/>
                <a:gd name="T24" fmla="*/ 36 w 107"/>
                <a:gd name="T25" fmla="*/ 48 h 161"/>
                <a:gd name="T26" fmla="*/ 49 w 107"/>
                <a:gd name="T27" fmla="*/ 48 h 161"/>
                <a:gd name="T28" fmla="*/ 64 w 107"/>
                <a:gd name="T29" fmla="*/ 86 h 161"/>
                <a:gd name="T30" fmla="*/ 64 w 107"/>
                <a:gd name="T31" fmla="*/ 133 h 161"/>
                <a:gd name="T32" fmla="*/ 85 w 107"/>
                <a:gd name="T33" fmla="*/ 161 h 161"/>
                <a:gd name="T34" fmla="*/ 107 w 107"/>
                <a:gd name="T35" fmla="*/ 159 h 161"/>
                <a:gd name="T36" fmla="*/ 107 w 107"/>
                <a:gd name="T37" fmla="*/ 14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161">
                  <a:moveTo>
                    <a:pt x="107" y="149"/>
                  </a:moveTo>
                  <a:lnTo>
                    <a:pt x="85" y="153"/>
                  </a:lnTo>
                  <a:lnTo>
                    <a:pt x="70" y="127"/>
                  </a:lnTo>
                  <a:lnTo>
                    <a:pt x="70" y="86"/>
                  </a:lnTo>
                  <a:lnTo>
                    <a:pt x="53" y="41"/>
                  </a:lnTo>
                  <a:lnTo>
                    <a:pt x="38" y="42"/>
                  </a:lnTo>
                  <a:lnTo>
                    <a:pt x="31" y="30"/>
                  </a:lnTo>
                  <a:lnTo>
                    <a:pt x="26" y="0"/>
                  </a:lnTo>
                  <a:lnTo>
                    <a:pt x="0" y="0"/>
                  </a:lnTo>
                  <a:lnTo>
                    <a:pt x="7" y="11"/>
                  </a:lnTo>
                  <a:lnTo>
                    <a:pt x="23" y="11"/>
                  </a:lnTo>
                  <a:lnTo>
                    <a:pt x="28" y="37"/>
                  </a:lnTo>
                  <a:lnTo>
                    <a:pt x="36" y="48"/>
                  </a:lnTo>
                  <a:lnTo>
                    <a:pt x="49" y="48"/>
                  </a:lnTo>
                  <a:lnTo>
                    <a:pt x="64" y="86"/>
                  </a:lnTo>
                  <a:lnTo>
                    <a:pt x="64" y="133"/>
                  </a:lnTo>
                  <a:lnTo>
                    <a:pt x="85" y="161"/>
                  </a:lnTo>
                  <a:lnTo>
                    <a:pt x="107" y="159"/>
                  </a:lnTo>
                  <a:lnTo>
                    <a:pt x="107" y="149"/>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29" name="Freeform 41">
              <a:extLst>
                <a:ext uri="{FF2B5EF4-FFF2-40B4-BE49-F238E27FC236}">
                  <a16:creationId xmlns:a16="http://schemas.microsoft.com/office/drawing/2014/main" id="{7754F5BC-3B08-364D-B40D-A792098624DB}"/>
                </a:ext>
              </a:extLst>
            </p:cNvPr>
            <p:cNvSpPr>
              <a:spLocks/>
            </p:cNvSpPr>
            <p:nvPr/>
          </p:nvSpPr>
          <p:spPr bwMode="auto">
            <a:xfrm>
              <a:off x="2323" y="3412"/>
              <a:ext cx="53" cy="81"/>
            </a:xfrm>
            <a:custGeom>
              <a:avLst/>
              <a:gdLst>
                <a:gd name="T0" fmla="*/ 108 w 108"/>
                <a:gd name="T1" fmla="*/ 149 h 162"/>
                <a:gd name="T2" fmla="*/ 87 w 108"/>
                <a:gd name="T3" fmla="*/ 154 h 162"/>
                <a:gd name="T4" fmla="*/ 71 w 108"/>
                <a:gd name="T5" fmla="*/ 127 h 162"/>
                <a:gd name="T6" fmla="*/ 71 w 108"/>
                <a:gd name="T7" fmla="*/ 85 h 162"/>
                <a:gd name="T8" fmla="*/ 53 w 108"/>
                <a:gd name="T9" fmla="*/ 41 h 162"/>
                <a:gd name="T10" fmla="*/ 40 w 108"/>
                <a:gd name="T11" fmla="*/ 41 h 162"/>
                <a:gd name="T12" fmla="*/ 32 w 108"/>
                <a:gd name="T13" fmla="*/ 30 h 162"/>
                <a:gd name="T14" fmla="*/ 27 w 108"/>
                <a:gd name="T15" fmla="*/ 1 h 162"/>
                <a:gd name="T16" fmla="*/ 0 w 108"/>
                <a:gd name="T17" fmla="*/ 0 h 162"/>
                <a:gd name="T18" fmla="*/ 7 w 108"/>
                <a:gd name="T19" fmla="*/ 11 h 162"/>
                <a:gd name="T20" fmla="*/ 24 w 108"/>
                <a:gd name="T21" fmla="*/ 11 h 162"/>
                <a:gd name="T22" fmla="*/ 29 w 108"/>
                <a:gd name="T23" fmla="*/ 38 h 162"/>
                <a:gd name="T24" fmla="*/ 37 w 108"/>
                <a:gd name="T25" fmla="*/ 48 h 162"/>
                <a:gd name="T26" fmla="*/ 50 w 108"/>
                <a:gd name="T27" fmla="*/ 48 h 162"/>
                <a:gd name="T28" fmla="*/ 66 w 108"/>
                <a:gd name="T29" fmla="*/ 85 h 162"/>
                <a:gd name="T30" fmla="*/ 66 w 108"/>
                <a:gd name="T31" fmla="*/ 133 h 162"/>
                <a:gd name="T32" fmla="*/ 87 w 108"/>
                <a:gd name="T33" fmla="*/ 162 h 162"/>
                <a:gd name="T34" fmla="*/ 108 w 108"/>
                <a:gd name="T35" fmla="*/ 160 h 162"/>
                <a:gd name="T36" fmla="*/ 108 w 108"/>
                <a:gd name="T37" fmla="*/ 1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62">
                  <a:moveTo>
                    <a:pt x="108" y="149"/>
                  </a:moveTo>
                  <a:lnTo>
                    <a:pt x="87" y="154"/>
                  </a:lnTo>
                  <a:lnTo>
                    <a:pt x="71" y="127"/>
                  </a:lnTo>
                  <a:lnTo>
                    <a:pt x="71" y="85"/>
                  </a:lnTo>
                  <a:lnTo>
                    <a:pt x="53" y="41"/>
                  </a:lnTo>
                  <a:lnTo>
                    <a:pt x="40" y="41"/>
                  </a:lnTo>
                  <a:lnTo>
                    <a:pt x="32" y="30"/>
                  </a:lnTo>
                  <a:lnTo>
                    <a:pt x="27" y="1"/>
                  </a:lnTo>
                  <a:lnTo>
                    <a:pt x="0" y="0"/>
                  </a:lnTo>
                  <a:lnTo>
                    <a:pt x="7" y="11"/>
                  </a:lnTo>
                  <a:lnTo>
                    <a:pt x="24" y="11"/>
                  </a:lnTo>
                  <a:lnTo>
                    <a:pt x="29" y="38"/>
                  </a:lnTo>
                  <a:lnTo>
                    <a:pt x="37" y="48"/>
                  </a:lnTo>
                  <a:lnTo>
                    <a:pt x="50" y="48"/>
                  </a:lnTo>
                  <a:lnTo>
                    <a:pt x="66" y="85"/>
                  </a:lnTo>
                  <a:lnTo>
                    <a:pt x="66" y="133"/>
                  </a:lnTo>
                  <a:lnTo>
                    <a:pt x="87" y="162"/>
                  </a:lnTo>
                  <a:lnTo>
                    <a:pt x="108" y="160"/>
                  </a:lnTo>
                  <a:lnTo>
                    <a:pt x="108" y="149"/>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0" name="Freeform 42">
              <a:extLst>
                <a:ext uri="{FF2B5EF4-FFF2-40B4-BE49-F238E27FC236}">
                  <a16:creationId xmlns:a16="http://schemas.microsoft.com/office/drawing/2014/main" id="{CE044CBD-1ED8-D941-A931-7728BF77C5C3}"/>
                </a:ext>
              </a:extLst>
            </p:cNvPr>
            <p:cNvSpPr>
              <a:spLocks/>
            </p:cNvSpPr>
            <p:nvPr/>
          </p:nvSpPr>
          <p:spPr bwMode="auto">
            <a:xfrm>
              <a:off x="3025" y="3530"/>
              <a:ext cx="79" cy="83"/>
            </a:xfrm>
            <a:custGeom>
              <a:avLst/>
              <a:gdLst>
                <a:gd name="T0" fmla="*/ 79 w 158"/>
                <a:gd name="T1" fmla="*/ 0 h 166"/>
                <a:gd name="T2" fmla="*/ 63 w 158"/>
                <a:gd name="T3" fmla="*/ 2 h 166"/>
                <a:gd name="T4" fmla="*/ 48 w 158"/>
                <a:gd name="T5" fmla="*/ 7 h 166"/>
                <a:gd name="T6" fmla="*/ 35 w 158"/>
                <a:gd name="T7" fmla="*/ 14 h 166"/>
                <a:gd name="T8" fmla="*/ 23 w 158"/>
                <a:gd name="T9" fmla="*/ 25 h 166"/>
                <a:gd name="T10" fmla="*/ 13 w 158"/>
                <a:gd name="T11" fmla="*/ 37 h 166"/>
                <a:gd name="T12" fmla="*/ 6 w 158"/>
                <a:gd name="T13" fmla="*/ 51 h 166"/>
                <a:gd name="T14" fmla="*/ 1 w 158"/>
                <a:gd name="T15" fmla="*/ 66 h 166"/>
                <a:gd name="T16" fmla="*/ 0 w 158"/>
                <a:gd name="T17" fmla="*/ 83 h 166"/>
                <a:gd name="T18" fmla="*/ 1 w 158"/>
                <a:gd name="T19" fmla="*/ 99 h 166"/>
                <a:gd name="T20" fmla="*/ 6 w 158"/>
                <a:gd name="T21" fmla="*/ 115 h 166"/>
                <a:gd name="T22" fmla="*/ 13 w 158"/>
                <a:gd name="T23" fmla="*/ 129 h 166"/>
                <a:gd name="T24" fmla="*/ 23 w 158"/>
                <a:gd name="T25" fmla="*/ 142 h 166"/>
                <a:gd name="T26" fmla="*/ 35 w 158"/>
                <a:gd name="T27" fmla="*/ 152 h 166"/>
                <a:gd name="T28" fmla="*/ 48 w 158"/>
                <a:gd name="T29" fmla="*/ 159 h 166"/>
                <a:gd name="T30" fmla="*/ 63 w 158"/>
                <a:gd name="T31" fmla="*/ 165 h 166"/>
                <a:gd name="T32" fmla="*/ 79 w 158"/>
                <a:gd name="T33" fmla="*/ 166 h 166"/>
                <a:gd name="T34" fmla="*/ 95 w 158"/>
                <a:gd name="T35" fmla="*/ 165 h 166"/>
                <a:gd name="T36" fmla="*/ 110 w 158"/>
                <a:gd name="T37" fmla="*/ 159 h 166"/>
                <a:gd name="T38" fmla="*/ 124 w 158"/>
                <a:gd name="T39" fmla="*/ 152 h 166"/>
                <a:gd name="T40" fmla="*/ 135 w 158"/>
                <a:gd name="T41" fmla="*/ 142 h 166"/>
                <a:gd name="T42" fmla="*/ 144 w 158"/>
                <a:gd name="T43" fmla="*/ 129 h 166"/>
                <a:gd name="T44" fmla="*/ 152 w 158"/>
                <a:gd name="T45" fmla="*/ 115 h 166"/>
                <a:gd name="T46" fmla="*/ 157 w 158"/>
                <a:gd name="T47" fmla="*/ 99 h 166"/>
                <a:gd name="T48" fmla="*/ 158 w 158"/>
                <a:gd name="T49" fmla="*/ 83 h 166"/>
                <a:gd name="T50" fmla="*/ 157 w 158"/>
                <a:gd name="T51" fmla="*/ 66 h 166"/>
                <a:gd name="T52" fmla="*/ 152 w 158"/>
                <a:gd name="T53" fmla="*/ 51 h 166"/>
                <a:gd name="T54" fmla="*/ 144 w 158"/>
                <a:gd name="T55" fmla="*/ 37 h 166"/>
                <a:gd name="T56" fmla="*/ 135 w 158"/>
                <a:gd name="T57" fmla="*/ 25 h 166"/>
                <a:gd name="T58" fmla="*/ 124 w 158"/>
                <a:gd name="T59" fmla="*/ 14 h 166"/>
                <a:gd name="T60" fmla="*/ 110 w 158"/>
                <a:gd name="T61" fmla="*/ 7 h 166"/>
                <a:gd name="T62" fmla="*/ 95 w 158"/>
                <a:gd name="T63" fmla="*/ 2 h 166"/>
                <a:gd name="T64" fmla="*/ 79 w 158"/>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66">
                  <a:moveTo>
                    <a:pt x="79" y="0"/>
                  </a:moveTo>
                  <a:lnTo>
                    <a:pt x="63" y="2"/>
                  </a:lnTo>
                  <a:lnTo>
                    <a:pt x="48" y="7"/>
                  </a:lnTo>
                  <a:lnTo>
                    <a:pt x="35" y="14"/>
                  </a:lnTo>
                  <a:lnTo>
                    <a:pt x="23" y="25"/>
                  </a:lnTo>
                  <a:lnTo>
                    <a:pt x="13" y="37"/>
                  </a:lnTo>
                  <a:lnTo>
                    <a:pt x="6" y="51"/>
                  </a:lnTo>
                  <a:lnTo>
                    <a:pt x="1" y="66"/>
                  </a:lnTo>
                  <a:lnTo>
                    <a:pt x="0" y="83"/>
                  </a:lnTo>
                  <a:lnTo>
                    <a:pt x="1" y="99"/>
                  </a:lnTo>
                  <a:lnTo>
                    <a:pt x="6" y="115"/>
                  </a:lnTo>
                  <a:lnTo>
                    <a:pt x="13" y="129"/>
                  </a:lnTo>
                  <a:lnTo>
                    <a:pt x="23" y="142"/>
                  </a:lnTo>
                  <a:lnTo>
                    <a:pt x="35" y="152"/>
                  </a:lnTo>
                  <a:lnTo>
                    <a:pt x="48" y="159"/>
                  </a:lnTo>
                  <a:lnTo>
                    <a:pt x="63" y="165"/>
                  </a:lnTo>
                  <a:lnTo>
                    <a:pt x="79" y="166"/>
                  </a:lnTo>
                  <a:lnTo>
                    <a:pt x="95" y="165"/>
                  </a:lnTo>
                  <a:lnTo>
                    <a:pt x="110" y="159"/>
                  </a:lnTo>
                  <a:lnTo>
                    <a:pt x="124" y="152"/>
                  </a:lnTo>
                  <a:lnTo>
                    <a:pt x="135" y="142"/>
                  </a:lnTo>
                  <a:lnTo>
                    <a:pt x="144" y="129"/>
                  </a:lnTo>
                  <a:lnTo>
                    <a:pt x="152" y="115"/>
                  </a:lnTo>
                  <a:lnTo>
                    <a:pt x="157" y="99"/>
                  </a:lnTo>
                  <a:lnTo>
                    <a:pt x="158" y="83"/>
                  </a:lnTo>
                  <a:lnTo>
                    <a:pt x="157" y="66"/>
                  </a:lnTo>
                  <a:lnTo>
                    <a:pt x="152" y="51"/>
                  </a:lnTo>
                  <a:lnTo>
                    <a:pt x="144" y="37"/>
                  </a:lnTo>
                  <a:lnTo>
                    <a:pt x="135" y="25"/>
                  </a:lnTo>
                  <a:lnTo>
                    <a:pt x="124" y="14"/>
                  </a:lnTo>
                  <a:lnTo>
                    <a:pt x="110" y="7"/>
                  </a:lnTo>
                  <a:lnTo>
                    <a:pt x="95" y="2"/>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1" name="Freeform 43">
              <a:extLst>
                <a:ext uri="{FF2B5EF4-FFF2-40B4-BE49-F238E27FC236}">
                  <a16:creationId xmlns:a16="http://schemas.microsoft.com/office/drawing/2014/main" id="{2F500265-090B-3A4B-93DB-0FAFE5B26F8A}"/>
                </a:ext>
              </a:extLst>
            </p:cNvPr>
            <p:cNvSpPr>
              <a:spLocks/>
            </p:cNvSpPr>
            <p:nvPr/>
          </p:nvSpPr>
          <p:spPr bwMode="auto">
            <a:xfrm>
              <a:off x="2940" y="3530"/>
              <a:ext cx="79" cy="83"/>
            </a:xfrm>
            <a:custGeom>
              <a:avLst/>
              <a:gdLst>
                <a:gd name="T0" fmla="*/ 79 w 158"/>
                <a:gd name="T1" fmla="*/ 0 h 166"/>
                <a:gd name="T2" fmla="*/ 63 w 158"/>
                <a:gd name="T3" fmla="*/ 2 h 166"/>
                <a:gd name="T4" fmla="*/ 48 w 158"/>
                <a:gd name="T5" fmla="*/ 7 h 166"/>
                <a:gd name="T6" fmla="*/ 34 w 158"/>
                <a:gd name="T7" fmla="*/ 14 h 166"/>
                <a:gd name="T8" fmla="*/ 23 w 158"/>
                <a:gd name="T9" fmla="*/ 25 h 166"/>
                <a:gd name="T10" fmla="*/ 14 w 158"/>
                <a:gd name="T11" fmla="*/ 37 h 166"/>
                <a:gd name="T12" fmla="*/ 6 w 158"/>
                <a:gd name="T13" fmla="*/ 51 h 166"/>
                <a:gd name="T14" fmla="*/ 1 w 158"/>
                <a:gd name="T15" fmla="*/ 66 h 166"/>
                <a:gd name="T16" fmla="*/ 0 w 158"/>
                <a:gd name="T17" fmla="*/ 83 h 166"/>
                <a:gd name="T18" fmla="*/ 1 w 158"/>
                <a:gd name="T19" fmla="*/ 99 h 166"/>
                <a:gd name="T20" fmla="*/ 6 w 158"/>
                <a:gd name="T21" fmla="*/ 115 h 166"/>
                <a:gd name="T22" fmla="*/ 14 w 158"/>
                <a:gd name="T23" fmla="*/ 129 h 166"/>
                <a:gd name="T24" fmla="*/ 23 w 158"/>
                <a:gd name="T25" fmla="*/ 142 h 166"/>
                <a:gd name="T26" fmla="*/ 34 w 158"/>
                <a:gd name="T27" fmla="*/ 152 h 166"/>
                <a:gd name="T28" fmla="*/ 48 w 158"/>
                <a:gd name="T29" fmla="*/ 159 h 166"/>
                <a:gd name="T30" fmla="*/ 63 w 158"/>
                <a:gd name="T31" fmla="*/ 165 h 166"/>
                <a:gd name="T32" fmla="*/ 79 w 158"/>
                <a:gd name="T33" fmla="*/ 166 h 166"/>
                <a:gd name="T34" fmla="*/ 95 w 158"/>
                <a:gd name="T35" fmla="*/ 165 h 166"/>
                <a:gd name="T36" fmla="*/ 110 w 158"/>
                <a:gd name="T37" fmla="*/ 159 h 166"/>
                <a:gd name="T38" fmla="*/ 123 w 158"/>
                <a:gd name="T39" fmla="*/ 152 h 166"/>
                <a:gd name="T40" fmla="*/ 135 w 158"/>
                <a:gd name="T41" fmla="*/ 142 h 166"/>
                <a:gd name="T42" fmla="*/ 145 w 158"/>
                <a:gd name="T43" fmla="*/ 129 h 166"/>
                <a:gd name="T44" fmla="*/ 152 w 158"/>
                <a:gd name="T45" fmla="*/ 115 h 166"/>
                <a:gd name="T46" fmla="*/ 156 w 158"/>
                <a:gd name="T47" fmla="*/ 99 h 166"/>
                <a:gd name="T48" fmla="*/ 158 w 158"/>
                <a:gd name="T49" fmla="*/ 83 h 166"/>
                <a:gd name="T50" fmla="*/ 156 w 158"/>
                <a:gd name="T51" fmla="*/ 66 h 166"/>
                <a:gd name="T52" fmla="*/ 152 w 158"/>
                <a:gd name="T53" fmla="*/ 51 h 166"/>
                <a:gd name="T54" fmla="*/ 145 w 158"/>
                <a:gd name="T55" fmla="*/ 37 h 166"/>
                <a:gd name="T56" fmla="*/ 135 w 158"/>
                <a:gd name="T57" fmla="*/ 25 h 166"/>
                <a:gd name="T58" fmla="*/ 123 w 158"/>
                <a:gd name="T59" fmla="*/ 14 h 166"/>
                <a:gd name="T60" fmla="*/ 110 w 158"/>
                <a:gd name="T61" fmla="*/ 7 h 166"/>
                <a:gd name="T62" fmla="*/ 95 w 158"/>
                <a:gd name="T63" fmla="*/ 2 h 166"/>
                <a:gd name="T64" fmla="*/ 79 w 158"/>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66">
                  <a:moveTo>
                    <a:pt x="79" y="0"/>
                  </a:moveTo>
                  <a:lnTo>
                    <a:pt x="63" y="2"/>
                  </a:lnTo>
                  <a:lnTo>
                    <a:pt x="48" y="7"/>
                  </a:lnTo>
                  <a:lnTo>
                    <a:pt x="34" y="14"/>
                  </a:lnTo>
                  <a:lnTo>
                    <a:pt x="23" y="25"/>
                  </a:lnTo>
                  <a:lnTo>
                    <a:pt x="14" y="37"/>
                  </a:lnTo>
                  <a:lnTo>
                    <a:pt x="6" y="51"/>
                  </a:lnTo>
                  <a:lnTo>
                    <a:pt x="1" y="66"/>
                  </a:lnTo>
                  <a:lnTo>
                    <a:pt x="0" y="83"/>
                  </a:lnTo>
                  <a:lnTo>
                    <a:pt x="1" y="99"/>
                  </a:lnTo>
                  <a:lnTo>
                    <a:pt x="6" y="115"/>
                  </a:lnTo>
                  <a:lnTo>
                    <a:pt x="14" y="129"/>
                  </a:lnTo>
                  <a:lnTo>
                    <a:pt x="23" y="142"/>
                  </a:lnTo>
                  <a:lnTo>
                    <a:pt x="34" y="152"/>
                  </a:lnTo>
                  <a:lnTo>
                    <a:pt x="48" y="159"/>
                  </a:lnTo>
                  <a:lnTo>
                    <a:pt x="63" y="165"/>
                  </a:lnTo>
                  <a:lnTo>
                    <a:pt x="79" y="166"/>
                  </a:lnTo>
                  <a:lnTo>
                    <a:pt x="95" y="165"/>
                  </a:lnTo>
                  <a:lnTo>
                    <a:pt x="110" y="159"/>
                  </a:lnTo>
                  <a:lnTo>
                    <a:pt x="123" y="152"/>
                  </a:lnTo>
                  <a:lnTo>
                    <a:pt x="135" y="142"/>
                  </a:lnTo>
                  <a:lnTo>
                    <a:pt x="145" y="129"/>
                  </a:lnTo>
                  <a:lnTo>
                    <a:pt x="152" y="115"/>
                  </a:lnTo>
                  <a:lnTo>
                    <a:pt x="156" y="99"/>
                  </a:lnTo>
                  <a:lnTo>
                    <a:pt x="158" y="83"/>
                  </a:lnTo>
                  <a:lnTo>
                    <a:pt x="156" y="66"/>
                  </a:lnTo>
                  <a:lnTo>
                    <a:pt x="152" y="51"/>
                  </a:lnTo>
                  <a:lnTo>
                    <a:pt x="145" y="37"/>
                  </a:lnTo>
                  <a:lnTo>
                    <a:pt x="135" y="25"/>
                  </a:lnTo>
                  <a:lnTo>
                    <a:pt x="123" y="14"/>
                  </a:lnTo>
                  <a:lnTo>
                    <a:pt x="110" y="7"/>
                  </a:lnTo>
                  <a:lnTo>
                    <a:pt x="95" y="2"/>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2" name="Freeform 44">
              <a:extLst>
                <a:ext uri="{FF2B5EF4-FFF2-40B4-BE49-F238E27FC236}">
                  <a16:creationId xmlns:a16="http://schemas.microsoft.com/office/drawing/2014/main" id="{ABF1851B-E618-FE46-A3F6-C7074DE1DE9C}"/>
                </a:ext>
              </a:extLst>
            </p:cNvPr>
            <p:cNvSpPr>
              <a:spLocks/>
            </p:cNvSpPr>
            <p:nvPr/>
          </p:nvSpPr>
          <p:spPr bwMode="auto">
            <a:xfrm>
              <a:off x="2403" y="3489"/>
              <a:ext cx="64" cy="31"/>
            </a:xfrm>
            <a:custGeom>
              <a:avLst/>
              <a:gdLst>
                <a:gd name="T0" fmla="*/ 99 w 127"/>
                <a:gd name="T1" fmla="*/ 17 h 61"/>
                <a:gd name="T2" fmla="*/ 106 w 127"/>
                <a:gd name="T3" fmla="*/ 36 h 61"/>
                <a:gd name="T4" fmla="*/ 127 w 127"/>
                <a:gd name="T5" fmla="*/ 32 h 61"/>
                <a:gd name="T6" fmla="*/ 127 w 127"/>
                <a:gd name="T7" fmla="*/ 54 h 61"/>
                <a:gd name="T8" fmla="*/ 0 w 127"/>
                <a:gd name="T9" fmla="*/ 61 h 61"/>
                <a:gd name="T10" fmla="*/ 2 w 127"/>
                <a:gd name="T11" fmla="*/ 36 h 61"/>
                <a:gd name="T12" fmla="*/ 27 w 127"/>
                <a:gd name="T13" fmla="*/ 36 h 61"/>
                <a:gd name="T14" fmla="*/ 30 w 127"/>
                <a:gd name="T15" fmla="*/ 0 h 61"/>
                <a:gd name="T16" fmla="*/ 33 w 127"/>
                <a:gd name="T17" fmla="*/ 1 h 61"/>
                <a:gd name="T18" fmla="*/ 41 w 127"/>
                <a:gd name="T19" fmla="*/ 5 h 61"/>
                <a:gd name="T20" fmla="*/ 53 w 127"/>
                <a:gd name="T21" fmla="*/ 9 h 61"/>
                <a:gd name="T22" fmla="*/ 66 w 127"/>
                <a:gd name="T23" fmla="*/ 14 h 61"/>
                <a:gd name="T24" fmla="*/ 78 w 127"/>
                <a:gd name="T25" fmla="*/ 18 h 61"/>
                <a:gd name="T26" fmla="*/ 90 w 127"/>
                <a:gd name="T27" fmla="*/ 21 h 61"/>
                <a:gd name="T28" fmla="*/ 97 w 127"/>
                <a:gd name="T29" fmla="*/ 21 h 61"/>
                <a:gd name="T30" fmla="*/ 99 w 127"/>
                <a:gd name="T31" fmla="*/ 1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7" h="61">
                  <a:moveTo>
                    <a:pt x="99" y="17"/>
                  </a:moveTo>
                  <a:lnTo>
                    <a:pt x="106" y="36"/>
                  </a:lnTo>
                  <a:lnTo>
                    <a:pt x="127" y="32"/>
                  </a:lnTo>
                  <a:lnTo>
                    <a:pt x="127" y="54"/>
                  </a:lnTo>
                  <a:lnTo>
                    <a:pt x="0" y="61"/>
                  </a:lnTo>
                  <a:lnTo>
                    <a:pt x="2" y="36"/>
                  </a:lnTo>
                  <a:lnTo>
                    <a:pt x="27" y="36"/>
                  </a:lnTo>
                  <a:lnTo>
                    <a:pt x="30" y="0"/>
                  </a:lnTo>
                  <a:lnTo>
                    <a:pt x="33" y="1"/>
                  </a:lnTo>
                  <a:lnTo>
                    <a:pt x="41" y="5"/>
                  </a:lnTo>
                  <a:lnTo>
                    <a:pt x="53" y="9"/>
                  </a:lnTo>
                  <a:lnTo>
                    <a:pt x="66" y="14"/>
                  </a:lnTo>
                  <a:lnTo>
                    <a:pt x="78" y="18"/>
                  </a:lnTo>
                  <a:lnTo>
                    <a:pt x="90" y="21"/>
                  </a:lnTo>
                  <a:lnTo>
                    <a:pt x="97" y="21"/>
                  </a:lnTo>
                  <a:lnTo>
                    <a:pt x="99" y="17"/>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3" name="Freeform 45">
              <a:extLst>
                <a:ext uri="{FF2B5EF4-FFF2-40B4-BE49-F238E27FC236}">
                  <a16:creationId xmlns:a16="http://schemas.microsoft.com/office/drawing/2014/main" id="{B6B275BA-0465-2B4F-A220-964B27EEBB44}"/>
                </a:ext>
              </a:extLst>
            </p:cNvPr>
            <p:cNvSpPr>
              <a:spLocks/>
            </p:cNvSpPr>
            <p:nvPr/>
          </p:nvSpPr>
          <p:spPr bwMode="auto">
            <a:xfrm>
              <a:off x="2373" y="3329"/>
              <a:ext cx="787" cy="266"/>
            </a:xfrm>
            <a:custGeom>
              <a:avLst/>
              <a:gdLst>
                <a:gd name="T0" fmla="*/ 0 w 1574"/>
                <a:gd name="T1" fmla="*/ 344 h 533"/>
                <a:gd name="T2" fmla="*/ 0 w 1574"/>
                <a:gd name="T3" fmla="*/ 16 h 533"/>
                <a:gd name="T4" fmla="*/ 11 w 1574"/>
                <a:gd name="T5" fmla="*/ 0 h 533"/>
                <a:gd name="T6" fmla="*/ 1546 w 1574"/>
                <a:gd name="T7" fmla="*/ 1 h 533"/>
                <a:gd name="T8" fmla="*/ 1573 w 1574"/>
                <a:gd name="T9" fmla="*/ 31 h 533"/>
                <a:gd name="T10" fmla="*/ 1574 w 1574"/>
                <a:gd name="T11" fmla="*/ 428 h 533"/>
                <a:gd name="T12" fmla="*/ 1538 w 1574"/>
                <a:gd name="T13" fmla="*/ 436 h 533"/>
                <a:gd name="T14" fmla="*/ 1554 w 1574"/>
                <a:gd name="T15" fmla="*/ 526 h 533"/>
                <a:gd name="T16" fmla="*/ 1539 w 1574"/>
                <a:gd name="T17" fmla="*/ 533 h 533"/>
                <a:gd name="T18" fmla="*/ 1523 w 1574"/>
                <a:gd name="T19" fmla="*/ 468 h 533"/>
                <a:gd name="T20" fmla="*/ 1158 w 1574"/>
                <a:gd name="T21" fmla="*/ 453 h 533"/>
                <a:gd name="T22" fmla="*/ 1158 w 1574"/>
                <a:gd name="T23" fmla="*/ 514 h 533"/>
                <a:gd name="T24" fmla="*/ 422 w 1574"/>
                <a:gd name="T25" fmla="*/ 512 h 533"/>
                <a:gd name="T26" fmla="*/ 422 w 1574"/>
                <a:gd name="T27" fmla="*/ 436 h 533"/>
                <a:gd name="T28" fmla="*/ 319 w 1574"/>
                <a:gd name="T29" fmla="*/ 435 h 533"/>
                <a:gd name="T30" fmla="*/ 317 w 1574"/>
                <a:gd name="T31" fmla="*/ 344 h 533"/>
                <a:gd name="T32" fmla="*/ 0 w 1574"/>
                <a:gd name="T33" fmla="*/ 344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4" h="533">
                  <a:moveTo>
                    <a:pt x="0" y="344"/>
                  </a:moveTo>
                  <a:lnTo>
                    <a:pt x="0" y="16"/>
                  </a:lnTo>
                  <a:lnTo>
                    <a:pt x="11" y="0"/>
                  </a:lnTo>
                  <a:lnTo>
                    <a:pt x="1546" y="1"/>
                  </a:lnTo>
                  <a:lnTo>
                    <a:pt x="1573" y="31"/>
                  </a:lnTo>
                  <a:lnTo>
                    <a:pt x="1574" y="428"/>
                  </a:lnTo>
                  <a:lnTo>
                    <a:pt x="1538" y="436"/>
                  </a:lnTo>
                  <a:lnTo>
                    <a:pt x="1554" y="526"/>
                  </a:lnTo>
                  <a:lnTo>
                    <a:pt x="1539" y="533"/>
                  </a:lnTo>
                  <a:lnTo>
                    <a:pt x="1523" y="468"/>
                  </a:lnTo>
                  <a:lnTo>
                    <a:pt x="1158" y="453"/>
                  </a:lnTo>
                  <a:lnTo>
                    <a:pt x="1158" y="514"/>
                  </a:lnTo>
                  <a:lnTo>
                    <a:pt x="422" y="512"/>
                  </a:lnTo>
                  <a:lnTo>
                    <a:pt x="422" y="436"/>
                  </a:lnTo>
                  <a:lnTo>
                    <a:pt x="319" y="435"/>
                  </a:lnTo>
                  <a:lnTo>
                    <a:pt x="317" y="344"/>
                  </a:lnTo>
                  <a:lnTo>
                    <a:pt x="0" y="344"/>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4" name="Freeform 46">
              <a:extLst>
                <a:ext uri="{FF2B5EF4-FFF2-40B4-BE49-F238E27FC236}">
                  <a16:creationId xmlns:a16="http://schemas.microsoft.com/office/drawing/2014/main" id="{79A3F301-E108-2745-93FD-FFC0D9A4E27A}"/>
                </a:ext>
              </a:extLst>
            </p:cNvPr>
            <p:cNvSpPr>
              <a:spLocks/>
            </p:cNvSpPr>
            <p:nvPr/>
          </p:nvSpPr>
          <p:spPr bwMode="auto">
            <a:xfrm>
              <a:off x="2330" y="3525"/>
              <a:ext cx="77" cy="83"/>
            </a:xfrm>
            <a:custGeom>
              <a:avLst/>
              <a:gdLst>
                <a:gd name="T0" fmla="*/ 80 w 156"/>
                <a:gd name="T1" fmla="*/ 0 h 166"/>
                <a:gd name="T2" fmla="*/ 64 w 156"/>
                <a:gd name="T3" fmla="*/ 1 h 166"/>
                <a:gd name="T4" fmla="*/ 49 w 156"/>
                <a:gd name="T5" fmla="*/ 7 h 166"/>
                <a:gd name="T6" fmla="*/ 35 w 156"/>
                <a:gd name="T7" fmla="*/ 14 h 166"/>
                <a:gd name="T8" fmla="*/ 23 w 156"/>
                <a:gd name="T9" fmla="*/ 24 h 166"/>
                <a:gd name="T10" fmla="*/ 14 w 156"/>
                <a:gd name="T11" fmla="*/ 37 h 166"/>
                <a:gd name="T12" fmla="*/ 6 w 156"/>
                <a:gd name="T13" fmla="*/ 51 h 166"/>
                <a:gd name="T14" fmla="*/ 1 w 156"/>
                <a:gd name="T15" fmla="*/ 66 h 166"/>
                <a:gd name="T16" fmla="*/ 0 w 156"/>
                <a:gd name="T17" fmla="*/ 83 h 166"/>
                <a:gd name="T18" fmla="*/ 1 w 156"/>
                <a:gd name="T19" fmla="*/ 100 h 166"/>
                <a:gd name="T20" fmla="*/ 6 w 156"/>
                <a:gd name="T21" fmla="*/ 115 h 166"/>
                <a:gd name="T22" fmla="*/ 14 w 156"/>
                <a:gd name="T23" fmla="*/ 129 h 166"/>
                <a:gd name="T24" fmla="*/ 23 w 156"/>
                <a:gd name="T25" fmla="*/ 142 h 166"/>
                <a:gd name="T26" fmla="*/ 35 w 156"/>
                <a:gd name="T27" fmla="*/ 152 h 166"/>
                <a:gd name="T28" fmla="*/ 49 w 156"/>
                <a:gd name="T29" fmla="*/ 159 h 166"/>
                <a:gd name="T30" fmla="*/ 64 w 156"/>
                <a:gd name="T31" fmla="*/ 165 h 166"/>
                <a:gd name="T32" fmla="*/ 80 w 156"/>
                <a:gd name="T33" fmla="*/ 166 h 166"/>
                <a:gd name="T34" fmla="*/ 95 w 156"/>
                <a:gd name="T35" fmla="*/ 165 h 166"/>
                <a:gd name="T36" fmla="*/ 110 w 156"/>
                <a:gd name="T37" fmla="*/ 159 h 166"/>
                <a:gd name="T38" fmla="*/ 122 w 156"/>
                <a:gd name="T39" fmla="*/ 152 h 166"/>
                <a:gd name="T40" fmla="*/ 134 w 156"/>
                <a:gd name="T41" fmla="*/ 142 h 166"/>
                <a:gd name="T42" fmla="*/ 143 w 156"/>
                <a:gd name="T43" fmla="*/ 129 h 166"/>
                <a:gd name="T44" fmla="*/ 150 w 156"/>
                <a:gd name="T45" fmla="*/ 115 h 166"/>
                <a:gd name="T46" fmla="*/ 155 w 156"/>
                <a:gd name="T47" fmla="*/ 100 h 166"/>
                <a:gd name="T48" fmla="*/ 156 w 156"/>
                <a:gd name="T49" fmla="*/ 83 h 166"/>
                <a:gd name="T50" fmla="*/ 155 w 156"/>
                <a:gd name="T51" fmla="*/ 66 h 166"/>
                <a:gd name="T52" fmla="*/ 150 w 156"/>
                <a:gd name="T53" fmla="*/ 51 h 166"/>
                <a:gd name="T54" fmla="*/ 143 w 156"/>
                <a:gd name="T55" fmla="*/ 37 h 166"/>
                <a:gd name="T56" fmla="*/ 134 w 156"/>
                <a:gd name="T57" fmla="*/ 24 h 166"/>
                <a:gd name="T58" fmla="*/ 122 w 156"/>
                <a:gd name="T59" fmla="*/ 14 h 166"/>
                <a:gd name="T60" fmla="*/ 110 w 156"/>
                <a:gd name="T61" fmla="*/ 7 h 166"/>
                <a:gd name="T62" fmla="*/ 95 w 156"/>
                <a:gd name="T63" fmla="*/ 1 h 166"/>
                <a:gd name="T64" fmla="*/ 80 w 156"/>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166">
                  <a:moveTo>
                    <a:pt x="80" y="0"/>
                  </a:moveTo>
                  <a:lnTo>
                    <a:pt x="64" y="1"/>
                  </a:lnTo>
                  <a:lnTo>
                    <a:pt x="49" y="7"/>
                  </a:lnTo>
                  <a:lnTo>
                    <a:pt x="35" y="14"/>
                  </a:lnTo>
                  <a:lnTo>
                    <a:pt x="23" y="24"/>
                  </a:lnTo>
                  <a:lnTo>
                    <a:pt x="14" y="37"/>
                  </a:lnTo>
                  <a:lnTo>
                    <a:pt x="6" y="51"/>
                  </a:lnTo>
                  <a:lnTo>
                    <a:pt x="1" y="66"/>
                  </a:lnTo>
                  <a:lnTo>
                    <a:pt x="0" y="83"/>
                  </a:lnTo>
                  <a:lnTo>
                    <a:pt x="1" y="100"/>
                  </a:lnTo>
                  <a:lnTo>
                    <a:pt x="6" y="115"/>
                  </a:lnTo>
                  <a:lnTo>
                    <a:pt x="14" y="129"/>
                  </a:lnTo>
                  <a:lnTo>
                    <a:pt x="23" y="142"/>
                  </a:lnTo>
                  <a:lnTo>
                    <a:pt x="35" y="152"/>
                  </a:lnTo>
                  <a:lnTo>
                    <a:pt x="49" y="159"/>
                  </a:lnTo>
                  <a:lnTo>
                    <a:pt x="64" y="165"/>
                  </a:lnTo>
                  <a:lnTo>
                    <a:pt x="80" y="166"/>
                  </a:lnTo>
                  <a:lnTo>
                    <a:pt x="95" y="165"/>
                  </a:lnTo>
                  <a:lnTo>
                    <a:pt x="110" y="159"/>
                  </a:lnTo>
                  <a:lnTo>
                    <a:pt x="122" y="152"/>
                  </a:lnTo>
                  <a:lnTo>
                    <a:pt x="134" y="142"/>
                  </a:lnTo>
                  <a:lnTo>
                    <a:pt x="143" y="129"/>
                  </a:lnTo>
                  <a:lnTo>
                    <a:pt x="150" y="115"/>
                  </a:lnTo>
                  <a:lnTo>
                    <a:pt x="155" y="100"/>
                  </a:lnTo>
                  <a:lnTo>
                    <a:pt x="156" y="83"/>
                  </a:lnTo>
                  <a:lnTo>
                    <a:pt x="155" y="66"/>
                  </a:lnTo>
                  <a:lnTo>
                    <a:pt x="150" y="51"/>
                  </a:lnTo>
                  <a:lnTo>
                    <a:pt x="143" y="37"/>
                  </a:lnTo>
                  <a:lnTo>
                    <a:pt x="134" y="24"/>
                  </a:lnTo>
                  <a:lnTo>
                    <a:pt x="122" y="14"/>
                  </a:lnTo>
                  <a:lnTo>
                    <a:pt x="110" y="7"/>
                  </a:lnTo>
                  <a:lnTo>
                    <a:pt x="95" y="1"/>
                  </a:lnTo>
                  <a:lnTo>
                    <a:pt x="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5" name="Freeform 47">
              <a:extLst>
                <a:ext uri="{FF2B5EF4-FFF2-40B4-BE49-F238E27FC236}">
                  <a16:creationId xmlns:a16="http://schemas.microsoft.com/office/drawing/2014/main" id="{52F39D57-029E-EA4E-A055-B476F844B40E}"/>
                </a:ext>
              </a:extLst>
            </p:cNvPr>
            <p:cNvSpPr>
              <a:spLocks/>
            </p:cNvSpPr>
            <p:nvPr/>
          </p:nvSpPr>
          <p:spPr bwMode="auto">
            <a:xfrm>
              <a:off x="2399" y="3530"/>
              <a:ext cx="79" cy="83"/>
            </a:xfrm>
            <a:custGeom>
              <a:avLst/>
              <a:gdLst>
                <a:gd name="T0" fmla="*/ 77 w 156"/>
                <a:gd name="T1" fmla="*/ 0 h 166"/>
                <a:gd name="T2" fmla="*/ 61 w 156"/>
                <a:gd name="T3" fmla="*/ 2 h 166"/>
                <a:gd name="T4" fmla="*/ 47 w 156"/>
                <a:gd name="T5" fmla="*/ 7 h 166"/>
                <a:gd name="T6" fmla="*/ 33 w 156"/>
                <a:gd name="T7" fmla="*/ 14 h 166"/>
                <a:gd name="T8" fmla="*/ 22 w 156"/>
                <a:gd name="T9" fmla="*/ 25 h 166"/>
                <a:gd name="T10" fmla="*/ 12 w 156"/>
                <a:gd name="T11" fmla="*/ 37 h 166"/>
                <a:gd name="T12" fmla="*/ 6 w 156"/>
                <a:gd name="T13" fmla="*/ 51 h 166"/>
                <a:gd name="T14" fmla="*/ 1 w 156"/>
                <a:gd name="T15" fmla="*/ 66 h 166"/>
                <a:gd name="T16" fmla="*/ 0 w 156"/>
                <a:gd name="T17" fmla="*/ 83 h 166"/>
                <a:gd name="T18" fmla="*/ 1 w 156"/>
                <a:gd name="T19" fmla="*/ 99 h 166"/>
                <a:gd name="T20" fmla="*/ 6 w 156"/>
                <a:gd name="T21" fmla="*/ 115 h 166"/>
                <a:gd name="T22" fmla="*/ 12 w 156"/>
                <a:gd name="T23" fmla="*/ 129 h 166"/>
                <a:gd name="T24" fmla="*/ 22 w 156"/>
                <a:gd name="T25" fmla="*/ 142 h 166"/>
                <a:gd name="T26" fmla="*/ 33 w 156"/>
                <a:gd name="T27" fmla="*/ 152 h 166"/>
                <a:gd name="T28" fmla="*/ 47 w 156"/>
                <a:gd name="T29" fmla="*/ 159 h 166"/>
                <a:gd name="T30" fmla="*/ 61 w 156"/>
                <a:gd name="T31" fmla="*/ 165 h 166"/>
                <a:gd name="T32" fmla="*/ 77 w 156"/>
                <a:gd name="T33" fmla="*/ 166 h 166"/>
                <a:gd name="T34" fmla="*/ 93 w 156"/>
                <a:gd name="T35" fmla="*/ 165 h 166"/>
                <a:gd name="T36" fmla="*/ 108 w 156"/>
                <a:gd name="T37" fmla="*/ 159 h 166"/>
                <a:gd name="T38" fmla="*/ 122 w 156"/>
                <a:gd name="T39" fmla="*/ 152 h 166"/>
                <a:gd name="T40" fmla="*/ 133 w 156"/>
                <a:gd name="T41" fmla="*/ 142 h 166"/>
                <a:gd name="T42" fmla="*/ 143 w 156"/>
                <a:gd name="T43" fmla="*/ 129 h 166"/>
                <a:gd name="T44" fmla="*/ 151 w 156"/>
                <a:gd name="T45" fmla="*/ 115 h 166"/>
                <a:gd name="T46" fmla="*/ 155 w 156"/>
                <a:gd name="T47" fmla="*/ 99 h 166"/>
                <a:gd name="T48" fmla="*/ 156 w 156"/>
                <a:gd name="T49" fmla="*/ 83 h 166"/>
                <a:gd name="T50" fmla="*/ 155 w 156"/>
                <a:gd name="T51" fmla="*/ 66 h 166"/>
                <a:gd name="T52" fmla="*/ 151 w 156"/>
                <a:gd name="T53" fmla="*/ 51 h 166"/>
                <a:gd name="T54" fmla="*/ 143 w 156"/>
                <a:gd name="T55" fmla="*/ 37 h 166"/>
                <a:gd name="T56" fmla="*/ 133 w 156"/>
                <a:gd name="T57" fmla="*/ 25 h 166"/>
                <a:gd name="T58" fmla="*/ 122 w 156"/>
                <a:gd name="T59" fmla="*/ 14 h 166"/>
                <a:gd name="T60" fmla="*/ 108 w 156"/>
                <a:gd name="T61" fmla="*/ 7 h 166"/>
                <a:gd name="T62" fmla="*/ 93 w 156"/>
                <a:gd name="T63" fmla="*/ 2 h 166"/>
                <a:gd name="T64" fmla="*/ 77 w 156"/>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166">
                  <a:moveTo>
                    <a:pt x="77" y="0"/>
                  </a:moveTo>
                  <a:lnTo>
                    <a:pt x="61" y="2"/>
                  </a:lnTo>
                  <a:lnTo>
                    <a:pt x="47" y="7"/>
                  </a:lnTo>
                  <a:lnTo>
                    <a:pt x="33" y="14"/>
                  </a:lnTo>
                  <a:lnTo>
                    <a:pt x="22" y="25"/>
                  </a:lnTo>
                  <a:lnTo>
                    <a:pt x="12" y="37"/>
                  </a:lnTo>
                  <a:lnTo>
                    <a:pt x="6" y="51"/>
                  </a:lnTo>
                  <a:lnTo>
                    <a:pt x="1" y="66"/>
                  </a:lnTo>
                  <a:lnTo>
                    <a:pt x="0" y="83"/>
                  </a:lnTo>
                  <a:lnTo>
                    <a:pt x="1" y="99"/>
                  </a:lnTo>
                  <a:lnTo>
                    <a:pt x="6" y="115"/>
                  </a:lnTo>
                  <a:lnTo>
                    <a:pt x="12" y="129"/>
                  </a:lnTo>
                  <a:lnTo>
                    <a:pt x="22" y="142"/>
                  </a:lnTo>
                  <a:lnTo>
                    <a:pt x="33" y="152"/>
                  </a:lnTo>
                  <a:lnTo>
                    <a:pt x="47" y="159"/>
                  </a:lnTo>
                  <a:lnTo>
                    <a:pt x="61" y="165"/>
                  </a:lnTo>
                  <a:lnTo>
                    <a:pt x="77" y="166"/>
                  </a:lnTo>
                  <a:lnTo>
                    <a:pt x="93" y="165"/>
                  </a:lnTo>
                  <a:lnTo>
                    <a:pt x="108" y="159"/>
                  </a:lnTo>
                  <a:lnTo>
                    <a:pt x="122" y="152"/>
                  </a:lnTo>
                  <a:lnTo>
                    <a:pt x="133" y="142"/>
                  </a:lnTo>
                  <a:lnTo>
                    <a:pt x="143" y="129"/>
                  </a:lnTo>
                  <a:lnTo>
                    <a:pt x="151" y="115"/>
                  </a:lnTo>
                  <a:lnTo>
                    <a:pt x="155" y="99"/>
                  </a:lnTo>
                  <a:lnTo>
                    <a:pt x="156" y="83"/>
                  </a:lnTo>
                  <a:lnTo>
                    <a:pt x="155" y="66"/>
                  </a:lnTo>
                  <a:lnTo>
                    <a:pt x="151" y="51"/>
                  </a:lnTo>
                  <a:lnTo>
                    <a:pt x="143" y="37"/>
                  </a:lnTo>
                  <a:lnTo>
                    <a:pt x="133" y="25"/>
                  </a:lnTo>
                  <a:lnTo>
                    <a:pt x="122" y="14"/>
                  </a:lnTo>
                  <a:lnTo>
                    <a:pt x="108" y="7"/>
                  </a:lnTo>
                  <a:lnTo>
                    <a:pt x="93" y="2"/>
                  </a:lnTo>
                  <a:lnTo>
                    <a:pt x="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6" name="Freeform 48">
              <a:extLst>
                <a:ext uri="{FF2B5EF4-FFF2-40B4-BE49-F238E27FC236}">
                  <a16:creationId xmlns:a16="http://schemas.microsoft.com/office/drawing/2014/main" id="{6653BA70-B9BE-DE4A-94F4-95B34A08E30D}"/>
                </a:ext>
              </a:extLst>
            </p:cNvPr>
            <p:cNvSpPr>
              <a:spLocks/>
            </p:cNvSpPr>
            <p:nvPr/>
          </p:nvSpPr>
          <p:spPr bwMode="auto">
            <a:xfrm>
              <a:off x="2138" y="3339"/>
              <a:ext cx="387" cy="246"/>
            </a:xfrm>
            <a:custGeom>
              <a:avLst/>
              <a:gdLst>
                <a:gd name="T0" fmla="*/ 0 w 774"/>
                <a:gd name="T1" fmla="*/ 222 h 492"/>
                <a:gd name="T2" fmla="*/ 0 w 774"/>
                <a:gd name="T3" fmla="*/ 486 h 492"/>
                <a:gd name="T4" fmla="*/ 292 w 774"/>
                <a:gd name="T5" fmla="*/ 480 h 492"/>
                <a:gd name="T6" fmla="*/ 296 w 774"/>
                <a:gd name="T7" fmla="*/ 462 h 492"/>
                <a:gd name="T8" fmla="*/ 297 w 774"/>
                <a:gd name="T9" fmla="*/ 457 h 492"/>
                <a:gd name="T10" fmla="*/ 343 w 774"/>
                <a:gd name="T11" fmla="*/ 458 h 492"/>
                <a:gd name="T12" fmla="*/ 346 w 774"/>
                <a:gd name="T13" fmla="*/ 433 h 492"/>
                <a:gd name="T14" fmla="*/ 399 w 774"/>
                <a:gd name="T15" fmla="*/ 440 h 492"/>
                <a:gd name="T16" fmla="*/ 418 w 774"/>
                <a:gd name="T17" fmla="*/ 439 h 492"/>
                <a:gd name="T18" fmla="*/ 422 w 774"/>
                <a:gd name="T19" fmla="*/ 463 h 492"/>
                <a:gd name="T20" fmla="*/ 700 w 774"/>
                <a:gd name="T21" fmla="*/ 487 h 492"/>
                <a:gd name="T22" fmla="*/ 774 w 774"/>
                <a:gd name="T23" fmla="*/ 492 h 492"/>
                <a:gd name="T24" fmla="*/ 767 w 774"/>
                <a:gd name="T25" fmla="*/ 418 h 492"/>
                <a:gd name="T26" fmla="*/ 708 w 774"/>
                <a:gd name="T27" fmla="*/ 348 h 492"/>
                <a:gd name="T28" fmla="*/ 383 w 774"/>
                <a:gd name="T29" fmla="*/ 348 h 492"/>
                <a:gd name="T30" fmla="*/ 383 w 774"/>
                <a:gd name="T31" fmla="*/ 16 h 492"/>
                <a:gd name="T32" fmla="*/ 353 w 774"/>
                <a:gd name="T33" fmla="*/ 16 h 492"/>
                <a:gd name="T34" fmla="*/ 351 w 774"/>
                <a:gd name="T35" fmla="*/ 0 h 492"/>
                <a:gd name="T36" fmla="*/ 333 w 774"/>
                <a:gd name="T37" fmla="*/ 0 h 492"/>
                <a:gd name="T38" fmla="*/ 330 w 774"/>
                <a:gd name="T39" fmla="*/ 11 h 492"/>
                <a:gd name="T40" fmla="*/ 292 w 774"/>
                <a:gd name="T41" fmla="*/ 9 h 492"/>
                <a:gd name="T42" fmla="*/ 200 w 774"/>
                <a:gd name="T43" fmla="*/ 29 h 492"/>
                <a:gd name="T44" fmla="*/ 138 w 774"/>
                <a:gd name="T45" fmla="*/ 56 h 492"/>
                <a:gd name="T46" fmla="*/ 59 w 774"/>
                <a:gd name="T47" fmla="*/ 97 h 492"/>
                <a:gd name="T48" fmla="*/ 18 w 774"/>
                <a:gd name="T49" fmla="*/ 136 h 492"/>
                <a:gd name="T50" fmla="*/ 8 w 774"/>
                <a:gd name="T51" fmla="*/ 150 h 492"/>
                <a:gd name="T52" fmla="*/ 1 w 774"/>
                <a:gd name="T53" fmla="*/ 158 h 492"/>
                <a:gd name="T54" fmla="*/ 0 w 774"/>
                <a:gd name="T55" fmla="*/ 159 h 492"/>
                <a:gd name="T56" fmla="*/ 0 w 774"/>
                <a:gd name="T57" fmla="*/ 188 h 492"/>
                <a:gd name="T58" fmla="*/ 9 w 774"/>
                <a:gd name="T59" fmla="*/ 186 h 492"/>
                <a:gd name="T60" fmla="*/ 0 w 774"/>
                <a:gd name="T61" fmla="*/ 22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4" h="492">
                  <a:moveTo>
                    <a:pt x="0" y="222"/>
                  </a:moveTo>
                  <a:lnTo>
                    <a:pt x="0" y="486"/>
                  </a:lnTo>
                  <a:lnTo>
                    <a:pt x="292" y="480"/>
                  </a:lnTo>
                  <a:lnTo>
                    <a:pt x="296" y="462"/>
                  </a:lnTo>
                  <a:lnTo>
                    <a:pt x="297" y="457"/>
                  </a:lnTo>
                  <a:lnTo>
                    <a:pt x="343" y="458"/>
                  </a:lnTo>
                  <a:lnTo>
                    <a:pt x="346" y="433"/>
                  </a:lnTo>
                  <a:lnTo>
                    <a:pt x="399" y="440"/>
                  </a:lnTo>
                  <a:lnTo>
                    <a:pt x="418" y="439"/>
                  </a:lnTo>
                  <a:lnTo>
                    <a:pt x="422" y="463"/>
                  </a:lnTo>
                  <a:lnTo>
                    <a:pt x="700" y="487"/>
                  </a:lnTo>
                  <a:lnTo>
                    <a:pt x="774" y="492"/>
                  </a:lnTo>
                  <a:lnTo>
                    <a:pt x="767" y="418"/>
                  </a:lnTo>
                  <a:lnTo>
                    <a:pt x="708" y="348"/>
                  </a:lnTo>
                  <a:lnTo>
                    <a:pt x="383" y="348"/>
                  </a:lnTo>
                  <a:lnTo>
                    <a:pt x="383" y="16"/>
                  </a:lnTo>
                  <a:lnTo>
                    <a:pt x="353" y="16"/>
                  </a:lnTo>
                  <a:lnTo>
                    <a:pt x="351" y="0"/>
                  </a:lnTo>
                  <a:lnTo>
                    <a:pt x="333" y="0"/>
                  </a:lnTo>
                  <a:lnTo>
                    <a:pt x="330" y="11"/>
                  </a:lnTo>
                  <a:lnTo>
                    <a:pt x="292" y="9"/>
                  </a:lnTo>
                  <a:lnTo>
                    <a:pt x="200" y="29"/>
                  </a:lnTo>
                  <a:lnTo>
                    <a:pt x="138" y="56"/>
                  </a:lnTo>
                  <a:lnTo>
                    <a:pt x="59" y="97"/>
                  </a:lnTo>
                  <a:lnTo>
                    <a:pt x="18" y="136"/>
                  </a:lnTo>
                  <a:lnTo>
                    <a:pt x="8" y="150"/>
                  </a:lnTo>
                  <a:lnTo>
                    <a:pt x="1" y="158"/>
                  </a:lnTo>
                  <a:lnTo>
                    <a:pt x="0" y="159"/>
                  </a:lnTo>
                  <a:lnTo>
                    <a:pt x="0" y="188"/>
                  </a:lnTo>
                  <a:lnTo>
                    <a:pt x="9" y="186"/>
                  </a:lnTo>
                  <a:lnTo>
                    <a:pt x="0" y="222"/>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7" name="Freeform 49">
              <a:extLst>
                <a:ext uri="{FF2B5EF4-FFF2-40B4-BE49-F238E27FC236}">
                  <a16:creationId xmlns:a16="http://schemas.microsoft.com/office/drawing/2014/main" id="{37E4D51F-E006-4742-9727-9195D5F6012F}"/>
                </a:ext>
              </a:extLst>
            </p:cNvPr>
            <p:cNvSpPr>
              <a:spLocks/>
            </p:cNvSpPr>
            <p:nvPr/>
          </p:nvSpPr>
          <p:spPr bwMode="auto">
            <a:xfrm>
              <a:off x="2011" y="3419"/>
              <a:ext cx="127" cy="164"/>
            </a:xfrm>
            <a:custGeom>
              <a:avLst/>
              <a:gdLst>
                <a:gd name="T0" fmla="*/ 254 w 254"/>
                <a:gd name="T1" fmla="*/ 29 h 329"/>
                <a:gd name="T2" fmla="*/ 254 w 254"/>
                <a:gd name="T3" fmla="*/ 0 h 329"/>
                <a:gd name="T4" fmla="*/ 243 w 254"/>
                <a:gd name="T5" fmla="*/ 6 h 329"/>
                <a:gd name="T6" fmla="*/ 239 w 254"/>
                <a:gd name="T7" fmla="*/ 20 h 329"/>
                <a:gd name="T8" fmla="*/ 233 w 254"/>
                <a:gd name="T9" fmla="*/ 84 h 329"/>
                <a:gd name="T10" fmla="*/ 142 w 254"/>
                <a:gd name="T11" fmla="*/ 94 h 329"/>
                <a:gd name="T12" fmla="*/ 121 w 254"/>
                <a:gd name="T13" fmla="*/ 98 h 329"/>
                <a:gd name="T14" fmla="*/ 100 w 254"/>
                <a:gd name="T15" fmla="*/ 103 h 329"/>
                <a:gd name="T16" fmla="*/ 81 w 254"/>
                <a:gd name="T17" fmla="*/ 106 h 329"/>
                <a:gd name="T18" fmla="*/ 62 w 254"/>
                <a:gd name="T19" fmla="*/ 111 h 329"/>
                <a:gd name="T20" fmla="*/ 45 w 254"/>
                <a:gd name="T21" fmla="*/ 118 h 329"/>
                <a:gd name="T22" fmla="*/ 29 w 254"/>
                <a:gd name="T23" fmla="*/ 126 h 329"/>
                <a:gd name="T24" fmla="*/ 14 w 254"/>
                <a:gd name="T25" fmla="*/ 138 h 329"/>
                <a:gd name="T26" fmla="*/ 0 w 254"/>
                <a:gd name="T27" fmla="*/ 153 h 329"/>
                <a:gd name="T28" fmla="*/ 0 w 254"/>
                <a:gd name="T29" fmla="*/ 275 h 329"/>
                <a:gd name="T30" fmla="*/ 25 w 254"/>
                <a:gd name="T31" fmla="*/ 319 h 329"/>
                <a:gd name="T32" fmla="*/ 47 w 254"/>
                <a:gd name="T33" fmla="*/ 329 h 329"/>
                <a:gd name="T34" fmla="*/ 124 w 254"/>
                <a:gd name="T35" fmla="*/ 329 h 329"/>
                <a:gd name="T36" fmla="*/ 254 w 254"/>
                <a:gd name="T37" fmla="*/ 327 h 329"/>
                <a:gd name="T38" fmla="*/ 254 w 254"/>
                <a:gd name="T39" fmla="*/ 63 h 329"/>
                <a:gd name="T40" fmla="*/ 250 w 254"/>
                <a:gd name="T41" fmla="*/ 74 h 329"/>
                <a:gd name="T42" fmla="*/ 244 w 254"/>
                <a:gd name="T43" fmla="*/ 75 h 329"/>
                <a:gd name="T44" fmla="*/ 248 w 254"/>
                <a:gd name="T45" fmla="*/ 30 h 329"/>
                <a:gd name="T46" fmla="*/ 254 w 254"/>
                <a:gd name="T47" fmla="*/ 2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4" h="329">
                  <a:moveTo>
                    <a:pt x="254" y="29"/>
                  </a:moveTo>
                  <a:lnTo>
                    <a:pt x="254" y="0"/>
                  </a:lnTo>
                  <a:lnTo>
                    <a:pt x="243" y="6"/>
                  </a:lnTo>
                  <a:lnTo>
                    <a:pt x="239" y="20"/>
                  </a:lnTo>
                  <a:lnTo>
                    <a:pt x="233" y="84"/>
                  </a:lnTo>
                  <a:lnTo>
                    <a:pt x="142" y="94"/>
                  </a:lnTo>
                  <a:lnTo>
                    <a:pt x="121" y="98"/>
                  </a:lnTo>
                  <a:lnTo>
                    <a:pt x="100" y="103"/>
                  </a:lnTo>
                  <a:lnTo>
                    <a:pt x="81" y="106"/>
                  </a:lnTo>
                  <a:lnTo>
                    <a:pt x="62" y="111"/>
                  </a:lnTo>
                  <a:lnTo>
                    <a:pt x="45" y="118"/>
                  </a:lnTo>
                  <a:lnTo>
                    <a:pt x="29" y="126"/>
                  </a:lnTo>
                  <a:lnTo>
                    <a:pt x="14" y="138"/>
                  </a:lnTo>
                  <a:lnTo>
                    <a:pt x="0" y="153"/>
                  </a:lnTo>
                  <a:lnTo>
                    <a:pt x="0" y="275"/>
                  </a:lnTo>
                  <a:lnTo>
                    <a:pt x="25" y="319"/>
                  </a:lnTo>
                  <a:lnTo>
                    <a:pt x="47" y="329"/>
                  </a:lnTo>
                  <a:lnTo>
                    <a:pt x="124" y="329"/>
                  </a:lnTo>
                  <a:lnTo>
                    <a:pt x="254" y="327"/>
                  </a:lnTo>
                  <a:lnTo>
                    <a:pt x="254" y="63"/>
                  </a:lnTo>
                  <a:lnTo>
                    <a:pt x="250" y="74"/>
                  </a:lnTo>
                  <a:lnTo>
                    <a:pt x="244" y="75"/>
                  </a:lnTo>
                  <a:lnTo>
                    <a:pt x="248" y="30"/>
                  </a:lnTo>
                  <a:lnTo>
                    <a:pt x="254" y="29"/>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8" name="Freeform 50">
              <a:extLst>
                <a:ext uri="{FF2B5EF4-FFF2-40B4-BE49-F238E27FC236}">
                  <a16:creationId xmlns:a16="http://schemas.microsoft.com/office/drawing/2014/main" id="{1E54372F-93E1-994D-9439-6147AE08F340}"/>
                </a:ext>
              </a:extLst>
            </p:cNvPr>
            <p:cNvSpPr>
              <a:spLocks/>
            </p:cNvSpPr>
            <p:nvPr/>
          </p:nvSpPr>
          <p:spPr bwMode="auto">
            <a:xfrm>
              <a:off x="2240" y="3343"/>
              <a:ext cx="82" cy="70"/>
            </a:xfrm>
            <a:custGeom>
              <a:avLst/>
              <a:gdLst>
                <a:gd name="T0" fmla="*/ 163 w 163"/>
                <a:gd name="T1" fmla="*/ 1 h 140"/>
                <a:gd name="T2" fmla="*/ 163 w 163"/>
                <a:gd name="T3" fmla="*/ 140 h 140"/>
                <a:gd name="T4" fmla="*/ 0 w 163"/>
                <a:gd name="T5" fmla="*/ 140 h 140"/>
                <a:gd name="T6" fmla="*/ 1 w 163"/>
                <a:gd name="T7" fmla="*/ 28 h 140"/>
                <a:gd name="T8" fmla="*/ 33 w 163"/>
                <a:gd name="T9" fmla="*/ 18 h 140"/>
                <a:gd name="T10" fmla="*/ 121 w 163"/>
                <a:gd name="T11" fmla="*/ 1 h 140"/>
                <a:gd name="T12" fmla="*/ 123 w 163"/>
                <a:gd name="T13" fmla="*/ 1 h 140"/>
                <a:gd name="T14" fmla="*/ 127 w 163"/>
                <a:gd name="T15" fmla="*/ 1 h 140"/>
                <a:gd name="T16" fmla="*/ 133 w 163"/>
                <a:gd name="T17" fmla="*/ 0 h 140"/>
                <a:gd name="T18" fmla="*/ 141 w 163"/>
                <a:gd name="T19" fmla="*/ 0 h 140"/>
                <a:gd name="T20" fmla="*/ 148 w 163"/>
                <a:gd name="T21" fmla="*/ 0 h 140"/>
                <a:gd name="T22" fmla="*/ 155 w 163"/>
                <a:gd name="T23" fmla="*/ 0 h 140"/>
                <a:gd name="T24" fmla="*/ 161 w 163"/>
                <a:gd name="T25" fmla="*/ 0 h 140"/>
                <a:gd name="T26" fmla="*/ 163 w 163"/>
                <a:gd name="T27" fmla="*/ 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3" h="140">
                  <a:moveTo>
                    <a:pt x="163" y="1"/>
                  </a:moveTo>
                  <a:lnTo>
                    <a:pt x="163" y="140"/>
                  </a:lnTo>
                  <a:lnTo>
                    <a:pt x="0" y="140"/>
                  </a:lnTo>
                  <a:lnTo>
                    <a:pt x="1" y="28"/>
                  </a:lnTo>
                  <a:lnTo>
                    <a:pt x="33" y="18"/>
                  </a:lnTo>
                  <a:lnTo>
                    <a:pt x="121" y="1"/>
                  </a:lnTo>
                  <a:lnTo>
                    <a:pt x="123" y="1"/>
                  </a:lnTo>
                  <a:lnTo>
                    <a:pt x="127" y="1"/>
                  </a:lnTo>
                  <a:lnTo>
                    <a:pt x="133" y="0"/>
                  </a:lnTo>
                  <a:lnTo>
                    <a:pt x="141" y="0"/>
                  </a:lnTo>
                  <a:lnTo>
                    <a:pt x="148" y="0"/>
                  </a:lnTo>
                  <a:lnTo>
                    <a:pt x="155" y="0"/>
                  </a:lnTo>
                  <a:lnTo>
                    <a:pt x="161" y="0"/>
                  </a:lnTo>
                  <a:lnTo>
                    <a:pt x="163" y="1"/>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9" name="Freeform 51">
              <a:extLst>
                <a:ext uri="{FF2B5EF4-FFF2-40B4-BE49-F238E27FC236}">
                  <a16:creationId xmlns:a16="http://schemas.microsoft.com/office/drawing/2014/main" id="{5D4AEDCA-D46F-D947-AD53-85C7DFC9DBB9}"/>
                </a:ext>
              </a:extLst>
            </p:cNvPr>
            <p:cNvSpPr>
              <a:spLocks/>
            </p:cNvSpPr>
            <p:nvPr/>
          </p:nvSpPr>
          <p:spPr bwMode="auto">
            <a:xfrm>
              <a:off x="2238" y="3341"/>
              <a:ext cx="84" cy="18"/>
            </a:xfrm>
            <a:custGeom>
              <a:avLst/>
              <a:gdLst>
                <a:gd name="T0" fmla="*/ 163 w 168"/>
                <a:gd name="T1" fmla="*/ 2 h 37"/>
                <a:gd name="T2" fmla="*/ 153 w 168"/>
                <a:gd name="T3" fmla="*/ 1 h 37"/>
                <a:gd name="T4" fmla="*/ 143 w 168"/>
                <a:gd name="T5" fmla="*/ 0 h 37"/>
                <a:gd name="T6" fmla="*/ 133 w 168"/>
                <a:gd name="T7" fmla="*/ 1 h 37"/>
                <a:gd name="T8" fmla="*/ 121 w 168"/>
                <a:gd name="T9" fmla="*/ 1 h 37"/>
                <a:gd name="T10" fmla="*/ 112 w 168"/>
                <a:gd name="T11" fmla="*/ 2 h 37"/>
                <a:gd name="T12" fmla="*/ 103 w 168"/>
                <a:gd name="T13" fmla="*/ 4 h 37"/>
                <a:gd name="T14" fmla="*/ 95 w 168"/>
                <a:gd name="T15" fmla="*/ 4 h 37"/>
                <a:gd name="T16" fmla="*/ 90 w 168"/>
                <a:gd name="T17" fmla="*/ 5 h 37"/>
                <a:gd name="T18" fmla="*/ 81 w 168"/>
                <a:gd name="T19" fmla="*/ 6 h 37"/>
                <a:gd name="T20" fmla="*/ 72 w 168"/>
                <a:gd name="T21" fmla="*/ 8 h 37"/>
                <a:gd name="T22" fmla="*/ 61 w 168"/>
                <a:gd name="T23" fmla="*/ 9 h 37"/>
                <a:gd name="T24" fmla="*/ 51 w 168"/>
                <a:gd name="T25" fmla="*/ 12 h 37"/>
                <a:gd name="T26" fmla="*/ 38 w 168"/>
                <a:gd name="T27" fmla="*/ 15 h 37"/>
                <a:gd name="T28" fmla="*/ 27 w 168"/>
                <a:gd name="T29" fmla="*/ 19 h 37"/>
                <a:gd name="T30" fmla="*/ 14 w 168"/>
                <a:gd name="T31" fmla="*/ 22 h 37"/>
                <a:gd name="T32" fmla="*/ 0 w 168"/>
                <a:gd name="T33" fmla="*/ 27 h 37"/>
                <a:gd name="T34" fmla="*/ 0 w 168"/>
                <a:gd name="T35" fmla="*/ 37 h 37"/>
                <a:gd name="T36" fmla="*/ 21 w 168"/>
                <a:gd name="T37" fmla="*/ 31 h 37"/>
                <a:gd name="T38" fmla="*/ 42 w 168"/>
                <a:gd name="T39" fmla="*/ 25 h 37"/>
                <a:gd name="T40" fmla="*/ 62 w 168"/>
                <a:gd name="T41" fmla="*/ 21 h 37"/>
                <a:gd name="T42" fmla="*/ 83 w 168"/>
                <a:gd name="T43" fmla="*/ 17 h 37"/>
                <a:gd name="T44" fmla="*/ 104 w 168"/>
                <a:gd name="T45" fmla="*/ 13 h 37"/>
                <a:gd name="T46" fmla="*/ 125 w 168"/>
                <a:gd name="T47" fmla="*/ 11 h 37"/>
                <a:gd name="T48" fmla="*/ 146 w 168"/>
                <a:gd name="T49" fmla="*/ 7 h 37"/>
                <a:gd name="T50" fmla="*/ 168 w 168"/>
                <a:gd name="T51" fmla="*/ 5 h 37"/>
                <a:gd name="T52" fmla="*/ 163 w 168"/>
                <a:gd name="T53"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8" h="37">
                  <a:moveTo>
                    <a:pt x="163" y="2"/>
                  </a:moveTo>
                  <a:lnTo>
                    <a:pt x="153" y="1"/>
                  </a:lnTo>
                  <a:lnTo>
                    <a:pt x="143" y="0"/>
                  </a:lnTo>
                  <a:lnTo>
                    <a:pt x="133" y="1"/>
                  </a:lnTo>
                  <a:lnTo>
                    <a:pt x="121" y="1"/>
                  </a:lnTo>
                  <a:lnTo>
                    <a:pt x="112" y="2"/>
                  </a:lnTo>
                  <a:lnTo>
                    <a:pt x="103" y="4"/>
                  </a:lnTo>
                  <a:lnTo>
                    <a:pt x="95" y="4"/>
                  </a:lnTo>
                  <a:lnTo>
                    <a:pt x="90" y="5"/>
                  </a:lnTo>
                  <a:lnTo>
                    <a:pt x="81" y="6"/>
                  </a:lnTo>
                  <a:lnTo>
                    <a:pt x="72" y="8"/>
                  </a:lnTo>
                  <a:lnTo>
                    <a:pt x="61" y="9"/>
                  </a:lnTo>
                  <a:lnTo>
                    <a:pt x="51" y="12"/>
                  </a:lnTo>
                  <a:lnTo>
                    <a:pt x="38" y="15"/>
                  </a:lnTo>
                  <a:lnTo>
                    <a:pt x="27" y="19"/>
                  </a:lnTo>
                  <a:lnTo>
                    <a:pt x="14" y="22"/>
                  </a:lnTo>
                  <a:lnTo>
                    <a:pt x="0" y="27"/>
                  </a:lnTo>
                  <a:lnTo>
                    <a:pt x="0" y="37"/>
                  </a:lnTo>
                  <a:lnTo>
                    <a:pt x="21" y="31"/>
                  </a:lnTo>
                  <a:lnTo>
                    <a:pt x="42" y="25"/>
                  </a:lnTo>
                  <a:lnTo>
                    <a:pt x="62" y="21"/>
                  </a:lnTo>
                  <a:lnTo>
                    <a:pt x="83" y="17"/>
                  </a:lnTo>
                  <a:lnTo>
                    <a:pt x="104" y="13"/>
                  </a:lnTo>
                  <a:lnTo>
                    <a:pt x="125" y="11"/>
                  </a:lnTo>
                  <a:lnTo>
                    <a:pt x="146" y="7"/>
                  </a:lnTo>
                  <a:lnTo>
                    <a:pt x="168" y="5"/>
                  </a:lnTo>
                  <a:lnTo>
                    <a:pt x="163" y="2"/>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0" name="Freeform 52">
              <a:extLst>
                <a:ext uri="{FF2B5EF4-FFF2-40B4-BE49-F238E27FC236}">
                  <a16:creationId xmlns:a16="http://schemas.microsoft.com/office/drawing/2014/main" id="{814F0A70-929C-E044-9315-8E6C17A8B6D6}"/>
                </a:ext>
              </a:extLst>
            </p:cNvPr>
            <p:cNvSpPr>
              <a:spLocks/>
            </p:cNvSpPr>
            <p:nvPr/>
          </p:nvSpPr>
          <p:spPr bwMode="auto">
            <a:xfrm>
              <a:off x="2160" y="3361"/>
              <a:ext cx="74" cy="51"/>
            </a:xfrm>
            <a:custGeom>
              <a:avLst/>
              <a:gdLst>
                <a:gd name="T0" fmla="*/ 149 w 149"/>
                <a:gd name="T1" fmla="*/ 0 h 103"/>
                <a:gd name="T2" fmla="*/ 149 w 149"/>
                <a:gd name="T3" fmla="*/ 103 h 103"/>
                <a:gd name="T4" fmla="*/ 0 w 149"/>
                <a:gd name="T5" fmla="*/ 103 h 103"/>
                <a:gd name="T6" fmla="*/ 4 w 149"/>
                <a:gd name="T7" fmla="*/ 94 h 103"/>
                <a:gd name="T8" fmla="*/ 23 w 149"/>
                <a:gd name="T9" fmla="*/ 71 h 103"/>
                <a:gd name="T10" fmla="*/ 96 w 149"/>
                <a:gd name="T11" fmla="*/ 18 h 103"/>
                <a:gd name="T12" fmla="*/ 98 w 149"/>
                <a:gd name="T13" fmla="*/ 17 h 103"/>
                <a:gd name="T14" fmla="*/ 104 w 149"/>
                <a:gd name="T15" fmla="*/ 15 h 103"/>
                <a:gd name="T16" fmla="*/ 113 w 149"/>
                <a:gd name="T17" fmla="*/ 13 h 103"/>
                <a:gd name="T18" fmla="*/ 124 w 149"/>
                <a:gd name="T19" fmla="*/ 10 h 103"/>
                <a:gd name="T20" fmla="*/ 133 w 149"/>
                <a:gd name="T21" fmla="*/ 7 h 103"/>
                <a:gd name="T22" fmla="*/ 142 w 149"/>
                <a:gd name="T23" fmla="*/ 4 h 103"/>
                <a:gd name="T24" fmla="*/ 148 w 149"/>
                <a:gd name="T25" fmla="*/ 2 h 103"/>
                <a:gd name="T26" fmla="*/ 149 w 149"/>
                <a:gd name="T2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03">
                  <a:moveTo>
                    <a:pt x="149" y="0"/>
                  </a:moveTo>
                  <a:lnTo>
                    <a:pt x="149" y="103"/>
                  </a:lnTo>
                  <a:lnTo>
                    <a:pt x="0" y="103"/>
                  </a:lnTo>
                  <a:lnTo>
                    <a:pt x="4" y="94"/>
                  </a:lnTo>
                  <a:lnTo>
                    <a:pt x="23" y="71"/>
                  </a:lnTo>
                  <a:lnTo>
                    <a:pt x="96" y="18"/>
                  </a:lnTo>
                  <a:lnTo>
                    <a:pt x="98" y="17"/>
                  </a:lnTo>
                  <a:lnTo>
                    <a:pt x="104" y="15"/>
                  </a:lnTo>
                  <a:lnTo>
                    <a:pt x="113" y="13"/>
                  </a:lnTo>
                  <a:lnTo>
                    <a:pt x="124" y="10"/>
                  </a:lnTo>
                  <a:lnTo>
                    <a:pt x="133" y="7"/>
                  </a:lnTo>
                  <a:lnTo>
                    <a:pt x="142" y="4"/>
                  </a:lnTo>
                  <a:lnTo>
                    <a:pt x="148" y="2"/>
                  </a:lnTo>
                  <a:lnTo>
                    <a:pt x="149"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1" name="Freeform 53">
              <a:extLst>
                <a:ext uri="{FF2B5EF4-FFF2-40B4-BE49-F238E27FC236}">
                  <a16:creationId xmlns:a16="http://schemas.microsoft.com/office/drawing/2014/main" id="{068E55C6-0D02-CD4A-B160-6F53595CCB30}"/>
                </a:ext>
              </a:extLst>
            </p:cNvPr>
            <p:cNvSpPr>
              <a:spLocks/>
            </p:cNvSpPr>
            <p:nvPr/>
          </p:nvSpPr>
          <p:spPr bwMode="auto">
            <a:xfrm>
              <a:off x="2245" y="3416"/>
              <a:ext cx="77" cy="115"/>
            </a:xfrm>
            <a:custGeom>
              <a:avLst/>
              <a:gdLst>
                <a:gd name="T0" fmla="*/ 153 w 153"/>
                <a:gd name="T1" fmla="*/ 0 h 230"/>
                <a:gd name="T2" fmla="*/ 0 w 153"/>
                <a:gd name="T3" fmla="*/ 1 h 230"/>
                <a:gd name="T4" fmla="*/ 0 w 153"/>
                <a:gd name="T5" fmla="*/ 229 h 230"/>
                <a:gd name="T6" fmla="*/ 85 w 153"/>
                <a:gd name="T7" fmla="*/ 230 h 230"/>
                <a:gd name="T8" fmla="*/ 87 w 153"/>
                <a:gd name="T9" fmla="*/ 208 h 230"/>
                <a:gd name="T10" fmla="*/ 25 w 153"/>
                <a:gd name="T11" fmla="*/ 206 h 230"/>
                <a:gd name="T12" fmla="*/ 25 w 153"/>
                <a:gd name="T13" fmla="*/ 13 h 230"/>
                <a:gd name="T14" fmla="*/ 34 w 153"/>
                <a:gd name="T15" fmla="*/ 16 h 230"/>
                <a:gd name="T16" fmla="*/ 34 w 153"/>
                <a:gd name="T17" fmla="*/ 201 h 230"/>
                <a:gd name="T18" fmla="*/ 121 w 153"/>
                <a:gd name="T19" fmla="*/ 201 h 230"/>
                <a:gd name="T20" fmla="*/ 121 w 153"/>
                <a:gd name="T21" fmla="*/ 221 h 230"/>
                <a:gd name="T22" fmla="*/ 153 w 153"/>
                <a:gd name="T23" fmla="*/ 221 h 230"/>
                <a:gd name="T24" fmla="*/ 153 w 153"/>
                <a:gd name="T25"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 h="230">
                  <a:moveTo>
                    <a:pt x="153" y="0"/>
                  </a:moveTo>
                  <a:lnTo>
                    <a:pt x="0" y="1"/>
                  </a:lnTo>
                  <a:lnTo>
                    <a:pt x="0" y="229"/>
                  </a:lnTo>
                  <a:lnTo>
                    <a:pt x="85" y="230"/>
                  </a:lnTo>
                  <a:lnTo>
                    <a:pt x="87" y="208"/>
                  </a:lnTo>
                  <a:lnTo>
                    <a:pt x="25" y="206"/>
                  </a:lnTo>
                  <a:lnTo>
                    <a:pt x="25" y="13"/>
                  </a:lnTo>
                  <a:lnTo>
                    <a:pt x="34" y="16"/>
                  </a:lnTo>
                  <a:lnTo>
                    <a:pt x="34" y="201"/>
                  </a:lnTo>
                  <a:lnTo>
                    <a:pt x="121" y="201"/>
                  </a:lnTo>
                  <a:lnTo>
                    <a:pt x="121" y="221"/>
                  </a:lnTo>
                  <a:lnTo>
                    <a:pt x="153" y="221"/>
                  </a:lnTo>
                  <a:lnTo>
                    <a:pt x="153"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2" name="Freeform 54">
              <a:extLst>
                <a:ext uri="{FF2B5EF4-FFF2-40B4-BE49-F238E27FC236}">
                  <a16:creationId xmlns:a16="http://schemas.microsoft.com/office/drawing/2014/main" id="{C48DA349-C172-3E46-9457-2606C5AEC356}"/>
                </a:ext>
              </a:extLst>
            </p:cNvPr>
            <p:cNvSpPr>
              <a:spLocks/>
            </p:cNvSpPr>
            <p:nvPr/>
          </p:nvSpPr>
          <p:spPr bwMode="auto">
            <a:xfrm>
              <a:off x="2244" y="3415"/>
              <a:ext cx="78" cy="81"/>
            </a:xfrm>
            <a:custGeom>
              <a:avLst/>
              <a:gdLst>
                <a:gd name="T0" fmla="*/ 128 w 155"/>
                <a:gd name="T1" fmla="*/ 0 h 162"/>
                <a:gd name="T2" fmla="*/ 2 w 155"/>
                <a:gd name="T3" fmla="*/ 143 h 162"/>
                <a:gd name="T4" fmla="*/ 0 w 155"/>
                <a:gd name="T5" fmla="*/ 162 h 162"/>
                <a:gd name="T6" fmla="*/ 45 w 155"/>
                <a:gd name="T7" fmla="*/ 158 h 162"/>
                <a:gd name="T8" fmla="*/ 155 w 155"/>
                <a:gd name="T9" fmla="*/ 27 h 162"/>
                <a:gd name="T10" fmla="*/ 155 w 155"/>
                <a:gd name="T11" fmla="*/ 2 h 162"/>
                <a:gd name="T12" fmla="*/ 128 w 155"/>
                <a:gd name="T13" fmla="*/ 0 h 162"/>
              </a:gdLst>
              <a:ahLst/>
              <a:cxnLst>
                <a:cxn ang="0">
                  <a:pos x="T0" y="T1"/>
                </a:cxn>
                <a:cxn ang="0">
                  <a:pos x="T2" y="T3"/>
                </a:cxn>
                <a:cxn ang="0">
                  <a:pos x="T4" y="T5"/>
                </a:cxn>
                <a:cxn ang="0">
                  <a:pos x="T6" y="T7"/>
                </a:cxn>
                <a:cxn ang="0">
                  <a:pos x="T8" y="T9"/>
                </a:cxn>
                <a:cxn ang="0">
                  <a:pos x="T10" y="T11"/>
                </a:cxn>
                <a:cxn ang="0">
                  <a:pos x="T12" y="T13"/>
                </a:cxn>
              </a:cxnLst>
              <a:rect l="0" t="0" r="r" b="b"/>
              <a:pathLst>
                <a:path w="155" h="162">
                  <a:moveTo>
                    <a:pt x="128" y="0"/>
                  </a:moveTo>
                  <a:lnTo>
                    <a:pt x="2" y="143"/>
                  </a:lnTo>
                  <a:lnTo>
                    <a:pt x="0" y="162"/>
                  </a:lnTo>
                  <a:lnTo>
                    <a:pt x="45" y="158"/>
                  </a:lnTo>
                  <a:lnTo>
                    <a:pt x="155" y="27"/>
                  </a:lnTo>
                  <a:lnTo>
                    <a:pt x="155" y="2"/>
                  </a:lnTo>
                  <a:lnTo>
                    <a:pt x="128" y="0"/>
                  </a:lnTo>
                  <a:close/>
                </a:path>
              </a:pathLst>
            </a:custGeom>
            <a:solidFill>
              <a:srgbClr val="FCC11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3" name="Freeform 55">
              <a:extLst>
                <a:ext uri="{FF2B5EF4-FFF2-40B4-BE49-F238E27FC236}">
                  <a16:creationId xmlns:a16="http://schemas.microsoft.com/office/drawing/2014/main" id="{3538619C-63CE-C241-B0BB-44DC04E180AC}"/>
                </a:ext>
              </a:extLst>
            </p:cNvPr>
            <p:cNvSpPr>
              <a:spLocks/>
            </p:cNvSpPr>
            <p:nvPr/>
          </p:nvSpPr>
          <p:spPr bwMode="auto">
            <a:xfrm>
              <a:off x="2023" y="3416"/>
              <a:ext cx="220" cy="118"/>
            </a:xfrm>
            <a:custGeom>
              <a:avLst/>
              <a:gdLst>
                <a:gd name="T0" fmla="*/ 440 w 440"/>
                <a:gd name="T1" fmla="*/ 0 h 236"/>
                <a:gd name="T2" fmla="*/ 294 w 440"/>
                <a:gd name="T3" fmla="*/ 0 h 236"/>
                <a:gd name="T4" fmla="*/ 281 w 440"/>
                <a:gd name="T5" fmla="*/ 91 h 236"/>
                <a:gd name="T6" fmla="*/ 262 w 440"/>
                <a:gd name="T7" fmla="*/ 94 h 236"/>
                <a:gd name="T8" fmla="*/ 271 w 440"/>
                <a:gd name="T9" fmla="*/ 160 h 236"/>
                <a:gd name="T10" fmla="*/ 262 w 440"/>
                <a:gd name="T11" fmla="*/ 156 h 236"/>
                <a:gd name="T12" fmla="*/ 0 w 440"/>
                <a:gd name="T13" fmla="*/ 160 h 236"/>
                <a:gd name="T14" fmla="*/ 0 w 440"/>
                <a:gd name="T15" fmla="*/ 218 h 236"/>
                <a:gd name="T16" fmla="*/ 47 w 440"/>
                <a:gd name="T17" fmla="*/ 194 h 236"/>
                <a:gd name="T18" fmla="*/ 106 w 440"/>
                <a:gd name="T19" fmla="*/ 179 h 236"/>
                <a:gd name="T20" fmla="*/ 194 w 440"/>
                <a:gd name="T21" fmla="*/ 177 h 236"/>
                <a:gd name="T22" fmla="*/ 256 w 440"/>
                <a:gd name="T23" fmla="*/ 201 h 236"/>
                <a:gd name="T24" fmla="*/ 296 w 440"/>
                <a:gd name="T25" fmla="*/ 236 h 236"/>
                <a:gd name="T26" fmla="*/ 439 w 440"/>
                <a:gd name="T27" fmla="*/ 233 h 236"/>
                <a:gd name="T28" fmla="*/ 439 w 440"/>
                <a:gd name="T29" fmla="*/ 78 h 236"/>
                <a:gd name="T30" fmla="*/ 440 w 440"/>
                <a:gd name="T3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0" h="236">
                  <a:moveTo>
                    <a:pt x="440" y="0"/>
                  </a:moveTo>
                  <a:lnTo>
                    <a:pt x="294" y="0"/>
                  </a:lnTo>
                  <a:lnTo>
                    <a:pt x="281" y="91"/>
                  </a:lnTo>
                  <a:lnTo>
                    <a:pt x="262" y="94"/>
                  </a:lnTo>
                  <a:lnTo>
                    <a:pt x="271" y="160"/>
                  </a:lnTo>
                  <a:lnTo>
                    <a:pt x="262" y="156"/>
                  </a:lnTo>
                  <a:lnTo>
                    <a:pt x="0" y="160"/>
                  </a:lnTo>
                  <a:lnTo>
                    <a:pt x="0" y="218"/>
                  </a:lnTo>
                  <a:lnTo>
                    <a:pt x="47" y="194"/>
                  </a:lnTo>
                  <a:lnTo>
                    <a:pt x="106" y="179"/>
                  </a:lnTo>
                  <a:lnTo>
                    <a:pt x="194" y="177"/>
                  </a:lnTo>
                  <a:lnTo>
                    <a:pt x="256" y="201"/>
                  </a:lnTo>
                  <a:lnTo>
                    <a:pt x="296" y="236"/>
                  </a:lnTo>
                  <a:lnTo>
                    <a:pt x="439" y="233"/>
                  </a:lnTo>
                  <a:lnTo>
                    <a:pt x="439" y="78"/>
                  </a:lnTo>
                  <a:lnTo>
                    <a:pt x="440"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4" name="Freeform 56">
              <a:extLst>
                <a:ext uri="{FF2B5EF4-FFF2-40B4-BE49-F238E27FC236}">
                  <a16:creationId xmlns:a16="http://schemas.microsoft.com/office/drawing/2014/main" id="{12BDC9A1-BFCC-ED42-A956-E172893ED9E8}"/>
                </a:ext>
              </a:extLst>
            </p:cNvPr>
            <p:cNvSpPr>
              <a:spLocks/>
            </p:cNvSpPr>
            <p:nvPr/>
          </p:nvSpPr>
          <p:spPr bwMode="auto">
            <a:xfrm>
              <a:off x="2021" y="3490"/>
              <a:ext cx="224" cy="7"/>
            </a:xfrm>
            <a:custGeom>
              <a:avLst/>
              <a:gdLst>
                <a:gd name="T0" fmla="*/ 445 w 447"/>
                <a:gd name="T1" fmla="*/ 0 h 14"/>
                <a:gd name="T2" fmla="*/ 0 w 447"/>
                <a:gd name="T3" fmla="*/ 4 h 14"/>
                <a:gd name="T4" fmla="*/ 0 w 447"/>
                <a:gd name="T5" fmla="*/ 14 h 14"/>
                <a:gd name="T6" fmla="*/ 447 w 447"/>
                <a:gd name="T7" fmla="*/ 13 h 14"/>
                <a:gd name="T8" fmla="*/ 446 w 447"/>
                <a:gd name="T9" fmla="*/ 12 h 14"/>
                <a:gd name="T10" fmla="*/ 445 w 447"/>
                <a:gd name="T11" fmla="*/ 7 h 14"/>
                <a:gd name="T12" fmla="*/ 443 w 447"/>
                <a:gd name="T13" fmla="*/ 4 h 14"/>
                <a:gd name="T14" fmla="*/ 445 w 447"/>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7" h="14">
                  <a:moveTo>
                    <a:pt x="445" y="0"/>
                  </a:moveTo>
                  <a:lnTo>
                    <a:pt x="0" y="4"/>
                  </a:lnTo>
                  <a:lnTo>
                    <a:pt x="0" y="14"/>
                  </a:lnTo>
                  <a:lnTo>
                    <a:pt x="447" y="13"/>
                  </a:lnTo>
                  <a:lnTo>
                    <a:pt x="446" y="12"/>
                  </a:lnTo>
                  <a:lnTo>
                    <a:pt x="445" y="7"/>
                  </a:lnTo>
                  <a:lnTo>
                    <a:pt x="443" y="4"/>
                  </a:lnTo>
                  <a:lnTo>
                    <a:pt x="445" y="0"/>
                  </a:lnTo>
                  <a:close/>
                </a:path>
              </a:pathLst>
            </a:custGeom>
            <a:solidFill>
              <a:srgbClr val="FCC11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5" name="Freeform 57">
              <a:extLst>
                <a:ext uri="{FF2B5EF4-FFF2-40B4-BE49-F238E27FC236}">
                  <a16:creationId xmlns:a16="http://schemas.microsoft.com/office/drawing/2014/main" id="{1E977C8A-FDF4-7540-82D9-58DC1EB68178}"/>
                </a:ext>
              </a:extLst>
            </p:cNvPr>
            <p:cNvSpPr>
              <a:spLocks/>
            </p:cNvSpPr>
            <p:nvPr/>
          </p:nvSpPr>
          <p:spPr bwMode="auto">
            <a:xfrm>
              <a:off x="2176" y="3428"/>
              <a:ext cx="50" cy="30"/>
            </a:xfrm>
            <a:custGeom>
              <a:avLst/>
              <a:gdLst>
                <a:gd name="T0" fmla="*/ 99 w 99"/>
                <a:gd name="T1" fmla="*/ 2 h 61"/>
                <a:gd name="T2" fmla="*/ 99 w 99"/>
                <a:gd name="T3" fmla="*/ 60 h 61"/>
                <a:gd name="T4" fmla="*/ 1 w 99"/>
                <a:gd name="T5" fmla="*/ 61 h 61"/>
                <a:gd name="T6" fmla="*/ 0 w 99"/>
                <a:gd name="T7" fmla="*/ 33 h 61"/>
                <a:gd name="T8" fmla="*/ 9 w 99"/>
                <a:gd name="T9" fmla="*/ 2 h 61"/>
                <a:gd name="T10" fmla="*/ 32 w 99"/>
                <a:gd name="T11" fmla="*/ 0 h 61"/>
                <a:gd name="T12" fmla="*/ 99 w 99"/>
                <a:gd name="T13" fmla="*/ 2 h 61"/>
              </a:gdLst>
              <a:ahLst/>
              <a:cxnLst>
                <a:cxn ang="0">
                  <a:pos x="T0" y="T1"/>
                </a:cxn>
                <a:cxn ang="0">
                  <a:pos x="T2" y="T3"/>
                </a:cxn>
                <a:cxn ang="0">
                  <a:pos x="T4" y="T5"/>
                </a:cxn>
                <a:cxn ang="0">
                  <a:pos x="T6" y="T7"/>
                </a:cxn>
                <a:cxn ang="0">
                  <a:pos x="T8" y="T9"/>
                </a:cxn>
                <a:cxn ang="0">
                  <a:pos x="T10" y="T11"/>
                </a:cxn>
                <a:cxn ang="0">
                  <a:pos x="T12" y="T13"/>
                </a:cxn>
              </a:cxnLst>
              <a:rect l="0" t="0" r="r" b="b"/>
              <a:pathLst>
                <a:path w="99" h="61">
                  <a:moveTo>
                    <a:pt x="99" y="2"/>
                  </a:moveTo>
                  <a:lnTo>
                    <a:pt x="99" y="60"/>
                  </a:lnTo>
                  <a:lnTo>
                    <a:pt x="1" y="61"/>
                  </a:lnTo>
                  <a:lnTo>
                    <a:pt x="0" y="33"/>
                  </a:lnTo>
                  <a:lnTo>
                    <a:pt x="9" y="2"/>
                  </a:lnTo>
                  <a:lnTo>
                    <a:pt x="32" y="0"/>
                  </a:lnTo>
                  <a:lnTo>
                    <a:pt x="99" y="2"/>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6" name="Freeform 58">
              <a:extLst>
                <a:ext uri="{FF2B5EF4-FFF2-40B4-BE49-F238E27FC236}">
                  <a16:creationId xmlns:a16="http://schemas.microsoft.com/office/drawing/2014/main" id="{59F906BB-A7B4-1744-8971-690802217A26}"/>
                </a:ext>
              </a:extLst>
            </p:cNvPr>
            <p:cNvSpPr>
              <a:spLocks/>
            </p:cNvSpPr>
            <p:nvPr/>
          </p:nvSpPr>
          <p:spPr bwMode="auto">
            <a:xfrm>
              <a:off x="2201" y="3418"/>
              <a:ext cx="33" cy="117"/>
            </a:xfrm>
            <a:custGeom>
              <a:avLst/>
              <a:gdLst>
                <a:gd name="T0" fmla="*/ 0 w 67"/>
                <a:gd name="T1" fmla="*/ 228 h 235"/>
                <a:gd name="T2" fmla="*/ 0 w 67"/>
                <a:gd name="T3" fmla="*/ 235 h 235"/>
                <a:gd name="T4" fmla="*/ 67 w 67"/>
                <a:gd name="T5" fmla="*/ 235 h 235"/>
                <a:gd name="T6" fmla="*/ 67 w 67"/>
                <a:gd name="T7" fmla="*/ 0 h 235"/>
                <a:gd name="T8" fmla="*/ 0 w 67"/>
                <a:gd name="T9" fmla="*/ 0 h 235"/>
                <a:gd name="T10" fmla="*/ 0 w 67"/>
                <a:gd name="T11" fmla="*/ 7 h 235"/>
                <a:gd name="T12" fmla="*/ 59 w 67"/>
                <a:gd name="T13" fmla="*/ 7 h 235"/>
                <a:gd name="T14" fmla="*/ 59 w 67"/>
                <a:gd name="T15" fmla="*/ 228 h 235"/>
                <a:gd name="T16" fmla="*/ 0 w 67"/>
                <a:gd name="T17" fmla="*/ 22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35">
                  <a:moveTo>
                    <a:pt x="0" y="228"/>
                  </a:moveTo>
                  <a:lnTo>
                    <a:pt x="0" y="235"/>
                  </a:lnTo>
                  <a:lnTo>
                    <a:pt x="67" y="235"/>
                  </a:lnTo>
                  <a:lnTo>
                    <a:pt x="67" y="0"/>
                  </a:lnTo>
                  <a:lnTo>
                    <a:pt x="0" y="0"/>
                  </a:lnTo>
                  <a:lnTo>
                    <a:pt x="0" y="7"/>
                  </a:lnTo>
                  <a:lnTo>
                    <a:pt x="59" y="7"/>
                  </a:lnTo>
                  <a:lnTo>
                    <a:pt x="59" y="228"/>
                  </a:lnTo>
                  <a:lnTo>
                    <a:pt x="0" y="228"/>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7" name="Freeform 59">
              <a:extLst>
                <a:ext uri="{FF2B5EF4-FFF2-40B4-BE49-F238E27FC236}">
                  <a16:creationId xmlns:a16="http://schemas.microsoft.com/office/drawing/2014/main" id="{CDDDB5F6-5403-904F-9EF6-C42FBE1F2381}"/>
                </a:ext>
              </a:extLst>
            </p:cNvPr>
            <p:cNvSpPr>
              <a:spLocks/>
            </p:cNvSpPr>
            <p:nvPr/>
          </p:nvSpPr>
          <p:spPr bwMode="auto">
            <a:xfrm>
              <a:off x="2168" y="3418"/>
              <a:ext cx="33" cy="117"/>
            </a:xfrm>
            <a:custGeom>
              <a:avLst/>
              <a:gdLst>
                <a:gd name="T0" fmla="*/ 64 w 64"/>
                <a:gd name="T1" fmla="*/ 7 h 235"/>
                <a:gd name="T2" fmla="*/ 64 w 64"/>
                <a:gd name="T3" fmla="*/ 0 h 235"/>
                <a:gd name="T4" fmla="*/ 8 w 64"/>
                <a:gd name="T5" fmla="*/ 1 h 235"/>
                <a:gd name="T6" fmla="*/ 0 w 64"/>
                <a:gd name="T7" fmla="*/ 85 h 235"/>
                <a:gd name="T8" fmla="*/ 0 w 64"/>
                <a:gd name="T9" fmla="*/ 234 h 235"/>
                <a:gd name="T10" fmla="*/ 64 w 64"/>
                <a:gd name="T11" fmla="*/ 235 h 235"/>
                <a:gd name="T12" fmla="*/ 64 w 64"/>
                <a:gd name="T13" fmla="*/ 228 h 235"/>
                <a:gd name="T14" fmla="*/ 5 w 64"/>
                <a:gd name="T15" fmla="*/ 228 h 235"/>
                <a:gd name="T16" fmla="*/ 5 w 64"/>
                <a:gd name="T17" fmla="*/ 87 h 235"/>
                <a:gd name="T18" fmla="*/ 13 w 64"/>
                <a:gd name="T19" fmla="*/ 8 h 235"/>
                <a:gd name="T20" fmla="*/ 64 w 64"/>
                <a:gd name="T21" fmla="*/ 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235">
                  <a:moveTo>
                    <a:pt x="64" y="7"/>
                  </a:moveTo>
                  <a:lnTo>
                    <a:pt x="64" y="0"/>
                  </a:lnTo>
                  <a:lnTo>
                    <a:pt x="8" y="1"/>
                  </a:lnTo>
                  <a:lnTo>
                    <a:pt x="0" y="85"/>
                  </a:lnTo>
                  <a:lnTo>
                    <a:pt x="0" y="234"/>
                  </a:lnTo>
                  <a:lnTo>
                    <a:pt x="64" y="235"/>
                  </a:lnTo>
                  <a:lnTo>
                    <a:pt x="64" y="228"/>
                  </a:lnTo>
                  <a:lnTo>
                    <a:pt x="5" y="228"/>
                  </a:lnTo>
                  <a:lnTo>
                    <a:pt x="5" y="87"/>
                  </a:lnTo>
                  <a:lnTo>
                    <a:pt x="13" y="8"/>
                  </a:lnTo>
                  <a:lnTo>
                    <a:pt x="64" y="7"/>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8" name="Freeform 60">
              <a:extLst>
                <a:ext uri="{FF2B5EF4-FFF2-40B4-BE49-F238E27FC236}">
                  <a16:creationId xmlns:a16="http://schemas.microsoft.com/office/drawing/2014/main" id="{C79B0F05-7A9E-6C41-B85F-0C3F7A60660B}"/>
                </a:ext>
              </a:extLst>
            </p:cNvPr>
            <p:cNvSpPr>
              <a:spLocks/>
            </p:cNvSpPr>
            <p:nvPr/>
          </p:nvSpPr>
          <p:spPr bwMode="auto">
            <a:xfrm>
              <a:off x="2027" y="3511"/>
              <a:ext cx="143" cy="40"/>
            </a:xfrm>
            <a:custGeom>
              <a:avLst/>
              <a:gdLst>
                <a:gd name="T0" fmla="*/ 286 w 286"/>
                <a:gd name="T1" fmla="*/ 57 h 81"/>
                <a:gd name="T2" fmla="*/ 270 w 286"/>
                <a:gd name="T3" fmla="*/ 44 h 81"/>
                <a:gd name="T4" fmla="*/ 255 w 286"/>
                <a:gd name="T5" fmla="*/ 33 h 81"/>
                <a:gd name="T6" fmla="*/ 240 w 286"/>
                <a:gd name="T7" fmla="*/ 23 h 81"/>
                <a:gd name="T8" fmla="*/ 226 w 286"/>
                <a:gd name="T9" fmla="*/ 15 h 81"/>
                <a:gd name="T10" fmla="*/ 211 w 286"/>
                <a:gd name="T11" fmla="*/ 10 h 81"/>
                <a:gd name="T12" fmla="*/ 196 w 286"/>
                <a:gd name="T13" fmla="*/ 5 h 81"/>
                <a:gd name="T14" fmla="*/ 182 w 286"/>
                <a:gd name="T15" fmla="*/ 3 h 81"/>
                <a:gd name="T16" fmla="*/ 167 w 286"/>
                <a:gd name="T17" fmla="*/ 0 h 81"/>
                <a:gd name="T18" fmla="*/ 154 w 286"/>
                <a:gd name="T19" fmla="*/ 0 h 81"/>
                <a:gd name="T20" fmla="*/ 137 w 286"/>
                <a:gd name="T21" fmla="*/ 2 h 81"/>
                <a:gd name="T22" fmla="*/ 122 w 286"/>
                <a:gd name="T23" fmla="*/ 4 h 81"/>
                <a:gd name="T24" fmla="*/ 106 w 286"/>
                <a:gd name="T25" fmla="*/ 6 h 81"/>
                <a:gd name="T26" fmla="*/ 90 w 286"/>
                <a:gd name="T27" fmla="*/ 10 h 81"/>
                <a:gd name="T28" fmla="*/ 72 w 286"/>
                <a:gd name="T29" fmla="*/ 14 h 81"/>
                <a:gd name="T30" fmla="*/ 54 w 286"/>
                <a:gd name="T31" fmla="*/ 19 h 81"/>
                <a:gd name="T32" fmla="*/ 35 w 286"/>
                <a:gd name="T33" fmla="*/ 25 h 81"/>
                <a:gd name="T34" fmla="*/ 5 w 286"/>
                <a:gd name="T35" fmla="*/ 42 h 81"/>
                <a:gd name="T36" fmla="*/ 33 w 286"/>
                <a:gd name="T37" fmla="*/ 42 h 81"/>
                <a:gd name="T38" fmla="*/ 30 w 286"/>
                <a:gd name="T39" fmla="*/ 65 h 81"/>
                <a:gd name="T40" fmla="*/ 0 w 286"/>
                <a:gd name="T41" fmla="*/ 65 h 81"/>
                <a:gd name="T42" fmla="*/ 0 w 286"/>
                <a:gd name="T43" fmla="*/ 81 h 81"/>
                <a:gd name="T44" fmla="*/ 50 w 286"/>
                <a:gd name="T45" fmla="*/ 80 h 81"/>
                <a:gd name="T46" fmla="*/ 95 w 286"/>
                <a:gd name="T47" fmla="*/ 80 h 81"/>
                <a:gd name="T48" fmla="*/ 113 w 286"/>
                <a:gd name="T49" fmla="*/ 55 h 81"/>
                <a:gd name="T50" fmla="*/ 134 w 286"/>
                <a:gd name="T51" fmla="*/ 37 h 81"/>
                <a:gd name="T52" fmla="*/ 155 w 286"/>
                <a:gd name="T53" fmla="*/ 25 h 81"/>
                <a:gd name="T54" fmla="*/ 177 w 286"/>
                <a:gd name="T55" fmla="*/ 20 h 81"/>
                <a:gd name="T56" fmla="*/ 200 w 286"/>
                <a:gd name="T57" fmla="*/ 21 h 81"/>
                <a:gd name="T58" fmla="*/ 223 w 286"/>
                <a:gd name="T59" fmla="*/ 29 h 81"/>
                <a:gd name="T60" fmla="*/ 246 w 286"/>
                <a:gd name="T61" fmla="*/ 44 h 81"/>
                <a:gd name="T62" fmla="*/ 269 w 286"/>
                <a:gd name="T63" fmla="*/ 65 h 81"/>
                <a:gd name="T64" fmla="*/ 272 w 286"/>
                <a:gd name="T65" fmla="*/ 63 h 81"/>
                <a:gd name="T66" fmla="*/ 278 w 286"/>
                <a:gd name="T67" fmla="*/ 59 h 81"/>
                <a:gd name="T68" fmla="*/ 285 w 286"/>
                <a:gd name="T69" fmla="*/ 56 h 81"/>
                <a:gd name="T70" fmla="*/ 286 w 286"/>
                <a:gd name="T71" fmla="*/ 5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6" h="81">
                  <a:moveTo>
                    <a:pt x="286" y="57"/>
                  </a:moveTo>
                  <a:lnTo>
                    <a:pt x="270" y="44"/>
                  </a:lnTo>
                  <a:lnTo>
                    <a:pt x="255" y="33"/>
                  </a:lnTo>
                  <a:lnTo>
                    <a:pt x="240" y="23"/>
                  </a:lnTo>
                  <a:lnTo>
                    <a:pt x="226" y="15"/>
                  </a:lnTo>
                  <a:lnTo>
                    <a:pt x="211" y="10"/>
                  </a:lnTo>
                  <a:lnTo>
                    <a:pt x="196" y="5"/>
                  </a:lnTo>
                  <a:lnTo>
                    <a:pt x="182" y="3"/>
                  </a:lnTo>
                  <a:lnTo>
                    <a:pt x="167" y="0"/>
                  </a:lnTo>
                  <a:lnTo>
                    <a:pt x="154" y="0"/>
                  </a:lnTo>
                  <a:lnTo>
                    <a:pt x="137" y="2"/>
                  </a:lnTo>
                  <a:lnTo>
                    <a:pt x="122" y="4"/>
                  </a:lnTo>
                  <a:lnTo>
                    <a:pt x="106" y="6"/>
                  </a:lnTo>
                  <a:lnTo>
                    <a:pt x="90" y="10"/>
                  </a:lnTo>
                  <a:lnTo>
                    <a:pt x="72" y="14"/>
                  </a:lnTo>
                  <a:lnTo>
                    <a:pt x="54" y="19"/>
                  </a:lnTo>
                  <a:lnTo>
                    <a:pt x="35" y="25"/>
                  </a:lnTo>
                  <a:lnTo>
                    <a:pt x="5" y="42"/>
                  </a:lnTo>
                  <a:lnTo>
                    <a:pt x="33" y="42"/>
                  </a:lnTo>
                  <a:lnTo>
                    <a:pt x="30" y="65"/>
                  </a:lnTo>
                  <a:lnTo>
                    <a:pt x="0" y="65"/>
                  </a:lnTo>
                  <a:lnTo>
                    <a:pt x="0" y="81"/>
                  </a:lnTo>
                  <a:lnTo>
                    <a:pt x="50" y="80"/>
                  </a:lnTo>
                  <a:lnTo>
                    <a:pt x="95" y="80"/>
                  </a:lnTo>
                  <a:lnTo>
                    <a:pt x="113" y="55"/>
                  </a:lnTo>
                  <a:lnTo>
                    <a:pt x="134" y="37"/>
                  </a:lnTo>
                  <a:lnTo>
                    <a:pt x="155" y="25"/>
                  </a:lnTo>
                  <a:lnTo>
                    <a:pt x="177" y="20"/>
                  </a:lnTo>
                  <a:lnTo>
                    <a:pt x="200" y="21"/>
                  </a:lnTo>
                  <a:lnTo>
                    <a:pt x="223" y="29"/>
                  </a:lnTo>
                  <a:lnTo>
                    <a:pt x="246" y="44"/>
                  </a:lnTo>
                  <a:lnTo>
                    <a:pt x="269" y="65"/>
                  </a:lnTo>
                  <a:lnTo>
                    <a:pt x="272" y="63"/>
                  </a:lnTo>
                  <a:lnTo>
                    <a:pt x="278" y="59"/>
                  </a:lnTo>
                  <a:lnTo>
                    <a:pt x="285" y="56"/>
                  </a:lnTo>
                  <a:lnTo>
                    <a:pt x="286" y="57"/>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9" name="Freeform 61">
              <a:extLst>
                <a:ext uri="{FF2B5EF4-FFF2-40B4-BE49-F238E27FC236}">
                  <a16:creationId xmlns:a16="http://schemas.microsoft.com/office/drawing/2014/main" id="{3A6D782C-0E3F-EA49-BABA-1E1FF6A2B4B9}"/>
                </a:ext>
              </a:extLst>
            </p:cNvPr>
            <p:cNvSpPr>
              <a:spLocks/>
            </p:cNvSpPr>
            <p:nvPr/>
          </p:nvSpPr>
          <p:spPr bwMode="auto">
            <a:xfrm>
              <a:off x="2018" y="3502"/>
              <a:ext cx="151" cy="37"/>
            </a:xfrm>
            <a:custGeom>
              <a:avLst/>
              <a:gdLst>
                <a:gd name="T0" fmla="*/ 0 w 302"/>
                <a:gd name="T1" fmla="*/ 45 h 74"/>
                <a:gd name="T2" fmla="*/ 27 w 302"/>
                <a:gd name="T3" fmla="*/ 59 h 74"/>
                <a:gd name="T4" fmla="*/ 46 w 302"/>
                <a:gd name="T5" fmla="*/ 51 h 74"/>
                <a:gd name="T6" fmla="*/ 64 w 302"/>
                <a:gd name="T7" fmla="*/ 44 h 74"/>
                <a:gd name="T8" fmla="*/ 83 w 302"/>
                <a:gd name="T9" fmla="*/ 37 h 74"/>
                <a:gd name="T10" fmla="*/ 100 w 302"/>
                <a:gd name="T11" fmla="*/ 32 h 74"/>
                <a:gd name="T12" fmla="*/ 117 w 302"/>
                <a:gd name="T13" fmla="*/ 28 h 74"/>
                <a:gd name="T14" fmla="*/ 135 w 302"/>
                <a:gd name="T15" fmla="*/ 24 h 74"/>
                <a:gd name="T16" fmla="*/ 152 w 302"/>
                <a:gd name="T17" fmla="*/ 22 h 74"/>
                <a:gd name="T18" fmla="*/ 169 w 302"/>
                <a:gd name="T19" fmla="*/ 22 h 74"/>
                <a:gd name="T20" fmla="*/ 187 w 302"/>
                <a:gd name="T21" fmla="*/ 23 h 74"/>
                <a:gd name="T22" fmla="*/ 203 w 302"/>
                <a:gd name="T23" fmla="*/ 24 h 74"/>
                <a:gd name="T24" fmla="*/ 220 w 302"/>
                <a:gd name="T25" fmla="*/ 29 h 74"/>
                <a:gd name="T26" fmla="*/ 236 w 302"/>
                <a:gd name="T27" fmla="*/ 34 h 74"/>
                <a:gd name="T28" fmla="*/ 252 w 302"/>
                <a:gd name="T29" fmla="*/ 42 h 74"/>
                <a:gd name="T30" fmla="*/ 270 w 302"/>
                <a:gd name="T31" fmla="*/ 50 h 74"/>
                <a:gd name="T32" fmla="*/ 286 w 302"/>
                <a:gd name="T33" fmla="*/ 61 h 74"/>
                <a:gd name="T34" fmla="*/ 302 w 302"/>
                <a:gd name="T35" fmla="*/ 74 h 74"/>
                <a:gd name="T36" fmla="*/ 299 w 302"/>
                <a:gd name="T37" fmla="*/ 59 h 74"/>
                <a:gd name="T38" fmla="*/ 286 w 302"/>
                <a:gd name="T39" fmla="*/ 43 h 74"/>
                <a:gd name="T40" fmla="*/ 271 w 302"/>
                <a:gd name="T41" fmla="*/ 30 h 74"/>
                <a:gd name="T42" fmla="*/ 255 w 302"/>
                <a:gd name="T43" fmla="*/ 20 h 74"/>
                <a:gd name="T44" fmla="*/ 236 w 302"/>
                <a:gd name="T45" fmla="*/ 12 h 74"/>
                <a:gd name="T46" fmla="*/ 218 w 302"/>
                <a:gd name="T47" fmla="*/ 6 h 74"/>
                <a:gd name="T48" fmla="*/ 198 w 302"/>
                <a:gd name="T49" fmla="*/ 1 h 74"/>
                <a:gd name="T50" fmla="*/ 177 w 302"/>
                <a:gd name="T51" fmla="*/ 0 h 74"/>
                <a:gd name="T52" fmla="*/ 157 w 302"/>
                <a:gd name="T53" fmla="*/ 0 h 74"/>
                <a:gd name="T54" fmla="*/ 136 w 302"/>
                <a:gd name="T55" fmla="*/ 1 h 74"/>
                <a:gd name="T56" fmla="*/ 115 w 302"/>
                <a:gd name="T57" fmla="*/ 5 h 74"/>
                <a:gd name="T58" fmla="*/ 94 w 302"/>
                <a:gd name="T59" fmla="*/ 8 h 74"/>
                <a:gd name="T60" fmla="*/ 74 w 302"/>
                <a:gd name="T61" fmla="*/ 14 h 74"/>
                <a:gd name="T62" fmla="*/ 54 w 302"/>
                <a:gd name="T63" fmla="*/ 21 h 74"/>
                <a:gd name="T64" fmla="*/ 34 w 302"/>
                <a:gd name="T65" fmla="*/ 28 h 74"/>
                <a:gd name="T66" fmla="*/ 17 w 302"/>
                <a:gd name="T67" fmla="*/ 36 h 74"/>
                <a:gd name="T68" fmla="*/ 0 w 302"/>
                <a:gd name="T69" fmla="*/ 4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2" h="74">
                  <a:moveTo>
                    <a:pt x="0" y="45"/>
                  </a:moveTo>
                  <a:lnTo>
                    <a:pt x="27" y="59"/>
                  </a:lnTo>
                  <a:lnTo>
                    <a:pt x="46" y="51"/>
                  </a:lnTo>
                  <a:lnTo>
                    <a:pt x="64" y="44"/>
                  </a:lnTo>
                  <a:lnTo>
                    <a:pt x="83" y="37"/>
                  </a:lnTo>
                  <a:lnTo>
                    <a:pt x="100" y="32"/>
                  </a:lnTo>
                  <a:lnTo>
                    <a:pt x="117" y="28"/>
                  </a:lnTo>
                  <a:lnTo>
                    <a:pt x="135" y="24"/>
                  </a:lnTo>
                  <a:lnTo>
                    <a:pt x="152" y="22"/>
                  </a:lnTo>
                  <a:lnTo>
                    <a:pt x="169" y="22"/>
                  </a:lnTo>
                  <a:lnTo>
                    <a:pt x="187" y="23"/>
                  </a:lnTo>
                  <a:lnTo>
                    <a:pt x="203" y="24"/>
                  </a:lnTo>
                  <a:lnTo>
                    <a:pt x="220" y="29"/>
                  </a:lnTo>
                  <a:lnTo>
                    <a:pt x="236" y="34"/>
                  </a:lnTo>
                  <a:lnTo>
                    <a:pt x="252" y="42"/>
                  </a:lnTo>
                  <a:lnTo>
                    <a:pt x="270" y="50"/>
                  </a:lnTo>
                  <a:lnTo>
                    <a:pt x="286" y="61"/>
                  </a:lnTo>
                  <a:lnTo>
                    <a:pt x="302" y="74"/>
                  </a:lnTo>
                  <a:lnTo>
                    <a:pt x="299" y="59"/>
                  </a:lnTo>
                  <a:lnTo>
                    <a:pt x="286" y="43"/>
                  </a:lnTo>
                  <a:lnTo>
                    <a:pt x="271" y="30"/>
                  </a:lnTo>
                  <a:lnTo>
                    <a:pt x="255" y="20"/>
                  </a:lnTo>
                  <a:lnTo>
                    <a:pt x="236" y="12"/>
                  </a:lnTo>
                  <a:lnTo>
                    <a:pt x="218" y="6"/>
                  </a:lnTo>
                  <a:lnTo>
                    <a:pt x="198" y="1"/>
                  </a:lnTo>
                  <a:lnTo>
                    <a:pt x="177" y="0"/>
                  </a:lnTo>
                  <a:lnTo>
                    <a:pt x="157" y="0"/>
                  </a:lnTo>
                  <a:lnTo>
                    <a:pt x="136" y="1"/>
                  </a:lnTo>
                  <a:lnTo>
                    <a:pt x="115" y="5"/>
                  </a:lnTo>
                  <a:lnTo>
                    <a:pt x="94" y="8"/>
                  </a:lnTo>
                  <a:lnTo>
                    <a:pt x="74" y="14"/>
                  </a:lnTo>
                  <a:lnTo>
                    <a:pt x="54" y="21"/>
                  </a:lnTo>
                  <a:lnTo>
                    <a:pt x="34" y="28"/>
                  </a:lnTo>
                  <a:lnTo>
                    <a:pt x="17" y="36"/>
                  </a:lnTo>
                  <a:lnTo>
                    <a:pt x="0" y="45"/>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50" name="Freeform 62">
              <a:extLst>
                <a:ext uri="{FF2B5EF4-FFF2-40B4-BE49-F238E27FC236}">
                  <a16:creationId xmlns:a16="http://schemas.microsoft.com/office/drawing/2014/main" id="{7EFA1A96-C49F-FA45-8C3F-CF263EB35841}"/>
                </a:ext>
              </a:extLst>
            </p:cNvPr>
            <p:cNvSpPr>
              <a:spLocks/>
            </p:cNvSpPr>
            <p:nvPr/>
          </p:nvSpPr>
          <p:spPr bwMode="auto">
            <a:xfrm>
              <a:off x="2023" y="3464"/>
              <a:ext cx="133" cy="27"/>
            </a:xfrm>
            <a:custGeom>
              <a:avLst/>
              <a:gdLst>
                <a:gd name="T0" fmla="*/ 254 w 265"/>
                <a:gd name="T1" fmla="*/ 0 h 55"/>
                <a:gd name="T2" fmla="*/ 265 w 265"/>
                <a:gd name="T3" fmla="*/ 54 h 55"/>
                <a:gd name="T4" fmla="*/ 0 w 265"/>
                <a:gd name="T5" fmla="*/ 55 h 55"/>
                <a:gd name="T6" fmla="*/ 30 w 265"/>
                <a:gd name="T7" fmla="*/ 38 h 55"/>
                <a:gd name="T8" fmla="*/ 79 w 265"/>
                <a:gd name="T9" fmla="*/ 25 h 55"/>
                <a:gd name="T10" fmla="*/ 168 w 265"/>
                <a:gd name="T11" fmla="*/ 7 h 55"/>
                <a:gd name="T12" fmla="*/ 254 w 265"/>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265" h="55">
                  <a:moveTo>
                    <a:pt x="254" y="0"/>
                  </a:moveTo>
                  <a:lnTo>
                    <a:pt x="265" y="54"/>
                  </a:lnTo>
                  <a:lnTo>
                    <a:pt x="0" y="55"/>
                  </a:lnTo>
                  <a:lnTo>
                    <a:pt x="30" y="38"/>
                  </a:lnTo>
                  <a:lnTo>
                    <a:pt x="79" y="25"/>
                  </a:lnTo>
                  <a:lnTo>
                    <a:pt x="168" y="7"/>
                  </a:lnTo>
                  <a:lnTo>
                    <a:pt x="254"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51" name="Rectangle 63">
              <a:extLst>
                <a:ext uri="{FF2B5EF4-FFF2-40B4-BE49-F238E27FC236}">
                  <a16:creationId xmlns:a16="http://schemas.microsoft.com/office/drawing/2014/main" id="{968FC5D0-175C-4044-A68F-C3F1F319E2FA}"/>
                </a:ext>
              </a:extLst>
            </p:cNvPr>
            <p:cNvSpPr>
              <a:spLocks noChangeArrowheads="1"/>
            </p:cNvSpPr>
            <p:nvPr/>
          </p:nvSpPr>
          <p:spPr bwMode="auto">
            <a:xfrm>
              <a:off x="2173" y="3538"/>
              <a:ext cx="109" cy="31"/>
            </a:xfrm>
            <a:prstGeom prst="rect">
              <a:avLst/>
            </a:prstGeom>
            <a:solidFill>
              <a:srgbClr val="8275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2" name="Rectangle 64">
              <a:extLst>
                <a:ext uri="{FF2B5EF4-FFF2-40B4-BE49-F238E27FC236}">
                  <a16:creationId xmlns:a16="http://schemas.microsoft.com/office/drawing/2014/main" id="{9D1C9C09-A96D-DE40-9E02-8A89EF3C49CB}"/>
                </a:ext>
              </a:extLst>
            </p:cNvPr>
            <p:cNvSpPr>
              <a:spLocks noChangeArrowheads="1"/>
            </p:cNvSpPr>
            <p:nvPr/>
          </p:nvSpPr>
          <p:spPr bwMode="auto">
            <a:xfrm>
              <a:off x="2265" y="3537"/>
              <a:ext cx="6" cy="34"/>
            </a:xfrm>
            <a:prstGeom prst="rect">
              <a:avLst/>
            </a:prstGeom>
            <a:solidFill>
              <a:srgbClr val="514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3" name="Rectangle 65">
              <a:extLst>
                <a:ext uri="{FF2B5EF4-FFF2-40B4-BE49-F238E27FC236}">
                  <a16:creationId xmlns:a16="http://schemas.microsoft.com/office/drawing/2014/main" id="{05F20264-2C6F-1644-ABAD-71D0919E44DF}"/>
                </a:ext>
              </a:extLst>
            </p:cNvPr>
            <p:cNvSpPr>
              <a:spLocks noChangeArrowheads="1"/>
            </p:cNvSpPr>
            <p:nvPr/>
          </p:nvSpPr>
          <p:spPr bwMode="auto">
            <a:xfrm>
              <a:off x="2242" y="3537"/>
              <a:ext cx="6" cy="34"/>
            </a:xfrm>
            <a:prstGeom prst="rect">
              <a:avLst/>
            </a:prstGeom>
            <a:solidFill>
              <a:srgbClr val="514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4" name="Rectangle 66">
              <a:extLst>
                <a:ext uri="{FF2B5EF4-FFF2-40B4-BE49-F238E27FC236}">
                  <a16:creationId xmlns:a16="http://schemas.microsoft.com/office/drawing/2014/main" id="{D0A3406B-16B9-EF40-99A2-A861442A41EC}"/>
                </a:ext>
              </a:extLst>
            </p:cNvPr>
            <p:cNvSpPr>
              <a:spLocks noChangeArrowheads="1"/>
            </p:cNvSpPr>
            <p:nvPr/>
          </p:nvSpPr>
          <p:spPr bwMode="auto">
            <a:xfrm>
              <a:off x="2199" y="3536"/>
              <a:ext cx="6" cy="35"/>
            </a:xfrm>
            <a:prstGeom prst="rect">
              <a:avLst/>
            </a:prstGeom>
            <a:solidFill>
              <a:srgbClr val="514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5" name="Rectangle 67">
              <a:extLst>
                <a:ext uri="{FF2B5EF4-FFF2-40B4-BE49-F238E27FC236}">
                  <a16:creationId xmlns:a16="http://schemas.microsoft.com/office/drawing/2014/main" id="{4E2F3594-16DD-4446-9F56-BD88C5BB9378}"/>
                </a:ext>
              </a:extLst>
            </p:cNvPr>
            <p:cNvSpPr>
              <a:spLocks noChangeArrowheads="1"/>
            </p:cNvSpPr>
            <p:nvPr/>
          </p:nvSpPr>
          <p:spPr bwMode="auto">
            <a:xfrm>
              <a:off x="2184" y="3536"/>
              <a:ext cx="6" cy="35"/>
            </a:xfrm>
            <a:prstGeom prst="rect">
              <a:avLst/>
            </a:prstGeom>
            <a:solidFill>
              <a:srgbClr val="514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6" name="Rectangle 68">
              <a:extLst>
                <a:ext uri="{FF2B5EF4-FFF2-40B4-BE49-F238E27FC236}">
                  <a16:creationId xmlns:a16="http://schemas.microsoft.com/office/drawing/2014/main" id="{D9544241-44DF-A946-B3F2-A9A8407E4783}"/>
                </a:ext>
              </a:extLst>
            </p:cNvPr>
            <p:cNvSpPr>
              <a:spLocks noChangeArrowheads="1"/>
            </p:cNvSpPr>
            <p:nvPr/>
          </p:nvSpPr>
          <p:spPr bwMode="auto">
            <a:xfrm>
              <a:off x="2173" y="3544"/>
              <a:ext cx="109" cy="20"/>
            </a:xfrm>
            <a:prstGeom prst="rect">
              <a:avLst/>
            </a:prstGeom>
            <a:solidFill>
              <a:srgbClr val="A8A5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7" name="Rectangle 69">
              <a:extLst>
                <a:ext uri="{FF2B5EF4-FFF2-40B4-BE49-F238E27FC236}">
                  <a16:creationId xmlns:a16="http://schemas.microsoft.com/office/drawing/2014/main" id="{B9A833E1-85CA-5F49-A230-1C1C18AF2CDB}"/>
                </a:ext>
              </a:extLst>
            </p:cNvPr>
            <p:cNvSpPr>
              <a:spLocks noChangeArrowheads="1"/>
            </p:cNvSpPr>
            <p:nvPr/>
          </p:nvSpPr>
          <p:spPr bwMode="auto">
            <a:xfrm>
              <a:off x="2265" y="3544"/>
              <a:ext cx="6" cy="22"/>
            </a:xfrm>
            <a:prstGeom prst="rect">
              <a:avLst/>
            </a:prstGeom>
            <a:solidFill>
              <a:srgbClr val="5B66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8" name="Rectangle 70">
              <a:extLst>
                <a:ext uri="{FF2B5EF4-FFF2-40B4-BE49-F238E27FC236}">
                  <a16:creationId xmlns:a16="http://schemas.microsoft.com/office/drawing/2014/main" id="{9B8E5FE6-FC83-EB47-AAFC-D932C43D718B}"/>
                </a:ext>
              </a:extLst>
            </p:cNvPr>
            <p:cNvSpPr>
              <a:spLocks noChangeArrowheads="1"/>
            </p:cNvSpPr>
            <p:nvPr/>
          </p:nvSpPr>
          <p:spPr bwMode="auto">
            <a:xfrm>
              <a:off x="2242" y="3544"/>
              <a:ext cx="6" cy="22"/>
            </a:xfrm>
            <a:prstGeom prst="rect">
              <a:avLst/>
            </a:prstGeom>
            <a:solidFill>
              <a:srgbClr val="5B66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9" name="Rectangle 71">
              <a:extLst>
                <a:ext uri="{FF2B5EF4-FFF2-40B4-BE49-F238E27FC236}">
                  <a16:creationId xmlns:a16="http://schemas.microsoft.com/office/drawing/2014/main" id="{03E1A888-D52A-6749-9483-B4598CDA6D59}"/>
                </a:ext>
              </a:extLst>
            </p:cNvPr>
            <p:cNvSpPr>
              <a:spLocks noChangeArrowheads="1"/>
            </p:cNvSpPr>
            <p:nvPr/>
          </p:nvSpPr>
          <p:spPr bwMode="auto">
            <a:xfrm>
              <a:off x="2199" y="3543"/>
              <a:ext cx="6" cy="22"/>
            </a:xfrm>
            <a:prstGeom prst="rect">
              <a:avLst/>
            </a:prstGeom>
            <a:solidFill>
              <a:srgbClr val="5B66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0" name="Rectangle 72">
              <a:extLst>
                <a:ext uri="{FF2B5EF4-FFF2-40B4-BE49-F238E27FC236}">
                  <a16:creationId xmlns:a16="http://schemas.microsoft.com/office/drawing/2014/main" id="{82C03A60-3D27-9D43-ACA4-3D410BE3B89B}"/>
                </a:ext>
              </a:extLst>
            </p:cNvPr>
            <p:cNvSpPr>
              <a:spLocks noChangeArrowheads="1"/>
            </p:cNvSpPr>
            <p:nvPr/>
          </p:nvSpPr>
          <p:spPr bwMode="auto">
            <a:xfrm>
              <a:off x="2184" y="3543"/>
              <a:ext cx="6" cy="22"/>
            </a:xfrm>
            <a:prstGeom prst="rect">
              <a:avLst/>
            </a:prstGeom>
            <a:solidFill>
              <a:srgbClr val="5B66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1" name="Rectangle 73">
              <a:extLst>
                <a:ext uri="{FF2B5EF4-FFF2-40B4-BE49-F238E27FC236}">
                  <a16:creationId xmlns:a16="http://schemas.microsoft.com/office/drawing/2014/main" id="{9E8F9E5E-FC1A-5041-AB8C-3745A34FF196}"/>
                </a:ext>
              </a:extLst>
            </p:cNvPr>
            <p:cNvSpPr>
              <a:spLocks noChangeArrowheads="1"/>
            </p:cNvSpPr>
            <p:nvPr/>
          </p:nvSpPr>
          <p:spPr bwMode="auto">
            <a:xfrm>
              <a:off x="2173" y="3548"/>
              <a:ext cx="109" cy="12"/>
            </a:xfrm>
            <a:prstGeom prst="rect">
              <a:avLst/>
            </a:prstGeom>
            <a:solidFill>
              <a:srgbClr val="C1C4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2" name="Rectangle 74">
              <a:extLst>
                <a:ext uri="{FF2B5EF4-FFF2-40B4-BE49-F238E27FC236}">
                  <a16:creationId xmlns:a16="http://schemas.microsoft.com/office/drawing/2014/main" id="{67550D3A-4703-2A44-A455-87708EA3003F}"/>
                </a:ext>
              </a:extLst>
            </p:cNvPr>
            <p:cNvSpPr>
              <a:spLocks noChangeArrowheads="1"/>
            </p:cNvSpPr>
            <p:nvPr/>
          </p:nvSpPr>
          <p:spPr bwMode="auto">
            <a:xfrm>
              <a:off x="2265" y="3548"/>
              <a:ext cx="6" cy="12"/>
            </a:xfrm>
            <a:prstGeom prst="rect">
              <a:avLst/>
            </a:prstGeom>
            <a:solidFill>
              <a:srgbClr val="A091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3" name="Rectangle 75">
              <a:extLst>
                <a:ext uri="{FF2B5EF4-FFF2-40B4-BE49-F238E27FC236}">
                  <a16:creationId xmlns:a16="http://schemas.microsoft.com/office/drawing/2014/main" id="{1238D24A-60B5-AC40-A3AA-9ED2BC36FCB9}"/>
                </a:ext>
              </a:extLst>
            </p:cNvPr>
            <p:cNvSpPr>
              <a:spLocks noChangeArrowheads="1"/>
            </p:cNvSpPr>
            <p:nvPr/>
          </p:nvSpPr>
          <p:spPr bwMode="auto">
            <a:xfrm>
              <a:off x="2242" y="3548"/>
              <a:ext cx="6" cy="12"/>
            </a:xfrm>
            <a:prstGeom prst="rect">
              <a:avLst/>
            </a:prstGeom>
            <a:solidFill>
              <a:srgbClr val="A091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4" name="Rectangle 76">
              <a:extLst>
                <a:ext uri="{FF2B5EF4-FFF2-40B4-BE49-F238E27FC236}">
                  <a16:creationId xmlns:a16="http://schemas.microsoft.com/office/drawing/2014/main" id="{C9C24F77-635B-DC4C-B098-397AE35F0C7E}"/>
                </a:ext>
              </a:extLst>
            </p:cNvPr>
            <p:cNvSpPr>
              <a:spLocks noChangeArrowheads="1"/>
            </p:cNvSpPr>
            <p:nvPr/>
          </p:nvSpPr>
          <p:spPr bwMode="auto">
            <a:xfrm>
              <a:off x="2199" y="3547"/>
              <a:ext cx="6" cy="13"/>
            </a:xfrm>
            <a:prstGeom prst="rect">
              <a:avLst/>
            </a:prstGeom>
            <a:solidFill>
              <a:srgbClr val="A091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5" name="Rectangle 77">
              <a:extLst>
                <a:ext uri="{FF2B5EF4-FFF2-40B4-BE49-F238E27FC236}">
                  <a16:creationId xmlns:a16="http://schemas.microsoft.com/office/drawing/2014/main" id="{76EC50EB-BAE3-9848-8E8F-D1A2D9A4F655}"/>
                </a:ext>
              </a:extLst>
            </p:cNvPr>
            <p:cNvSpPr>
              <a:spLocks noChangeArrowheads="1"/>
            </p:cNvSpPr>
            <p:nvPr/>
          </p:nvSpPr>
          <p:spPr bwMode="auto">
            <a:xfrm>
              <a:off x="2184" y="3547"/>
              <a:ext cx="6" cy="13"/>
            </a:xfrm>
            <a:prstGeom prst="rect">
              <a:avLst/>
            </a:prstGeom>
            <a:solidFill>
              <a:srgbClr val="A091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6" name="Rectangle 78">
              <a:extLst>
                <a:ext uri="{FF2B5EF4-FFF2-40B4-BE49-F238E27FC236}">
                  <a16:creationId xmlns:a16="http://schemas.microsoft.com/office/drawing/2014/main" id="{0805BB4C-0623-5E45-83C1-2A9562EBA216}"/>
                </a:ext>
              </a:extLst>
            </p:cNvPr>
            <p:cNvSpPr>
              <a:spLocks noChangeArrowheads="1"/>
            </p:cNvSpPr>
            <p:nvPr/>
          </p:nvSpPr>
          <p:spPr bwMode="auto">
            <a:xfrm>
              <a:off x="2173" y="3550"/>
              <a:ext cx="109" cy="6"/>
            </a:xfrm>
            <a:prstGeom prst="rect">
              <a:avLst/>
            </a:prstGeom>
            <a:solidFill>
              <a:srgbClr val="CEE5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7" name="Rectangle 79">
              <a:extLst>
                <a:ext uri="{FF2B5EF4-FFF2-40B4-BE49-F238E27FC236}">
                  <a16:creationId xmlns:a16="http://schemas.microsoft.com/office/drawing/2014/main" id="{44C872F1-292E-364D-8332-3AF32AE459D0}"/>
                </a:ext>
              </a:extLst>
            </p:cNvPr>
            <p:cNvSpPr>
              <a:spLocks noChangeArrowheads="1"/>
            </p:cNvSpPr>
            <p:nvPr/>
          </p:nvSpPr>
          <p:spPr bwMode="auto">
            <a:xfrm>
              <a:off x="2265" y="3550"/>
              <a:ext cx="6" cy="6"/>
            </a:xfrm>
            <a:prstGeom prst="rect">
              <a:avLst/>
            </a:prstGeom>
            <a:solidFill>
              <a:srgbClr val="91B7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8" name="Rectangle 80">
              <a:extLst>
                <a:ext uri="{FF2B5EF4-FFF2-40B4-BE49-F238E27FC236}">
                  <a16:creationId xmlns:a16="http://schemas.microsoft.com/office/drawing/2014/main" id="{133322DA-7684-344E-8971-944E39BE6F59}"/>
                </a:ext>
              </a:extLst>
            </p:cNvPr>
            <p:cNvSpPr>
              <a:spLocks noChangeArrowheads="1"/>
            </p:cNvSpPr>
            <p:nvPr/>
          </p:nvSpPr>
          <p:spPr bwMode="auto">
            <a:xfrm>
              <a:off x="2242" y="3550"/>
              <a:ext cx="6" cy="6"/>
            </a:xfrm>
            <a:prstGeom prst="rect">
              <a:avLst/>
            </a:prstGeom>
            <a:solidFill>
              <a:srgbClr val="91B7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9" name="Rectangle 81">
              <a:extLst>
                <a:ext uri="{FF2B5EF4-FFF2-40B4-BE49-F238E27FC236}">
                  <a16:creationId xmlns:a16="http://schemas.microsoft.com/office/drawing/2014/main" id="{A89D65E1-8970-3049-9FF3-CCDC1DD2471D}"/>
                </a:ext>
              </a:extLst>
            </p:cNvPr>
            <p:cNvSpPr>
              <a:spLocks noChangeArrowheads="1"/>
            </p:cNvSpPr>
            <p:nvPr/>
          </p:nvSpPr>
          <p:spPr bwMode="auto">
            <a:xfrm>
              <a:off x="2199" y="3550"/>
              <a:ext cx="6" cy="6"/>
            </a:xfrm>
            <a:prstGeom prst="rect">
              <a:avLst/>
            </a:prstGeom>
            <a:solidFill>
              <a:srgbClr val="91B7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70" name="Rectangle 82">
              <a:extLst>
                <a:ext uri="{FF2B5EF4-FFF2-40B4-BE49-F238E27FC236}">
                  <a16:creationId xmlns:a16="http://schemas.microsoft.com/office/drawing/2014/main" id="{C5B4BE3E-9B54-5145-8742-740739A4FDF9}"/>
                </a:ext>
              </a:extLst>
            </p:cNvPr>
            <p:cNvSpPr>
              <a:spLocks noChangeArrowheads="1"/>
            </p:cNvSpPr>
            <p:nvPr/>
          </p:nvSpPr>
          <p:spPr bwMode="auto">
            <a:xfrm>
              <a:off x="2184" y="3550"/>
              <a:ext cx="6" cy="6"/>
            </a:xfrm>
            <a:prstGeom prst="rect">
              <a:avLst/>
            </a:prstGeom>
            <a:solidFill>
              <a:srgbClr val="91B7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71" name="Freeform 83">
              <a:extLst>
                <a:ext uri="{FF2B5EF4-FFF2-40B4-BE49-F238E27FC236}">
                  <a16:creationId xmlns:a16="http://schemas.microsoft.com/office/drawing/2014/main" id="{C3C45B1C-3938-2F49-95F9-5899E1FC7272}"/>
                </a:ext>
              </a:extLst>
            </p:cNvPr>
            <p:cNvSpPr>
              <a:spLocks/>
            </p:cNvSpPr>
            <p:nvPr/>
          </p:nvSpPr>
          <p:spPr bwMode="auto">
            <a:xfrm>
              <a:off x="2329" y="3515"/>
              <a:ext cx="156" cy="32"/>
            </a:xfrm>
            <a:custGeom>
              <a:avLst/>
              <a:gdLst>
                <a:gd name="T0" fmla="*/ 310 w 312"/>
                <a:gd name="T1" fmla="*/ 0 h 64"/>
                <a:gd name="T2" fmla="*/ 0 w 312"/>
                <a:gd name="T3" fmla="*/ 0 h 64"/>
                <a:gd name="T4" fmla="*/ 0 w 312"/>
                <a:gd name="T5" fmla="*/ 33 h 64"/>
                <a:gd name="T6" fmla="*/ 36 w 312"/>
                <a:gd name="T7" fmla="*/ 35 h 64"/>
                <a:gd name="T8" fmla="*/ 36 w 312"/>
                <a:gd name="T9" fmla="*/ 64 h 64"/>
                <a:gd name="T10" fmla="*/ 67 w 312"/>
                <a:gd name="T11" fmla="*/ 64 h 64"/>
                <a:gd name="T12" fmla="*/ 96 w 312"/>
                <a:gd name="T13" fmla="*/ 24 h 64"/>
                <a:gd name="T14" fmla="*/ 175 w 312"/>
                <a:gd name="T15" fmla="*/ 20 h 64"/>
                <a:gd name="T16" fmla="*/ 207 w 312"/>
                <a:gd name="T17" fmla="*/ 48 h 64"/>
                <a:gd name="T18" fmla="*/ 235 w 312"/>
                <a:gd name="T19" fmla="*/ 20 h 64"/>
                <a:gd name="T20" fmla="*/ 312 w 312"/>
                <a:gd name="T21" fmla="*/ 16 h 64"/>
                <a:gd name="T22" fmla="*/ 310 w 312"/>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2" h="64">
                  <a:moveTo>
                    <a:pt x="310" y="0"/>
                  </a:moveTo>
                  <a:lnTo>
                    <a:pt x="0" y="0"/>
                  </a:lnTo>
                  <a:lnTo>
                    <a:pt x="0" y="33"/>
                  </a:lnTo>
                  <a:lnTo>
                    <a:pt x="36" y="35"/>
                  </a:lnTo>
                  <a:lnTo>
                    <a:pt x="36" y="64"/>
                  </a:lnTo>
                  <a:lnTo>
                    <a:pt x="67" y="64"/>
                  </a:lnTo>
                  <a:lnTo>
                    <a:pt x="96" y="24"/>
                  </a:lnTo>
                  <a:lnTo>
                    <a:pt x="175" y="20"/>
                  </a:lnTo>
                  <a:lnTo>
                    <a:pt x="207" y="48"/>
                  </a:lnTo>
                  <a:lnTo>
                    <a:pt x="235" y="20"/>
                  </a:lnTo>
                  <a:lnTo>
                    <a:pt x="312" y="16"/>
                  </a:lnTo>
                  <a:lnTo>
                    <a:pt x="310" y="0"/>
                  </a:lnTo>
                  <a:close/>
                </a:path>
              </a:pathLst>
            </a:custGeom>
            <a:solidFill>
              <a:srgbClr val="7F68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2" name="Freeform 84">
              <a:extLst>
                <a:ext uri="{FF2B5EF4-FFF2-40B4-BE49-F238E27FC236}">
                  <a16:creationId xmlns:a16="http://schemas.microsoft.com/office/drawing/2014/main" id="{6660AEB9-8B3A-0A4E-B471-0B13E61F9564}"/>
                </a:ext>
              </a:extLst>
            </p:cNvPr>
            <p:cNvSpPr>
              <a:spLocks/>
            </p:cNvSpPr>
            <p:nvPr/>
          </p:nvSpPr>
          <p:spPr bwMode="auto">
            <a:xfrm>
              <a:off x="2076" y="3532"/>
              <a:ext cx="84" cy="87"/>
            </a:xfrm>
            <a:custGeom>
              <a:avLst/>
              <a:gdLst>
                <a:gd name="T0" fmla="*/ 84 w 167"/>
                <a:gd name="T1" fmla="*/ 0 h 175"/>
                <a:gd name="T2" fmla="*/ 67 w 167"/>
                <a:gd name="T3" fmla="*/ 2 h 175"/>
                <a:gd name="T4" fmla="*/ 52 w 167"/>
                <a:gd name="T5" fmla="*/ 7 h 175"/>
                <a:gd name="T6" fmla="*/ 37 w 167"/>
                <a:gd name="T7" fmla="*/ 15 h 175"/>
                <a:gd name="T8" fmla="*/ 26 w 167"/>
                <a:gd name="T9" fmla="*/ 25 h 175"/>
                <a:gd name="T10" fmla="*/ 15 w 167"/>
                <a:gd name="T11" fmla="*/ 38 h 175"/>
                <a:gd name="T12" fmla="*/ 7 w 167"/>
                <a:gd name="T13" fmla="*/ 53 h 175"/>
                <a:gd name="T14" fmla="*/ 1 w 167"/>
                <a:gd name="T15" fmla="*/ 70 h 175"/>
                <a:gd name="T16" fmla="*/ 0 w 167"/>
                <a:gd name="T17" fmla="*/ 87 h 175"/>
                <a:gd name="T18" fmla="*/ 1 w 167"/>
                <a:gd name="T19" fmla="*/ 105 h 175"/>
                <a:gd name="T20" fmla="*/ 7 w 167"/>
                <a:gd name="T21" fmla="*/ 122 h 175"/>
                <a:gd name="T22" fmla="*/ 15 w 167"/>
                <a:gd name="T23" fmla="*/ 137 h 175"/>
                <a:gd name="T24" fmla="*/ 26 w 167"/>
                <a:gd name="T25" fmla="*/ 150 h 175"/>
                <a:gd name="T26" fmla="*/ 37 w 167"/>
                <a:gd name="T27" fmla="*/ 160 h 175"/>
                <a:gd name="T28" fmla="*/ 52 w 167"/>
                <a:gd name="T29" fmla="*/ 168 h 175"/>
                <a:gd name="T30" fmla="*/ 67 w 167"/>
                <a:gd name="T31" fmla="*/ 173 h 175"/>
                <a:gd name="T32" fmla="*/ 84 w 167"/>
                <a:gd name="T33" fmla="*/ 175 h 175"/>
                <a:gd name="T34" fmla="*/ 102 w 167"/>
                <a:gd name="T35" fmla="*/ 173 h 175"/>
                <a:gd name="T36" fmla="*/ 118 w 167"/>
                <a:gd name="T37" fmla="*/ 168 h 175"/>
                <a:gd name="T38" fmla="*/ 132 w 167"/>
                <a:gd name="T39" fmla="*/ 160 h 175"/>
                <a:gd name="T40" fmla="*/ 143 w 167"/>
                <a:gd name="T41" fmla="*/ 150 h 175"/>
                <a:gd name="T42" fmla="*/ 154 w 167"/>
                <a:gd name="T43" fmla="*/ 137 h 175"/>
                <a:gd name="T44" fmla="*/ 162 w 167"/>
                <a:gd name="T45" fmla="*/ 122 h 175"/>
                <a:gd name="T46" fmla="*/ 166 w 167"/>
                <a:gd name="T47" fmla="*/ 105 h 175"/>
                <a:gd name="T48" fmla="*/ 167 w 167"/>
                <a:gd name="T49" fmla="*/ 87 h 175"/>
                <a:gd name="T50" fmla="*/ 166 w 167"/>
                <a:gd name="T51" fmla="*/ 70 h 175"/>
                <a:gd name="T52" fmla="*/ 162 w 167"/>
                <a:gd name="T53" fmla="*/ 53 h 175"/>
                <a:gd name="T54" fmla="*/ 154 w 167"/>
                <a:gd name="T55" fmla="*/ 38 h 175"/>
                <a:gd name="T56" fmla="*/ 143 w 167"/>
                <a:gd name="T57" fmla="*/ 25 h 175"/>
                <a:gd name="T58" fmla="*/ 132 w 167"/>
                <a:gd name="T59" fmla="*/ 15 h 175"/>
                <a:gd name="T60" fmla="*/ 118 w 167"/>
                <a:gd name="T61" fmla="*/ 7 h 175"/>
                <a:gd name="T62" fmla="*/ 102 w 167"/>
                <a:gd name="T63" fmla="*/ 2 h 175"/>
                <a:gd name="T64" fmla="*/ 84 w 167"/>
                <a:gd name="T6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7" h="175">
                  <a:moveTo>
                    <a:pt x="84" y="0"/>
                  </a:moveTo>
                  <a:lnTo>
                    <a:pt x="67" y="2"/>
                  </a:lnTo>
                  <a:lnTo>
                    <a:pt x="52" y="7"/>
                  </a:lnTo>
                  <a:lnTo>
                    <a:pt x="37" y="15"/>
                  </a:lnTo>
                  <a:lnTo>
                    <a:pt x="26" y="25"/>
                  </a:lnTo>
                  <a:lnTo>
                    <a:pt x="15" y="38"/>
                  </a:lnTo>
                  <a:lnTo>
                    <a:pt x="7" y="53"/>
                  </a:lnTo>
                  <a:lnTo>
                    <a:pt x="1" y="70"/>
                  </a:lnTo>
                  <a:lnTo>
                    <a:pt x="0" y="87"/>
                  </a:lnTo>
                  <a:lnTo>
                    <a:pt x="1" y="105"/>
                  </a:lnTo>
                  <a:lnTo>
                    <a:pt x="7" y="122"/>
                  </a:lnTo>
                  <a:lnTo>
                    <a:pt x="15" y="137"/>
                  </a:lnTo>
                  <a:lnTo>
                    <a:pt x="26" y="150"/>
                  </a:lnTo>
                  <a:lnTo>
                    <a:pt x="37" y="160"/>
                  </a:lnTo>
                  <a:lnTo>
                    <a:pt x="52" y="168"/>
                  </a:lnTo>
                  <a:lnTo>
                    <a:pt x="67" y="173"/>
                  </a:lnTo>
                  <a:lnTo>
                    <a:pt x="84" y="175"/>
                  </a:lnTo>
                  <a:lnTo>
                    <a:pt x="102" y="173"/>
                  </a:lnTo>
                  <a:lnTo>
                    <a:pt x="118" y="168"/>
                  </a:lnTo>
                  <a:lnTo>
                    <a:pt x="132" y="160"/>
                  </a:lnTo>
                  <a:lnTo>
                    <a:pt x="143" y="150"/>
                  </a:lnTo>
                  <a:lnTo>
                    <a:pt x="154" y="137"/>
                  </a:lnTo>
                  <a:lnTo>
                    <a:pt x="162" y="122"/>
                  </a:lnTo>
                  <a:lnTo>
                    <a:pt x="166" y="105"/>
                  </a:lnTo>
                  <a:lnTo>
                    <a:pt x="167" y="87"/>
                  </a:lnTo>
                  <a:lnTo>
                    <a:pt x="166" y="70"/>
                  </a:lnTo>
                  <a:lnTo>
                    <a:pt x="162" y="53"/>
                  </a:lnTo>
                  <a:lnTo>
                    <a:pt x="154" y="38"/>
                  </a:lnTo>
                  <a:lnTo>
                    <a:pt x="143" y="25"/>
                  </a:lnTo>
                  <a:lnTo>
                    <a:pt x="132" y="15"/>
                  </a:lnTo>
                  <a:lnTo>
                    <a:pt x="118" y="7"/>
                  </a:lnTo>
                  <a:lnTo>
                    <a:pt x="102" y="2"/>
                  </a:lnTo>
                  <a:lnTo>
                    <a:pt x="8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3" name="Freeform 85">
              <a:extLst>
                <a:ext uri="{FF2B5EF4-FFF2-40B4-BE49-F238E27FC236}">
                  <a16:creationId xmlns:a16="http://schemas.microsoft.com/office/drawing/2014/main" id="{53E54AEC-ABCC-3E42-AD3F-8E4C0BF6B09F}"/>
                </a:ext>
              </a:extLst>
            </p:cNvPr>
            <p:cNvSpPr>
              <a:spLocks/>
            </p:cNvSpPr>
            <p:nvPr/>
          </p:nvSpPr>
          <p:spPr bwMode="auto">
            <a:xfrm>
              <a:off x="2353" y="3533"/>
              <a:ext cx="78" cy="82"/>
            </a:xfrm>
            <a:custGeom>
              <a:avLst/>
              <a:gdLst>
                <a:gd name="T0" fmla="*/ 79 w 155"/>
                <a:gd name="T1" fmla="*/ 0 h 166"/>
                <a:gd name="T2" fmla="*/ 63 w 155"/>
                <a:gd name="T3" fmla="*/ 1 h 166"/>
                <a:gd name="T4" fmla="*/ 48 w 155"/>
                <a:gd name="T5" fmla="*/ 7 h 166"/>
                <a:gd name="T6" fmla="*/ 34 w 155"/>
                <a:gd name="T7" fmla="*/ 14 h 166"/>
                <a:gd name="T8" fmla="*/ 23 w 155"/>
                <a:gd name="T9" fmla="*/ 24 h 166"/>
                <a:gd name="T10" fmla="*/ 13 w 155"/>
                <a:gd name="T11" fmla="*/ 37 h 166"/>
                <a:gd name="T12" fmla="*/ 5 w 155"/>
                <a:gd name="T13" fmla="*/ 51 h 166"/>
                <a:gd name="T14" fmla="*/ 1 w 155"/>
                <a:gd name="T15" fmla="*/ 67 h 166"/>
                <a:gd name="T16" fmla="*/ 0 w 155"/>
                <a:gd name="T17" fmla="*/ 83 h 166"/>
                <a:gd name="T18" fmla="*/ 1 w 155"/>
                <a:gd name="T19" fmla="*/ 100 h 166"/>
                <a:gd name="T20" fmla="*/ 5 w 155"/>
                <a:gd name="T21" fmla="*/ 115 h 166"/>
                <a:gd name="T22" fmla="*/ 13 w 155"/>
                <a:gd name="T23" fmla="*/ 129 h 166"/>
                <a:gd name="T24" fmla="*/ 23 w 155"/>
                <a:gd name="T25" fmla="*/ 142 h 166"/>
                <a:gd name="T26" fmla="*/ 34 w 155"/>
                <a:gd name="T27" fmla="*/ 152 h 166"/>
                <a:gd name="T28" fmla="*/ 48 w 155"/>
                <a:gd name="T29" fmla="*/ 159 h 166"/>
                <a:gd name="T30" fmla="*/ 63 w 155"/>
                <a:gd name="T31" fmla="*/ 165 h 166"/>
                <a:gd name="T32" fmla="*/ 79 w 155"/>
                <a:gd name="T33" fmla="*/ 166 h 166"/>
                <a:gd name="T34" fmla="*/ 94 w 155"/>
                <a:gd name="T35" fmla="*/ 165 h 166"/>
                <a:gd name="T36" fmla="*/ 108 w 155"/>
                <a:gd name="T37" fmla="*/ 159 h 166"/>
                <a:gd name="T38" fmla="*/ 121 w 155"/>
                <a:gd name="T39" fmla="*/ 152 h 166"/>
                <a:gd name="T40" fmla="*/ 132 w 155"/>
                <a:gd name="T41" fmla="*/ 142 h 166"/>
                <a:gd name="T42" fmla="*/ 141 w 155"/>
                <a:gd name="T43" fmla="*/ 129 h 166"/>
                <a:gd name="T44" fmla="*/ 149 w 155"/>
                <a:gd name="T45" fmla="*/ 115 h 166"/>
                <a:gd name="T46" fmla="*/ 154 w 155"/>
                <a:gd name="T47" fmla="*/ 100 h 166"/>
                <a:gd name="T48" fmla="*/ 155 w 155"/>
                <a:gd name="T49" fmla="*/ 83 h 166"/>
                <a:gd name="T50" fmla="*/ 154 w 155"/>
                <a:gd name="T51" fmla="*/ 67 h 166"/>
                <a:gd name="T52" fmla="*/ 149 w 155"/>
                <a:gd name="T53" fmla="*/ 51 h 166"/>
                <a:gd name="T54" fmla="*/ 141 w 155"/>
                <a:gd name="T55" fmla="*/ 37 h 166"/>
                <a:gd name="T56" fmla="*/ 132 w 155"/>
                <a:gd name="T57" fmla="*/ 24 h 166"/>
                <a:gd name="T58" fmla="*/ 121 w 155"/>
                <a:gd name="T59" fmla="*/ 14 h 166"/>
                <a:gd name="T60" fmla="*/ 108 w 155"/>
                <a:gd name="T61" fmla="*/ 7 h 166"/>
                <a:gd name="T62" fmla="*/ 94 w 155"/>
                <a:gd name="T63" fmla="*/ 1 h 166"/>
                <a:gd name="T64" fmla="*/ 79 w 155"/>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5" h="166">
                  <a:moveTo>
                    <a:pt x="79" y="0"/>
                  </a:moveTo>
                  <a:lnTo>
                    <a:pt x="63" y="1"/>
                  </a:lnTo>
                  <a:lnTo>
                    <a:pt x="48" y="7"/>
                  </a:lnTo>
                  <a:lnTo>
                    <a:pt x="34" y="14"/>
                  </a:lnTo>
                  <a:lnTo>
                    <a:pt x="23" y="24"/>
                  </a:lnTo>
                  <a:lnTo>
                    <a:pt x="13" y="37"/>
                  </a:lnTo>
                  <a:lnTo>
                    <a:pt x="5" y="51"/>
                  </a:lnTo>
                  <a:lnTo>
                    <a:pt x="1" y="67"/>
                  </a:lnTo>
                  <a:lnTo>
                    <a:pt x="0" y="83"/>
                  </a:lnTo>
                  <a:lnTo>
                    <a:pt x="1" y="100"/>
                  </a:lnTo>
                  <a:lnTo>
                    <a:pt x="5" y="115"/>
                  </a:lnTo>
                  <a:lnTo>
                    <a:pt x="13" y="129"/>
                  </a:lnTo>
                  <a:lnTo>
                    <a:pt x="23" y="142"/>
                  </a:lnTo>
                  <a:lnTo>
                    <a:pt x="34" y="152"/>
                  </a:lnTo>
                  <a:lnTo>
                    <a:pt x="48" y="159"/>
                  </a:lnTo>
                  <a:lnTo>
                    <a:pt x="63" y="165"/>
                  </a:lnTo>
                  <a:lnTo>
                    <a:pt x="79" y="166"/>
                  </a:lnTo>
                  <a:lnTo>
                    <a:pt x="94" y="165"/>
                  </a:lnTo>
                  <a:lnTo>
                    <a:pt x="108" y="159"/>
                  </a:lnTo>
                  <a:lnTo>
                    <a:pt x="121" y="152"/>
                  </a:lnTo>
                  <a:lnTo>
                    <a:pt x="132" y="142"/>
                  </a:lnTo>
                  <a:lnTo>
                    <a:pt x="141" y="129"/>
                  </a:lnTo>
                  <a:lnTo>
                    <a:pt x="149" y="115"/>
                  </a:lnTo>
                  <a:lnTo>
                    <a:pt x="154" y="100"/>
                  </a:lnTo>
                  <a:lnTo>
                    <a:pt x="155" y="83"/>
                  </a:lnTo>
                  <a:lnTo>
                    <a:pt x="154" y="67"/>
                  </a:lnTo>
                  <a:lnTo>
                    <a:pt x="149" y="51"/>
                  </a:lnTo>
                  <a:lnTo>
                    <a:pt x="141" y="37"/>
                  </a:lnTo>
                  <a:lnTo>
                    <a:pt x="132" y="24"/>
                  </a:lnTo>
                  <a:lnTo>
                    <a:pt x="121" y="14"/>
                  </a:lnTo>
                  <a:lnTo>
                    <a:pt x="108" y="7"/>
                  </a:lnTo>
                  <a:lnTo>
                    <a:pt x="94" y="1"/>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4" name="Freeform 86">
              <a:extLst>
                <a:ext uri="{FF2B5EF4-FFF2-40B4-BE49-F238E27FC236}">
                  <a16:creationId xmlns:a16="http://schemas.microsoft.com/office/drawing/2014/main" id="{3109B830-9DC5-794A-8A9A-AB40B2223E79}"/>
                </a:ext>
              </a:extLst>
            </p:cNvPr>
            <p:cNvSpPr>
              <a:spLocks/>
            </p:cNvSpPr>
            <p:nvPr/>
          </p:nvSpPr>
          <p:spPr bwMode="auto">
            <a:xfrm>
              <a:off x="2970" y="3537"/>
              <a:ext cx="79" cy="83"/>
            </a:xfrm>
            <a:custGeom>
              <a:avLst/>
              <a:gdLst>
                <a:gd name="T0" fmla="*/ 79 w 158"/>
                <a:gd name="T1" fmla="*/ 0 h 166"/>
                <a:gd name="T2" fmla="*/ 63 w 158"/>
                <a:gd name="T3" fmla="*/ 2 h 166"/>
                <a:gd name="T4" fmla="*/ 48 w 158"/>
                <a:gd name="T5" fmla="*/ 7 h 166"/>
                <a:gd name="T6" fmla="*/ 34 w 158"/>
                <a:gd name="T7" fmla="*/ 14 h 166"/>
                <a:gd name="T8" fmla="*/ 23 w 158"/>
                <a:gd name="T9" fmla="*/ 25 h 166"/>
                <a:gd name="T10" fmla="*/ 14 w 158"/>
                <a:gd name="T11" fmla="*/ 37 h 166"/>
                <a:gd name="T12" fmla="*/ 5 w 158"/>
                <a:gd name="T13" fmla="*/ 51 h 166"/>
                <a:gd name="T14" fmla="*/ 1 w 158"/>
                <a:gd name="T15" fmla="*/ 66 h 166"/>
                <a:gd name="T16" fmla="*/ 0 w 158"/>
                <a:gd name="T17" fmla="*/ 83 h 166"/>
                <a:gd name="T18" fmla="*/ 1 w 158"/>
                <a:gd name="T19" fmla="*/ 100 h 166"/>
                <a:gd name="T20" fmla="*/ 5 w 158"/>
                <a:gd name="T21" fmla="*/ 115 h 166"/>
                <a:gd name="T22" fmla="*/ 14 w 158"/>
                <a:gd name="T23" fmla="*/ 129 h 166"/>
                <a:gd name="T24" fmla="*/ 23 w 158"/>
                <a:gd name="T25" fmla="*/ 142 h 166"/>
                <a:gd name="T26" fmla="*/ 34 w 158"/>
                <a:gd name="T27" fmla="*/ 152 h 166"/>
                <a:gd name="T28" fmla="*/ 48 w 158"/>
                <a:gd name="T29" fmla="*/ 159 h 166"/>
                <a:gd name="T30" fmla="*/ 63 w 158"/>
                <a:gd name="T31" fmla="*/ 165 h 166"/>
                <a:gd name="T32" fmla="*/ 79 w 158"/>
                <a:gd name="T33" fmla="*/ 166 h 166"/>
                <a:gd name="T34" fmla="*/ 95 w 158"/>
                <a:gd name="T35" fmla="*/ 165 h 166"/>
                <a:gd name="T36" fmla="*/ 109 w 158"/>
                <a:gd name="T37" fmla="*/ 159 h 166"/>
                <a:gd name="T38" fmla="*/ 123 w 158"/>
                <a:gd name="T39" fmla="*/ 152 h 166"/>
                <a:gd name="T40" fmla="*/ 135 w 158"/>
                <a:gd name="T41" fmla="*/ 142 h 166"/>
                <a:gd name="T42" fmla="*/ 144 w 158"/>
                <a:gd name="T43" fmla="*/ 129 h 166"/>
                <a:gd name="T44" fmla="*/ 152 w 158"/>
                <a:gd name="T45" fmla="*/ 115 h 166"/>
                <a:gd name="T46" fmla="*/ 156 w 158"/>
                <a:gd name="T47" fmla="*/ 100 h 166"/>
                <a:gd name="T48" fmla="*/ 158 w 158"/>
                <a:gd name="T49" fmla="*/ 83 h 166"/>
                <a:gd name="T50" fmla="*/ 156 w 158"/>
                <a:gd name="T51" fmla="*/ 66 h 166"/>
                <a:gd name="T52" fmla="*/ 152 w 158"/>
                <a:gd name="T53" fmla="*/ 51 h 166"/>
                <a:gd name="T54" fmla="*/ 144 w 158"/>
                <a:gd name="T55" fmla="*/ 37 h 166"/>
                <a:gd name="T56" fmla="*/ 135 w 158"/>
                <a:gd name="T57" fmla="*/ 25 h 166"/>
                <a:gd name="T58" fmla="*/ 123 w 158"/>
                <a:gd name="T59" fmla="*/ 14 h 166"/>
                <a:gd name="T60" fmla="*/ 109 w 158"/>
                <a:gd name="T61" fmla="*/ 7 h 166"/>
                <a:gd name="T62" fmla="*/ 95 w 158"/>
                <a:gd name="T63" fmla="*/ 2 h 166"/>
                <a:gd name="T64" fmla="*/ 79 w 158"/>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66">
                  <a:moveTo>
                    <a:pt x="79" y="0"/>
                  </a:moveTo>
                  <a:lnTo>
                    <a:pt x="63" y="2"/>
                  </a:lnTo>
                  <a:lnTo>
                    <a:pt x="48" y="7"/>
                  </a:lnTo>
                  <a:lnTo>
                    <a:pt x="34" y="14"/>
                  </a:lnTo>
                  <a:lnTo>
                    <a:pt x="23" y="25"/>
                  </a:lnTo>
                  <a:lnTo>
                    <a:pt x="14" y="37"/>
                  </a:lnTo>
                  <a:lnTo>
                    <a:pt x="5" y="51"/>
                  </a:lnTo>
                  <a:lnTo>
                    <a:pt x="1" y="66"/>
                  </a:lnTo>
                  <a:lnTo>
                    <a:pt x="0" y="83"/>
                  </a:lnTo>
                  <a:lnTo>
                    <a:pt x="1" y="100"/>
                  </a:lnTo>
                  <a:lnTo>
                    <a:pt x="5" y="115"/>
                  </a:lnTo>
                  <a:lnTo>
                    <a:pt x="14" y="129"/>
                  </a:lnTo>
                  <a:lnTo>
                    <a:pt x="23" y="142"/>
                  </a:lnTo>
                  <a:lnTo>
                    <a:pt x="34" y="152"/>
                  </a:lnTo>
                  <a:lnTo>
                    <a:pt x="48" y="159"/>
                  </a:lnTo>
                  <a:lnTo>
                    <a:pt x="63" y="165"/>
                  </a:lnTo>
                  <a:lnTo>
                    <a:pt x="79" y="166"/>
                  </a:lnTo>
                  <a:lnTo>
                    <a:pt x="95" y="165"/>
                  </a:lnTo>
                  <a:lnTo>
                    <a:pt x="109" y="159"/>
                  </a:lnTo>
                  <a:lnTo>
                    <a:pt x="123" y="152"/>
                  </a:lnTo>
                  <a:lnTo>
                    <a:pt x="135" y="142"/>
                  </a:lnTo>
                  <a:lnTo>
                    <a:pt x="144" y="129"/>
                  </a:lnTo>
                  <a:lnTo>
                    <a:pt x="152" y="115"/>
                  </a:lnTo>
                  <a:lnTo>
                    <a:pt x="156" y="100"/>
                  </a:lnTo>
                  <a:lnTo>
                    <a:pt x="158" y="83"/>
                  </a:lnTo>
                  <a:lnTo>
                    <a:pt x="156" y="66"/>
                  </a:lnTo>
                  <a:lnTo>
                    <a:pt x="152" y="51"/>
                  </a:lnTo>
                  <a:lnTo>
                    <a:pt x="144" y="37"/>
                  </a:lnTo>
                  <a:lnTo>
                    <a:pt x="135" y="25"/>
                  </a:lnTo>
                  <a:lnTo>
                    <a:pt x="123" y="14"/>
                  </a:lnTo>
                  <a:lnTo>
                    <a:pt x="109" y="7"/>
                  </a:lnTo>
                  <a:lnTo>
                    <a:pt x="95" y="2"/>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5" name="Freeform 87">
              <a:extLst>
                <a:ext uri="{FF2B5EF4-FFF2-40B4-BE49-F238E27FC236}">
                  <a16:creationId xmlns:a16="http://schemas.microsoft.com/office/drawing/2014/main" id="{5DF22936-F77B-8642-8412-AE69EEEB5A73}"/>
                </a:ext>
              </a:extLst>
            </p:cNvPr>
            <p:cNvSpPr>
              <a:spLocks/>
            </p:cNvSpPr>
            <p:nvPr/>
          </p:nvSpPr>
          <p:spPr bwMode="auto">
            <a:xfrm>
              <a:off x="2431" y="3535"/>
              <a:ext cx="79" cy="83"/>
            </a:xfrm>
            <a:custGeom>
              <a:avLst/>
              <a:gdLst>
                <a:gd name="T0" fmla="*/ 79 w 158"/>
                <a:gd name="T1" fmla="*/ 0 h 165"/>
                <a:gd name="T2" fmla="*/ 62 w 158"/>
                <a:gd name="T3" fmla="*/ 1 h 165"/>
                <a:gd name="T4" fmla="*/ 49 w 158"/>
                <a:gd name="T5" fmla="*/ 7 h 165"/>
                <a:gd name="T6" fmla="*/ 35 w 158"/>
                <a:gd name="T7" fmla="*/ 14 h 165"/>
                <a:gd name="T8" fmla="*/ 23 w 158"/>
                <a:gd name="T9" fmla="*/ 24 h 165"/>
                <a:gd name="T10" fmla="*/ 14 w 158"/>
                <a:gd name="T11" fmla="*/ 37 h 165"/>
                <a:gd name="T12" fmla="*/ 6 w 158"/>
                <a:gd name="T13" fmla="*/ 50 h 165"/>
                <a:gd name="T14" fmla="*/ 1 w 158"/>
                <a:gd name="T15" fmla="*/ 65 h 165"/>
                <a:gd name="T16" fmla="*/ 0 w 158"/>
                <a:gd name="T17" fmla="*/ 83 h 165"/>
                <a:gd name="T18" fmla="*/ 1 w 158"/>
                <a:gd name="T19" fmla="*/ 99 h 165"/>
                <a:gd name="T20" fmla="*/ 6 w 158"/>
                <a:gd name="T21" fmla="*/ 115 h 165"/>
                <a:gd name="T22" fmla="*/ 14 w 158"/>
                <a:gd name="T23" fmla="*/ 129 h 165"/>
                <a:gd name="T24" fmla="*/ 23 w 158"/>
                <a:gd name="T25" fmla="*/ 141 h 165"/>
                <a:gd name="T26" fmla="*/ 35 w 158"/>
                <a:gd name="T27" fmla="*/ 152 h 165"/>
                <a:gd name="T28" fmla="*/ 49 w 158"/>
                <a:gd name="T29" fmla="*/ 158 h 165"/>
                <a:gd name="T30" fmla="*/ 62 w 158"/>
                <a:gd name="T31" fmla="*/ 164 h 165"/>
                <a:gd name="T32" fmla="*/ 79 w 158"/>
                <a:gd name="T33" fmla="*/ 165 h 165"/>
                <a:gd name="T34" fmla="*/ 95 w 158"/>
                <a:gd name="T35" fmla="*/ 164 h 165"/>
                <a:gd name="T36" fmla="*/ 110 w 158"/>
                <a:gd name="T37" fmla="*/ 158 h 165"/>
                <a:gd name="T38" fmla="*/ 123 w 158"/>
                <a:gd name="T39" fmla="*/ 152 h 165"/>
                <a:gd name="T40" fmla="*/ 135 w 158"/>
                <a:gd name="T41" fmla="*/ 141 h 165"/>
                <a:gd name="T42" fmla="*/ 144 w 158"/>
                <a:gd name="T43" fmla="*/ 129 h 165"/>
                <a:gd name="T44" fmla="*/ 152 w 158"/>
                <a:gd name="T45" fmla="*/ 115 h 165"/>
                <a:gd name="T46" fmla="*/ 157 w 158"/>
                <a:gd name="T47" fmla="*/ 99 h 165"/>
                <a:gd name="T48" fmla="*/ 158 w 158"/>
                <a:gd name="T49" fmla="*/ 83 h 165"/>
                <a:gd name="T50" fmla="*/ 157 w 158"/>
                <a:gd name="T51" fmla="*/ 65 h 165"/>
                <a:gd name="T52" fmla="*/ 152 w 158"/>
                <a:gd name="T53" fmla="*/ 50 h 165"/>
                <a:gd name="T54" fmla="*/ 144 w 158"/>
                <a:gd name="T55" fmla="*/ 37 h 165"/>
                <a:gd name="T56" fmla="*/ 135 w 158"/>
                <a:gd name="T57" fmla="*/ 24 h 165"/>
                <a:gd name="T58" fmla="*/ 123 w 158"/>
                <a:gd name="T59" fmla="*/ 14 h 165"/>
                <a:gd name="T60" fmla="*/ 110 w 158"/>
                <a:gd name="T61" fmla="*/ 7 h 165"/>
                <a:gd name="T62" fmla="*/ 95 w 158"/>
                <a:gd name="T63" fmla="*/ 1 h 165"/>
                <a:gd name="T64" fmla="*/ 79 w 158"/>
                <a:gd name="T65"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65">
                  <a:moveTo>
                    <a:pt x="79" y="0"/>
                  </a:moveTo>
                  <a:lnTo>
                    <a:pt x="62" y="1"/>
                  </a:lnTo>
                  <a:lnTo>
                    <a:pt x="49" y="7"/>
                  </a:lnTo>
                  <a:lnTo>
                    <a:pt x="35" y="14"/>
                  </a:lnTo>
                  <a:lnTo>
                    <a:pt x="23" y="24"/>
                  </a:lnTo>
                  <a:lnTo>
                    <a:pt x="14" y="37"/>
                  </a:lnTo>
                  <a:lnTo>
                    <a:pt x="6" y="50"/>
                  </a:lnTo>
                  <a:lnTo>
                    <a:pt x="1" y="65"/>
                  </a:lnTo>
                  <a:lnTo>
                    <a:pt x="0" y="83"/>
                  </a:lnTo>
                  <a:lnTo>
                    <a:pt x="1" y="99"/>
                  </a:lnTo>
                  <a:lnTo>
                    <a:pt x="6" y="115"/>
                  </a:lnTo>
                  <a:lnTo>
                    <a:pt x="14" y="129"/>
                  </a:lnTo>
                  <a:lnTo>
                    <a:pt x="23" y="141"/>
                  </a:lnTo>
                  <a:lnTo>
                    <a:pt x="35" y="152"/>
                  </a:lnTo>
                  <a:lnTo>
                    <a:pt x="49" y="158"/>
                  </a:lnTo>
                  <a:lnTo>
                    <a:pt x="62" y="164"/>
                  </a:lnTo>
                  <a:lnTo>
                    <a:pt x="79" y="165"/>
                  </a:lnTo>
                  <a:lnTo>
                    <a:pt x="95" y="164"/>
                  </a:lnTo>
                  <a:lnTo>
                    <a:pt x="110" y="158"/>
                  </a:lnTo>
                  <a:lnTo>
                    <a:pt x="123" y="152"/>
                  </a:lnTo>
                  <a:lnTo>
                    <a:pt x="135" y="141"/>
                  </a:lnTo>
                  <a:lnTo>
                    <a:pt x="144" y="129"/>
                  </a:lnTo>
                  <a:lnTo>
                    <a:pt x="152" y="115"/>
                  </a:lnTo>
                  <a:lnTo>
                    <a:pt x="157" y="99"/>
                  </a:lnTo>
                  <a:lnTo>
                    <a:pt x="158" y="83"/>
                  </a:lnTo>
                  <a:lnTo>
                    <a:pt x="157" y="65"/>
                  </a:lnTo>
                  <a:lnTo>
                    <a:pt x="152" y="50"/>
                  </a:lnTo>
                  <a:lnTo>
                    <a:pt x="144" y="37"/>
                  </a:lnTo>
                  <a:lnTo>
                    <a:pt x="135" y="24"/>
                  </a:lnTo>
                  <a:lnTo>
                    <a:pt x="123" y="14"/>
                  </a:lnTo>
                  <a:lnTo>
                    <a:pt x="110" y="7"/>
                  </a:lnTo>
                  <a:lnTo>
                    <a:pt x="95" y="1"/>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6" name="Freeform 88">
              <a:extLst>
                <a:ext uri="{FF2B5EF4-FFF2-40B4-BE49-F238E27FC236}">
                  <a16:creationId xmlns:a16="http://schemas.microsoft.com/office/drawing/2014/main" id="{D294E753-58E2-5443-9FC5-DC165EF7BDC9}"/>
                </a:ext>
              </a:extLst>
            </p:cNvPr>
            <p:cNvSpPr>
              <a:spLocks/>
            </p:cNvSpPr>
            <p:nvPr/>
          </p:nvSpPr>
          <p:spPr bwMode="auto">
            <a:xfrm>
              <a:off x="3057" y="3534"/>
              <a:ext cx="79" cy="84"/>
            </a:xfrm>
            <a:custGeom>
              <a:avLst/>
              <a:gdLst>
                <a:gd name="T0" fmla="*/ 79 w 158"/>
                <a:gd name="T1" fmla="*/ 0 h 166"/>
                <a:gd name="T2" fmla="*/ 63 w 158"/>
                <a:gd name="T3" fmla="*/ 1 h 166"/>
                <a:gd name="T4" fmla="*/ 48 w 158"/>
                <a:gd name="T5" fmla="*/ 7 h 166"/>
                <a:gd name="T6" fmla="*/ 34 w 158"/>
                <a:gd name="T7" fmla="*/ 15 h 166"/>
                <a:gd name="T8" fmla="*/ 23 w 158"/>
                <a:gd name="T9" fmla="*/ 24 h 166"/>
                <a:gd name="T10" fmla="*/ 14 w 158"/>
                <a:gd name="T11" fmla="*/ 36 h 166"/>
                <a:gd name="T12" fmla="*/ 6 w 158"/>
                <a:gd name="T13" fmla="*/ 51 h 166"/>
                <a:gd name="T14" fmla="*/ 1 w 158"/>
                <a:gd name="T15" fmla="*/ 66 h 166"/>
                <a:gd name="T16" fmla="*/ 0 w 158"/>
                <a:gd name="T17" fmla="*/ 84 h 166"/>
                <a:gd name="T18" fmla="*/ 1 w 158"/>
                <a:gd name="T19" fmla="*/ 100 h 166"/>
                <a:gd name="T20" fmla="*/ 6 w 158"/>
                <a:gd name="T21" fmla="*/ 116 h 166"/>
                <a:gd name="T22" fmla="*/ 14 w 158"/>
                <a:gd name="T23" fmla="*/ 130 h 166"/>
                <a:gd name="T24" fmla="*/ 23 w 158"/>
                <a:gd name="T25" fmla="*/ 142 h 166"/>
                <a:gd name="T26" fmla="*/ 34 w 158"/>
                <a:gd name="T27" fmla="*/ 153 h 166"/>
                <a:gd name="T28" fmla="*/ 48 w 158"/>
                <a:gd name="T29" fmla="*/ 159 h 166"/>
                <a:gd name="T30" fmla="*/ 63 w 158"/>
                <a:gd name="T31" fmla="*/ 165 h 166"/>
                <a:gd name="T32" fmla="*/ 79 w 158"/>
                <a:gd name="T33" fmla="*/ 166 h 166"/>
                <a:gd name="T34" fmla="*/ 96 w 158"/>
                <a:gd name="T35" fmla="*/ 165 h 166"/>
                <a:gd name="T36" fmla="*/ 109 w 158"/>
                <a:gd name="T37" fmla="*/ 159 h 166"/>
                <a:gd name="T38" fmla="*/ 123 w 158"/>
                <a:gd name="T39" fmla="*/ 153 h 166"/>
                <a:gd name="T40" fmla="*/ 135 w 158"/>
                <a:gd name="T41" fmla="*/ 142 h 166"/>
                <a:gd name="T42" fmla="*/ 144 w 158"/>
                <a:gd name="T43" fmla="*/ 130 h 166"/>
                <a:gd name="T44" fmla="*/ 152 w 158"/>
                <a:gd name="T45" fmla="*/ 116 h 166"/>
                <a:gd name="T46" fmla="*/ 157 w 158"/>
                <a:gd name="T47" fmla="*/ 100 h 166"/>
                <a:gd name="T48" fmla="*/ 158 w 158"/>
                <a:gd name="T49" fmla="*/ 84 h 166"/>
                <a:gd name="T50" fmla="*/ 157 w 158"/>
                <a:gd name="T51" fmla="*/ 66 h 166"/>
                <a:gd name="T52" fmla="*/ 152 w 158"/>
                <a:gd name="T53" fmla="*/ 51 h 166"/>
                <a:gd name="T54" fmla="*/ 144 w 158"/>
                <a:gd name="T55" fmla="*/ 36 h 166"/>
                <a:gd name="T56" fmla="*/ 135 w 158"/>
                <a:gd name="T57" fmla="*/ 24 h 166"/>
                <a:gd name="T58" fmla="*/ 123 w 158"/>
                <a:gd name="T59" fmla="*/ 15 h 166"/>
                <a:gd name="T60" fmla="*/ 109 w 158"/>
                <a:gd name="T61" fmla="*/ 7 h 166"/>
                <a:gd name="T62" fmla="*/ 96 w 158"/>
                <a:gd name="T63" fmla="*/ 1 h 166"/>
                <a:gd name="T64" fmla="*/ 79 w 158"/>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66">
                  <a:moveTo>
                    <a:pt x="79" y="0"/>
                  </a:moveTo>
                  <a:lnTo>
                    <a:pt x="63" y="1"/>
                  </a:lnTo>
                  <a:lnTo>
                    <a:pt x="48" y="7"/>
                  </a:lnTo>
                  <a:lnTo>
                    <a:pt x="34" y="15"/>
                  </a:lnTo>
                  <a:lnTo>
                    <a:pt x="23" y="24"/>
                  </a:lnTo>
                  <a:lnTo>
                    <a:pt x="14" y="36"/>
                  </a:lnTo>
                  <a:lnTo>
                    <a:pt x="6" y="51"/>
                  </a:lnTo>
                  <a:lnTo>
                    <a:pt x="1" y="66"/>
                  </a:lnTo>
                  <a:lnTo>
                    <a:pt x="0" y="84"/>
                  </a:lnTo>
                  <a:lnTo>
                    <a:pt x="1" y="100"/>
                  </a:lnTo>
                  <a:lnTo>
                    <a:pt x="6" y="116"/>
                  </a:lnTo>
                  <a:lnTo>
                    <a:pt x="14" y="130"/>
                  </a:lnTo>
                  <a:lnTo>
                    <a:pt x="23" y="142"/>
                  </a:lnTo>
                  <a:lnTo>
                    <a:pt x="34" y="153"/>
                  </a:lnTo>
                  <a:lnTo>
                    <a:pt x="48" y="159"/>
                  </a:lnTo>
                  <a:lnTo>
                    <a:pt x="63" y="165"/>
                  </a:lnTo>
                  <a:lnTo>
                    <a:pt x="79" y="166"/>
                  </a:lnTo>
                  <a:lnTo>
                    <a:pt x="96" y="165"/>
                  </a:lnTo>
                  <a:lnTo>
                    <a:pt x="109" y="159"/>
                  </a:lnTo>
                  <a:lnTo>
                    <a:pt x="123" y="153"/>
                  </a:lnTo>
                  <a:lnTo>
                    <a:pt x="135" y="142"/>
                  </a:lnTo>
                  <a:lnTo>
                    <a:pt x="144" y="130"/>
                  </a:lnTo>
                  <a:lnTo>
                    <a:pt x="152" y="116"/>
                  </a:lnTo>
                  <a:lnTo>
                    <a:pt x="157" y="100"/>
                  </a:lnTo>
                  <a:lnTo>
                    <a:pt x="158" y="84"/>
                  </a:lnTo>
                  <a:lnTo>
                    <a:pt x="157" y="66"/>
                  </a:lnTo>
                  <a:lnTo>
                    <a:pt x="152" y="51"/>
                  </a:lnTo>
                  <a:lnTo>
                    <a:pt x="144" y="36"/>
                  </a:lnTo>
                  <a:lnTo>
                    <a:pt x="135" y="24"/>
                  </a:lnTo>
                  <a:lnTo>
                    <a:pt x="123" y="15"/>
                  </a:lnTo>
                  <a:lnTo>
                    <a:pt x="109" y="7"/>
                  </a:lnTo>
                  <a:lnTo>
                    <a:pt x="96" y="1"/>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7" name="Freeform 89">
              <a:extLst>
                <a:ext uri="{FF2B5EF4-FFF2-40B4-BE49-F238E27FC236}">
                  <a16:creationId xmlns:a16="http://schemas.microsoft.com/office/drawing/2014/main" id="{75AC7F71-6CE6-374E-9FD3-358141AFF740}"/>
                </a:ext>
              </a:extLst>
            </p:cNvPr>
            <p:cNvSpPr>
              <a:spLocks/>
            </p:cNvSpPr>
            <p:nvPr/>
          </p:nvSpPr>
          <p:spPr bwMode="auto">
            <a:xfrm>
              <a:off x="2082" y="3537"/>
              <a:ext cx="73" cy="77"/>
            </a:xfrm>
            <a:custGeom>
              <a:avLst/>
              <a:gdLst>
                <a:gd name="T0" fmla="*/ 72 w 146"/>
                <a:gd name="T1" fmla="*/ 0 h 154"/>
                <a:gd name="T2" fmla="*/ 57 w 146"/>
                <a:gd name="T3" fmla="*/ 2 h 154"/>
                <a:gd name="T4" fmla="*/ 44 w 146"/>
                <a:gd name="T5" fmla="*/ 6 h 154"/>
                <a:gd name="T6" fmla="*/ 32 w 146"/>
                <a:gd name="T7" fmla="*/ 13 h 154"/>
                <a:gd name="T8" fmla="*/ 20 w 146"/>
                <a:gd name="T9" fmla="*/ 23 h 154"/>
                <a:gd name="T10" fmla="*/ 12 w 146"/>
                <a:gd name="T11" fmla="*/ 35 h 154"/>
                <a:gd name="T12" fmla="*/ 6 w 146"/>
                <a:gd name="T13" fmla="*/ 48 h 154"/>
                <a:gd name="T14" fmla="*/ 1 w 146"/>
                <a:gd name="T15" fmla="*/ 61 h 154"/>
                <a:gd name="T16" fmla="*/ 0 w 146"/>
                <a:gd name="T17" fmla="*/ 77 h 154"/>
                <a:gd name="T18" fmla="*/ 1 w 146"/>
                <a:gd name="T19" fmla="*/ 94 h 154"/>
                <a:gd name="T20" fmla="*/ 6 w 146"/>
                <a:gd name="T21" fmla="*/ 107 h 154"/>
                <a:gd name="T22" fmla="*/ 12 w 146"/>
                <a:gd name="T23" fmla="*/ 120 h 154"/>
                <a:gd name="T24" fmla="*/ 20 w 146"/>
                <a:gd name="T25" fmla="*/ 131 h 154"/>
                <a:gd name="T26" fmla="*/ 32 w 146"/>
                <a:gd name="T27" fmla="*/ 142 h 154"/>
                <a:gd name="T28" fmla="*/ 44 w 146"/>
                <a:gd name="T29" fmla="*/ 149 h 154"/>
                <a:gd name="T30" fmla="*/ 57 w 146"/>
                <a:gd name="T31" fmla="*/ 153 h 154"/>
                <a:gd name="T32" fmla="*/ 72 w 146"/>
                <a:gd name="T33" fmla="*/ 154 h 154"/>
                <a:gd name="T34" fmla="*/ 87 w 146"/>
                <a:gd name="T35" fmla="*/ 153 h 154"/>
                <a:gd name="T36" fmla="*/ 101 w 146"/>
                <a:gd name="T37" fmla="*/ 149 h 154"/>
                <a:gd name="T38" fmla="*/ 114 w 146"/>
                <a:gd name="T39" fmla="*/ 142 h 154"/>
                <a:gd name="T40" fmla="*/ 124 w 146"/>
                <a:gd name="T41" fmla="*/ 131 h 154"/>
                <a:gd name="T42" fmla="*/ 133 w 146"/>
                <a:gd name="T43" fmla="*/ 120 h 154"/>
                <a:gd name="T44" fmla="*/ 140 w 146"/>
                <a:gd name="T45" fmla="*/ 107 h 154"/>
                <a:gd name="T46" fmla="*/ 145 w 146"/>
                <a:gd name="T47" fmla="*/ 94 h 154"/>
                <a:gd name="T48" fmla="*/ 146 w 146"/>
                <a:gd name="T49" fmla="*/ 77 h 154"/>
                <a:gd name="T50" fmla="*/ 145 w 146"/>
                <a:gd name="T51" fmla="*/ 61 h 154"/>
                <a:gd name="T52" fmla="*/ 140 w 146"/>
                <a:gd name="T53" fmla="*/ 48 h 154"/>
                <a:gd name="T54" fmla="*/ 133 w 146"/>
                <a:gd name="T55" fmla="*/ 35 h 154"/>
                <a:gd name="T56" fmla="*/ 124 w 146"/>
                <a:gd name="T57" fmla="*/ 23 h 154"/>
                <a:gd name="T58" fmla="*/ 114 w 146"/>
                <a:gd name="T59" fmla="*/ 13 h 154"/>
                <a:gd name="T60" fmla="*/ 101 w 146"/>
                <a:gd name="T61" fmla="*/ 6 h 154"/>
                <a:gd name="T62" fmla="*/ 87 w 146"/>
                <a:gd name="T63" fmla="*/ 2 h 154"/>
                <a:gd name="T64" fmla="*/ 72 w 146"/>
                <a:gd name="T6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6" h="154">
                  <a:moveTo>
                    <a:pt x="72" y="0"/>
                  </a:moveTo>
                  <a:lnTo>
                    <a:pt x="57" y="2"/>
                  </a:lnTo>
                  <a:lnTo>
                    <a:pt x="44" y="6"/>
                  </a:lnTo>
                  <a:lnTo>
                    <a:pt x="32" y="13"/>
                  </a:lnTo>
                  <a:lnTo>
                    <a:pt x="20" y="23"/>
                  </a:lnTo>
                  <a:lnTo>
                    <a:pt x="12" y="35"/>
                  </a:lnTo>
                  <a:lnTo>
                    <a:pt x="6" y="48"/>
                  </a:lnTo>
                  <a:lnTo>
                    <a:pt x="1" y="61"/>
                  </a:lnTo>
                  <a:lnTo>
                    <a:pt x="0" y="77"/>
                  </a:lnTo>
                  <a:lnTo>
                    <a:pt x="1" y="94"/>
                  </a:lnTo>
                  <a:lnTo>
                    <a:pt x="6" y="107"/>
                  </a:lnTo>
                  <a:lnTo>
                    <a:pt x="12" y="120"/>
                  </a:lnTo>
                  <a:lnTo>
                    <a:pt x="20" y="131"/>
                  </a:lnTo>
                  <a:lnTo>
                    <a:pt x="32" y="142"/>
                  </a:lnTo>
                  <a:lnTo>
                    <a:pt x="44" y="149"/>
                  </a:lnTo>
                  <a:lnTo>
                    <a:pt x="57" y="153"/>
                  </a:lnTo>
                  <a:lnTo>
                    <a:pt x="72" y="154"/>
                  </a:lnTo>
                  <a:lnTo>
                    <a:pt x="87" y="153"/>
                  </a:lnTo>
                  <a:lnTo>
                    <a:pt x="101" y="149"/>
                  </a:lnTo>
                  <a:lnTo>
                    <a:pt x="114" y="142"/>
                  </a:lnTo>
                  <a:lnTo>
                    <a:pt x="124" y="131"/>
                  </a:lnTo>
                  <a:lnTo>
                    <a:pt x="133" y="120"/>
                  </a:lnTo>
                  <a:lnTo>
                    <a:pt x="140" y="107"/>
                  </a:lnTo>
                  <a:lnTo>
                    <a:pt x="145" y="94"/>
                  </a:lnTo>
                  <a:lnTo>
                    <a:pt x="146" y="77"/>
                  </a:lnTo>
                  <a:lnTo>
                    <a:pt x="145" y="61"/>
                  </a:lnTo>
                  <a:lnTo>
                    <a:pt x="140" y="48"/>
                  </a:lnTo>
                  <a:lnTo>
                    <a:pt x="133" y="35"/>
                  </a:lnTo>
                  <a:lnTo>
                    <a:pt x="124" y="23"/>
                  </a:lnTo>
                  <a:lnTo>
                    <a:pt x="114" y="13"/>
                  </a:lnTo>
                  <a:lnTo>
                    <a:pt x="101" y="6"/>
                  </a:lnTo>
                  <a:lnTo>
                    <a:pt x="87" y="2"/>
                  </a:lnTo>
                  <a:lnTo>
                    <a:pt x="72"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8" name="Freeform 90">
              <a:extLst>
                <a:ext uri="{FF2B5EF4-FFF2-40B4-BE49-F238E27FC236}">
                  <a16:creationId xmlns:a16="http://schemas.microsoft.com/office/drawing/2014/main" id="{4D798A45-1007-5D42-B677-56436F157E84}"/>
                </a:ext>
              </a:extLst>
            </p:cNvPr>
            <p:cNvSpPr>
              <a:spLocks/>
            </p:cNvSpPr>
            <p:nvPr/>
          </p:nvSpPr>
          <p:spPr bwMode="auto">
            <a:xfrm>
              <a:off x="2358" y="3538"/>
              <a:ext cx="68" cy="73"/>
            </a:xfrm>
            <a:custGeom>
              <a:avLst/>
              <a:gdLst>
                <a:gd name="T0" fmla="*/ 70 w 137"/>
                <a:gd name="T1" fmla="*/ 0 h 146"/>
                <a:gd name="T2" fmla="*/ 56 w 137"/>
                <a:gd name="T3" fmla="*/ 1 h 146"/>
                <a:gd name="T4" fmla="*/ 42 w 137"/>
                <a:gd name="T5" fmla="*/ 5 h 146"/>
                <a:gd name="T6" fmla="*/ 31 w 137"/>
                <a:gd name="T7" fmla="*/ 12 h 146"/>
                <a:gd name="T8" fmla="*/ 21 w 137"/>
                <a:gd name="T9" fmla="*/ 20 h 146"/>
                <a:gd name="T10" fmla="*/ 11 w 137"/>
                <a:gd name="T11" fmla="*/ 32 h 146"/>
                <a:gd name="T12" fmla="*/ 6 w 137"/>
                <a:gd name="T13" fmla="*/ 43 h 146"/>
                <a:gd name="T14" fmla="*/ 1 w 137"/>
                <a:gd name="T15" fmla="*/ 57 h 146"/>
                <a:gd name="T16" fmla="*/ 0 w 137"/>
                <a:gd name="T17" fmla="*/ 72 h 146"/>
                <a:gd name="T18" fmla="*/ 1 w 137"/>
                <a:gd name="T19" fmla="*/ 87 h 146"/>
                <a:gd name="T20" fmla="*/ 6 w 137"/>
                <a:gd name="T21" fmla="*/ 101 h 146"/>
                <a:gd name="T22" fmla="*/ 11 w 137"/>
                <a:gd name="T23" fmla="*/ 113 h 146"/>
                <a:gd name="T24" fmla="*/ 21 w 137"/>
                <a:gd name="T25" fmla="*/ 124 h 146"/>
                <a:gd name="T26" fmla="*/ 31 w 137"/>
                <a:gd name="T27" fmla="*/ 133 h 146"/>
                <a:gd name="T28" fmla="*/ 42 w 137"/>
                <a:gd name="T29" fmla="*/ 140 h 146"/>
                <a:gd name="T30" fmla="*/ 56 w 137"/>
                <a:gd name="T31" fmla="*/ 144 h 146"/>
                <a:gd name="T32" fmla="*/ 70 w 137"/>
                <a:gd name="T33" fmla="*/ 146 h 146"/>
                <a:gd name="T34" fmla="*/ 83 w 137"/>
                <a:gd name="T35" fmla="*/ 144 h 146"/>
                <a:gd name="T36" fmla="*/ 95 w 137"/>
                <a:gd name="T37" fmla="*/ 140 h 146"/>
                <a:gd name="T38" fmla="*/ 107 w 137"/>
                <a:gd name="T39" fmla="*/ 133 h 146"/>
                <a:gd name="T40" fmla="*/ 117 w 137"/>
                <a:gd name="T41" fmla="*/ 124 h 146"/>
                <a:gd name="T42" fmla="*/ 125 w 137"/>
                <a:gd name="T43" fmla="*/ 113 h 146"/>
                <a:gd name="T44" fmla="*/ 131 w 137"/>
                <a:gd name="T45" fmla="*/ 101 h 146"/>
                <a:gd name="T46" fmla="*/ 136 w 137"/>
                <a:gd name="T47" fmla="*/ 87 h 146"/>
                <a:gd name="T48" fmla="*/ 137 w 137"/>
                <a:gd name="T49" fmla="*/ 72 h 146"/>
                <a:gd name="T50" fmla="*/ 136 w 137"/>
                <a:gd name="T51" fmla="*/ 57 h 146"/>
                <a:gd name="T52" fmla="*/ 131 w 137"/>
                <a:gd name="T53" fmla="*/ 43 h 146"/>
                <a:gd name="T54" fmla="*/ 125 w 137"/>
                <a:gd name="T55" fmla="*/ 32 h 146"/>
                <a:gd name="T56" fmla="*/ 117 w 137"/>
                <a:gd name="T57" fmla="*/ 20 h 146"/>
                <a:gd name="T58" fmla="*/ 107 w 137"/>
                <a:gd name="T59" fmla="*/ 12 h 146"/>
                <a:gd name="T60" fmla="*/ 95 w 137"/>
                <a:gd name="T61" fmla="*/ 5 h 146"/>
                <a:gd name="T62" fmla="*/ 83 w 137"/>
                <a:gd name="T63" fmla="*/ 1 h 146"/>
                <a:gd name="T64" fmla="*/ 70 w 137"/>
                <a:gd name="T65"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46">
                  <a:moveTo>
                    <a:pt x="70" y="0"/>
                  </a:moveTo>
                  <a:lnTo>
                    <a:pt x="56" y="1"/>
                  </a:lnTo>
                  <a:lnTo>
                    <a:pt x="42" y="5"/>
                  </a:lnTo>
                  <a:lnTo>
                    <a:pt x="31" y="12"/>
                  </a:lnTo>
                  <a:lnTo>
                    <a:pt x="21" y="20"/>
                  </a:lnTo>
                  <a:lnTo>
                    <a:pt x="11" y="32"/>
                  </a:lnTo>
                  <a:lnTo>
                    <a:pt x="6" y="43"/>
                  </a:lnTo>
                  <a:lnTo>
                    <a:pt x="1" y="57"/>
                  </a:lnTo>
                  <a:lnTo>
                    <a:pt x="0" y="72"/>
                  </a:lnTo>
                  <a:lnTo>
                    <a:pt x="1" y="87"/>
                  </a:lnTo>
                  <a:lnTo>
                    <a:pt x="6" y="101"/>
                  </a:lnTo>
                  <a:lnTo>
                    <a:pt x="11" y="113"/>
                  </a:lnTo>
                  <a:lnTo>
                    <a:pt x="21" y="124"/>
                  </a:lnTo>
                  <a:lnTo>
                    <a:pt x="31" y="133"/>
                  </a:lnTo>
                  <a:lnTo>
                    <a:pt x="42" y="140"/>
                  </a:lnTo>
                  <a:lnTo>
                    <a:pt x="56" y="144"/>
                  </a:lnTo>
                  <a:lnTo>
                    <a:pt x="70" y="146"/>
                  </a:lnTo>
                  <a:lnTo>
                    <a:pt x="83" y="144"/>
                  </a:lnTo>
                  <a:lnTo>
                    <a:pt x="95" y="140"/>
                  </a:lnTo>
                  <a:lnTo>
                    <a:pt x="107" y="133"/>
                  </a:lnTo>
                  <a:lnTo>
                    <a:pt x="117" y="124"/>
                  </a:lnTo>
                  <a:lnTo>
                    <a:pt x="125" y="113"/>
                  </a:lnTo>
                  <a:lnTo>
                    <a:pt x="131" y="101"/>
                  </a:lnTo>
                  <a:lnTo>
                    <a:pt x="136" y="87"/>
                  </a:lnTo>
                  <a:lnTo>
                    <a:pt x="137" y="72"/>
                  </a:lnTo>
                  <a:lnTo>
                    <a:pt x="136" y="57"/>
                  </a:lnTo>
                  <a:lnTo>
                    <a:pt x="131" y="43"/>
                  </a:lnTo>
                  <a:lnTo>
                    <a:pt x="125" y="32"/>
                  </a:lnTo>
                  <a:lnTo>
                    <a:pt x="117" y="20"/>
                  </a:lnTo>
                  <a:lnTo>
                    <a:pt x="107" y="12"/>
                  </a:lnTo>
                  <a:lnTo>
                    <a:pt x="95" y="5"/>
                  </a:lnTo>
                  <a:lnTo>
                    <a:pt x="83" y="1"/>
                  </a:lnTo>
                  <a:lnTo>
                    <a:pt x="70"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9" name="Freeform 91">
              <a:extLst>
                <a:ext uri="{FF2B5EF4-FFF2-40B4-BE49-F238E27FC236}">
                  <a16:creationId xmlns:a16="http://schemas.microsoft.com/office/drawing/2014/main" id="{2E4D3B20-C43E-DD44-93A5-680BED321721}"/>
                </a:ext>
              </a:extLst>
            </p:cNvPr>
            <p:cNvSpPr>
              <a:spLocks/>
            </p:cNvSpPr>
            <p:nvPr/>
          </p:nvSpPr>
          <p:spPr bwMode="auto">
            <a:xfrm>
              <a:off x="2974" y="3542"/>
              <a:ext cx="70" cy="73"/>
            </a:xfrm>
            <a:custGeom>
              <a:avLst/>
              <a:gdLst>
                <a:gd name="T0" fmla="*/ 70 w 139"/>
                <a:gd name="T1" fmla="*/ 0 h 146"/>
                <a:gd name="T2" fmla="*/ 56 w 139"/>
                <a:gd name="T3" fmla="*/ 1 h 146"/>
                <a:gd name="T4" fmla="*/ 43 w 139"/>
                <a:gd name="T5" fmla="*/ 5 h 146"/>
                <a:gd name="T6" fmla="*/ 31 w 139"/>
                <a:gd name="T7" fmla="*/ 12 h 146"/>
                <a:gd name="T8" fmla="*/ 21 w 139"/>
                <a:gd name="T9" fmla="*/ 21 h 146"/>
                <a:gd name="T10" fmla="*/ 11 w 139"/>
                <a:gd name="T11" fmla="*/ 32 h 146"/>
                <a:gd name="T12" fmla="*/ 6 w 139"/>
                <a:gd name="T13" fmla="*/ 44 h 146"/>
                <a:gd name="T14" fmla="*/ 1 w 139"/>
                <a:gd name="T15" fmla="*/ 58 h 146"/>
                <a:gd name="T16" fmla="*/ 0 w 139"/>
                <a:gd name="T17" fmla="*/ 73 h 146"/>
                <a:gd name="T18" fmla="*/ 1 w 139"/>
                <a:gd name="T19" fmla="*/ 88 h 146"/>
                <a:gd name="T20" fmla="*/ 6 w 139"/>
                <a:gd name="T21" fmla="*/ 102 h 146"/>
                <a:gd name="T22" fmla="*/ 11 w 139"/>
                <a:gd name="T23" fmla="*/ 113 h 146"/>
                <a:gd name="T24" fmla="*/ 21 w 139"/>
                <a:gd name="T25" fmla="*/ 125 h 146"/>
                <a:gd name="T26" fmla="*/ 31 w 139"/>
                <a:gd name="T27" fmla="*/ 133 h 146"/>
                <a:gd name="T28" fmla="*/ 43 w 139"/>
                <a:gd name="T29" fmla="*/ 140 h 146"/>
                <a:gd name="T30" fmla="*/ 56 w 139"/>
                <a:gd name="T31" fmla="*/ 144 h 146"/>
                <a:gd name="T32" fmla="*/ 70 w 139"/>
                <a:gd name="T33" fmla="*/ 146 h 146"/>
                <a:gd name="T34" fmla="*/ 84 w 139"/>
                <a:gd name="T35" fmla="*/ 144 h 146"/>
                <a:gd name="T36" fmla="*/ 97 w 139"/>
                <a:gd name="T37" fmla="*/ 140 h 146"/>
                <a:gd name="T38" fmla="*/ 108 w 139"/>
                <a:gd name="T39" fmla="*/ 133 h 146"/>
                <a:gd name="T40" fmla="*/ 119 w 139"/>
                <a:gd name="T41" fmla="*/ 125 h 146"/>
                <a:gd name="T42" fmla="*/ 128 w 139"/>
                <a:gd name="T43" fmla="*/ 113 h 146"/>
                <a:gd name="T44" fmla="*/ 134 w 139"/>
                <a:gd name="T45" fmla="*/ 102 h 146"/>
                <a:gd name="T46" fmla="*/ 138 w 139"/>
                <a:gd name="T47" fmla="*/ 88 h 146"/>
                <a:gd name="T48" fmla="*/ 139 w 139"/>
                <a:gd name="T49" fmla="*/ 73 h 146"/>
                <a:gd name="T50" fmla="*/ 138 w 139"/>
                <a:gd name="T51" fmla="*/ 58 h 146"/>
                <a:gd name="T52" fmla="*/ 134 w 139"/>
                <a:gd name="T53" fmla="*/ 44 h 146"/>
                <a:gd name="T54" fmla="*/ 128 w 139"/>
                <a:gd name="T55" fmla="*/ 32 h 146"/>
                <a:gd name="T56" fmla="*/ 119 w 139"/>
                <a:gd name="T57" fmla="*/ 21 h 146"/>
                <a:gd name="T58" fmla="*/ 108 w 139"/>
                <a:gd name="T59" fmla="*/ 12 h 146"/>
                <a:gd name="T60" fmla="*/ 97 w 139"/>
                <a:gd name="T61" fmla="*/ 5 h 146"/>
                <a:gd name="T62" fmla="*/ 84 w 139"/>
                <a:gd name="T63" fmla="*/ 1 h 146"/>
                <a:gd name="T64" fmla="*/ 70 w 139"/>
                <a:gd name="T65"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9" h="146">
                  <a:moveTo>
                    <a:pt x="70" y="0"/>
                  </a:moveTo>
                  <a:lnTo>
                    <a:pt x="56" y="1"/>
                  </a:lnTo>
                  <a:lnTo>
                    <a:pt x="43" y="5"/>
                  </a:lnTo>
                  <a:lnTo>
                    <a:pt x="31" y="12"/>
                  </a:lnTo>
                  <a:lnTo>
                    <a:pt x="21" y="21"/>
                  </a:lnTo>
                  <a:lnTo>
                    <a:pt x="11" y="32"/>
                  </a:lnTo>
                  <a:lnTo>
                    <a:pt x="6" y="44"/>
                  </a:lnTo>
                  <a:lnTo>
                    <a:pt x="1" y="58"/>
                  </a:lnTo>
                  <a:lnTo>
                    <a:pt x="0" y="73"/>
                  </a:lnTo>
                  <a:lnTo>
                    <a:pt x="1" y="88"/>
                  </a:lnTo>
                  <a:lnTo>
                    <a:pt x="6" y="102"/>
                  </a:lnTo>
                  <a:lnTo>
                    <a:pt x="11" y="113"/>
                  </a:lnTo>
                  <a:lnTo>
                    <a:pt x="21" y="125"/>
                  </a:lnTo>
                  <a:lnTo>
                    <a:pt x="31" y="133"/>
                  </a:lnTo>
                  <a:lnTo>
                    <a:pt x="43" y="140"/>
                  </a:lnTo>
                  <a:lnTo>
                    <a:pt x="56" y="144"/>
                  </a:lnTo>
                  <a:lnTo>
                    <a:pt x="70" y="146"/>
                  </a:lnTo>
                  <a:lnTo>
                    <a:pt x="84" y="144"/>
                  </a:lnTo>
                  <a:lnTo>
                    <a:pt x="97" y="140"/>
                  </a:lnTo>
                  <a:lnTo>
                    <a:pt x="108" y="133"/>
                  </a:lnTo>
                  <a:lnTo>
                    <a:pt x="119" y="125"/>
                  </a:lnTo>
                  <a:lnTo>
                    <a:pt x="128" y="113"/>
                  </a:lnTo>
                  <a:lnTo>
                    <a:pt x="134" y="102"/>
                  </a:lnTo>
                  <a:lnTo>
                    <a:pt x="138" y="88"/>
                  </a:lnTo>
                  <a:lnTo>
                    <a:pt x="139" y="73"/>
                  </a:lnTo>
                  <a:lnTo>
                    <a:pt x="138" y="58"/>
                  </a:lnTo>
                  <a:lnTo>
                    <a:pt x="134" y="44"/>
                  </a:lnTo>
                  <a:lnTo>
                    <a:pt x="128" y="32"/>
                  </a:lnTo>
                  <a:lnTo>
                    <a:pt x="119" y="21"/>
                  </a:lnTo>
                  <a:lnTo>
                    <a:pt x="108" y="12"/>
                  </a:lnTo>
                  <a:lnTo>
                    <a:pt x="97" y="5"/>
                  </a:lnTo>
                  <a:lnTo>
                    <a:pt x="84" y="1"/>
                  </a:lnTo>
                  <a:lnTo>
                    <a:pt x="70"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0" name="Freeform 92">
              <a:extLst>
                <a:ext uri="{FF2B5EF4-FFF2-40B4-BE49-F238E27FC236}">
                  <a16:creationId xmlns:a16="http://schemas.microsoft.com/office/drawing/2014/main" id="{D88D2222-B92A-694D-BE89-3B3F4A5705FE}"/>
                </a:ext>
              </a:extLst>
            </p:cNvPr>
            <p:cNvSpPr>
              <a:spLocks/>
            </p:cNvSpPr>
            <p:nvPr/>
          </p:nvSpPr>
          <p:spPr bwMode="auto">
            <a:xfrm>
              <a:off x="2436" y="3539"/>
              <a:ext cx="69" cy="74"/>
            </a:xfrm>
            <a:custGeom>
              <a:avLst/>
              <a:gdLst>
                <a:gd name="T0" fmla="*/ 70 w 140"/>
                <a:gd name="T1" fmla="*/ 0 h 146"/>
                <a:gd name="T2" fmla="*/ 56 w 140"/>
                <a:gd name="T3" fmla="*/ 1 h 146"/>
                <a:gd name="T4" fmla="*/ 43 w 140"/>
                <a:gd name="T5" fmla="*/ 6 h 146"/>
                <a:gd name="T6" fmla="*/ 31 w 140"/>
                <a:gd name="T7" fmla="*/ 13 h 146"/>
                <a:gd name="T8" fmla="*/ 21 w 140"/>
                <a:gd name="T9" fmla="*/ 22 h 146"/>
                <a:gd name="T10" fmla="*/ 12 w 140"/>
                <a:gd name="T11" fmla="*/ 32 h 146"/>
                <a:gd name="T12" fmla="*/ 6 w 140"/>
                <a:gd name="T13" fmla="*/ 45 h 146"/>
                <a:gd name="T14" fmla="*/ 2 w 140"/>
                <a:gd name="T15" fmla="*/ 59 h 146"/>
                <a:gd name="T16" fmla="*/ 0 w 140"/>
                <a:gd name="T17" fmla="*/ 72 h 146"/>
                <a:gd name="T18" fmla="*/ 2 w 140"/>
                <a:gd name="T19" fmla="*/ 87 h 146"/>
                <a:gd name="T20" fmla="*/ 6 w 140"/>
                <a:gd name="T21" fmla="*/ 101 h 146"/>
                <a:gd name="T22" fmla="*/ 12 w 140"/>
                <a:gd name="T23" fmla="*/ 114 h 146"/>
                <a:gd name="T24" fmla="*/ 21 w 140"/>
                <a:gd name="T25" fmla="*/ 124 h 146"/>
                <a:gd name="T26" fmla="*/ 31 w 140"/>
                <a:gd name="T27" fmla="*/ 133 h 146"/>
                <a:gd name="T28" fmla="*/ 43 w 140"/>
                <a:gd name="T29" fmla="*/ 140 h 146"/>
                <a:gd name="T30" fmla="*/ 56 w 140"/>
                <a:gd name="T31" fmla="*/ 145 h 146"/>
                <a:gd name="T32" fmla="*/ 70 w 140"/>
                <a:gd name="T33" fmla="*/ 146 h 146"/>
                <a:gd name="T34" fmla="*/ 83 w 140"/>
                <a:gd name="T35" fmla="*/ 145 h 146"/>
                <a:gd name="T36" fmla="*/ 97 w 140"/>
                <a:gd name="T37" fmla="*/ 140 h 146"/>
                <a:gd name="T38" fmla="*/ 109 w 140"/>
                <a:gd name="T39" fmla="*/ 133 h 146"/>
                <a:gd name="T40" fmla="*/ 119 w 140"/>
                <a:gd name="T41" fmla="*/ 124 h 146"/>
                <a:gd name="T42" fmla="*/ 128 w 140"/>
                <a:gd name="T43" fmla="*/ 114 h 146"/>
                <a:gd name="T44" fmla="*/ 134 w 140"/>
                <a:gd name="T45" fmla="*/ 101 h 146"/>
                <a:gd name="T46" fmla="*/ 139 w 140"/>
                <a:gd name="T47" fmla="*/ 87 h 146"/>
                <a:gd name="T48" fmla="*/ 140 w 140"/>
                <a:gd name="T49" fmla="*/ 72 h 146"/>
                <a:gd name="T50" fmla="*/ 139 w 140"/>
                <a:gd name="T51" fmla="*/ 59 h 146"/>
                <a:gd name="T52" fmla="*/ 134 w 140"/>
                <a:gd name="T53" fmla="*/ 45 h 146"/>
                <a:gd name="T54" fmla="*/ 128 w 140"/>
                <a:gd name="T55" fmla="*/ 32 h 146"/>
                <a:gd name="T56" fmla="*/ 119 w 140"/>
                <a:gd name="T57" fmla="*/ 22 h 146"/>
                <a:gd name="T58" fmla="*/ 109 w 140"/>
                <a:gd name="T59" fmla="*/ 13 h 146"/>
                <a:gd name="T60" fmla="*/ 97 w 140"/>
                <a:gd name="T61" fmla="*/ 6 h 146"/>
                <a:gd name="T62" fmla="*/ 83 w 140"/>
                <a:gd name="T63" fmla="*/ 1 h 146"/>
                <a:gd name="T64" fmla="*/ 70 w 140"/>
                <a:gd name="T65"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0" h="146">
                  <a:moveTo>
                    <a:pt x="70" y="0"/>
                  </a:moveTo>
                  <a:lnTo>
                    <a:pt x="56" y="1"/>
                  </a:lnTo>
                  <a:lnTo>
                    <a:pt x="43" y="6"/>
                  </a:lnTo>
                  <a:lnTo>
                    <a:pt x="31" y="13"/>
                  </a:lnTo>
                  <a:lnTo>
                    <a:pt x="21" y="22"/>
                  </a:lnTo>
                  <a:lnTo>
                    <a:pt x="12" y="32"/>
                  </a:lnTo>
                  <a:lnTo>
                    <a:pt x="6" y="45"/>
                  </a:lnTo>
                  <a:lnTo>
                    <a:pt x="2" y="59"/>
                  </a:lnTo>
                  <a:lnTo>
                    <a:pt x="0" y="72"/>
                  </a:lnTo>
                  <a:lnTo>
                    <a:pt x="2" y="87"/>
                  </a:lnTo>
                  <a:lnTo>
                    <a:pt x="6" y="101"/>
                  </a:lnTo>
                  <a:lnTo>
                    <a:pt x="12" y="114"/>
                  </a:lnTo>
                  <a:lnTo>
                    <a:pt x="21" y="124"/>
                  </a:lnTo>
                  <a:lnTo>
                    <a:pt x="31" y="133"/>
                  </a:lnTo>
                  <a:lnTo>
                    <a:pt x="43" y="140"/>
                  </a:lnTo>
                  <a:lnTo>
                    <a:pt x="56" y="145"/>
                  </a:lnTo>
                  <a:lnTo>
                    <a:pt x="70" y="146"/>
                  </a:lnTo>
                  <a:lnTo>
                    <a:pt x="83" y="145"/>
                  </a:lnTo>
                  <a:lnTo>
                    <a:pt x="97" y="140"/>
                  </a:lnTo>
                  <a:lnTo>
                    <a:pt x="109" y="133"/>
                  </a:lnTo>
                  <a:lnTo>
                    <a:pt x="119" y="124"/>
                  </a:lnTo>
                  <a:lnTo>
                    <a:pt x="128" y="114"/>
                  </a:lnTo>
                  <a:lnTo>
                    <a:pt x="134" y="101"/>
                  </a:lnTo>
                  <a:lnTo>
                    <a:pt x="139" y="87"/>
                  </a:lnTo>
                  <a:lnTo>
                    <a:pt x="140" y="72"/>
                  </a:lnTo>
                  <a:lnTo>
                    <a:pt x="139" y="59"/>
                  </a:lnTo>
                  <a:lnTo>
                    <a:pt x="134" y="45"/>
                  </a:lnTo>
                  <a:lnTo>
                    <a:pt x="128" y="32"/>
                  </a:lnTo>
                  <a:lnTo>
                    <a:pt x="119" y="22"/>
                  </a:lnTo>
                  <a:lnTo>
                    <a:pt x="109" y="13"/>
                  </a:lnTo>
                  <a:lnTo>
                    <a:pt x="97" y="6"/>
                  </a:lnTo>
                  <a:lnTo>
                    <a:pt x="83" y="1"/>
                  </a:lnTo>
                  <a:lnTo>
                    <a:pt x="70"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1" name="Freeform 93">
              <a:extLst>
                <a:ext uri="{FF2B5EF4-FFF2-40B4-BE49-F238E27FC236}">
                  <a16:creationId xmlns:a16="http://schemas.microsoft.com/office/drawing/2014/main" id="{DCB9ACC5-8FFE-0C42-B8A7-A4EBE16A81B9}"/>
                </a:ext>
              </a:extLst>
            </p:cNvPr>
            <p:cNvSpPr>
              <a:spLocks/>
            </p:cNvSpPr>
            <p:nvPr/>
          </p:nvSpPr>
          <p:spPr bwMode="auto">
            <a:xfrm>
              <a:off x="3062" y="3539"/>
              <a:ext cx="70" cy="74"/>
            </a:xfrm>
            <a:custGeom>
              <a:avLst/>
              <a:gdLst>
                <a:gd name="T0" fmla="*/ 69 w 140"/>
                <a:gd name="T1" fmla="*/ 0 h 146"/>
                <a:gd name="T2" fmla="*/ 55 w 140"/>
                <a:gd name="T3" fmla="*/ 1 h 146"/>
                <a:gd name="T4" fmla="*/ 43 w 140"/>
                <a:gd name="T5" fmla="*/ 6 h 146"/>
                <a:gd name="T6" fmla="*/ 31 w 140"/>
                <a:gd name="T7" fmla="*/ 13 h 146"/>
                <a:gd name="T8" fmla="*/ 21 w 140"/>
                <a:gd name="T9" fmla="*/ 22 h 146"/>
                <a:gd name="T10" fmla="*/ 12 w 140"/>
                <a:gd name="T11" fmla="*/ 32 h 146"/>
                <a:gd name="T12" fmla="*/ 6 w 140"/>
                <a:gd name="T13" fmla="*/ 45 h 146"/>
                <a:gd name="T14" fmla="*/ 1 w 140"/>
                <a:gd name="T15" fmla="*/ 59 h 146"/>
                <a:gd name="T16" fmla="*/ 0 w 140"/>
                <a:gd name="T17" fmla="*/ 72 h 146"/>
                <a:gd name="T18" fmla="*/ 1 w 140"/>
                <a:gd name="T19" fmla="*/ 87 h 146"/>
                <a:gd name="T20" fmla="*/ 6 w 140"/>
                <a:gd name="T21" fmla="*/ 101 h 146"/>
                <a:gd name="T22" fmla="*/ 12 w 140"/>
                <a:gd name="T23" fmla="*/ 114 h 146"/>
                <a:gd name="T24" fmla="*/ 21 w 140"/>
                <a:gd name="T25" fmla="*/ 124 h 146"/>
                <a:gd name="T26" fmla="*/ 31 w 140"/>
                <a:gd name="T27" fmla="*/ 133 h 146"/>
                <a:gd name="T28" fmla="*/ 43 w 140"/>
                <a:gd name="T29" fmla="*/ 140 h 146"/>
                <a:gd name="T30" fmla="*/ 55 w 140"/>
                <a:gd name="T31" fmla="*/ 145 h 146"/>
                <a:gd name="T32" fmla="*/ 69 w 140"/>
                <a:gd name="T33" fmla="*/ 146 h 146"/>
                <a:gd name="T34" fmla="*/ 83 w 140"/>
                <a:gd name="T35" fmla="*/ 145 h 146"/>
                <a:gd name="T36" fmla="*/ 97 w 140"/>
                <a:gd name="T37" fmla="*/ 140 h 146"/>
                <a:gd name="T38" fmla="*/ 108 w 140"/>
                <a:gd name="T39" fmla="*/ 133 h 146"/>
                <a:gd name="T40" fmla="*/ 119 w 140"/>
                <a:gd name="T41" fmla="*/ 124 h 146"/>
                <a:gd name="T42" fmla="*/ 128 w 140"/>
                <a:gd name="T43" fmla="*/ 114 h 146"/>
                <a:gd name="T44" fmla="*/ 134 w 140"/>
                <a:gd name="T45" fmla="*/ 101 h 146"/>
                <a:gd name="T46" fmla="*/ 138 w 140"/>
                <a:gd name="T47" fmla="*/ 87 h 146"/>
                <a:gd name="T48" fmla="*/ 140 w 140"/>
                <a:gd name="T49" fmla="*/ 72 h 146"/>
                <a:gd name="T50" fmla="*/ 138 w 140"/>
                <a:gd name="T51" fmla="*/ 59 h 146"/>
                <a:gd name="T52" fmla="*/ 134 w 140"/>
                <a:gd name="T53" fmla="*/ 45 h 146"/>
                <a:gd name="T54" fmla="*/ 128 w 140"/>
                <a:gd name="T55" fmla="*/ 32 h 146"/>
                <a:gd name="T56" fmla="*/ 119 w 140"/>
                <a:gd name="T57" fmla="*/ 22 h 146"/>
                <a:gd name="T58" fmla="*/ 108 w 140"/>
                <a:gd name="T59" fmla="*/ 13 h 146"/>
                <a:gd name="T60" fmla="*/ 97 w 140"/>
                <a:gd name="T61" fmla="*/ 6 h 146"/>
                <a:gd name="T62" fmla="*/ 83 w 140"/>
                <a:gd name="T63" fmla="*/ 1 h 146"/>
                <a:gd name="T64" fmla="*/ 69 w 140"/>
                <a:gd name="T65"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0" h="146">
                  <a:moveTo>
                    <a:pt x="69" y="0"/>
                  </a:moveTo>
                  <a:lnTo>
                    <a:pt x="55" y="1"/>
                  </a:lnTo>
                  <a:lnTo>
                    <a:pt x="43" y="6"/>
                  </a:lnTo>
                  <a:lnTo>
                    <a:pt x="31" y="13"/>
                  </a:lnTo>
                  <a:lnTo>
                    <a:pt x="21" y="22"/>
                  </a:lnTo>
                  <a:lnTo>
                    <a:pt x="12" y="32"/>
                  </a:lnTo>
                  <a:lnTo>
                    <a:pt x="6" y="45"/>
                  </a:lnTo>
                  <a:lnTo>
                    <a:pt x="1" y="59"/>
                  </a:lnTo>
                  <a:lnTo>
                    <a:pt x="0" y="72"/>
                  </a:lnTo>
                  <a:lnTo>
                    <a:pt x="1" y="87"/>
                  </a:lnTo>
                  <a:lnTo>
                    <a:pt x="6" y="101"/>
                  </a:lnTo>
                  <a:lnTo>
                    <a:pt x="12" y="114"/>
                  </a:lnTo>
                  <a:lnTo>
                    <a:pt x="21" y="124"/>
                  </a:lnTo>
                  <a:lnTo>
                    <a:pt x="31" y="133"/>
                  </a:lnTo>
                  <a:lnTo>
                    <a:pt x="43" y="140"/>
                  </a:lnTo>
                  <a:lnTo>
                    <a:pt x="55" y="145"/>
                  </a:lnTo>
                  <a:lnTo>
                    <a:pt x="69" y="146"/>
                  </a:lnTo>
                  <a:lnTo>
                    <a:pt x="83" y="145"/>
                  </a:lnTo>
                  <a:lnTo>
                    <a:pt x="97" y="140"/>
                  </a:lnTo>
                  <a:lnTo>
                    <a:pt x="108" y="133"/>
                  </a:lnTo>
                  <a:lnTo>
                    <a:pt x="119" y="124"/>
                  </a:lnTo>
                  <a:lnTo>
                    <a:pt x="128" y="114"/>
                  </a:lnTo>
                  <a:lnTo>
                    <a:pt x="134" y="101"/>
                  </a:lnTo>
                  <a:lnTo>
                    <a:pt x="138" y="87"/>
                  </a:lnTo>
                  <a:lnTo>
                    <a:pt x="140" y="72"/>
                  </a:lnTo>
                  <a:lnTo>
                    <a:pt x="138" y="59"/>
                  </a:lnTo>
                  <a:lnTo>
                    <a:pt x="134" y="45"/>
                  </a:lnTo>
                  <a:lnTo>
                    <a:pt x="128" y="32"/>
                  </a:lnTo>
                  <a:lnTo>
                    <a:pt x="119" y="22"/>
                  </a:lnTo>
                  <a:lnTo>
                    <a:pt x="108" y="13"/>
                  </a:lnTo>
                  <a:lnTo>
                    <a:pt x="97" y="6"/>
                  </a:lnTo>
                  <a:lnTo>
                    <a:pt x="83" y="1"/>
                  </a:lnTo>
                  <a:lnTo>
                    <a:pt x="69"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2" name="Freeform 94">
              <a:extLst>
                <a:ext uri="{FF2B5EF4-FFF2-40B4-BE49-F238E27FC236}">
                  <a16:creationId xmlns:a16="http://schemas.microsoft.com/office/drawing/2014/main" id="{1561006A-9C60-B647-917C-937937B02941}"/>
                </a:ext>
              </a:extLst>
            </p:cNvPr>
            <p:cNvSpPr>
              <a:spLocks/>
            </p:cNvSpPr>
            <p:nvPr/>
          </p:nvSpPr>
          <p:spPr bwMode="auto">
            <a:xfrm>
              <a:off x="2091" y="3548"/>
              <a:ext cx="53" cy="56"/>
            </a:xfrm>
            <a:custGeom>
              <a:avLst/>
              <a:gdLst>
                <a:gd name="T0" fmla="*/ 54 w 106"/>
                <a:gd name="T1" fmla="*/ 0 h 112"/>
                <a:gd name="T2" fmla="*/ 44 w 106"/>
                <a:gd name="T3" fmla="*/ 1 h 112"/>
                <a:gd name="T4" fmla="*/ 34 w 106"/>
                <a:gd name="T5" fmla="*/ 5 h 112"/>
                <a:gd name="T6" fmla="*/ 24 w 106"/>
                <a:gd name="T7" fmla="*/ 9 h 112"/>
                <a:gd name="T8" fmla="*/ 16 w 106"/>
                <a:gd name="T9" fmla="*/ 16 h 112"/>
                <a:gd name="T10" fmla="*/ 9 w 106"/>
                <a:gd name="T11" fmla="*/ 26 h 112"/>
                <a:gd name="T12" fmla="*/ 5 w 106"/>
                <a:gd name="T13" fmla="*/ 35 h 112"/>
                <a:gd name="T14" fmla="*/ 1 w 106"/>
                <a:gd name="T15" fmla="*/ 45 h 112"/>
                <a:gd name="T16" fmla="*/ 0 w 106"/>
                <a:gd name="T17" fmla="*/ 57 h 112"/>
                <a:gd name="T18" fmla="*/ 1 w 106"/>
                <a:gd name="T19" fmla="*/ 68 h 112"/>
                <a:gd name="T20" fmla="*/ 5 w 106"/>
                <a:gd name="T21" fmla="*/ 78 h 112"/>
                <a:gd name="T22" fmla="*/ 9 w 106"/>
                <a:gd name="T23" fmla="*/ 88 h 112"/>
                <a:gd name="T24" fmla="*/ 16 w 106"/>
                <a:gd name="T25" fmla="*/ 96 h 112"/>
                <a:gd name="T26" fmla="*/ 24 w 106"/>
                <a:gd name="T27" fmla="*/ 103 h 112"/>
                <a:gd name="T28" fmla="*/ 34 w 106"/>
                <a:gd name="T29" fmla="*/ 107 h 112"/>
                <a:gd name="T30" fmla="*/ 44 w 106"/>
                <a:gd name="T31" fmla="*/ 111 h 112"/>
                <a:gd name="T32" fmla="*/ 54 w 106"/>
                <a:gd name="T33" fmla="*/ 112 h 112"/>
                <a:gd name="T34" fmla="*/ 65 w 106"/>
                <a:gd name="T35" fmla="*/ 111 h 112"/>
                <a:gd name="T36" fmla="*/ 75 w 106"/>
                <a:gd name="T37" fmla="*/ 107 h 112"/>
                <a:gd name="T38" fmla="*/ 83 w 106"/>
                <a:gd name="T39" fmla="*/ 103 h 112"/>
                <a:gd name="T40" fmla="*/ 91 w 106"/>
                <a:gd name="T41" fmla="*/ 96 h 112"/>
                <a:gd name="T42" fmla="*/ 97 w 106"/>
                <a:gd name="T43" fmla="*/ 88 h 112"/>
                <a:gd name="T44" fmla="*/ 102 w 106"/>
                <a:gd name="T45" fmla="*/ 78 h 112"/>
                <a:gd name="T46" fmla="*/ 105 w 106"/>
                <a:gd name="T47" fmla="*/ 68 h 112"/>
                <a:gd name="T48" fmla="*/ 106 w 106"/>
                <a:gd name="T49" fmla="*/ 57 h 112"/>
                <a:gd name="T50" fmla="*/ 105 w 106"/>
                <a:gd name="T51" fmla="*/ 45 h 112"/>
                <a:gd name="T52" fmla="*/ 102 w 106"/>
                <a:gd name="T53" fmla="*/ 35 h 112"/>
                <a:gd name="T54" fmla="*/ 97 w 106"/>
                <a:gd name="T55" fmla="*/ 26 h 112"/>
                <a:gd name="T56" fmla="*/ 91 w 106"/>
                <a:gd name="T57" fmla="*/ 16 h 112"/>
                <a:gd name="T58" fmla="*/ 83 w 106"/>
                <a:gd name="T59" fmla="*/ 9 h 112"/>
                <a:gd name="T60" fmla="*/ 75 w 106"/>
                <a:gd name="T61" fmla="*/ 5 h 112"/>
                <a:gd name="T62" fmla="*/ 65 w 106"/>
                <a:gd name="T63" fmla="*/ 1 h 112"/>
                <a:gd name="T64" fmla="*/ 54 w 106"/>
                <a:gd name="T6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12">
                  <a:moveTo>
                    <a:pt x="54" y="0"/>
                  </a:moveTo>
                  <a:lnTo>
                    <a:pt x="44" y="1"/>
                  </a:lnTo>
                  <a:lnTo>
                    <a:pt x="34" y="5"/>
                  </a:lnTo>
                  <a:lnTo>
                    <a:pt x="24" y="9"/>
                  </a:lnTo>
                  <a:lnTo>
                    <a:pt x="16" y="16"/>
                  </a:lnTo>
                  <a:lnTo>
                    <a:pt x="9" y="26"/>
                  </a:lnTo>
                  <a:lnTo>
                    <a:pt x="5" y="35"/>
                  </a:lnTo>
                  <a:lnTo>
                    <a:pt x="1" y="45"/>
                  </a:lnTo>
                  <a:lnTo>
                    <a:pt x="0" y="57"/>
                  </a:lnTo>
                  <a:lnTo>
                    <a:pt x="1" y="68"/>
                  </a:lnTo>
                  <a:lnTo>
                    <a:pt x="5" y="78"/>
                  </a:lnTo>
                  <a:lnTo>
                    <a:pt x="9" y="88"/>
                  </a:lnTo>
                  <a:lnTo>
                    <a:pt x="16" y="96"/>
                  </a:lnTo>
                  <a:lnTo>
                    <a:pt x="24" y="103"/>
                  </a:lnTo>
                  <a:lnTo>
                    <a:pt x="34" y="107"/>
                  </a:lnTo>
                  <a:lnTo>
                    <a:pt x="44" y="111"/>
                  </a:lnTo>
                  <a:lnTo>
                    <a:pt x="54" y="112"/>
                  </a:lnTo>
                  <a:lnTo>
                    <a:pt x="65" y="111"/>
                  </a:lnTo>
                  <a:lnTo>
                    <a:pt x="75" y="107"/>
                  </a:lnTo>
                  <a:lnTo>
                    <a:pt x="83" y="103"/>
                  </a:lnTo>
                  <a:lnTo>
                    <a:pt x="91" y="96"/>
                  </a:lnTo>
                  <a:lnTo>
                    <a:pt x="97" y="88"/>
                  </a:lnTo>
                  <a:lnTo>
                    <a:pt x="102" y="78"/>
                  </a:lnTo>
                  <a:lnTo>
                    <a:pt x="105" y="68"/>
                  </a:lnTo>
                  <a:lnTo>
                    <a:pt x="106" y="57"/>
                  </a:lnTo>
                  <a:lnTo>
                    <a:pt x="105" y="45"/>
                  </a:lnTo>
                  <a:lnTo>
                    <a:pt x="102" y="35"/>
                  </a:lnTo>
                  <a:lnTo>
                    <a:pt x="97" y="26"/>
                  </a:lnTo>
                  <a:lnTo>
                    <a:pt x="91" y="16"/>
                  </a:lnTo>
                  <a:lnTo>
                    <a:pt x="83" y="9"/>
                  </a:lnTo>
                  <a:lnTo>
                    <a:pt x="75" y="5"/>
                  </a:lnTo>
                  <a:lnTo>
                    <a:pt x="65" y="1"/>
                  </a:lnTo>
                  <a:lnTo>
                    <a:pt x="5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3" name="Freeform 95">
              <a:extLst>
                <a:ext uri="{FF2B5EF4-FFF2-40B4-BE49-F238E27FC236}">
                  <a16:creationId xmlns:a16="http://schemas.microsoft.com/office/drawing/2014/main" id="{F0C3243B-26AD-AF43-AFC6-D0FF17200A13}"/>
                </a:ext>
              </a:extLst>
            </p:cNvPr>
            <p:cNvSpPr>
              <a:spLocks/>
            </p:cNvSpPr>
            <p:nvPr/>
          </p:nvSpPr>
          <p:spPr bwMode="auto">
            <a:xfrm>
              <a:off x="2367" y="3548"/>
              <a:ext cx="50" cy="53"/>
            </a:xfrm>
            <a:custGeom>
              <a:avLst/>
              <a:gdLst>
                <a:gd name="T0" fmla="*/ 51 w 100"/>
                <a:gd name="T1" fmla="*/ 0 h 106"/>
                <a:gd name="T2" fmla="*/ 41 w 100"/>
                <a:gd name="T3" fmla="*/ 1 h 106"/>
                <a:gd name="T4" fmla="*/ 31 w 100"/>
                <a:gd name="T5" fmla="*/ 5 h 106"/>
                <a:gd name="T6" fmla="*/ 23 w 100"/>
                <a:gd name="T7" fmla="*/ 9 h 106"/>
                <a:gd name="T8" fmla="*/ 15 w 100"/>
                <a:gd name="T9" fmla="*/ 16 h 106"/>
                <a:gd name="T10" fmla="*/ 9 w 100"/>
                <a:gd name="T11" fmla="*/ 23 h 106"/>
                <a:gd name="T12" fmla="*/ 5 w 100"/>
                <a:gd name="T13" fmla="*/ 32 h 106"/>
                <a:gd name="T14" fmla="*/ 1 w 100"/>
                <a:gd name="T15" fmla="*/ 43 h 106"/>
                <a:gd name="T16" fmla="*/ 0 w 100"/>
                <a:gd name="T17" fmla="*/ 53 h 106"/>
                <a:gd name="T18" fmla="*/ 1 w 100"/>
                <a:gd name="T19" fmla="*/ 63 h 106"/>
                <a:gd name="T20" fmla="*/ 5 w 100"/>
                <a:gd name="T21" fmla="*/ 74 h 106"/>
                <a:gd name="T22" fmla="*/ 9 w 100"/>
                <a:gd name="T23" fmla="*/ 83 h 106"/>
                <a:gd name="T24" fmla="*/ 15 w 100"/>
                <a:gd name="T25" fmla="*/ 90 h 106"/>
                <a:gd name="T26" fmla="*/ 23 w 100"/>
                <a:gd name="T27" fmla="*/ 97 h 106"/>
                <a:gd name="T28" fmla="*/ 31 w 100"/>
                <a:gd name="T29" fmla="*/ 101 h 106"/>
                <a:gd name="T30" fmla="*/ 41 w 100"/>
                <a:gd name="T31" fmla="*/ 105 h 106"/>
                <a:gd name="T32" fmla="*/ 51 w 100"/>
                <a:gd name="T33" fmla="*/ 106 h 106"/>
                <a:gd name="T34" fmla="*/ 60 w 100"/>
                <a:gd name="T35" fmla="*/ 105 h 106"/>
                <a:gd name="T36" fmla="*/ 69 w 100"/>
                <a:gd name="T37" fmla="*/ 101 h 106"/>
                <a:gd name="T38" fmla="*/ 77 w 100"/>
                <a:gd name="T39" fmla="*/ 97 h 106"/>
                <a:gd name="T40" fmla="*/ 86 w 100"/>
                <a:gd name="T41" fmla="*/ 90 h 106"/>
                <a:gd name="T42" fmla="*/ 91 w 100"/>
                <a:gd name="T43" fmla="*/ 83 h 106"/>
                <a:gd name="T44" fmla="*/ 96 w 100"/>
                <a:gd name="T45" fmla="*/ 74 h 106"/>
                <a:gd name="T46" fmla="*/ 99 w 100"/>
                <a:gd name="T47" fmla="*/ 63 h 106"/>
                <a:gd name="T48" fmla="*/ 100 w 100"/>
                <a:gd name="T49" fmla="*/ 53 h 106"/>
                <a:gd name="T50" fmla="*/ 99 w 100"/>
                <a:gd name="T51" fmla="*/ 43 h 106"/>
                <a:gd name="T52" fmla="*/ 96 w 100"/>
                <a:gd name="T53" fmla="*/ 32 h 106"/>
                <a:gd name="T54" fmla="*/ 91 w 100"/>
                <a:gd name="T55" fmla="*/ 23 h 106"/>
                <a:gd name="T56" fmla="*/ 86 w 100"/>
                <a:gd name="T57" fmla="*/ 16 h 106"/>
                <a:gd name="T58" fmla="*/ 77 w 100"/>
                <a:gd name="T59" fmla="*/ 9 h 106"/>
                <a:gd name="T60" fmla="*/ 69 w 100"/>
                <a:gd name="T61" fmla="*/ 5 h 106"/>
                <a:gd name="T62" fmla="*/ 60 w 100"/>
                <a:gd name="T63" fmla="*/ 1 h 106"/>
                <a:gd name="T64" fmla="*/ 51 w 100"/>
                <a:gd name="T6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6">
                  <a:moveTo>
                    <a:pt x="51" y="0"/>
                  </a:moveTo>
                  <a:lnTo>
                    <a:pt x="41" y="1"/>
                  </a:lnTo>
                  <a:lnTo>
                    <a:pt x="31" y="5"/>
                  </a:lnTo>
                  <a:lnTo>
                    <a:pt x="23" y="9"/>
                  </a:lnTo>
                  <a:lnTo>
                    <a:pt x="15" y="16"/>
                  </a:lnTo>
                  <a:lnTo>
                    <a:pt x="9" y="23"/>
                  </a:lnTo>
                  <a:lnTo>
                    <a:pt x="5" y="32"/>
                  </a:lnTo>
                  <a:lnTo>
                    <a:pt x="1" y="43"/>
                  </a:lnTo>
                  <a:lnTo>
                    <a:pt x="0" y="53"/>
                  </a:lnTo>
                  <a:lnTo>
                    <a:pt x="1" y="63"/>
                  </a:lnTo>
                  <a:lnTo>
                    <a:pt x="5" y="74"/>
                  </a:lnTo>
                  <a:lnTo>
                    <a:pt x="9" y="83"/>
                  </a:lnTo>
                  <a:lnTo>
                    <a:pt x="15" y="90"/>
                  </a:lnTo>
                  <a:lnTo>
                    <a:pt x="23" y="97"/>
                  </a:lnTo>
                  <a:lnTo>
                    <a:pt x="31" y="101"/>
                  </a:lnTo>
                  <a:lnTo>
                    <a:pt x="41" y="105"/>
                  </a:lnTo>
                  <a:lnTo>
                    <a:pt x="51" y="106"/>
                  </a:lnTo>
                  <a:lnTo>
                    <a:pt x="60" y="105"/>
                  </a:lnTo>
                  <a:lnTo>
                    <a:pt x="69" y="101"/>
                  </a:lnTo>
                  <a:lnTo>
                    <a:pt x="77" y="97"/>
                  </a:lnTo>
                  <a:lnTo>
                    <a:pt x="86" y="90"/>
                  </a:lnTo>
                  <a:lnTo>
                    <a:pt x="91" y="83"/>
                  </a:lnTo>
                  <a:lnTo>
                    <a:pt x="96" y="74"/>
                  </a:lnTo>
                  <a:lnTo>
                    <a:pt x="99" y="63"/>
                  </a:lnTo>
                  <a:lnTo>
                    <a:pt x="100" y="53"/>
                  </a:lnTo>
                  <a:lnTo>
                    <a:pt x="99" y="43"/>
                  </a:lnTo>
                  <a:lnTo>
                    <a:pt x="96" y="32"/>
                  </a:lnTo>
                  <a:lnTo>
                    <a:pt x="91" y="23"/>
                  </a:lnTo>
                  <a:lnTo>
                    <a:pt x="86" y="16"/>
                  </a:lnTo>
                  <a:lnTo>
                    <a:pt x="77" y="9"/>
                  </a:lnTo>
                  <a:lnTo>
                    <a:pt x="69" y="5"/>
                  </a:lnTo>
                  <a:lnTo>
                    <a:pt x="60" y="1"/>
                  </a:lnTo>
                  <a:lnTo>
                    <a:pt x="5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4" name="Freeform 96">
              <a:extLst>
                <a:ext uri="{FF2B5EF4-FFF2-40B4-BE49-F238E27FC236}">
                  <a16:creationId xmlns:a16="http://schemas.microsoft.com/office/drawing/2014/main" id="{4B9E7AC2-07C8-6845-890A-6695D6F6D02F}"/>
                </a:ext>
              </a:extLst>
            </p:cNvPr>
            <p:cNvSpPr>
              <a:spLocks/>
            </p:cNvSpPr>
            <p:nvPr/>
          </p:nvSpPr>
          <p:spPr bwMode="auto">
            <a:xfrm>
              <a:off x="2984" y="3553"/>
              <a:ext cx="50" cy="53"/>
            </a:xfrm>
            <a:custGeom>
              <a:avLst/>
              <a:gdLst>
                <a:gd name="T0" fmla="*/ 51 w 102"/>
                <a:gd name="T1" fmla="*/ 0 h 106"/>
                <a:gd name="T2" fmla="*/ 41 w 102"/>
                <a:gd name="T3" fmla="*/ 2 h 106"/>
                <a:gd name="T4" fmla="*/ 31 w 102"/>
                <a:gd name="T5" fmla="*/ 5 h 106"/>
                <a:gd name="T6" fmla="*/ 23 w 102"/>
                <a:gd name="T7" fmla="*/ 10 h 106"/>
                <a:gd name="T8" fmla="*/ 15 w 102"/>
                <a:gd name="T9" fmla="*/ 15 h 106"/>
                <a:gd name="T10" fmla="*/ 10 w 102"/>
                <a:gd name="T11" fmla="*/ 23 h 106"/>
                <a:gd name="T12" fmla="*/ 5 w 102"/>
                <a:gd name="T13" fmla="*/ 33 h 106"/>
                <a:gd name="T14" fmla="*/ 2 w 102"/>
                <a:gd name="T15" fmla="*/ 43 h 106"/>
                <a:gd name="T16" fmla="*/ 0 w 102"/>
                <a:gd name="T17" fmla="*/ 53 h 106"/>
                <a:gd name="T18" fmla="*/ 2 w 102"/>
                <a:gd name="T19" fmla="*/ 64 h 106"/>
                <a:gd name="T20" fmla="*/ 5 w 102"/>
                <a:gd name="T21" fmla="*/ 74 h 106"/>
                <a:gd name="T22" fmla="*/ 10 w 102"/>
                <a:gd name="T23" fmla="*/ 83 h 106"/>
                <a:gd name="T24" fmla="*/ 15 w 102"/>
                <a:gd name="T25" fmla="*/ 90 h 106"/>
                <a:gd name="T26" fmla="*/ 23 w 102"/>
                <a:gd name="T27" fmla="*/ 97 h 106"/>
                <a:gd name="T28" fmla="*/ 31 w 102"/>
                <a:gd name="T29" fmla="*/ 102 h 106"/>
                <a:gd name="T30" fmla="*/ 41 w 102"/>
                <a:gd name="T31" fmla="*/ 105 h 106"/>
                <a:gd name="T32" fmla="*/ 51 w 102"/>
                <a:gd name="T33" fmla="*/ 106 h 106"/>
                <a:gd name="T34" fmla="*/ 61 w 102"/>
                <a:gd name="T35" fmla="*/ 105 h 106"/>
                <a:gd name="T36" fmla="*/ 71 w 102"/>
                <a:gd name="T37" fmla="*/ 102 h 106"/>
                <a:gd name="T38" fmla="*/ 79 w 102"/>
                <a:gd name="T39" fmla="*/ 97 h 106"/>
                <a:gd name="T40" fmla="*/ 87 w 102"/>
                <a:gd name="T41" fmla="*/ 90 h 106"/>
                <a:gd name="T42" fmla="*/ 93 w 102"/>
                <a:gd name="T43" fmla="*/ 83 h 106"/>
                <a:gd name="T44" fmla="*/ 98 w 102"/>
                <a:gd name="T45" fmla="*/ 74 h 106"/>
                <a:gd name="T46" fmla="*/ 101 w 102"/>
                <a:gd name="T47" fmla="*/ 64 h 106"/>
                <a:gd name="T48" fmla="*/ 102 w 102"/>
                <a:gd name="T49" fmla="*/ 53 h 106"/>
                <a:gd name="T50" fmla="*/ 101 w 102"/>
                <a:gd name="T51" fmla="*/ 43 h 106"/>
                <a:gd name="T52" fmla="*/ 98 w 102"/>
                <a:gd name="T53" fmla="*/ 33 h 106"/>
                <a:gd name="T54" fmla="*/ 93 w 102"/>
                <a:gd name="T55" fmla="*/ 23 h 106"/>
                <a:gd name="T56" fmla="*/ 87 w 102"/>
                <a:gd name="T57" fmla="*/ 15 h 106"/>
                <a:gd name="T58" fmla="*/ 79 w 102"/>
                <a:gd name="T59" fmla="*/ 10 h 106"/>
                <a:gd name="T60" fmla="*/ 71 w 102"/>
                <a:gd name="T61" fmla="*/ 5 h 106"/>
                <a:gd name="T62" fmla="*/ 61 w 102"/>
                <a:gd name="T63" fmla="*/ 2 h 106"/>
                <a:gd name="T64" fmla="*/ 51 w 102"/>
                <a:gd name="T6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106">
                  <a:moveTo>
                    <a:pt x="51" y="0"/>
                  </a:moveTo>
                  <a:lnTo>
                    <a:pt x="41" y="2"/>
                  </a:lnTo>
                  <a:lnTo>
                    <a:pt x="31" y="5"/>
                  </a:lnTo>
                  <a:lnTo>
                    <a:pt x="23" y="10"/>
                  </a:lnTo>
                  <a:lnTo>
                    <a:pt x="15" y="15"/>
                  </a:lnTo>
                  <a:lnTo>
                    <a:pt x="10" y="23"/>
                  </a:lnTo>
                  <a:lnTo>
                    <a:pt x="5" y="33"/>
                  </a:lnTo>
                  <a:lnTo>
                    <a:pt x="2" y="43"/>
                  </a:lnTo>
                  <a:lnTo>
                    <a:pt x="0" y="53"/>
                  </a:lnTo>
                  <a:lnTo>
                    <a:pt x="2" y="64"/>
                  </a:lnTo>
                  <a:lnTo>
                    <a:pt x="5" y="74"/>
                  </a:lnTo>
                  <a:lnTo>
                    <a:pt x="10" y="83"/>
                  </a:lnTo>
                  <a:lnTo>
                    <a:pt x="15" y="90"/>
                  </a:lnTo>
                  <a:lnTo>
                    <a:pt x="23" y="97"/>
                  </a:lnTo>
                  <a:lnTo>
                    <a:pt x="31" y="102"/>
                  </a:lnTo>
                  <a:lnTo>
                    <a:pt x="41" y="105"/>
                  </a:lnTo>
                  <a:lnTo>
                    <a:pt x="51" y="106"/>
                  </a:lnTo>
                  <a:lnTo>
                    <a:pt x="61" y="105"/>
                  </a:lnTo>
                  <a:lnTo>
                    <a:pt x="71" y="102"/>
                  </a:lnTo>
                  <a:lnTo>
                    <a:pt x="79" y="97"/>
                  </a:lnTo>
                  <a:lnTo>
                    <a:pt x="87" y="90"/>
                  </a:lnTo>
                  <a:lnTo>
                    <a:pt x="93" y="83"/>
                  </a:lnTo>
                  <a:lnTo>
                    <a:pt x="98" y="74"/>
                  </a:lnTo>
                  <a:lnTo>
                    <a:pt x="101" y="64"/>
                  </a:lnTo>
                  <a:lnTo>
                    <a:pt x="102" y="53"/>
                  </a:lnTo>
                  <a:lnTo>
                    <a:pt x="101" y="43"/>
                  </a:lnTo>
                  <a:lnTo>
                    <a:pt x="98" y="33"/>
                  </a:lnTo>
                  <a:lnTo>
                    <a:pt x="93" y="23"/>
                  </a:lnTo>
                  <a:lnTo>
                    <a:pt x="87" y="15"/>
                  </a:lnTo>
                  <a:lnTo>
                    <a:pt x="79" y="10"/>
                  </a:lnTo>
                  <a:lnTo>
                    <a:pt x="71" y="5"/>
                  </a:lnTo>
                  <a:lnTo>
                    <a:pt x="61" y="2"/>
                  </a:lnTo>
                  <a:lnTo>
                    <a:pt x="5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5" name="Freeform 97">
              <a:extLst>
                <a:ext uri="{FF2B5EF4-FFF2-40B4-BE49-F238E27FC236}">
                  <a16:creationId xmlns:a16="http://schemas.microsoft.com/office/drawing/2014/main" id="{7A65CEC8-96FA-B94C-BC8D-49C298A8CAAE}"/>
                </a:ext>
              </a:extLst>
            </p:cNvPr>
            <p:cNvSpPr>
              <a:spLocks/>
            </p:cNvSpPr>
            <p:nvPr/>
          </p:nvSpPr>
          <p:spPr bwMode="auto">
            <a:xfrm>
              <a:off x="2445" y="3550"/>
              <a:ext cx="50" cy="53"/>
            </a:xfrm>
            <a:custGeom>
              <a:avLst/>
              <a:gdLst>
                <a:gd name="T0" fmla="*/ 51 w 100"/>
                <a:gd name="T1" fmla="*/ 0 h 105"/>
                <a:gd name="T2" fmla="*/ 40 w 100"/>
                <a:gd name="T3" fmla="*/ 1 h 105"/>
                <a:gd name="T4" fmla="*/ 31 w 100"/>
                <a:gd name="T5" fmla="*/ 4 h 105"/>
                <a:gd name="T6" fmla="*/ 23 w 100"/>
                <a:gd name="T7" fmla="*/ 9 h 105"/>
                <a:gd name="T8" fmla="*/ 15 w 100"/>
                <a:gd name="T9" fmla="*/ 16 h 105"/>
                <a:gd name="T10" fmla="*/ 9 w 100"/>
                <a:gd name="T11" fmla="*/ 23 h 105"/>
                <a:gd name="T12" fmla="*/ 4 w 100"/>
                <a:gd name="T13" fmla="*/ 32 h 105"/>
                <a:gd name="T14" fmla="*/ 1 w 100"/>
                <a:gd name="T15" fmla="*/ 42 h 105"/>
                <a:gd name="T16" fmla="*/ 0 w 100"/>
                <a:gd name="T17" fmla="*/ 53 h 105"/>
                <a:gd name="T18" fmla="*/ 1 w 100"/>
                <a:gd name="T19" fmla="*/ 63 h 105"/>
                <a:gd name="T20" fmla="*/ 4 w 100"/>
                <a:gd name="T21" fmla="*/ 73 h 105"/>
                <a:gd name="T22" fmla="*/ 9 w 100"/>
                <a:gd name="T23" fmla="*/ 82 h 105"/>
                <a:gd name="T24" fmla="*/ 15 w 100"/>
                <a:gd name="T25" fmla="*/ 91 h 105"/>
                <a:gd name="T26" fmla="*/ 23 w 100"/>
                <a:gd name="T27" fmla="*/ 96 h 105"/>
                <a:gd name="T28" fmla="*/ 31 w 100"/>
                <a:gd name="T29" fmla="*/ 101 h 105"/>
                <a:gd name="T30" fmla="*/ 40 w 100"/>
                <a:gd name="T31" fmla="*/ 104 h 105"/>
                <a:gd name="T32" fmla="*/ 51 w 100"/>
                <a:gd name="T33" fmla="*/ 105 h 105"/>
                <a:gd name="T34" fmla="*/ 61 w 100"/>
                <a:gd name="T35" fmla="*/ 104 h 105"/>
                <a:gd name="T36" fmla="*/ 70 w 100"/>
                <a:gd name="T37" fmla="*/ 101 h 105"/>
                <a:gd name="T38" fmla="*/ 78 w 100"/>
                <a:gd name="T39" fmla="*/ 96 h 105"/>
                <a:gd name="T40" fmla="*/ 86 w 100"/>
                <a:gd name="T41" fmla="*/ 91 h 105"/>
                <a:gd name="T42" fmla="*/ 92 w 100"/>
                <a:gd name="T43" fmla="*/ 82 h 105"/>
                <a:gd name="T44" fmla="*/ 97 w 100"/>
                <a:gd name="T45" fmla="*/ 73 h 105"/>
                <a:gd name="T46" fmla="*/ 99 w 100"/>
                <a:gd name="T47" fmla="*/ 63 h 105"/>
                <a:gd name="T48" fmla="*/ 100 w 100"/>
                <a:gd name="T49" fmla="*/ 53 h 105"/>
                <a:gd name="T50" fmla="*/ 99 w 100"/>
                <a:gd name="T51" fmla="*/ 42 h 105"/>
                <a:gd name="T52" fmla="*/ 97 w 100"/>
                <a:gd name="T53" fmla="*/ 32 h 105"/>
                <a:gd name="T54" fmla="*/ 92 w 100"/>
                <a:gd name="T55" fmla="*/ 23 h 105"/>
                <a:gd name="T56" fmla="*/ 86 w 100"/>
                <a:gd name="T57" fmla="*/ 16 h 105"/>
                <a:gd name="T58" fmla="*/ 78 w 100"/>
                <a:gd name="T59" fmla="*/ 9 h 105"/>
                <a:gd name="T60" fmla="*/ 70 w 100"/>
                <a:gd name="T61" fmla="*/ 4 h 105"/>
                <a:gd name="T62" fmla="*/ 61 w 100"/>
                <a:gd name="T63" fmla="*/ 1 h 105"/>
                <a:gd name="T64" fmla="*/ 51 w 100"/>
                <a:gd name="T65"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5">
                  <a:moveTo>
                    <a:pt x="51" y="0"/>
                  </a:moveTo>
                  <a:lnTo>
                    <a:pt x="40" y="1"/>
                  </a:lnTo>
                  <a:lnTo>
                    <a:pt x="31" y="4"/>
                  </a:lnTo>
                  <a:lnTo>
                    <a:pt x="23" y="9"/>
                  </a:lnTo>
                  <a:lnTo>
                    <a:pt x="15" y="16"/>
                  </a:lnTo>
                  <a:lnTo>
                    <a:pt x="9" y="23"/>
                  </a:lnTo>
                  <a:lnTo>
                    <a:pt x="4" y="32"/>
                  </a:lnTo>
                  <a:lnTo>
                    <a:pt x="1" y="42"/>
                  </a:lnTo>
                  <a:lnTo>
                    <a:pt x="0" y="53"/>
                  </a:lnTo>
                  <a:lnTo>
                    <a:pt x="1" y="63"/>
                  </a:lnTo>
                  <a:lnTo>
                    <a:pt x="4" y="73"/>
                  </a:lnTo>
                  <a:lnTo>
                    <a:pt x="9" y="82"/>
                  </a:lnTo>
                  <a:lnTo>
                    <a:pt x="15" y="91"/>
                  </a:lnTo>
                  <a:lnTo>
                    <a:pt x="23" y="96"/>
                  </a:lnTo>
                  <a:lnTo>
                    <a:pt x="31" y="101"/>
                  </a:lnTo>
                  <a:lnTo>
                    <a:pt x="40" y="104"/>
                  </a:lnTo>
                  <a:lnTo>
                    <a:pt x="51" y="105"/>
                  </a:lnTo>
                  <a:lnTo>
                    <a:pt x="61" y="104"/>
                  </a:lnTo>
                  <a:lnTo>
                    <a:pt x="70" y="101"/>
                  </a:lnTo>
                  <a:lnTo>
                    <a:pt x="78" y="96"/>
                  </a:lnTo>
                  <a:lnTo>
                    <a:pt x="86" y="91"/>
                  </a:lnTo>
                  <a:lnTo>
                    <a:pt x="92" y="82"/>
                  </a:lnTo>
                  <a:lnTo>
                    <a:pt x="97" y="73"/>
                  </a:lnTo>
                  <a:lnTo>
                    <a:pt x="99" y="63"/>
                  </a:lnTo>
                  <a:lnTo>
                    <a:pt x="100" y="53"/>
                  </a:lnTo>
                  <a:lnTo>
                    <a:pt x="99" y="42"/>
                  </a:lnTo>
                  <a:lnTo>
                    <a:pt x="97" y="32"/>
                  </a:lnTo>
                  <a:lnTo>
                    <a:pt x="92" y="23"/>
                  </a:lnTo>
                  <a:lnTo>
                    <a:pt x="86" y="16"/>
                  </a:lnTo>
                  <a:lnTo>
                    <a:pt x="78" y="9"/>
                  </a:lnTo>
                  <a:lnTo>
                    <a:pt x="70" y="4"/>
                  </a:lnTo>
                  <a:lnTo>
                    <a:pt x="61" y="1"/>
                  </a:lnTo>
                  <a:lnTo>
                    <a:pt x="5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6" name="Freeform 98">
              <a:extLst>
                <a:ext uri="{FF2B5EF4-FFF2-40B4-BE49-F238E27FC236}">
                  <a16:creationId xmlns:a16="http://schemas.microsoft.com/office/drawing/2014/main" id="{BA529330-A6D6-7843-9F21-7C157316F8DF}"/>
                </a:ext>
              </a:extLst>
            </p:cNvPr>
            <p:cNvSpPr>
              <a:spLocks/>
            </p:cNvSpPr>
            <p:nvPr/>
          </p:nvSpPr>
          <p:spPr bwMode="auto">
            <a:xfrm>
              <a:off x="3071" y="3550"/>
              <a:ext cx="50" cy="53"/>
            </a:xfrm>
            <a:custGeom>
              <a:avLst/>
              <a:gdLst>
                <a:gd name="T0" fmla="*/ 50 w 100"/>
                <a:gd name="T1" fmla="*/ 0 h 105"/>
                <a:gd name="T2" fmla="*/ 40 w 100"/>
                <a:gd name="T3" fmla="*/ 1 h 105"/>
                <a:gd name="T4" fmla="*/ 31 w 100"/>
                <a:gd name="T5" fmla="*/ 4 h 105"/>
                <a:gd name="T6" fmla="*/ 23 w 100"/>
                <a:gd name="T7" fmla="*/ 9 h 105"/>
                <a:gd name="T8" fmla="*/ 15 w 100"/>
                <a:gd name="T9" fmla="*/ 16 h 105"/>
                <a:gd name="T10" fmla="*/ 9 w 100"/>
                <a:gd name="T11" fmla="*/ 23 h 105"/>
                <a:gd name="T12" fmla="*/ 4 w 100"/>
                <a:gd name="T13" fmla="*/ 32 h 105"/>
                <a:gd name="T14" fmla="*/ 1 w 100"/>
                <a:gd name="T15" fmla="*/ 42 h 105"/>
                <a:gd name="T16" fmla="*/ 0 w 100"/>
                <a:gd name="T17" fmla="*/ 53 h 105"/>
                <a:gd name="T18" fmla="*/ 1 w 100"/>
                <a:gd name="T19" fmla="*/ 63 h 105"/>
                <a:gd name="T20" fmla="*/ 4 w 100"/>
                <a:gd name="T21" fmla="*/ 73 h 105"/>
                <a:gd name="T22" fmla="*/ 9 w 100"/>
                <a:gd name="T23" fmla="*/ 82 h 105"/>
                <a:gd name="T24" fmla="*/ 15 w 100"/>
                <a:gd name="T25" fmla="*/ 91 h 105"/>
                <a:gd name="T26" fmla="*/ 23 w 100"/>
                <a:gd name="T27" fmla="*/ 96 h 105"/>
                <a:gd name="T28" fmla="*/ 31 w 100"/>
                <a:gd name="T29" fmla="*/ 101 h 105"/>
                <a:gd name="T30" fmla="*/ 40 w 100"/>
                <a:gd name="T31" fmla="*/ 104 h 105"/>
                <a:gd name="T32" fmla="*/ 50 w 100"/>
                <a:gd name="T33" fmla="*/ 105 h 105"/>
                <a:gd name="T34" fmla="*/ 61 w 100"/>
                <a:gd name="T35" fmla="*/ 104 h 105"/>
                <a:gd name="T36" fmla="*/ 70 w 100"/>
                <a:gd name="T37" fmla="*/ 101 h 105"/>
                <a:gd name="T38" fmla="*/ 78 w 100"/>
                <a:gd name="T39" fmla="*/ 96 h 105"/>
                <a:gd name="T40" fmla="*/ 86 w 100"/>
                <a:gd name="T41" fmla="*/ 91 h 105"/>
                <a:gd name="T42" fmla="*/ 92 w 100"/>
                <a:gd name="T43" fmla="*/ 82 h 105"/>
                <a:gd name="T44" fmla="*/ 96 w 100"/>
                <a:gd name="T45" fmla="*/ 73 h 105"/>
                <a:gd name="T46" fmla="*/ 99 w 100"/>
                <a:gd name="T47" fmla="*/ 63 h 105"/>
                <a:gd name="T48" fmla="*/ 100 w 100"/>
                <a:gd name="T49" fmla="*/ 53 h 105"/>
                <a:gd name="T50" fmla="*/ 99 w 100"/>
                <a:gd name="T51" fmla="*/ 42 h 105"/>
                <a:gd name="T52" fmla="*/ 96 w 100"/>
                <a:gd name="T53" fmla="*/ 32 h 105"/>
                <a:gd name="T54" fmla="*/ 92 w 100"/>
                <a:gd name="T55" fmla="*/ 23 h 105"/>
                <a:gd name="T56" fmla="*/ 86 w 100"/>
                <a:gd name="T57" fmla="*/ 16 h 105"/>
                <a:gd name="T58" fmla="*/ 78 w 100"/>
                <a:gd name="T59" fmla="*/ 9 h 105"/>
                <a:gd name="T60" fmla="*/ 70 w 100"/>
                <a:gd name="T61" fmla="*/ 4 h 105"/>
                <a:gd name="T62" fmla="*/ 61 w 100"/>
                <a:gd name="T63" fmla="*/ 1 h 105"/>
                <a:gd name="T64" fmla="*/ 50 w 100"/>
                <a:gd name="T65"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5">
                  <a:moveTo>
                    <a:pt x="50" y="0"/>
                  </a:moveTo>
                  <a:lnTo>
                    <a:pt x="40" y="1"/>
                  </a:lnTo>
                  <a:lnTo>
                    <a:pt x="31" y="4"/>
                  </a:lnTo>
                  <a:lnTo>
                    <a:pt x="23" y="9"/>
                  </a:lnTo>
                  <a:lnTo>
                    <a:pt x="15" y="16"/>
                  </a:lnTo>
                  <a:lnTo>
                    <a:pt x="9" y="23"/>
                  </a:lnTo>
                  <a:lnTo>
                    <a:pt x="4" y="32"/>
                  </a:lnTo>
                  <a:lnTo>
                    <a:pt x="1" y="42"/>
                  </a:lnTo>
                  <a:lnTo>
                    <a:pt x="0" y="53"/>
                  </a:lnTo>
                  <a:lnTo>
                    <a:pt x="1" y="63"/>
                  </a:lnTo>
                  <a:lnTo>
                    <a:pt x="4" y="73"/>
                  </a:lnTo>
                  <a:lnTo>
                    <a:pt x="9" y="82"/>
                  </a:lnTo>
                  <a:lnTo>
                    <a:pt x="15" y="91"/>
                  </a:lnTo>
                  <a:lnTo>
                    <a:pt x="23" y="96"/>
                  </a:lnTo>
                  <a:lnTo>
                    <a:pt x="31" y="101"/>
                  </a:lnTo>
                  <a:lnTo>
                    <a:pt x="40" y="104"/>
                  </a:lnTo>
                  <a:lnTo>
                    <a:pt x="50" y="105"/>
                  </a:lnTo>
                  <a:lnTo>
                    <a:pt x="61" y="104"/>
                  </a:lnTo>
                  <a:lnTo>
                    <a:pt x="70" y="101"/>
                  </a:lnTo>
                  <a:lnTo>
                    <a:pt x="78" y="96"/>
                  </a:lnTo>
                  <a:lnTo>
                    <a:pt x="86" y="91"/>
                  </a:lnTo>
                  <a:lnTo>
                    <a:pt x="92" y="82"/>
                  </a:lnTo>
                  <a:lnTo>
                    <a:pt x="96" y="73"/>
                  </a:lnTo>
                  <a:lnTo>
                    <a:pt x="99" y="63"/>
                  </a:lnTo>
                  <a:lnTo>
                    <a:pt x="100" y="53"/>
                  </a:lnTo>
                  <a:lnTo>
                    <a:pt x="99" y="42"/>
                  </a:lnTo>
                  <a:lnTo>
                    <a:pt x="96" y="32"/>
                  </a:lnTo>
                  <a:lnTo>
                    <a:pt x="92" y="23"/>
                  </a:lnTo>
                  <a:lnTo>
                    <a:pt x="86" y="16"/>
                  </a:lnTo>
                  <a:lnTo>
                    <a:pt x="78" y="9"/>
                  </a:lnTo>
                  <a:lnTo>
                    <a:pt x="70" y="4"/>
                  </a:lnTo>
                  <a:lnTo>
                    <a:pt x="61" y="1"/>
                  </a:lnTo>
                  <a:lnTo>
                    <a:pt x="5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7" name="Freeform 99">
              <a:extLst>
                <a:ext uri="{FF2B5EF4-FFF2-40B4-BE49-F238E27FC236}">
                  <a16:creationId xmlns:a16="http://schemas.microsoft.com/office/drawing/2014/main" id="{037256CD-B931-8341-B2AF-EB98DD0B4C3C}"/>
                </a:ext>
              </a:extLst>
            </p:cNvPr>
            <p:cNvSpPr>
              <a:spLocks/>
            </p:cNvSpPr>
            <p:nvPr/>
          </p:nvSpPr>
          <p:spPr bwMode="auto">
            <a:xfrm>
              <a:off x="2095" y="3551"/>
              <a:ext cx="47" cy="49"/>
            </a:xfrm>
            <a:custGeom>
              <a:avLst/>
              <a:gdLst>
                <a:gd name="T0" fmla="*/ 46 w 94"/>
                <a:gd name="T1" fmla="*/ 0 h 98"/>
                <a:gd name="T2" fmla="*/ 37 w 94"/>
                <a:gd name="T3" fmla="*/ 1 h 98"/>
                <a:gd name="T4" fmla="*/ 28 w 94"/>
                <a:gd name="T5" fmla="*/ 3 h 98"/>
                <a:gd name="T6" fmla="*/ 21 w 94"/>
                <a:gd name="T7" fmla="*/ 8 h 98"/>
                <a:gd name="T8" fmla="*/ 14 w 94"/>
                <a:gd name="T9" fmla="*/ 14 h 98"/>
                <a:gd name="T10" fmla="*/ 8 w 94"/>
                <a:gd name="T11" fmla="*/ 22 h 98"/>
                <a:gd name="T12" fmla="*/ 4 w 94"/>
                <a:gd name="T13" fmla="*/ 30 h 98"/>
                <a:gd name="T14" fmla="*/ 1 w 94"/>
                <a:gd name="T15" fmla="*/ 39 h 98"/>
                <a:gd name="T16" fmla="*/ 0 w 94"/>
                <a:gd name="T17" fmla="*/ 48 h 98"/>
                <a:gd name="T18" fmla="*/ 1 w 94"/>
                <a:gd name="T19" fmla="*/ 59 h 98"/>
                <a:gd name="T20" fmla="*/ 4 w 94"/>
                <a:gd name="T21" fmla="*/ 68 h 98"/>
                <a:gd name="T22" fmla="*/ 8 w 94"/>
                <a:gd name="T23" fmla="*/ 76 h 98"/>
                <a:gd name="T24" fmla="*/ 14 w 94"/>
                <a:gd name="T25" fmla="*/ 83 h 98"/>
                <a:gd name="T26" fmla="*/ 21 w 94"/>
                <a:gd name="T27" fmla="*/ 90 h 98"/>
                <a:gd name="T28" fmla="*/ 28 w 94"/>
                <a:gd name="T29" fmla="*/ 94 h 98"/>
                <a:gd name="T30" fmla="*/ 37 w 94"/>
                <a:gd name="T31" fmla="*/ 97 h 98"/>
                <a:gd name="T32" fmla="*/ 46 w 94"/>
                <a:gd name="T33" fmla="*/ 98 h 98"/>
                <a:gd name="T34" fmla="*/ 56 w 94"/>
                <a:gd name="T35" fmla="*/ 97 h 98"/>
                <a:gd name="T36" fmla="*/ 65 w 94"/>
                <a:gd name="T37" fmla="*/ 94 h 98"/>
                <a:gd name="T38" fmla="*/ 73 w 94"/>
                <a:gd name="T39" fmla="*/ 90 h 98"/>
                <a:gd name="T40" fmla="*/ 80 w 94"/>
                <a:gd name="T41" fmla="*/ 83 h 98"/>
                <a:gd name="T42" fmla="*/ 86 w 94"/>
                <a:gd name="T43" fmla="*/ 76 h 98"/>
                <a:gd name="T44" fmla="*/ 90 w 94"/>
                <a:gd name="T45" fmla="*/ 68 h 98"/>
                <a:gd name="T46" fmla="*/ 92 w 94"/>
                <a:gd name="T47" fmla="*/ 59 h 98"/>
                <a:gd name="T48" fmla="*/ 94 w 94"/>
                <a:gd name="T49" fmla="*/ 48 h 98"/>
                <a:gd name="T50" fmla="*/ 92 w 94"/>
                <a:gd name="T51" fmla="*/ 39 h 98"/>
                <a:gd name="T52" fmla="*/ 90 w 94"/>
                <a:gd name="T53" fmla="*/ 30 h 98"/>
                <a:gd name="T54" fmla="*/ 86 w 94"/>
                <a:gd name="T55" fmla="*/ 22 h 98"/>
                <a:gd name="T56" fmla="*/ 80 w 94"/>
                <a:gd name="T57" fmla="*/ 14 h 98"/>
                <a:gd name="T58" fmla="*/ 73 w 94"/>
                <a:gd name="T59" fmla="*/ 8 h 98"/>
                <a:gd name="T60" fmla="*/ 65 w 94"/>
                <a:gd name="T61" fmla="*/ 3 h 98"/>
                <a:gd name="T62" fmla="*/ 56 w 94"/>
                <a:gd name="T63" fmla="*/ 1 h 98"/>
                <a:gd name="T64" fmla="*/ 46 w 94"/>
                <a:gd name="T65"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98">
                  <a:moveTo>
                    <a:pt x="46" y="0"/>
                  </a:moveTo>
                  <a:lnTo>
                    <a:pt x="37" y="1"/>
                  </a:lnTo>
                  <a:lnTo>
                    <a:pt x="28" y="3"/>
                  </a:lnTo>
                  <a:lnTo>
                    <a:pt x="21" y="8"/>
                  </a:lnTo>
                  <a:lnTo>
                    <a:pt x="14" y="14"/>
                  </a:lnTo>
                  <a:lnTo>
                    <a:pt x="8" y="22"/>
                  </a:lnTo>
                  <a:lnTo>
                    <a:pt x="4" y="30"/>
                  </a:lnTo>
                  <a:lnTo>
                    <a:pt x="1" y="39"/>
                  </a:lnTo>
                  <a:lnTo>
                    <a:pt x="0" y="48"/>
                  </a:lnTo>
                  <a:lnTo>
                    <a:pt x="1" y="59"/>
                  </a:lnTo>
                  <a:lnTo>
                    <a:pt x="4" y="68"/>
                  </a:lnTo>
                  <a:lnTo>
                    <a:pt x="8" y="76"/>
                  </a:lnTo>
                  <a:lnTo>
                    <a:pt x="14" y="83"/>
                  </a:lnTo>
                  <a:lnTo>
                    <a:pt x="21" y="90"/>
                  </a:lnTo>
                  <a:lnTo>
                    <a:pt x="28" y="94"/>
                  </a:lnTo>
                  <a:lnTo>
                    <a:pt x="37" y="97"/>
                  </a:lnTo>
                  <a:lnTo>
                    <a:pt x="46" y="98"/>
                  </a:lnTo>
                  <a:lnTo>
                    <a:pt x="56" y="97"/>
                  </a:lnTo>
                  <a:lnTo>
                    <a:pt x="65" y="94"/>
                  </a:lnTo>
                  <a:lnTo>
                    <a:pt x="73" y="90"/>
                  </a:lnTo>
                  <a:lnTo>
                    <a:pt x="80" y="83"/>
                  </a:lnTo>
                  <a:lnTo>
                    <a:pt x="86" y="76"/>
                  </a:lnTo>
                  <a:lnTo>
                    <a:pt x="90" y="68"/>
                  </a:lnTo>
                  <a:lnTo>
                    <a:pt x="92" y="59"/>
                  </a:lnTo>
                  <a:lnTo>
                    <a:pt x="94" y="48"/>
                  </a:lnTo>
                  <a:lnTo>
                    <a:pt x="92" y="39"/>
                  </a:lnTo>
                  <a:lnTo>
                    <a:pt x="90" y="30"/>
                  </a:lnTo>
                  <a:lnTo>
                    <a:pt x="86" y="22"/>
                  </a:lnTo>
                  <a:lnTo>
                    <a:pt x="80" y="14"/>
                  </a:lnTo>
                  <a:lnTo>
                    <a:pt x="73" y="8"/>
                  </a:lnTo>
                  <a:lnTo>
                    <a:pt x="65" y="3"/>
                  </a:lnTo>
                  <a:lnTo>
                    <a:pt x="56" y="1"/>
                  </a:lnTo>
                  <a:lnTo>
                    <a:pt x="46"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8" name="Freeform 100">
              <a:extLst>
                <a:ext uri="{FF2B5EF4-FFF2-40B4-BE49-F238E27FC236}">
                  <a16:creationId xmlns:a16="http://schemas.microsoft.com/office/drawing/2014/main" id="{9638A4A5-8091-6C42-A7A0-86A6ED630040}"/>
                </a:ext>
              </a:extLst>
            </p:cNvPr>
            <p:cNvSpPr>
              <a:spLocks/>
            </p:cNvSpPr>
            <p:nvPr/>
          </p:nvSpPr>
          <p:spPr bwMode="auto">
            <a:xfrm>
              <a:off x="2371" y="3551"/>
              <a:ext cx="43" cy="46"/>
            </a:xfrm>
            <a:custGeom>
              <a:avLst/>
              <a:gdLst>
                <a:gd name="T0" fmla="*/ 44 w 86"/>
                <a:gd name="T1" fmla="*/ 0 h 92"/>
                <a:gd name="T2" fmla="*/ 36 w 86"/>
                <a:gd name="T3" fmla="*/ 1 h 92"/>
                <a:gd name="T4" fmla="*/ 28 w 86"/>
                <a:gd name="T5" fmla="*/ 3 h 92"/>
                <a:gd name="T6" fmla="*/ 20 w 86"/>
                <a:gd name="T7" fmla="*/ 8 h 92"/>
                <a:gd name="T8" fmla="*/ 14 w 86"/>
                <a:gd name="T9" fmla="*/ 14 h 92"/>
                <a:gd name="T10" fmla="*/ 8 w 86"/>
                <a:gd name="T11" fmla="*/ 21 h 92"/>
                <a:gd name="T12" fmla="*/ 4 w 86"/>
                <a:gd name="T13" fmla="*/ 28 h 92"/>
                <a:gd name="T14" fmla="*/ 1 w 86"/>
                <a:gd name="T15" fmla="*/ 37 h 92"/>
                <a:gd name="T16" fmla="*/ 0 w 86"/>
                <a:gd name="T17" fmla="*/ 46 h 92"/>
                <a:gd name="T18" fmla="*/ 1 w 86"/>
                <a:gd name="T19" fmla="*/ 55 h 92"/>
                <a:gd name="T20" fmla="*/ 4 w 86"/>
                <a:gd name="T21" fmla="*/ 64 h 92"/>
                <a:gd name="T22" fmla="*/ 8 w 86"/>
                <a:gd name="T23" fmla="*/ 71 h 92"/>
                <a:gd name="T24" fmla="*/ 14 w 86"/>
                <a:gd name="T25" fmla="*/ 78 h 92"/>
                <a:gd name="T26" fmla="*/ 20 w 86"/>
                <a:gd name="T27" fmla="*/ 84 h 92"/>
                <a:gd name="T28" fmla="*/ 28 w 86"/>
                <a:gd name="T29" fmla="*/ 89 h 92"/>
                <a:gd name="T30" fmla="*/ 36 w 86"/>
                <a:gd name="T31" fmla="*/ 91 h 92"/>
                <a:gd name="T32" fmla="*/ 44 w 86"/>
                <a:gd name="T33" fmla="*/ 92 h 92"/>
                <a:gd name="T34" fmla="*/ 52 w 86"/>
                <a:gd name="T35" fmla="*/ 91 h 92"/>
                <a:gd name="T36" fmla="*/ 60 w 86"/>
                <a:gd name="T37" fmla="*/ 89 h 92"/>
                <a:gd name="T38" fmla="*/ 67 w 86"/>
                <a:gd name="T39" fmla="*/ 84 h 92"/>
                <a:gd name="T40" fmla="*/ 74 w 86"/>
                <a:gd name="T41" fmla="*/ 78 h 92"/>
                <a:gd name="T42" fmla="*/ 79 w 86"/>
                <a:gd name="T43" fmla="*/ 71 h 92"/>
                <a:gd name="T44" fmla="*/ 82 w 86"/>
                <a:gd name="T45" fmla="*/ 64 h 92"/>
                <a:gd name="T46" fmla="*/ 84 w 86"/>
                <a:gd name="T47" fmla="*/ 55 h 92"/>
                <a:gd name="T48" fmla="*/ 86 w 86"/>
                <a:gd name="T49" fmla="*/ 46 h 92"/>
                <a:gd name="T50" fmla="*/ 84 w 86"/>
                <a:gd name="T51" fmla="*/ 37 h 92"/>
                <a:gd name="T52" fmla="*/ 82 w 86"/>
                <a:gd name="T53" fmla="*/ 28 h 92"/>
                <a:gd name="T54" fmla="*/ 79 w 86"/>
                <a:gd name="T55" fmla="*/ 21 h 92"/>
                <a:gd name="T56" fmla="*/ 74 w 86"/>
                <a:gd name="T57" fmla="*/ 14 h 92"/>
                <a:gd name="T58" fmla="*/ 67 w 86"/>
                <a:gd name="T59" fmla="*/ 8 h 92"/>
                <a:gd name="T60" fmla="*/ 60 w 86"/>
                <a:gd name="T61" fmla="*/ 3 h 92"/>
                <a:gd name="T62" fmla="*/ 52 w 86"/>
                <a:gd name="T63" fmla="*/ 1 h 92"/>
                <a:gd name="T64" fmla="*/ 44 w 86"/>
                <a:gd name="T6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6" h="92">
                  <a:moveTo>
                    <a:pt x="44" y="0"/>
                  </a:moveTo>
                  <a:lnTo>
                    <a:pt x="36" y="1"/>
                  </a:lnTo>
                  <a:lnTo>
                    <a:pt x="28" y="3"/>
                  </a:lnTo>
                  <a:lnTo>
                    <a:pt x="20" y="8"/>
                  </a:lnTo>
                  <a:lnTo>
                    <a:pt x="14" y="14"/>
                  </a:lnTo>
                  <a:lnTo>
                    <a:pt x="8" y="21"/>
                  </a:lnTo>
                  <a:lnTo>
                    <a:pt x="4" y="28"/>
                  </a:lnTo>
                  <a:lnTo>
                    <a:pt x="1" y="37"/>
                  </a:lnTo>
                  <a:lnTo>
                    <a:pt x="0" y="46"/>
                  </a:lnTo>
                  <a:lnTo>
                    <a:pt x="1" y="55"/>
                  </a:lnTo>
                  <a:lnTo>
                    <a:pt x="4" y="64"/>
                  </a:lnTo>
                  <a:lnTo>
                    <a:pt x="8" y="71"/>
                  </a:lnTo>
                  <a:lnTo>
                    <a:pt x="14" y="78"/>
                  </a:lnTo>
                  <a:lnTo>
                    <a:pt x="20" y="84"/>
                  </a:lnTo>
                  <a:lnTo>
                    <a:pt x="28" y="89"/>
                  </a:lnTo>
                  <a:lnTo>
                    <a:pt x="36" y="91"/>
                  </a:lnTo>
                  <a:lnTo>
                    <a:pt x="44" y="92"/>
                  </a:lnTo>
                  <a:lnTo>
                    <a:pt x="52" y="91"/>
                  </a:lnTo>
                  <a:lnTo>
                    <a:pt x="60" y="89"/>
                  </a:lnTo>
                  <a:lnTo>
                    <a:pt x="67" y="84"/>
                  </a:lnTo>
                  <a:lnTo>
                    <a:pt x="74" y="78"/>
                  </a:lnTo>
                  <a:lnTo>
                    <a:pt x="79" y="71"/>
                  </a:lnTo>
                  <a:lnTo>
                    <a:pt x="82" y="64"/>
                  </a:lnTo>
                  <a:lnTo>
                    <a:pt x="84" y="55"/>
                  </a:lnTo>
                  <a:lnTo>
                    <a:pt x="86" y="46"/>
                  </a:lnTo>
                  <a:lnTo>
                    <a:pt x="84" y="37"/>
                  </a:lnTo>
                  <a:lnTo>
                    <a:pt x="82" y="28"/>
                  </a:lnTo>
                  <a:lnTo>
                    <a:pt x="79" y="21"/>
                  </a:lnTo>
                  <a:lnTo>
                    <a:pt x="74" y="14"/>
                  </a:lnTo>
                  <a:lnTo>
                    <a:pt x="67" y="8"/>
                  </a:lnTo>
                  <a:lnTo>
                    <a:pt x="60" y="3"/>
                  </a:lnTo>
                  <a:lnTo>
                    <a:pt x="52" y="1"/>
                  </a:lnTo>
                  <a:lnTo>
                    <a:pt x="44"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9" name="Freeform 101">
              <a:extLst>
                <a:ext uri="{FF2B5EF4-FFF2-40B4-BE49-F238E27FC236}">
                  <a16:creationId xmlns:a16="http://schemas.microsoft.com/office/drawing/2014/main" id="{C847AE44-D77B-D94E-AF29-4014ABD179F1}"/>
                </a:ext>
              </a:extLst>
            </p:cNvPr>
            <p:cNvSpPr>
              <a:spLocks/>
            </p:cNvSpPr>
            <p:nvPr/>
          </p:nvSpPr>
          <p:spPr bwMode="auto">
            <a:xfrm>
              <a:off x="2988" y="3555"/>
              <a:ext cx="44" cy="46"/>
            </a:xfrm>
            <a:custGeom>
              <a:avLst/>
              <a:gdLst>
                <a:gd name="T0" fmla="*/ 44 w 88"/>
                <a:gd name="T1" fmla="*/ 0 h 92"/>
                <a:gd name="T2" fmla="*/ 35 w 88"/>
                <a:gd name="T3" fmla="*/ 1 h 92"/>
                <a:gd name="T4" fmla="*/ 27 w 88"/>
                <a:gd name="T5" fmla="*/ 3 h 92"/>
                <a:gd name="T6" fmla="*/ 20 w 88"/>
                <a:gd name="T7" fmla="*/ 8 h 92"/>
                <a:gd name="T8" fmla="*/ 13 w 88"/>
                <a:gd name="T9" fmla="*/ 14 h 92"/>
                <a:gd name="T10" fmla="*/ 7 w 88"/>
                <a:gd name="T11" fmla="*/ 21 h 92"/>
                <a:gd name="T12" fmla="*/ 4 w 88"/>
                <a:gd name="T13" fmla="*/ 28 h 92"/>
                <a:gd name="T14" fmla="*/ 2 w 88"/>
                <a:gd name="T15" fmla="*/ 37 h 92"/>
                <a:gd name="T16" fmla="*/ 0 w 88"/>
                <a:gd name="T17" fmla="*/ 46 h 92"/>
                <a:gd name="T18" fmla="*/ 2 w 88"/>
                <a:gd name="T19" fmla="*/ 55 h 92"/>
                <a:gd name="T20" fmla="*/ 4 w 88"/>
                <a:gd name="T21" fmla="*/ 64 h 92"/>
                <a:gd name="T22" fmla="*/ 7 w 88"/>
                <a:gd name="T23" fmla="*/ 71 h 92"/>
                <a:gd name="T24" fmla="*/ 13 w 88"/>
                <a:gd name="T25" fmla="*/ 78 h 92"/>
                <a:gd name="T26" fmla="*/ 20 w 88"/>
                <a:gd name="T27" fmla="*/ 84 h 92"/>
                <a:gd name="T28" fmla="*/ 27 w 88"/>
                <a:gd name="T29" fmla="*/ 89 h 92"/>
                <a:gd name="T30" fmla="*/ 35 w 88"/>
                <a:gd name="T31" fmla="*/ 91 h 92"/>
                <a:gd name="T32" fmla="*/ 44 w 88"/>
                <a:gd name="T33" fmla="*/ 92 h 92"/>
                <a:gd name="T34" fmla="*/ 53 w 88"/>
                <a:gd name="T35" fmla="*/ 91 h 92"/>
                <a:gd name="T36" fmla="*/ 61 w 88"/>
                <a:gd name="T37" fmla="*/ 89 h 92"/>
                <a:gd name="T38" fmla="*/ 68 w 88"/>
                <a:gd name="T39" fmla="*/ 84 h 92"/>
                <a:gd name="T40" fmla="*/ 75 w 88"/>
                <a:gd name="T41" fmla="*/ 78 h 92"/>
                <a:gd name="T42" fmla="*/ 81 w 88"/>
                <a:gd name="T43" fmla="*/ 71 h 92"/>
                <a:gd name="T44" fmla="*/ 85 w 88"/>
                <a:gd name="T45" fmla="*/ 64 h 92"/>
                <a:gd name="T46" fmla="*/ 87 w 88"/>
                <a:gd name="T47" fmla="*/ 55 h 92"/>
                <a:gd name="T48" fmla="*/ 88 w 88"/>
                <a:gd name="T49" fmla="*/ 46 h 92"/>
                <a:gd name="T50" fmla="*/ 87 w 88"/>
                <a:gd name="T51" fmla="*/ 37 h 92"/>
                <a:gd name="T52" fmla="*/ 85 w 88"/>
                <a:gd name="T53" fmla="*/ 28 h 92"/>
                <a:gd name="T54" fmla="*/ 81 w 88"/>
                <a:gd name="T55" fmla="*/ 21 h 92"/>
                <a:gd name="T56" fmla="*/ 75 w 88"/>
                <a:gd name="T57" fmla="*/ 14 h 92"/>
                <a:gd name="T58" fmla="*/ 68 w 88"/>
                <a:gd name="T59" fmla="*/ 8 h 92"/>
                <a:gd name="T60" fmla="*/ 61 w 88"/>
                <a:gd name="T61" fmla="*/ 3 h 92"/>
                <a:gd name="T62" fmla="*/ 53 w 88"/>
                <a:gd name="T63" fmla="*/ 1 h 92"/>
                <a:gd name="T64" fmla="*/ 44 w 88"/>
                <a:gd name="T6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92">
                  <a:moveTo>
                    <a:pt x="44" y="0"/>
                  </a:moveTo>
                  <a:lnTo>
                    <a:pt x="35" y="1"/>
                  </a:lnTo>
                  <a:lnTo>
                    <a:pt x="27" y="3"/>
                  </a:lnTo>
                  <a:lnTo>
                    <a:pt x="20" y="8"/>
                  </a:lnTo>
                  <a:lnTo>
                    <a:pt x="13" y="14"/>
                  </a:lnTo>
                  <a:lnTo>
                    <a:pt x="7" y="21"/>
                  </a:lnTo>
                  <a:lnTo>
                    <a:pt x="4" y="28"/>
                  </a:lnTo>
                  <a:lnTo>
                    <a:pt x="2" y="37"/>
                  </a:lnTo>
                  <a:lnTo>
                    <a:pt x="0" y="46"/>
                  </a:lnTo>
                  <a:lnTo>
                    <a:pt x="2" y="55"/>
                  </a:lnTo>
                  <a:lnTo>
                    <a:pt x="4" y="64"/>
                  </a:lnTo>
                  <a:lnTo>
                    <a:pt x="7" y="71"/>
                  </a:lnTo>
                  <a:lnTo>
                    <a:pt x="13" y="78"/>
                  </a:lnTo>
                  <a:lnTo>
                    <a:pt x="20" y="84"/>
                  </a:lnTo>
                  <a:lnTo>
                    <a:pt x="27" y="89"/>
                  </a:lnTo>
                  <a:lnTo>
                    <a:pt x="35" y="91"/>
                  </a:lnTo>
                  <a:lnTo>
                    <a:pt x="44" y="92"/>
                  </a:lnTo>
                  <a:lnTo>
                    <a:pt x="53" y="91"/>
                  </a:lnTo>
                  <a:lnTo>
                    <a:pt x="61" y="89"/>
                  </a:lnTo>
                  <a:lnTo>
                    <a:pt x="68" y="84"/>
                  </a:lnTo>
                  <a:lnTo>
                    <a:pt x="75" y="78"/>
                  </a:lnTo>
                  <a:lnTo>
                    <a:pt x="81" y="71"/>
                  </a:lnTo>
                  <a:lnTo>
                    <a:pt x="85" y="64"/>
                  </a:lnTo>
                  <a:lnTo>
                    <a:pt x="87" y="55"/>
                  </a:lnTo>
                  <a:lnTo>
                    <a:pt x="88" y="46"/>
                  </a:lnTo>
                  <a:lnTo>
                    <a:pt x="87" y="37"/>
                  </a:lnTo>
                  <a:lnTo>
                    <a:pt x="85" y="28"/>
                  </a:lnTo>
                  <a:lnTo>
                    <a:pt x="81" y="21"/>
                  </a:lnTo>
                  <a:lnTo>
                    <a:pt x="75" y="14"/>
                  </a:lnTo>
                  <a:lnTo>
                    <a:pt x="68" y="8"/>
                  </a:lnTo>
                  <a:lnTo>
                    <a:pt x="61" y="3"/>
                  </a:lnTo>
                  <a:lnTo>
                    <a:pt x="53" y="1"/>
                  </a:lnTo>
                  <a:lnTo>
                    <a:pt x="44"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0" name="Freeform 102">
              <a:extLst>
                <a:ext uri="{FF2B5EF4-FFF2-40B4-BE49-F238E27FC236}">
                  <a16:creationId xmlns:a16="http://schemas.microsoft.com/office/drawing/2014/main" id="{DD651424-D967-8E4A-8B64-917020283512}"/>
                </a:ext>
              </a:extLst>
            </p:cNvPr>
            <p:cNvSpPr>
              <a:spLocks/>
            </p:cNvSpPr>
            <p:nvPr/>
          </p:nvSpPr>
          <p:spPr bwMode="auto">
            <a:xfrm>
              <a:off x="2449" y="3553"/>
              <a:ext cx="44" cy="46"/>
            </a:xfrm>
            <a:custGeom>
              <a:avLst/>
              <a:gdLst>
                <a:gd name="T0" fmla="*/ 44 w 87"/>
                <a:gd name="T1" fmla="*/ 0 h 92"/>
                <a:gd name="T2" fmla="*/ 34 w 87"/>
                <a:gd name="T3" fmla="*/ 2 h 92"/>
                <a:gd name="T4" fmla="*/ 26 w 87"/>
                <a:gd name="T5" fmla="*/ 4 h 92"/>
                <a:gd name="T6" fmla="*/ 19 w 87"/>
                <a:gd name="T7" fmla="*/ 8 h 92"/>
                <a:gd name="T8" fmla="*/ 13 w 87"/>
                <a:gd name="T9" fmla="*/ 14 h 92"/>
                <a:gd name="T10" fmla="*/ 7 w 87"/>
                <a:gd name="T11" fmla="*/ 21 h 92"/>
                <a:gd name="T12" fmla="*/ 3 w 87"/>
                <a:gd name="T13" fmla="*/ 28 h 92"/>
                <a:gd name="T14" fmla="*/ 1 w 87"/>
                <a:gd name="T15" fmla="*/ 37 h 92"/>
                <a:gd name="T16" fmla="*/ 0 w 87"/>
                <a:gd name="T17" fmla="*/ 46 h 92"/>
                <a:gd name="T18" fmla="*/ 1 w 87"/>
                <a:gd name="T19" fmla="*/ 56 h 92"/>
                <a:gd name="T20" fmla="*/ 3 w 87"/>
                <a:gd name="T21" fmla="*/ 65 h 92"/>
                <a:gd name="T22" fmla="*/ 7 w 87"/>
                <a:gd name="T23" fmla="*/ 72 h 92"/>
                <a:gd name="T24" fmla="*/ 13 w 87"/>
                <a:gd name="T25" fmla="*/ 79 h 92"/>
                <a:gd name="T26" fmla="*/ 19 w 87"/>
                <a:gd name="T27" fmla="*/ 84 h 92"/>
                <a:gd name="T28" fmla="*/ 26 w 87"/>
                <a:gd name="T29" fmla="*/ 89 h 92"/>
                <a:gd name="T30" fmla="*/ 34 w 87"/>
                <a:gd name="T31" fmla="*/ 91 h 92"/>
                <a:gd name="T32" fmla="*/ 44 w 87"/>
                <a:gd name="T33" fmla="*/ 92 h 92"/>
                <a:gd name="T34" fmla="*/ 53 w 87"/>
                <a:gd name="T35" fmla="*/ 91 h 92"/>
                <a:gd name="T36" fmla="*/ 61 w 87"/>
                <a:gd name="T37" fmla="*/ 89 h 92"/>
                <a:gd name="T38" fmla="*/ 68 w 87"/>
                <a:gd name="T39" fmla="*/ 84 h 92"/>
                <a:gd name="T40" fmla="*/ 75 w 87"/>
                <a:gd name="T41" fmla="*/ 79 h 92"/>
                <a:gd name="T42" fmla="*/ 81 w 87"/>
                <a:gd name="T43" fmla="*/ 72 h 92"/>
                <a:gd name="T44" fmla="*/ 84 w 87"/>
                <a:gd name="T45" fmla="*/ 65 h 92"/>
                <a:gd name="T46" fmla="*/ 86 w 87"/>
                <a:gd name="T47" fmla="*/ 56 h 92"/>
                <a:gd name="T48" fmla="*/ 87 w 87"/>
                <a:gd name="T49" fmla="*/ 46 h 92"/>
                <a:gd name="T50" fmla="*/ 86 w 87"/>
                <a:gd name="T51" fmla="*/ 37 h 92"/>
                <a:gd name="T52" fmla="*/ 84 w 87"/>
                <a:gd name="T53" fmla="*/ 28 h 92"/>
                <a:gd name="T54" fmla="*/ 81 w 87"/>
                <a:gd name="T55" fmla="*/ 21 h 92"/>
                <a:gd name="T56" fmla="*/ 75 w 87"/>
                <a:gd name="T57" fmla="*/ 14 h 92"/>
                <a:gd name="T58" fmla="*/ 68 w 87"/>
                <a:gd name="T59" fmla="*/ 8 h 92"/>
                <a:gd name="T60" fmla="*/ 61 w 87"/>
                <a:gd name="T61" fmla="*/ 4 h 92"/>
                <a:gd name="T62" fmla="*/ 53 w 87"/>
                <a:gd name="T63" fmla="*/ 2 h 92"/>
                <a:gd name="T64" fmla="*/ 44 w 87"/>
                <a:gd name="T6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92">
                  <a:moveTo>
                    <a:pt x="44" y="0"/>
                  </a:moveTo>
                  <a:lnTo>
                    <a:pt x="34" y="2"/>
                  </a:lnTo>
                  <a:lnTo>
                    <a:pt x="26" y="4"/>
                  </a:lnTo>
                  <a:lnTo>
                    <a:pt x="19" y="8"/>
                  </a:lnTo>
                  <a:lnTo>
                    <a:pt x="13" y="14"/>
                  </a:lnTo>
                  <a:lnTo>
                    <a:pt x="7" y="21"/>
                  </a:lnTo>
                  <a:lnTo>
                    <a:pt x="3" y="28"/>
                  </a:lnTo>
                  <a:lnTo>
                    <a:pt x="1" y="37"/>
                  </a:lnTo>
                  <a:lnTo>
                    <a:pt x="0" y="46"/>
                  </a:lnTo>
                  <a:lnTo>
                    <a:pt x="1" y="56"/>
                  </a:lnTo>
                  <a:lnTo>
                    <a:pt x="3" y="65"/>
                  </a:lnTo>
                  <a:lnTo>
                    <a:pt x="7" y="72"/>
                  </a:lnTo>
                  <a:lnTo>
                    <a:pt x="13" y="79"/>
                  </a:lnTo>
                  <a:lnTo>
                    <a:pt x="19" y="84"/>
                  </a:lnTo>
                  <a:lnTo>
                    <a:pt x="26" y="89"/>
                  </a:lnTo>
                  <a:lnTo>
                    <a:pt x="34" y="91"/>
                  </a:lnTo>
                  <a:lnTo>
                    <a:pt x="44" y="92"/>
                  </a:lnTo>
                  <a:lnTo>
                    <a:pt x="53" y="91"/>
                  </a:lnTo>
                  <a:lnTo>
                    <a:pt x="61" y="89"/>
                  </a:lnTo>
                  <a:lnTo>
                    <a:pt x="68" y="84"/>
                  </a:lnTo>
                  <a:lnTo>
                    <a:pt x="75" y="79"/>
                  </a:lnTo>
                  <a:lnTo>
                    <a:pt x="81" y="72"/>
                  </a:lnTo>
                  <a:lnTo>
                    <a:pt x="84" y="65"/>
                  </a:lnTo>
                  <a:lnTo>
                    <a:pt x="86" y="56"/>
                  </a:lnTo>
                  <a:lnTo>
                    <a:pt x="87" y="46"/>
                  </a:lnTo>
                  <a:lnTo>
                    <a:pt x="86" y="37"/>
                  </a:lnTo>
                  <a:lnTo>
                    <a:pt x="84" y="28"/>
                  </a:lnTo>
                  <a:lnTo>
                    <a:pt x="81" y="21"/>
                  </a:lnTo>
                  <a:lnTo>
                    <a:pt x="75" y="14"/>
                  </a:lnTo>
                  <a:lnTo>
                    <a:pt x="68" y="8"/>
                  </a:lnTo>
                  <a:lnTo>
                    <a:pt x="61" y="4"/>
                  </a:lnTo>
                  <a:lnTo>
                    <a:pt x="53" y="2"/>
                  </a:lnTo>
                  <a:lnTo>
                    <a:pt x="44"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1" name="Freeform 103">
              <a:extLst>
                <a:ext uri="{FF2B5EF4-FFF2-40B4-BE49-F238E27FC236}">
                  <a16:creationId xmlns:a16="http://schemas.microsoft.com/office/drawing/2014/main" id="{5A0B6A68-2136-0D42-BC67-CAA270744ADE}"/>
                </a:ext>
              </a:extLst>
            </p:cNvPr>
            <p:cNvSpPr>
              <a:spLocks/>
            </p:cNvSpPr>
            <p:nvPr/>
          </p:nvSpPr>
          <p:spPr bwMode="auto">
            <a:xfrm>
              <a:off x="3075" y="3553"/>
              <a:ext cx="44" cy="46"/>
            </a:xfrm>
            <a:custGeom>
              <a:avLst/>
              <a:gdLst>
                <a:gd name="T0" fmla="*/ 43 w 87"/>
                <a:gd name="T1" fmla="*/ 0 h 92"/>
                <a:gd name="T2" fmla="*/ 34 w 87"/>
                <a:gd name="T3" fmla="*/ 2 h 92"/>
                <a:gd name="T4" fmla="*/ 26 w 87"/>
                <a:gd name="T5" fmla="*/ 4 h 92"/>
                <a:gd name="T6" fmla="*/ 19 w 87"/>
                <a:gd name="T7" fmla="*/ 8 h 92"/>
                <a:gd name="T8" fmla="*/ 12 w 87"/>
                <a:gd name="T9" fmla="*/ 14 h 92"/>
                <a:gd name="T10" fmla="*/ 7 w 87"/>
                <a:gd name="T11" fmla="*/ 21 h 92"/>
                <a:gd name="T12" fmla="*/ 3 w 87"/>
                <a:gd name="T13" fmla="*/ 28 h 92"/>
                <a:gd name="T14" fmla="*/ 1 w 87"/>
                <a:gd name="T15" fmla="*/ 37 h 92"/>
                <a:gd name="T16" fmla="*/ 0 w 87"/>
                <a:gd name="T17" fmla="*/ 46 h 92"/>
                <a:gd name="T18" fmla="*/ 1 w 87"/>
                <a:gd name="T19" fmla="*/ 56 h 92"/>
                <a:gd name="T20" fmla="*/ 3 w 87"/>
                <a:gd name="T21" fmla="*/ 65 h 92"/>
                <a:gd name="T22" fmla="*/ 7 w 87"/>
                <a:gd name="T23" fmla="*/ 72 h 92"/>
                <a:gd name="T24" fmla="*/ 12 w 87"/>
                <a:gd name="T25" fmla="*/ 79 h 92"/>
                <a:gd name="T26" fmla="*/ 19 w 87"/>
                <a:gd name="T27" fmla="*/ 84 h 92"/>
                <a:gd name="T28" fmla="*/ 26 w 87"/>
                <a:gd name="T29" fmla="*/ 89 h 92"/>
                <a:gd name="T30" fmla="*/ 34 w 87"/>
                <a:gd name="T31" fmla="*/ 91 h 92"/>
                <a:gd name="T32" fmla="*/ 43 w 87"/>
                <a:gd name="T33" fmla="*/ 92 h 92"/>
                <a:gd name="T34" fmla="*/ 53 w 87"/>
                <a:gd name="T35" fmla="*/ 91 h 92"/>
                <a:gd name="T36" fmla="*/ 61 w 87"/>
                <a:gd name="T37" fmla="*/ 89 h 92"/>
                <a:gd name="T38" fmla="*/ 68 w 87"/>
                <a:gd name="T39" fmla="*/ 84 h 92"/>
                <a:gd name="T40" fmla="*/ 74 w 87"/>
                <a:gd name="T41" fmla="*/ 79 h 92"/>
                <a:gd name="T42" fmla="*/ 80 w 87"/>
                <a:gd name="T43" fmla="*/ 72 h 92"/>
                <a:gd name="T44" fmla="*/ 84 w 87"/>
                <a:gd name="T45" fmla="*/ 65 h 92"/>
                <a:gd name="T46" fmla="*/ 86 w 87"/>
                <a:gd name="T47" fmla="*/ 56 h 92"/>
                <a:gd name="T48" fmla="*/ 87 w 87"/>
                <a:gd name="T49" fmla="*/ 46 h 92"/>
                <a:gd name="T50" fmla="*/ 86 w 87"/>
                <a:gd name="T51" fmla="*/ 37 h 92"/>
                <a:gd name="T52" fmla="*/ 84 w 87"/>
                <a:gd name="T53" fmla="*/ 28 h 92"/>
                <a:gd name="T54" fmla="*/ 80 w 87"/>
                <a:gd name="T55" fmla="*/ 21 h 92"/>
                <a:gd name="T56" fmla="*/ 74 w 87"/>
                <a:gd name="T57" fmla="*/ 14 h 92"/>
                <a:gd name="T58" fmla="*/ 68 w 87"/>
                <a:gd name="T59" fmla="*/ 8 h 92"/>
                <a:gd name="T60" fmla="*/ 61 w 87"/>
                <a:gd name="T61" fmla="*/ 4 h 92"/>
                <a:gd name="T62" fmla="*/ 53 w 87"/>
                <a:gd name="T63" fmla="*/ 2 h 92"/>
                <a:gd name="T64" fmla="*/ 43 w 87"/>
                <a:gd name="T6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92">
                  <a:moveTo>
                    <a:pt x="43" y="0"/>
                  </a:moveTo>
                  <a:lnTo>
                    <a:pt x="34" y="2"/>
                  </a:lnTo>
                  <a:lnTo>
                    <a:pt x="26" y="4"/>
                  </a:lnTo>
                  <a:lnTo>
                    <a:pt x="19" y="8"/>
                  </a:lnTo>
                  <a:lnTo>
                    <a:pt x="12" y="14"/>
                  </a:lnTo>
                  <a:lnTo>
                    <a:pt x="7" y="21"/>
                  </a:lnTo>
                  <a:lnTo>
                    <a:pt x="3" y="28"/>
                  </a:lnTo>
                  <a:lnTo>
                    <a:pt x="1" y="37"/>
                  </a:lnTo>
                  <a:lnTo>
                    <a:pt x="0" y="46"/>
                  </a:lnTo>
                  <a:lnTo>
                    <a:pt x="1" y="56"/>
                  </a:lnTo>
                  <a:lnTo>
                    <a:pt x="3" y="65"/>
                  </a:lnTo>
                  <a:lnTo>
                    <a:pt x="7" y="72"/>
                  </a:lnTo>
                  <a:lnTo>
                    <a:pt x="12" y="79"/>
                  </a:lnTo>
                  <a:lnTo>
                    <a:pt x="19" y="84"/>
                  </a:lnTo>
                  <a:lnTo>
                    <a:pt x="26" y="89"/>
                  </a:lnTo>
                  <a:lnTo>
                    <a:pt x="34" y="91"/>
                  </a:lnTo>
                  <a:lnTo>
                    <a:pt x="43" y="92"/>
                  </a:lnTo>
                  <a:lnTo>
                    <a:pt x="53" y="91"/>
                  </a:lnTo>
                  <a:lnTo>
                    <a:pt x="61" y="89"/>
                  </a:lnTo>
                  <a:lnTo>
                    <a:pt x="68" y="84"/>
                  </a:lnTo>
                  <a:lnTo>
                    <a:pt x="74" y="79"/>
                  </a:lnTo>
                  <a:lnTo>
                    <a:pt x="80" y="72"/>
                  </a:lnTo>
                  <a:lnTo>
                    <a:pt x="84" y="65"/>
                  </a:lnTo>
                  <a:lnTo>
                    <a:pt x="86" y="56"/>
                  </a:lnTo>
                  <a:lnTo>
                    <a:pt x="87" y="46"/>
                  </a:lnTo>
                  <a:lnTo>
                    <a:pt x="86" y="37"/>
                  </a:lnTo>
                  <a:lnTo>
                    <a:pt x="84" y="28"/>
                  </a:lnTo>
                  <a:lnTo>
                    <a:pt x="80" y="21"/>
                  </a:lnTo>
                  <a:lnTo>
                    <a:pt x="74" y="14"/>
                  </a:lnTo>
                  <a:lnTo>
                    <a:pt x="68" y="8"/>
                  </a:lnTo>
                  <a:lnTo>
                    <a:pt x="61" y="4"/>
                  </a:lnTo>
                  <a:lnTo>
                    <a:pt x="53" y="2"/>
                  </a:lnTo>
                  <a:lnTo>
                    <a:pt x="43"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2" name="Freeform 104">
              <a:extLst>
                <a:ext uri="{FF2B5EF4-FFF2-40B4-BE49-F238E27FC236}">
                  <a16:creationId xmlns:a16="http://schemas.microsoft.com/office/drawing/2014/main" id="{70975B10-26F7-454D-95EE-FE215DAA3145}"/>
                </a:ext>
              </a:extLst>
            </p:cNvPr>
            <p:cNvSpPr>
              <a:spLocks/>
            </p:cNvSpPr>
            <p:nvPr/>
          </p:nvSpPr>
          <p:spPr bwMode="auto">
            <a:xfrm>
              <a:off x="2109" y="3568"/>
              <a:ext cx="14" cy="16"/>
            </a:xfrm>
            <a:custGeom>
              <a:avLst/>
              <a:gdLst>
                <a:gd name="T0" fmla="*/ 15 w 29"/>
                <a:gd name="T1" fmla="*/ 0 h 33"/>
                <a:gd name="T2" fmla="*/ 9 w 29"/>
                <a:gd name="T3" fmla="*/ 1 h 33"/>
                <a:gd name="T4" fmla="*/ 5 w 29"/>
                <a:gd name="T5" fmla="*/ 5 h 33"/>
                <a:gd name="T6" fmla="*/ 1 w 29"/>
                <a:gd name="T7" fmla="*/ 10 h 33"/>
                <a:gd name="T8" fmla="*/ 0 w 29"/>
                <a:gd name="T9" fmla="*/ 16 h 33"/>
                <a:gd name="T10" fmla="*/ 1 w 29"/>
                <a:gd name="T11" fmla="*/ 22 h 33"/>
                <a:gd name="T12" fmla="*/ 5 w 29"/>
                <a:gd name="T13" fmla="*/ 28 h 33"/>
                <a:gd name="T14" fmla="*/ 9 w 29"/>
                <a:gd name="T15" fmla="*/ 31 h 33"/>
                <a:gd name="T16" fmla="*/ 15 w 29"/>
                <a:gd name="T17" fmla="*/ 33 h 33"/>
                <a:gd name="T18" fmla="*/ 20 w 29"/>
                <a:gd name="T19" fmla="*/ 31 h 33"/>
                <a:gd name="T20" fmla="*/ 24 w 29"/>
                <a:gd name="T21" fmla="*/ 28 h 33"/>
                <a:gd name="T22" fmla="*/ 28 w 29"/>
                <a:gd name="T23" fmla="*/ 22 h 33"/>
                <a:gd name="T24" fmla="*/ 29 w 29"/>
                <a:gd name="T25" fmla="*/ 16 h 33"/>
                <a:gd name="T26" fmla="*/ 28 w 29"/>
                <a:gd name="T27" fmla="*/ 10 h 33"/>
                <a:gd name="T28" fmla="*/ 24 w 29"/>
                <a:gd name="T29" fmla="*/ 5 h 33"/>
                <a:gd name="T30" fmla="*/ 20 w 29"/>
                <a:gd name="T31" fmla="*/ 1 h 33"/>
                <a:gd name="T32" fmla="*/ 15 w 29"/>
                <a:gd name="T3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33">
                  <a:moveTo>
                    <a:pt x="15" y="0"/>
                  </a:moveTo>
                  <a:lnTo>
                    <a:pt x="9" y="1"/>
                  </a:lnTo>
                  <a:lnTo>
                    <a:pt x="5" y="5"/>
                  </a:lnTo>
                  <a:lnTo>
                    <a:pt x="1" y="10"/>
                  </a:lnTo>
                  <a:lnTo>
                    <a:pt x="0" y="16"/>
                  </a:lnTo>
                  <a:lnTo>
                    <a:pt x="1" y="22"/>
                  </a:lnTo>
                  <a:lnTo>
                    <a:pt x="5" y="28"/>
                  </a:lnTo>
                  <a:lnTo>
                    <a:pt x="9" y="31"/>
                  </a:lnTo>
                  <a:lnTo>
                    <a:pt x="15" y="33"/>
                  </a:lnTo>
                  <a:lnTo>
                    <a:pt x="20" y="31"/>
                  </a:lnTo>
                  <a:lnTo>
                    <a:pt x="24" y="28"/>
                  </a:lnTo>
                  <a:lnTo>
                    <a:pt x="28" y="22"/>
                  </a:lnTo>
                  <a:lnTo>
                    <a:pt x="29" y="16"/>
                  </a:lnTo>
                  <a:lnTo>
                    <a:pt x="28" y="10"/>
                  </a:lnTo>
                  <a:lnTo>
                    <a:pt x="24" y="5"/>
                  </a:lnTo>
                  <a:lnTo>
                    <a:pt x="20" y="1"/>
                  </a:lnTo>
                  <a:lnTo>
                    <a:pt x="15" y="0"/>
                  </a:lnTo>
                  <a:close/>
                </a:path>
              </a:pathLst>
            </a:custGeom>
            <a:solidFill>
              <a:srgbClr val="000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3" name="Freeform 105">
              <a:extLst>
                <a:ext uri="{FF2B5EF4-FFF2-40B4-BE49-F238E27FC236}">
                  <a16:creationId xmlns:a16="http://schemas.microsoft.com/office/drawing/2014/main" id="{74E2D09C-8B7C-674E-AD88-995FA1148D2C}"/>
                </a:ext>
              </a:extLst>
            </p:cNvPr>
            <p:cNvSpPr>
              <a:spLocks/>
            </p:cNvSpPr>
            <p:nvPr/>
          </p:nvSpPr>
          <p:spPr bwMode="auto">
            <a:xfrm>
              <a:off x="2384" y="3567"/>
              <a:ext cx="14" cy="14"/>
            </a:xfrm>
            <a:custGeom>
              <a:avLst/>
              <a:gdLst>
                <a:gd name="T0" fmla="*/ 12 w 26"/>
                <a:gd name="T1" fmla="*/ 0 h 30"/>
                <a:gd name="T2" fmla="*/ 8 w 26"/>
                <a:gd name="T3" fmla="*/ 1 h 30"/>
                <a:gd name="T4" fmla="*/ 3 w 26"/>
                <a:gd name="T5" fmla="*/ 5 h 30"/>
                <a:gd name="T6" fmla="*/ 1 w 26"/>
                <a:gd name="T7" fmla="*/ 9 h 30"/>
                <a:gd name="T8" fmla="*/ 0 w 26"/>
                <a:gd name="T9" fmla="*/ 15 h 30"/>
                <a:gd name="T10" fmla="*/ 1 w 26"/>
                <a:gd name="T11" fmla="*/ 21 h 30"/>
                <a:gd name="T12" fmla="*/ 3 w 26"/>
                <a:gd name="T13" fmla="*/ 25 h 30"/>
                <a:gd name="T14" fmla="*/ 8 w 26"/>
                <a:gd name="T15" fmla="*/ 29 h 30"/>
                <a:gd name="T16" fmla="*/ 12 w 26"/>
                <a:gd name="T17" fmla="*/ 30 h 30"/>
                <a:gd name="T18" fmla="*/ 18 w 26"/>
                <a:gd name="T19" fmla="*/ 29 h 30"/>
                <a:gd name="T20" fmla="*/ 23 w 26"/>
                <a:gd name="T21" fmla="*/ 25 h 30"/>
                <a:gd name="T22" fmla="*/ 25 w 26"/>
                <a:gd name="T23" fmla="*/ 21 h 30"/>
                <a:gd name="T24" fmla="*/ 26 w 26"/>
                <a:gd name="T25" fmla="*/ 15 h 30"/>
                <a:gd name="T26" fmla="*/ 25 w 26"/>
                <a:gd name="T27" fmla="*/ 9 h 30"/>
                <a:gd name="T28" fmla="*/ 23 w 26"/>
                <a:gd name="T29" fmla="*/ 5 h 30"/>
                <a:gd name="T30" fmla="*/ 18 w 26"/>
                <a:gd name="T31" fmla="*/ 1 h 30"/>
                <a:gd name="T32" fmla="*/ 12 w 26"/>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0">
                  <a:moveTo>
                    <a:pt x="12" y="0"/>
                  </a:moveTo>
                  <a:lnTo>
                    <a:pt x="8" y="1"/>
                  </a:lnTo>
                  <a:lnTo>
                    <a:pt x="3" y="5"/>
                  </a:lnTo>
                  <a:lnTo>
                    <a:pt x="1" y="9"/>
                  </a:lnTo>
                  <a:lnTo>
                    <a:pt x="0" y="15"/>
                  </a:lnTo>
                  <a:lnTo>
                    <a:pt x="1" y="21"/>
                  </a:lnTo>
                  <a:lnTo>
                    <a:pt x="3" y="25"/>
                  </a:lnTo>
                  <a:lnTo>
                    <a:pt x="8" y="29"/>
                  </a:lnTo>
                  <a:lnTo>
                    <a:pt x="12" y="30"/>
                  </a:lnTo>
                  <a:lnTo>
                    <a:pt x="18" y="29"/>
                  </a:lnTo>
                  <a:lnTo>
                    <a:pt x="23" y="25"/>
                  </a:lnTo>
                  <a:lnTo>
                    <a:pt x="25" y="21"/>
                  </a:lnTo>
                  <a:lnTo>
                    <a:pt x="26" y="15"/>
                  </a:lnTo>
                  <a:lnTo>
                    <a:pt x="25" y="9"/>
                  </a:lnTo>
                  <a:lnTo>
                    <a:pt x="23" y="5"/>
                  </a:lnTo>
                  <a:lnTo>
                    <a:pt x="18" y="1"/>
                  </a:lnTo>
                  <a:lnTo>
                    <a:pt x="12" y="0"/>
                  </a:lnTo>
                  <a:close/>
                </a:path>
              </a:pathLst>
            </a:custGeom>
            <a:solidFill>
              <a:srgbClr val="000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4" name="Freeform 106">
              <a:extLst>
                <a:ext uri="{FF2B5EF4-FFF2-40B4-BE49-F238E27FC236}">
                  <a16:creationId xmlns:a16="http://schemas.microsoft.com/office/drawing/2014/main" id="{FBAE169D-616D-C241-85BF-D2DF8C9C4736}"/>
                </a:ext>
              </a:extLst>
            </p:cNvPr>
            <p:cNvSpPr>
              <a:spLocks/>
            </p:cNvSpPr>
            <p:nvPr/>
          </p:nvSpPr>
          <p:spPr bwMode="auto">
            <a:xfrm>
              <a:off x="3001" y="3571"/>
              <a:ext cx="13" cy="15"/>
            </a:xfrm>
            <a:custGeom>
              <a:avLst/>
              <a:gdLst>
                <a:gd name="T0" fmla="*/ 13 w 26"/>
                <a:gd name="T1" fmla="*/ 0 h 30"/>
                <a:gd name="T2" fmla="*/ 8 w 26"/>
                <a:gd name="T3" fmla="*/ 1 h 30"/>
                <a:gd name="T4" fmla="*/ 3 w 26"/>
                <a:gd name="T5" fmla="*/ 5 h 30"/>
                <a:gd name="T6" fmla="*/ 1 w 26"/>
                <a:gd name="T7" fmla="*/ 9 h 30"/>
                <a:gd name="T8" fmla="*/ 0 w 26"/>
                <a:gd name="T9" fmla="*/ 15 h 30"/>
                <a:gd name="T10" fmla="*/ 1 w 26"/>
                <a:gd name="T11" fmla="*/ 21 h 30"/>
                <a:gd name="T12" fmla="*/ 3 w 26"/>
                <a:gd name="T13" fmla="*/ 26 h 30"/>
                <a:gd name="T14" fmla="*/ 8 w 26"/>
                <a:gd name="T15" fmla="*/ 29 h 30"/>
                <a:gd name="T16" fmla="*/ 13 w 26"/>
                <a:gd name="T17" fmla="*/ 30 h 30"/>
                <a:gd name="T18" fmla="*/ 18 w 26"/>
                <a:gd name="T19" fmla="*/ 29 h 30"/>
                <a:gd name="T20" fmla="*/ 23 w 26"/>
                <a:gd name="T21" fmla="*/ 26 h 30"/>
                <a:gd name="T22" fmla="*/ 25 w 26"/>
                <a:gd name="T23" fmla="*/ 21 h 30"/>
                <a:gd name="T24" fmla="*/ 26 w 26"/>
                <a:gd name="T25" fmla="*/ 15 h 30"/>
                <a:gd name="T26" fmla="*/ 25 w 26"/>
                <a:gd name="T27" fmla="*/ 9 h 30"/>
                <a:gd name="T28" fmla="*/ 23 w 26"/>
                <a:gd name="T29" fmla="*/ 5 h 30"/>
                <a:gd name="T30" fmla="*/ 18 w 26"/>
                <a:gd name="T31" fmla="*/ 1 h 30"/>
                <a:gd name="T32" fmla="*/ 13 w 26"/>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0">
                  <a:moveTo>
                    <a:pt x="13" y="0"/>
                  </a:moveTo>
                  <a:lnTo>
                    <a:pt x="8" y="1"/>
                  </a:lnTo>
                  <a:lnTo>
                    <a:pt x="3" y="5"/>
                  </a:lnTo>
                  <a:lnTo>
                    <a:pt x="1" y="9"/>
                  </a:lnTo>
                  <a:lnTo>
                    <a:pt x="0" y="15"/>
                  </a:lnTo>
                  <a:lnTo>
                    <a:pt x="1" y="21"/>
                  </a:lnTo>
                  <a:lnTo>
                    <a:pt x="3" y="26"/>
                  </a:lnTo>
                  <a:lnTo>
                    <a:pt x="8" y="29"/>
                  </a:lnTo>
                  <a:lnTo>
                    <a:pt x="13" y="30"/>
                  </a:lnTo>
                  <a:lnTo>
                    <a:pt x="18" y="29"/>
                  </a:lnTo>
                  <a:lnTo>
                    <a:pt x="23" y="26"/>
                  </a:lnTo>
                  <a:lnTo>
                    <a:pt x="25" y="21"/>
                  </a:lnTo>
                  <a:lnTo>
                    <a:pt x="26" y="15"/>
                  </a:lnTo>
                  <a:lnTo>
                    <a:pt x="25" y="9"/>
                  </a:lnTo>
                  <a:lnTo>
                    <a:pt x="23" y="5"/>
                  </a:lnTo>
                  <a:lnTo>
                    <a:pt x="18" y="1"/>
                  </a:lnTo>
                  <a:lnTo>
                    <a:pt x="13" y="0"/>
                  </a:lnTo>
                  <a:close/>
                </a:path>
              </a:pathLst>
            </a:custGeom>
            <a:solidFill>
              <a:srgbClr val="000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5" name="Freeform 107">
              <a:extLst>
                <a:ext uri="{FF2B5EF4-FFF2-40B4-BE49-F238E27FC236}">
                  <a16:creationId xmlns:a16="http://schemas.microsoft.com/office/drawing/2014/main" id="{C3808545-7E01-A54E-BD7F-34B9A365CD42}"/>
                </a:ext>
              </a:extLst>
            </p:cNvPr>
            <p:cNvSpPr>
              <a:spLocks/>
            </p:cNvSpPr>
            <p:nvPr/>
          </p:nvSpPr>
          <p:spPr bwMode="auto">
            <a:xfrm>
              <a:off x="2462" y="3568"/>
              <a:ext cx="13" cy="15"/>
            </a:xfrm>
            <a:custGeom>
              <a:avLst/>
              <a:gdLst>
                <a:gd name="T0" fmla="*/ 14 w 28"/>
                <a:gd name="T1" fmla="*/ 0 h 30"/>
                <a:gd name="T2" fmla="*/ 9 w 28"/>
                <a:gd name="T3" fmla="*/ 2 h 30"/>
                <a:gd name="T4" fmla="*/ 5 w 28"/>
                <a:gd name="T5" fmla="*/ 5 h 30"/>
                <a:gd name="T6" fmla="*/ 1 w 28"/>
                <a:gd name="T7" fmla="*/ 10 h 30"/>
                <a:gd name="T8" fmla="*/ 0 w 28"/>
                <a:gd name="T9" fmla="*/ 15 h 30"/>
                <a:gd name="T10" fmla="*/ 1 w 28"/>
                <a:gd name="T11" fmla="*/ 21 h 30"/>
                <a:gd name="T12" fmla="*/ 5 w 28"/>
                <a:gd name="T13" fmla="*/ 26 h 30"/>
                <a:gd name="T14" fmla="*/ 9 w 28"/>
                <a:gd name="T15" fmla="*/ 29 h 30"/>
                <a:gd name="T16" fmla="*/ 14 w 28"/>
                <a:gd name="T17" fmla="*/ 30 h 30"/>
                <a:gd name="T18" fmla="*/ 20 w 28"/>
                <a:gd name="T19" fmla="*/ 29 h 30"/>
                <a:gd name="T20" fmla="*/ 24 w 28"/>
                <a:gd name="T21" fmla="*/ 26 h 30"/>
                <a:gd name="T22" fmla="*/ 27 w 28"/>
                <a:gd name="T23" fmla="*/ 21 h 30"/>
                <a:gd name="T24" fmla="*/ 28 w 28"/>
                <a:gd name="T25" fmla="*/ 15 h 30"/>
                <a:gd name="T26" fmla="*/ 27 w 28"/>
                <a:gd name="T27" fmla="*/ 10 h 30"/>
                <a:gd name="T28" fmla="*/ 24 w 28"/>
                <a:gd name="T29" fmla="*/ 5 h 30"/>
                <a:gd name="T30" fmla="*/ 20 w 28"/>
                <a:gd name="T31" fmla="*/ 2 h 30"/>
                <a:gd name="T32" fmla="*/ 14 w 28"/>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30">
                  <a:moveTo>
                    <a:pt x="14" y="0"/>
                  </a:moveTo>
                  <a:lnTo>
                    <a:pt x="9" y="2"/>
                  </a:lnTo>
                  <a:lnTo>
                    <a:pt x="5" y="5"/>
                  </a:lnTo>
                  <a:lnTo>
                    <a:pt x="1" y="10"/>
                  </a:lnTo>
                  <a:lnTo>
                    <a:pt x="0" y="15"/>
                  </a:lnTo>
                  <a:lnTo>
                    <a:pt x="1" y="21"/>
                  </a:lnTo>
                  <a:lnTo>
                    <a:pt x="5" y="26"/>
                  </a:lnTo>
                  <a:lnTo>
                    <a:pt x="9" y="29"/>
                  </a:lnTo>
                  <a:lnTo>
                    <a:pt x="14" y="30"/>
                  </a:lnTo>
                  <a:lnTo>
                    <a:pt x="20" y="29"/>
                  </a:lnTo>
                  <a:lnTo>
                    <a:pt x="24" y="26"/>
                  </a:lnTo>
                  <a:lnTo>
                    <a:pt x="27" y="21"/>
                  </a:lnTo>
                  <a:lnTo>
                    <a:pt x="28" y="15"/>
                  </a:lnTo>
                  <a:lnTo>
                    <a:pt x="27" y="10"/>
                  </a:lnTo>
                  <a:lnTo>
                    <a:pt x="24" y="5"/>
                  </a:lnTo>
                  <a:lnTo>
                    <a:pt x="20" y="2"/>
                  </a:lnTo>
                  <a:lnTo>
                    <a:pt x="14" y="0"/>
                  </a:lnTo>
                  <a:close/>
                </a:path>
              </a:pathLst>
            </a:custGeom>
            <a:solidFill>
              <a:srgbClr val="000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6" name="Freeform 108">
              <a:extLst>
                <a:ext uri="{FF2B5EF4-FFF2-40B4-BE49-F238E27FC236}">
                  <a16:creationId xmlns:a16="http://schemas.microsoft.com/office/drawing/2014/main" id="{B890EE1F-A843-8848-876D-4D914EC12409}"/>
                </a:ext>
              </a:extLst>
            </p:cNvPr>
            <p:cNvSpPr>
              <a:spLocks/>
            </p:cNvSpPr>
            <p:nvPr/>
          </p:nvSpPr>
          <p:spPr bwMode="auto">
            <a:xfrm>
              <a:off x="3089" y="3568"/>
              <a:ext cx="13" cy="15"/>
            </a:xfrm>
            <a:custGeom>
              <a:avLst/>
              <a:gdLst>
                <a:gd name="T0" fmla="*/ 13 w 27"/>
                <a:gd name="T1" fmla="*/ 0 h 30"/>
                <a:gd name="T2" fmla="*/ 8 w 27"/>
                <a:gd name="T3" fmla="*/ 2 h 30"/>
                <a:gd name="T4" fmla="*/ 4 w 27"/>
                <a:gd name="T5" fmla="*/ 5 h 30"/>
                <a:gd name="T6" fmla="*/ 1 w 27"/>
                <a:gd name="T7" fmla="*/ 10 h 30"/>
                <a:gd name="T8" fmla="*/ 0 w 27"/>
                <a:gd name="T9" fmla="*/ 15 h 30"/>
                <a:gd name="T10" fmla="*/ 1 w 27"/>
                <a:gd name="T11" fmla="*/ 21 h 30"/>
                <a:gd name="T12" fmla="*/ 4 w 27"/>
                <a:gd name="T13" fmla="*/ 26 h 30"/>
                <a:gd name="T14" fmla="*/ 8 w 27"/>
                <a:gd name="T15" fmla="*/ 29 h 30"/>
                <a:gd name="T16" fmla="*/ 13 w 27"/>
                <a:gd name="T17" fmla="*/ 30 h 30"/>
                <a:gd name="T18" fmla="*/ 19 w 27"/>
                <a:gd name="T19" fmla="*/ 29 h 30"/>
                <a:gd name="T20" fmla="*/ 23 w 27"/>
                <a:gd name="T21" fmla="*/ 26 h 30"/>
                <a:gd name="T22" fmla="*/ 25 w 27"/>
                <a:gd name="T23" fmla="*/ 21 h 30"/>
                <a:gd name="T24" fmla="*/ 27 w 27"/>
                <a:gd name="T25" fmla="*/ 15 h 30"/>
                <a:gd name="T26" fmla="*/ 25 w 27"/>
                <a:gd name="T27" fmla="*/ 10 h 30"/>
                <a:gd name="T28" fmla="*/ 23 w 27"/>
                <a:gd name="T29" fmla="*/ 5 h 30"/>
                <a:gd name="T30" fmla="*/ 19 w 27"/>
                <a:gd name="T31" fmla="*/ 2 h 30"/>
                <a:gd name="T32" fmla="*/ 13 w 27"/>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0">
                  <a:moveTo>
                    <a:pt x="13" y="0"/>
                  </a:moveTo>
                  <a:lnTo>
                    <a:pt x="8" y="2"/>
                  </a:lnTo>
                  <a:lnTo>
                    <a:pt x="4" y="5"/>
                  </a:lnTo>
                  <a:lnTo>
                    <a:pt x="1" y="10"/>
                  </a:lnTo>
                  <a:lnTo>
                    <a:pt x="0" y="15"/>
                  </a:lnTo>
                  <a:lnTo>
                    <a:pt x="1" y="21"/>
                  </a:lnTo>
                  <a:lnTo>
                    <a:pt x="4" y="26"/>
                  </a:lnTo>
                  <a:lnTo>
                    <a:pt x="8" y="29"/>
                  </a:lnTo>
                  <a:lnTo>
                    <a:pt x="13" y="30"/>
                  </a:lnTo>
                  <a:lnTo>
                    <a:pt x="19" y="29"/>
                  </a:lnTo>
                  <a:lnTo>
                    <a:pt x="23" y="26"/>
                  </a:lnTo>
                  <a:lnTo>
                    <a:pt x="25" y="21"/>
                  </a:lnTo>
                  <a:lnTo>
                    <a:pt x="27" y="15"/>
                  </a:lnTo>
                  <a:lnTo>
                    <a:pt x="25" y="10"/>
                  </a:lnTo>
                  <a:lnTo>
                    <a:pt x="23" y="5"/>
                  </a:lnTo>
                  <a:lnTo>
                    <a:pt x="19" y="2"/>
                  </a:lnTo>
                  <a:lnTo>
                    <a:pt x="13" y="0"/>
                  </a:lnTo>
                  <a:close/>
                </a:path>
              </a:pathLst>
            </a:custGeom>
            <a:solidFill>
              <a:srgbClr val="000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7" name="Freeform 109">
              <a:extLst>
                <a:ext uri="{FF2B5EF4-FFF2-40B4-BE49-F238E27FC236}">
                  <a16:creationId xmlns:a16="http://schemas.microsoft.com/office/drawing/2014/main" id="{01A754EC-EFC6-5446-93A4-44877E5CDBB2}"/>
                </a:ext>
              </a:extLst>
            </p:cNvPr>
            <p:cNvSpPr>
              <a:spLocks/>
            </p:cNvSpPr>
            <p:nvPr/>
          </p:nvSpPr>
          <p:spPr bwMode="auto">
            <a:xfrm>
              <a:off x="2111" y="3567"/>
              <a:ext cx="15" cy="16"/>
            </a:xfrm>
            <a:custGeom>
              <a:avLst/>
              <a:gdLst>
                <a:gd name="T0" fmla="*/ 13 w 28"/>
                <a:gd name="T1" fmla="*/ 0 h 32"/>
                <a:gd name="T2" fmla="*/ 9 w 28"/>
                <a:gd name="T3" fmla="*/ 1 h 32"/>
                <a:gd name="T4" fmla="*/ 4 w 28"/>
                <a:gd name="T5" fmla="*/ 5 h 32"/>
                <a:gd name="T6" fmla="*/ 1 w 28"/>
                <a:gd name="T7" fmla="*/ 9 h 32"/>
                <a:gd name="T8" fmla="*/ 0 w 28"/>
                <a:gd name="T9" fmla="*/ 16 h 32"/>
                <a:gd name="T10" fmla="*/ 1 w 28"/>
                <a:gd name="T11" fmla="*/ 22 h 32"/>
                <a:gd name="T12" fmla="*/ 4 w 28"/>
                <a:gd name="T13" fmla="*/ 28 h 32"/>
                <a:gd name="T14" fmla="*/ 9 w 28"/>
                <a:gd name="T15" fmla="*/ 31 h 32"/>
                <a:gd name="T16" fmla="*/ 13 w 28"/>
                <a:gd name="T17" fmla="*/ 32 h 32"/>
                <a:gd name="T18" fmla="*/ 19 w 28"/>
                <a:gd name="T19" fmla="*/ 31 h 32"/>
                <a:gd name="T20" fmla="*/ 24 w 28"/>
                <a:gd name="T21" fmla="*/ 28 h 32"/>
                <a:gd name="T22" fmla="*/ 27 w 28"/>
                <a:gd name="T23" fmla="*/ 22 h 32"/>
                <a:gd name="T24" fmla="*/ 28 w 28"/>
                <a:gd name="T25" fmla="*/ 16 h 32"/>
                <a:gd name="T26" fmla="*/ 27 w 28"/>
                <a:gd name="T27" fmla="*/ 9 h 32"/>
                <a:gd name="T28" fmla="*/ 24 w 28"/>
                <a:gd name="T29" fmla="*/ 5 h 32"/>
                <a:gd name="T30" fmla="*/ 19 w 28"/>
                <a:gd name="T31" fmla="*/ 1 h 32"/>
                <a:gd name="T32" fmla="*/ 13 w 28"/>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32">
                  <a:moveTo>
                    <a:pt x="13" y="0"/>
                  </a:moveTo>
                  <a:lnTo>
                    <a:pt x="9" y="1"/>
                  </a:lnTo>
                  <a:lnTo>
                    <a:pt x="4" y="5"/>
                  </a:lnTo>
                  <a:lnTo>
                    <a:pt x="1" y="9"/>
                  </a:lnTo>
                  <a:lnTo>
                    <a:pt x="0" y="16"/>
                  </a:lnTo>
                  <a:lnTo>
                    <a:pt x="1" y="22"/>
                  </a:lnTo>
                  <a:lnTo>
                    <a:pt x="4" y="28"/>
                  </a:lnTo>
                  <a:lnTo>
                    <a:pt x="9" y="31"/>
                  </a:lnTo>
                  <a:lnTo>
                    <a:pt x="13" y="32"/>
                  </a:lnTo>
                  <a:lnTo>
                    <a:pt x="19" y="31"/>
                  </a:lnTo>
                  <a:lnTo>
                    <a:pt x="24" y="28"/>
                  </a:lnTo>
                  <a:lnTo>
                    <a:pt x="27" y="22"/>
                  </a:lnTo>
                  <a:lnTo>
                    <a:pt x="28" y="16"/>
                  </a:lnTo>
                  <a:lnTo>
                    <a:pt x="27" y="9"/>
                  </a:lnTo>
                  <a:lnTo>
                    <a:pt x="24" y="5"/>
                  </a:lnTo>
                  <a:lnTo>
                    <a:pt x="19" y="1"/>
                  </a:lnTo>
                  <a:lnTo>
                    <a:pt x="13" y="0"/>
                  </a:lnTo>
                  <a:close/>
                </a:path>
              </a:pathLst>
            </a:custGeom>
            <a:solidFill>
              <a:srgbClr val="D889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8" name="Freeform 110">
              <a:extLst>
                <a:ext uri="{FF2B5EF4-FFF2-40B4-BE49-F238E27FC236}">
                  <a16:creationId xmlns:a16="http://schemas.microsoft.com/office/drawing/2014/main" id="{F484FE41-4932-344F-9821-401485761900}"/>
                </a:ext>
              </a:extLst>
            </p:cNvPr>
            <p:cNvSpPr>
              <a:spLocks/>
            </p:cNvSpPr>
            <p:nvPr/>
          </p:nvSpPr>
          <p:spPr bwMode="auto">
            <a:xfrm>
              <a:off x="2387" y="3566"/>
              <a:ext cx="13" cy="15"/>
            </a:xfrm>
            <a:custGeom>
              <a:avLst/>
              <a:gdLst>
                <a:gd name="T0" fmla="*/ 13 w 27"/>
                <a:gd name="T1" fmla="*/ 0 h 30"/>
                <a:gd name="T2" fmla="*/ 8 w 27"/>
                <a:gd name="T3" fmla="*/ 1 h 30"/>
                <a:gd name="T4" fmla="*/ 4 w 27"/>
                <a:gd name="T5" fmla="*/ 4 h 30"/>
                <a:gd name="T6" fmla="*/ 2 w 27"/>
                <a:gd name="T7" fmla="*/ 9 h 30"/>
                <a:gd name="T8" fmla="*/ 0 w 27"/>
                <a:gd name="T9" fmla="*/ 15 h 30"/>
                <a:gd name="T10" fmla="*/ 2 w 27"/>
                <a:gd name="T11" fmla="*/ 21 h 30"/>
                <a:gd name="T12" fmla="*/ 4 w 27"/>
                <a:gd name="T13" fmla="*/ 25 h 30"/>
                <a:gd name="T14" fmla="*/ 8 w 27"/>
                <a:gd name="T15" fmla="*/ 29 h 30"/>
                <a:gd name="T16" fmla="*/ 13 w 27"/>
                <a:gd name="T17" fmla="*/ 30 h 30"/>
                <a:gd name="T18" fmla="*/ 19 w 27"/>
                <a:gd name="T19" fmla="*/ 29 h 30"/>
                <a:gd name="T20" fmla="*/ 23 w 27"/>
                <a:gd name="T21" fmla="*/ 25 h 30"/>
                <a:gd name="T22" fmla="*/ 26 w 27"/>
                <a:gd name="T23" fmla="*/ 21 h 30"/>
                <a:gd name="T24" fmla="*/ 27 w 27"/>
                <a:gd name="T25" fmla="*/ 15 h 30"/>
                <a:gd name="T26" fmla="*/ 26 w 27"/>
                <a:gd name="T27" fmla="*/ 9 h 30"/>
                <a:gd name="T28" fmla="*/ 23 w 27"/>
                <a:gd name="T29" fmla="*/ 4 h 30"/>
                <a:gd name="T30" fmla="*/ 19 w 27"/>
                <a:gd name="T31" fmla="*/ 1 h 30"/>
                <a:gd name="T32" fmla="*/ 13 w 27"/>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0">
                  <a:moveTo>
                    <a:pt x="13" y="0"/>
                  </a:moveTo>
                  <a:lnTo>
                    <a:pt x="8" y="1"/>
                  </a:lnTo>
                  <a:lnTo>
                    <a:pt x="4" y="4"/>
                  </a:lnTo>
                  <a:lnTo>
                    <a:pt x="2" y="9"/>
                  </a:lnTo>
                  <a:lnTo>
                    <a:pt x="0" y="15"/>
                  </a:lnTo>
                  <a:lnTo>
                    <a:pt x="2" y="21"/>
                  </a:lnTo>
                  <a:lnTo>
                    <a:pt x="4" y="25"/>
                  </a:lnTo>
                  <a:lnTo>
                    <a:pt x="8" y="29"/>
                  </a:lnTo>
                  <a:lnTo>
                    <a:pt x="13" y="30"/>
                  </a:lnTo>
                  <a:lnTo>
                    <a:pt x="19" y="29"/>
                  </a:lnTo>
                  <a:lnTo>
                    <a:pt x="23" y="25"/>
                  </a:lnTo>
                  <a:lnTo>
                    <a:pt x="26" y="21"/>
                  </a:lnTo>
                  <a:lnTo>
                    <a:pt x="27" y="15"/>
                  </a:lnTo>
                  <a:lnTo>
                    <a:pt x="26" y="9"/>
                  </a:lnTo>
                  <a:lnTo>
                    <a:pt x="23" y="4"/>
                  </a:lnTo>
                  <a:lnTo>
                    <a:pt x="19" y="1"/>
                  </a:lnTo>
                  <a:lnTo>
                    <a:pt x="13" y="0"/>
                  </a:lnTo>
                  <a:close/>
                </a:path>
              </a:pathLst>
            </a:custGeom>
            <a:solidFill>
              <a:srgbClr val="D889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9" name="Freeform 111">
              <a:extLst>
                <a:ext uri="{FF2B5EF4-FFF2-40B4-BE49-F238E27FC236}">
                  <a16:creationId xmlns:a16="http://schemas.microsoft.com/office/drawing/2014/main" id="{9832C90A-68C4-8F4C-89FA-65CD40813BC4}"/>
                </a:ext>
              </a:extLst>
            </p:cNvPr>
            <p:cNvSpPr>
              <a:spLocks/>
            </p:cNvSpPr>
            <p:nvPr/>
          </p:nvSpPr>
          <p:spPr bwMode="auto">
            <a:xfrm>
              <a:off x="3003" y="3571"/>
              <a:ext cx="14" cy="14"/>
            </a:xfrm>
            <a:custGeom>
              <a:avLst/>
              <a:gdLst>
                <a:gd name="T0" fmla="*/ 12 w 26"/>
                <a:gd name="T1" fmla="*/ 0 h 30"/>
                <a:gd name="T2" fmla="*/ 8 w 26"/>
                <a:gd name="T3" fmla="*/ 1 h 30"/>
                <a:gd name="T4" fmla="*/ 3 w 26"/>
                <a:gd name="T5" fmla="*/ 5 h 30"/>
                <a:gd name="T6" fmla="*/ 1 w 26"/>
                <a:gd name="T7" fmla="*/ 9 h 30"/>
                <a:gd name="T8" fmla="*/ 0 w 26"/>
                <a:gd name="T9" fmla="*/ 15 h 30"/>
                <a:gd name="T10" fmla="*/ 1 w 26"/>
                <a:gd name="T11" fmla="*/ 21 h 30"/>
                <a:gd name="T12" fmla="*/ 3 w 26"/>
                <a:gd name="T13" fmla="*/ 25 h 30"/>
                <a:gd name="T14" fmla="*/ 8 w 26"/>
                <a:gd name="T15" fmla="*/ 29 h 30"/>
                <a:gd name="T16" fmla="*/ 12 w 26"/>
                <a:gd name="T17" fmla="*/ 30 h 30"/>
                <a:gd name="T18" fmla="*/ 18 w 26"/>
                <a:gd name="T19" fmla="*/ 29 h 30"/>
                <a:gd name="T20" fmla="*/ 23 w 26"/>
                <a:gd name="T21" fmla="*/ 25 h 30"/>
                <a:gd name="T22" fmla="*/ 25 w 26"/>
                <a:gd name="T23" fmla="*/ 21 h 30"/>
                <a:gd name="T24" fmla="*/ 26 w 26"/>
                <a:gd name="T25" fmla="*/ 15 h 30"/>
                <a:gd name="T26" fmla="*/ 25 w 26"/>
                <a:gd name="T27" fmla="*/ 9 h 30"/>
                <a:gd name="T28" fmla="*/ 23 w 26"/>
                <a:gd name="T29" fmla="*/ 5 h 30"/>
                <a:gd name="T30" fmla="*/ 18 w 26"/>
                <a:gd name="T31" fmla="*/ 1 h 30"/>
                <a:gd name="T32" fmla="*/ 12 w 26"/>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0">
                  <a:moveTo>
                    <a:pt x="12" y="0"/>
                  </a:moveTo>
                  <a:lnTo>
                    <a:pt x="8" y="1"/>
                  </a:lnTo>
                  <a:lnTo>
                    <a:pt x="3" y="5"/>
                  </a:lnTo>
                  <a:lnTo>
                    <a:pt x="1" y="9"/>
                  </a:lnTo>
                  <a:lnTo>
                    <a:pt x="0" y="15"/>
                  </a:lnTo>
                  <a:lnTo>
                    <a:pt x="1" y="21"/>
                  </a:lnTo>
                  <a:lnTo>
                    <a:pt x="3" y="25"/>
                  </a:lnTo>
                  <a:lnTo>
                    <a:pt x="8" y="29"/>
                  </a:lnTo>
                  <a:lnTo>
                    <a:pt x="12" y="30"/>
                  </a:lnTo>
                  <a:lnTo>
                    <a:pt x="18" y="29"/>
                  </a:lnTo>
                  <a:lnTo>
                    <a:pt x="23" y="25"/>
                  </a:lnTo>
                  <a:lnTo>
                    <a:pt x="25" y="21"/>
                  </a:lnTo>
                  <a:lnTo>
                    <a:pt x="26" y="15"/>
                  </a:lnTo>
                  <a:lnTo>
                    <a:pt x="25" y="9"/>
                  </a:lnTo>
                  <a:lnTo>
                    <a:pt x="23" y="5"/>
                  </a:lnTo>
                  <a:lnTo>
                    <a:pt x="18" y="1"/>
                  </a:lnTo>
                  <a:lnTo>
                    <a:pt x="12" y="0"/>
                  </a:lnTo>
                  <a:close/>
                </a:path>
              </a:pathLst>
            </a:custGeom>
            <a:solidFill>
              <a:srgbClr val="D889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0" name="Freeform 112">
              <a:extLst>
                <a:ext uri="{FF2B5EF4-FFF2-40B4-BE49-F238E27FC236}">
                  <a16:creationId xmlns:a16="http://schemas.microsoft.com/office/drawing/2014/main" id="{1E37493E-4D6E-8B4E-B551-57D7E7011C6A}"/>
                </a:ext>
              </a:extLst>
            </p:cNvPr>
            <p:cNvSpPr>
              <a:spLocks/>
            </p:cNvSpPr>
            <p:nvPr/>
          </p:nvSpPr>
          <p:spPr bwMode="auto">
            <a:xfrm>
              <a:off x="2464" y="3568"/>
              <a:ext cx="13" cy="15"/>
            </a:xfrm>
            <a:custGeom>
              <a:avLst/>
              <a:gdLst>
                <a:gd name="T0" fmla="*/ 14 w 26"/>
                <a:gd name="T1" fmla="*/ 0 h 30"/>
                <a:gd name="T2" fmla="*/ 8 w 26"/>
                <a:gd name="T3" fmla="*/ 1 h 30"/>
                <a:gd name="T4" fmla="*/ 3 w 26"/>
                <a:gd name="T5" fmla="*/ 5 h 30"/>
                <a:gd name="T6" fmla="*/ 1 w 26"/>
                <a:gd name="T7" fmla="*/ 10 h 30"/>
                <a:gd name="T8" fmla="*/ 0 w 26"/>
                <a:gd name="T9" fmla="*/ 15 h 30"/>
                <a:gd name="T10" fmla="*/ 1 w 26"/>
                <a:gd name="T11" fmla="*/ 21 h 30"/>
                <a:gd name="T12" fmla="*/ 3 w 26"/>
                <a:gd name="T13" fmla="*/ 26 h 30"/>
                <a:gd name="T14" fmla="*/ 8 w 26"/>
                <a:gd name="T15" fmla="*/ 29 h 30"/>
                <a:gd name="T16" fmla="*/ 14 w 26"/>
                <a:gd name="T17" fmla="*/ 30 h 30"/>
                <a:gd name="T18" fmla="*/ 18 w 26"/>
                <a:gd name="T19" fmla="*/ 29 h 30"/>
                <a:gd name="T20" fmla="*/ 23 w 26"/>
                <a:gd name="T21" fmla="*/ 26 h 30"/>
                <a:gd name="T22" fmla="*/ 25 w 26"/>
                <a:gd name="T23" fmla="*/ 21 h 30"/>
                <a:gd name="T24" fmla="*/ 26 w 26"/>
                <a:gd name="T25" fmla="*/ 15 h 30"/>
                <a:gd name="T26" fmla="*/ 25 w 26"/>
                <a:gd name="T27" fmla="*/ 10 h 30"/>
                <a:gd name="T28" fmla="*/ 23 w 26"/>
                <a:gd name="T29" fmla="*/ 5 h 30"/>
                <a:gd name="T30" fmla="*/ 18 w 26"/>
                <a:gd name="T31" fmla="*/ 1 h 30"/>
                <a:gd name="T32" fmla="*/ 14 w 26"/>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0">
                  <a:moveTo>
                    <a:pt x="14" y="0"/>
                  </a:moveTo>
                  <a:lnTo>
                    <a:pt x="8" y="1"/>
                  </a:lnTo>
                  <a:lnTo>
                    <a:pt x="3" y="5"/>
                  </a:lnTo>
                  <a:lnTo>
                    <a:pt x="1" y="10"/>
                  </a:lnTo>
                  <a:lnTo>
                    <a:pt x="0" y="15"/>
                  </a:lnTo>
                  <a:lnTo>
                    <a:pt x="1" y="21"/>
                  </a:lnTo>
                  <a:lnTo>
                    <a:pt x="3" y="26"/>
                  </a:lnTo>
                  <a:lnTo>
                    <a:pt x="8" y="29"/>
                  </a:lnTo>
                  <a:lnTo>
                    <a:pt x="14" y="30"/>
                  </a:lnTo>
                  <a:lnTo>
                    <a:pt x="18" y="29"/>
                  </a:lnTo>
                  <a:lnTo>
                    <a:pt x="23" y="26"/>
                  </a:lnTo>
                  <a:lnTo>
                    <a:pt x="25" y="21"/>
                  </a:lnTo>
                  <a:lnTo>
                    <a:pt x="26" y="15"/>
                  </a:lnTo>
                  <a:lnTo>
                    <a:pt x="25" y="10"/>
                  </a:lnTo>
                  <a:lnTo>
                    <a:pt x="23" y="5"/>
                  </a:lnTo>
                  <a:lnTo>
                    <a:pt x="18" y="1"/>
                  </a:lnTo>
                  <a:lnTo>
                    <a:pt x="14" y="0"/>
                  </a:lnTo>
                  <a:close/>
                </a:path>
              </a:pathLst>
            </a:custGeom>
            <a:solidFill>
              <a:srgbClr val="D889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1" name="Freeform 113">
              <a:extLst>
                <a:ext uri="{FF2B5EF4-FFF2-40B4-BE49-F238E27FC236}">
                  <a16:creationId xmlns:a16="http://schemas.microsoft.com/office/drawing/2014/main" id="{F9C29E4E-135C-154F-864B-C3496B5B1672}"/>
                </a:ext>
              </a:extLst>
            </p:cNvPr>
            <p:cNvSpPr>
              <a:spLocks/>
            </p:cNvSpPr>
            <p:nvPr/>
          </p:nvSpPr>
          <p:spPr bwMode="auto">
            <a:xfrm>
              <a:off x="3090" y="3568"/>
              <a:ext cx="14" cy="15"/>
            </a:xfrm>
            <a:custGeom>
              <a:avLst/>
              <a:gdLst>
                <a:gd name="T0" fmla="*/ 13 w 27"/>
                <a:gd name="T1" fmla="*/ 0 h 30"/>
                <a:gd name="T2" fmla="*/ 9 w 27"/>
                <a:gd name="T3" fmla="*/ 1 h 30"/>
                <a:gd name="T4" fmla="*/ 4 w 27"/>
                <a:gd name="T5" fmla="*/ 5 h 30"/>
                <a:gd name="T6" fmla="*/ 1 w 27"/>
                <a:gd name="T7" fmla="*/ 10 h 30"/>
                <a:gd name="T8" fmla="*/ 0 w 27"/>
                <a:gd name="T9" fmla="*/ 15 h 30"/>
                <a:gd name="T10" fmla="*/ 1 w 27"/>
                <a:gd name="T11" fmla="*/ 21 h 30"/>
                <a:gd name="T12" fmla="*/ 4 w 27"/>
                <a:gd name="T13" fmla="*/ 26 h 30"/>
                <a:gd name="T14" fmla="*/ 9 w 27"/>
                <a:gd name="T15" fmla="*/ 29 h 30"/>
                <a:gd name="T16" fmla="*/ 13 w 27"/>
                <a:gd name="T17" fmla="*/ 30 h 30"/>
                <a:gd name="T18" fmla="*/ 18 w 27"/>
                <a:gd name="T19" fmla="*/ 29 h 30"/>
                <a:gd name="T20" fmla="*/ 23 w 27"/>
                <a:gd name="T21" fmla="*/ 26 h 30"/>
                <a:gd name="T22" fmla="*/ 26 w 27"/>
                <a:gd name="T23" fmla="*/ 21 h 30"/>
                <a:gd name="T24" fmla="*/ 27 w 27"/>
                <a:gd name="T25" fmla="*/ 15 h 30"/>
                <a:gd name="T26" fmla="*/ 26 w 27"/>
                <a:gd name="T27" fmla="*/ 10 h 30"/>
                <a:gd name="T28" fmla="*/ 23 w 27"/>
                <a:gd name="T29" fmla="*/ 5 h 30"/>
                <a:gd name="T30" fmla="*/ 18 w 27"/>
                <a:gd name="T31" fmla="*/ 1 h 30"/>
                <a:gd name="T32" fmla="*/ 13 w 27"/>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0">
                  <a:moveTo>
                    <a:pt x="13" y="0"/>
                  </a:moveTo>
                  <a:lnTo>
                    <a:pt x="9" y="1"/>
                  </a:lnTo>
                  <a:lnTo>
                    <a:pt x="4" y="5"/>
                  </a:lnTo>
                  <a:lnTo>
                    <a:pt x="1" y="10"/>
                  </a:lnTo>
                  <a:lnTo>
                    <a:pt x="0" y="15"/>
                  </a:lnTo>
                  <a:lnTo>
                    <a:pt x="1" y="21"/>
                  </a:lnTo>
                  <a:lnTo>
                    <a:pt x="4" y="26"/>
                  </a:lnTo>
                  <a:lnTo>
                    <a:pt x="9" y="29"/>
                  </a:lnTo>
                  <a:lnTo>
                    <a:pt x="13" y="30"/>
                  </a:lnTo>
                  <a:lnTo>
                    <a:pt x="18" y="29"/>
                  </a:lnTo>
                  <a:lnTo>
                    <a:pt x="23" y="26"/>
                  </a:lnTo>
                  <a:lnTo>
                    <a:pt x="26" y="21"/>
                  </a:lnTo>
                  <a:lnTo>
                    <a:pt x="27" y="15"/>
                  </a:lnTo>
                  <a:lnTo>
                    <a:pt x="26" y="10"/>
                  </a:lnTo>
                  <a:lnTo>
                    <a:pt x="23" y="5"/>
                  </a:lnTo>
                  <a:lnTo>
                    <a:pt x="18" y="1"/>
                  </a:lnTo>
                  <a:lnTo>
                    <a:pt x="13" y="0"/>
                  </a:lnTo>
                  <a:close/>
                </a:path>
              </a:pathLst>
            </a:custGeom>
            <a:solidFill>
              <a:srgbClr val="D889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2" name="Freeform 114">
              <a:extLst>
                <a:ext uri="{FF2B5EF4-FFF2-40B4-BE49-F238E27FC236}">
                  <a16:creationId xmlns:a16="http://schemas.microsoft.com/office/drawing/2014/main" id="{B2579812-BCA9-5D4C-9703-56A11F85437F}"/>
                </a:ext>
              </a:extLst>
            </p:cNvPr>
            <p:cNvSpPr>
              <a:spLocks/>
            </p:cNvSpPr>
            <p:nvPr/>
          </p:nvSpPr>
          <p:spPr bwMode="auto">
            <a:xfrm>
              <a:off x="2102" y="3561"/>
              <a:ext cx="17" cy="31"/>
            </a:xfrm>
            <a:custGeom>
              <a:avLst/>
              <a:gdLst>
                <a:gd name="T0" fmla="*/ 29 w 34"/>
                <a:gd name="T1" fmla="*/ 0 h 62"/>
                <a:gd name="T2" fmla="*/ 12 w 34"/>
                <a:gd name="T3" fmla="*/ 11 h 62"/>
                <a:gd name="T4" fmla="*/ 6 w 34"/>
                <a:gd name="T5" fmla="*/ 27 h 62"/>
                <a:gd name="T6" fmla="*/ 9 w 34"/>
                <a:gd name="T7" fmla="*/ 43 h 62"/>
                <a:gd name="T8" fmla="*/ 24 w 34"/>
                <a:gd name="T9" fmla="*/ 58 h 62"/>
                <a:gd name="T10" fmla="*/ 34 w 34"/>
                <a:gd name="T11" fmla="*/ 59 h 62"/>
                <a:gd name="T12" fmla="*/ 14 w 34"/>
                <a:gd name="T13" fmla="*/ 62 h 62"/>
                <a:gd name="T14" fmla="*/ 7 w 34"/>
                <a:gd name="T15" fmla="*/ 54 h 62"/>
                <a:gd name="T16" fmla="*/ 2 w 34"/>
                <a:gd name="T17" fmla="*/ 44 h 62"/>
                <a:gd name="T18" fmla="*/ 0 w 34"/>
                <a:gd name="T19" fmla="*/ 33 h 62"/>
                <a:gd name="T20" fmla="*/ 0 w 34"/>
                <a:gd name="T21" fmla="*/ 23 h 62"/>
                <a:gd name="T22" fmla="*/ 2 w 34"/>
                <a:gd name="T23" fmla="*/ 13 h 62"/>
                <a:gd name="T24" fmla="*/ 8 w 34"/>
                <a:gd name="T25" fmla="*/ 5 h 62"/>
                <a:gd name="T26" fmla="*/ 17 w 34"/>
                <a:gd name="T27" fmla="*/ 1 h 62"/>
                <a:gd name="T28" fmla="*/ 29 w 34"/>
                <a:gd name="T2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62">
                  <a:moveTo>
                    <a:pt x="29" y="0"/>
                  </a:moveTo>
                  <a:lnTo>
                    <a:pt x="12" y="11"/>
                  </a:lnTo>
                  <a:lnTo>
                    <a:pt x="6" y="27"/>
                  </a:lnTo>
                  <a:lnTo>
                    <a:pt x="9" y="43"/>
                  </a:lnTo>
                  <a:lnTo>
                    <a:pt x="24" y="58"/>
                  </a:lnTo>
                  <a:lnTo>
                    <a:pt x="34" y="59"/>
                  </a:lnTo>
                  <a:lnTo>
                    <a:pt x="14" y="62"/>
                  </a:lnTo>
                  <a:lnTo>
                    <a:pt x="7" y="54"/>
                  </a:lnTo>
                  <a:lnTo>
                    <a:pt x="2" y="44"/>
                  </a:lnTo>
                  <a:lnTo>
                    <a:pt x="0" y="33"/>
                  </a:lnTo>
                  <a:lnTo>
                    <a:pt x="0" y="23"/>
                  </a:lnTo>
                  <a:lnTo>
                    <a:pt x="2" y="13"/>
                  </a:lnTo>
                  <a:lnTo>
                    <a:pt x="8" y="5"/>
                  </a:lnTo>
                  <a:lnTo>
                    <a:pt x="17" y="1"/>
                  </a:lnTo>
                  <a:lnTo>
                    <a:pt x="29"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3" name="Freeform 115">
              <a:extLst>
                <a:ext uri="{FF2B5EF4-FFF2-40B4-BE49-F238E27FC236}">
                  <a16:creationId xmlns:a16="http://schemas.microsoft.com/office/drawing/2014/main" id="{B224A63E-26A5-C944-B3E7-66E63141499E}"/>
                </a:ext>
              </a:extLst>
            </p:cNvPr>
            <p:cNvSpPr>
              <a:spLocks/>
            </p:cNvSpPr>
            <p:nvPr/>
          </p:nvSpPr>
          <p:spPr bwMode="auto">
            <a:xfrm>
              <a:off x="2377" y="3560"/>
              <a:ext cx="17" cy="29"/>
            </a:xfrm>
            <a:custGeom>
              <a:avLst/>
              <a:gdLst>
                <a:gd name="T0" fmla="*/ 28 w 32"/>
                <a:gd name="T1" fmla="*/ 0 h 58"/>
                <a:gd name="T2" fmla="*/ 11 w 32"/>
                <a:gd name="T3" fmla="*/ 12 h 58"/>
                <a:gd name="T4" fmla="*/ 6 w 32"/>
                <a:gd name="T5" fmla="*/ 26 h 58"/>
                <a:gd name="T6" fmla="*/ 9 w 32"/>
                <a:gd name="T7" fmla="*/ 42 h 58"/>
                <a:gd name="T8" fmla="*/ 23 w 32"/>
                <a:gd name="T9" fmla="*/ 56 h 58"/>
                <a:gd name="T10" fmla="*/ 32 w 32"/>
                <a:gd name="T11" fmla="*/ 57 h 58"/>
                <a:gd name="T12" fmla="*/ 14 w 32"/>
                <a:gd name="T13" fmla="*/ 58 h 58"/>
                <a:gd name="T14" fmla="*/ 7 w 32"/>
                <a:gd name="T15" fmla="*/ 51 h 58"/>
                <a:gd name="T16" fmla="*/ 2 w 32"/>
                <a:gd name="T17" fmla="*/ 42 h 58"/>
                <a:gd name="T18" fmla="*/ 0 w 32"/>
                <a:gd name="T19" fmla="*/ 31 h 58"/>
                <a:gd name="T20" fmla="*/ 0 w 32"/>
                <a:gd name="T21" fmla="*/ 22 h 58"/>
                <a:gd name="T22" fmla="*/ 2 w 32"/>
                <a:gd name="T23" fmla="*/ 13 h 58"/>
                <a:gd name="T24" fmla="*/ 8 w 32"/>
                <a:gd name="T25" fmla="*/ 6 h 58"/>
                <a:gd name="T26" fmla="*/ 16 w 32"/>
                <a:gd name="T27" fmla="*/ 2 h 58"/>
                <a:gd name="T28" fmla="*/ 28 w 32"/>
                <a:gd name="T2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8">
                  <a:moveTo>
                    <a:pt x="28" y="0"/>
                  </a:moveTo>
                  <a:lnTo>
                    <a:pt x="11" y="12"/>
                  </a:lnTo>
                  <a:lnTo>
                    <a:pt x="6" y="26"/>
                  </a:lnTo>
                  <a:lnTo>
                    <a:pt x="9" y="42"/>
                  </a:lnTo>
                  <a:lnTo>
                    <a:pt x="23" y="56"/>
                  </a:lnTo>
                  <a:lnTo>
                    <a:pt x="32" y="57"/>
                  </a:lnTo>
                  <a:lnTo>
                    <a:pt x="14" y="58"/>
                  </a:lnTo>
                  <a:lnTo>
                    <a:pt x="7" y="51"/>
                  </a:lnTo>
                  <a:lnTo>
                    <a:pt x="2" y="42"/>
                  </a:lnTo>
                  <a:lnTo>
                    <a:pt x="0" y="31"/>
                  </a:lnTo>
                  <a:lnTo>
                    <a:pt x="0" y="22"/>
                  </a:lnTo>
                  <a:lnTo>
                    <a:pt x="2" y="13"/>
                  </a:lnTo>
                  <a:lnTo>
                    <a:pt x="8" y="6"/>
                  </a:lnTo>
                  <a:lnTo>
                    <a:pt x="16" y="2"/>
                  </a:lnTo>
                  <a:lnTo>
                    <a:pt x="28"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4" name="Freeform 116">
              <a:extLst>
                <a:ext uri="{FF2B5EF4-FFF2-40B4-BE49-F238E27FC236}">
                  <a16:creationId xmlns:a16="http://schemas.microsoft.com/office/drawing/2014/main" id="{ED0E4E81-675C-0749-896E-C557C4C87E31}"/>
                </a:ext>
              </a:extLst>
            </p:cNvPr>
            <p:cNvSpPr>
              <a:spLocks/>
            </p:cNvSpPr>
            <p:nvPr/>
          </p:nvSpPr>
          <p:spPr bwMode="auto">
            <a:xfrm>
              <a:off x="2994" y="3564"/>
              <a:ext cx="16" cy="30"/>
            </a:xfrm>
            <a:custGeom>
              <a:avLst/>
              <a:gdLst>
                <a:gd name="T0" fmla="*/ 28 w 32"/>
                <a:gd name="T1" fmla="*/ 0 h 59"/>
                <a:gd name="T2" fmla="*/ 12 w 32"/>
                <a:gd name="T3" fmla="*/ 12 h 59"/>
                <a:gd name="T4" fmla="*/ 6 w 32"/>
                <a:gd name="T5" fmla="*/ 26 h 59"/>
                <a:gd name="T6" fmla="*/ 9 w 32"/>
                <a:gd name="T7" fmla="*/ 42 h 59"/>
                <a:gd name="T8" fmla="*/ 23 w 32"/>
                <a:gd name="T9" fmla="*/ 56 h 59"/>
                <a:gd name="T10" fmla="*/ 32 w 32"/>
                <a:gd name="T11" fmla="*/ 57 h 59"/>
                <a:gd name="T12" fmla="*/ 14 w 32"/>
                <a:gd name="T13" fmla="*/ 59 h 59"/>
                <a:gd name="T14" fmla="*/ 7 w 32"/>
                <a:gd name="T15" fmla="*/ 51 h 59"/>
                <a:gd name="T16" fmla="*/ 2 w 32"/>
                <a:gd name="T17" fmla="*/ 43 h 59"/>
                <a:gd name="T18" fmla="*/ 0 w 32"/>
                <a:gd name="T19" fmla="*/ 33 h 59"/>
                <a:gd name="T20" fmla="*/ 0 w 32"/>
                <a:gd name="T21" fmla="*/ 22 h 59"/>
                <a:gd name="T22" fmla="*/ 2 w 32"/>
                <a:gd name="T23" fmla="*/ 14 h 59"/>
                <a:gd name="T24" fmla="*/ 8 w 32"/>
                <a:gd name="T25" fmla="*/ 6 h 59"/>
                <a:gd name="T26" fmla="*/ 16 w 32"/>
                <a:gd name="T27" fmla="*/ 2 h 59"/>
                <a:gd name="T28" fmla="*/ 28 w 32"/>
                <a:gd name="T2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9">
                  <a:moveTo>
                    <a:pt x="28" y="0"/>
                  </a:moveTo>
                  <a:lnTo>
                    <a:pt x="12" y="12"/>
                  </a:lnTo>
                  <a:lnTo>
                    <a:pt x="6" y="26"/>
                  </a:lnTo>
                  <a:lnTo>
                    <a:pt x="9" y="42"/>
                  </a:lnTo>
                  <a:lnTo>
                    <a:pt x="23" y="56"/>
                  </a:lnTo>
                  <a:lnTo>
                    <a:pt x="32" y="57"/>
                  </a:lnTo>
                  <a:lnTo>
                    <a:pt x="14" y="59"/>
                  </a:lnTo>
                  <a:lnTo>
                    <a:pt x="7" y="51"/>
                  </a:lnTo>
                  <a:lnTo>
                    <a:pt x="2" y="43"/>
                  </a:lnTo>
                  <a:lnTo>
                    <a:pt x="0" y="33"/>
                  </a:lnTo>
                  <a:lnTo>
                    <a:pt x="0" y="22"/>
                  </a:lnTo>
                  <a:lnTo>
                    <a:pt x="2" y="14"/>
                  </a:lnTo>
                  <a:lnTo>
                    <a:pt x="8" y="6"/>
                  </a:lnTo>
                  <a:lnTo>
                    <a:pt x="16" y="2"/>
                  </a:lnTo>
                  <a:lnTo>
                    <a:pt x="28"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5" name="Freeform 117">
              <a:extLst>
                <a:ext uri="{FF2B5EF4-FFF2-40B4-BE49-F238E27FC236}">
                  <a16:creationId xmlns:a16="http://schemas.microsoft.com/office/drawing/2014/main" id="{65F3D4D4-2F5B-9A4E-BC04-E95AB7192DEB}"/>
                </a:ext>
              </a:extLst>
            </p:cNvPr>
            <p:cNvSpPr>
              <a:spLocks/>
            </p:cNvSpPr>
            <p:nvPr/>
          </p:nvSpPr>
          <p:spPr bwMode="auto">
            <a:xfrm>
              <a:off x="2455" y="3562"/>
              <a:ext cx="16" cy="29"/>
            </a:xfrm>
            <a:custGeom>
              <a:avLst/>
              <a:gdLst>
                <a:gd name="T0" fmla="*/ 29 w 33"/>
                <a:gd name="T1" fmla="*/ 0 h 58"/>
                <a:gd name="T2" fmla="*/ 13 w 33"/>
                <a:gd name="T3" fmla="*/ 11 h 58"/>
                <a:gd name="T4" fmla="*/ 7 w 33"/>
                <a:gd name="T5" fmla="*/ 25 h 58"/>
                <a:gd name="T6" fmla="*/ 11 w 33"/>
                <a:gd name="T7" fmla="*/ 41 h 58"/>
                <a:gd name="T8" fmla="*/ 25 w 33"/>
                <a:gd name="T9" fmla="*/ 55 h 58"/>
                <a:gd name="T10" fmla="*/ 33 w 33"/>
                <a:gd name="T11" fmla="*/ 56 h 58"/>
                <a:gd name="T12" fmla="*/ 14 w 33"/>
                <a:gd name="T13" fmla="*/ 58 h 58"/>
                <a:gd name="T14" fmla="*/ 7 w 33"/>
                <a:gd name="T15" fmla="*/ 50 h 58"/>
                <a:gd name="T16" fmla="*/ 3 w 33"/>
                <a:gd name="T17" fmla="*/ 41 h 58"/>
                <a:gd name="T18" fmla="*/ 0 w 33"/>
                <a:gd name="T19" fmla="*/ 32 h 58"/>
                <a:gd name="T20" fmla="*/ 2 w 33"/>
                <a:gd name="T21" fmla="*/ 22 h 58"/>
                <a:gd name="T22" fmla="*/ 4 w 33"/>
                <a:gd name="T23" fmla="*/ 12 h 58"/>
                <a:gd name="T24" fmla="*/ 10 w 33"/>
                <a:gd name="T25" fmla="*/ 6 h 58"/>
                <a:gd name="T26" fmla="*/ 18 w 33"/>
                <a:gd name="T27" fmla="*/ 1 h 58"/>
                <a:gd name="T28" fmla="*/ 29 w 33"/>
                <a:gd name="T2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58">
                  <a:moveTo>
                    <a:pt x="29" y="0"/>
                  </a:moveTo>
                  <a:lnTo>
                    <a:pt x="13" y="11"/>
                  </a:lnTo>
                  <a:lnTo>
                    <a:pt x="7" y="25"/>
                  </a:lnTo>
                  <a:lnTo>
                    <a:pt x="11" y="41"/>
                  </a:lnTo>
                  <a:lnTo>
                    <a:pt x="25" y="55"/>
                  </a:lnTo>
                  <a:lnTo>
                    <a:pt x="33" y="56"/>
                  </a:lnTo>
                  <a:lnTo>
                    <a:pt x="14" y="58"/>
                  </a:lnTo>
                  <a:lnTo>
                    <a:pt x="7" y="50"/>
                  </a:lnTo>
                  <a:lnTo>
                    <a:pt x="3" y="41"/>
                  </a:lnTo>
                  <a:lnTo>
                    <a:pt x="0" y="32"/>
                  </a:lnTo>
                  <a:lnTo>
                    <a:pt x="2" y="22"/>
                  </a:lnTo>
                  <a:lnTo>
                    <a:pt x="4" y="12"/>
                  </a:lnTo>
                  <a:lnTo>
                    <a:pt x="10" y="6"/>
                  </a:lnTo>
                  <a:lnTo>
                    <a:pt x="18" y="1"/>
                  </a:lnTo>
                  <a:lnTo>
                    <a:pt x="29"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6" name="Freeform 118">
              <a:extLst>
                <a:ext uri="{FF2B5EF4-FFF2-40B4-BE49-F238E27FC236}">
                  <a16:creationId xmlns:a16="http://schemas.microsoft.com/office/drawing/2014/main" id="{8806D1F7-66D7-3E47-93E7-BC17CC02ADA1}"/>
                </a:ext>
              </a:extLst>
            </p:cNvPr>
            <p:cNvSpPr>
              <a:spLocks/>
            </p:cNvSpPr>
            <p:nvPr/>
          </p:nvSpPr>
          <p:spPr bwMode="auto">
            <a:xfrm>
              <a:off x="3082" y="3562"/>
              <a:ext cx="15" cy="29"/>
            </a:xfrm>
            <a:custGeom>
              <a:avLst/>
              <a:gdLst>
                <a:gd name="T0" fmla="*/ 28 w 31"/>
                <a:gd name="T1" fmla="*/ 0 h 58"/>
                <a:gd name="T2" fmla="*/ 12 w 31"/>
                <a:gd name="T3" fmla="*/ 11 h 58"/>
                <a:gd name="T4" fmla="*/ 6 w 31"/>
                <a:gd name="T5" fmla="*/ 25 h 58"/>
                <a:gd name="T6" fmla="*/ 9 w 31"/>
                <a:gd name="T7" fmla="*/ 41 h 58"/>
                <a:gd name="T8" fmla="*/ 23 w 31"/>
                <a:gd name="T9" fmla="*/ 55 h 58"/>
                <a:gd name="T10" fmla="*/ 31 w 31"/>
                <a:gd name="T11" fmla="*/ 56 h 58"/>
                <a:gd name="T12" fmla="*/ 14 w 31"/>
                <a:gd name="T13" fmla="*/ 58 h 58"/>
                <a:gd name="T14" fmla="*/ 7 w 31"/>
                <a:gd name="T15" fmla="*/ 50 h 58"/>
                <a:gd name="T16" fmla="*/ 3 w 31"/>
                <a:gd name="T17" fmla="*/ 41 h 58"/>
                <a:gd name="T18" fmla="*/ 0 w 31"/>
                <a:gd name="T19" fmla="*/ 32 h 58"/>
                <a:gd name="T20" fmla="*/ 0 w 31"/>
                <a:gd name="T21" fmla="*/ 22 h 58"/>
                <a:gd name="T22" fmla="*/ 3 w 31"/>
                <a:gd name="T23" fmla="*/ 12 h 58"/>
                <a:gd name="T24" fmla="*/ 8 w 31"/>
                <a:gd name="T25" fmla="*/ 6 h 58"/>
                <a:gd name="T26" fmla="*/ 16 w 31"/>
                <a:gd name="T27" fmla="*/ 1 h 58"/>
                <a:gd name="T28" fmla="*/ 28 w 31"/>
                <a:gd name="T2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58">
                  <a:moveTo>
                    <a:pt x="28" y="0"/>
                  </a:moveTo>
                  <a:lnTo>
                    <a:pt x="12" y="11"/>
                  </a:lnTo>
                  <a:lnTo>
                    <a:pt x="6" y="25"/>
                  </a:lnTo>
                  <a:lnTo>
                    <a:pt x="9" y="41"/>
                  </a:lnTo>
                  <a:lnTo>
                    <a:pt x="23" y="55"/>
                  </a:lnTo>
                  <a:lnTo>
                    <a:pt x="31" y="56"/>
                  </a:lnTo>
                  <a:lnTo>
                    <a:pt x="14" y="58"/>
                  </a:lnTo>
                  <a:lnTo>
                    <a:pt x="7" y="50"/>
                  </a:lnTo>
                  <a:lnTo>
                    <a:pt x="3" y="41"/>
                  </a:lnTo>
                  <a:lnTo>
                    <a:pt x="0" y="32"/>
                  </a:lnTo>
                  <a:lnTo>
                    <a:pt x="0" y="22"/>
                  </a:lnTo>
                  <a:lnTo>
                    <a:pt x="3" y="12"/>
                  </a:lnTo>
                  <a:lnTo>
                    <a:pt x="8" y="6"/>
                  </a:lnTo>
                  <a:lnTo>
                    <a:pt x="16" y="1"/>
                  </a:lnTo>
                  <a:lnTo>
                    <a:pt x="28"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7" name="Freeform 119">
              <a:extLst>
                <a:ext uri="{FF2B5EF4-FFF2-40B4-BE49-F238E27FC236}">
                  <a16:creationId xmlns:a16="http://schemas.microsoft.com/office/drawing/2014/main" id="{CAC5461D-4816-7A45-BBCA-8D8377A0F378}"/>
                </a:ext>
              </a:extLst>
            </p:cNvPr>
            <p:cNvSpPr>
              <a:spLocks/>
            </p:cNvSpPr>
            <p:nvPr/>
          </p:nvSpPr>
          <p:spPr bwMode="auto">
            <a:xfrm>
              <a:off x="2116" y="3555"/>
              <a:ext cx="22" cy="42"/>
            </a:xfrm>
            <a:custGeom>
              <a:avLst/>
              <a:gdLst>
                <a:gd name="T0" fmla="*/ 45 w 45"/>
                <a:gd name="T1" fmla="*/ 47 h 84"/>
                <a:gd name="T2" fmla="*/ 41 w 45"/>
                <a:gd name="T3" fmla="*/ 55 h 84"/>
                <a:gd name="T4" fmla="*/ 39 w 45"/>
                <a:gd name="T5" fmla="*/ 62 h 84"/>
                <a:gd name="T6" fmla="*/ 35 w 45"/>
                <a:gd name="T7" fmla="*/ 68 h 84"/>
                <a:gd name="T8" fmla="*/ 33 w 45"/>
                <a:gd name="T9" fmla="*/ 72 h 84"/>
                <a:gd name="T10" fmla="*/ 29 w 45"/>
                <a:gd name="T11" fmla="*/ 76 h 84"/>
                <a:gd name="T12" fmla="*/ 24 w 45"/>
                <a:gd name="T13" fmla="*/ 79 h 84"/>
                <a:gd name="T14" fmla="*/ 17 w 45"/>
                <a:gd name="T15" fmla="*/ 82 h 84"/>
                <a:gd name="T16" fmla="*/ 9 w 45"/>
                <a:gd name="T17" fmla="*/ 84 h 84"/>
                <a:gd name="T18" fmla="*/ 18 w 45"/>
                <a:gd name="T19" fmla="*/ 76 h 84"/>
                <a:gd name="T20" fmla="*/ 24 w 45"/>
                <a:gd name="T21" fmla="*/ 68 h 84"/>
                <a:gd name="T22" fmla="*/ 29 w 45"/>
                <a:gd name="T23" fmla="*/ 60 h 84"/>
                <a:gd name="T24" fmla="*/ 34 w 45"/>
                <a:gd name="T25" fmla="*/ 48 h 84"/>
                <a:gd name="T26" fmla="*/ 33 w 45"/>
                <a:gd name="T27" fmla="*/ 38 h 84"/>
                <a:gd name="T28" fmla="*/ 32 w 45"/>
                <a:gd name="T29" fmla="*/ 30 h 84"/>
                <a:gd name="T30" fmla="*/ 30 w 45"/>
                <a:gd name="T31" fmla="*/ 23 h 84"/>
                <a:gd name="T32" fmla="*/ 27 w 45"/>
                <a:gd name="T33" fmla="*/ 17 h 84"/>
                <a:gd name="T34" fmla="*/ 23 w 45"/>
                <a:gd name="T35" fmla="*/ 14 h 84"/>
                <a:gd name="T36" fmla="*/ 17 w 45"/>
                <a:gd name="T37" fmla="*/ 9 h 84"/>
                <a:gd name="T38" fmla="*/ 9 w 45"/>
                <a:gd name="T39" fmla="*/ 6 h 84"/>
                <a:gd name="T40" fmla="*/ 0 w 45"/>
                <a:gd name="T41" fmla="*/ 1 h 84"/>
                <a:gd name="T42" fmla="*/ 11 w 45"/>
                <a:gd name="T43" fmla="*/ 0 h 84"/>
                <a:gd name="T44" fmla="*/ 22 w 45"/>
                <a:gd name="T45" fmla="*/ 1 h 84"/>
                <a:gd name="T46" fmla="*/ 29 w 45"/>
                <a:gd name="T47" fmla="*/ 6 h 84"/>
                <a:gd name="T48" fmla="*/ 34 w 45"/>
                <a:gd name="T49" fmla="*/ 12 h 84"/>
                <a:gd name="T50" fmla="*/ 39 w 45"/>
                <a:gd name="T51" fmla="*/ 20 h 84"/>
                <a:gd name="T52" fmla="*/ 42 w 45"/>
                <a:gd name="T53" fmla="*/ 28 h 84"/>
                <a:gd name="T54" fmla="*/ 44 w 45"/>
                <a:gd name="T55" fmla="*/ 38 h 84"/>
                <a:gd name="T56" fmla="*/ 45 w 45"/>
                <a:gd name="T57" fmla="*/ 4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5" h="84">
                  <a:moveTo>
                    <a:pt x="45" y="47"/>
                  </a:moveTo>
                  <a:lnTo>
                    <a:pt x="41" y="55"/>
                  </a:lnTo>
                  <a:lnTo>
                    <a:pt x="39" y="62"/>
                  </a:lnTo>
                  <a:lnTo>
                    <a:pt x="35" y="68"/>
                  </a:lnTo>
                  <a:lnTo>
                    <a:pt x="33" y="72"/>
                  </a:lnTo>
                  <a:lnTo>
                    <a:pt x="29" y="76"/>
                  </a:lnTo>
                  <a:lnTo>
                    <a:pt x="24" y="79"/>
                  </a:lnTo>
                  <a:lnTo>
                    <a:pt x="17" y="82"/>
                  </a:lnTo>
                  <a:lnTo>
                    <a:pt x="9" y="84"/>
                  </a:lnTo>
                  <a:lnTo>
                    <a:pt x="18" y="76"/>
                  </a:lnTo>
                  <a:lnTo>
                    <a:pt x="24" y="68"/>
                  </a:lnTo>
                  <a:lnTo>
                    <a:pt x="29" y="60"/>
                  </a:lnTo>
                  <a:lnTo>
                    <a:pt x="34" y="48"/>
                  </a:lnTo>
                  <a:lnTo>
                    <a:pt x="33" y="38"/>
                  </a:lnTo>
                  <a:lnTo>
                    <a:pt x="32" y="30"/>
                  </a:lnTo>
                  <a:lnTo>
                    <a:pt x="30" y="23"/>
                  </a:lnTo>
                  <a:lnTo>
                    <a:pt x="27" y="17"/>
                  </a:lnTo>
                  <a:lnTo>
                    <a:pt x="23" y="14"/>
                  </a:lnTo>
                  <a:lnTo>
                    <a:pt x="17" y="9"/>
                  </a:lnTo>
                  <a:lnTo>
                    <a:pt x="9" y="6"/>
                  </a:lnTo>
                  <a:lnTo>
                    <a:pt x="0" y="1"/>
                  </a:lnTo>
                  <a:lnTo>
                    <a:pt x="11" y="0"/>
                  </a:lnTo>
                  <a:lnTo>
                    <a:pt x="22" y="1"/>
                  </a:lnTo>
                  <a:lnTo>
                    <a:pt x="29" y="6"/>
                  </a:lnTo>
                  <a:lnTo>
                    <a:pt x="34" y="12"/>
                  </a:lnTo>
                  <a:lnTo>
                    <a:pt x="39" y="20"/>
                  </a:lnTo>
                  <a:lnTo>
                    <a:pt x="42" y="28"/>
                  </a:lnTo>
                  <a:lnTo>
                    <a:pt x="44" y="38"/>
                  </a:lnTo>
                  <a:lnTo>
                    <a:pt x="45" y="47"/>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8" name="Freeform 120">
              <a:extLst>
                <a:ext uri="{FF2B5EF4-FFF2-40B4-BE49-F238E27FC236}">
                  <a16:creationId xmlns:a16="http://schemas.microsoft.com/office/drawing/2014/main" id="{60C04C18-497C-C24F-94D5-45621027ACCC}"/>
                </a:ext>
              </a:extLst>
            </p:cNvPr>
            <p:cNvSpPr>
              <a:spLocks/>
            </p:cNvSpPr>
            <p:nvPr/>
          </p:nvSpPr>
          <p:spPr bwMode="auto">
            <a:xfrm>
              <a:off x="2391" y="3554"/>
              <a:ext cx="20" cy="40"/>
            </a:xfrm>
            <a:custGeom>
              <a:avLst/>
              <a:gdLst>
                <a:gd name="T0" fmla="*/ 41 w 41"/>
                <a:gd name="T1" fmla="*/ 45 h 79"/>
                <a:gd name="T2" fmla="*/ 35 w 41"/>
                <a:gd name="T3" fmla="*/ 59 h 79"/>
                <a:gd name="T4" fmla="*/ 30 w 41"/>
                <a:gd name="T5" fmla="*/ 69 h 79"/>
                <a:gd name="T6" fmla="*/ 22 w 41"/>
                <a:gd name="T7" fmla="*/ 76 h 79"/>
                <a:gd name="T8" fmla="*/ 9 w 41"/>
                <a:gd name="T9" fmla="*/ 79 h 79"/>
                <a:gd name="T10" fmla="*/ 17 w 41"/>
                <a:gd name="T11" fmla="*/ 71 h 79"/>
                <a:gd name="T12" fmla="*/ 22 w 41"/>
                <a:gd name="T13" fmla="*/ 64 h 79"/>
                <a:gd name="T14" fmla="*/ 27 w 41"/>
                <a:gd name="T15" fmla="*/ 56 h 79"/>
                <a:gd name="T16" fmla="*/ 30 w 41"/>
                <a:gd name="T17" fmla="*/ 46 h 79"/>
                <a:gd name="T18" fmla="*/ 29 w 41"/>
                <a:gd name="T19" fmla="*/ 27 h 79"/>
                <a:gd name="T20" fmla="*/ 25 w 41"/>
                <a:gd name="T21" fmla="*/ 17 h 79"/>
                <a:gd name="T22" fmla="*/ 17 w 41"/>
                <a:gd name="T23" fmla="*/ 9 h 79"/>
                <a:gd name="T24" fmla="*/ 0 w 41"/>
                <a:gd name="T25" fmla="*/ 1 h 79"/>
                <a:gd name="T26" fmla="*/ 11 w 41"/>
                <a:gd name="T27" fmla="*/ 0 h 79"/>
                <a:gd name="T28" fmla="*/ 19 w 41"/>
                <a:gd name="T29" fmla="*/ 1 h 79"/>
                <a:gd name="T30" fmla="*/ 26 w 41"/>
                <a:gd name="T31" fmla="*/ 6 h 79"/>
                <a:gd name="T32" fmla="*/ 32 w 41"/>
                <a:gd name="T33" fmla="*/ 11 h 79"/>
                <a:gd name="T34" fmla="*/ 35 w 41"/>
                <a:gd name="T35" fmla="*/ 18 h 79"/>
                <a:gd name="T36" fmla="*/ 39 w 41"/>
                <a:gd name="T37" fmla="*/ 27 h 79"/>
                <a:gd name="T38" fmla="*/ 40 w 41"/>
                <a:gd name="T39" fmla="*/ 36 h 79"/>
                <a:gd name="T40" fmla="*/ 41 w 41"/>
                <a:gd name="T41" fmla="*/ 4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79">
                  <a:moveTo>
                    <a:pt x="41" y="45"/>
                  </a:moveTo>
                  <a:lnTo>
                    <a:pt x="35" y="59"/>
                  </a:lnTo>
                  <a:lnTo>
                    <a:pt x="30" y="69"/>
                  </a:lnTo>
                  <a:lnTo>
                    <a:pt x="22" y="76"/>
                  </a:lnTo>
                  <a:lnTo>
                    <a:pt x="9" y="79"/>
                  </a:lnTo>
                  <a:lnTo>
                    <a:pt x="17" y="71"/>
                  </a:lnTo>
                  <a:lnTo>
                    <a:pt x="22" y="64"/>
                  </a:lnTo>
                  <a:lnTo>
                    <a:pt x="27" y="56"/>
                  </a:lnTo>
                  <a:lnTo>
                    <a:pt x="30" y="46"/>
                  </a:lnTo>
                  <a:lnTo>
                    <a:pt x="29" y="27"/>
                  </a:lnTo>
                  <a:lnTo>
                    <a:pt x="25" y="17"/>
                  </a:lnTo>
                  <a:lnTo>
                    <a:pt x="17" y="9"/>
                  </a:lnTo>
                  <a:lnTo>
                    <a:pt x="0" y="1"/>
                  </a:lnTo>
                  <a:lnTo>
                    <a:pt x="11" y="0"/>
                  </a:lnTo>
                  <a:lnTo>
                    <a:pt x="19" y="1"/>
                  </a:lnTo>
                  <a:lnTo>
                    <a:pt x="26" y="6"/>
                  </a:lnTo>
                  <a:lnTo>
                    <a:pt x="32" y="11"/>
                  </a:lnTo>
                  <a:lnTo>
                    <a:pt x="35" y="18"/>
                  </a:lnTo>
                  <a:lnTo>
                    <a:pt x="39" y="27"/>
                  </a:lnTo>
                  <a:lnTo>
                    <a:pt x="40" y="36"/>
                  </a:lnTo>
                  <a:lnTo>
                    <a:pt x="41" y="45"/>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9" name="Freeform 121">
              <a:extLst>
                <a:ext uri="{FF2B5EF4-FFF2-40B4-BE49-F238E27FC236}">
                  <a16:creationId xmlns:a16="http://schemas.microsoft.com/office/drawing/2014/main" id="{FEA06959-A635-094F-8157-95EE0F18ABB1}"/>
                </a:ext>
              </a:extLst>
            </p:cNvPr>
            <p:cNvSpPr>
              <a:spLocks/>
            </p:cNvSpPr>
            <p:nvPr/>
          </p:nvSpPr>
          <p:spPr bwMode="auto">
            <a:xfrm>
              <a:off x="3007" y="3559"/>
              <a:ext cx="22" cy="40"/>
            </a:xfrm>
            <a:custGeom>
              <a:avLst/>
              <a:gdLst>
                <a:gd name="T0" fmla="*/ 42 w 42"/>
                <a:gd name="T1" fmla="*/ 44 h 79"/>
                <a:gd name="T2" fmla="*/ 39 w 42"/>
                <a:gd name="T3" fmla="*/ 52 h 79"/>
                <a:gd name="T4" fmla="*/ 36 w 42"/>
                <a:gd name="T5" fmla="*/ 58 h 79"/>
                <a:gd name="T6" fmla="*/ 34 w 42"/>
                <a:gd name="T7" fmla="*/ 63 h 79"/>
                <a:gd name="T8" fmla="*/ 31 w 42"/>
                <a:gd name="T9" fmla="*/ 68 h 79"/>
                <a:gd name="T10" fmla="*/ 27 w 42"/>
                <a:gd name="T11" fmla="*/ 71 h 79"/>
                <a:gd name="T12" fmla="*/ 23 w 42"/>
                <a:gd name="T13" fmla="*/ 75 h 79"/>
                <a:gd name="T14" fmla="*/ 16 w 42"/>
                <a:gd name="T15" fmla="*/ 77 h 79"/>
                <a:gd name="T16" fmla="*/ 8 w 42"/>
                <a:gd name="T17" fmla="*/ 79 h 79"/>
                <a:gd name="T18" fmla="*/ 16 w 42"/>
                <a:gd name="T19" fmla="*/ 71 h 79"/>
                <a:gd name="T20" fmla="*/ 21 w 42"/>
                <a:gd name="T21" fmla="*/ 63 h 79"/>
                <a:gd name="T22" fmla="*/ 26 w 42"/>
                <a:gd name="T23" fmla="*/ 55 h 79"/>
                <a:gd name="T24" fmla="*/ 32 w 42"/>
                <a:gd name="T25" fmla="*/ 45 h 79"/>
                <a:gd name="T26" fmla="*/ 30 w 42"/>
                <a:gd name="T27" fmla="*/ 28 h 79"/>
                <a:gd name="T28" fmla="*/ 25 w 42"/>
                <a:gd name="T29" fmla="*/ 17 h 79"/>
                <a:gd name="T30" fmla="*/ 16 w 42"/>
                <a:gd name="T31" fmla="*/ 9 h 79"/>
                <a:gd name="T32" fmla="*/ 0 w 42"/>
                <a:gd name="T33" fmla="*/ 1 h 79"/>
                <a:gd name="T34" fmla="*/ 11 w 42"/>
                <a:gd name="T35" fmla="*/ 0 h 79"/>
                <a:gd name="T36" fmla="*/ 19 w 42"/>
                <a:gd name="T37" fmla="*/ 1 h 79"/>
                <a:gd name="T38" fmla="*/ 27 w 42"/>
                <a:gd name="T39" fmla="*/ 5 h 79"/>
                <a:gd name="T40" fmla="*/ 33 w 42"/>
                <a:gd name="T41" fmla="*/ 10 h 79"/>
                <a:gd name="T42" fmla="*/ 36 w 42"/>
                <a:gd name="T43" fmla="*/ 18 h 79"/>
                <a:gd name="T44" fmla="*/ 40 w 42"/>
                <a:gd name="T45" fmla="*/ 27 h 79"/>
                <a:gd name="T46" fmla="*/ 41 w 42"/>
                <a:gd name="T47" fmla="*/ 35 h 79"/>
                <a:gd name="T48" fmla="*/ 42 w 42"/>
                <a:gd name="T49" fmla="*/ 4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79">
                  <a:moveTo>
                    <a:pt x="42" y="44"/>
                  </a:moveTo>
                  <a:lnTo>
                    <a:pt x="39" y="52"/>
                  </a:lnTo>
                  <a:lnTo>
                    <a:pt x="36" y="58"/>
                  </a:lnTo>
                  <a:lnTo>
                    <a:pt x="34" y="63"/>
                  </a:lnTo>
                  <a:lnTo>
                    <a:pt x="31" y="68"/>
                  </a:lnTo>
                  <a:lnTo>
                    <a:pt x="27" y="71"/>
                  </a:lnTo>
                  <a:lnTo>
                    <a:pt x="23" y="75"/>
                  </a:lnTo>
                  <a:lnTo>
                    <a:pt x="16" y="77"/>
                  </a:lnTo>
                  <a:lnTo>
                    <a:pt x="8" y="79"/>
                  </a:lnTo>
                  <a:lnTo>
                    <a:pt x="16" y="71"/>
                  </a:lnTo>
                  <a:lnTo>
                    <a:pt x="21" y="63"/>
                  </a:lnTo>
                  <a:lnTo>
                    <a:pt x="26" y="55"/>
                  </a:lnTo>
                  <a:lnTo>
                    <a:pt x="32" y="45"/>
                  </a:lnTo>
                  <a:lnTo>
                    <a:pt x="30" y="28"/>
                  </a:lnTo>
                  <a:lnTo>
                    <a:pt x="25" y="17"/>
                  </a:lnTo>
                  <a:lnTo>
                    <a:pt x="16" y="9"/>
                  </a:lnTo>
                  <a:lnTo>
                    <a:pt x="0" y="1"/>
                  </a:lnTo>
                  <a:lnTo>
                    <a:pt x="11" y="0"/>
                  </a:lnTo>
                  <a:lnTo>
                    <a:pt x="19" y="1"/>
                  </a:lnTo>
                  <a:lnTo>
                    <a:pt x="27" y="5"/>
                  </a:lnTo>
                  <a:lnTo>
                    <a:pt x="33" y="10"/>
                  </a:lnTo>
                  <a:lnTo>
                    <a:pt x="36" y="18"/>
                  </a:lnTo>
                  <a:lnTo>
                    <a:pt x="40" y="27"/>
                  </a:lnTo>
                  <a:lnTo>
                    <a:pt x="41" y="35"/>
                  </a:lnTo>
                  <a:lnTo>
                    <a:pt x="42" y="44"/>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0" name="Freeform 122">
              <a:extLst>
                <a:ext uri="{FF2B5EF4-FFF2-40B4-BE49-F238E27FC236}">
                  <a16:creationId xmlns:a16="http://schemas.microsoft.com/office/drawing/2014/main" id="{2D80E13B-B921-4E40-8552-226FC9E12B42}"/>
                </a:ext>
              </a:extLst>
            </p:cNvPr>
            <p:cNvSpPr>
              <a:spLocks/>
            </p:cNvSpPr>
            <p:nvPr/>
          </p:nvSpPr>
          <p:spPr bwMode="auto">
            <a:xfrm>
              <a:off x="2469" y="3556"/>
              <a:ext cx="21" cy="40"/>
            </a:xfrm>
            <a:custGeom>
              <a:avLst/>
              <a:gdLst>
                <a:gd name="T0" fmla="*/ 43 w 43"/>
                <a:gd name="T1" fmla="*/ 45 h 80"/>
                <a:gd name="T2" fmla="*/ 39 w 43"/>
                <a:gd name="T3" fmla="*/ 53 h 80"/>
                <a:gd name="T4" fmla="*/ 37 w 43"/>
                <a:gd name="T5" fmla="*/ 59 h 80"/>
                <a:gd name="T6" fmla="*/ 35 w 43"/>
                <a:gd name="T7" fmla="*/ 65 h 80"/>
                <a:gd name="T8" fmla="*/ 31 w 43"/>
                <a:gd name="T9" fmla="*/ 69 h 80"/>
                <a:gd name="T10" fmla="*/ 28 w 43"/>
                <a:gd name="T11" fmla="*/ 73 h 80"/>
                <a:gd name="T12" fmla="*/ 22 w 43"/>
                <a:gd name="T13" fmla="*/ 76 h 80"/>
                <a:gd name="T14" fmla="*/ 16 w 43"/>
                <a:gd name="T15" fmla="*/ 79 h 80"/>
                <a:gd name="T16" fmla="*/ 8 w 43"/>
                <a:gd name="T17" fmla="*/ 80 h 80"/>
                <a:gd name="T18" fmla="*/ 16 w 43"/>
                <a:gd name="T19" fmla="*/ 72 h 80"/>
                <a:gd name="T20" fmla="*/ 22 w 43"/>
                <a:gd name="T21" fmla="*/ 65 h 80"/>
                <a:gd name="T22" fmla="*/ 27 w 43"/>
                <a:gd name="T23" fmla="*/ 57 h 80"/>
                <a:gd name="T24" fmla="*/ 32 w 43"/>
                <a:gd name="T25" fmla="*/ 46 h 80"/>
                <a:gd name="T26" fmla="*/ 30 w 43"/>
                <a:gd name="T27" fmla="*/ 28 h 80"/>
                <a:gd name="T28" fmla="*/ 25 w 43"/>
                <a:gd name="T29" fmla="*/ 18 h 80"/>
                <a:gd name="T30" fmla="*/ 15 w 43"/>
                <a:gd name="T31" fmla="*/ 10 h 80"/>
                <a:gd name="T32" fmla="*/ 0 w 43"/>
                <a:gd name="T33" fmla="*/ 1 h 80"/>
                <a:gd name="T34" fmla="*/ 12 w 43"/>
                <a:gd name="T35" fmla="*/ 0 h 80"/>
                <a:gd name="T36" fmla="*/ 20 w 43"/>
                <a:gd name="T37" fmla="*/ 1 h 80"/>
                <a:gd name="T38" fmla="*/ 28 w 43"/>
                <a:gd name="T39" fmla="*/ 6 h 80"/>
                <a:gd name="T40" fmla="*/ 33 w 43"/>
                <a:gd name="T41" fmla="*/ 12 h 80"/>
                <a:gd name="T42" fmla="*/ 37 w 43"/>
                <a:gd name="T43" fmla="*/ 19 h 80"/>
                <a:gd name="T44" fmla="*/ 40 w 43"/>
                <a:gd name="T45" fmla="*/ 28 h 80"/>
                <a:gd name="T46" fmla="*/ 42 w 43"/>
                <a:gd name="T47" fmla="*/ 36 h 80"/>
                <a:gd name="T48" fmla="*/ 43 w 43"/>
                <a:gd name="T49" fmla="*/ 4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 h="80">
                  <a:moveTo>
                    <a:pt x="43" y="45"/>
                  </a:moveTo>
                  <a:lnTo>
                    <a:pt x="39" y="53"/>
                  </a:lnTo>
                  <a:lnTo>
                    <a:pt x="37" y="59"/>
                  </a:lnTo>
                  <a:lnTo>
                    <a:pt x="35" y="65"/>
                  </a:lnTo>
                  <a:lnTo>
                    <a:pt x="31" y="69"/>
                  </a:lnTo>
                  <a:lnTo>
                    <a:pt x="28" y="73"/>
                  </a:lnTo>
                  <a:lnTo>
                    <a:pt x="22" y="76"/>
                  </a:lnTo>
                  <a:lnTo>
                    <a:pt x="16" y="79"/>
                  </a:lnTo>
                  <a:lnTo>
                    <a:pt x="8" y="80"/>
                  </a:lnTo>
                  <a:lnTo>
                    <a:pt x="16" y="72"/>
                  </a:lnTo>
                  <a:lnTo>
                    <a:pt x="22" y="65"/>
                  </a:lnTo>
                  <a:lnTo>
                    <a:pt x="27" y="57"/>
                  </a:lnTo>
                  <a:lnTo>
                    <a:pt x="32" y="46"/>
                  </a:lnTo>
                  <a:lnTo>
                    <a:pt x="30" y="28"/>
                  </a:lnTo>
                  <a:lnTo>
                    <a:pt x="25" y="18"/>
                  </a:lnTo>
                  <a:lnTo>
                    <a:pt x="15" y="10"/>
                  </a:lnTo>
                  <a:lnTo>
                    <a:pt x="0" y="1"/>
                  </a:lnTo>
                  <a:lnTo>
                    <a:pt x="12" y="0"/>
                  </a:lnTo>
                  <a:lnTo>
                    <a:pt x="20" y="1"/>
                  </a:lnTo>
                  <a:lnTo>
                    <a:pt x="28" y="6"/>
                  </a:lnTo>
                  <a:lnTo>
                    <a:pt x="33" y="12"/>
                  </a:lnTo>
                  <a:lnTo>
                    <a:pt x="37" y="19"/>
                  </a:lnTo>
                  <a:lnTo>
                    <a:pt x="40" y="28"/>
                  </a:lnTo>
                  <a:lnTo>
                    <a:pt x="42" y="36"/>
                  </a:lnTo>
                  <a:lnTo>
                    <a:pt x="43" y="45"/>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1" name="Freeform 123">
              <a:extLst>
                <a:ext uri="{FF2B5EF4-FFF2-40B4-BE49-F238E27FC236}">
                  <a16:creationId xmlns:a16="http://schemas.microsoft.com/office/drawing/2014/main" id="{CF36674F-9CC1-4B41-9C29-34BC0AC7B04A}"/>
                </a:ext>
              </a:extLst>
            </p:cNvPr>
            <p:cNvSpPr>
              <a:spLocks/>
            </p:cNvSpPr>
            <p:nvPr/>
          </p:nvSpPr>
          <p:spPr bwMode="auto">
            <a:xfrm>
              <a:off x="3095" y="3556"/>
              <a:ext cx="21" cy="40"/>
            </a:xfrm>
            <a:custGeom>
              <a:avLst/>
              <a:gdLst>
                <a:gd name="T0" fmla="*/ 42 w 42"/>
                <a:gd name="T1" fmla="*/ 45 h 80"/>
                <a:gd name="T2" fmla="*/ 39 w 42"/>
                <a:gd name="T3" fmla="*/ 53 h 80"/>
                <a:gd name="T4" fmla="*/ 37 w 42"/>
                <a:gd name="T5" fmla="*/ 59 h 80"/>
                <a:gd name="T6" fmla="*/ 34 w 42"/>
                <a:gd name="T7" fmla="*/ 65 h 80"/>
                <a:gd name="T8" fmla="*/ 31 w 42"/>
                <a:gd name="T9" fmla="*/ 69 h 80"/>
                <a:gd name="T10" fmla="*/ 27 w 42"/>
                <a:gd name="T11" fmla="*/ 73 h 80"/>
                <a:gd name="T12" fmla="*/ 22 w 42"/>
                <a:gd name="T13" fmla="*/ 76 h 80"/>
                <a:gd name="T14" fmla="*/ 16 w 42"/>
                <a:gd name="T15" fmla="*/ 79 h 80"/>
                <a:gd name="T16" fmla="*/ 8 w 42"/>
                <a:gd name="T17" fmla="*/ 80 h 80"/>
                <a:gd name="T18" fmla="*/ 16 w 42"/>
                <a:gd name="T19" fmla="*/ 72 h 80"/>
                <a:gd name="T20" fmla="*/ 22 w 42"/>
                <a:gd name="T21" fmla="*/ 65 h 80"/>
                <a:gd name="T22" fmla="*/ 26 w 42"/>
                <a:gd name="T23" fmla="*/ 57 h 80"/>
                <a:gd name="T24" fmla="*/ 32 w 42"/>
                <a:gd name="T25" fmla="*/ 46 h 80"/>
                <a:gd name="T26" fmla="*/ 30 w 42"/>
                <a:gd name="T27" fmla="*/ 28 h 80"/>
                <a:gd name="T28" fmla="*/ 25 w 42"/>
                <a:gd name="T29" fmla="*/ 18 h 80"/>
                <a:gd name="T30" fmla="*/ 15 w 42"/>
                <a:gd name="T31" fmla="*/ 10 h 80"/>
                <a:gd name="T32" fmla="*/ 0 w 42"/>
                <a:gd name="T33" fmla="*/ 1 h 80"/>
                <a:gd name="T34" fmla="*/ 11 w 42"/>
                <a:gd name="T35" fmla="*/ 0 h 80"/>
                <a:gd name="T36" fmla="*/ 19 w 42"/>
                <a:gd name="T37" fmla="*/ 1 h 80"/>
                <a:gd name="T38" fmla="*/ 27 w 42"/>
                <a:gd name="T39" fmla="*/ 6 h 80"/>
                <a:gd name="T40" fmla="*/ 33 w 42"/>
                <a:gd name="T41" fmla="*/ 12 h 80"/>
                <a:gd name="T42" fmla="*/ 37 w 42"/>
                <a:gd name="T43" fmla="*/ 19 h 80"/>
                <a:gd name="T44" fmla="*/ 40 w 42"/>
                <a:gd name="T45" fmla="*/ 28 h 80"/>
                <a:gd name="T46" fmla="*/ 41 w 42"/>
                <a:gd name="T47" fmla="*/ 36 h 80"/>
                <a:gd name="T48" fmla="*/ 42 w 42"/>
                <a:gd name="T49" fmla="*/ 4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80">
                  <a:moveTo>
                    <a:pt x="42" y="45"/>
                  </a:moveTo>
                  <a:lnTo>
                    <a:pt x="39" y="53"/>
                  </a:lnTo>
                  <a:lnTo>
                    <a:pt x="37" y="59"/>
                  </a:lnTo>
                  <a:lnTo>
                    <a:pt x="34" y="65"/>
                  </a:lnTo>
                  <a:lnTo>
                    <a:pt x="31" y="69"/>
                  </a:lnTo>
                  <a:lnTo>
                    <a:pt x="27" y="73"/>
                  </a:lnTo>
                  <a:lnTo>
                    <a:pt x="22" y="76"/>
                  </a:lnTo>
                  <a:lnTo>
                    <a:pt x="16" y="79"/>
                  </a:lnTo>
                  <a:lnTo>
                    <a:pt x="8" y="80"/>
                  </a:lnTo>
                  <a:lnTo>
                    <a:pt x="16" y="72"/>
                  </a:lnTo>
                  <a:lnTo>
                    <a:pt x="22" y="65"/>
                  </a:lnTo>
                  <a:lnTo>
                    <a:pt x="26" y="57"/>
                  </a:lnTo>
                  <a:lnTo>
                    <a:pt x="32" y="46"/>
                  </a:lnTo>
                  <a:lnTo>
                    <a:pt x="30" y="28"/>
                  </a:lnTo>
                  <a:lnTo>
                    <a:pt x="25" y="18"/>
                  </a:lnTo>
                  <a:lnTo>
                    <a:pt x="15" y="10"/>
                  </a:lnTo>
                  <a:lnTo>
                    <a:pt x="0" y="1"/>
                  </a:lnTo>
                  <a:lnTo>
                    <a:pt x="11" y="0"/>
                  </a:lnTo>
                  <a:lnTo>
                    <a:pt x="19" y="1"/>
                  </a:lnTo>
                  <a:lnTo>
                    <a:pt x="27" y="6"/>
                  </a:lnTo>
                  <a:lnTo>
                    <a:pt x="33" y="12"/>
                  </a:lnTo>
                  <a:lnTo>
                    <a:pt x="37" y="19"/>
                  </a:lnTo>
                  <a:lnTo>
                    <a:pt x="40" y="28"/>
                  </a:lnTo>
                  <a:lnTo>
                    <a:pt x="41" y="36"/>
                  </a:lnTo>
                  <a:lnTo>
                    <a:pt x="42" y="45"/>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2" name="Freeform 124">
              <a:extLst>
                <a:ext uri="{FF2B5EF4-FFF2-40B4-BE49-F238E27FC236}">
                  <a16:creationId xmlns:a16="http://schemas.microsoft.com/office/drawing/2014/main" id="{1B2EAC5E-013F-D14D-84E8-86C67911F5E3}"/>
                </a:ext>
              </a:extLst>
            </p:cNvPr>
            <p:cNvSpPr>
              <a:spLocks/>
            </p:cNvSpPr>
            <p:nvPr/>
          </p:nvSpPr>
          <p:spPr bwMode="auto">
            <a:xfrm>
              <a:off x="2098" y="3557"/>
              <a:ext cx="19" cy="40"/>
            </a:xfrm>
            <a:custGeom>
              <a:avLst/>
              <a:gdLst>
                <a:gd name="T0" fmla="*/ 22 w 38"/>
                <a:gd name="T1" fmla="*/ 0 h 79"/>
                <a:gd name="T2" fmla="*/ 8 w 38"/>
                <a:gd name="T3" fmla="*/ 11 h 79"/>
                <a:gd name="T4" fmla="*/ 2 w 38"/>
                <a:gd name="T5" fmla="*/ 23 h 79"/>
                <a:gd name="T6" fmla="*/ 0 w 38"/>
                <a:gd name="T7" fmla="*/ 36 h 79"/>
                <a:gd name="T8" fmla="*/ 2 w 38"/>
                <a:gd name="T9" fmla="*/ 54 h 79"/>
                <a:gd name="T10" fmla="*/ 7 w 38"/>
                <a:gd name="T11" fmla="*/ 59 h 79"/>
                <a:gd name="T12" fmla="*/ 12 w 38"/>
                <a:gd name="T13" fmla="*/ 65 h 79"/>
                <a:gd name="T14" fmla="*/ 15 w 38"/>
                <a:gd name="T15" fmla="*/ 69 h 79"/>
                <a:gd name="T16" fmla="*/ 18 w 38"/>
                <a:gd name="T17" fmla="*/ 72 h 79"/>
                <a:gd name="T18" fmla="*/ 22 w 38"/>
                <a:gd name="T19" fmla="*/ 74 h 79"/>
                <a:gd name="T20" fmla="*/ 25 w 38"/>
                <a:gd name="T21" fmla="*/ 77 h 79"/>
                <a:gd name="T22" fmla="*/ 31 w 38"/>
                <a:gd name="T23" fmla="*/ 78 h 79"/>
                <a:gd name="T24" fmla="*/ 38 w 38"/>
                <a:gd name="T25" fmla="*/ 79 h 79"/>
                <a:gd name="T26" fmla="*/ 27 w 38"/>
                <a:gd name="T27" fmla="*/ 73 h 79"/>
                <a:gd name="T28" fmla="*/ 18 w 38"/>
                <a:gd name="T29" fmla="*/ 67 h 79"/>
                <a:gd name="T30" fmla="*/ 13 w 38"/>
                <a:gd name="T31" fmla="*/ 62 h 79"/>
                <a:gd name="T32" fmla="*/ 6 w 38"/>
                <a:gd name="T33" fmla="*/ 50 h 79"/>
                <a:gd name="T34" fmla="*/ 5 w 38"/>
                <a:gd name="T35" fmla="*/ 34 h 79"/>
                <a:gd name="T36" fmla="*/ 6 w 38"/>
                <a:gd name="T37" fmla="*/ 23 h 79"/>
                <a:gd name="T38" fmla="*/ 12 w 38"/>
                <a:gd name="T39" fmla="*/ 12 h 79"/>
                <a:gd name="T40" fmla="*/ 22 w 38"/>
                <a:gd name="T4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79">
                  <a:moveTo>
                    <a:pt x="22" y="0"/>
                  </a:moveTo>
                  <a:lnTo>
                    <a:pt x="8" y="11"/>
                  </a:lnTo>
                  <a:lnTo>
                    <a:pt x="2" y="23"/>
                  </a:lnTo>
                  <a:lnTo>
                    <a:pt x="0" y="36"/>
                  </a:lnTo>
                  <a:lnTo>
                    <a:pt x="2" y="54"/>
                  </a:lnTo>
                  <a:lnTo>
                    <a:pt x="7" y="59"/>
                  </a:lnTo>
                  <a:lnTo>
                    <a:pt x="12" y="65"/>
                  </a:lnTo>
                  <a:lnTo>
                    <a:pt x="15" y="69"/>
                  </a:lnTo>
                  <a:lnTo>
                    <a:pt x="18" y="72"/>
                  </a:lnTo>
                  <a:lnTo>
                    <a:pt x="22" y="74"/>
                  </a:lnTo>
                  <a:lnTo>
                    <a:pt x="25" y="77"/>
                  </a:lnTo>
                  <a:lnTo>
                    <a:pt x="31" y="78"/>
                  </a:lnTo>
                  <a:lnTo>
                    <a:pt x="38" y="79"/>
                  </a:lnTo>
                  <a:lnTo>
                    <a:pt x="27" y="73"/>
                  </a:lnTo>
                  <a:lnTo>
                    <a:pt x="18" y="67"/>
                  </a:lnTo>
                  <a:lnTo>
                    <a:pt x="13" y="62"/>
                  </a:lnTo>
                  <a:lnTo>
                    <a:pt x="6" y="50"/>
                  </a:lnTo>
                  <a:lnTo>
                    <a:pt x="5" y="34"/>
                  </a:lnTo>
                  <a:lnTo>
                    <a:pt x="6" y="23"/>
                  </a:lnTo>
                  <a:lnTo>
                    <a:pt x="12" y="12"/>
                  </a:lnTo>
                  <a:lnTo>
                    <a:pt x="22" y="0"/>
                  </a:lnTo>
                  <a:close/>
                </a:path>
              </a:pathLst>
            </a:custGeom>
            <a:solidFill>
              <a:srgbClr val="DD9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3" name="Freeform 125">
              <a:extLst>
                <a:ext uri="{FF2B5EF4-FFF2-40B4-BE49-F238E27FC236}">
                  <a16:creationId xmlns:a16="http://schemas.microsoft.com/office/drawing/2014/main" id="{72A50E60-0D42-E645-8A4D-EC9179FF72C3}"/>
                </a:ext>
              </a:extLst>
            </p:cNvPr>
            <p:cNvSpPr>
              <a:spLocks/>
            </p:cNvSpPr>
            <p:nvPr/>
          </p:nvSpPr>
          <p:spPr bwMode="auto">
            <a:xfrm>
              <a:off x="2374" y="3557"/>
              <a:ext cx="18" cy="37"/>
            </a:xfrm>
            <a:custGeom>
              <a:avLst/>
              <a:gdLst>
                <a:gd name="T0" fmla="*/ 21 w 36"/>
                <a:gd name="T1" fmla="*/ 0 h 75"/>
                <a:gd name="T2" fmla="*/ 8 w 36"/>
                <a:gd name="T3" fmla="*/ 11 h 75"/>
                <a:gd name="T4" fmla="*/ 1 w 36"/>
                <a:gd name="T5" fmla="*/ 22 h 75"/>
                <a:gd name="T6" fmla="*/ 0 w 36"/>
                <a:gd name="T7" fmla="*/ 35 h 75"/>
                <a:gd name="T8" fmla="*/ 2 w 36"/>
                <a:gd name="T9" fmla="*/ 51 h 75"/>
                <a:gd name="T10" fmla="*/ 10 w 36"/>
                <a:gd name="T11" fmla="*/ 61 h 75"/>
                <a:gd name="T12" fmla="*/ 16 w 36"/>
                <a:gd name="T13" fmla="*/ 68 h 75"/>
                <a:gd name="T14" fmla="*/ 23 w 36"/>
                <a:gd name="T15" fmla="*/ 73 h 75"/>
                <a:gd name="T16" fmla="*/ 36 w 36"/>
                <a:gd name="T17" fmla="*/ 75 h 75"/>
                <a:gd name="T18" fmla="*/ 24 w 36"/>
                <a:gd name="T19" fmla="*/ 71 h 75"/>
                <a:gd name="T20" fmla="*/ 17 w 36"/>
                <a:gd name="T21" fmla="*/ 65 h 75"/>
                <a:gd name="T22" fmla="*/ 12 w 36"/>
                <a:gd name="T23" fmla="*/ 59 h 75"/>
                <a:gd name="T24" fmla="*/ 6 w 36"/>
                <a:gd name="T25" fmla="*/ 48 h 75"/>
                <a:gd name="T26" fmla="*/ 5 w 36"/>
                <a:gd name="T27" fmla="*/ 33 h 75"/>
                <a:gd name="T28" fmla="*/ 6 w 36"/>
                <a:gd name="T29" fmla="*/ 22 h 75"/>
                <a:gd name="T30" fmla="*/ 12 w 36"/>
                <a:gd name="T31" fmla="*/ 12 h 75"/>
                <a:gd name="T32" fmla="*/ 21 w 36"/>
                <a:gd name="T3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75">
                  <a:moveTo>
                    <a:pt x="21" y="0"/>
                  </a:moveTo>
                  <a:lnTo>
                    <a:pt x="8" y="11"/>
                  </a:lnTo>
                  <a:lnTo>
                    <a:pt x="1" y="22"/>
                  </a:lnTo>
                  <a:lnTo>
                    <a:pt x="0" y="35"/>
                  </a:lnTo>
                  <a:lnTo>
                    <a:pt x="2" y="51"/>
                  </a:lnTo>
                  <a:lnTo>
                    <a:pt x="10" y="61"/>
                  </a:lnTo>
                  <a:lnTo>
                    <a:pt x="16" y="68"/>
                  </a:lnTo>
                  <a:lnTo>
                    <a:pt x="23" y="73"/>
                  </a:lnTo>
                  <a:lnTo>
                    <a:pt x="36" y="75"/>
                  </a:lnTo>
                  <a:lnTo>
                    <a:pt x="24" y="71"/>
                  </a:lnTo>
                  <a:lnTo>
                    <a:pt x="17" y="65"/>
                  </a:lnTo>
                  <a:lnTo>
                    <a:pt x="12" y="59"/>
                  </a:lnTo>
                  <a:lnTo>
                    <a:pt x="6" y="48"/>
                  </a:lnTo>
                  <a:lnTo>
                    <a:pt x="5" y="33"/>
                  </a:lnTo>
                  <a:lnTo>
                    <a:pt x="6" y="22"/>
                  </a:lnTo>
                  <a:lnTo>
                    <a:pt x="12" y="12"/>
                  </a:lnTo>
                  <a:lnTo>
                    <a:pt x="21" y="0"/>
                  </a:lnTo>
                  <a:close/>
                </a:path>
              </a:pathLst>
            </a:custGeom>
            <a:solidFill>
              <a:srgbClr val="DD9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4" name="Freeform 126">
              <a:extLst>
                <a:ext uri="{FF2B5EF4-FFF2-40B4-BE49-F238E27FC236}">
                  <a16:creationId xmlns:a16="http://schemas.microsoft.com/office/drawing/2014/main" id="{FEE632CE-7EAA-7B40-B3A0-BAA39F330A92}"/>
                </a:ext>
              </a:extLst>
            </p:cNvPr>
            <p:cNvSpPr>
              <a:spLocks/>
            </p:cNvSpPr>
            <p:nvPr/>
          </p:nvSpPr>
          <p:spPr bwMode="auto">
            <a:xfrm>
              <a:off x="2991" y="3561"/>
              <a:ext cx="17" cy="38"/>
            </a:xfrm>
            <a:custGeom>
              <a:avLst/>
              <a:gdLst>
                <a:gd name="T0" fmla="*/ 21 w 36"/>
                <a:gd name="T1" fmla="*/ 0 h 74"/>
                <a:gd name="T2" fmla="*/ 8 w 36"/>
                <a:gd name="T3" fmla="*/ 10 h 74"/>
                <a:gd name="T4" fmla="*/ 1 w 36"/>
                <a:gd name="T5" fmla="*/ 22 h 74"/>
                <a:gd name="T6" fmla="*/ 0 w 36"/>
                <a:gd name="T7" fmla="*/ 34 h 74"/>
                <a:gd name="T8" fmla="*/ 2 w 36"/>
                <a:gd name="T9" fmla="*/ 50 h 74"/>
                <a:gd name="T10" fmla="*/ 11 w 36"/>
                <a:gd name="T11" fmla="*/ 61 h 74"/>
                <a:gd name="T12" fmla="*/ 16 w 36"/>
                <a:gd name="T13" fmla="*/ 68 h 74"/>
                <a:gd name="T14" fmla="*/ 23 w 36"/>
                <a:gd name="T15" fmla="*/ 72 h 74"/>
                <a:gd name="T16" fmla="*/ 36 w 36"/>
                <a:gd name="T17" fmla="*/ 74 h 74"/>
                <a:gd name="T18" fmla="*/ 24 w 36"/>
                <a:gd name="T19" fmla="*/ 69 h 74"/>
                <a:gd name="T20" fmla="*/ 17 w 36"/>
                <a:gd name="T21" fmla="*/ 64 h 74"/>
                <a:gd name="T22" fmla="*/ 12 w 36"/>
                <a:gd name="T23" fmla="*/ 57 h 74"/>
                <a:gd name="T24" fmla="*/ 6 w 36"/>
                <a:gd name="T25" fmla="*/ 47 h 74"/>
                <a:gd name="T26" fmla="*/ 5 w 36"/>
                <a:gd name="T27" fmla="*/ 32 h 74"/>
                <a:gd name="T28" fmla="*/ 6 w 36"/>
                <a:gd name="T29" fmla="*/ 22 h 74"/>
                <a:gd name="T30" fmla="*/ 12 w 36"/>
                <a:gd name="T31" fmla="*/ 11 h 74"/>
                <a:gd name="T32" fmla="*/ 21 w 36"/>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74">
                  <a:moveTo>
                    <a:pt x="21" y="0"/>
                  </a:moveTo>
                  <a:lnTo>
                    <a:pt x="8" y="10"/>
                  </a:lnTo>
                  <a:lnTo>
                    <a:pt x="1" y="22"/>
                  </a:lnTo>
                  <a:lnTo>
                    <a:pt x="0" y="34"/>
                  </a:lnTo>
                  <a:lnTo>
                    <a:pt x="2" y="50"/>
                  </a:lnTo>
                  <a:lnTo>
                    <a:pt x="11" y="61"/>
                  </a:lnTo>
                  <a:lnTo>
                    <a:pt x="16" y="68"/>
                  </a:lnTo>
                  <a:lnTo>
                    <a:pt x="23" y="72"/>
                  </a:lnTo>
                  <a:lnTo>
                    <a:pt x="36" y="74"/>
                  </a:lnTo>
                  <a:lnTo>
                    <a:pt x="24" y="69"/>
                  </a:lnTo>
                  <a:lnTo>
                    <a:pt x="17" y="64"/>
                  </a:lnTo>
                  <a:lnTo>
                    <a:pt x="12" y="57"/>
                  </a:lnTo>
                  <a:lnTo>
                    <a:pt x="6" y="47"/>
                  </a:lnTo>
                  <a:lnTo>
                    <a:pt x="5" y="32"/>
                  </a:lnTo>
                  <a:lnTo>
                    <a:pt x="6" y="22"/>
                  </a:lnTo>
                  <a:lnTo>
                    <a:pt x="12" y="11"/>
                  </a:lnTo>
                  <a:lnTo>
                    <a:pt x="21" y="0"/>
                  </a:lnTo>
                  <a:close/>
                </a:path>
              </a:pathLst>
            </a:custGeom>
            <a:solidFill>
              <a:srgbClr val="DD9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5" name="Freeform 127">
              <a:extLst>
                <a:ext uri="{FF2B5EF4-FFF2-40B4-BE49-F238E27FC236}">
                  <a16:creationId xmlns:a16="http://schemas.microsoft.com/office/drawing/2014/main" id="{E82B2CAD-833C-194B-8A05-9AECBFA23170}"/>
                </a:ext>
              </a:extLst>
            </p:cNvPr>
            <p:cNvSpPr>
              <a:spLocks/>
            </p:cNvSpPr>
            <p:nvPr/>
          </p:nvSpPr>
          <p:spPr bwMode="auto">
            <a:xfrm>
              <a:off x="2452" y="3558"/>
              <a:ext cx="18" cy="38"/>
            </a:xfrm>
            <a:custGeom>
              <a:avLst/>
              <a:gdLst>
                <a:gd name="T0" fmla="*/ 19 w 35"/>
                <a:gd name="T1" fmla="*/ 0 h 75"/>
                <a:gd name="T2" fmla="*/ 7 w 35"/>
                <a:gd name="T3" fmla="*/ 10 h 75"/>
                <a:gd name="T4" fmla="*/ 1 w 35"/>
                <a:gd name="T5" fmla="*/ 22 h 75"/>
                <a:gd name="T6" fmla="*/ 0 w 35"/>
                <a:gd name="T7" fmla="*/ 34 h 75"/>
                <a:gd name="T8" fmla="*/ 2 w 35"/>
                <a:gd name="T9" fmla="*/ 51 h 75"/>
                <a:gd name="T10" fmla="*/ 9 w 35"/>
                <a:gd name="T11" fmla="*/ 62 h 75"/>
                <a:gd name="T12" fmla="*/ 16 w 35"/>
                <a:gd name="T13" fmla="*/ 69 h 75"/>
                <a:gd name="T14" fmla="*/ 23 w 35"/>
                <a:gd name="T15" fmla="*/ 72 h 75"/>
                <a:gd name="T16" fmla="*/ 35 w 35"/>
                <a:gd name="T17" fmla="*/ 75 h 75"/>
                <a:gd name="T18" fmla="*/ 24 w 35"/>
                <a:gd name="T19" fmla="*/ 70 h 75"/>
                <a:gd name="T20" fmla="*/ 17 w 35"/>
                <a:gd name="T21" fmla="*/ 64 h 75"/>
                <a:gd name="T22" fmla="*/ 11 w 35"/>
                <a:gd name="T23" fmla="*/ 59 h 75"/>
                <a:gd name="T24" fmla="*/ 4 w 35"/>
                <a:gd name="T25" fmla="*/ 48 h 75"/>
                <a:gd name="T26" fmla="*/ 3 w 35"/>
                <a:gd name="T27" fmla="*/ 33 h 75"/>
                <a:gd name="T28" fmla="*/ 4 w 35"/>
                <a:gd name="T29" fmla="*/ 22 h 75"/>
                <a:gd name="T30" fmla="*/ 10 w 35"/>
                <a:gd name="T31" fmla="*/ 13 h 75"/>
                <a:gd name="T32" fmla="*/ 19 w 35"/>
                <a:gd name="T3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75">
                  <a:moveTo>
                    <a:pt x="19" y="0"/>
                  </a:moveTo>
                  <a:lnTo>
                    <a:pt x="7" y="10"/>
                  </a:lnTo>
                  <a:lnTo>
                    <a:pt x="1" y="22"/>
                  </a:lnTo>
                  <a:lnTo>
                    <a:pt x="0" y="34"/>
                  </a:lnTo>
                  <a:lnTo>
                    <a:pt x="2" y="51"/>
                  </a:lnTo>
                  <a:lnTo>
                    <a:pt x="9" y="62"/>
                  </a:lnTo>
                  <a:lnTo>
                    <a:pt x="16" y="69"/>
                  </a:lnTo>
                  <a:lnTo>
                    <a:pt x="23" y="72"/>
                  </a:lnTo>
                  <a:lnTo>
                    <a:pt x="35" y="75"/>
                  </a:lnTo>
                  <a:lnTo>
                    <a:pt x="24" y="70"/>
                  </a:lnTo>
                  <a:lnTo>
                    <a:pt x="17" y="64"/>
                  </a:lnTo>
                  <a:lnTo>
                    <a:pt x="11" y="59"/>
                  </a:lnTo>
                  <a:lnTo>
                    <a:pt x="4" y="48"/>
                  </a:lnTo>
                  <a:lnTo>
                    <a:pt x="3" y="33"/>
                  </a:lnTo>
                  <a:lnTo>
                    <a:pt x="4" y="22"/>
                  </a:lnTo>
                  <a:lnTo>
                    <a:pt x="10" y="13"/>
                  </a:lnTo>
                  <a:lnTo>
                    <a:pt x="19" y="0"/>
                  </a:lnTo>
                  <a:close/>
                </a:path>
              </a:pathLst>
            </a:custGeom>
            <a:solidFill>
              <a:srgbClr val="DD9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6" name="Freeform 128">
              <a:extLst>
                <a:ext uri="{FF2B5EF4-FFF2-40B4-BE49-F238E27FC236}">
                  <a16:creationId xmlns:a16="http://schemas.microsoft.com/office/drawing/2014/main" id="{041FA638-E78A-0344-8A99-DB18CED6FF49}"/>
                </a:ext>
              </a:extLst>
            </p:cNvPr>
            <p:cNvSpPr>
              <a:spLocks/>
            </p:cNvSpPr>
            <p:nvPr/>
          </p:nvSpPr>
          <p:spPr bwMode="auto">
            <a:xfrm>
              <a:off x="3078" y="3558"/>
              <a:ext cx="18" cy="38"/>
            </a:xfrm>
            <a:custGeom>
              <a:avLst/>
              <a:gdLst>
                <a:gd name="T0" fmla="*/ 21 w 36"/>
                <a:gd name="T1" fmla="*/ 0 h 75"/>
                <a:gd name="T2" fmla="*/ 8 w 36"/>
                <a:gd name="T3" fmla="*/ 10 h 75"/>
                <a:gd name="T4" fmla="*/ 2 w 36"/>
                <a:gd name="T5" fmla="*/ 22 h 75"/>
                <a:gd name="T6" fmla="*/ 0 w 36"/>
                <a:gd name="T7" fmla="*/ 34 h 75"/>
                <a:gd name="T8" fmla="*/ 3 w 36"/>
                <a:gd name="T9" fmla="*/ 51 h 75"/>
                <a:gd name="T10" fmla="*/ 10 w 36"/>
                <a:gd name="T11" fmla="*/ 62 h 75"/>
                <a:gd name="T12" fmla="*/ 16 w 36"/>
                <a:gd name="T13" fmla="*/ 69 h 75"/>
                <a:gd name="T14" fmla="*/ 23 w 36"/>
                <a:gd name="T15" fmla="*/ 72 h 75"/>
                <a:gd name="T16" fmla="*/ 36 w 36"/>
                <a:gd name="T17" fmla="*/ 75 h 75"/>
                <a:gd name="T18" fmla="*/ 25 w 36"/>
                <a:gd name="T19" fmla="*/ 70 h 75"/>
                <a:gd name="T20" fmla="*/ 18 w 36"/>
                <a:gd name="T21" fmla="*/ 64 h 75"/>
                <a:gd name="T22" fmla="*/ 12 w 36"/>
                <a:gd name="T23" fmla="*/ 59 h 75"/>
                <a:gd name="T24" fmla="*/ 6 w 36"/>
                <a:gd name="T25" fmla="*/ 48 h 75"/>
                <a:gd name="T26" fmla="*/ 4 w 36"/>
                <a:gd name="T27" fmla="*/ 33 h 75"/>
                <a:gd name="T28" fmla="*/ 5 w 36"/>
                <a:gd name="T29" fmla="*/ 22 h 75"/>
                <a:gd name="T30" fmla="*/ 11 w 36"/>
                <a:gd name="T31" fmla="*/ 13 h 75"/>
                <a:gd name="T32" fmla="*/ 21 w 36"/>
                <a:gd name="T3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75">
                  <a:moveTo>
                    <a:pt x="21" y="0"/>
                  </a:moveTo>
                  <a:lnTo>
                    <a:pt x="8" y="10"/>
                  </a:lnTo>
                  <a:lnTo>
                    <a:pt x="2" y="22"/>
                  </a:lnTo>
                  <a:lnTo>
                    <a:pt x="0" y="34"/>
                  </a:lnTo>
                  <a:lnTo>
                    <a:pt x="3" y="51"/>
                  </a:lnTo>
                  <a:lnTo>
                    <a:pt x="10" y="62"/>
                  </a:lnTo>
                  <a:lnTo>
                    <a:pt x="16" y="69"/>
                  </a:lnTo>
                  <a:lnTo>
                    <a:pt x="23" y="72"/>
                  </a:lnTo>
                  <a:lnTo>
                    <a:pt x="36" y="75"/>
                  </a:lnTo>
                  <a:lnTo>
                    <a:pt x="25" y="70"/>
                  </a:lnTo>
                  <a:lnTo>
                    <a:pt x="18" y="64"/>
                  </a:lnTo>
                  <a:lnTo>
                    <a:pt x="12" y="59"/>
                  </a:lnTo>
                  <a:lnTo>
                    <a:pt x="6" y="48"/>
                  </a:lnTo>
                  <a:lnTo>
                    <a:pt x="4" y="33"/>
                  </a:lnTo>
                  <a:lnTo>
                    <a:pt x="5" y="22"/>
                  </a:lnTo>
                  <a:lnTo>
                    <a:pt x="11" y="13"/>
                  </a:lnTo>
                  <a:lnTo>
                    <a:pt x="21" y="0"/>
                  </a:lnTo>
                  <a:close/>
                </a:path>
              </a:pathLst>
            </a:custGeom>
            <a:solidFill>
              <a:srgbClr val="DD9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7" name="Freeform 129">
              <a:extLst>
                <a:ext uri="{FF2B5EF4-FFF2-40B4-BE49-F238E27FC236}">
                  <a16:creationId xmlns:a16="http://schemas.microsoft.com/office/drawing/2014/main" id="{2EEE2F51-6EAF-1D41-9E25-681E203E7DE9}"/>
                </a:ext>
              </a:extLst>
            </p:cNvPr>
            <p:cNvSpPr>
              <a:spLocks/>
            </p:cNvSpPr>
            <p:nvPr/>
          </p:nvSpPr>
          <p:spPr bwMode="auto">
            <a:xfrm>
              <a:off x="2085" y="3546"/>
              <a:ext cx="24" cy="54"/>
            </a:xfrm>
            <a:custGeom>
              <a:avLst/>
              <a:gdLst>
                <a:gd name="T0" fmla="*/ 48 w 48"/>
                <a:gd name="T1" fmla="*/ 0 h 107"/>
                <a:gd name="T2" fmla="*/ 36 w 48"/>
                <a:gd name="T3" fmla="*/ 4 h 107"/>
                <a:gd name="T4" fmla="*/ 28 w 48"/>
                <a:gd name="T5" fmla="*/ 10 h 107"/>
                <a:gd name="T6" fmla="*/ 21 w 48"/>
                <a:gd name="T7" fmla="*/ 16 h 107"/>
                <a:gd name="T8" fmla="*/ 17 w 48"/>
                <a:gd name="T9" fmla="*/ 23 h 107"/>
                <a:gd name="T10" fmla="*/ 13 w 48"/>
                <a:gd name="T11" fmla="*/ 31 h 107"/>
                <a:gd name="T12" fmla="*/ 11 w 48"/>
                <a:gd name="T13" fmla="*/ 41 h 107"/>
                <a:gd name="T14" fmla="*/ 9 w 48"/>
                <a:gd name="T15" fmla="*/ 52 h 107"/>
                <a:gd name="T16" fmla="*/ 6 w 48"/>
                <a:gd name="T17" fmla="*/ 63 h 107"/>
                <a:gd name="T18" fmla="*/ 11 w 48"/>
                <a:gd name="T19" fmla="*/ 88 h 107"/>
                <a:gd name="T20" fmla="*/ 25 w 48"/>
                <a:gd name="T21" fmla="*/ 107 h 107"/>
                <a:gd name="T22" fmla="*/ 10 w 48"/>
                <a:gd name="T23" fmla="*/ 93 h 107"/>
                <a:gd name="T24" fmla="*/ 0 w 48"/>
                <a:gd name="T25" fmla="*/ 64 h 107"/>
                <a:gd name="T26" fmla="*/ 1 w 48"/>
                <a:gd name="T27" fmla="*/ 52 h 107"/>
                <a:gd name="T28" fmla="*/ 3 w 48"/>
                <a:gd name="T29" fmla="*/ 40 h 107"/>
                <a:gd name="T30" fmla="*/ 5 w 48"/>
                <a:gd name="T31" fmla="*/ 29 h 107"/>
                <a:gd name="T32" fmla="*/ 10 w 48"/>
                <a:gd name="T33" fmla="*/ 19 h 107"/>
                <a:gd name="T34" fmla="*/ 16 w 48"/>
                <a:gd name="T35" fmla="*/ 11 h 107"/>
                <a:gd name="T36" fmla="*/ 24 w 48"/>
                <a:gd name="T37" fmla="*/ 6 h 107"/>
                <a:gd name="T38" fmla="*/ 34 w 48"/>
                <a:gd name="T39" fmla="*/ 1 h 107"/>
                <a:gd name="T40" fmla="*/ 48 w 48"/>
                <a:gd name="T4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107">
                  <a:moveTo>
                    <a:pt x="48" y="0"/>
                  </a:moveTo>
                  <a:lnTo>
                    <a:pt x="36" y="4"/>
                  </a:lnTo>
                  <a:lnTo>
                    <a:pt x="28" y="10"/>
                  </a:lnTo>
                  <a:lnTo>
                    <a:pt x="21" y="16"/>
                  </a:lnTo>
                  <a:lnTo>
                    <a:pt x="17" y="23"/>
                  </a:lnTo>
                  <a:lnTo>
                    <a:pt x="13" y="31"/>
                  </a:lnTo>
                  <a:lnTo>
                    <a:pt x="11" y="41"/>
                  </a:lnTo>
                  <a:lnTo>
                    <a:pt x="9" y="52"/>
                  </a:lnTo>
                  <a:lnTo>
                    <a:pt x="6" y="63"/>
                  </a:lnTo>
                  <a:lnTo>
                    <a:pt x="11" y="88"/>
                  </a:lnTo>
                  <a:lnTo>
                    <a:pt x="25" y="107"/>
                  </a:lnTo>
                  <a:lnTo>
                    <a:pt x="10" y="93"/>
                  </a:lnTo>
                  <a:lnTo>
                    <a:pt x="0" y="64"/>
                  </a:lnTo>
                  <a:lnTo>
                    <a:pt x="1" y="52"/>
                  </a:lnTo>
                  <a:lnTo>
                    <a:pt x="3" y="40"/>
                  </a:lnTo>
                  <a:lnTo>
                    <a:pt x="5" y="29"/>
                  </a:lnTo>
                  <a:lnTo>
                    <a:pt x="10" y="19"/>
                  </a:lnTo>
                  <a:lnTo>
                    <a:pt x="16" y="11"/>
                  </a:lnTo>
                  <a:lnTo>
                    <a:pt x="24" y="6"/>
                  </a:lnTo>
                  <a:lnTo>
                    <a:pt x="34" y="1"/>
                  </a:lnTo>
                  <a:lnTo>
                    <a:pt x="48" y="0"/>
                  </a:lnTo>
                  <a:close/>
                </a:path>
              </a:pathLst>
            </a:custGeom>
            <a:solidFill>
              <a:srgbClr val="5B66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8" name="Freeform 130">
              <a:extLst>
                <a:ext uri="{FF2B5EF4-FFF2-40B4-BE49-F238E27FC236}">
                  <a16:creationId xmlns:a16="http://schemas.microsoft.com/office/drawing/2014/main" id="{67ED708B-74C5-D345-BAF5-D20016BB4450}"/>
                </a:ext>
              </a:extLst>
            </p:cNvPr>
            <p:cNvSpPr>
              <a:spLocks/>
            </p:cNvSpPr>
            <p:nvPr/>
          </p:nvSpPr>
          <p:spPr bwMode="auto">
            <a:xfrm>
              <a:off x="2361" y="3546"/>
              <a:ext cx="23" cy="51"/>
            </a:xfrm>
            <a:custGeom>
              <a:avLst/>
              <a:gdLst>
                <a:gd name="T0" fmla="*/ 46 w 46"/>
                <a:gd name="T1" fmla="*/ 0 h 101"/>
                <a:gd name="T2" fmla="*/ 35 w 46"/>
                <a:gd name="T3" fmla="*/ 4 h 101"/>
                <a:gd name="T4" fmla="*/ 26 w 46"/>
                <a:gd name="T5" fmla="*/ 9 h 101"/>
                <a:gd name="T6" fmla="*/ 20 w 46"/>
                <a:gd name="T7" fmla="*/ 15 h 101"/>
                <a:gd name="T8" fmla="*/ 16 w 46"/>
                <a:gd name="T9" fmla="*/ 22 h 101"/>
                <a:gd name="T10" fmla="*/ 12 w 46"/>
                <a:gd name="T11" fmla="*/ 30 h 101"/>
                <a:gd name="T12" fmla="*/ 10 w 46"/>
                <a:gd name="T13" fmla="*/ 39 h 101"/>
                <a:gd name="T14" fmla="*/ 8 w 46"/>
                <a:gd name="T15" fmla="*/ 48 h 101"/>
                <a:gd name="T16" fmla="*/ 5 w 46"/>
                <a:gd name="T17" fmla="*/ 60 h 101"/>
                <a:gd name="T18" fmla="*/ 11 w 46"/>
                <a:gd name="T19" fmla="*/ 83 h 101"/>
                <a:gd name="T20" fmla="*/ 23 w 46"/>
                <a:gd name="T21" fmla="*/ 101 h 101"/>
                <a:gd name="T22" fmla="*/ 10 w 46"/>
                <a:gd name="T23" fmla="*/ 88 h 101"/>
                <a:gd name="T24" fmla="*/ 0 w 46"/>
                <a:gd name="T25" fmla="*/ 61 h 101"/>
                <a:gd name="T26" fmla="*/ 1 w 46"/>
                <a:gd name="T27" fmla="*/ 49 h 101"/>
                <a:gd name="T28" fmla="*/ 2 w 46"/>
                <a:gd name="T29" fmla="*/ 38 h 101"/>
                <a:gd name="T30" fmla="*/ 5 w 46"/>
                <a:gd name="T31" fmla="*/ 27 h 101"/>
                <a:gd name="T32" fmla="*/ 9 w 46"/>
                <a:gd name="T33" fmla="*/ 18 h 101"/>
                <a:gd name="T34" fmla="*/ 15 w 46"/>
                <a:gd name="T35" fmla="*/ 10 h 101"/>
                <a:gd name="T36" fmla="*/ 23 w 46"/>
                <a:gd name="T37" fmla="*/ 4 h 101"/>
                <a:gd name="T38" fmla="*/ 33 w 46"/>
                <a:gd name="T39" fmla="*/ 1 h 101"/>
                <a:gd name="T40" fmla="*/ 46 w 46"/>
                <a:gd name="T4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01">
                  <a:moveTo>
                    <a:pt x="46" y="0"/>
                  </a:moveTo>
                  <a:lnTo>
                    <a:pt x="35" y="4"/>
                  </a:lnTo>
                  <a:lnTo>
                    <a:pt x="26" y="9"/>
                  </a:lnTo>
                  <a:lnTo>
                    <a:pt x="20" y="15"/>
                  </a:lnTo>
                  <a:lnTo>
                    <a:pt x="16" y="22"/>
                  </a:lnTo>
                  <a:lnTo>
                    <a:pt x="12" y="30"/>
                  </a:lnTo>
                  <a:lnTo>
                    <a:pt x="10" y="39"/>
                  </a:lnTo>
                  <a:lnTo>
                    <a:pt x="8" y="48"/>
                  </a:lnTo>
                  <a:lnTo>
                    <a:pt x="5" y="60"/>
                  </a:lnTo>
                  <a:lnTo>
                    <a:pt x="11" y="83"/>
                  </a:lnTo>
                  <a:lnTo>
                    <a:pt x="23" y="101"/>
                  </a:lnTo>
                  <a:lnTo>
                    <a:pt x="10" y="88"/>
                  </a:lnTo>
                  <a:lnTo>
                    <a:pt x="0" y="61"/>
                  </a:lnTo>
                  <a:lnTo>
                    <a:pt x="1" y="49"/>
                  </a:lnTo>
                  <a:lnTo>
                    <a:pt x="2" y="38"/>
                  </a:lnTo>
                  <a:lnTo>
                    <a:pt x="5" y="27"/>
                  </a:lnTo>
                  <a:lnTo>
                    <a:pt x="9" y="18"/>
                  </a:lnTo>
                  <a:lnTo>
                    <a:pt x="15" y="10"/>
                  </a:lnTo>
                  <a:lnTo>
                    <a:pt x="23" y="4"/>
                  </a:lnTo>
                  <a:lnTo>
                    <a:pt x="33" y="1"/>
                  </a:lnTo>
                  <a:lnTo>
                    <a:pt x="46" y="0"/>
                  </a:lnTo>
                  <a:close/>
                </a:path>
              </a:pathLst>
            </a:custGeom>
            <a:solidFill>
              <a:srgbClr val="5B66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9" name="Freeform 131">
              <a:extLst>
                <a:ext uri="{FF2B5EF4-FFF2-40B4-BE49-F238E27FC236}">
                  <a16:creationId xmlns:a16="http://schemas.microsoft.com/office/drawing/2014/main" id="{87EC53E0-B69B-2F42-BFEA-F9738C014BC9}"/>
                </a:ext>
              </a:extLst>
            </p:cNvPr>
            <p:cNvSpPr>
              <a:spLocks/>
            </p:cNvSpPr>
            <p:nvPr/>
          </p:nvSpPr>
          <p:spPr bwMode="auto">
            <a:xfrm>
              <a:off x="2978" y="3551"/>
              <a:ext cx="23" cy="50"/>
            </a:xfrm>
            <a:custGeom>
              <a:avLst/>
              <a:gdLst>
                <a:gd name="T0" fmla="*/ 46 w 46"/>
                <a:gd name="T1" fmla="*/ 0 h 100"/>
                <a:gd name="T2" fmla="*/ 36 w 46"/>
                <a:gd name="T3" fmla="*/ 5 h 100"/>
                <a:gd name="T4" fmla="*/ 26 w 46"/>
                <a:gd name="T5" fmla="*/ 9 h 100"/>
                <a:gd name="T6" fmla="*/ 21 w 46"/>
                <a:gd name="T7" fmla="*/ 15 h 100"/>
                <a:gd name="T8" fmla="*/ 16 w 46"/>
                <a:gd name="T9" fmla="*/ 22 h 100"/>
                <a:gd name="T10" fmla="*/ 13 w 46"/>
                <a:gd name="T11" fmla="*/ 30 h 100"/>
                <a:gd name="T12" fmla="*/ 10 w 46"/>
                <a:gd name="T13" fmla="*/ 39 h 100"/>
                <a:gd name="T14" fmla="*/ 8 w 46"/>
                <a:gd name="T15" fmla="*/ 48 h 100"/>
                <a:gd name="T16" fmla="*/ 6 w 46"/>
                <a:gd name="T17" fmla="*/ 60 h 100"/>
                <a:gd name="T18" fmla="*/ 11 w 46"/>
                <a:gd name="T19" fmla="*/ 83 h 100"/>
                <a:gd name="T20" fmla="*/ 23 w 46"/>
                <a:gd name="T21" fmla="*/ 100 h 100"/>
                <a:gd name="T22" fmla="*/ 10 w 46"/>
                <a:gd name="T23" fmla="*/ 87 h 100"/>
                <a:gd name="T24" fmla="*/ 0 w 46"/>
                <a:gd name="T25" fmla="*/ 61 h 100"/>
                <a:gd name="T26" fmla="*/ 1 w 46"/>
                <a:gd name="T27" fmla="*/ 49 h 100"/>
                <a:gd name="T28" fmla="*/ 2 w 46"/>
                <a:gd name="T29" fmla="*/ 38 h 100"/>
                <a:gd name="T30" fmla="*/ 6 w 46"/>
                <a:gd name="T31" fmla="*/ 28 h 100"/>
                <a:gd name="T32" fmla="*/ 9 w 46"/>
                <a:gd name="T33" fmla="*/ 18 h 100"/>
                <a:gd name="T34" fmla="*/ 15 w 46"/>
                <a:gd name="T35" fmla="*/ 10 h 100"/>
                <a:gd name="T36" fmla="*/ 23 w 46"/>
                <a:gd name="T37" fmla="*/ 5 h 100"/>
                <a:gd name="T38" fmla="*/ 33 w 46"/>
                <a:gd name="T39" fmla="*/ 1 h 100"/>
                <a:gd name="T40" fmla="*/ 46 w 46"/>
                <a:gd name="T4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00">
                  <a:moveTo>
                    <a:pt x="46" y="0"/>
                  </a:moveTo>
                  <a:lnTo>
                    <a:pt x="36" y="5"/>
                  </a:lnTo>
                  <a:lnTo>
                    <a:pt x="26" y="9"/>
                  </a:lnTo>
                  <a:lnTo>
                    <a:pt x="21" y="15"/>
                  </a:lnTo>
                  <a:lnTo>
                    <a:pt x="16" y="22"/>
                  </a:lnTo>
                  <a:lnTo>
                    <a:pt x="13" y="30"/>
                  </a:lnTo>
                  <a:lnTo>
                    <a:pt x="10" y="39"/>
                  </a:lnTo>
                  <a:lnTo>
                    <a:pt x="8" y="48"/>
                  </a:lnTo>
                  <a:lnTo>
                    <a:pt x="6" y="60"/>
                  </a:lnTo>
                  <a:lnTo>
                    <a:pt x="11" y="83"/>
                  </a:lnTo>
                  <a:lnTo>
                    <a:pt x="23" y="100"/>
                  </a:lnTo>
                  <a:lnTo>
                    <a:pt x="10" y="87"/>
                  </a:lnTo>
                  <a:lnTo>
                    <a:pt x="0" y="61"/>
                  </a:lnTo>
                  <a:lnTo>
                    <a:pt x="1" y="49"/>
                  </a:lnTo>
                  <a:lnTo>
                    <a:pt x="2" y="38"/>
                  </a:lnTo>
                  <a:lnTo>
                    <a:pt x="6" y="28"/>
                  </a:lnTo>
                  <a:lnTo>
                    <a:pt x="9" y="18"/>
                  </a:lnTo>
                  <a:lnTo>
                    <a:pt x="15" y="10"/>
                  </a:lnTo>
                  <a:lnTo>
                    <a:pt x="23" y="5"/>
                  </a:lnTo>
                  <a:lnTo>
                    <a:pt x="33" y="1"/>
                  </a:lnTo>
                  <a:lnTo>
                    <a:pt x="46" y="0"/>
                  </a:lnTo>
                  <a:close/>
                </a:path>
              </a:pathLst>
            </a:custGeom>
            <a:solidFill>
              <a:srgbClr val="5B66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0" name="Freeform 132">
              <a:extLst>
                <a:ext uri="{FF2B5EF4-FFF2-40B4-BE49-F238E27FC236}">
                  <a16:creationId xmlns:a16="http://schemas.microsoft.com/office/drawing/2014/main" id="{08B2F863-53B7-D545-AC6E-E35FEDB0195C}"/>
                </a:ext>
              </a:extLst>
            </p:cNvPr>
            <p:cNvSpPr>
              <a:spLocks/>
            </p:cNvSpPr>
            <p:nvPr/>
          </p:nvSpPr>
          <p:spPr bwMode="auto">
            <a:xfrm>
              <a:off x="2439" y="3548"/>
              <a:ext cx="23" cy="51"/>
            </a:xfrm>
            <a:custGeom>
              <a:avLst/>
              <a:gdLst>
                <a:gd name="T0" fmla="*/ 45 w 45"/>
                <a:gd name="T1" fmla="*/ 0 h 101"/>
                <a:gd name="T2" fmla="*/ 35 w 45"/>
                <a:gd name="T3" fmla="*/ 5 h 101"/>
                <a:gd name="T4" fmla="*/ 27 w 45"/>
                <a:gd name="T5" fmla="*/ 11 h 101"/>
                <a:gd name="T6" fmla="*/ 21 w 45"/>
                <a:gd name="T7" fmla="*/ 16 h 101"/>
                <a:gd name="T8" fmla="*/ 16 w 45"/>
                <a:gd name="T9" fmla="*/ 23 h 101"/>
                <a:gd name="T10" fmla="*/ 13 w 45"/>
                <a:gd name="T11" fmla="*/ 30 h 101"/>
                <a:gd name="T12" fmla="*/ 11 w 45"/>
                <a:gd name="T13" fmla="*/ 39 h 101"/>
                <a:gd name="T14" fmla="*/ 8 w 45"/>
                <a:gd name="T15" fmla="*/ 49 h 101"/>
                <a:gd name="T16" fmla="*/ 6 w 45"/>
                <a:gd name="T17" fmla="*/ 60 h 101"/>
                <a:gd name="T18" fmla="*/ 11 w 45"/>
                <a:gd name="T19" fmla="*/ 84 h 101"/>
                <a:gd name="T20" fmla="*/ 23 w 45"/>
                <a:gd name="T21" fmla="*/ 101 h 101"/>
                <a:gd name="T22" fmla="*/ 9 w 45"/>
                <a:gd name="T23" fmla="*/ 89 h 101"/>
                <a:gd name="T24" fmla="*/ 0 w 45"/>
                <a:gd name="T25" fmla="*/ 61 h 101"/>
                <a:gd name="T26" fmla="*/ 1 w 45"/>
                <a:gd name="T27" fmla="*/ 50 h 101"/>
                <a:gd name="T28" fmla="*/ 4 w 45"/>
                <a:gd name="T29" fmla="*/ 38 h 101"/>
                <a:gd name="T30" fmla="*/ 6 w 45"/>
                <a:gd name="T31" fmla="*/ 28 h 101"/>
                <a:gd name="T32" fmla="*/ 11 w 45"/>
                <a:gd name="T33" fmla="*/ 19 h 101"/>
                <a:gd name="T34" fmla="*/ 15 w 45"/>
                <a:gd name="T35" fmla="*/ 11 h 101"/>
                <a:gd name="T36" fmla="*/ 23 w 45"/>
                <a:gd name="T37" fmla="*/ 5 h 101"/>
                <a:gd name="T38" fmla="*/ 33 w 45"/>
                <a:gd name="T39" fmla="*/ 1 h 101"/>
                <a:gd name="T40" fmla="*/ 45 w 45"/>
                <a:gd name="T4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101">
                  <a:moveTo>
                    <a:pt x="45" y="0"/>
                  </a:moveTo>
                  <a:lnTo>
                    <a:pt x="35" y="5"/>
                  </a:lnTo>
                  <a:lnTo>
                    <a:pt x="27" y="11"/>
                  </a:lnTo>
                  <a:lnTo>
                    <a:pt x="21" y="16"/>
                  </a:lnTo>
                  <a:lnTo>
                    <a:pt x="16" y="23"/>
                  </a:lnTo>
                  <a:lnTo>
                    <a:pt x="13" y="30"/>
                  </a:lnTo>
                  <a:lnTo>
                    <a:pt x="11" y="39"/>
                  </a:lnTo>
                  <a:lnTo>
                    <a:pt x="8" y="49"/>
                  </a:lnTo>
                  <a:lnTo>
                    <a:pt x="6" y="60"/>
                  </a:lnTo>
                  <a:lnTo>
                    <a:pt x="11" y="84"/>
                  </a:lnTo>
                  <a:lnTo>
                    <a:pt x="23" y="101"/>
                  </a:lnTo>
                  <a:lnTo>
                    <a:pt x="9" y="89"/>
                  </a:lnTo>
                  <a:lnTo>
                    <a:pt x="0" y="61"/>
                  </a:lnTo>
                  <a:lnTo>
                    <a:pt x="1" y="50"/>
                  </a:lnTo>
                  <a:lnTo>
                    <a:pt x="4" y="38"/>
                  </a:lnTo>
                  <a:lnTo>
                    <a:pt x="6" y="28"/>
                  </a:lnTo>
                  <a:lnTo>
                    <a:pt x="11" y="19"/>
                  </a:lnTo>
                  <a:lnTo>
                    <a:pt x="15" y="11"/>
                  </a:lnTo>
                  <a:lnTo>
                    <a:pt x="23" y="5"/>
                  </a:lnTo>
                  <a:lnTo>
                    <a:pt x="33" y="1"/>
                  </a:lnTo>
                  <a:lnTo>
                    <a:pt x="45" y="0"/>
                  </a:lnTo>
                  <a:close/>
                </a:path>
              </a:pathLst>
            </a:custGeom>
            <a:solidFill>
              <a:srgbClr val="5B66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1" name="Freeform 133">
              <a:extLst>
                <a:ext uri="{FF2B5EF4-FFF2-40B4-BE49-F238E27FC236}">
                  <a16:creationId xmlns:a16="http://schemas.microsoft.com/office/drawing/2014/main" id="{D6942E13-798D-B844-B395-A58DAB3BAB9C}"/>
                </a:ext>
              </a:extLst>
            </p:cNvPr>
            <p:cNvSpPr>
              <a:spLocks/>
            </p:cNvSpPr>
            <p:nvPr/>
          </p:nvSpPr>
          <p:spPr bwMode="auto">
            <a:xfrm>
              <a:off x="3065" y="3548"/>
              <a:ext cx="23" cy="51"/>
            </a:xfrm>
            <a:custGeom>
              <a:avLst/>
              <a:gdLst>
                <a:gd name="T0" fmla="*/ 45 w 45"/>
                <a:gd name="T1" fmla="*/ 0 h 101"/>
                <a:gd name="T2" fmla="*/ 35 w 45"/>
                <a:gd name="T3" fmla="*/ 5 h 101"/>
                <a:gd name="T4" fmla="*/ 27 w 45"/>
                <a:gd name="T5" fmla="*/ 9 h 101"/>
                <a:gd name="T6" fmla="*/ 21 w 45"/>
                <a:gd name="T7" fmla="*/ 15 h 101"/>
                <a:gd name="T8" fmla="*/ 16 w 45"/>
                <a:gd name="T9" fmla="*/ 22 h 101"/>
                <a:gd name="T10" fmla="*/ 13 w 45"/>
                <a:gd name="T11" fmla="*/ 30 h 101"/>
                <a:gd name="T12" fmla="*/ 10 w 45"/>
                <a:gd name="T13" fmla="*/ 39 h 101"/>
                <a:gd name="T14" fmla="*/ 8 w 45"/>
                <a:gd name="T15" fmla="*/ 49 h 101"/>
                <a:gd name="T16" fmla="*/ 6 w 45"/>
                <a:gd name="T17" fmla="*/ 60 h 101"/>
                <a:gd name="T18" fmla="*/ 10 w 45"/>
                <a:gd name="T19" fmla="*/ 84 h 101"/>
                <a:gd name="T20" fmla="*/ 23 w 45"/>
                <a:gd name="T21" fmla="*/ 101 h 101"/>
                <a:gd name="T22" fmla="*/ 9 w 45"/>
                <a:gd name="T23" fmla="*/ 89 h 101"/>
                <a:gd name="T24" fmla="*/ 0 w 45"/>
                <a:gd name="T25" fmla="*/ 61 h 101"/>
                <a:gd name="T26" fmla="*/ 1 w 45"/>
                <a:gd name="T27" fmla="*/ 50 h 101"/>
                <a:gd name="T28" fmla="*/ 2 w 45"/>
                <a:gd name="T29" fmla="*/ 38 h 101"/>
                <a:gd name="T30" fmla="*/ 6 w 45"/>
                <a:gd name="T31" fmla="*/ 28 h 101"/>
                <a:gd name="T32" fmla="*/ 9 w 45"/>
                <a:gd name="T33" fmla="*/ 19 h 101"/>
                <a:gd name="T34" fmla="*/ 15 w 45"/>
                <a:gd name="T35" fmla="*/ 11 h 101"/>
                <a:gd name="T36" fmla="*/ 23 w 45"/>
                <a:gd name="T37" fmla="*/ 5 h 101"/>
                <a:gd name="T38" fmla="*/ 32 w 45"/>
                <a:gd name="T39" fmla="*/ 1 h 101"/>
                <a:gd name="T40" fmla="*/ 45 w 45"/>
                <a:gd name="T4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101">
                  <a:moveTo>
                    <a:pt x="45" y="0"/>
                  </a:moveTo>
                  <a:lnTo>
                    <a:pt x="35" y="5"/>
                  </a:lnTo>
                  <a:lnTo>
                    <a:pt x="27" y="9"/>
                  </a:lnTo>
                  <a:lnTo>
                    <a:pt x="21" y="15"/>
                  </a:lnTo>
                  <a:lnTo>
                    <a:pt x="16" y="22"/>
                  </a:lnTo>
                  <a:lnTo>
                    <a:pt x="13" y="30"/>
                  </a:lnTo>
                  <a:lnTo>
                    <a:pt x="10" y="39"/>
                  </a:lnTo>
                  <a:lnTo>
                    <a:pt x="8" y="49"/>
                  </a:lnTo>
                  <a:lnTo>
                    <a:pt x="6" y="60"/>
                  </a:lnTo>
                  <a:lnTo>
                    <a:pt x="10" y="84"/>
                  </a:lnTo>
                  <a:lnTo>
                    <a:pt x="23" y="101"/>
                  </a:lnTo>
                  <a:lnTo>
                    <a:pt x="9" y="89"/>
                  </a:lnTo>
                  <a:lnTo>
                    <a:pt x="0" y="61"/>
                  </a:lnTo>
                  <a:lnTo>
                    <a:pt x="1" y="50"/>
                  </a:lnTo>
                  <a:lnTo>
                    <a:pt x="2" y="38"/>
                  </a:lnTo>
                  <a:lnTo>
                    <a:pt x="6" y="28"/>
                  </a:lnTo>
                  <a:lnTo>
                    <a:pt x="9" y="19"/>
                  </a:lnTo>
                  <a:lnTo>
                    <a:pt x="15" y="11"/>
                  </a:lnTo>
                  <a:lnTo>
                    <a:pt x="23" y="5"/>
                  </a:lnTo>
                  <a:lnTo>
                    <a:pt x="32" y="1"/>
                  </a:lnTo>
                  <a:lnTo>
                    <a:pt x="45" y="0"/>
                  </a:lnTo>
                  <a:close/>
                </a:path>
              </a:pathLst>
            </a:custGeom>
            <a:solidFill>
              <a:srgbClr val="5B66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2" name="Freeform 134">
              <a:extLst>
                <a:ext uri="{FF2B5EF4-FFF2-40B4-BE49-F238E27FC236}">
                  <a16:creationId xmlns:a16="http://schemas.microsoft.com/office/drawing/2014/main" id="{4D93BB28-2837-DA4C-A5FE-62DBAAAFDBC8}"/>
                </a:ext>
              </a:extLst>
            </p:cNvPr>
            <p:cNvSpPr>
              <a:spLocks/>
            </p:cNvSpPr>
            <p:nvPr/>
          </p:nvSpPr>
          <p:spPr bwMode="auto">
            <a:xfrm>
              <a:off x="2139" y="3356"/>
              <a:ext cx="94" cy="60"/>
            </a:xfrm>
            <a:custGeom>
              <a:avLst/>
              <a:gdLst>
                <a:gd name="T0" fmla="*/ 188 w 188"/>
                <a:gd name="T1" fmla="*/ 0 h 121"/>
                <a:gd name="T2" fmla="*/ 187 w 188"/>
                <a:gd name="T3" fmla="*/ 14 h 121"/>
                <a:gd name="T4" fmla="*/ 172 w 188"/>
                <a:gd name="T5" fmla="*/ 18 h 121"/>
                <a:gd name="T6" fmla="*/ 154 w 188"/>
                <a:gd name="T7" fmla="*/ 27 h 121"/>
                <a:gd name="T8" fmla="*/ 135 w 188"/>
                <a:gd name="T9" fmla="*/ 36 h 121"/>
                <a:gd name="T10" fmla="*/ 116 w 188"/>
                <a:gd name="T11" fmla="*/ 46 h 121"/>
                <a:gd name="T12" fmla="*/ 99 w 188"/>
                <a:gd name="T13" fmla="*/ 58 h 121"/>
                <a:gd name="T14" fmla="*/ 82 w 188"/>
                <a:gd name="T15" fmla="*/ 69 h 121"/>
                <a:gd name="T16" fmla="*/ 66 w 188"/>
                <a:gd name="T17" fmla="*/ 83 h 121"/>
                <a:gd name="T18" fmla="*/ 53 w 188"/>
                <a:gd name="T19" fmla="*/ 98 h 121"/>
                <a:gd name="T20" fmla="*/ 43 w 188"/>
                <a:gd name="T21" fmla="*/ 115 h 121"/>
                <a:gd name="T22" fmla="*/ 0 w 188"/>
                <a:gd name="T23" fmla="*/ 121 h 121"/>
                <a:gd name="T24" fmla="*/ 7 w 188"/>
                <a:gd name="T25" fmla="*/ 108 h 121"/>
                <a:gd name="T26" fmla="*/ 15 w 188"/>
                <a:gd name="T27" fmla="*/ 97 h 121"/>
                <a:gd name="T28" fmla="*/ 24 w 188"/>
                <a:gd name="T29" fmla="*/ 86 h 121"/>
                <a:gd name="T30" fmla="*/ 35 w 188"/>
                <a:gd name="T31" fmla="*/ 77 h 121"/>
                <a:gd name="T32" fmla="*/ 46 w 188"/>
                <a:gd name="T33" fmla="*/ 68 h 121"/>
                <a:gd name="T34" fmla="*/ 58 w 188"/>
                <a:gd name="T35" fmla="*/ 59 h 121"/>
                <a:gd name="T36" fmla="*/ 70 w 188"/>
                <a:gd name="T37" fmla="*/ 52 h 121"/>
                <a:gd name="T38" fmla="*/ 83 w 188"/>
                <a:gd name="T39" fmla="*/ 44 h 121"/>
                <a:gd name="T40" fmla="*/ 97 w 188"/>
                <a:gd name="T41" fmla="*/ 37 h 121"/>
                <a:gd name="T42" fmla="*/ 109 w 188"/>
                <a:gd name="T43" fmla="*/ 31 h 121"/>
                <a:gd name="T44" fmla="*/ 123 w 188"/>
                <a:gd name="T45" fmla="*/ 25 h 121"/>
                <a:gd name="T46" fmla="*/ 137 w 188"/>
                <a:gd name="T47" fmla="*/ 20 h 121"/>
                <a:gd name="T48" fmla="*/ 150 w 188"/>
                <a:gd name="T49" fmla="*/ 14 h 121"/>
                <a:gd name="T50" fmla="*/ 164 w 188"/>
                <a:gd name="T51" fmla="*/ 9 h 121"/>
                <a:gd name="T52" fmla="*/ 176 w 188"/>
                <a:gd name="T53" fmla="*/ 5 h 121"/>
                <a:gd name="T54" fmla="*/ 188 w 188"/>
                <a:gd name="T55"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21">
                  <a:moveTo>
                    <a:pt x="188" y="0"/>
                  </a:moveTo>
                  <a:lnTo>
                    <a:pt x="187" y="14"/>
                  </a:lnTo>
                  <a:lnTo>
                    <a:pt x="172" y="18"/>
                  </a:lnTo>
                  <a:lnTo>
                    <a:pt x="154" y="27"/>
                  </a:lnTo>
                  <a:lnTo>
                    <a:pt x="135" y="36"/>
                  </a:lnTo>
                  <a:lnTo>
                    <a:pt x="116" y="46"/>
                  </a:lnTo>
                  <a:lnTo>
                    <a:pt x="99" y="58"/>
                  </a:lnTo>
                  <a:lnTo>
                    <a:pt x="82" y="69"/>
                  </a:lnTo>
                  <a:lnTo>
                    <a:pt x="66" y="83"/>
                  </a:lnTo>
                  <a:lnTo>
                    <a:pt x="53" y="98"/>
                  </a:lnTo>
                  <a:lnTo>
                    <a:pt x="43" y="115"/>
                  </a:lnTo>
                  <a:lnTo>
                    <a:pt x="0" y="121"/>
                  </a:lnTo>
                  <a:lnTo>
                    <a:pt x="7" y="108"/>
                  </a:lnTo>
                  <a:lnTo>
                    <a:pt x="15" y="97"/>
                  </a:lnTo>
                  <a:lnTo>
                    <a:pt x="24" y="86"/>
                  </a:lnTo>
                  <a:lnTo>
                    <a:pt x="35" y="77"/>
                  </a:lnTo>
                  <a:lnTo>
                    <a:pt x="46" y="68"/>
                  </a:lnTo>
                  <a:lnTo>
                    <a:pt x="58" y="59"/>
                  </a:lnTo>
                  <a:lnTo>
                    <a:pt x="70" y="52"/>
                  </a:lnTo>
                  <a:lnTo>
                    <a:pt x="83" y="44"/>
                  </a:lnTo>
                  <a:lnTo>
                    <a:pt x="97" y="37"/>
                  </a:lnTo>
                  <a:lnTo>
                    <a:pt x="109" y="31"/>
                  </a:lnTo>
                  <a:lnTo>
                    <a:pt x="123" y="25"/>
                  </a:lnTo>
                  <a:lnTo>
                    <a:pt x="137" y="20"/>
                  </a:lnTo>
                  <a:lnTo>
                    <a:pt x="150" y="14"/>
                  </a:lnTo>
                  <a:lnTo>
                    <a:pt x="164" y="9"/>
                  </a:lnTo>
                  <a:lnTo>
                    <a:pt x="176" y="5"/>
                  </a:lnTo>
                  <a:lnTo>
                    <a:pt x="188"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3" name="Freeform 135">
              <a:extLst>
                <a:ext uri="{FF2B5EF4-FFF2-40B4-BE49-F238E27FC236}">
                  <a16:creationId xmlns:a16="http://schemas.microsoft.com/office/drawing/2014/main" id="{17FD536D-07CD-4F4B-AAC1-456CD5DC64C7}"/>
                </a:ext>
              </a:extLst>
            </p:cNvPr>
            <p:cNvSpPr>
              <a:spLocks/>
            </p:cNvSpPr>
            <p:nvPr/>
          </p:nvSpPr>
          <p:spPr bwMode="auto">
            <a:xfrm>
              <a:off x="2014" y="3460"/>
              <a:ext cx="136" cy="32"/>
            </a:xfrm>
            <a:custGeom>
              <a:avLst/>
              <a:gdLst>
                <a:gd name="T0" fmla="*/ 273 w 273"/>
                <a:gd name="T1" fmla="*/ 8 h 66"/>
                <a:gd name="T2" fmla="*/ 152 w 273"/>
                <a:gd name="T3" fmla="*/ 22 h 66"/>
                <a:gd name="T4" fmla="*/ 133 w 273"/>
                <a:gd name="T5" fmla="*/ 27 h 66"/>
                <a:gd name="T6" fmla="*/ 116 w 273"/>
                <a:gd name="T7" fmla="*/ 30 h 66"/>
                <a:gd name="T8" fmla="*/ 99 w 273"/>
                <a:gd name="T9" fmla="*/ 35 h 66"/>
                <a:gd name="T10" fmla="*/ 84 w 273"/>
                <a:gd name="T11" fmla="*/ 39 h 66"/>
                <a:gd name="T12" fmla="*/ 68 w 273"/>
                <a:gd name="T13" fmla="*/ 45 h 66"/>
                <a:gd name="T14" fmla="*/ 53 w 273"/>
                <a:gd name="T15" fmla="*/ 51 h 66"/>
                <a:gd name="T16" fmla="*/ 37 w 273"/>
                <a:gd name="T17" fmla="*/ 58 h 66"/>
                <a:gd name="T18" fmla="*/ 19 w 273"/>
                <a:gd name="T19" fmla="*/ 66 h 66"/>
                <a:gd name="T20" fmla="*/ 0 w 273"/>
                <a:gd name="T21" fmla="*/ 63 h 66"/>
                <a:gd name="T22" fmla="*/ 10 w 273"/>
                <a:gd name="T23" fmla="*/ 53 h 66"/>
                <a:gd name="T24" fmla="*/ 23 w 273"/>
                <a:gd name="T25" fmla="*/ 44 h 66"/>
                <a:gd name="T26" fmla="*/ 35 w 273"/>
                <a:gd name="T27" fmla="*/ 36 h 66"/>
                <a:gd name="T28" fmla="*/ 49 w 273"/>
                <a:gd name="T29" fmla="*/ 30 h 66"/>
                <a:gd name="T30" fmla="*/ 63 w 273"/>
                <a:gd name="T31" fmla="*/ 24 h 66"/>
                <a:gd name="T32" fmla="*/ 78 w 273"/>
                <a:gd name="T33" fmla="*/ 20 h 66"/>
                <a:gd name="T34" fmla="*/ 93 w 273"/>
                <a:gd name="T35" fmla="*/ 16 h 66"/>
                <a:gd name="T36" fmla="*/ 108 w 273"/>
                <a:gd name="T37" fmla="*/ 13 h 66"/>
                <a:gd name="T38" fmla="*/ 124 w 273"/>
                <a:gd name="T39" fmla="*/ 10 h 66"/>
                <a:gd name="T40" fmla="*/ 140 w 273"/>
                <a:gd name="T41" fmla="*/ 9 h 66"/>
                <a:gd name="T42" fmla="*/ 156 w 273"/>
                <a:gd name="T43" fmla="*/ 7 h 66"/>
                <a:gd name="T44" fmla="*/ 171 w 273"/>
                <a:gd name="T45" fmla="*/ 6 h 66"/>
                <a:gd name="T46" fmla="*/ 188 w 273"/>
                <a:gd name="T47" fmla="*/ 5 h 66"/>
                <a:gd name="T48" fmla="*/ 203 w 273"/>
                <a:gd name="T49" fmla="*/ 4 h 66"/>
                <a:gd name="T50" fmla="*/ 218 w 273"/>
                <a:gd name="T51" fmla="*/ 2 h 66"/>
                <a:gd name="T52" fmla="*/ 233 w 273"/>
                <a:gd name="T53" fmla="*/ 0 h 66"/>
                <a:gd name="T54" fmla="*/ 234 w 273"/>
                <a:gd name="T55" fmla="*/ 0 h 66"/>
                <a:gd name="T56" fmla="*/ 238 w 273"/>
                <a:gd name="T57" fmla="*/ 1 h 66"/>
                <a:gd name="T58" fmla="*/ 244 w 273"/>
                <a:gd name="T59" fmla="*/ 4 h 66"/>
                <a:gd name="T60" fmla="*/ 251 w 273"/>
                <a:gd name="T61" fmla="*/ 5 h 66"/>
                <a:gd name="T62" fmla="*/ 258 w 273"/>
                <a:gd name="T63" fmla="*/ 7 h 66"/>
                <a:gd name="T64" fmla="*/ 264 w 273"/>
                <a:gd name="T65" fmla="*/ 8 h 66"/>
                <a:gd name="T66" fmla="*/ 269 w 273"/>
                <a:gd name="T67" fmla="*/ 8 h 66"/>
                <a:gd name="T68" fmla="*/ 273 w 273"/>
                <a:gd name="T69" fmla="*/ 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3" h="66">
                  <a:moveTo>
                    <a:pt x="273" y="8"/>
                  </a:moveTo>
                  <a:lnTo>
                    <a:pt x="152" y="22"/>
                  </a:lnTo>
                  <a:lnTo>
                    <a:pt x="133" y="27"/>
                  </a:lnTo>
                  <a:lnTo>
                    <a:pt x="116" y="30"/>
                  </a:lnTo>
                  <a:lnTo>
                    <a:pt x="99" y="35"/>
                  </a:lnTo>
                  <a:lnTo>
                    <a:pt x="84" y="39"/>
                  </a:lnTo>
                  <a:lnTo>
                    <a:pt x="68" y="45"/>
                  </a:lnTo>
                  <a:lnTo>
                    <a:pt x="53" y="51"/>
                  </a:lnTo>
                  <a:lnTo>
                    <a:pt x="37" y="58"/>
                  </a:lnTo>
                  <a:lnTo>
                    <a:pt x="19" y="66"/>
                  </a:lnTo>
                  <a:lnTo>
                    <a:pt x="0" y="63"/>
                  </a:lnTo>
                  <a:lnTo>
                    <a:pt x="10" y="53"/>
                  </a:lnTo>
                  <a:lnTo>
                    <a:pt x="23" y="44"/>
                  </a:lnTo>
                  <a:lnTo>
                    <a:pt x="35" y="36"/>
                  </a:lnTo>
                  <a:lnTo>
                    <a:pt x="49" y="30"/>
                  </a:lnTo>
                  <a:lnTo>
                    <a:pt x="63" y="24"/>
                  </a:lnTo>
                  <a:lnTo>
                    <a:pt x="78" y="20"/>
                  </a:lnTo>
                  <a:lnTo>
                    <a:pt x="93" y="16"/>
                  </a:lnTo>
                  <a:lnTo>
                    <a:pt x="108" y="13"/>
                  </a:lnTo>
                  <a:lnTo>
                    <a:pt x="124" y="10"/>
                  </a:lnTo>
                  <a:lnTo>
                    <a:pt x="140" y="9"/>
                  </a:lnTo>
                  <a:lnTo>
                    <a:pt x="156" y="7"/>
                  </a:lnTo>
                  <a:lnTo>
                    <a:pt x="171" y="6"/>
                  </a:lnTo>
                  <a:lnTo>
                    <a:pt x="188" y="5"/>
                  </a:lnTo>
                  <a:lnTo>
                    <a:pt x="203" y="4"/>
                  </a:lnTo>
                  <a:lnTo>
                    <a:pt x="218" y="2"/>
                  </a:lnTo>
                  <a:lnTo>
                    <a:pt x="233" y="0"/>
                  </a:lnTo>
                  <a:lnTo>
                    <a:pt x="234" y="0"/>
                  </a:lnTo>
                  <a:lnTo>
                    <a:pt x="238" y="1"/>
                  </a:lnTo>
                  <a:lnTo>
                    <a:pt x="244" y="4"/>
                  </a:lnTo>
                  <a:lnTo>
                    <a:pt x="251" y="5"/>
                  </a:lnTo>
                  <a:lnTo>
                    <a:pt x="258" y="7"/>
                  </a:lnTo>
                  <a:lnTo>
                    <a:pt x="264" y="8"/>
                  </a:lnTo>
                  <a:lnTo>
                    <a:pt x="269" y="8"/>
                  </a:lnTo>
                  <a:lnTo>
                    <a:pt x="273" y="8"/>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4" name="Rectangle 136">
              <a:extLst>
                <a:ext uri="{FF2B5EF4-FFF2-40B4-BE49-F238E27FC236}">
                  <a16:creationId xmlns:a16="http://schemas.microsoft.com/office/drawing/2014/main" id="{E842AB11-8A66-F54A-BA00-CE17EFC93F3D}"/>
                </a:ext>
              </a:extLst>
            </p:cNvPr>
            <p:cNvSpPr>
              <a:spLocks noChangeArrowheads="1"/>
            </p:cNvSpPr>
            <p:nvPr/>
          </p:nvSpPr>
          <p:spPr bwMode="auto">
            <a:xfrm>
              <a:off x="2288" y="3518"/>
              <a:ext cx="15" cy="43"/>
            </a:xfrm>
            <a:prstGeom prst="rect">
              <a:avLst/>
            </a:prstGeom>
            <a:solidFill>
              <a:srgbClr val="333D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625" name="Freeform 137">
              <a:extLst>
                <a:ext uri="{FF2B5EF4-FFF2-40B4-BE49-F238E27FC236}">
                  <a16:creationId xmlns:a16="http://schemas.microsoft.com/office/drawing/2014/main" id="{429091C2-48B4-484F-9772-49C5AD7DC5E5}"/>
                </a:ext>
              </a:extLst>
            </p:cNvPr>
            <p:cNvSpPr>
              <a:spLocks/>
            </p:cNvSpPr>
            <p:nvPr/>
          </p:nvSpPr>
          <p:spPr bwMode="auto">
            <a:xfrm>
              <a:off x="2179" y="3485"/>
              <a:ext cx="15" cy="22"/>
            </a:xfrm>
            <a:custGeom>
              <a:avLst/>
              <a:gdLst>
                <a:gd name="T0" fmla="*/ 23 w 30"/>
                <a:gd name="T1" fmla="*/ 0 h 42"/>
                <a:gd name="T2" fmla="*/ 7 w 30"/>
                <a:gd name="T3" fmla="*/ 0 h 42"/>
                <a:gd name="T4" fmla="*/ 5 w 30"/>
                <a:gd name="T5" fmla="*/ 0 h 42"/>
                <a:gd name="T6" fmla="*/ 3 w 30"/>
                <a:gd name="T7" fmla="*/ 1 h 42"/>
                <a:gd name="T8" fmla="*/ 2 w 30"/>
                <a:gd name="T9" fmla="*/ 3 h 42"/>
                <a:gd name="T10" fmla="*/ 0 w 30"/>
                <a:gd name="T11" fmla="*/ 6 h 42"/>
                <a:gd name="T12" fmla="*/ 0 w 30"/>
                <a:gd name="T13" fmla="*/ 36 h 42"/>
                <a:gd name="T14" fmla="*/ 2 w 30"/>
                <a:gd name="T15" fmla="*/ 38 h 42"/>
                <a:gd name="T16" fmla="*/ 3 w 30"/>
                <a:gd name="T17" fmla="*/ 40 h 42"/>
                <a:gd name="T18" fmla="*/ 5 w 30"/>
                <a:gd name="T19" fmla="*/ 41 h 42"/>
                <a:gd name="T20" fmla="*/ 7 w 30"/>
                <a:gd name="T21" fmla="*/ 42 h 42"/>
                <a:gd name="T22" fmla="*/ 23 w 30"/>
                <a:gd name="T23" fmla="*/ 42 h 42"/>
                <a:gd name="T24" fmla="*/ 26 w 30"/>
                <a:gd name="T25" fmla="*/ 41 h 42"/>
                <a:gd name="T26" fmla="*/ 28 w 30"/>
                <a:gd name="T27" fmla="*/ 40 h 42"/>
                <a:gd name="T28" fmla="*/ 29 w 30"/>
                <a:gd name="T29" fmla="*/ 38 h 42"/>
                <a:gd name="T30" fmla="*/ 30 w 30"/>
                <a:gd name="T31" fmla="*/ 36 h 42"/>
                <a:gd name="T32" fmla="*/ 30 w 30"/>
                <a:gd name="T33" fmla="*/ 6 h 42"/>
                <a:gd name="T34" fmla="*/ 29 w 30"/>
                <a:gd name="T35" fmla="*/ 3 h 42"/>
                <a:gd name="T36" fmla="*/ 28 w 30"/>
                <a:gd name="T37" fmla="*/ 1 h 42"/>
                <a:gd name="T38" fmla="*/ 26 w 30"/>
                <a:gd name="T39" fmla="*/ 0 h 42"/>
                <a:gd name="T40" fmla="*/ 23 w 30"/>
                <a:gd name="T4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 h="42">
                  <a:moveTo>
                    <a:pt x="23" y="0"/>
                  </a:moveTo>
                  <a:lnTo>
                    <a:pt x="7" y="0"/>
                  </a:lnTo>
                  <a:lnTo>
                    <a:pt x="5" y="0"/>
                  </a:lnTo>
                  <a:lnTo>
                    <a:pt x="3" y="1"/>
                  </a:lnTo>
                  <a:lnTo>
                    <a:pt x="2" y="3"/>
                  </a:lnTo>
                  <a:lnTo>
                    <a:pt x="0" y="6"/>
                  </a:lnTo>
                  <a:lnTo>
                    <a:pt x="0" y="36"/>
                  </a:lnTo>
                  <a:lnTo>
                    <a:pt x="2" y="38"/>
                  </a:lnTo>
                  <a:lnTo>
                    <a:pt x="3" y="40"/>
                  </a:lnTo>
                  <a:lnTo>
                    <a:pt x="5" y="41"/>
                  </a:lnTo>
                  <a:lnTo>
                    <a:pt x="7" y="42"/>
                  </a:lnTo>
                  <a:lnTo>
                    <a:pt x="23" y="42"/>
                  </a:lnTo>
                  <a:lnTo>
                    <a:pt x="26" y="41"/>
                  </a:lnTo>
                  <a:lnTo>
                    <a:pt x="28" y="40"/>
                  </a:lnTo>
                  <a:lnTo>
                    <a:pt x="29" y="38"/>
                  </a:lnTo>
                  <a:lnTo>
                    <a:pt x="30" y="36"/>
                  </a:lnTo>
                  <a:lnTo>
                    <a:pt x="30" y="6"/>
                  </a:lnTo>
                  <a:lnTo>
                    <a:pt x="29" y="3"/>
                  </a:lnTo>
                  <a:lnTo>
                    <a:pt x="28" y="1"/>
                  </a:lnTo>
                  <a:lnTo>
                    <a:pt x="26" y="0"/>
                  </a:lnTo>
                  <a:lnTo>
                    <a:pt x="23" y="0"/>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6" name="Rectangle 138">
              <a:extLst>
                <a:ext uri="{FF2B5EF4-FFF2-40B4-BE49-F238E27FC236}">
                  <a16:creationId xmlns:a16="http://schemas.microsoft.com/office/drawing/2014/main" id="{23AD1699-C68B-0A4F-97EC-AB844AD0A376}"/>
                </a:ext>
              </a:extLst>
            </p:cNvPr>
            <p:cNvSpPr>
              <a:spLocks noChangeArrowheads="1"/>
            </p:cNvSpPr>
            <p:nvPr/>
          </p:nvSpPr>
          <p:spPr bwMode="auto">
            <a:xfrm>
              <a:off x="2219" y="3473"/>
              <a:ext cx="4" cy="11"/>
            </a:xfrm>
            <a:prstGeom prst="rect">
              <a:avLst/>
            </a:prstGeom>
            <a:solidFill>
              <a:srgbClr val="000F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627" name="Freeform 139">
              <a:extLst>
                <a:ext uri="{FF2B5EF4-FFF2-40B4-BE49-F238E27FC236}">
                  <a16:creationId xmlns:a16="http://schemas.microsoft.com/office/drawing/2014/main" id="{B9F22BCB-F145-7343-B7F0-53731C5D31C1}"/>
                </a:ext>
              </a:extLst>
            </p:cNvPr>
            <p:cNvSpPr>
              <a:spLocks/>
            </p:cNvSpPr>
            <p:nvPr/>
          </p:nvSpPr>
          <p:spPr bwMode="auto">
            <a:xfrm>
              <a:off x="2176" y="3425"/>
              <a:ext cx="22" cy="41"/>
            </a:xfrm>
            <a:custGeom>
              <a:avLst/>
              <a:gdLst>
                <a:gd name="T0" fmla="*/ 43 w 43"/>
                <a:gd name="T1" fmla="*/ 0 h 83"/>
                <a:gd name="T2" fmla="*/ 43 w 43"/>
                <a:gd name="T3" fmla="*/ 83 h 83"/>
                <a:gd name="T4" fmla="*/ 26 w 43"/>
                <a:gd name="T5" fmla="*/ 83 h 83"/>
                <a:gd name="T6" fmla="*/ 0 w 43"/>
                <a:gd name="T7" fmla="*/ 81 h 83"/>
                <a:gd name="T8" fmla="*/ 10 w 43"/>
                <a:gd name="T9" fmla="*/ 76 h 83"/>
                <a:gd name="T10" fmla="*/ 26 w 43"/>
                <a:gd name="T11" fmla="*/ 81 h 83"/>
                <a:gd name="T12" fmla="*/ 26 w 43"/>
                <a:gd name="T13" fmla="*/ 2 h 83"/>
                <a:gd name="T14" fmla="*/ 43 w 43"/>
                <a:gd name="T15" fmla="*/ 0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83">
                  <a:moveTo>
                    <a:pt x="43" y="0"/>
                  </a:moveTo>
                  <a:lnTo>
                    <a:pt x="43" y="83"/>
                  </a:lnTo>
                  <a:lnTo>
                    <a:pt x="26" y="83"/>
                  </a:lnTo>
                  <a:lnTo>
                    <a:pt x="0" y="81"/>
                  </a:lnTo>
                  <a:lnTo>
                    <a:pt x="10" y="76"/>
                  </a:lnTo>
                  <a:lnTo>
                    <a:pt x="26" y="81"/>
                  </a:lnTo>
                  <a:lnTo>
                    <a:pt x="26" y="2"/>
                  </a:lnTo>
                  <a:lnTo>
                    <a:pt x="43" y="0"/>
                  </a:lnTo>
                  <a:close/>
                </a:path>
              </a:pathLst>
            </a:custGeom>
            <a:solidFill>
              <a:srgbClr val="0059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8" name="Rectangle 140">
              <a:extLst>
                <a:ext uri="{FF2B5EF4-FFF2-40B4-BE49-F238E27FC236}">
                  <a16:creationId xmlns:a16="http://schemas.microsoft.com/office/drawing/2014/main" id="{4D54161F-76DD-4347-A016-9014FB6C0C33}"/>
                </a:ext>
              </a:extLst>
            </p:cNvPr>
            <p:cNvSpPr>
              <a:spLocks noChangeArrowheads="1"/>
            </p:cNvSpPr>
            <p:nvPr/>
          </p:nvSpPr>
          <p:spPr bwMode="auto">
            <a:xfrm>
              <a:off x="2164" y="3549"/>
              <a:ext cx="4" cy="47"/>
            </a:xfrm>
            <a:prstGeom prst="rect">
              <a:avLst/>
            </a:prstGeom>
            <a:solidFill>
              <a:srgbClr val="0035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629" name="Rectangle 141">
              <a:extLst>
                <a:ext uri="{FF2B5EF4-FFF2-40B4-BE49-F238E27FC236}">
                  <a16:creationId xmlns:a16="http://schemas.microsoft.com/office/drawing/2014/main" id="{D2B9BC9D-9C42-6440-A6C6-273FF1E1D709}"/>
                </a:ext>
              </a:extLst>
            </p:cNvPr>
            <p:cNvSpPr>
              <a:spLocks noChangeArrowheads="1"/>
            </p:cNvSpPr>
            <p:nvPr/>
          </p:nvSpPr>
          <p:spPr bwMode="auto">
            <a:xfrm>
              <a:off x="2027" y="3533"/>
              <a:ext cx="15" cy="8"/>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630" name="Freeform 142">
              <a:extLst>
                <a:ext uri="{FF2B5EF4-FFF2-40B4-BE49-F238E27FC236}">
                  <a16:creationId xmlns:a16="http://schemas.microsoft.com/office/drawing/2014/main" id="{330606D7-7EBC-AD47-9366-A35C5FD955C4}"/>
                </a:ext>
              </a:extLst>
            </p:cNvPr>
            <p:cNvSpPr>
              <a:spLocks/>
            </p:cNvSpPr>
            <p:nvPr/>
          </p:nvSpPr>
          <p:spPr bwMode="auto">
            <a:xfrm>
              <a:off x="2043" y="3537"/>
              <a:ext cx="8" cy="12"/>
            </a:xfrm>
            <a:custGeom>
              <a:avLst/>
              <a:gdLst>
                <a:gd name="T0" fmla="*/ 8 w 16"/>
                <a:gd name="T1" fmla="*/ 0 h 26"/>
                <a:gd name="T2" fmla="*/ 4 w 16"/>
                <a:gd name="T3" fmla="*/ 1 h 26"/>
                <a:gd name="T4" fmla="*/ 2 w 16"/>
                <a:gd name="T5" fmla="*/ 4 h 26"/>
                <a:gd name="T6" fmla="*/ 1 w 16"/>
                <a:gd name="T7" fmla="*/ 8 h 26"/>
                <a:gd name="T8" fmla="*/ 0 w 16"/>
                <a:gd name="T9" fmla="*/ 13 h 26"/>
                <a:gd name="T10" fmla="*/ 1 w 16"/>
                <a:gd name="T11" fmla="*/ 17 h 26"/>
                <a:gd name="T12" fmla="*/ 2 w 16"/>
                <a:gd name="T13" fmla="*/ 22 h 26"/>
                <a:gd name="T14" fmla="*/ 4 w 16"/>
                <a:gd name="T15" fmla="*/ 24 h 26"/>
                <a:gd name="T16" fmla="*/ 8 w 16"/>
                <a:gd name="T17" fmla="*/ 26 h 26"/>
                <a:gd name="T18" fmla="*/ 11 w 16"/>
                <a:gd name="T19" fmla="*/ 24 h 26"/>
                <a:gd name="T20" fmla="*/ 13 w 16"/>
                <a:gd name="T21" fmla="*/ 22 h 26"/>
                <a:gd name="T22" fmla="*/ 15 w 16"/>
                <a:gd name="T23" fmla="*/ 17 h 26"/>
                <a:gd name="T24" fmla="*/ 16 w 16"/>
                <a:gd name="T25" fmla="*/ 13 h 26"/>
                <a:gd name="T26" fmla="*/ 15 w 16"/>
                <a:gd name="T27" fmla="*/ 8 h 26"/>
                <a:gd name="T28" fmla="*/ 13 w 16"/>
                <a:gd name="T29" fmla="*/ 4 h 26"/>
                <a:gd name="T30" fmla="*/ 11 w 16"/>
                <a:gd name="T31" fmla="*/ 1 h 26"/>
                <a:gd name="T32" fmla="*/ 8 w 16"/>
                <a:gd name="T3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26">
                  <a:moveTo>
                    <a:pt x="8" y="0"/>
                  </a:moveTo>
                  <a:lnTo>
                    <a:pt x="4" y="1"/>
                  </a:lnTo>
                  <a:lnTo>
                    <a:pt x="2" y="4"/>
                  </a:lnTo>
                  <a:lnTo>
                    <a:pt x="1" y="8"/>
                  </a:lnTo>
                  <a:lnTo>
                    <a:pt x="0" y="13"/>
                  </a:lnTo>
                  <a:lnTo>
                    <a:pt x="1" y="17"/>
                  </a:lnTo>
                  <a:lnTo>
                    <a:pt x="2" y="22"/>
                  </a:lnTo>
                  <a:lnTo>
                    <a:pt x="4" y="24"/>
                  </a:lnTo>
                  <a:lnTo>
                    <a:pt x="8" y="26"/>
                  </a:lnTo>
                  <a:lnTo>
                    <a:pt x="11" y="24"/>
                  </a:lnTo>
                  <a:lnTo>
                    <a:pt x="13" y="22"/>
                  </a:lnTo>
                  <a:lnTo>
                    <a:pt x="15" y="17"/>
                  </a:lnTo>
                  <a:lnTo>
                    <a:pt x="16" y="13"/>
                  </a:lnTo>
                  <a:lnTo>
                    <a:pt x="15" y="8"/>
                  </a:lnTo>
                  <a:lnTo>
                    <a:pt x="13" y="4"/>
                  </a:lnTo>
                  <a:lnTo>
                    <a:pt x="11" y="1"/>
                  </a:lnTo>
                  <a:lnTo>
                    <a:pt x="8" y="0"/>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1" name="Freeform 143">
              <a:extLst>
                <a:ext uri="{FF2B5EF4-FFF2-40B4-BE49-F238E27FC236}">
                  <a16:creationId xmlns:a16="http://schemas.microsoft.com/office/drawing/2014/main" id="{0D52F980-40AB-BB42-8CED-DE7D6651CF1A}"/>
                </a:ext>
              </a:extLst>
            </p:cNvPr>
            <p:cNvSpPr>
              <a:spLocks/>
            </p:cNvSpPr>
            <p:nvPr/>
          </p:nvSpPr>
          <p:spPr bwMode="auto">
            <a:xfrm>
              <a:off x="2043" y="3537"/>
              <a:ext cx="6" cy="12"/>
            </a:xfrm>
            <a:custGeom>
              <a:avLst/>
              <a:gdLst>
                <a:gd name="T0" fmla="*/ 6 w 11"/>
                <a:gd name="T1" fmla="*/ 0 h 26"/>
                <a:gd name="T2" fmla="*/ 4 w 11"/>
                <a:gd name="T3" fmla="*/ 1 h 26"/>
                <a:gd name="T4" fmla="*/ 2 w 11"/>
                <a:gd name="T5" fmla="*/ 4 h 26"/>
                <a:gd name="T6" fmla="*/ 1 w 11"/>
                <a:gd name="T7" fmla="*/ 8 h 26"/>
                <a:gd name="T8" fmla="*/ 0 w 11"/>
                <a:gd name="T9" fmla="*/ 13 h 26"/>
                <a:gd name="T10" fmla="*/ 1 w 11"/>
                <a:gd name="T11" fmla="*/ 17 h 26"/>
                <a:gd name="T12" fmla="*/ 2 w 11"/>
                <a:gd name="T13" fmla="*/ 22 h 26"/>
                <a:gd name="T14" fmla="*/ 4 w 11"/>
                <a:gd name="T15" fmla="*/ 24 h 26"/>
                <a:gd name="T16" fmla="*/ 6 w 11"/>
                <a:gd name="T17" fmla="*/ 26 h 26"/>
                <a:gd name="T18" fmla="*/ 8 w 11"/>
                <a:gd name="T19" fmla="*/ 24 h 26"/>
                <a:gd name="T20" fmla="*/ 10 w 11"/>
                <a:gd name="T21" fmla="*/ 22 h 26"/>
                <a:gd name="T22" fmla="*/ 11 w 11"/>
                <a:gd name="T23" fmla="*/ 17 h 26"/>
                <a:gd name="T24" fmla="*/ 11 w 11"/>
                <a:gd name="T25" fmla="*/ 13 h 26"/>
                <a:gd name="T26" fmla="*/ 11 w 11"/>
                <a:gd name="T27" fmla="*/ 8 h 26"/>
                <a:gd name="T28" fmla="*/ 10 w 11"/>
                <a:gd name="T29" fmla="*/ 4 h 26"/>
                <a:gd name="T30" fmla="*/ 8 w 11"/>
                <a:gd name="T31" fmla="*/ 1 h 26"/>
                <a:gd name="T32" fmla="*/ 6 w 11"/>
                <a:gd name="T3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26">
                  <a:moveTo>
                    <a:pt x="6" y="0"/>
                  </a:moveTo>
                  <a:lnTo>
                    <a:pt x="4" y="1"/>
                  </a:lnTo>
                  <a:lnTo>
                    <a:pt x="2" y="4"/>
                  </a:lnTo>
                  <a:lnTo>
                    <a:pt x="1" y="8"/>
                  </a:lnTo>
                  <a:lnTo>
                    <a:pt x="0" y="13"/>
                  </a:lnTo>
                  <a:lnTo>
                    <a:pt x="1" y="17"/>
                  </a:lnTo>
                  <a:lnTo>
                    <a:pt x="2" y="22"/>
                  </a:lnTo>
                  <a:lnTo>
                    <a:pt x="4" y="24"/>
                  </a:lnTo>
                  <a:lnTo>
                    <a:pt x="6" y="26"/>
                  </a:lnTo>
                  <a:lnTo>
                    <a:pt x="8" y="24"/>
                  </a:lnTo>
                  <a:lnTo>
                    <a:pt x="10" y="22"/>
                  </a:lnTo>
                  <a:lnTo>
                    <a:pt x="11" y="17"/>
                  </a:lnTo>
                  <a:lnTo>
                    <a:pt x="11" y="13"/>
                  </a:lnTo>
                  <a:lnTo>
                    <a:pt x="11" y="8"/>
                  </a:lnTo>
                  <a:lnTo>
                    <a:pt x="10" y="4"/>
                  </a:lnTo>
                  <a:lnTo>
                    <a:pt x="8" y="1"/>
                  </a:lnTo>
                  <a:lnTo>
                    <a:pt x="6" y="0"/>
                  </a:lnTo>
                  <a:close/>
                </a:path>
              </a:pathLst>
            </a:custGeom>
            <a:solidFill>
              <a:srgbClr val="CE8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2" name="Freeform 144">
              <a:extLst>
                <a:ext uri="{FF2B5EF4-FFF2-40B4-BE49-F238E27FC236}">
                  <a16:creationId xmlns:a16="http://schemas.microsoft.com/office/drawing/2014/main" id="{E5D6677A-2501-6C4D-9E86-C117AC1F152A}"/>
                </a:ext>
              </a:extLst>
            </p:cNvPr>
            <p:cNvSpPr>
              <a:spLocks/>
            </p:cNvSpPr>
            <p:nvPr/>
          </p:nvSpPr>
          <p:spPr bwMode="auto">
            <a:xfrm>
              <a:off x="2024" y="3552"/>
              <a:ext cx="52" cy="29"/>
            </a:xfrm>
            <a:custGeom>
              <a:avLst/>
              <a:gdLst>
                <a:gd name="T0" fmla="*/ 102 w 102"/>
                <a:gd name="T1" fmla="*/ 0 h 58"/>
                <a:gd name="T2" fmla="*/ 101 w 102"/>
                <a:gd name="T3" fmla="*/ 12 h 58"/>
                <a:gd name="T4" fmla="*/ 100 w 102"/>
                <a:gd name="T5" fmla="*/ 38 h 58"/>
                <a:gd name="T6" fmla="*/ 100 w 102"/>
                <a:gd name="T7" fmla="*/ 54 h 58"/>
                <a:gd name="T8" fmla="*/ 24 w 102"/>
                <a:gd name="T9" fmla="*/ 58 h 58"/>
                <a:gd name="T10" fmla="*/ 6 w 102"/>
                <a:gd name="T11" fmla="*/ 52 h 58"/>
                <a:gd name="T12" fmla="*/ 1 w 102"/>
                <a:gd name="T13" fmla="*/ 42 h 58"/>
                <a:gd name="T14" fmla="*/ 0 w 102"/>
                <a:gd name="T15" fmla="*/ 3 h 58"/>
                <a:gd name="T16" fmla="*/ 102 w 102"/>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58">
                  <a:moveTo>
                    <a:pt x="102" y="0"/>
                  </a:moveTo>
                  <a:lnTo>
                    <a:pt x="101" y="12"/>
                  </a:lnTo>
                  <a:lnTo>
                    <a:pt x="100" y="38"/>
                  </a:lnTo>
                  <a:lnTo>
                    <a:pt x="100" y="54"/>
                  </a:lnTo>
                  <a:lnTo>
                    <a:pt x="24" y="58"/>
                  </a:lnTo>
                  <a:lnTo>
                    <a:pt x="6" y="52"/>
                  </a:lnTo>
                  <a:lnTo>
                    <a:pt x="1" y="42"/>
                  </a:lnTo>
                  <a:lnTo>
                    <a:pt x="0" y="3"/>
                  </a:lnTo>
                  <a:lnTo>
                    <a:pt x="102"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3" name="Freeform 145">
              <a:extLst>
                <a:ext uri="{FF2B5EF4-FFF2-40B4-BE49-F238E27FC236}">
                  <a16:creationId xmlns:a16="http://schemas.microsoft.com/office/drawing/2014/main" id="{3795B718-C341-5F44-8E16-980CFEFE0942}"/>
                </a:ext>
              </a:extLst>
            </p:cNvPr>
            <p:cNvSpPr>
              <a:spLocks/>
            </p:cNvSpPr>
            <p:nvPr/>
          </p:nvSpPr>
          <p:spPr bwMode="auto">
            <a:xfrm>
              <a:off x="2480" y="3516"/>
              <a:ext cx="45" cy="71"/>
            </a:xfrm>
            <a:custGeom>
              <a:avLst/>
              <a:gdLst>
                <a:gd name="T0" fmla="*/ 25 w 90"/>
                <a:gd name="T1" fmla="*/ 0 h 141"/>
                <a:gd name="T2" fmla="*/ 87 w 90"/>
                <a:gd name="T3" fmla="*/ 64 h 141"/>
                <a:gd name="T4" fmla="*/ 90 w 90"/>
                <a:gd name="T5" fmla="*/ 139 h 141"/>
                <a:gd name="T6" fmla="*/ 74 w 90"/>
                <a:gd name="T7" fmla="*/ 141 h 141"/>
                <a:gd name="T8" fmla="*/ 68 w 90"/>
                <a:gd name="T9" fmla="*/ 70 h 141"/>
                <a:gd name="T10" fmla="*/ 19 w 90"/>
                <a:gd name="T11" fmla="*/ 16 h 141"/>
                <a:gd name="T12" fmla="*/ 0 w 90"/>
                <a:gd name="T13" fmla="*/ 16 h 141"/>
                <a:gd name="T14" fmla="*/ 0 w 90"/>
                <a:gd name="T15" fmla="*/ 0 h 141"/>
                <a:gd name="T16" fmla="*/ 25 w 90"/>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41">
                  <a:moveTo>
                    <a:pt x="25" y="0"/>
                  </a:moveTo>
                  <a:lnTo>
                    <a:pt x="87" y="64"/>
                  </a:lnTo>
                  <a:lnTo>
                    <a:pt x="90" y="139"/>
                  </a:lnTo>
                  <a:lnTo>
                    <a:pt x="74" y="141"/>
                  </a:lnTo>
                  <a:lnTo>
                    <a:pt x="68" y="70"/>
                  </a:lnTo>
                  <a:lnTo>
                    <a:pt x="19" y="16"/>
                  </a:lnTo>
                  <a:lnTo>
                    <a:pt x="0" y="16"/>
                  </a:lnTo>
                  <a:lnTo>
                    <a:pt x="0" y="0"/>
                  </a:lnTo>
                  <a:lnTo>
                    <a:pt x="25" y="0"/>
                  </a:lnTo>
                  <a:close/>
                </a:path>
              </a:pathLst>
            </a:custGeom>
            <a:solidFill>
              <a:srgbClr val="7F68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4" name="Freeform 146">
              <a:extLst>
                <a:ext uri="{FF2B5EF4-FFF2-40B4-BE49-F238E27FC236}">
                  <a16:creationId xmlns:a16="http://schemas.microsoft.com/office/drawing/2014/main" id="{983CD976-DD83-8843-AE3A-05C199049596}"/>
                </a:ext>
              </a:extLst>
            </p:cNvPr>
            <p:cNvSpPr>
              <a:spLocks/>
            </p:cNvSpPr>
            <p:nvPr/>
          </p:nvSpPr>
          <p:spPr bwMode="auto">
            <a:xfrm>
              <a:off x="2382" y="3330"/>
              <a:ext cx="773" cy="158"/>
            </a:xfrm>
            <a:custGeom>
              <a:avLst/>
              <a:gdLst>
                <a:gd name="T0" fmla="*/ 10 w 1547"/>
                <a:gd name="T1" fmla="*/ 3 h 315"/>
                <a:gd name="T2" fmla="*/ 1519 w 1547"/>
                <a:gd name="T3" fmla="*/ 0 h 315"/>
                <a:gd name="T4" fmla="*/ 1547 w 1547"/>
                <a:gd name="T5" fmla="*/ 36 h 315"/>
                <a:gd name="T6" fmla="*/ 1547 w 1547"/>
                <a:gd name="T7" fmla="*/ 315 h 315"/>
                <a:gd name="T8" fmla="*/ 0 w 1547"/>
                <a:gd name="T9" fmla="*/ 315 h 315"/>
                <a:gd name="T10" fmla="*/ 0 w 1547"/>
                <a:gd name="T11" fmla="*/ 30 h 315"/>
                <a:gd name="T12" fmla="*/ 1 w 1547"/>
                <a:gd name="T13" fmla="*/ 27 h 315"/>
                <a:gd name="T14" fmla="*/ 3 w 1547"/>
                <a:gd name="T15" fmla="*/ 19 h 315"/>
                <a:gd name="T16" fmla="*/ 6 w 1547"/>
                <a:gd name="T17" fmla="*/ 10 h 315"/>
                <a:gd name="T18" fmla="*/ 10 w 1547"/>
                <a:gd name="T19" fmla="*/ 3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7" h="315">
                  <a:moveTo>
                    <a:pt x="10" y="3"/>
                  </a:moveTo>
                  <a:lnTo>
                    <a:pt x="1519" y="0"/>
                  </a:lnTo>
                  <a:lnTo>
                    <a:pt x="1547" y="36"/>
                  </a:lnTo>
                  <a:lnTo>
                    <a:pt x="1547" y="315"/>
                  </a:lnTo>
                  <a:lnTo>
                    <a:pt x="0" y="315"/>
                  </a:lnTo>
                  <a:lnTo>
                    <a:pt x="0" y="30"/>
                  </a:lnTo>
                  <a:lnTo>
                    <a:pt x="1" y="27"/>
                  </a:lnTo>
                  <a:lnTo>
                    <a:pt x="3" y="19"/>
                  </a:lnTo>
                  <a:lnTo>
                    <a:pt x="6" y="10"/>
                  </a:lnTo>
                  <a:lnTo>
                    <a:pt x="10" y="3"/>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5" name="Freeform 147">
              <a:extLst>
                <a:ext uri="{FF2B5EF4-FFF2-40B4-BE49-F238E27FC236}">
                  <a16:creationId xmlns:a16="http://schemas.microsoft.com/office/drawing/2014/main" id="{10D3C54E-CC18-CD4A-8010-46268EB2AA4F}"/>
                </a:ext>
              </a:extLst>
            </p:cNvPr>
            <p:cNvSpPr>
              <a:spLocks/>
            </p:cNvSpPr>
            <p:nvPr/>
          </p:nvSpPr>
          <p:spPr bwMode="auto">
            <a:xfrm>
              <a:off x="2382" y="3356"/>
              <a:ext cx="770" cy="74"/>
            </a:xfrm>
            <a:custGeom>
              <a:avLst/>
              <a:gdLst>
                <a:gd name="T0" fmla="*/ 0 w 1541"/>
                <a:gd name="T1" fmla="*/ 89 h 148"/>
                <a:gd name="T2" fmla="*/ 587 w 1541"/>
                <a:gd name="T3" fmla="*/ 89 h 148"/>
                <a:gd name="T4" fmla="*/ 663 w 1541"/>
                <a:gd name="T5" fmla="*/ 0 h 148"/>
                <a:gd name="T6" fmla="*/ 755 w 1541"/>
                <a:gd name="T7" fmla="*/ 89 h 148"/>
                <a:gd name="T8" fmla="*/ 810 w 1541"/>
                <a:gd name="T9" fmla="*/ 121 h 148"/>
                <a:gd name="T10" fmla="*/ 1541 w 1541"/>
                <a:gd name="T11" fmla="*/ 121 h 148"/>
                <a:gd name="T12" fmla="*/ 1541 w 1541"/>
                <a:gd name="T13" fmla="*/ 148 h 148"/>
                <a:gd name="T14" fmla="*/ 783 w 1541"/>
                <a:gd name="T15" fmla="*/ 148 h 148"/>
                <a:gd name="T16" fmla="*/ 668 w 1541"/>
                <a:gd name="T17" fmla="*/ 61 h 148"/>
                <a:gd name="T18" fmla="*/ 575 w 1541"/>
                <a:gd name="T19" fmla="*/ 148 h 148"/>
                <a:gd name="T20" fmla="*/ 0 w 1541"/>
                <a:gd name="T21" fmla="*/ 148 h 148"/>
                <a:gd name="T22" fmla="*/ 0 w 1541"/>
                <a:gd name="T23" fmla="*/ 89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41" h="148">
                  <a:moveTo>
                    <a:pt x="0" y="89"/>
                  </a:moveTo>
                  <a:lnTo>
                    <a:pt x="587" y="89"/>
                  </a:lnTo>
                  <a:lnTo>
                    <a:pt x="663" y="0"/>
                  </a:lnTo>
                  <a:lnTo>
                    <a:pt x="755" y="89"/>
                  </a:lnTo>
                  <a:lnTo>
                    <a:pt x="810" y="121"/>
                  </a:lnTo>
                  <a:lnTo>
                    <a:pt x="1541" y="121"/>
                  </a:lnTo>
                  <a:lnTo>
                    <a:pt x="1541" y="148"/>
                  </a:lnTo>
                  <a:lnTo>
                    <a:pt x="783" y="148"/>
                  </a:lnTo>
                  <a:lnTo>
                    <a:pt x="668" y="61"/>
                  </a:lnTo>
                  <a:lnTo>
                    <a:pt x="575" y="148"/>
                  </a:lnTo>
                  <a:lnTo>
                    <a:pt x="0" y="148"/>
                  </a:lnTo>
                  <a:lnTo>
                    <a:pt x="0" y="89"/>
                  </a:lnTo>
                  <a:close/>
                </a:path>
              </a:pathLst>
            </a:custGeom>
            <a:solidFill>
              <a:srgbClr val="FCC11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6" name="Freeform 148">
              <a:extLst>
                <a:ext uri="{FF2B5EF4-FFF2-40B4-BE49-F238E27FC236}">
                  <a16:creationId xmlns:a16="http://schemas.microsoft.com/office/drawing/2014/main" id="{A414F2B3-155C-FC4A-AA51-0095A01ED72A}"/>
                </a:ext>
              </a:extLst>
            </p:cNvPr>
            <p:cNvSpPr>
              <a:spLocks/>
            </p:cNvSpPr>
            <p:nvPr/>
          </p:nvSpPr>
          <p:spPr bwMode="auto">
            <a:xfrm>
              <a:off x="2541" y="3496"/>
              <a:ext cx="614" cy="44"/>
            </a:xfrm>
            <a:custGeom>
              <a:avLst/>
              <a:gdLst>
                <a:gd name="T0" fmla="*/ 1228 w 1228"/>
                <a:gd name="T1" fmla="*/ 0 h 87"/>
                <a:gd name="T2" fmla="*/ 1228 w 1228"/>
                <a:gd name="T3" fmla="*/ 78 h 87"/>
                <a:gd name="T4" fmla="*/ 1168 w 1228"/>
                <a:gd name="T5" fmla="*/ 80 h 87"/>
                <a:gd name="T6" fmla="*/ 1152 w 1228"/>
                <a:gd name="T7" fmla="*/ 53 h 87"/>
                <a:gd name="T8" fmla="*/ 1080 w 1228"/>
                <a:gd name="T9" fmla="*/ 53 h 87"/>
                <a:gd name="T10" fmla="*/ 1058 w 1228"/>
                <a:gd name="T11" fmla="*/ 85 h 87"/>
                <a:gd name="T12" fmla="*/ 1010 w 1228"/>
                <a:gd name="T13" fmla="*/ 85 h 87"/>
                <a:gd name="T14" fmla="*/ 988 w 1228"/>
                <a:gd name="T15" fmla="*/ 57 h 87"/>
                <a:gd name="T16" fmla="*/ 900 w 1228"/>
                <a:gd name="T17" fmla="*/ 57 h 87"/>
                <a:gd name="T18" fmla="*/ 867 w 1228"/>
                <a:gd name="T19" fmla="*/ 57 h 87"/>
                <a:gd name="T20" fmla="*/ 867 w 1228"/>
                <a:gd name="T21" fmla="*/ 87 h 87"/>
                <a:gd name="T22" fmla="*/ 0 w 1228"/>
                <a:gd name="T23" fmla="*/ 87 h 87"/>
                <a:gd name="T24" fmla="*/ 0 w 1228"/>
                <a:gd name="T25" fmla="*/ 0 h 87"/>
                <a:gd name="T26" fmla="*/ 1228 w 1228"/>
                <a:gd name="T27"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28" h="87">
                  <a:moveTo>
                    <a:pt x="1228" y="0"/>
                  </a:moveTo>
                  <a:lnTo>
                    <a:pt x="1228" y="78"/>
                  </a:lnTo>
                  <a:lnTo>
                    <a:pt x="1168" y="80"/>
                  </a:lnTo>
                  <a:lnTo>
                    <a:pt x="1152" y="53"/>
                  </a:lnTo>
                  <a:lnTo>
                    <a:pt x="1080" y="53"/>
                  </a:lnTo>
                  <a:lnTo>
                    <a:pt x="1058" y="85"/>
                  </a:lnTo>
                  <a:lnTo>
                    <a:pt x="1010" y="85"/>
                  </a:lnTo>
                  <a:lnTo>
                    <a:pt x="988" y="57"/>
                  </a:lnTo>
                  <a:lnTo>
                    <a:pt x="900" y="57"/>
                  </a:lnTo>
                  <a:lnTo>
                    <a:pt x="867" y="57"/>
                  </a:lnTo>
                  <a:lnTo>
                    <a:pt x="867" y="87"/>
                  </a:lnTo>
                  <a:lnTo>
                    <a:pt x="0" y="87"/>
                  </a:lnTo>
                  <a:lnTo>
                    <a:pt x="0" y="0"/>
                  </a:lnTo>
                  <a:lnTo>
                    <a:pt x="1228"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7" name="Rectangle 149">
              <a:extLst>
                <a:ext uri="{FF2B5EF4-FFF2-40B4-BE49-F238E27FC236}">
                  <a16:creationId xmlns:a16="http://schemas.microsoft.com/office/drawing/2014/main" id="{39D93224-49D5-264B-B42B-AD3D8ED1C08B}"/>
                </a:ext>
              </a:extLst>
            </p:cNvPr>
            <p:cNvSpPr>
              <a:spLocks noChangeArrowheads="1"/>
            </p:cNvSpPr>
            <p:nvPr/>
          </p:nvSpPr>
          <p:spPr bwMode="auto">
            <a:xfrm>
              <a:off x="2593" y="3549"/>
              <a:ext cx="351" cy="30"/>
            </a:xfrm>
            <a:prstGeom prst="rect">
              <a:avLst/>
            </a:prstGeom>
            <a:solidFill>
              <a:srgbClr val="FF2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638" name="Freeform 150">
              <a:extLst>
                <a:ext uri="{FF2B5EF4-FFF2-40B4-BE49-F238E27FC236}">
                  <a16:creationId xmlns:a16="http://schemas.microsoft.com/office/drawing/2014/main" id="{EA76CE49-0B04-B942-BA03-90D23007DA95}"/>
                </a:ext>
              </a:extLst>
            </p:cNvPr>
            <p:cNvSpPr>
              <a:spLocks/>
            </p:cNvSpPr>
            <p:nvPr/>
          </p:nvSpPr>
          <p:spPr bwMode="auto">
            <a:xfrm>
              <a:off x="2534" y="3542"/>
              <a:ext cx="39" cy="57"/>
            </a:xfrm>
            <a:custGeom>
              <a:avLst/>
              <a:gdLst>
                <a:gd name="T0" fmla="*/ 8 w 79"/>
                <a:gd name="T1" fmla="*/ 10 h 113"/>
                <a:gd name="T2" fmla="*/ 27 w 79"/>
                <a:gd name="T3" fmla="*/ 32 h 113"/>
                <a:gd name="T4" fmla="*/ 27 w 79"/>
                <a:gd name="T5" fmla="*/ 98 h 113"/>
                <a:gd name="T6" fmla="*/ 14 w 79"/>
                <a:gd name="T7" fmla="*/ 101 h 113"/>
                <a:gd name="T8" fmla="*/ 14 w 79"/>
                <a:gd name="T9" fmla="*/ 113 h 113"/>
                <a:gd name="T10" fmla="*/ 63 w 79"/>
                <a:gd name="T11" fmla="*/ 113 h 113"/>
                <a:gd name="T12" fmla="*/ 63 w 79"/>
                <a:gd name="T13" fmla="*/ 96 h 113"/>
                <a:gd name="T14" fmla="*/ 44 w 79"/>
                <a:gd name="T15" fmla="*/ 96 h 113"/>
                <a:gd name="T16" fmla="*/ 44 w 79"/>
                <a:gd name="T17" fmla="*/ 32 h 113"/>
                <a:gd name="T18" fmla="*/ 79 w 79"/>
                <a:gd name="T19" fmla="*/ 0 h 113"/>
                <a:gd name="T20" fmla="*/ 0 w 79"/>
                <a:gd name="T21" fmla="*/ 0 h 113"/>
                <a:gd name="T22" fmla="*/ 2 w 79"/>
                <a:gd name="T23" fmla="*/ 1 h 113"/>
                <a:gd name="T24" fmla="*/ 4 w 79"/>
                <a:gd name="T25" fmla="*/ 3 h 113"/>
                <a:gd name="T26" fmla="*/ 6 w 79"/>
                <a:gd name="T27" fmla="*/ 6 h 113"/>
                <a:gd name="T28" fmla="*/ 8 w 79"/>
                <a:gd name="T29" fmla="*/ 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13">
                  <a:moveTo>
                    <a:pt x="8" y="10"/>
                  </a:moveTo>
                  <a:lnTo>
                    <a:pt x="27" y="32"/>
                  </a:lnTo>
                  <a:lnTo>
                    <a:pt x="27" y="98"/>
                  </a:lnTo>
                  <a:lnTo>
                    <a:pt x="14" y="101"/>
                  </a:lnTo>
                  <a:lnTo>
                    <a:pt x="14" y="113"/>
                  </a:lnTo>
                  <a:lnTo>
                    <a:pt x="63" y="113"/>
                  </a:lnTo>
                  <a:lnTo>
                    <a:pt x="63" y="96"/>
                  </a:lnTo>
                  <a:lnTo>
                    <a:pt x="44" y="96"/>
                  </a:lnTo>
                  <a:lnTo>
                    <a:pt x="44" y="32"/>
                  </a:lnTo>
                  <a:lnTo>
                    <a:pt x="79" y="0"/>
                  </a:lnTo>
                  <a:lnTo>
                    <a:pt x="0" y="0"/>
                  </a:lnTo>
                  <a:lnTo>
                    <a:pt x="2" y="1"/>
                  </a:lnTo>
                  <a:lnTo>
                    <a:pt x="4" y="3"/>
                  </a:lnTo>
                  <a:lnTo>
                    <a:pt x="6" y="6"/>
                  </a:lnTo>
                  <a:lnTo>
                    <a:pt x="8" y="10"/>
                  </a:lnTo>
                  <a:close/>
                </a:path>
              </a:pathLst>
            </a:custGeom>
            <a:solidFill>
              <a:srgbClr val="000F2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51" name="Slide Number Placeholder 3">
            <a:extLst>
              <a:ext uri="{FF2B5EF4-FFF2-40B4-BE49-F238E27FC236}">
                <a16:creationId xmlns:a16="http://schemas.microsoft.com/office/drawing/2014/main" id="{F3252078-075F-1C4C-B3C5-598F4EF8D663}"/>
              </a:ext>
            </a:extLst>
          </p:cNvPr>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52</a:t>
            </a:fld>
            <a:endParaRPr lang="en-US" dirty="0">
              <a:solidFill>
                <a:prstClr val="black"/>
              </a:solidFill>
            </a:endParaRPr>
          </a:p>
        </p:txBody>
      </p:sp>
    </p:spTree>
    <p:extLst>
      <p:ext uri="{BB962C8B-B14F-4D97-AF65-F5344CB8AC3E}">
        <p14:creationId xmlns:p14="http://schemas.microsoft.com/office/powerpoint/2010/main" val="779601727"/>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sz="4400" dirty="0">
                <a:latin typeface="Times New Roman" pitchFamily="-123" charset="0"/>
                <a:ea typeface="ＭＳ Ｐゴシック" pitchFamily="-123" charset="-128"/>
                <a:cs typeface="ＭＳ Ｐゴシック" pitchFamily="-123" charset="-128"/>
              </a:rPr>
              <a:t>Background Radiation</a:t>
            </a:r>
          </a:p>
        </p:txBody>
      </p:sp>
      <p:sp>
        <p:nvSpPr>
          <p:cNvPr id="14338" name="Content Placeholder 2"/>
          <p:cNvSpPr>
            <a:spLocks noGrp="1"/>
          </p:cNvSpPr>
          <p:nvPr>
            <p:ph idx="1"/>
          </p:nvPr>
        </p:nvSpPr>
        <p:spPr>
          <a:xfrm>
            <a:off x="647700" y="1358900"/>
            <a:ext cx="4178300" cy="4902200"/>
          </a:xfrm>
        </p:spPr>
        <p:txBody>
          <a:bodyPr/>
          <a:lstStyle/>
          <a:p>
            <a:pPr eaLnBrk="1" hangingPunct="1"/>
            <a:r>
              <a:rPr lang="en-US" sz="2800" dirty="0">
                <a:latin typeface="Times New Roman" pitchFamily="-123" charset="0"/>
                <a:ea typeface="ＭＳ Ｐゴシック" pitchFamily="-123" charset="-128"/>
                <a:cs typeface="ＭＳ Ｐゴシック" pitchFamily="-123" charset="-128"/>
              </a:rPr>
              <a:t>Background radiation: 360 mrem/</a:t>
            </a:r>
            <a:r>
              <a:rPr lang="en-US" sz="2800" dirty="0" err="1">
                <a:latin typeface="Times New Roman" pitchFamily="-123" charset="0"/>
                <a:ea typeface="ＭＳ Ｐゴシック" pitchFamily="-123" charset="-128"/>
                <a:cs typeface="ＭＳ Ｐゴシック" pitchFamily="-123" charset="-128"/>
              </a:rPr>
              <a:t>y</a:t>
            </a:r>
            <a:r>
              <a:rPr lang="en-US" sz="2800" dirty="0">
                <a:latin typeface="Times New Roman" pitchFamily="-123" charset="0"/>
                <a:ea typeface="ＭＳ Ｐゴシック" pitchFamily="-123" charset="-128"/>
                <a:cs typeface="ＭＳ Ｐゴシック" pitchFamily="-123" charset="-128"/>
              </a:rPr>
              <a:t> (3.6 </a:t>
            </a:r>
            <a:r>
              <a:rPr lang="en-US" sz="2800" dirty="0" err="1">
                <a:latin typeface="Times New Roman" pitchFamily="-123" charset="0"/>
                <a:ea typeface="ＭＳ Ｐゴシック" pitchFamily="-123" charset="-128"/>
                <a:cs typeface="ＭＳ Ｐゴシック" pitchFamily="-123" charset="-128"/>
              </a:rPr>
              <a:t>mSv/y</a:t>
            </a:r>
            <a:r>
              <a:rPr lang="en-US" sz="2800" dirty="0">
                <a:latin typeface="Times New Roman" pitchFamily="-123" charset="0"/>
                <a:ea typeface="ＭＳ Ｐゴシック" pitchFamily="-123" charset="-128"/>
                <a:cs typeface="ＭＳ Ｐゴシック" pitchFamily="-123" charset="-128"/>
              </a:rPr>
              <a:t>)</a:t>
            </a:r>
          </a:p>
          <a:p>
            <a:pPr eaLnBrk="1" hangingPunct="1"/>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53</a:t>
            </a:fld>
            <a:endParaRPr lang="en-US"/>
          </a:p>
        </p:txBody>
      </p:sp>
      <p:graphicFrame>
        <p:nvGraphicFramePr>
          <p:cNvPr id="5" name="Table 4"/>
          <p:cNvGraphicFramePr>
            <a:graphicFrameLocks noGrp="1"/>
          </p:cNvGraphicFramePr>
          <p:nvPr/>
        </p:nvGraphicFramePr>
        <p:xfrm>
          <a:off x="5232400" y="1275080"/>
          <a:ext cx="3644900" cy="5378295"/>
        </p:xfrm>
        <a:graphic>
          <a:graphicData uri="http://schemas.openxmlformats.org/drawingml/2006/table">
            <a:tbl>
              <a:tblPr firstRow="1" bandRow="1">
                <a:tableStyleId>{5C22544A-7EE6-4342-B048-85BDC9FD1C3A}</a:tableStyleId>
              </a:tblPr>
              <a:tblGrid>
                <a:gridCol w="2209800">
                  <a:extLst>
                    <a:ext uri="{9D8B030D-6E8A-4147-A177-3AD203B41FA5}">
                      <a16:colId xmlns:a16="http://schemas.microsoft.com/office/drawing/2014/main" val="20000"/>
                    </a:ext>
                  </a:extLst>
                </a:gridCol>
                <a:gridCol w="1435100">
                  <a:extLst>
                    <a:ext uri="{9D8B030D-6E8A-4147-A177-3AD203B41FA5}">
                      <a16:colId xmlns:a16="http://schemas.microsoft.com/office/drawing/2014/main" val="20001"/>
                    </a:ext>
                  </a:extLst>
                </a:gridCol>
              </a:tblGrid>
              <a:tr h="324009">
                <a:tc>
                  <a:txBody>
                    <a:bodyPr/>
                    <a:lstStyle/>
                    <a:p>
                      <a:pPr algn="ctr"/>
                      <a:r>
                        <a:rPr lang="en-US" sz="1400" dirty="0"/>
                        <a:t>Source</a:t>
                      </a:r>
                    </a:p>
                  </a:txBody>
                  <a:tcPr/>
                </a:tc>
                <a:tc>
                  <a:txBody>
                    <a:bodyPr/>
                    <a:lstStyle/>
                    <a:p>
                      <a:pPr algn="ctr"/>
                      <a:r>
                        <a:rPr lang="en-US" sz="1400" dirty="0"/>
                        <a:t>Dose (mrem)</a:t>
                      </a:r>
                    </a:p>
                  </a:txBody>
                  <a:tcPr/>
                </a:tc>
                <a:extLst>
                  <a:ext uri="{0D108BD9-81ED-4DB2-BD59-A6C34878D82A}">
                    <a16:rowId xmlns:a16="http://schemas.microsoft.com/office/drawing/2014/main" val="10000"/>
                  </a:ext>
                </a:extLst>
              </a:tr>
              <a:tr h="324009">
                <a:tc>
                  <a:txBody>
                    <a:bodyPr/>
                    <a:lstStyle/>
                    <a:p>
                      <a:pPr algn="l"/>
                      <a:r>
                        <a:rPr lang="en-US" sz="1400" dirty="0"/>
                        <a:t>Medical x-rays</a:t>
                      </a:r>
                    </a:p>
                  </a:txBody>
                  <a:tcPr/>
                </a:tc>
                <a:tc>
                  <a:txBody>
                    <a:bodyPr/>
                    <a:lstStyle/>
                    <a:p>
                      <a:pPr algn="ctr"/>
                      <a:r>
                        <a:rPr lang="en-US" sz="1400" dirty="0"/>
                        <a:t>103</a:t>
                      </a:r>
                    </a:p>
                  </a:txBody>
                  <a:tcPr/>
                </a:tc>
                <a:extLst>
                  <a:ext uri="{0D108BD9-81ED-4DB2-BD59-A6C34878D82A}">
                    <a16:rowId xmlns:a16="http://schemas.microsoft.com/office/drawing/2014/main" val="10001"/>
                  </a:ext>
                </a:extLst>
              </a:tr>
              <a:tr h="324009">
                <a:tc>
                  <a:txBody>
                    <a:bodyPr/>
                    <a:lstStyle/>
                    <a:p>
                      <a:pPr algn="l"/>
                      <a:r>
                        <a:rPr lang="en-US" sz="1400" dirty="0"/>
                        <a:t>Chicago</a:t>
                      </a:r>
                    </a:p>
                  </a:txBody>
                  <a:tcPr/>
                </a:tc>
                <a:tc>
                  <a:txBody>
                    <a:bodyPr/>
                    <a:lstStyle/>
                    <a:p>
                      <a:pPr algn="ctr"/>
                      <a:r>
                        <a:rPr lang="en-US" sz="1400" dirty="0"/>
                        <a:t>80</a:t>
                      </a:r>
                    </a:p>
                  </a:txBody>
                  <a:tcPr/>
                </a:tc>
                <a:extLst>
                  <a:ext uri="{0D108BD9-81ED-4DB2-BD59-A6C34878D82A}">
                    <a16:rowId xmlns:a16="http://schemas.microsoft.com/office/drawing/2014/main" val="10002"/>
                  </a:ext>
                </a:extLst>
              </a:tr>
              <a:tr h="324009">
                <a:tc>
                  <a:txBody>
                    <a:bodyPr/>
                    <a:lstStyle/>
                    <a:p>
                      <a:pPr algn="l"/>
                      <a:r>
                        <a:rPr lang="en-US" sz="1400" dirty="0"/>
                        <a:t>Miami</a:t>
                      </a:r>
                    </a:p>
                  </a:txBody>
                  <a:tcPr/>
                </a:tc>
                <a:tc>
                  <a:txBody>
                    <a:bodyPr/>
                    <a:lstStyle/>
                    <a:p>
                      <a:pPr algn="ctr"/>
                      <a:r>
                        <a:rPr lang="en-US" sz="1400" dirty="0"/>
                        <a:t>65</a:t>
                      </a:r>
                    </a:p>
                  </a:txBody>
                  <a:tcPr/>
                </a:tc>
                <a:extLst>
                  <a:ext uri="{0D108BD9-81ED-4DB2-BD59-A6C34878D82A}">
                    <a16:rowId xmlns:a16="http://schemas.microsoft.com/office/drawing/2014/main" val="10003"/>
                  </a:ext>
                </a:extLst>
              </a:tr>
              <a:tr h="324009">
                <a:tc>
                  <a:txBody>
                    <a:bodyPr/>
                    <a:lstStyle/>
                    <a:p>
                      <a:pPr algn="l"/>
                      <a:r>
                        <a:rPr lang="en-US" sz="1400" dirty="0"/>
                        <a:t>Denver</a:t>
                      </a:r>
                    </a:p>
                  </a:txBody>
                  <a:tcPr/>
                </a:tc>
                <a:tc>
                  <a:txBody>
                    <a:bodyPr/>
                    <a:lstStyle/>
                    <a:p>
                      <a:pPr algn="ctr"/>
                      <a:r>
                        <a:rPr lang="en-US" sz="1400" dirty="0"/>
                        <a:t>125</a:t>
                      </a:r>
                    </a:p>
                  </a:txBody>
                  <a:tcPr/>
                </a:tc>
                <a:extLst>
                  <a:ext uri="{0D108BD9-81ED-4DB2-BD59-A6C34878D82A}">
                    <a16:rowId xmlns:a16="http://schemas.microsoft.com/office/drawing/2014/main" val="10004"/>
                  </a:ext>
                </a:extLst>
              </a:tr>
              <a:tr h="324009">
                <a:tc>
                  <a:txBody>
                    <a:bodyPr/>
                    <a:lstStyle/>
                    <a:p>
                      <a:pPr algn="l"/>
                      <a:r>
                        <a:rPr lang="en-US" sz="1400" dirty="0"/>
                        <a:t>Airline crew, 720 hours</a:t>
                      </a:r>
                    </a:p>
                  </a:txBody>
                  <a:tcPr/>
                </a:tc>
                <a:tc>
                  <a:txBody>
                    <a:bodyPr/>
                    <a:lstStyle/>
                    <a:p>
                      <a:pPr algn="ctr"/>
                      <a:r>
                        <a:rPr lang="en-US" sz="1400" dirty="0"/>
                        <a:t>160</a:t>
                      </a:r>
                    </a:p>
                  </a:txBody>
                  <a:tcPr/>
                </a:tc>
                <a:extLst>
                  <a:ext uri="{0D108BD9-81ED-4DB2-BD59-A6C34878D82A}">
                    <a16:rowId xmlns:a16="http://schemas.microsoft.com/office/drawing/2014/main" val="10005"/>
                  </a:ext>
                </a:extLst>
              </a:tr>
              <a:tr h="324009">
                <a:tc>
                  <a:txBody>
                    <a:bodyPr/>
                    <a:lstStyle/>
                    <a:p>
                      <a:pPr algn="l"/>
                      <a:r>
                        <a:rPr lang="en-US" sz="1400" dirty="0"/>
                        <a:t>Airline passenger,</a:t>
                      </a:r>
                      <a:r>
                        <a:rPr lang="en-US" sz="1400" baseline="0" dirty="0"/>
                        <a:t> 10 flights</a:t>
                      </a:r>
                      <a:endParaRPr lang="en-US" sz="1400" dirty="0"/>
                    </a:p>
                  </a:txBody>
                  <a:tcPr/>
                </a:tc>
                <a:tc>
                  <a:txBody>
                    <a:bodyPr/>
                    <a:lstStyle/>
                    <a:p>
                      <a:pPr algn="ctr"/>
                      <a:r>
                        <a:rPr lang="en-US" sz="1400" dirty="0"/>
                        <a:t>3</a:t>
                      </a:r>
                    </a:p>
                  </a:txBody>
                  <a:tcPr/>
                </a:tc>
                <a:extLst>
                  <a:ext uri="{0D108BD9-81ED-4DB2-BD59-A6C34878D82A}">
                    <a16:rowId xmlns:a16="http://schemas.microsoft.com/office/drawing/2014/main" val="10006"/>
                  </a:ext>
                </a:extLst>
              </a:tr>
              <a:tr h="324009">
                <a:tc>
                  <a:txBody>
                    <a:bodyPr/>
                    <a:lstStyle/>
                    <a:p>
                      <a:pPr algn="l"/>
                      <a:r>
                        <a:rPr lang="en-US" sz="1400" dirty="0"/>
                        <a:t>Tobacco, 1.5 pack/day</a:t>
                      </a:r>
                    </a:p>
                  </a:txBody>
                  <a:tcPr/>
                </a:tc>
                <a:tc>
                  <a:txBody>
                    <a:bodyPr/>
                    <a:lstStyle/>
                    <a:p>
                      <a:pPr algn="ctr"/>
                      <a:r>
                        <a:rPr lang="en-US" sz="1400" dirty="0"/>
                        <a:t>8000</a:t>
                      </a:r>
                    </a:p>
                  </a:txBody>
                  <a:tcPr/>
                </a:tc>
                <a:extLst>
                  <a:ext uri="{0D108BD9-81ED-4DB2-BD59-A6C34878D82A}">
                    <a16:rowId xmlns:a16="http://schemas.microsoft.com/office/drawing/2014/main" val="10007"/>
                  </a:ext>
                </a:extLst>
              </a:tr>
              <a:tr h="324009">
                <a:tc>
                  <a:txBody>
                    <a:bodyPr/>
                    <a:lstStyle/>
                    <a:p>
                      <a:pPr algn="l"/>
                      <a:r>
                        <a:rPr lang="en-US" sz="1400" dirty="0"/>
                        <a:t>Bricks and masonry</a:t>
                      </a:r>
                    </a:p>
                  </a:txBody>
                  <a:tcPr/>
                </a:tc>
                <a:tc>
                  <a:txBody>
                    <a:bodyPr/>
                    <a:lstStyle/>
                    <a:p>
                      <a:pPr algn="ctr"/>
                      <a:r>
                        <a:rPr lang="en-US" sz="1400" dirty="0"/>
                        <a:t>7</a:t>
                      </a:r>
                    </a:p>
                  </a:txBody>
                  <a:tcPr/>
                </a:tc>
                <a:extLst>
                  <a:ext uri="{0D108BD9-81ED-4DB2-BD59-A6C34878D82A}">
                    <a16:rowId xmlns:a16="http://schemas.microsoft.com/office/drawing/2014/main" val="10008"/>
                  </a:ext>
                </a:extLst>
              </a:tr>
              <a:tr h="324009">
                <a:tc>
                  <a:txBody>
                    <a:bodyPr/>
                    <a:lstStyle/>
                    <a:p>
                      <a:pPr algn="l"/>
                      <a:r>
                        <a:rPr lang="en-US" sz="1400" dirty="0"/>
                        <a:t>Smoke</a:t>
                      </a:r>
                      <a:r>
                        <a:rPr lang="en-US" sz="1400" baseline="0" dirty="0"/>
                        <a:t> detectors</a:t>
                      </a:r>
                      <a:endParaRPr lang="en-US" sz="1400" dirty="0"/>
                    </a:p>
                  </a:txBody>
                  <a:tcPr/>
                </a:tc>
                <a:tc>
                  <a:txBody>
                    <a:bodyPr/>
                    <a:lstStyle/>
                    <a:p>
                      <a:pPr algn="ctr"/>
                      <a:r>
                        <a:rPr lang="en-US" sz="1400" dirty="0"/>
                        <a:t>1</a:t>
                      </a:r>
                    </a:p>
                  </a:txBody>
                  <a:tcPr/>
                </a:tc>
                <a:extLst>
                  <a:ext uri="{0D108BD9-81ED-4DB2-BD59-A6C34878D82A}">
                    <a16:rowId xmlns:a16="http://schemas.microsoft.com/office/drawing/2014/main" val="10009"/>
                  </a:ext>
                </a:extLst>
              </a:tr>
              <a:tr h="324009">
                <a:tc>
                  <a:txBody>
                    <a:bodyPr/>
                    <a:lstStyle/>
                    <a:p>
                      <a:pPr algn="l"/>
                      <a:r>
                        <a:rPr lang="en-US" sz="1400" dirty="0"/>
                        <a:t>Clocks</a:t>
                      </a:r>
                    </a:p>
                  </a:txBody>
                  <a:tcPr/>
                </a:tc>
                <a:tc>
                  <a:txBody>
                    <a:bodyPr/>
                    <a:lstStyle/>
                    <a:p>
                      <a:pPr algn="ctr"/>
                      <a:r>
                        <a:rPr lang="en-US" sz="1400" dirty="0"/>
                        <a:t>9</a:t>
                      </a:r>
                    </a:p>
                  </a:txBody>
                  <a:tcPr/>
                </a:tc>
                <a:extLst>
                  <a:ext uri="{0D108BD9-81ED-4DB2-BD59-A6C34878D82A}">
                    <a16:rowId xmlns:a16="http://schemas.microsoft.com/office/drawing/2014/main" val="10010"/>
                  </a:ext>
                </a:extLst>
              </a:tr>
              <a:tr h="324009">
                <a:tc>
                  <a:txBody>
                    <a:bodyPr/>
                    <a:lstStyle/>
                    <a:p>
                      <a:pPr algn="l"/>
                      <a:r>
                        <a:rPr lang="en-US" sz="1400" dirty="0"/>
                        <a:t>Global fallout</a:t>
                      </a:r>
                    </a:p>
                  </a:txBody>
                  <a:tcPr/>
                </a:tc>
                <a:tc>
                  <a:txBody>
                    <a:bodyPr/>
                    <a:lstStyle/>
                    <a:p>
                      <a:pPr algn="ctr"/>
                      <a:r>
                        <a:rPr lang="en-US" sz="1400" dirty="0"/>
                        <a:t>4</a:t>
                      </a:r>
                    </a:p>
                  </a:txBody>
                  <a:tcPr/>
                </a:tc>
                <a:extLst>
                  <a:ext uri="{0D108BD9-81ED-4DB2-BD59-A6C34878D82A}">
                    <a16:rowId xmlns:a16="http://schemas.microsoft.com/office/drawing/2014/main" val="10011"/>
                  </a:ext>
                </a:extLst>
              </a:tr>
              <a:tr h="324009">
                <a:tc>
                  <a:txBody>
                    <a:bodyPr/>
                    <a:lstStyle/>
                    <a:p>
                      <a:pPr algn="l"/>
                      <a:r>
                        <a:rPr lang="en-US" sz="1400" dirty="0"/>
                        <a:t>Gas ranges</a:t>
                      </a:r>
                    </a:p>
                  </a:txBody>
                  <a:tcPr/>
                </a:tc>
                <a:tc>
                  <a:txBody>
                    <a:bodyPr/>
                    <a:lstStyle/>
                    <a:p>
                      <a:pPr algn="ctr"/>
                      <a:r>
                        <a:rPr lang="en-US" sz="1400" dirty="0"/>
                        <a:t>8</a:t>
                      </a:r>
                    </a:p>
                  </a:txBody>
                  <a:tcPr/>
                </a:tc>
                <a:extLst>
                  <a:ext uri="{0D108BD9-81ED-4DB2-BD59-A6C34878D82A}">
                    <a16:rowId xmlns:a16="http://schemas.microsoft.com/office/drawing/2014/main" val="10012"/>
                  </a:ext>
                </a:extLst>
              </a:tr>
              <a:tr h="324009">
                <a:tc>
                  <a:txBody>
                    <a:bodyPr/>
                    <a:lstStyle/>
                    <a:p>
                      <a:pPr algn="l"/>
                      <a:r>
                        <a:rPr lang="en-US" sz="1400" dirty="0"/>
                        <a:t>TV, males</a:t>
                      </a:r>
                    </a:p>
                  </a:txBody>
                  <a:tcPr/>
                </a:tc>
                <a:tc>
                  <a:txBody>
                    <a:bodyPr/>
                    <a:lstStyle/>
                    <a:p>
                      <a:pPr algn="ctr"/>
                      <a:r>
                        <a:rPr lang="en-US" sz="1400" dirty="0"/>
                        <a:t>1</a:t>
                      </a:r>
                    </a:p>
                  </a:txBody>
                  <a:tcPr/>
                </a:tc>
                <a:extLst>
                  <a:ext uri="{0D108BD9-81ED-4DB2-BD59-A6C34878D82A}">
                    <a16:rowId xmlns:a16="http://schemas.microsoft.com/office/drawing/2014/main" val="10013"/>
                  </a:ext>
                </a:extLst>
              </a:tr>
              <a:tr h="324009">
                <a:tc>
                  <a:txBody>
                    <a:bodyPr/>
                    <a:lstStyle/>
                    <a:p>
                      <a:pPr algn="l"/>
                      <a:r>
                        <a:rPr lang="en-US" sz="1400" dirty="0"/>
                        <a:t>TV, females</a:t>
                      </a:r>
                    </a:p>
                  </a:txBody>
                  <a:tcPr/>
                </a:tc>
                <a:tc>
                  <a:txBody>
                    <a:bodyPr/>
                    <a:lstStyle/>
                    <a:p>
                      <a:pPr algn="ctr"/>
                      <a:r>
                        <a:rPr lang="en-US" sz="1400" dirty="0"/>
                        <a:t>0.3</a:t>
                      </a:r>
                    </a:p>
                  </a:txBody>
                  <a:tcPr/>
                </a:tc>
                <a:extLst>
                  <a:ext uri="{0D108BD9-81ED-4DB2-BD59-A6C34878D82A}">
                    <a16:rowId xmlns:a16="http://schemas.microsoft.com/office/drawing/2014/main" val="10014"/>
                  </a:ext>
                </a:extLst>
              </a:tr>
              <a:tr h="324009">
                <a:tc>
                  <a:txBody>
                    <a:bodyPr/>
                    <a:lstStyle/>
                    <a:p>
                      <a:pPr algn="l"/>
                      <a:r>
                        <a:rPr lang="en-US" sz="1400" dirty="0"/>
                        <a:t>Nuclear power</a:t>
                      </a:r>
                    </a:p>
                  </a:txBody>
                  <a:tcPr/>
                </a:tc>
                <a:tc>
                  <a:txBody>
                    <a:bodyPr/>
                    <a:lstStyle/>
                    <a:p>
                      <a:pPr algn="ctr"/>
                      <a:r>
                        <a:rPr lang="en-US" sz="1400" dirty="0"/>
                        <a:t>0.3</a:t>
                      </a:r>
                    </a:p>
                  </a:txBody>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4206842249"/>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sz="4400" dirty="0">
                <a:latin typeface="Times New Roman" pitchFamily="-123" charset="0"/>
                <a:ea typeface="ＭＳ Ｐゴシック" pitchFamily="-123" charset="-128"/>
                <a:cs typeface="ＭＳ Ｐゴシック" pitchFamily="-123" charset="-128"/>
              </a:rPr>
              <a:t>Medical Radiation</a:t>
            </a:r>
          </a:p>
        </p:txBody>
      </p:sp>
      <p:sp>
        <p:nvSpPr>
          <p:cNvPr id="14338" name="Content Placeholder 2"/>
          <p:cNvSpPr>
            <a:spLocks noGrp="1"/>
          </p:cNvSpPr>
          <p:nvPr>
            <p:ph idx="1"/>
          </p:nvPr>
        </p:nvSpPr>
        <p:spPr>
          <a:xfrm>
            <a:off x="965200" y="1371600"/>
            <a:ext cx="7353300" cy="5105400"/>
          </a:xfrm>
        </p:spPr>
        <p:txBody>
          <a:bodyPr/>
          <a:lstStyle/>
          <a:p>
            <a:pPr eaLnBrk="1" hangingPunct="1"/>
            <a:r>
              <a:rPr lang="en-US" sz="2800" dirty="0">
                <a:latin typeface="Times New Roman" pitchFamily="-123" charset="0"/>
                <a:ea typeface="ＭＳ Ｐゴシック" pitchFamily="-123" charset="-128"/>
                <a:cs typeface="ＭＳ Ｐゴシック" pitchFamily="-123" charset="-128"/>
              </a:rPr>
              <a:t>Medical x-rays have become the dominant background radiation for many Americans</a:t>
            </a:r>
          </a:p>
          <a:p>
            <a:pPr eaLnBrk="1" hangingPunct="1"/>
            <a:r>
              <a:rPr lang="en-US" sz="2800" dirty="0">
                <a:latin typeface="Times New Roman" pitchFamily="-123" charset="0"/>
                <a:ea typeface="ＭＳ Ｐゴシック" pitchFamily="-123" charset="-128"/>
                <a:cs typeface="ＭＳ Ｐゴシック" pitchFamily="-123" charset="-128"/>
              </a:rPr>
              <a:t>Chest x-ray ~20 mrem</a:t>
            </a:r>
          </a:p>
          <a:p>
            <a:pPr eaLnBrk="1" hangingPunct="1"/>
            <a:r>
              <a:rPr lang="en-US" sz="2800" dirty="0">
                <a:latin typeface="Times New Roman" pitchFamily="-123" charset="0"/>
                <a:ea typeface="ＭＳ Ｐゴシック" pitchFamily="-123" charset="-128"/>
                <a:cs typeface="ＭＳ Ｐゴシック" pitchFamily="-123" charset="-128"/>
              </a:rPr>
              <a:t>Dental - full set of 16 films ~3 rem to head</a:t>
            </a:r>
          </a:p>
          <a:p>
            <a:pPr eaLnBrk="1" hangingPunct="1"/>
            <a:r>
              <a:rPr lang="en-US" sz="2800" dirty="0">
                <a:latin typeface="Times New Roman" pitchFamily="-123" charset="0"/>
                <a:ea typeface="ＭＳ Ｐゴシック" pitchFamily="-123" charset="-128"/>
                <a:cs typeface="ＭＳ Ｐゴシック" pitchFamily="-123" charset="-128"/>
              </a:rPr>
              <a:t>Frequent x-rays should be avoided</a:t>
            </a:r>
          </a:p>
          <a:p>
            <a:pPr eaLnBrk="1" hangingPunct="1"/>
            <a:r>
              <a:rPr lang="en-US" sz="2800" dirty="0">
                <a:latin typeface="Times New Roman" pitchFamily="-123" charset="0"/>
                <a:ea typeface="ＭＳ Ｐゴシック" pitchFamily="-123" charset="-128"/>
                <a:cs typeface="ＭＳ Ｐゴシック" pitchFamily="-123" charset="-128"/>
              </a:rPr>
              <a:t>A dose of 500 rem to the whole body  is lethal 50% of the time in 60 days</a:t>
            </a:r>
          </a:p>
          <a:p>
            <a:pPr lvl="1" eaLnBrk="1" hangingPunct="1"/>
            <a:r>
              <a:rPr lang="en-US" sz="2400" dirty="0">
                <a:latin typeface="Times New Roman" pitchFamily="-123" charset="0"/>
                <a:ea typeface="ＭＳ Ｐゴシック" pitchFamily="-123" charset="-128"/>
                <a:cs typeface="ＭＳ Ｐゴシック" pitchFamily="-123" charset="-128"/>
              </a:rPr>
              <a:t>If a person lives 100 years, and there were no repair, 5 rem/</a:t>
            </a:r>
            <a:r>
              <a:rPr lang="en-US" sz="2400" dirty="0" err="1">
                <a:latin typeface="Times New Roman" pitchFamily="-123" charset="0"/>
                <a:ea typeface="ＭＳ Ｐゴシック" pitchFamily="-123" charset="-128"/>
                <a:cs typeface="ＭＳ Ｐゴシック" pitchFamily="-123" charset="-128"/>
              </a:rPr>
              <a:t>y</a:t>
            </a:r>
            <a:r>
              <a:rPr lang="en-US" sz="2400" dirty="0">
                <a:latin typeface="Times New Roman" pitchFamily="-123" charset="0"/>
                <a:ea typeface="ＭＳ Ｐゴシック" pitchFamily="-123" charset="-128"/>
                <a:cs typeface="ＭＳ Ｐゴシック" pitchFamily="-123" charset="-128"/>
              </a:rPr>
              <a:t> would be fatal in 100 years (50% of time)</a:t>
            </a:r>
          </a:p>
          <a:p>
            <a:pPr lvl="1" eaLnBrk="1" hangingPunct="1"/>
            <a:r>
              <a:rPr lang="en-US" sz="2400" dirty="0">
                <a:latin typeface="Times New Roman" pitchFamily="-123" charset="0"/>
                <a:ea typeface="ＭＳ Ｐゴシック" pitchFamily="-123" charset="-128"/>
                <a:cs typeface="ＭＳ Ｐゴシック" pitchFamily="-123" charset="-128"/>
              </a:rPr>
              <a:t>5 rem/</a:t>
            </a:r>
            <a:r>
              <a:rPr lang="en-US" sz="2400" dirty="0" err="1">
                <a:latin typeface="Times New Roman" pitchFamily="-123" charset="0"/>
                <a:ea typeface="ＭＳ Ｐゴシック" pitchFamily="-123" charset="-128"/>
                <a:cs typeface="ＭＳ Ｐゴシック" pitchFamily="-123" charset="-128"/>
              </a:rPr>
              <a:t>y</a:t>
            </a:r>
            <a:r>
              <a:rPr lang="en-US" sz="2400" dirty="0">
                <a:latin typeface="Times New Roman" pitchFamily="-123" charset="0"/>
                <a:ea typeface="ＭＳ Ｐゴシック" pitchFamily="-123" charset="-128"/>
                <a:cs typeface="ＭＳ Ｐゴシック" pitchFamily="-123" charset="-128"/>
              </a:rPr>
              <a:t> is the legal limit for radiation workers</a:t>
            </a:r>
          </a:p>
          <a:p>
            <a:pPr lvl="1" eaLnBrk="1" hangingPunct="1"/>
            <a:r>
              <a:rPr lang="en-US" sz="2400" dirty="0">
                <a:latin typeface="Times New Roman" pitchFamily="-123" charset="0"/>
                <a:ea typeface="ＭＳ Ｐゴシック" pitchFamily="-123" charset="-128"/>
                <a:cs typeface="ＭＳ Ｐゴシック" pitchFamily="-123" charset="-128"/>
              </a:rPr>
              <a:t>0.5 rem/</a:t>
            </a:r>
            <a:r>
              <a:rPr lang="en-US" sz="2400" dirty="0" err="1">
                <a:latin typeface="Times New Roman" pitchFamily="-123" charset="0"/>
                <a:ea typeface="ＭＳ Ｐゴシック" pitchFamily="-123" charset="-128"/>
                <a:cs typeface="ＭＳ Ｐゴシック" pitchFamily="-123" charset="-128"/>
              </a:rPr>
              <a:t>y</a:t>
            </a:r>
            <a:r>
              <a:rPr lang="en-US" sz="2400" dirty="0">
                <a:latin typeface="Times New Roman" pitchFamily="-123" charset="0"/>
                <a:ea typeface="ＭＳ Ｐゴシック" pitchFamily="-123" charset="-128"/>
                <a:cs typeface="ＭＳ Ｐゴシック" pitchFamily="-123" charset="-128"/>
              </a:rPr>
              <a:t> is the legal limit for general population</a:t>
            </a:r>
          </a:p>
          <a:p>
            <a:pPr eaLnBrk="1" hangingPunct="1"/>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54</a:t>
            </a:fld>
            <a:endParaRPr lang="en-US"/>
          </a:p>
        </p:txBody>
      </p:sp>
    </p:spTree>
    <p:extLst>
      <p:ext uri="{BB962C8B-B14F-4D97-AF65-F5344CB8AC3E}">
        <p14:creationId xmlns:p14="http://schemas.microsoft.com/office/powerpoint/2010/main" val="2670203393"/>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sz="4400" dirty="0">
                <a:latin typeface="Times New Roman" pitchFamily="-123" charset="0"/>
                <a:ea typeface="ＭＳ Ｐゴシック" pitchFamily="-123" charset="-128"/>
                <a:cs typeface="ＭＳ Ｐゴシック" pitchFamily="-123" charset="-128"/>
              </a:rPr>
              <a:t>Biological Effects</a:t>
            </a:r>
          </a:p>
        </p:txBody>
      </p:sp>
      <p:sp>
        <p:nvSpPr>
          <p:cNvPr id="14338" name="Content Placeholder 2"/>
          <p:cNvSpPr>
            <a:spLocks noGrp="1"/>
          </p:cNvSpPr>
          <p:nvPr>
            <p:ph idx="1"/>
          </p:nvPr>
        </p:nvSpPr>
        <p:spPr>
          <a:xfrm>
            <a:off x="1435100" y="1257300"/>
            <a:ext cx="7499350" cy="1714500"/>
          </a:xfrm>
        </p:spPr>
        <p:txBody>
          <a:bodyPr/>
          <a:lstStyle/>
          <a:p>
            <a:pPr eaLnBrk="1" hangingPunct="1"/>
            <a:r>
              <a:rPr lang="en-US" sz="2800" dirty="0">
                <a:latin typeface="Times New Roman" pitchFamily="-123" charset="0"/>
                <a:ea typeface="ＭＳ Ｐゴシック" pitchFamily="-123" charset="-128"/>
                <a:cs typeface="ＭＳ Ｐゴシック" pitchFamily="-123" charset="-128"/>
              </a:rPr>
              <a:t>Radiation dose correlated with cancer rate, cell death, cancer deaths, cataracts, leukemia deaths</a:t>
            </a:r>
          </a:p>
          <a:p>
            <a:pPr eaLnBrk="1" hangingPunct="1"/>
            <a:r>
              <a:rPr lang="en-US" sz="2800" dirty="0">
                <a:latin typeface="Times New Roman" pitchFamily="-123" charset="0"/>
                <a:ea typeface="ＭＳ Ｐゴシック" pitchFamily="-123" charset="-128"/>
                <a:cs typeface="ＭＳ Ｐゴシック" pitchFamily="-123" charset="-128"/>
              </a:rPr>
              <a:t>Is the linear or thresholds hypothesis true?</a:t>
            </a:r>
          </a:p>
          <a:p>
            <a:pPr eaLnBrk="1" hangingPunct="1"/>
            <a:r>
              <a:rPr lang="en-US" sz="2800" dirty="0">
                <a:latin typeface="Times New Roman" pitchFamily="-123" charset="0"/>
                <a:ea typeface="ＭＳ Ｐゴシック" pitchFamily="-123" charset="-128"/>
                <a:cs typeface="ＭＳ Ｐゴシック" pitchFamily="-123" charset="-128"/>
              </a:rPr>
              <a:t>Cannot be experimentally tested since so small</a:t>
            </a:r>
            <a:endParaRPr lang="en-US" sz="24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55</a:t>
            </a:fld>
            <a:endParaRPr lang="en-US"/>
          </a:p>
        </p:txBody>
      </p:sp>
      <p:grpSp>
        <p:nvGrpSpPr>
          <p:cNvPr id="22" name="Group 21"/>
          <p:cNvGrpSpPr/>
          <p:nvPr/>
        </p:nvGrpSpPr>
        <p:grpSpPr>
          <a:xfrm>
            <a:off x="1377950" y="3238500"/>
            <a:ext cx="7422606" cy="3435349"/>
            <a:chOff x="1377950" y="3238500"/>
            <a:chExt cx="7422606" cy="3435349"/>
          </a:xfrm>
        </p:grpSpPr>
        <p:grpSp>
          <p:nvGrpSpPr>
            <p:cNvPr id="17" name="Group 16"/>
            <p:cNvGrpSpPr/>
            <p:nvPr/>
          </p:nvGrpSpPr>
          <p:grpSpPr>
            <a:xfrm>
              <a:off x="1377950" y="3238500"/>
              <a:ext cx="7422606" cy="3435349"/>
              <a:chOff x="1377950" y="3238500"/>
              <a:chExt cx="7422606" cy="3435349"/>
            </a:xfrm>
          </p:grpSpPr>
          <p:graphicFrame>
            <p:nvGraphicFramePr>
              <p:cNvPr id="38914" name="Object 2"/>
              <p:cNvGraphicFramePr>
                <a:graphicFrameLocks noChangeAspect="1"/>
              </p:cNvGraphicFramePr>
              <p:nvPr/>
            </p:nvGraphicFramePr>
            <p:xfrm>
              <a:off x="1377950" y="3238500"/>
              <a:ext cx="7422606" cy="3435349"/>
            </p:xfrm>
            <a:graphic>
              <a:graphicData uri="http://schemas.openxmlformats.org/presentationml/2006/ole">
                <mc:AlternateContent xmlns:mc="http://schemas.openxmlformats.org/markup-compatibility/2006">
                  <mc:Choice xmlns:v="urn:schemas-microsoft-com:vml" Requires="v">
                    <p:oleObj name="Worksheet" r:id="rId3" imgW="8369300" imgH="3873500" progId="Excel.Sheet.8">
                      <p:embed/>
                    </p:oleObj>
                  </mc:Choice>
                  <mc:Fallback>
                    <p:oleObj name="Worksheet" r:id="rId3" imgW="8369300" imgH="3873500" progId="Excel.Sheet.8">
                      <p:embed/>
                      <p:pic>
                        <p:nvPicPr>
                          <p:cNvPr id="38914"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7950" y="3238500"/>
                            <a:ext cx="7422606" cy="343534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cxnSp>
            <p:nvCxnSpPr>
              <p:cNvPr id="7" name="Curved Connector 6"/>
              <p:cNvCxnSpPr/>
              <p:nvPr/>
            </p:nvCxnSpPr>
            <p:spPr>
              <a:xfrm rot="5400000">
                <a:off x="2628900" y="5842000"/>
                <a:ext cx="266700" cy="241300"/>
              </a:xfrm>
              <a:prstGeom prst="curvedConnector3">
                <a:avLst>
                  <a:gd name="adj1" fmla="val 30952"/>
                </a:avLst>
              </a:prstGeom>
              <a:ln>
                <a:prstDash val="sysDot"/>
              </a:ln>
            </p:spPr>
            <p:style>
              <a:lnRef idx="2">
                <a:schemeClr val="accent1"/>
              </a:lnRef>
              <a:fillRef idx="0">
                <a:schemeClr val="accent1"/>
              </a:fillRef>
              <a:effectRef idx="1">
                <a:schemeClr val="accent1"/>
              </a:effectRef>
              <a:fontRef idx="minor">
                <a:schemeClr val="tx1"/>
              </a:fontRef>
            </p:style>
          </p:cxnSp>
        </p:grpSp>
        <p:sp>
          <p:nvSpPr>
            <p:cNvPr id="9" name="TextBox 8"/>
            <p:cNvSpPr txBox="1"/>
            <p:nvPr/>
          </p:nvSpPr>
          <p:spPr>
            <a:xfrm>
              <a:off x="4114800" y="5600700"/>
              <a:ext cx="2763497" cy="369332"/>
            </a:xfrm>
            <a:prstGeom prst="rect">
              <a:avLst/>
            </a:prstGeom>
            <a:noFill/>
          </p:spPr>
          <p:txBody>
            <a:bodyPr wrap="none" rtlCol="0">
              <a:spAutoFit/>
            </a:bodyPr>
            <a:lstStyle/>
            <a:p>
              <a:r>
                <a:rPr lang="en-US" sz="1800" dirty="0"/>
                <a:t>Normal level of incidence</a:t>
              </a:r>
            </a:p>
          </p:txBody>
        </p:sp>
        <p:cxnSp>
          <p:nvCxnSpPr>
            <p:cNvPr id="11" name="Straight Arrow Connector 10"/>
            <p:cNvCxnSpPr/>
            <p:nvPr/>
          </p:nvCxnSpPr>
          <p:spPr>
            <a:xfrm rot="10800000" flipV="1">
              <a:off x="3276600" y="5778500"/>
              <a:ext cx="711200" cy="12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717800" y="4927600"/>
              <a:ext cx="1326542" cy="369332"/>
            </a:xfrm>
            <a:prstGeom prst="rect">
              <a:avLst/>
            </a:prstGeom>
            <a:noFill/>
          </p:spPr>
          <p:txBody>
            <a:bodyPr wrap="none" rtlCol="0">
              <a:spAutoFit/>
            </a:bodyPr>
            <a:lstStyle/>
            <a:p>
              <a:r>
                <a:rPr lang="en-US" sz="1800" dirty="0"/>
                <a:t>Thresholds</a:t>
              </a:r>
            </a:p>
          </p:txBody>
        </p:sp>
        <p:cxnSp>
          <p:nvCxnSpPr>
            <p:cNvPr id="15" name="Straight Arrow Connector 14"/>
            <p:cNvCxnSpPr/>
            <p:nvPr/>
          </p:nvCxnSpPr>
          <p:spPr>
            <a:xfrm rot="5400000">
              <a:off x="2609850" y="5467350"/>
              <a:ext cx="469900" cy="50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222500" y="4673600"/>
              <a:ext cx="826330" cy="369332"/>
            </a:xfrm>
            <a:prstGeom prst="rect">
              <a:avLst/>
            </a:prstGeom>
            <a:noFill/>
          </p:spPr>
          <p:txBody>
            <a:bodyPr wrap="none" rtlCol="0">
              <a:spAutoFit/>
            </a:bodyPr>
            <a:lstStyle/>
            <a:p>
              <a:r>
                <a:rPr lang="en-US" sz="1800" dirty="0"/>
                <a:t>Linear</a:t>
              </a:r>
            </a:p>
          </p:txBody>
        </p:sp>
        <p:cxnSp>
          <p:nvCxnSpPr>
            <p:cNvPr id="18" name="Straight Arrow Connector 17"/>
            <p:cNvCxnSpPr/>
            <p:nvPr/>
          </p:nvCxnSpPr>
          <p:spPr>
            <a:xfrm rot="5400000">
              <a:off x="2089150" y="5378450"/>
              <a:ext cx="863600" cy="215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4851400" y="4457700"/>
              <a:ext cx="533400" cy="355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076700" y="4051300"/>
              <a:ext cx="2284587" cy="369332"/>
            </a:xfrm>
            <a:prstGeom prst="rect">
              <a:avLst/>
            </a:prstGeom>
            <a:noFill/>
          </p:spPr>
          <p:txBody>
            <a:bodyPr wrap="none" rtlCol="0">
              <a:spAutoFit/>
            </a:bodyPr>
            <a:lstStyle/>
            <a:p>
              <a:r>
                <a:rPr lang="en-US" sz="1800" dirty="0"/>
                <a:t>Demonstrated Effect</a:t>
              </a:r>
            </a:p>
          </p:txBody>
        </p:sp>
      </p:grpSp>
    </p:spTree>
    <p:extLst>
      <p:ext uri="{BB962C8B-B14F-4D97-AF65-F5344CB8AC3E}">
        <p14:creationId xmlns:p14="http://schemas.microsoft.com/office/powerpoint/2010/main" val="2875686279"/>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sz="4400" dirty="0">
                <a:latin typeface="Times New Roman" pitchFamily="-123" charset="0"/>
                <a:ea typeface="ＭＳ Ｐゴシック" pitchFamily="-123" charset="-128"/>
                <a:cs typeface="ＭＳ Ｐゴシック" pitchFamily="-123" charset="-128"/>
              </a:rPr>
              <a:t>Acute Whole Body Radiation</a:t>
            </a:r>
          </a:p>
        </p:txBody>
      </p:sp>
      <p:sp>
        <p:nvSpPr>
          <p:cNvPr id="14338" name="Content Placeholder 2"/>
          <p:cNvSpPr>
            <a:spLocks noGrp="1"/>
          </p:cNvSpPr>
          <p:nvPr>
            <p:ph idx="1"/>
          </p:nvPr>
        </p:nvSpPr>
        <p:spPr>
          <a:xfrm>
            <a:off x="1435100" y="1257300"/>
            <a:ext cx="7499350" cy="5232400"/>
          </a:xfrm>
        </p:spPr>
        <p:txBody>
          <a:bodyPr/>
          <a:lstStyle/>
          <a:p>
            <a:pPr eaLnBrk="1" hangingPunct="1"/>
            <a:r>
              <a:rPr lang="en-US" sz="2800" dirty="0">
                <a:latin typeface="Times New Roman" pitchFamily="-123" charset="0"/>
                <a:ea typeface="ＭＳ Ｐゴシック" pitchFamily="-123" charset="-128"/>
                <a:cs typeface="ＭＳ Ｐゴシック" pitchFamily="-123" charset="-128"/>
              </a:rPr>
              <a:t>Much of what is known is from Hiroshima and Nagasaki</a:t>
            </a:r>
          </a:p>
          <a:p>
            <a:pPr eaLnBrk="1" hangingPunct="1"/>
            <a:r>
              <a:rPr lang="en-US" sz="2800" dirty="0">
                <a:latin typeface="Times New Roman" pitchFamily="-123" charset="0"/>
                <a:ea typeface="ＭＳ Ｐゴシック" pitchFamily="-123" charset="-128"/>
                <a:cs typeface="ＭＳ Ｐゴシック" pitchFamily="-123" charset="-128"/>
              </a:rPr>
              <a:t>If you survive the blast effects:</a:t>
            </a:r>
          </a:p>
          <a:p>
            <a:pPr lvl="1" eaLnBrk="1" hangingPunct="1"/>
            <a:r>
              <a:rPr lang="en-US" sz="2400" dirty="0">
                <a:latin typeface="Times New Roman" pitchFamily="-123" charset="0"/>
                <a:ea typeface="ＭＳ Ｐゴシック" pitchFamily="-123" charset="-128"/>
                <a:cs typeface="ＭＳ Ｐゴシック" pitchFamily="-123" charset="-128"/>
              </a:rPr>
              <a:t>1 </a:t>
            </a:r>
            <a:r>
              <a:rPr lang="en-US" sz="2400" dirty="0" err="1">
                <a:latin typeface="Times New Roman" pitchFamily="-123" charset="0"/>
                <a:ea typeface="ＭＳ Ｐゴシック" pitchFamily="-123" charset="-128"/>
                <a:cs typeface="ＭＳ Ｐゴシック" pitchFamily="-123" charset="-128"/>
              </a:rPr>
              <a:t>kton</a:t>
            </a:r>
            <a:r>
              <a:rPr lang="en-US" sz="2400" dirty="0">
                <a:latin typeface="Times New Roman" pitchFamily="-123" charset="0"/>
                <a:ea typeface="ＭＳ Ｐゴシック" pitchFamily="-123" charset="-128"/>
                <a:cs typeface="ＭＳ Ｐゴシック" pitchFamily="-123" charset="-128"/>
              </a:rPr>
              <a:t> bomb gives 1000 rem at 0.3 mile</a:t>
            </a:r>
          </a:p>
          <a:p>
            <a:pPr lvl="1" eaLnBrk="1" hangingPunct="1"/>
            <a:r>
              <a:rPr lang="en-US" sz="2400" dirty="0">
                <a:latin typeface="Times New Roman" pitchFamily="-123" charset="0"/>
                <a:ea typeface="ＭＳ Ｐゴシック" pitchFamily="-123" charset="-128"/>
                <a:cs typeface="ＭＳ Ｐゴシック" pitchFamily="-123" charset="-128"/>
              </a:rPr>
              <a:t>1 </a:t>
            </a:r>
            <a:r>
              <a:rPr lang="en-US" sz="2400" dirty="0" err="1">
                <a:latin typeface="Times New Roman" pitchFamily="-123" charset="0"/>
                <a:ea typeface="ＭＳ Ｐゴシック" pitchFamily="-123" charset="-128"/>
                <a:cs typeface="ＭＳ Ｐゴシック" pitchFamily="-123" charset="-128"/>
              </a:rPr>
              <a:t>Mton</a:t>
            </a:r>
            <a:r>
              <a:rPr lang="en-US" sz="2400" dirty="0">
                <a:latin typeface="Times New Roman" pitchFamily="-123" charset="0"/>
                <a:ea typeface="ＭＳ Ｐゴシック" pitchFamily="-123" charset="-128"/>
                <a:cs typeface="ＭＳ Ｐゴシック" pitchFamily="-123" charset="-128"/>
              </a:rPr>
              <a:t> bomb gives 1000 rem at 1.5 mile</a:t>
            </a:r>
          </a:p>
          <a:p>
            <a:pPr eaLnBrk="1" hangingPunct="1"/>
            <a:r>
              <a:rPr lang="en-US" sz="2800" dirty="0">
                <a:latin typeface="Times New Roman" pitchFamily="-123" charset="0"/>
                <a:ea typeface="ＭＳ Ｐゴシック" pitchFamily="-123" charset="-128"/>
                <a:cs typeface="ＭＳ Ｐゴシック" pitchFamily="-123" charset="-128"/>
              </a:rPr>
              <a:t>Prompt whole body dose effects</a:t>
            </a:r>
          </a:p>
          <a:p>
            <a:pPr lvl="1" eaLnBrk="1" hangingPunct="1"/>
            <a:r>
              <a:rPr lang="en-US" sz="2400" dirty="0">
                <a:latin typeface="Times New Roman" pitchFamily="-123" charset="0"/>
                <a:ea typeface="ＭＳ Ｐゴシック" pitchFamily="-123" charset="-128"/>
                <a:cs typeface="ＭＳ Ｐゴシック" pitchFamily="-123" charset="-128"/>
              </a:rPr>
              <a:t>25-100 rem: no illness</a:t>
            </a:r>
          </a:p>
          <a:p>
            <a:pPr lvl="1" eaLnBrk="1" hangingPunct="1"/>
            <a:r>
              <a:rPr lang="en-US" sz="2400" dirty="0">
                <a:latin typeface="Times New Roman" pitchFamily="-123" charset="0"/>
                <a:ea typeface="ＭＳ Ｐゴシック" pitchFamily="-123" charset="-128"/>
                <a:cs typeface="ＭＳ Ｐゴシック" pitchFamily="-123" charset="-128"/>
              </a:rPr>
              <a:t>100-200 rem: slight illness</a:t>
            </a:r>
          </a:p>
          <a:p>
            <a:pPr lvl="1" eaLnBrk="1" hangingPunct="1"/>
            <a:r>
              <a:rPr lang="en-US" sz="2400" dirty="0">
                <a:latin typeface="Times New Roman" pitchFamily="-123" charset="0"/>
                <a:ea typeface="ＭＳ Ｐゴシック" pitchFamily="-123" charset="-128"/>
                <a:cs typeface="ＭＳ Ｐゴシック" pitchFamily="-123" charset="-128"/>
              </a:rPr>
              <a:t>200-1000 rem: survival is possible</a:t>
            </a:r>
          </a:p>
          <a:p>
            <a:pPr lvl="1" eaLnBrk="1" hangingPunct="1"/>
            <a:r>
              <a:rPr lang="en-US" sz="2400" dirty="0">
                <a:latin typeface="Times New Roman" pitchFamily="-123" charset="0"/>
                <a:ea typeface="ＭＳ Ｐゴシック" pitchFamily="-123" charset="-128"/>
                <a:cs typeface="ＭＳ Ｐゴシック" pitchFamily="-123" charset="-128"/>
              </a:rPr>
              <a:t>&gt;1000 rem: survival is improbable</a:t>
            </a:r>
          </a:p>
          <a:p>
            <a:pPr eaLnBrk="1" hangingPunct="1"/>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56</a:t>
            </a:fld>
            <a:endParaRPr lang="en-US"/>
          </a:p>
        </p:txBody>
      </p:sp>
    </p:spTree>
    <p:extLst>
      <p:ext uri="{BB962C8B-B14F-4D97-AF65-F5344CB8AC3E}">
        <p14:creationId xmlns:p14="http://schemas.microsoft.com/office/powerpoint/2010/main" val="150138063"/>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sz="4400" dirty="0">
                <a:latin typeface="Times New Roman" pitchFamily="-123" charset="0"/>
                <a:ea typeface="ＭＳ Ｐゴシック" pitchFamily="-123" charset="-128"/>
                <a:cs typeface="ＭＳ Ｐゴシック" pitchFamily="-123" charset="-128"/>
              </a:rPr>
              <a:t>Medical Radiation Therapy</a:t>
            </a:r>
          </a:p>
        </p:txBody>
      </p:sp>
      <p:sp>
        <p:nvSpPr>
          <p:cNvPr id="14338" name="Content Placeholder 2"/>
          <p:cNvSpPr>
            <a:spLocks noGrp="1"/>
          </p:cNvSpPr>
          <p:nvPr>
            <p:ph idx="1"/>
          </p:nvPr>
        </p:nvSpPr>
        <p:spPr>
          <a:xfrm>
            <a:off x="1282700" y="1257300"/>
            <a:ext cx="7708900" cy="5232400"/>
          </a:xfrm>
        </p:spPr>
        <p:txBody>
          <a:bodyPr/>
          <a:lstStyle/>
          <a:p>
            <a:pPr eaLnBrk="1" hangingPunct="1"/>
            <a:r>
              <a:rPr lang="en-US" sz="2800" dirty="0">
                <a:latin typeface="Times New Roman" pitchFamily="-123" charset="0"/>
                <a:ea typeface="ＭＳ Ｐゴシック" pitchFamily="-123" charset="-128"/>
                <a:cs typeface="ＭＳ Ｐゴシック" pitchFamily="-123" charset="-128"/>
              </a:rPr>
              <a:t>Diagnostics and therapeutics</a:t>
            </a:r>
          </a:p>
          <a:p>
            <a:pPr lvl="1" eaLnBrk="1" hangingPunct="1"/>
            <a:r>
              <a:rPr lang="en-US" sz="2400" dirty="0">
                <a:latin typeface="Times New Roman" pitchFamily="-123" charset="0"/>
                <a:ea typeface="ＭＳ Ｐゴシック" pitchFamily="-123" charset="-128"/>
                <a:cs typeface="ＭＳ Ｐゴシック" pitchFamily="-123" charset="-128"/>
              </a:rPr>
              <a:t>X-rays, CAT and PET</a:t>
            </a:r>
          </a:p>
          <a:p>
            <a:pPr lvl="1" eaLnBrk="1" hangingPunct="1"/>
            <a:r>
              <a:rPr lang="en-US" sz="2400" dirty="0">
                <a:latin typeface="Times New Roman" pitchFamily="-123" charset="0"/>
                <a:ea typeface="ＭＳ Ｐゴシック" pitchFamily="-123" charset="-128"/>
                <a:cs typeface="ＭＳ Ｐゴシック" pitchFamily="-123" charset="-128"/>
              </a:rPr>
              <a:t>Stress tests with </a:t>
            </a:r>
            <a:r>
              <a:rPr lang="en-US" sz="2400" baseline="30000" dirty="0">
                <a:latin typeface="Times New Roman" pitchFamily="-123" charset="0"/>
                <a:ea typeface="ＭＳ Ｐゴシック" pitchFamily="-123" charset="-128"/>
                <a:cs typeface="ＭＳ Ｐゴシック" pitchFamily="-123" charset="-128"/>
              </a:rPr>
              <a:t>99m</a:t>
            </a:r>
            <a:r>
              <a:rPr lang="en-US" sz="2400" dirty="0">
                <a:latin typeface="Times New Roman" pitchFamily="-123" charset="0"/>
                <a:ea typeface="ＭＳ Ｐゴシック" pitchFamily="-123" charset="-128"/>
                <a:cs typeface="ＭＳ Ｐゴシック" pitchFamily="-123" charset="-128"/>
              </a:rPr>
              <a:t>Tc</a:t>
            </a:r>
          </a:p>
          <a:p>
            <a:pPr eaLnBrk="1" hangingPunct="1"/>
            <a:r>
              <a:rPr lang="en-US" sz="2800" dirty="0">
                <a:latin typeface="Times New Roman" pitchFamily="-123" charset="0"/>
                <a:ea typeface="ＭＳ Ｐゴシック" pitchFamily="-123" charset="-128"/>
                <a:cs typeface="ＭＳ Ｐゴシック" pitchFamily="-123" charset="-128"/>
              </a:rPr>
              <a:t>Basis: killing cells through damage and repair</a:t>
            </a:r>
          </a:p>
          <a:p>
            <a:pPr eaLnBrk="1" hangingPunct="1"/>
            <a:r>
              <a:rPr lang="en-US" sz="2800" dirty="0">
                <a:latin typeface="Times New Roman" pitchFamily="-123" charset="0"/>
                <a:ea typeface="ＭＳ Ｐゴシック" pitchFamily="-123" charset="-128"/>
                <a:cs typeface="ＭＳ Ｐゴシック" pitchFamily="-123" charset="-128"/>
              </a:rPr>
              <a:t>Susceptibility to damage depends on cell cycle</a:t>
            </a:r>
          </a:p>
          <a:p>
            <a:pPr eaLnBrk="1" hangingPunct="1"/>
            <a:r>
              <a:rPr lang="en-US" sz="2800" dirty="0">
                <a:latin typeface="Times New Roman" pitchFamily="-123" charset="0"/>
                <a:ea typeface="ＭＳ Ｐゴシック" pitchFamily="-123" charset="-128"/>
                <a:cs typeface="ＭＳ Ｐゴシック" pitchFamily="-123" charset="-128"/>
              </a:rPr>
              <a:t>Rapidly dividing cells more subject to damage</a:t>
            </a:r>
          </a:p>
          <a:p>
            <a:pPr eaLnBrk="1" hangingPunct="1"/>
            <a:r>
              <a:rPr lang="en-US" sz="2800" dirty="0">
                <a:latin typeface="Times New Roman" pitchFamily="-123" charset="0"/>
                <a:ea typeface="ＭＳ Ｐゴシック" pitchFamily="-123" charset="-128"/>
                <a:cs typeface="ＭＳ Ｐゴシック" pitchFamily="-123" charset="-128"/>
              </a:rPr>
              <a:t>Treatments over several weeks like chemotherapy</a:t>
            </a:r>
          </a:p>
          <a:p>
            <a:pPr eaLnBrk="1" hangingPunct="1"/>
            <a:r>
              <a:rPr lang="en-US" sz="2800" dirty="0">
                <a:latin typeface="Times New Roman" pitchFamily="-123" charset="0"/>
                <a:ea typeface="ＭＳ Ｐゴシック" pitchFamily="-123" charset="-128"/>
                <a:cs typeface="ＭＳ Ｐゴシック" pitchFamily="-123" charset="-128"/>
              </a:rPr>
              <a:t>Cancer may be localized or dispersed </a:t>
            </a:r>
          </a:p>
          <a:p>
            <a:pPr lvl="1" eaLnBrk="1" hangingPunct="1"/>
            <a:r>
              <a:rPr lang="en-US" sz="2400" dirty="0">
                <a:latin typeface="Times New Roman" pitchFamily="-123" charset="0"/>
                <a:ea typeface="ＭＳ Ｐゴシック" pitchFamily="-123" charset="-128"/>
                <a:cs typeface="ＭＳ Ｐゴシック" pitchFamily="-123" charset="-128"/>
              </a:rPr>
              <a:t>External radiation, injected or implanted </a:t>
            </a:r>
            <a:endParaRPr lang="en-US" sz="2000" dirty="0">
              <a:latin typeface="Times New Roman" pitchFamily="-123" charset="0"/>
              <a:ea typeface="ＭＳ Ｐゴシック" pitchFamily="-123" charset="-128"/>
              <a:cs typeface="ＭＳ Ｐゴシック" pitchFamily="-123" charset="-128"/>
            </a:endParaRPr>
          </a:p>
          <a:p>
            <a:pPr lvl="1" eaLnBrk="1" hangingPunct="1"/>
            <a:r>
              <a:rPr lang="en-US" sz="2400" dirty="0">
                <a:latin typeface="Times New Roman" pitchFamily="-123" charset="0"/>
                <a:ea typeface="ＭＳ Ｐゴシック" pitchFamily="-123" charset="-128"/>
                <a:cs typeface="ＭＳ Ｐゴシック" pitchFamily="-123" charset="-128"/>
              </a:rPr>
              <a:t>Shape beam and rotate to reduce damage to good tissue</a:t>
            </a:r>
          </a:p>
          <a:p>
            <a:pPr lvl="1" eaLnBrk="1" hangingPunct="1"/>
            <a:r>
              <a:rPr lang="en-US" sz="2400" dirty="0">
                <a:latin typeface="Times New Roman" pitchFamily="-123" charset="0"/>
                <a:ea typeface="ＭＳ Ｐゴシック" pitchFamily="-123" charset="-128"/>
                <a:cs typeface="ＭＳ Ｐゴシック" pitchFamily="-123" charset="-128"/>
              </a:rPr>
              <a:t>Oxygen enhancement</a:t>
            </a:r>
          </a:p>
          <a:p>
            <a:pPr eaLnBrk="1" hangingPunct="1"/>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57</a:t>
            </a:fld>
            <a:endParaRPr lang="en-US"/>
          </a:p>
        </p:txBody>
      </p:sp>
    </p:spTree>
    <p:extLst>
      <p:ext uri="{BB962C8B-B14F-4D97-AF65-F5344CB8AC3E}">
        <p14:creationId xmlns:p14="http://schemas.microsoft.com/office/powerpoint/2010/main" val="2507393712"/>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74663" y="244475"/>
            <a:ext cx="8204200" cy="733425"/>
          </a:xfrm>
        </p:spPr>
        <p:txBody>
          <a:bodyPr/>
          <a:lstStyle/>
          <a:p>
            <a:pPr algn="ctr" eaLnBrk="1" hangingPunct="1"/>
            <a:r>
              <a:rPr lang="en-US" sz="4400" dirty="0">
                <a:latin typeface="Times New Roman" pitchFamily="-123" charset="0"/>
                <a:ea typeface="ＭＳ Ｐゴシック" pitchFamily="-123" charset="-128"/>
                <a:cs typeface="ＭＳ Ｐゴシック" pitchFamily="-123" charset="-128"/>
              </a:rPr>
              <a:t>Units, Exposure and Dose</a:t>
            </a:r>
          </a:p>
        </p:txBody>
      </p:sp>
      <p:sp>
        <p:nvSpPr>
          <p:cNvPr id="14338" name="Content Placeholder 2"/>
          <p:cNvSpPr>
            <a:spLocks noGrp="1"/>
          </p:cNvSpPr>
          <p:nvPr>
            <p:ph idx="1"/>
          </p:nvPr>
        </p:nvSpPr>
        <p:spPr>
          <a:xfrm>
            <a:off x="596900" y="927100"/>
            <a:ext cx="7708900" cy="5765800"/>
          </a:xfrm>
        </p:spPr>
        <p:txBody>
          <a:bodyPr/>
          <a:lstStyle/>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Unit of radioactive decay</a:t>
            </a:r>
          </a:p>
          <a:p>
            <a:pPr lvl="1" eaLnBrk="1" hangingPunct="1"/>
            <a:r>
              <a:rPr lang="en-US" sz="2400" dirty="0">
                <a:latin typeface="Times New Roman" pitchFamily="-123" charset="0"/>
                <a:ea typeface="ＭＳ Ｐゴシック" pitchFamily="-123" charset="-128"/>
                <a:cs typeface="ＭＳ Ｐゴシック" pitchFamily="-123" charset="-128"/>
              </a:rPr>
              <a:t>Curie (Ci): 1 Ci = 3.7x10</a:t>
            </a:r>
            <a:r>
              <a:rPr lang="en-US" sz="2400" baseline="30000" dirty="0">
                <a:latin typeface="Times New Roman" pitchFamily="-123" charset="0"/>
                <a:ea typeface="ＭＳ Ｐゴシック" pitchFamily="-123" charset="-128"/>
                <a:cs typeface="ＭＳ Ｐゴシック" pitchFamily="-123" charset="-128"/>
              </a:rPr>
              <a:t>10</a:t>
            </a:r>
            <a:r>
              <a:rPr lang="en-US" sz="2400" dirty="0">
                <a:latin typeface="Times New Roman" pitchFamily="-123" charset="0"/>
                <a:ea typeface="ＭＳ Ｐゴシック" pitchFamily="-123" charset="-128"/>
                <a:cs typeface="ＭＳ Ｐゴシック" pitchFamily="-123" charset="-128"/>
              </a:rPr>
              <a:t> decay/s</a:t>
            </a:r>
          </a:p>
          <a:p>
            <a:pPr lvl="1" eaLnBrk="1" hangingPunct="1"/>
            <a:r>
              <a:rPr lang="en-US" sz="2400" dirty="0">
                <a:latin typeface="Times New Roman" pitchFamily="-123" charset="0"/>
                <a:ea typeface="ＭＳ Ｐゴシック" pitchFamily="-123" charset="-128"/>
                <a:cs typeface="ＭＳ Ｐゴシック" pitchFamily="-123" charset="-128"/>
              </a:rPr>
              <a:t>Becquerel (Bq): 1 Bq = 1 decay/s</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Exposure – exposed to amount of radiation</a:t>
            </a:r>
          </a:p>
          <a:p>
            <a:pPr lvl="1" eaLnBrk="1" hangingPunct="1"/>
            <a:r>
              <a:rPr lang="en-US" sz="2400" dirty="0">
                <a:latin typeface="Times New Roman" pitchFamily="-123" charset="0"/>
                <a:ea typeface="ＭＳ Ｐゴシック" pitchFamily="-123" charset="-128"/>
                <a:cs typeface="ＭＳ Ｐゴシック" pitchFamily="-123" charset="-128"/>
              </a:rPr>
              <a:t>Roentgen (R): 1 R = 2.58x10</a:t>
            </a:r>
            <a:r>
              <a:rPr lang="en-US" sz="2400" baseline="30000" dirty="0">
                <a:latin typeface="Times New Roman" pitchFamily="-123" charset="0"/>
                <a:ea typeface="ＭＳ Ｐゴシック" pitchFamily="-123" charset="-128"/>
                <a:cs typeface="ＭＳ Ｐゴシック" pitchFamily="-123" charset="-128"/>
              </a:rPr>
              <a:t>-4</a:t>
            </a:r>
            <a:r>
              <a:rPr lang="en-US" sz="2400" dirty="0">
                <a:latin typeface="Times New Roman" pitchFamily="-123" charset="0"/>
                <a:ea typeface="ＭＳ Ｐゴシック" pitchFamily="-123" charset="-128"/>
                <a:cs typeface="ＭＳ Ｐゴシック" pitchFamily="-123" charset="-128"/>
              </a:rPr>
              <a:t> coulombs/kg</a:t>
            </a: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Absorbed energy deposited per unit mass</a:t>
            </a:r>
          </a:p>
          <a:p>
            <a:pPr lvl="1" eaLnBrk="1" hangingPunct="1"/>
            <a:r>
              <a:rPr lang="en-US" sz="2400" dirty="0" err="1">
                <a:latin typeface="Times New Roman" pitchFamily="-123" charset="0"/>
                <a:ea typeface="ＭＳ Ｐゴシック" pitchFamily="-123" charset="-128"/>
                <a:cs typeface="ＭＳ Ｐゴシック" pitchFamily="-123" charset="-128"/>
              </a:rPr>
              <a:t>Rad</a:t>
            </a:r>
            <a:r>
              <a:rPr lang="en-US" sz="2400" dirty="0">
                <a:latin typeface="Times New Roman" pitchFamily="-123" charset="0"/>
                <a:ea typeface="ＭＳ Ｐゴシック" pitchFamily="-123" charset="-128"/>
                <a:cs typeface="ＭＳ Ｐゴシック" pitchFamily="-123" charset="-128"/>
              </a:rPr>
              <a:t>: 1 </a:t>
            </a:r>
            <a:r>
              <a:rPr lang="en-US" sz="2400" dirty="0" err="1">
                <a:latin typeface="Times New Roman" pitchFamily="-123" charset="0"/>
                <a:ea typeface="ＭＳ Ｐゴシック" pitchFamily="-123" charset="-128"/>
                <a:cs typeface="ＭＳ Ｐゴシック" pitchFamily="-123" charset="-128"/>
              </a:rPr>
              <a:t>rad</a:t>
            </a:r>
            <a:r>
              <a:rPr lang="en-US" sz="2400" dirty="0">
                <a:latin typeface="Times New Roman" pitchFamily="-123" charset="0"/>
                <a:ea typeface="ＭＳ Ｐゴシック" pitchFamily="-123" charset="-128"/>
                <a:cs typeface="ＭＳ Ｐゴシック" pitchFamily="-123" charset="-128"/>
              </a:rPr>
              <a:t> = 0.01 J/kg </a:t>
            </a:r>
          </a:p>
          <a:p>
            <a:pPr lvl="1" eaLnBrk="1" hangingPunct="1"/>
            <a:r>
              <a:rPr lang="en-US" sz="2400" dirty="0">
                <a:latin typeface="Times New Roman" pitchFamily="-123" charset="0"/>
                <a:ea typeface="ＭＳ Ｐゴシック" pitchFamily="-123" charset="-128"/>
                <a:cs typeface="ＭＳ Ｐゴシック" pitchFamily="-123" charset="-128"/>
              </a:rPr>
              <a:t>For x-rays and gamma rays: 1 R ≈ 1 </a:t>
            </a:r>
            <a:r>
              <a:rPr lang="en-US" sz="2400" dirty="0" err="1">
                <a:latin typeface="Times New Roman" pitchFamily="-123" charset="0"/>
                <a:ea typeface="ＭＳ Ｐゴシック" pitchFamily="-123" charset="-128"/>
                <a:cs typeface="ＭＳ Ｐゴシック" pitchFamily="-123" charset="-128"/>
              </a:rPr>
              <a:t>rad</a:t>
            </a:r>
            <a:endParaRPr lang="en-US" sz="2400" dirty="0">
              <a:latin typeface="Times New Roman" pitchFamily="-123" charset="0"/>
              <a:ea typeface="ＭＳ Ｐゴシック" pitchFamily="-123" charset="-128"/>
              <a:cs typeface="ＭＳ Ｐゴシック" pitchFamily="-123" charset="-128"/>
            </a:endParaRPr>
          </a:p>
          <a:p>
            <a:pPr lvl="1" eaLnBrk="1" hangingPunct="1"/>
            <a:r>
              <a:rPr lang="en-US" sz="2400" dirty="0">
                <a:latin typeface="Times New Roman" pitchFamily="-123" charset="0"/>
                <a:ea typeface="ＭＳ Ｐゴシック" pitchFamily="-123" charset="-128"/>
                <a:cs typeface="ＭＳ Ｐゴシック" pitchFamily="-123" charset="-128"/>
              </a:rPr>
              <a:t>Gray: 1 </a:t>
            </a:r>
            <a:r>
              <a:rPr lang="en-US" sz="2400" dirty="0" err="1">
                <a:latin typeface="Times New Roman" pitchFamily="-123" charset="0"/>
                <a:ea typeface="ＭＳ Ｐゴシック" pitchFamily="-123" charset="-128"/>
                <a:cs typeface="ＭＳ Ｐゴシック" pitchFamily="-123" charset="-128"/>
              </a:rPr>
              <a:t>Gy</a:t>
            </a:r>
            <a:r>
              <a:rPr lang="en-US" sz="2400" dirty="0">
                <a:latin typeface="Times New Roman" pitchFamily="-123" charset="0"/>
                <a:ea typeface="ＭＳ Ｐゴシック" pitchFamily="-123" charset="-128"/>
                <a:cs typeface="ＭＳ Ｐゴシック" pitchFamily="-123" charset="-128"/>
              </a:rPr>
              <a:t> = 1 J/kg = 100 </a:t>
            </a:r>
            <a:r>
              <a:rPr lang="en-US" sz="2400" dirty="0" err="1">
                <a:latin typeface="Times New Roman" pitchFamily="-123" charset="0"/>
                <a:ea typeface="ＭＳ Ｐゴシック" pitchFamily="-123" charset="-128"/>
                <a:cs typeface="ＭＳ Ｐゴシック" pitchFamily="-123" charset="-128"/>
              </a:rPr>
              <a:t>rad</a:t>
            </a:r>
            <a:endParaRPr lang="en-US" sz="2400" dirty="0">
              <a:latin typeface="Times New Roman" pitchFamily="-123" charset="0"/>
              <a:ea typeface="ＭＳ Ｐゴシック" pitchFamily="-123" charset="-128"/>
              <a:cs typeface="ＭＳ Ｐゴシック" pitchFamily="-123" charset="-128"/>
            </a:endParaRPr>
          </a:p>
          <a:p>
            <a:pPr eaLnBrk="1" hangingPunct="1">
              <a:buClr>
                <a:srgbClr val="D57500"/>
              </a:buClr>
              <a:buFont typeface="Wingdings" charset="2"/>
              <a:buChar char="Ø"/>
            </a:pPr>
            <a:r>
              <a:rPr lang="en-US" sz="2800" dirty="0">
                <a:latin typeface="Times New Roman" pitchFamily="-123" charset="0"/>
                <a:ea typeface="ＭＳ Ｐゴシック" pitchFamily="-123" charset="-128"/>
                <a:cs typeface="ＭＳ Ｐゴシック" pitchFamily="-123" charset="-128"/>
              </a:rPr>
              <a:t>Biological effect of radiation depends on type</a:t>
            </a:r>
          </a:p>
          <a:p>
            <a:pPr lvl="1" eaLnBrk="1" hangingPunct="1"/>
            <a:r>
              <a:rPr lang="en-US" sz="2400" dirty="0">
                <a:latin typeface="Times New Roman" pitchFamily="-123" charset="0"/>
                <a:ea typeface="ＭＳ Ｐゴシック" pitchFamily="-123" charset="-128"/>
                <a:cs typeface="ＭＳ Ｐゴシック" pitchFamily="-123" charset="-128"/>
              </a:rPr>
              <a:t>Radiation equivalent man: 1 rem = 1 rad </a:t>
            </a:r>
            <a:r>
              <a:rPr lang="en-US" sz="1400" dirty="0">
                <a:latin typeface="Symbol" charset="2"/>
                <a:ea typeface="Wingdings"/>
                <a:cs typeface="Symbol" charset="2"/>
                <a:sym typeface="Wingdings"/>
              </a:rPr>
              <a:t></a:t>
            </a:r>
            <a:r>
              <a:rPr lang="en-US" sz="1400" dirty="0">
                <a:latin typeface="Symbol" charset="2"/>
                <a:ea typeface="ＭＳ Ｐゴシック" pitchFamily="-123" charset="-128"/>
                <a:cs typeface="Symbol" charset="2"/>
                <a:sym typeface="Wingdings"/>
              </a:rPr>
              <a:t> </a:t>
            </a:r>
            <a:r>
              <a:rPr lang="en-US" sz="2400" dirty="0">
                <a:latin typeface="Times New Roman" pitchFamily="-123" charset="0"/>
                <a:ea typeface="ＭＳ Ｐゴシック" pitchFamily="-123" charset="-128"/>
                <a:cs typeface="ＭＳ Ｐゴシック" pitchFamily="-123" charset="-128"/>
              </a:rPr>
              <a:t>QF</a:t>
            </a:r>
          </a:p>
          <a:p>
            <a:pPr lvl="1" eaLnBrk="1" hangingPunct="1"/>
            <a:r>
              <a:rPr lang="en-US" sz="2400" dirty="0">
                <a:latin typeface="Times New Roman" pitchFamily="-123" charset="0"/>
                <a:ea typeface="ＭＳ Ｐゴシック" pitchFamily="-123" charset="-128"/>
                <a:cs typeface="ＭＳ Ｐゴシック" pitchFamily="-123" charset="-128"/>
              </a:rPr>
              <a:t>Sievert: 1 </a:t>
            </a:r>
            <a:r>
              <a:rPr lang="en-US" sz="2400" dirty="0" err="1">
                <a:latin typeface="Times New Roman" pitchFamily="-123" charset="0"/>
                <a:ea typeface="ＭＳ Ｐゴシック" pitchFamily="-123" charset="-128"/>
                <a:cs typeface="ＭＳ Ｐゴシック" pitchFamily="-123" charset="-128"/>
              </a:rPr>
              <a:t>Sv</a:t>
            </a:r>
            <a:r>
              <a:rPr lang="en-US" sz="2400" dirty="0">
                <a:latin typeface="Times New Roman" pitchFamily="-123" charset="0"/>
                <a:ea typeface="ＭＳ Ｐゴシック" pitchFamily="-123" charset="-128"/>
                <a:cs typeface="ＭＳ Ｐゴシック" pitchFamily="-123" charset="-128"/>
              </a:rPr>
              <a:t> = 100 rem</a:t>
            </a:r>
          </a:p>
          <a:p>
            <a:pPr lvl="1" eaLnBrk="1" hangingPunct="1"/>
            <a:r>
              <a:rPr lang="en-US" sz="2400" dirty="0">
                <a:latin typeface="Times New Roman" pitchFamily="-123" charset="0"/>
                <a:ea typeface="ＭＳ Ｐゴシック" pitchFamily="-123" charset="-128"/>
                <a:cs typeface="ＭＳ Ｐゴシック" pitchFamily="-123" charset="-128"/>
              </a:rPr>
              <a:t>500 rem (5 </a:t>
            </a:r>
            <a:r>
              <a:rPr lang="en-US" sz="2400" dirty="0" err="1">
                <a:latin typeface="Times New Roman" pitchFamily="-123" charset="0"/>
                <a:ea typeface="ＭＳ Ｐゴシック" pitchFamily="-123" charset="-128"/>
                <a:cs typeface="ＭＳ Ｐゴシック" pitchFamily="-123" charset="-128"/>
              </a:rPr>
              <a:t>Sv</a:t>
            </a:r>
            <a:r>
              <a:rPr lang="en-US" sz="2400" dirty="0">
                <a:latin typeface="Times New Roman" pitchFamily="-123" charset="0"/>
                <a:ea typeface="ＭＳ Ｐゴシック" pitchFamily="-123" charset="-128"/>
                <a:cs typeface="ＭＳ Ｐゴシック" pitchFamily="-123" charset="-128"/>
              </a:rPr>
              <a:t>) whole body is fatal 50% in 60 days</a:t>
            </a:r>
          </a:p>
          <a:p>
            <a:pPr marL="0" indent="0" eaLnBrk="1" hangingPunct="1">
              <a:buNone/>
            </a:pPr>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a:p>
            <a:pPr eaLnBrk="1" hangingPunct="1"/>
            <a:endParaRPr lang="en-US" sz="2800" dirty="0">
              <a:latin typeface="Times New Roman" pitchFamily="-123" charset="0"/>
              <a:ea typeface="ＭＳ Ｐゴシック" pitchFamily="-123" charset="-128"/>
              <a:cs typeface="ＭＳ Ｐゴシック" pitchFamily="-123" charset="-128"/>
            </a:endParaRP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58</a:t>
            </a:fld>
            <a:endParaRPr lang="en-US"/>
          </a:p>
        </p:txBody>
      </p:sp>
    </p:spTree>
    <p:extLst>
      <p:ext uri="{BB962C8B-B14F-4D97-AF65-F5344CB8AC3E}">
        <p14:creationId xmlns:p14="http://schemas.microsoft.com/office/powerpoint/2010/main" val="2148031823"/>
      </p:ext>
    </p:extLst>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74663" y="384175"/>
            <a:ext cx="8204200" cy="987425"/>
          </a:xfrm>
        </p:spPr>
        <p:txBody>
          <a:bodyPr/>
          <a:lstStyle/>
          <a:p>
            <a:pPr algn="ctr" eaLnBrk="1" hangingPunct="1"/>
            <a:r>
              <a:rPr lang="en-US" sz="3600" dirty="0">
                <a:latin typeface="Times New Roman" pitchFamily="-123" charset="0"/>
                <a:ea typeface="ＭＳ Ｐゴシック" pitchFamily="-123" charset="-128"/>
                <a:cs typeface="ＭＳ Ｐゴシック" pitchFamily="-123" charset="-128"/>
              </a:rPr>
              <a:t>Decay Chain Example</a:t>
            </a:r>
          </a:p>
        </p:txBody>
      </p:sp>
      <p:sp>
        <p:nvSpPr>
          <p:cNvPr id="4" name="Slide Number Placeholder 3"/>
          <p:cNvSpPr>
            <a:spLocks noGrp="1"/>
          </p:cNvSpPr>
          <p:nvPr>
            <p:ph type="sldNum" sz="quarter" idx="4294967295"/>
          </p:nvPr>
        </p:nvSpPr>
        <p:spPr>
          <a:xfrm>
            <a:off x="555625" y="6381750"/>
            <a:ext cx="457200" cy="476250"/>
          </a:xfrm>
          <a:prstGeom prst="rect">
            <a:avLst/>
          </a:prstGeom>
        </p:spPr>
        <p:txBody>
          <a:bodyPr/>
          <a:lstStyle/>
          <a:p>
            <a:pPr>
              <a:defRPr/>
            </a:pPr>
            <a:fld id="{59472F18-BCB6-4279-BB92-E7D134E0362B}" type="slidenum">
              <a:rPr lang="en-US"/>
              <a:pPr>
                <a:defRPr/>
              </a:pPr>
              <a:t>59</a:t>
            </a:fld>
            <a:endParaRPr lang="en-US"/>
          </a:p>
        </p:txBody>
      </p:sp>
      <p:sp>
        <p:nvSpPr>
          <p:cNvPr id="6" name="TextBox 5"/>
          <p:cNvSpPr txBox="1"/>
          <p:nvPr/>
        </p:nvSpPr>
        <p:spPr>
          <a:xfrm>
            <a:off x="7378700" y="1219200"/>
            <a:ext cx="1620957" cy="461665"/>
          </a:xfrm>
          <a:prstGeom prst="rect">
            <a:avLst/>
          </a:prstGeom>
          <a:noFill/>
        </p:spPr>
        <p:txBody>
          <a:bodyPr wrap="none" rtlCol="0">
            <a:spAutoFit/>
          </a:bodyPr>
          <a:lstStyle/>
          <a:p>
            <a:r>
              <a:rPr lang="en-US" baseline="30000" dirty="0"/>
              <a:t>238</a:t>
            </a:r>
            <a:r>
              <a:rPr lang="en-US" dirty="0"/>
              <a:t>U 4.5 </a:t>
            </a:r>
            <a:r>
              <a:rPr lang="en-US" dirty="0" err="1"/>
              <a:t>Gy</a:t>
            </a:r>
            <a:endParaRPr lang="en-US" dirty="0"/>
          </a:p>
        </p:txBody>
      </p:sp>
      <p:sp>
        <p:nvSpPr>
          <p:cNvPr id="7" name="TextBox 6"/>
          <p:cNvSpPr txBox="1"/>
          <p:nvPr/>
        </p:nvSpPr>
        <p:spPr>
          <a:xfrm>
            <a:off x="3606800" y="1790700"/>
            <a:ext cx="1570712" cy="461665"/>
          </a:xfrm>
          <a:prstGeom prst="rect">
            <a:avLst/>
          </a:prstGeom>
          <a:noFill/>
        </p:spPr>
        <p:txBody>
          <a:bodyPr wrap="none" rtlCol="0">
            <a:spAutoFit/>
          </a:bodyPr>
          <a:lstStyle/>
          <a:p>
            <a:r>
              <a:rPr lang="en-US" baseline="30000" dirty="0"/>
              <a:t>234</a:t>
            </a:r>
            <a:r>
              <a:rPr lang="en-US" dirty="0"/>
              <a:t>Th 24 </a:t>
            </a:r>
            <a:r>
              <a:rPr lang="en-US" dirty="0" err="1"/>
              <a:t>d</a:t>
            </a:r>
            <a:endParaRPr lang="en-US" dirty="0"/>
          </a:p>
        </p:txBody>
      </p:sp>
      <p:sp>
        <p:nvSpPr>
          <p:cNvPr id="8" name="TextBox 7"/>
          <p:cNvSpPr txBox="1"/>
          <p:nvPr/>
        </p:nvSpPr>
        <p:spPr>
          <a:xfrm>
            <a:off x="5448300" y="1778000"/>
            <a:ext cx="1758715" cy="461665"/>
          </a:xfrm>
          <a:prstGeom prst="rect">
            <a:avLst/>
          </a:prstGeom>
          <a:noFill/>
        </p:spPr>
        <p:txBody>
          <a:bodyPr wrap="none" rtlCol="0">
            <a:spAutoFit/>
          </a:bodyPr>
          <a:lstStyle/>
          <a:p>
            <a:r>
              <a:rPr lang="en-US" baseline="30000" dirty="0"/>
              <a:t>234</a:t>
            </a:r>
            <a:r>
              <a:rPr lang="en-US" dirty="0"/>
              <a:t>Pa 1.2 m</a:t>
            </a:r>
          </a:p>
        </p:txBody>
      </p:sp>
      <p:sp>
        <p:nvSpPr>
          <p:cNvPr id="9" name="TextBox 8"/>
          <p:cNvSpPr txBox="1"/>
          <p:nvPr/>
        </p:nvSpPr>
        <p:spPr>
          <a:xfrm>
            <a:off x="7404100" y="1790700"/>
            <a:ext cx="1741583" cy="461665"/>
          </a:xfrm>
          <a:prstGeom prst="rect">
            <a:avLst/>
          </a:prstGeom>
          <a:noFill/>
        </p:spPr>
        <p:txBody>
          <a:bodyPr wrap="none" rtlCol="0">
            <a:spAutoFit/>
          </a:bodyPr>
          <a:lstStyle/>
          <a:p>
            <a:r>
              <a:rPr lang="en-US" baseline="30000" dirty="0"/>
              <a:t>234</a:t>
            </a:r>
            <a:r>
              <a:rPr lang="en-US" dirty="0"/>
              <a:t>U 250 </a:t>
            </a:r>
            <a:r>
              <a:rPr lang="en-US" dirty="0" err="1"/>
              <a:t>ky</a:t>
            </a:r>
            <a:endParaRPr lang="en-US" dirty="0"/>
          </a:p>
        </p:txBody>
      </p:sp>
      <p:cxnSp>
        <p:nvCxnSpPr>
          <p:cNvPr id="11" name="Straight Arrow Connector 10"/>
          <p:cNvCxnSpPr>
            <a:stCxn id="6" idx="1"/>
          </p:cNvCxnSpPr>
          <p:nvPr/>
        </p:nvCxnSpPr>
        <p:spPr>
          <a:xfrm flipH="1">
            <a:off x="4749800" y="1450033"/>
            <a:ext cx="2628900" cy="4041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5105400" y="2006600"/>
            <a:ext cx="3683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7124700" y="2044700"/>
            <a:ext cx="3683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5791200" y="2451100"/>
            <a:ext cx="2249284" cy="461665"/>
          </a:xfrm>
          <a:prstGeom prst="rect">
            <a:avLst/>
          </a:prstGeom>
          <a:noFill/>
        </p:spPr>
        <p:txBody>
          <a:bodyPr wrap="none" rtlCol="0">
            <a:spAutoFit/>
          </a:bodyPr>
          <a:lstStyle/>
          <a:p>
            <a:r>
              <a:rPr lang="en-US" baseline="30000" dirty="0"/>
              <a:t>230</a:t>
            </a:r>
            <a:r>
              <a:rPr lang="en-US" dirty="0"/>
              <a:t>Th 7.5x10</a:t>
            </a:r>
            <a:r>
              <a:rPr lang="en-US" baseline="30000" dirty="0"/>
              <a:t>4</a:t>
            </a:r>
            <a:r>
              <a:rPr lang="en-US" dirty="0"/>
              <a:t> </a:t>
            </a:r>
            <a:r>
              <a:rPr lang="en-US" dirty="0" err="1"/>
              <a:t>y</a:t>
            </a:r>
            <a:endParaRPr lang="en-US" dirty="0"/>
          </a:p>
        </p:txBody>
      </p:sp>
      <p:cxnSp>
        <p:nvCxnSpPr>
          <p:cNvPr id="21" name="Straight Arrow Connector 20"/>
          <p:cNvCxnSpPr/>
          <p:nvPr/>
        </p:nvCxnSpPr>
        <p:spPr>
          <a:xfrm rot="10800000" flipV="1">
            <a:off x="6794500" y="2148532"/>
            <a:ext cx="1143000" cy="3660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216400" y="3162300"/>
            <a:ext cx="1930036" cy="461665"/>
          </a:xfrm>
          <a:prstGeom prst="rect">
            <a:avLst/>
          </a:prstGeom>
          <a:noFill/>
        </p:spPr>
        <p:txBody>
          <a:bodyPr wrap="none" rtlCol="0">
            <a:spAutoFit/>
          </a:bodyPr>
          <a:lstStyle/>
          <a:p>
            <a:r>
              <a:rPr lang="en-US" baseline="30000" dirty="0"/>
              <a:t>226</a:t>
            </a:r>
            <a:r>
              <a:rPr lang="en-US" dirty="0"/>
              <a:t>Ra 1502 </a:t>
            </a:r>
            <a:r>
              <a:rPr lang="en-US" dirty="0" err="1"/>
              <a:t>y</a:t>
            </a:r>
            <a:endParaRPr lang="en-US" dirty="0"/>
          </a:p>
        </p:txBody>
      </p:sp>
      <p:cxnSp>
        <p:nvCxnSpPr>
          <p:cNvPr id="23" name="Straight Arrow Connector 22"/>
          <p:cNvCxnSpPr/>
          <p:nvPr/>
        </p:nvCxnSpPr>
        <p:spPr>
          <a:xfrm rot="10800000" flipV="1">
            <a:off x="4902200" y="2834332"/>
            <a:ext cx="1320800" cy="3914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603500" y="3911600"/>
            <a:ext cx="1690487" cy="461665"/>
          </a:xfrm>
          <a:prstGeom prst="rect">
            <a:avLst/>
          </a:prstGeom>
          <a:noFill/>
        </p:spPr>
        <p:txBody>
          <a:bodyPr wrap="none" rtlCol="0">
            <a:spAutoFit/>
          </a:bodyPr>
          <a:lstStyle/>
          <a:p>
            <a:r>
              <a:rPr lang="en-US" baseline="30000" dirty="0"/>
              <a:t>222</a:t>
            </a:r>
            <a:r>
              <a:rPr lang="en-US" dirty="0"/>
              <a:t>Rn 3.8 </a:t>
            </a:r>
            <a:r>
              <a:rPr lang="en-US" dirty="0" err="1"/>
              <a:t>d</a:t>
            </a:r>
            <a:endParaRPr lang="en-US" dirty="0"/>
          </a:p>
        </p:txBody>
      </p:sp>
      <p:cxnSp>
        <p:nvCxnSpPr>
          <p:cNvPr id="25" name="Straight Arrow Connector 24"/>
          <p:cNvCxnSpPr/>
          <p:nvPr/>
        </p:nvCxnSpPr>
        <p:spPr>
          <a:xfrm rot="10800000" flipV="1">
            <a:off x="3289300" y="3583632"/>
            <a:ext cx="1320800" cy="3914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1003300" y="4610100"/>
            <a:ext cx="1673204" cy="461665"/>
          </a:xfrm>
          <a:prstGeom prst="rect">
            <a:avLst/>
          </a:prstGeom>
          <a:noFill/>
        </p:spPr>
        <p:txBody>
          <a:bodyPr wrap="none" rtlCol="0">
            <a:spAutoFit/>
          </a:bodyPr>
          <a:lstStyle/>
          <a:p>
            <a:r>
              <a:rPr lang="en-US" baseline="30000" dirty="0"/>
              <a:t>218</a:t>
            </a:r>
            <a:r>
              <a:rPr lang="en-US" dirty="0"/>
              <a:t>Po 27 m</a:t>
            </a:r>
          </a:p>
        </p:txBody>
      </p:sp>
      <p:cxnSp>
        <p:nvCxnSpPr>
          <p:cNvPr id="27" name="Straight Arrow Connector 26"/>
          <p:cNvCxnSpPr/>
          <p:nvPr/>
        </p:nvCxnSpPr>
        <p:spPr>
          <a:xfrm rot="10800000" flipV="1">
            <a:off x="1689100" y="4282132"/>
            <a:ext cx="1320800" cy="3914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2933700" y="4648200"/>
            <a:ext cx="2249233" cy="461665"/>
          </a:xfrm>
          <a:prstGeom prst="rect">
            <a:avLst/>
          </a:prstGeom>
          <a:noFill/>
        </p:spPr>
        <p:txBody>
          <a:bodyPr wrap="none" rtlCol="0">
            <a:spAutoFit/>
          </a:bodyPr>
          <a:lstStyle/>
          <a:p>
            <a:r>
              <a:rPr lang="en-US" baseline="30000" dirty="0"/>
              <a:t>218</a:t>
            </a:r>
            <a:r>
              <a:rPr lang="en-US" dirty="0"/>
              <a:t>At 1.8x10</a:t>
            </a:r>
            <a:r>
              <a:rPr lang="en-US" baseline="30000" dirty="0"/>
              <a:t>-4</a:t>
            </a:r>
            <a:r>
              <a:rPr lang="en-US" dirty="0"/>
              <a:t> s</a:t>
            </a:r>
          </a:p>
        </p:txBody>
      </p:sp>
      <p:cxnSp>
        <p:nvCxnSpPr>
          <p:cNvPr id="29" name="Straight Arrow Connector 28"/>
          <p:cNvCxnSpPr/>
          <p:nvPr/>
        </p:nvCxnSpPr>
        <p:spPr>
          <a:xfrm>
            <a:off x="2476500" y="4864100"/>
            <a:ext cx="508000" cy="142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rot="16200000">
            <a:off x="2260600" y="5143500"/>
            <a:ext cx="492443" cy="461665"/>
          </a:xfrm>
          <a:prstGeom prst="rect">
            <a:avLst/>
          </a:prstGeom>
          <a:noFill/>
        </p:spPr>
        <p:txBody>
          <a:bodyPr wrap="none" rtlCol="0">
            <a:spAutoFit/>
          </a:bodyPr>
          <a:lstStyle/>
          <a:p>
            <a:r>
              <a:rPr lang="en-US" dirty="0"/>
              <a:t>…</a:t>
            </a:r>
          </a:p>
        </p:txBody>
      </p:sp>
      <p:sp>
        <p:nvSpPr>
          <p:cNvPr id="31" name="TextBox 30"/>
          <p:cNvSpPr txBox="1"/>
          <p:nvPr/>
        </p:nvSpPr>
        <p:spPr>
          <a:xfrm>
            <a:off x="2146300" y="6045200"/>
            <a:ext cx="903462" cy="461665"/>
          </a:xfrm>
          <a:prstGeom prst="rect">
            <a:avLst/>
          </a:prstGeom>
          <a:noFill/>
        </p:spPr>
        <p:txBody>
          <a:bodyPr wrap="none" rtlCol="0">
            <a:spAutoFit/>
          </a:bodyPr>
          <a:lstStyle/>
          <a:p>
            <a:r>
              <a:rPr lang="en-US" baseline="30000" dirty="0"/>
              <a:t>206</a:t>
            </a:r>
            <a:r>
              <a:rPr lang="en-US" dirty="0"/>
              <a:t>Pb</a:t>
            </a:r>
          </a:p>
        </p:txBody>
      </p:sp>
      <p:cxnSp>
        <p:nvCxnSpPr>
          <p:cNvPr id="33" name="Straight Arrow Connector 32"/>
          <p:cNvCxnSpPr/>
          <p:nvPr/>
        </p:nvCxnSpPr>
        <p:spPr>
          <a:xfrm rot="5400000">
            <a:off x="2355850" y="5835650"/>
            <a:ext cx="4953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5854700" y="1371600"/>
            <a:ext cx="378830" cy="461665"/>
          </a:xfrm>
          <a:prstGeom prst="rect">
            <a:avLst/>
          </a:prstGeom>
          <a:noFill/>
        </p:spPr>
        <p:txBody>
          <a:bodyPr wrap="none" rtlCol="0">
            <a:spAutoFit/>
          </a:bodyPr>
          <a:lstStyle/>
          <a:p>
            <a:r>
              <a:rPr lang="en-US" dirty="0">
                <a:solidFill>
                  <a:srgbClr val="FF0000"/>
                </a:solidFill>
                <a:latin typeface="Symbol" charset="2"/>
                <a:cs typeface="Symbol" charset="2"/>
              </a:rPr>
              <a:t>a</a:t>
            </a:r>
          </a:p>
        </p:txBody>
      </p:sp>
      <p:sp>
        <p:nvSpPr>
          <p:cNvPr id="32" name="TextBox 31"/>
          <p:cNvSpPr txBox="1"/>
          <p:nvPr/>
        </p:nvSpPr>
        <p:spPr>
          <a:xfrm>
            <a:off x="7226300" y="2044700"/>
            <a:ext cx="378830" cy="461665"/>
          </a:xfrm>
          <a:prstGeom prst="rect">
            <a:avLst/>
          </a:prstGeom>
          <a:noFill/>
        </p:spPr>
        <p:txBody>
          <a:bodyPr wrap="none" rtlCol="0">
            <a:spAutoFit/>
          </a:bodyPr>
          <a:lstStyle/>
          <a:p>
            <a:r>
              <a:rPr lang="en-US" dirty="0">
                <a:solidFill>
                  <a:srgbClr val="FF0000"/>
                </a:solidFill>
                <a:latin typeface="Symbol" charset="2"/>
                <a:cs typeface="Symbol" charset="2"/>
              </a:rPr>
              <a:t>a</a:t>
            </a:r>
          </a:p>
        </p:txBody>
      </p:sp>
      <p:sp>
        <p:nvSpPr>
          <p:cNvPr id="35" name="TextBox 34"/>
          <p:cNvSpPr txBox="1"/>
          <p:nvPr/>
        </p:nvSpPr>
        <p:spPr>
          <a:xfrm>
            <a:off x="3873500" y="3467100"/>
            <a:ext cx="378830" cy="461665"/>
          </a:xfrm>
          <a:prstGeom prst="rect">
            <a:avLst/>
          </a:prstGeom>
          <a:noFill/>
        </p:spPr>
        <p:txBody>
          <a:bodyPr wrap="none" rtlCol="0">
            <a:spAutoFit/>
          </a:bodyPr>
          <a:lstStyle/>
          <a:p>
            <a:r>
              <a:rPr lang="en-US" dirty="0">
                <a:solidFill>
                  <a:srgbClr val="FF0000"/>
                </a:solidFill>
                <a:latin typeface="Symbol" charset="2"/>
                <a:cs typeface="Symbol" charset="2"/>
              </a:rPr>
              <a:t>a</a:t>
            </a:r>
          </a:p>
        </p:txBody>
      </p:sp>
      <p:sp>
        <p:nvSpPr>
          <p:cNvPr id="36" name="TextBox 35"/>
          <p:cNvSpPr txBox="1"/>
          <p:nvPr/>
        </p:nvSpPr>
        <p:spPr>
          <a:xfrm>
            <a:off x="2298700" y="4152900"/>
            <a:ext cx="378830" cy="461665"/>
          </a:xfrm>
          <a:prstGeom prst="rect">
            <a:avLst/>
          </a:prstGeom>
          <a:noFill/>
        </p:spPr>
        <p:txBody>
          <a:bodyPr wrap="none" rtlCol="0">
            <a:spAutoFit/>
          </a:bodyPr>
          <a:lstStyle/>
          <a:p>
            <a:r>
              <a:rPr lang="en-US" dirty="0">
                <a:solidFill>
                  <a:srgbClr val="FF0000"/>
                </a:solidFill>
                <a:latin typeface="Symbol" charset="2"/>
                <a:cs typeface="Symbol" charset="2"/>
              </a:rPr>
              <a:t>a</a:t>
            </a:r>
          </a:p>
        </p:txBody>
      </p:sp>
      <p:sp>
        <p:nvSpPr>
          <p:cNvPr id="38" name="TextBox 37"/>
          <p:cNvSpPr txBox="1"/>
          <p:nvPr/>
        </p:nvSpPr>
        <p:spPr>
          <a:xfrm>
            <a:off x="5473700" y="2730500"/>
            <a:ext cx="378830" cy="461665"/>
          </a:xfrm>
          <a:prstGeom prst="rect">
            <a:avLst/>
          </a:prstGeom>
          <a:noFill/>
        </p:spPr>
        <p:txBody>
          <a:bodyPr wrap="none" rtlCol="0">
            <a:spAutoFit/>
          </a:bodyPr>
          <a:lstStyle/>
          <a:p>
            <a:r>
              <a:rPr lang="en-US" dirty="0">
                <a:solidFill>
                  <a:srgbClr val="FF0000"/>
                </a:solidFill>
                <a:latin typeface="Symbol" charset="2"/>
                <a:cs typeface="Symbol" charset="2"/>
              </a:rPr>
              <a:t>a</a:t>
            </a:r>
          </a:p>
        </p:txBody>
      </p:sp>
      <p:sp>
        <p:nvSpPr>
          <p:cNvPr id="39" name="TextBox 38"/>
          <p:cNvSpPr txBox="1"/>
          <p:nvPr/>
        </p:nvSpPr>
        <p:spPr>
          <a:xfrm>
            <a:off x="5054600" y="1765300"/>
            <a:ext cx="353582" cy="461665"/>
          </a:xfrm>
          <a:prstGeom prst="rect">
            <a:avLst/>
          </a:prstGeom>
          <a:noFill/>
        </p:spPr>
        <p:txBody>
          <a:bodyPr wrap="none" rtlCol="0">
            <a:spAutoFit/>
          </a:bodyPr>
          <a:lstStyle/>
          <a:p>
            <a:r>
              <a:rPr lang="en-US" dirty="0">
                <a:solidFill>
                  <a:srgbClr val="FF0000"/>
                </a:solidFill>
                <a:latin typeface="Symbol" charset="2"/>
                <a:cs typeface="Symbol" charset="2"/>
              </a:rPr>
              <a:t>b</a:t>
            </a:r>
          </a:p>
        </p:txBody>
      </p:sp>
      <p:sp>
        <p:nvSpPr>
          <p:cNvPr id="40" name="TextBox 39"/>
          <p:cNvSpPr txBox="1"/>
          <p:nvPr/>
        </p:nvSpPr>
        <p:spPr>
          <a:xfrm>
            <a:off x="7073900" y="1790700"/>
            <a:ext cx="353582" cy="461665"/>
          </a:xfrm>
          <a:prstGeom prst="rect">
            <a:avLst/>
          </a:prstGeom>
          <a:noFill/>
        </p:spPr>
        <p:txBody>
          <a:bodyPr wrap="none" rtlCol="0">
            <a:spAutoFit/>
          </a:bodyPr>
          <a:lstStyle/>
          <a:p>
            <a:r>
              <a:rPr lang="en-US" dirty="0">
                <a:solidFill>
                  <a:srgbClr val="FF0000"/>
                </a:solidFill>
                <a:latin typeface="Symbol" charset="2"/>
                <a:cs typeface="Symbol" charset="2"/>
              </a:rPr>
              <a:t>b</a:t>
            </a:r>
          </a:p>
        </p:txBody>
      </p:sp>
      <p:sp>
        <p:nvSpPr>
          <p:cNvPr id="41" name="TextBox 40"/>
          <p:cNvSpPr txBox="1"/>
          <p:nvPr/>
        </p:nvSpPr>
        <p:spPr>
          <a:xfrm>
            <a:off x="2578100" y="4610100"/>
            <a:ext cx="353582" cy="461665"/>
          </a:xfrm>
          <a:prstGeom prst="rect">
            <a:avLst/>
          </a:prstGeom>
          <a:noFill/>
        </p:spPr>
        <p:txBody>
          <a:bodyPr wrap="none" rtlCol="0">
            <a:spAutoFit/>
          </a:bodyPr>
          <a:lstStyle/>
          <a:p>
            <a:r>
              <a:rPr lang="en-US" dirty="0">
                <a:solidFill>
                  <a:srgbClr val="FF0000"/>
                </a:solidFill>
                <a:latin typeface="Symbol" charset="2"/>
                <a:cs typeface="Symbol" charset="2"/>
              </a:rPr>
              <a:t>b</a:t>
            </a:r>
          </a:p>
        </p:txBody>
      </p:sp>
    </p:spTree>
    <p:extLst>
      <p:ext uri="{BB962C8B-B14F-4D97-AF65-F5344CB8AC3E}">
        <p14:creationId xmlns:p14="http://schemas.microsoft.com/office/powerpoint/2010/main" val="668432750"/>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2"/>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90752A1-8907-1C4D-B7BA-290166CEAAB8}" type="slidenum">
              <a:rPr lang="en-US" sz="900">
                <a:solidFill>
                  <a:srgbClr val="777777"/>
                </a:solidFill>
              </a:rPr>
              <a:pPr eaLnBrk="1" hangingPunct="1"/>
              <a:t>6</a:t>
            </a:fld>
            <a:r>
              <a:rPr lang="en-US" sz="900">
                <a:solidFill>
                  <a:srgbClr val="777777"/>
                </a:solidFill>
                <a:latin typeface="Times New Roman" charset="0"/>
              </a:rPr>
              <a:t> </a:t>
            </a:r>
          </a:p>
        </p:txBody>
      </p:sp>
      <p:sp>
        <p:nvSpPr>
          <p:cNvPr id="161794" name="Rectangle 2"/>
          <p:cNvSpPr>
            <a:spLocks noGrp="1" noChangeArrowheads="1"/>
          </p:cNvSpPr>
          <p:nvPr>
            <p:ph type="title"/>
          </p:nvPr>
        </p:nvSpPr>
        <p:spPr>
          <a:xfrm>
            <a:off x="444500" y="342900"/>
            <a:ext cx="8305800" cy="1143000"/>
          </a:xfrm>
        </p:spPr>
        <p:txBody>
          <a:bodyPr/>
          <a:lstStyle/>
          <a:p>
            <a:pPr algn="ctr" eaLnBrk="1" hangingPunct="1"/>
            <a:r>
              <a:rPr lang="en-US" sz="3600" dirty="0">
                <a:solidFill>
                  <a:srgbClr val="D57500"/>
                </a:solidFill>
                <a:latin typeface="Arial" charset="0"/>
                <a:ea typeface="ＭＳ Ｐゴシック" charset="0"/>
                <a:cs typeface="ＭＳ Ｐゴシック" charset="0"/>
              </a:rPr>
              <a:t>The Problem And The Threat</a:t>
            </a:r>
          </a:p>
        </p:txBody>
      </p:sp>
      <p:sp>
        <p:nvSpPr>
          <p:cNvPr id="21508" name="Rectangle 3"/>
          <p:cNvSpPr>
            <a:spLocks noChangeArrowheads="1"/>
          </p:cNvSpPr>
          <p:nvPr/>
        </p:nvSpPr>
        <p:spPr bwMode="auto">
          <a:xfrm>
            <a:off x="978232" y="3350557"/>
            <a:ext cx="6908800" cy="32772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marL="457200" indent="-457200">
              <a:spcBef>
                <a:spcPts val="0"/>
              </a:spcBef>
              <a:buClr>
                <a:srgbClr val="D57500"/>
              </a:buClr>
              <a:buFont typeface="Wingdings" charset="2"/>
              <a:buChar char="Ø"/>
            </a:pPr>
            <a:endParaRPr lang="en-US" sz="2200" dirty="0">
              <a:latin typeface="Times New Roman"/>
              <a:cs typeface="Times New Roman"/>
            </a:endParaRPr>
          </a:p>
          <a:p>
            <a:pPr marL="457200" indent="-457200">
              <a:spcBef>
                <a:spcPts val="0"/>
              </a:spcBef>
              <a:buClr>
                <a:srgbClr val="D57500"/>
              </a:buClr>
              <a:buFont typeface="Wingdings" charset="2"/>
              <a:buChar char="Ø"/>
            </a:pPr>
            <a:r>
              <a:rPr lang="en-US" sz="2200" dirty="0">
                <a:latin typeface="Times New Roman"/>
                <a:cs typeface="Times New Roman"/>
              </a:rPr>
              <a:t>Weapons of Mass Destruction (WMD)</a:t>
            </a:r>
          </a:p>
          <a:p>
            <a:pPr marL="457200" indent="-457200">
              <a:spcBef>
                <a:spcPts val="0"/>
              </a:spcBef>
              <a:buClr>
                <a:srgbClr val="D57500"/>
              </a:buClr>
              <a:buFont typeface="Wingdings" charset="2"/>
              <a:buChar char="Ø"/>
            </a:pPr>
            <a:r>
              <a:rPr lang="en-US" sz="2200" dirty="0">
                <a:latin typeface="Times New Roman"/>
                <a:cs typeface="Times New Roman"/>
              </a:rPr>
              <a:t>Improvised Nuclear Devices (IND) </a:t>
            </a:r>
          </a:p>
          <a:p>
            <a:pPr marL="457200" indent="-457200">
              <a:spcBef>
                <a:spcPts val="0"/>
              </a:spcBef>
              <a:buClr>
                <a:srgbClr val="D57500"/>
              </a:buClr>
              <a:buFont typeface="Wingdings" charset="2"/>
              <a:buChar char="Ø"/>
            </a:pPr>
            <a:r>
              <a:rPr lang="en-US" sz="2200" dirty="0">
                <a:latin typeface="Times New Roman"/>
                <a:cs typeface="Times New Roman"/>
              </a:rPr>
              <a:t>Special Nuclear Material (SNM)</a:t>
            </a:r>
          </a:p>
          <a:p>
            <a:pPr marL="457200" indent="-457200">
              <a:spcBef>
                <a:spcPts val="0"/>
              </a:spcBef>
              <a:buClr>
                <a:srgbClr val="D57500"/>
              </a:buClr>
              <a:buFont typeface="Wingdings" charset="2"/>
              <a:buChar char="Ø"/>
            </a:pPr>
            <a:r>
              <a:rPr lang="en-US" sz="2200" dirty="0">
                <a:latin typeface="Times New Roman"/>
                <a:cs typeface="Times New Roman"/>
              </a:rPr>
              <a:t>Radiation Dispersal Devices (RDD)</a:t>
            </a:r>
          </a:p>
          <a:p>
            <a:pPr marL="457200" indent="-457200">
              <a:spcBef>
                <a:spcPts val="0"/>
              </a:spcBef>
              <a:buClr>
                <a:srgbClr val="D57500"/>
              </a:buClr>
              <a:buFont typeface="Wingdings" charset="2"/>
              <a:buChar char="Ø"/>
            </a:pPr>
            <a:endParaRPr lang="en-US" sz="2200" dirty="0">
              <a:latin typeface="Times New Roman"/>
              <a:cs typeface="Times New Roman"/>
            </a:endParaRPr>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29213" y="914400"/>
            <a:ext cx="4349338" cy="27068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p:cNvSpPr/>
          <p:nvPr/>
        </p:nvSpPr>
        <p:spPr>
          <a:xfrm>
            <a:off x="880753" y="5181263"/>
            <a:ext cx="7869547" cy="1107996"/>
          </a:xfrm>
          <a:prstGeom prst="rect">
            <a:avLst/>
          </a:prstGeom>
        </p:spPr>
        <p:txBody>
          <a:bodyPr wrap="square">
            <a:spAutoFit/>
          </a:bodyPr>
          <a:lstStyle/>
          <a:p>
            <a:pPr marL="457200" indent="-457200">
              <a:spcBef>
                <a:spcPts val="0"/>
              </a:spcBef>
              <a:buClr>
                <a:srgbClr val="D57500"/>
              </a:buClr>
              <a:buFont typeface="Wingdings" charset="2"/>
              <a:buChar char="Ø"/>
            </a:pPr>
            <a:r>
              <a:rPr lang="en-US" sz="2200" dirty="0">
                <a:latin typeface="Times New Roman" charset="0"/>
                <a:ea typeface="Times New Roman" charset="0"/>
                <a:cs typeface="Times New Roman" charset="0"/>
              </a:rPr>
              <a:t>US DOE: 4 kg </a:t>
            </a:r>
            <a:r>
              <a:rPr lang="en-US" sz="2200" baseline="30000" dirty="0">
                <a:latin typeface="Times New Roman" charset="0"/>
                <a:ea typeface="Times New Roman" charset="0"/>
                <a:cs typeface="Times New Roman" charset="0"/>
              </a:rPr>
              <a:t>239</a:t>
            </a:r>
            <a:r>
              <a:rPr lang="en-US" sz="2200" dirty="0">
                <a:latin typeface="Times New Roman" charset="0"/>
                <a:ea typeface="Times New Roman" charset="0"/>
                <a:cs typeface="Times New Roman" charset="0"/>
              </a:rPr>
              <a:t>Pu or 25 kg highly enriched uranium (HEU) are sufficient for a nuclear explosive device</a:t>
            </a:r>
          </a:p>
          <a:p>
            <a:pPr marL="457200" indent="-457200">
              <a:spcBef>
                <a:spcPts val="0"/>
              </a:spcBef>
              <a:buClr>
                <a:srgbClr val="D57500"/>
              </a:buClr>
              <a:buFont typeface="Wingdings" charset="2"/>
              <a:buChar char="Ø"/>
            </a:pPr>
            <a:r>
              <a:rPr lang="en-US" sz="2200" dirty="0">
                <a:latin typeface="Times New Roman" charset="0"/>
                <a:ea typeface="Times New Roman" charset="0"/>
                <a:cs typeface="Times New Roman" charset="0"/>
              </a:rPr>
              <a:t>IAEA Significant Quantity: 8 kg </a:t>
            </a:r>
            <a:r>
              <a:rPr lang="en-US" sz="2200" baseline="30000" dirty="0">
                <a:latin typeface="Times New Roman" charset="0"/>
                <a:ea typeface="Times New Roman" charset="0"/>
                <a:cs typeface="Times New Roman" charset="0"/>
              </a:rPr>
              <a:t>239</a:t>
            </a:r>
            <a:r>
              <a:rPr lang="en-US" sz="2200" dirty="0">
                <a:latin typeface="Times New Roman" charset="0"/>
                <a:ea typeface="Times New Roman" charset="0"/>
                <a:cs typeface="Times New Roman" charset="0"/>
              </a:rPr>
              <a:t>Pu or 25 kg HEU </a:t>
            </a:r>
          </a:p>
        </p:txBody>
      </p:sp>
    </p:spTree>
    <p:extLst>
      <p:ext uri="{BB962C8B-B14F-4D97-AF65-F5344CB8AC3E}">
        <p14:creationId xmlns:p14="http://schemas.microsoft.com/office/powerpoint/2010/main" val="419392341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Footer Placeholder 2"/>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838B114-B753-9046-9406-AADA3BE923C7}" type="slidenum">
              <a:rPr lang="en-US" sz="900">
                <a:solidFill>
                  <a:srgbClr val="777777"/>
                </a:solidFill>
              </a:rPr>
              <a:pPr eaLnBrk="1" hangingPunct="1"/>
              <a:t>60</a:t>
            </a:fld>
            <a:r>
              <a:rPr lang="en-US" sz="900">
                <a:solidFill>
                  <a:srgbClr val="777777"/>
                </a:solidFill>
                <a:latin typeface="Times New Roman" charset="0"/>
              </a:rPr>
              <a:t> </a:t>
            </a:r>
          </a:p>
        </p:txBody>
      </p:sp>
      <p:sp>
        <p:nvSpPr>
          <p:cNvPr id="267266" name="Rectangle 2"/>
          <p:cNvSpPr>
            <a:spLocks noGrp="1" noChangeArrowheads="1"/>
          </p:cNvSpPr>
          <p:nvPr>
            <p:ph type="title"/>
          </p:nvPr>
        </p:nvSpPr>
        <p:spPr>
          <a:xfrm>
            <a:off x="427038" y="0"/>
            <a:ext cx="8305800" cy="862013"/>
          </a:xfrm>
          <a:effectLst>
            <a:outerShdw blurRad="63500" dist="38099" dir="2700000" algn="ctr" rotWithShape="0">
              <a:srgbClr val="DDDDDD">
                <a:alpha val="74998"/>
              </a:srgbClr>
            </a:outerShdw>
          </a:effectLst>
        </p:spPr>
        <p:txBody>
          <a:bodyPr anchor="ctr"/>
          <a:lstStyle/>
          <a:p>
            <a:pPr algn="ctr" eaLnBrk="1" hangingPunct="1"/>
            <a:r>
              <a:rPr lang="en-US" sz="3600" dirty="0">
                <a:solidFill>
                  <a:srgbClr val="D57500"/>
                </a:solidFill>
                <a:latin typeface="Arial" charset="0"/>
                <a:ea typeface="ＭＳ Ｐゴシック" charset="0"/>
                <a:cs typeface="ＭＳ Ｐゴシック" charset="0"/>
              </a:rPr>
              <a:t>Benefits of Energy-Window Ratio</a:t>
            </a:r>
          </a:p>
        </p:txBody>
      </p:sp>
      <p:pic>
        <p:nvPicPr>
          <p:cNvPr id="97284" name="Picture 3" descr="Picture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6875" y="1368743"/>
            <a:ext cx="4003675" cy="1892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7285" name="Picture 4" descr="Picture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84200" y="4037047"/>
            <a:ext cx="3317875" cy="1889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7286" name="Picture 5" descr="Picture1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892675" y="1356043"/>
            <a:ext cx="3794125" cy="193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7287" name="Picture 6" descr="Picture1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987925" y="4113247"/>
            <a:ext cx="3638550" cy="1925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7288" name="Text Box 7"/>
          <p:cNvSpPr txBox="1">
            <a:spLocks noChangeArrowheads="1"/>
          </p:cNvSpPr>
          <p:nvPr/>
        </p:nvSpPr>
        <p:spPr bwMode="auto">
          <a:xfrm>
            <a:off x="1158875" y="898843"/>
            <a:ext cx="277108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2000" dirty="0">
                <a:latin typeface="Times New Roman" panose="02020603050405020304" pitchFamily="18" charset="0"/>
                <a:cs typeface="Times New Roman" panose="02020603050405020304" pitchFamily="18" charset="0"/>
              </a:rPr>
              <a:t>Truck with NORM cargo</a:t>
            </a:r>
          </a:p>
        </p:txBody>
      </p:sp>
      <p:sp>
        <p:nvSpPr>
          <p:cNvPr id="97289" name="Text Box 8"/>
          <p:cNvSpPr txBox="1">
            <a:spLocks noChangeArrowheads="1"/>
          </p:cNvSpPr>
          <p:nvPr/>
        </p:nvSpPr>
        <p:spPr bwMode="auto">
          <a:xfrm>
            <a:off x="5464175" y="898843"/>
            <a:ext cx="2583528"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dirty="0">
                <a:latin typeface="Times New Roman" panose="02020603050405020304" pitchFamily="18" charset="0"/>
                <a:cs typeface="Times New Roman" panose="02020603050405020304" pitchFamily="18" charset="0"/>
              </a:rPr>
              <a:t>Truck with dense cargo</a:t>
            </a:r>
          </a:p>
        </p:txBody>
      </p:sp>
      <p:sp>
        <p:nvSpPr>
          <p:cNvPr id="97290" name="Text Box 10"/>
          <p:cNvSpPr txBox="1">
            <a:spLocks noChangeArrowheads="1"/>
          </p:cNvSpPr>
          <p:nvPr/>
        </p:nvSpPr>
        <p:spPr bwMode="auto">
          <a:xfrm>
            <a:off x="1143000" y="6137310"/>
            <a:ext cx="2534668"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latin typeface="Times New Roman" panose="02020603050405020304" pitchFamily="18" charset="0"/>
                <a:cs typeface="Times New Roman" panose="02020603050405020304" pitchFamily="18" charset="0"/>
              </a:rPr>
              <a:t>Reduce NORM alarms</a:t>
            </a:r>
          </a:p>
        </p:txBody>
      </p:sp>
      <p:sp>
        <p:nvSpPr>
          <p:cNvPr id="97291" name="Text Box 11"/>
          <p:cNvSpPr txBox="1">
            <a:spLocks noChangeArrowheads="1"/>
          </p:cNvSpPr>
          <p:nvPr/>
        </p:nvSpPr>
        <p:spPr bwMode="auto">
          <a:xfrm>
            <a:off x="5558272" y="6061110"/>
            <a:ext cx="2667718"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a:latin typeface="Times New Roman" panose="02020603050405020304" pitchFamily="18" charset="0"/>
                <a:cs typeface="Times New Roman" panose="02020603050405020304" pitchFamily="18" charset="0"/>
              </a:rPr>
              <a:t>Reduce effects of</a:t>
            </a:r>
          </a:p>
          <a:p>
            <a:pPr algn="ctr" eaLnBrk="1" hangingPunct="1"/>
            <a:r>
              <a:rPr lang="en-US" sz="2000">
                <a:latin typeface="Times New Roman" panose="02020603050405020304" pitchFamily="18" charset="0"/>
                <a:cs typeface="Times New Roman" panose="02020603050405020304" pitchFamily="18" charset="0"/>
              </a:rPr>
              <a:t>background suppression</a:t>
            </a:r>
          </a:p>
        </p:txBody>
      </p:sp>
      <p:sp>
        <p:nvSpPr>
          <p:cNvPr id="97292" name="Line 12"/>
          <p:cNvSpPr>
            <a:spLocks noChangeShapeType="1"/>
          </p:cNvSpPr>
          <p:nvPr/>
        </p:nvSpPr>
        <p:spPr bwMode="auto">
          <a:xfrm>
            <a:off x="1006475" y="1965643"/>
            <a:ext cx="2819400" cy="0"/>
          </a:xfrm>
          <a:prstGeom prst="line">
            <a:avLst/>
          </a:prstGeom>
          <a:noFill/>
          <a:ln w="19050">
            <a:solidFill>
              <a:srgbClr val="FF0000"/>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97293" name="Line 13"/>
          <p:cNvSpPr>
            <a:spLocks noChangeShapeType="1"/>
          </p:cNvSpPr>
          <p:nvPr/>
        </p:nvSpPr>
        <p:spPr bwMode="auto">
          <a:xfrm>
            <a:off x="5578475" y="4124398"/>
            <a:ext cx="2819400" cy="0"/>
          </a:xfrm>
          <a:prstGeom prst="line">
            <a:avLst/>
          </a:prstGeom>
          <a:noFill/>
          <a:ln w="19050">
            <a:solidFill>
              <a:srgbClr val="FF0000"/>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97294" name="Line 14"/>
          <p:cNvSpPr>
            <a:spLocks noChangeShapeType="1"/>
          </p:cNvSpPr>
          <p:nvPr/>
        </p:nvSpPr>
        <p:spPr bwMode="auto">
          <a:xfrm>
            <a:off x="5502275" y="1532602"/>
            <a:ext cx="2971800" cy="0"/>
          </a:xfrm>
          <a:prstGeom prst="line">
            <a:avLst/>
          </a:prstGeom>
          <a:noFill/>
          <a:ln w="19050">
            <a:solidFill>
              <a:srgbClr val="FF0000"/>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97295" name="Line 15"/>
          <p:cNvSpPr>
            <a:spLocks noChangeShapeType="1"/>
          </p:cNvSpPr>
          <p:nvPr/>
        </p:nvSpPr>
        <p:spPr bwMode="auto">
          <a:xfrm>
            <a:off x="1006475" y="4189447"/>
            <a:ext cx="2819400" cy="0"/>
          </a:xfrm>
          <a:prstGeom prst="line">
            <a:avLst/>
          </a:prstGeom>
          <a:noFill/>
          <a:ln w="19050">
            <a:solidFill>
              <a:srgbClr val="FF0000"/>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97296" name="Text Box 16"/>
          <p:cNvSpPr txBox="1">
            <a:spLocks noChangeArrowheads="1"/>
          </p:cNvSpPr>
          <p:nvPr/>
        </p:nvSpPr>
        <p:spPr bwMode="auto">
          <a:xfrm>
            <a:off x="3965575" y="4433922"/>
            <a:ext cx="1063625" cy="517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solidFill>
                  <a:srgbClr val="FF0000"/>
                </a:solidFill>
              </a:rPr>
              <a:t>Notional</a:t>
            </a:r>
          </a:p>
          <a:p>
            <a:pPr algn="ctr" eaLnBrk="1" hangingPunct="1"/>
            <a:r>
              <a:rPr lang="en-US" sz="1400">
                <a:solidFill>
                  <a:srgbClr val="FF0000"/>
                </a:solidFill>
              </a:rPr>
              <a:t>Thresholds</a:t>
            </a:r>
          </a:p>
        </p:txBody>
      </p:sp>
      <p:sp>
        <p:nvSpPr>
          <p:cNvPr id="97297" name="Text Box 17"/>
          <p:cNvSpPr txBox="1">
            <a:spLocks noChangeArrowheads="1"/>
          </p:cNvSpPr>
          <p:nvPr/>
        </p:nvSpPr>
        <p:spPr bwMode="auto">
          <a:xfrm>
            <a:off x="1006475" y="1538606"/>
            <a:ext cx="1116013"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0000FF"/>
                </a:solidFill>
              </a:rPr>
              <a:t>Gross Counts</a:t>
            </a:r>
          </a:p>
        </p:txBody>
      </p:sp>
      <p:sp>
        <p:nvSpPr>
          <p:cNvPr id="97298" name="Text Box 18"/>
          <p:cNvSpPr txBox="1">
            <a:spLocks noChangeArrowheads="1"/>
          </p:cNvSpPr>
          <p:nvPr/>
        </p:nvSpPr>
        <p:spPr bwMode="auto">
          <a:xfrm>
            <a:off x="5807075" y="1508443"/>
            <a:ext cx="1116013"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0000FF"/>
                </a:solidFill>
              </a:rPr>
              <a:t>Gross Counts</a:t>
            </a:r>
          </a:p>
        </p:txBody>
      </p:sp>
      <p:sp>
        <p:nvSpPr>
          <p:cNvPr id="97299" name="Text Box 19"/>
          <p:cNvSpPr txBox="1">
            <a:spLocks noChangeArrowheads="1"/>
          </p:cNvSpPr>
          <p:nvPr/>
        </p:nvSpPr>
        <p:spPr bwMode="auto">
          <a:xfrm>
            <a:off x="1082675" y="5180047"/>
            <a:ext cx="104775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0000FF"/>
                </a:solidFill>
              </a:rPr>
              <a:t>Simple EWR</a:t>
            </a:r>
          </a:p>
        </p:txBody>
      </p:sp>
      <p:sp>
        <p:nvSpPr>
          <p:cNvPr id="97300" name="Text Box 20"/>
          <p:cNvSpPr txBox="1">
            <a:spLocks noChangeArrowheads="1"/>
          </p:cNvSpPr>
          <p:nvPr/>
        </p:nvSpPr>
        <p:spPr bwMode="auto">
          <a:xfrm>
            <a:off x="5654675" y="5256247"/>
            <a:ext cx="104775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0000FF"/>
                </a:solidFill>
              </a:rPr>
              <a:t>Simple EWR</a:t>
            </a:r>
          </a:p>
        </p:txBody>
      </p:sp>
      <p:sp>
        <p:nvSpPr>
          <p:cNvPr id="97301" name="Line 21"/>
          <p:cNvSpPr>
            <a:spLocks noChangeShapeType="1"/>
          </p:cNvSpPr>
          <p:nvPr/>
        </p:nvSpPr>
        <p:spPr bwMode="auto">
          <a:xfrm>
            <a:off x="3825875" y="4189447"/>
            <a:ext cx="304800" cy="228600"/>
          </a:xfrm>
          <a:prstGeom prst="line">
            <a:avLst/>
          </a:prstGeom>
          <a:noFill/>
          <a:ln w="12700">
            <a:solidFill>
              <a:srgbClr val="FF0000"/>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97302" name="Line 22"/>
          <p:cNvSpPr>
            <a:spLocks noChangeShapeType="1"/>
          </p:cNvSpPr>
          <p:nvPr/>
        </p:nvSpPr>
        <p:spPr bwMode="auto">
          <a:xfrm flipH="1">
            <a:off x="4740275" y="4113247"/>
            <a:ext cx="685800" cy="304800"/>
          </a:xfrm>
          <a:prstGeom prst="line">
            <a:avLst/>
          </a:prstGeom>
          <a:noFill/>
          <a:ln w="12700">
            <a:solidFill>
              <a:srgbClr val="FF0000"/>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cxnSp>
        <p:nvCxnSpPr>
          <p:cNvPr id="6" name="Straight Arrow Connector 5">
            <a:extLst>
              <a:ext uri="{FF2B5EF4-FFF2-40B4-BE49-F238E27FC236}">
                <a16:creationId xmlns:a16="http://schemas.microsoft.com/office/drawing/2014/main" id="{F2C35D15-B779-CE4F-B576-0579074D3C7A}"/>
              </a:ext>
            </a:extLst>
          </p:cNvPr>
          <p:cNvCxnSpPr/>
          <p:nvPr/>
        </p:nvCxnSpPr>
        <p:spPr>
          <a:xfrm>
            <a:off x="2528596" y="3261043"/>
            <a:ext cx="0" cy="776004"/>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150F3531-7D73-864E-8A9F-49BBE836957A}"/>
              </a:ext>
            </a:extLst>
          </p:cNvPr>
          <p:cNvCxnSpPr/>
          <p:nvPr/>
        </p:nvCxnSpPr>
        <p:spPr>
          <a:xfrm>
            <a:off x="7085728" y="3261043"/>
            <a:ext cx="0" cy="776004"/>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4171884"/>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80214" y="356613"/>
            <a:ext cx="6629400" cy="470898"/>
          </a:xfrm>
        </p:spPr>
        <p:txBody>
          <a:bodyPr/>
          <a:lstStyle/>
          <a:p>
            <a:pPr algn="ctr"/>
            <a:r>
              <a:rPr lang="en-US" sz="3600" dirty="0">
                <a:solidFill>
                  <a:srgbClr val="D57500"/>
                </a:solidFill>
              </a:rPr>
              <a:t>Standards</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61</a:t>
            </a:fld>
            <a:endParaRPr lang="en-US" sz="1200" dirty="0">
              <a:solidFill>
                <a:prstClr val="black"/>
              </a:solidFill>
              <a:latin typeface="Arial"/>
              <a:cs typeface="Arial"/>
            </a:endParaRPr>
          </a:p>
        </p:txBody>
      </p:sp>
      <p:sp>
        <p:nvSpPr>
          <p:cNvPr id="5"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61</a:t>
            </a:fld>
            <a:endParaRPr lang="en-US" sz="1200" dirty="0">
              <a:solidFill>
                <a:prstClr val="black"/>
              </a:solidFill>
              <a:latin typeface="Arial"/>
              <a:cs typeface="Arial"/>
            </a:endParaRPr>
          </a:p>
        </p:txBody>
      </p:sp>
      <p:grpSp>
        <p:nvGrpSpPr>
          <p:cNvPr id="6" name="Group 5"/>
          <p:cNvGrpSpPr>
            <a:grpSpLocks noChangeAspect="1"/>
          </p:cNvGrpSpPr>
          <p:nvPr/>
        </p:nvGrpSpPr>
        <p:grpSpPr>
          <a:xfrm>
            <a:off x="6914675" y="5191432"/>
            <a:ext cx="1721325" cy="1603068"/>
            <a:chOff x="68239" y="59708"/>
            <a:chExt cx="1760561" cy="1540492"/>
          </a:xfrm>
        </p:grpSpPr>
        <p:sp>
          <p:nvSpPr>
            <p:cNvPr id="7" name="Rectangle 6"/>
            <p:cNvSpPr>
              <a:spLocks noChangeAspect="1"/>
            </p:cNvSpPr>
            <p:nvPr/>
          </p:nvSpPr>
          <p:spPr>
            <a:xfrm>
              <a:off x="68239" y="59708"/>
              <a:ext cx="1760561" cy="1540491"/>
            </a:xfrm>
            <a:prstGeom prst="rect">
              <a:avLst/>
            </a:prstGeom>
            <a:solidFill>
              <a:schemeClr val="accent1"/>
            </a:solidFill>
            <a:scene3d>
              <a:camera prst="obliqueTopRight"/>
              <a:lightRig rig="balanced" dir="t"/>
            </a:scene3d>
            <a:sp3d extrusionH="1905000" contourW="12700">
              <a:contourClr>
                <a:schemeClr val="accent1"/>
              </a:contourClr>
            </a:sp3d>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8" name="Group 7"/>
            <p:cNvGrpSpPr/>
            <p:nvPr/>
          </p:nvGrpSpPr>
          <p:grpSpPr>
            <a:xfrm>
              <a:off x="457200" y="114300"/>
              <a:ext cx="1143000" cy="1143000"/>
              <a:chOff x="0" y="0"/>
              <a:chExt cx="1143000" cy="1143000"/>
            </a:xfrm>
          </p:grpSpPr>
          <p:sp>
            <p:nvSpPr>
              <p:cNvPr id="16" name="Rectangle 15"/>
              <p:cNvSpPr/>
              <p:nvPr/>
            </p:nvSpPr>
            <p:spPr>
              <a:xfrm>
                <a:off x="0" y="228600"/>
                <a:ext cx="914400" cy="914400"/>
              </a:xfrm>
              <a:prstGeom prst="rect">
                <a:avLst/>
              </a:prstGeom>
              <a:no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Rectangle 16"/>
              <p:cNvSpPr/>
              <p:nvPr/>
            </p:nvSpPr>
            <p:spPr>
              <a:xfrm>
                <a:off x="228600" y="0"/>
                <a:ext cx="914400" cy="914400"/>
              </a:xfrm>
              <a:prstGeom prst="rect">
                <a:avLst/>
              </a:prstGeom>
              <a:no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8" name="Straight Connector 17"/>
              <p:cNvCxnSpPr/>
              <p:nvPr/>
            </p:nvCxnSpPr>
            <p:spPr>
              <a:xfrm flipV="1">
                <a:off x="914400" y="0"/>
                <a:ext cx="228600" cy="228600"/>
              </a:xfrm>
              <a:prstGeom prst="line">
                <a:avLst/>
              </a:prstGeom>
              <a:ln w="12700">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0" y="0"/>
                <a:ext cx="228600" cy="228600"/>
              </a:xfrm>
              <a:prstGeom prst="line">
                <a:avLst/>
              </a:prstGeom>
              <a:ln w="12700">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914400" y="914400"/>
                <a:ext cx="228600" cy="228600"/>
              </a:xfrm>
              <a:prstGeom prst="line">
                <a:avLst/>
              </a:prstGeom>
              <a:ln w="12700">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0" y="914400"/>
                <a:ext cx="228600" cy="228600"/>
              </a:xfrm>
              <a:prstGeom prst="line">
                <a:avLst/>
              </a:prstGeom>
              <a:ln w="12700">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grpSp>
        <p:grpSp>
          <p:nvGrpSpPr>
            <p:cNvPr id="9" name="Group 8"/>
            <p:cNvGrpSpPr/>
            <p:nvPr/>
          </p:nvGrpSpPr>
          <p:grpSpPr>
            <a:xfrm>
              <a:off x="114300" y="457200"/>
              <a:ext cx="1714500" cy="1143000"/>
              <a:chOff x="0" y="0"/>
              <a:chExt cx="1714500" cy="1143000"/>
            </a:xfrm>
          </p:grpSpPr>
          <p:cxnSp>
            <p:nvCxnSpPr>
              <p:cNvPr id="10" name="Straight Arrow Connector 9"/>
              <p:cNvCxnSpPr/>
              <p:nvPr/>
            </p:nvCxnSpPr>
            <p:spPr>
              <a:xfrm>
                <a:off x="228600" y="914400"/>
                <a:ext cx="914400" cy="0"/>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1371600" y="571500"/>
                <a:ext cx="228600" cy="228600"/>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228600" y="0"/>
                <a:ext cx="0" cy="914400"/>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3" name="Text Box 16"/>
              <p:cNvSpPr txBox="1"/>
              <p:nvPr/>
            </p:nvSpPr>
            <p:spPr>
              <a:xfrm>
                <a:off x="457200" y="914400"/>
                <a:ext cx="457200" cy="228600"/>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1200"/>
                  </a:spcAft>
                </a:pPr>
                <a:r>
                  <a:rPr lang="en-US" sz="800">
                    <a:effectLst/>
                    <a:latin typeface="Times New Roman"/>
                    <a:ea typeface="Times New Roman"/>
                    <a:cs typeface="Times New Roman"/>
                  </a:rPr>
                  <a:t>20 cm</a:t>
                </a:r>
                <a:endParaRPr lang="en-US" sz="1200">
                  <a:effectLst/>
                  <a:latin typeface="Times New Roman"/>
                  <a:ea typeface="Times New Roman"/>
                  <a:cs typeface="Times New Roman"/>
                </a:endParaRPr>
              </a:p>
            </p:txBody>
          </p:sp>
          <p:sp>
            <p:nvSpPr>
              <p:cNvPr id="14" name="Text Box 17"/>
              <p:cNvSpPr txBox="1"/>
              <p:nvPr/>
            </p:nvSpPr>
            <p:spPr>
              <a:xfrm rot="16200000">
                <a:off x="-114300" y="342900"/>
                <a:ext cx="457200" cy="228600"/>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1200"/>
                  </a:spcAft>
                </a:pPr>
                <a:r>
                  <a:rPr lang="en-US" sz="800">
                    <a:effectLst/>
                    <a:latin typeface="Times New Roman"/>
                    <a:ea typeface="Times New Roman"/>
                    <a:cs typeface="Times New Roman"/>
                  </a:rPr>
                  <a:t>20 cm</a:t>
                </a:r>
                <a:endParaRPr lang="en-US" sz="1200">
                  <a:effectLst/>
                  <a:latin typeface="Times New Roman"/>
                  <a:ea typeface="Times New Roman"/>
                  <a:cs typeface="Times New Roman"/>
                </a:endParaRPr>
              </a:p>
            </p:txBody>
          </p:sp>
          <p:sp>
            <p:nvSpPr>
              <p:cNvPr id="15" name="Text Box 18"/>
              <p:cNvSpPr txBox="1"/>
              <p:nvPr/>
            </p:nvSpPr>
            <p:spPr>
              <a:xfrm rot="18812179">
                <a:off x="1371600" y="685800"/>
                <a:ext cx="457200" cy="228600"/>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1200"/>
                  </a:spcAft>
                </a:pPr>
                <a:r>
                  <a:rPr lang="en-US" sz="800">
                    <a:effectLst/>
                    <a:latin typeface="Times New Roman"/>
                    <a:ea typeface="Times New Roman"/>
                    <a:cs typeface="Times New Roman"/>
                  </a:rPr>
                  <a:t>20 cm</a:t>
                </a:r>
                <a:endParaRPr lang="en-US" sz="1200">
                  <a:effectLst/>
                  <a:latin typeface="Times New Roman"/>
                  <a:ea typeface="Times New Roman"/>
                  <a:cs typeface="Times New Roman"/>
                </a:endParaRPr>
              </a:p>
            </p:txBody>
          </p:sp>
        </p:grpSp>
      </p:grpSp>
      <p:sp>
        <p:nvSpPr>
          <p:cNvPr id="22" name="Content Placeholder 2">
            <a:extLst>
              <a:ext uri="{FF2B5EF4-FFF2-40B4-BE49-F238E27FC236}">
                <a16:creationId xmlns:a16="http://schemas.microsoft.com/office/drawing/2014/main" id="{C7713D06-0696-1A4B-8BCB-BF3C5E7F6BDB}"/>
              </a:ext>
            </a:extLst>
          </p:cNvPr>
          <p:cNvSpPr txBox="1">
            <a:spLocks/>
          </p:cNvSpPr>
          <p:nvPr/>
        </p:nvSpPr>
        <p:spPr>
          <a:xfrm>
            <a:off x="254793" y="884321"/>
            <a:ext cx="7598938" cy="4431983"/>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2"/>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3"/>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4"/>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5"/>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2"/>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D57500"/>
              </a:buClr>
              <a:buFont typeface="Wingdings" charset="2"/>
              <a:buChar char="Ø"/>
            </a:pPr>
            <a:r>
              <a:rPr lang="en-US" i="1" dirty="0">
                <a:latin typeface="Times New Roman" panose="02020603050405020304" pitchFamily="18" charset="0"/>
                <a:cs typeface="Times New Roman" panose="02020603050405020304" pitchFamily="18" charset="0"/>
              </a:rPr>
              <a:t>ANSI N42.41: Minimum Performance Criteria for Active Interrogation Systems used for Homeland Security</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Non-intrusive inspection of closed containers, vehicles, and packages, but not imaging</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Inspection times of 90-900 s depending on size</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Test masses: explosives (200 kg), chemicals (200 kg), fissionable material (25 kg), weapon shells (16 kg)</a:t>
            </a:r>
          </a:p>
          <a:p>
            <a:pPr fontAlgn="auto">
              <a:spcAft>
                <a:spcPts val="0"/>
              </a:spcAft>
              <a:buClr>
                <a:srgbClr val="D57500"/>
              </a:buClr>
              <a:buFont typeface="Wingdings" charset="2"/>
              <a:buChar char="Ø"/>
            </a:pPr>
            <a:r>
              <a:rPr lang="en-US" dirty="0">
                <a:latin typeface="Times New Roman" panose="02020603050405020304" pitchFamily="18" charset="0"/>
                <a:cs typeface="Times New Roman" panose="02020603050405020304" pitchFamily="18" charset="0"/>
              </a:rPr>
              <a:t>Standards establish test methods based on threat-informed unclassified source materials and configurations</a:t>
            </a:r>
          </a:p>
          <a:p>
            <a:pPr fontAlgn="auto">
              <a:spcAft>
                <a:spcPts val="0"/>
              </a:spcAft>
              <a:buClr>
                <a:srgbClr val="D57500"/>
              </a:buClr>
              <a:buFont typeface="Wingdings" charset="2"/>
              <a:buChar char="Ø"/>
            </a:pPr>
            <a:r>
              <a:rPr lang="en-US" dirty="0">
                <a:latin typeface="Times New Roman" panose="02020603050405020304" pitchFamily="18" charset="0"/>
                <a:cs typeface="Times New Roman" panose="02020603050405020304" pitchFamily="18" charset="0"/>
              </a:rPr>
              <a:t>Standards establish performance requirements for </a:t>
            </a:r>
            <a:r>
              <a:rPr lang="en-US" i="1" dirty="0">
                <a:latin typeface="Times New Roman" panose="02020603050405020304" pitchFamily="18" charset="0"/>
                <a:cs typeface="Times New Roman" panose="02020603050405020304" pitchFamily="18" charset="0"/>
              </a:rPr>
              <a:t>automated</a:t>
            </a:r>
            <a:r>
              <a:rPr lang="en-US" dirty="0">
                <a:latin typeface="Times New Roman" panose="02020603050405020304" pitchFamily="18" charset="0"/>
                <a:cs typeface="Times New Roman" panose="02020603050405020304" pitchFamily="18" charset="0"/>
              </a:rPr>
              <a:t> active systems that detect </a:t>
            </a:r>
            <a:r>
              <a:rPr lang="en-US" i="1" dirty="0">
                <a:latin typeface="Times New Roman" panose="02020603050405020304" pitchFamily="18" charset="0"/>
                <a:cs typeface="Times New Roman" panose="02020603050405020304" pitchFamily="18" charset="0"/>
              </a:rPr>
              <a:t>shielded SNM</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96372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44500" y="3988352"/>
            <a:ext cx="8305800" cy="7747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Active Interrogation</a:t>
            </a:r>
          </a:p>
        </p:txBody>
      </p:sp>
      <p:pic>
        <p:nvPicPr>
          <p:cNvPr id="207874" name="Picture 2" descr="ttps://static-content.springer.com/image/chp%3A10.1007%2F978-3-319-29731-6_8/MediaObjects/331402_1_En_8_"/>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99585" y="258417"/>
            <a:ext cx="5522699" cy="35780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884232" y="3084231"/>
            <a:ext cx="702436" cy="215444"/>
          </a:xfrm>
          <a:prstGeom prst="rect">
            <a:avLst/>
          </a:prstGeom>
          <a:noFill/>
        </p:spPr>
        <p:txBody>
          <a:bodyPr wrap="none" rtlCol="0">
            <a:spAutoFit/>
          </a:bodyPr>
          <a:lstStyle/>
          <a:p>
            <a:r>
              <a:rPr lang="en-US" sz="800"/>
              <a:t>From Morse</a:t>
            </a:r>
          </a:p>
        </p:txBody>
      </p:sp>
    </p:spTree>
    <p:extLst>
      <p:ext uri="{BB962C8B-B14F-4D97-AF65-F5344CB8AC3E}">
        <p14:creationId xmlns:p14="http://schemas.microsoft.com/office/powerpoint/2010/main" val="1161202329"/>
      </p:ext>
    </p:extLst>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45643" y="356613"/>
            <a:ext cx="6629400" cy="470898"/>
          </a:xfrm>
        </p:spPr>
        <p:txBody>
          <a:bodyPr/>
          <a:lstStyle/>
          <a:p>
            <a:pPr algn="ctr"/>
            <a:r>
              <a:rPr lang="en-US" sz="3600" dirty="0">
                <a:solidFill>
                  <a:srgbClr val="D57500"/>
                </a:solidFill>
              </a:rPr>
              <a:t>Active Interrogation (AI)</a:t>
            </a:r>
          </a:p>
        </p:txBody>
      </p:sp>
      <p:sp>
        <p:nvSpPr>
          <p:cNvPr id="24" name="Content Placeholder 2"/>
          <p:cNvSpPr txBox="1">
            <a:spLocks/>
          </p:cNvSpPr>
          <p:nvPr/>
        </p:nvSpPr>
        <p:spPr>
          <a:xfrm>
            <a:off x="383850" y="901278"/>
            <a:ext cx="8470902" cy="3914918"/>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3"/>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4"/>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5"/>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6"/>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3"/>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buClr>
                <a:srgbClr val="D57500"/>
              </a:buClr>
              <a:buFont typeface="Wingdings" charset="2"/>
              <a:buChar char="Ø"/>
            </a:pPr>
            <a:r>
              <a:rPr lang="en-US" dirty="0">
                <a:latin typeface="Times New Roman" panose="02020603050405020304" pitchFamily="18" charset="0"/>
                <a:cs typeface="Times New Roman" panose="02020603050405020304" pitchFamily="18" charset="0"/>
              </a:rPr>
              <a:t>AI initiated by energetic photons, neutrons or muons</a:t>
            </a:r>
          </a:p>
          <a:p>
            <a:pPr fontAlgn="auto">
              <a:spcAft>
                <a:spcPts val="0"/>
              </a:spcAft>
              <a:buClr>
                <a:srgbClr val="D57500"/>
              </a:buClr>
              <a:buFont typeface="Wingdings" charset="2"/>
              <a:buChar char="Ø"/>
            </a:pPr>
            <a:r>
              <a:rPr lang="en-US" dirty="0">
                <a:latin typeface="Times New Roman" panose="02020603050405020304" pitchFamily="18" charset="0"/>
                <a:cs typeface="Times New Roman" panose="02020603050405020304" pitchFamily="18" charset="0"/>
              </a:rPr>
              <a:t>Detected signal is photons, neutrons or muons</a:t>
            </a:r>
          </a:p>
          <a:p>
            <a:pPr fontAlgn="auto">
              <a:spcAft>
                <a:spcPts val="0"/>
              </a:spcAft>
              <a:buClr>
                <a:srgbClr val="D57500"/>
              </a:buClr>
              <a:buFont typeface="Wingdings" charset="2"/>
              <a:buChar char="Ø"/>
            </a:pPr>
            <a:r>
              <a:rPr lang="en-US" altLang="en-US" dirty="0">
                <a:solidFill>
                  <a:srgbClr val="000000"/>
                </a:solidFill>
                <a:latin typeface="Times New Roman" panose="02020603050405020304" pitchFamily="18" charset="0"/>
                <a:ea typeface="ＭＳ Ｐゴシック" panose="020B0600070205080204" pitchFamily="34" charset="-128"/>
              </a:rPr>
              <a:t>Large source required giving large dose</a:t>
            </a:r>
            <a:endParaRPr lang="en-US" dirty="0">
              <a:latin typeface="Times New Roman" panose="02020603050405020304" pitchFamily="18" charset="0"/>
              <a:cs typeface="Times New Roman" panose="02020603050405020304" pitchFamily="18" charset="0"/>
            </a:endParaRPr>
          </a:p>
          <a:p>
            <a:pPr>
              <a:buClr>
                <a:srgbClr val="D57500"/>
              </a:buClr>
              <a:buFont typeface="Wingdings" charset="2"/>
              <a:buChar char="Ø"/>
            </a:pPr>
            <a:r>
              <a:rPr lang="en-US" dirty="0">
                <a:latin typeface="Times New Roman" panose="02020603050405020304" pitchFamily="18" charset="0"/>
                <a:cs typeface="Times New Roman" panose="02020603050405020304" pitchFamily="18" charset="0"/>
              </a:rPr>
              <a:t>Our study includes only: </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High-Z: 	presence of high atomic number (Z) material</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sym typeface="Wingdings"/>
              </a:rPr>
              <a:t>Photofission</a:t>
            </a:r>
            <a:r>
              <a:rPr lang="en-US" sz="2400" dirty="0">
                <a:latin typeface="Times New Roman" panose="02020603050405020304" pitchFamily="18" charset="0"/>
                <a:cs typeface="Times New Roman" panose="02020603050405020304" pitchFamily="18" charset="0"/>
              </a:rPr>
              <a:t>: presence of fissionable material</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sym typeface="Wingdings"/>
              </a:rPr>
              <a:t>Differential die-away</a:t>
            </a:r>
            <a:r>
              <a:rPr lang="en-US" sz="2400" dirty="0">
                <a:latin typeface="Times New Roman" panose="02020603050405020304" pitchFamily="18" charset="0"/>
                <a:cs typeface="Times New Roman" panose="02020603050405020304" pitchFamily="18" charset="0"/>
              </a:rPr>
              <a:t>: presence of fissile material</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Nuclear resonance fluorescence: presence of HEU or Pu</a:t>
            </a:r>
          </a:p>
          <a:p>
            <a:pPr fontAlgn="auto">
              <a:spcAft>
                <a:spcPts val="0"/>
              </a:spcAft>
              <a:buClr>
                <a:srgbClr val="D57500"/>
              </a:buClr>
              <a:buFont typeface="Wingdings" charset="2"/>
              <a:buChar char="Ø"/>
            </a:pPr>
            <a:endParaRPr lang="en-US" dirty="0">
              <a:latin typeface="Times New Roman" panose="02020603050405020304" pitchFamily="18" charset="0"/>
              <a:cs typeface="Times New Roman" panose="02020603050405020304" pitchFamily="18" charset="0"/>
            </a:endParaRP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63</a:t>
            </a:fld>
            <a:endParaRPr lang="en-US" sz="1200" dirty="0">
              <a:solidFill>
                <a:prstClr val="black"/>
              </a:solidFill>
              <a:latin typeface="Arial"/>
              <a:cs typeface="Arial"/>
            </a:endParaRPr>
          </a:p>
        </p:txBody>
      </p:sp>
      <p:pic>
        <p:nvPicPr>
          <p:cNvPr id="5" name="Picture 4" descr="caars-techeval-imag-SAIC"/>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a:xfrm>
            <a:off x="363896" y="4356100"/>
            <a:ext cx="2291287" cy="25018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pic>
        <p:nvPicPr>
          <p:cNvPr id="6" name="Picture 4" descr="caars-techeval-imag-L3"/>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a:xfrm>
            <a:off x="3048001" y="4356100"/>
            <a:ext cx="2291288" cy="25019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pic>
        <p:nvPicPr>
          <p:cNvPr id="7" name="Picture 10"/>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768652" y="4350654"/>
            <a:ext cx="3086100" cy="2507346"/>
          </a:xfrm>
          <a:prstGeom prst="rect">
            <a:avLst/>
          </a:prstGeom>
          <a:noFill/>
          <a:ln w="9525">
            <a:noFill/>
            <a:miter lim="800000"/>
            <a:headEnd/>
            <a:tailEnd/>
          </a:ln>
          <a:effectLst/>
        </p:spPr>
      </p:pic>
    </p:spTree>
    <p:extLst>
      <p:ext uri="{BB962C8B-B14F-4D97-AF65-F5344CB8AC3E}">
        <p14:creationId xmlns:p14="http://schemas.microsoft.com/office/powerpoint/2010/main" val="429163491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56613"/>
            <a:ext cx="8115300" cy="941796"/>
          </a:xfrm>
        </p:spPr>
        <p:txBody>
          <a:bodyPr/>
          <a:lstStyle/>
          <a:p>
            <a:pPr algn="ctr"/>
            <a:r>
              <a:rPr lang="en-US" sz="3600" dirty="0">
                <a:solidFill>
                  <a:srgbClr val="D57500"/>
                </a:solidFill>
              </a:rPr>
              <a:t>Modeling With MCNP &amp; GEANT4</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64</a:t>
            </a:fld>
            <a:endParaRPr lang="en-US" sz="1200" dirty="0">
              <a:solidFill>
                <a:prstClr val="black"/>
              </a:solidFill>
              <a:latin typeface="Arial"/>
              <a:cs typeface="Arial"/>
            </a:endParaRPr>
          </a:p>
        </p:txBody>
      </p:sp>
      <p:sp>
        <p:nvSpPr>
          <p:cNvPr id="9" name="Content Placeholder 2"/>
          <p:cNvSpPr txBox="1">
            <a:spLocks/>
          </p:cNvSpPr>
          <p:nvPr/>
        </p:nvSpPr>
        <p:spPr>
          <a:xfrm>
            <a:off x="509587" y="978083"/>
            <a:ext cx="8318501" cy="1994392"/>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3"/>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4"/>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5"/>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6"/>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3"/>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buClr>
                <a:srgbClr val="D57500"/>
              </a:buClr>
              <a:buFont typeface="Wingdings" charset="2"/>
              <a:buChar char="Ø"/>
            </a:pPr>
            <a:r>
              <a:rPr lang="en-US" dirty="0">
                <a:latin typeface="Arial"/>
              </a:rPr>
              <a:t>Analytical calculations performed to establish order of magnitude requirements</a:t>
            </a:r>
          </a:p>
          <a:p>
            <a:pPr fontAlgn="auto">
              <a:spcAft>
                <a:spcPts val="0"/>
              </a:spcAft>
              <a:buClr>
                <a:srgbClr val="D57500"/>
              </a:buClr>
              <a:buFont typeface="Wingdings" charset="2"/>
              <a:buChar char="Ø"/>
            </a:pPr>
            <a:r>
              <a:rPr lang="en-US" dirty="0">
                <a:latin typeface="Arial"/>
              </a:rPr>
              <a:t>MCNP models of differential die-away (DDA): comparison made to published information provided model validation</a:t>
            </a:r>
          </a:p>
          <a:p>
            <a:pPr fontAlgn="auto">
              <a:spcAft>
                <a:spcPts val="0"/>
              </a:spcAft>
              <a:buClr>
                <a:srgbClr val="D57500"/>
              </a:buClr>
              <a:buFont typeface="Wingdings" charset="2"/>
              <a:buChar char="Ø"/>
            </a:pPr>
            <a:r>
              <a:rPr lang="en-US" dirty="0">
                <a:latin typeface="Arial"/>
              </a:rPr>
              <a:t>MCNP models of PF for SNM and surrogates</a:t>
            </a:r>
          </a:p>
        </p:txBody>
      </p:sp>
      <p:pic>
        <p:nvPicPr>
          <p:cNvPr id="12" name="Picture 11" descr="Macintosh HD:Users:gwarren:geant4:projects:Brems:install:root:TCS:ps:BremsSpectrum.151123.png"/>
          <p:cNvPicPr/>
          <p:nvPr/>
        </p:nvPicPr>
        <p:blipFill rotWithShape="1">
          <a:blip r:embed="rId7">
            <a:extLst>
              <a:ext uri="{28A0092B-C50C-407E-A947-70E740481C1C}">
                <a14:useLocalDpi xmlns:a14="http://schemas.microsoft.com/office/drawing/2010/main" val="0"/>
              </a:ext>
            </a:extLst>
          </a:blip>
          <a:srcRect b="2411"/>
          <a:stretch/>
        </p:blipFill>
        <p:spPr bwMode="auto">
          <a:xfrm>
            <a:off x="207632" y="3416300"/>
            <a:ext cx="4343400" cy="2870200"/>
          </a:xfrm>
          <a:prstGeom prst="rect">
            <a:avLst/>
          </a:prstGeom>
          <a:noFill/>
          <a:ln>
            <a:solidFill>
              <a:srgbClr val="000000"/>
            </a:solidFill>
          </a:ln>
          <a:extLst>
            <a:ext uri="{53640926-AAD7-44d8-BBD7-CCE9431645EC}">
              <a14:shadowObscured xmlns:a14="http://schemas.microsoft.com/office/drawing/2010/main" xmlns=""/>
            </a:ext>
          </a:extLst>
        </p:spPr>
      </p:pic>
      <p:pic>
        <p:nvPicPr>
          <p:cNvPr id="2" name="Picture 1" descr="Untitled.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48179" y="3416300"/>
            <a:ext cx="3983343" cy="2857499"/>
          </a:xfrm>
          <a:prstGeom prst="rect">
            <a:avLst/>
          </a:prstGeom>
          <a:ln>
            <a:solidFill>
              <a:schemeClr val="tx1"/>
            </a:solidFill>
          </a:ln>
        </p:spPr>
      </p:pic>
      <p:sp>
        <p:nvSpPr>
          <p:cNvPr id="4" name="TextBox 3"/>
          <p:cNvSpPr txBox="1"/>
          <p:nvPr/>
        </p:nvSpPr>
        <p:spPr>
          <a:xfrm>
            <a:off x="4737101" y="6211669"/>
            <a:ext cx="3835399" cy="707886"/>
          </a:xfrm>
          <a:prstGeom prst="rect">
            <a:avLst/>
          </a:prstGeom>
          <a:noFill/>
        </p:spPr>
        <p:txBody>
          <a:bodyPr wrap="square" rtlCol="0">
            <a:spAutoFit/>
          </a:bodyPr>
          <a:lstStyle/>
          <a:p>
            <a:pPr algn="ctr"/>
            <a:r>
              <a:rPr lang="en-US" sz="2000" dirty="0"/>
              <a:t>Neutron die-away times observed for bare tungsten, DU, HEU and Pu. </a:t>
            </a:r>
          </a:p>
        </p:txBody>
      </p:sp>
      <p:sp>
        <p:nvSpPr>
          <p:cNvPr id="13" name="TextBox 12"/>
          <p:cNvSpPr txBox="1"/>
          <p:nvPr/>
        </p:nvSpPr>
        <p:spPr>
          <a:xfrm>
            <a:off x="292101" y="6221968"/>
            <a:ext cx="4190999" cy="707886"/>
          </a:xfrm>
          <a:prstGeom prst="rect">
            <a:avLst/>
          </a:prstGeom>
          <a:noFill/>
        </p:spPr>
        <p:txBody>
          <a:bodyPr wrap="square" rtlCol="0">
            <a:spAutoFit/>
          </a:bodyPr>
          <a:lstStyle/>
          <a:p>
            <a:pPr algn="ctr"/>
            <a:r>
              <a:rPr lang="en-US" sz="2000" dirty="0"/>
              <a:t>9 MeV Bremsstrahlung beam GEANT4 simulation</a:t>
            </a:r>
          </a:p>
        </p:txBody>
      </p:sp>
    </p:spTree>
    <p:extLst>
      <p:ext uri="{BB962C8B-B14F-4D97-AF65-F5344CB8AC3E}">
        <p14:creationId xmlns:p14="http://schemas.microsoft.com/office/powerpoint/2010/main" val="307024628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ooter Placeholder 3"/>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0410F88-DA1D-0148-AAC9-8C404A7658C7}" type="slidenum">
              <a:rPr lang="en-US" sz="900">
                <a:solidFill>
                  <a:srgbClr val="777777"/>
                </a:solidFill>
              </a:rPr>
              <a:pPr eaLnBrk="1" hangingPunct="1"/>
              <a:t>65</a:t>
            </a:fld>
            <a:r>
              <a:rPr lang="en-US" sz="900">
                <a:solidFill>
                  <a:srgbClr val="777777"/>
                </a:solidFill>
                <a:latin typeface="Times New Roman" charset="0"/>
              </a:rPr>
              <a:t> </a:t>
            </a:r>
          </a:p>
        </p:txBody>
      </p:sp>
      <p:sp>
        <p:nvSpPr>
          <p:cNvPr id="104451" name="Rectangle 2"/>
          <p:cNvSpPr>
            <a:spLocks noGrp="1" noChangeArrowheads="1"/>
          </p:cNvSpPr>
          <p:nvPr>
            <p:ph type="title"/>
          </p:nvPr>
        </p:nvSpPr>
        <p:spPr>
          <a:xfrm>
            <a:off x="457200" y="222250"/>
            <a:ext cx="8305800" cy="774700"/>
          </a:xfrm>
        </p:spPr>
        <p:txBody>
          <a:bodyPr/>
          <a:lstStyle/>
          <a:p>
            <a:pPr algn="ctr"/>
            <a:r>
              <a:rPr lang="en-US" sz="3600" dirty="0">
                <a:solidFill>
                  <a:srgbClr val="D57500"/>
                </a:solidFill>
                <a:effectLst/>
                <a:latin typeface="Arial" charset="0"/>
                <a:ea typeface="ＭＳ Ｐゴシック" charset="0"/>
                <a:cs typeface="ＭＳ Ｐゴシック" charset="0"/>
              </a:rPr>
              <a:t>Muon Scattering Detection</a:t>
            </a:r>
          </a:p>
        </p:txBody>
      </p:sp>
      <p:sp>
        <p:nvSpPr>
          <p:cNvPr id="104452" name="Rectangle 3"/>
          <p:cNvSpPr>
            <a:spLocks noGrp="1" noChangeArrowheads="1"/>
          </p:cNvSpPr>
          <p:nvPr>
            <p:ph type="body" idx="1"/>
          </p:nvPr>
        </p:nvSpPr>
        <p:spPr>
          <a:xfrm>
            <a:off x="2581377" y="1199156"/>
            <a:ext cx="6470650" cy="3016250"/>
          </a:xfrm>
        </p:spPr>
        <p:txBody>
          <a:bodyPr/>
          <a:lstStyle/>
          <a:p>
            <a:pPr>
              <a:buClr>
                <a:srgbClr val="D57500"/>
              </a:buClr>
              <a:buFont typeface="Wingdings" charset="2"/>
              <a:buChar char="Ø"/>
            </a:pPr>
            <a:r>
              <a:rPr lang="en-US" dirty="0">
                <a:solidFill>
                  <a:srgbClr val="000000"/>
                </a:solidFill>
                <a:latin typeface="Times New Roman" charset="0"/>
                <a:ea typeface="ＭＳ Ｐゴシック" charset="0"/>
                <a:cs typeface="ＭＳ Ｐゴシック" charset="0"/>
              </a:rPr>
              <a:t>Cosmic ray muons used </a:t>
            </a:r>
            <a:endParaRPr lang="en-US" baseline="30000" dirty="0">
              <a:solidFill>
                <a:srgbClr val="000000"/>
              </a:solidFill>
              <a:latin typeface="Times New Roman" charset="0"/>
              <a:ea typeface="ＭＳ Ｐゴシック" charset="0"/>
              <a:cs typeface="ＭＳ Ｐゴシック" charset="0"/>
            </a:endParaRPr>
          </a:p>
          <a:p>
            <a:pPr>
              <a:buClr>
                <a:srgbClr val="D57500"/>
              </a:buClr>
              <a:buFont typeface="Wingdings" charset="2"/>
              <a:buChar char="Ø"/>
            </a:pPr>
            <a:r>
              <a:rPr lang="en-US" dirty="0">
                <a:solidFill>
                  <a:srgbClr val="000000"/>
                </a:solidFill>
                <a:latin typeface="Times New Roman" charset="0"/>
                <a:ea typeface="ＭＳ Ｐゴシック" charset="0"/>
                <a:cs typeface="ＭＳ Ｐゴシック" charset="0"/>
              </a:rPr>
              <a:t>Muon scattering is highly dependent on density</a:t>
            </a:r>
          </a:p>
          <a:p>
            <a:pPr>
              <a:buClr>
                <a:srgbClr val="D57500"/>
              </a:buClr>
              <a:buFont typeface="Wingdings" charset="2"/>
              <a:buChar char="Ø"/>
            </a:pPr>
            <a:r>
              <a:rPr lang="en-US" dirty="0">
                <a:solidFill>
                  <a:srgbClr val="000000"/>
                </a:solidFill>
                <a:latin typeface="Times New Roman" charset="0"/>
                <a:ea typeface="ＭＳ Ｐゴシック" charset="0"/>
                <a:cs typeface="ＭＳ Ｐゴシック" charset="0"/>
              </a:rPr>
              <a:t>Measure the muon path through a vehicle</a:t>
            </a:r>
          </a:p>
          <a:p>
            <a:pPr>
              <a:buClr>
                <a:srgbClr val="D57500"/>
              </a:buClr>
              <a:buFont typeface="Wingdings" charset="2"/>
              <a:buChar char="Ø"/>
            </a:pPr>
            <a:r>
              <a:rPr lang="en-US" dirty="0">
                <a:solidFill>
                  <a:srgbClr val="000000"/>
                </a:solidFill>
                <a:latin typeface="Times New Roman" charset="0"/>
                <a:ea typeface="ＭＳ Ｐゴシック" charset="0"/>
                <a:cs typeface="ＭＳ Ｐゴシック" charset="0"/>
              </a:rPr>
              <a:t>Demonstrated to show presence of high density material like HEU and Pu</a:t>
            </a:r>
          </a:p>
          <a:p>
            <a:pPr>
              <a:buClr>
                <a:srgbClr val="D57500"/>
              </a:buClr>
              <a:buFont typeface="Wingdings" charset="2"/>
              <a:buChar char="Ø"/>
            </a:pPr>
            <a:r>
              <a:rPr lang="en-US" dirty="0">
                <a:solidFill>
                  <a:srgbClr val="000000"/>
                </a:solidFill>
                <a:latin typeface="Times New Roman" charset="0"/>
                <a:ea typeface="ＭＳ Ｐゴシック" charset="0"/>
                <a:cs typeface="ＭＳ Ｐゴシック" charset="0"/>
              </a:rPr>
              <a:t>Takes minutes to make a measurement because of small muon flux of ~160 m</a:t>
            </a:r>
            <a:r>
              <a:rPr lang="en-US" baseline="30000" dirty="0">
                <a:solidFill>
                  <a:srgbClr val="000000"/>
                </a:solidFill>
                <a:latin typeface="Times New Roman" charset="0"/>
                <a:ea typeface="ＭＳ Ｐゴシック" charset="0"/>
                <a:cs typeface="ＭＳ Ｐゴシック" charset="0"/>
              </a:rPr>
              <a:t>-1</a:t>
            </a:r>
            <a:r>
              <a:rPr lang="en-US" dirty="0">
                <a:solidFill>
                  <a:srgbClr val="000000"/>
                </a:solidFill>
                <a:latin typeface="Times New Roman" charset="0"/>
                <a:ea typeface="ＭＳ Ｐゴシック" charset="0"/>
                <a:cs typeface="ＭＳ Ｐゴシック" charset="0"/>
              </a:rPr>
              <a:t>s</a:t>
            </a:r>
            <a:r>
              <a:rPr lang="en-US" baseline="30000" dirty="0">
                <a:solidFill>
                  <a:srgbClr val="000000"/>
                </a:solidFill>
                <a:latin typeface="Times New Roman" charset="0"/>
                <a:ea typeface="ＭＳ Ｐゴシック" charset="0"/>
                <a:cs typeface="ＭＳ Ｐゴシック" charset="0"/>
              </a:rPr>
              <a:t>-1</a:t>
            </a:r>
            <a:endParaRPr lang="en-US" dirty="0">
              <a:solidFill>
                <a:srgbClr val="000000"/>
              </a:solidFill>
              <a:latin typeface="Times New Roman" charset="0"/>
              <a:ea typeface="ＭＳ Ｐゴシック" charset="0"/>
              <a:cs typeface="ＭＳ Ｐゴシック" charset="0"/>
            </a:endParaRPr>
          </a:p>
          <a:p>
            <a:pPr marL="0" indent="0">
              <a:buNone/>
            </a:pPr>
            <a:endParaRPr lang="en-US" dirty="0">
              <a:solidFill>
                <a:srgbClr val="000000"/>
              </a:solidFill>
              <a:latin typeface="Times New Roman" charset="0"/>
              <a:ea typeface="ＭＳ Ｐゴシック" charset="0"/>
              <a:cs typeface="ＭＳ Ｐゴシック" charset="0"/>
            </a:endParaRPr>
          </a:p>
        </p:txBody>
      </p:sp>
      <p:pic>
        <p:nvPicPr>
          <p:cNvPr id="104453" name="Picture 4" descr="muo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9388" y="1311587"/>
            <a:ext cx="2195512" cy="25155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4454" name="Picture 5" descr="muon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246" y="4971080"/>
            <a:ext cx="5599805" cy="188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Box 10">
            <a:extLst>
              <a:ext uri="{FF2B5EF4-FFF2-40B4-BE49-F238E27FC236}">
                <a16:creationId xmlns:a16="http://schemas.microsoft.com/office/drawing/2014/main" id="{16227806-BA0A-0240-82D2-4B36A7F8D69F}"/>
              </a:ext>
            </a:extLst>
          </p:cNvPr>
          <p:cNvSpPr txBox="1"/>
          <p:nvPr/>
        </p:nvSpPr>
        <p:spPr>
          <a:xfrm>
            <a:off x="231212" y="3725918"/>
            <a:ext cx="2091864" cy="400110"/>
          </a:xfrm>
          <a:prstGeom prst="rect">
            <a:avLst/>
          </a:prstGeom>
          <a:noFill/>
        </p:spPr>
        <p:txBody>
          <a:bodyPr wrap="square" rtlCol="0">
            <a:spAutoFit/>
          </a:bodyPr>
          <a:lstStyle/>
          <a:p>
            <a:r>
              <a:rPr lang="en-US" sz="2000" dirty="0"/>
              <a:t>Decision Sciences</a:t>
            </a:r>
          </a:p>
        </p:txBody>
      </p:sp>
      <p:pic>
        <p:nvPicPr>
          <p:cNvPr id="5" name="Picture 4">
            <a:extLst>
              <a:ext uri="{FF2B5EF4-FFF2-40B4-BE49-F238E27FC236}">
                <a16:creationId xmlns:a16="http://schemas.microsoft.com/office/drawing/2014/main" id="{B98C6480-33C6-0A45-B531-E3B2CE043C85}"/>
              </a:ext>
            </a:extLst>
          </p:cNvPr>
          <p:cNvPicPr>
            <a:picLocks noChangeAspect="1"/>
          </p:cNvPicPr>
          <p:nvPr/>
        </p:nvPicPr>
        <p:blipFill rotWithShape="1">
          <a:blip r:embed="rId5"/>
          <a:srcRect l="17639" t="14714" r="9305" b="19000"/>
          <a:stretch/>
        </p:blipFill>
        <p:spPr>
          <a:xfrm>
            <a:off x="5676629" y="4971080"/>
            <a:ext cx="3467371" cy="1886920"/>
          </a:xfrm>
          <a:prstGeom prst="rect">
            <a:avLst/>
          </a:prstGeom>
        </p:spPr>
      </p:pic>
    </p:spTree>
    <p:extLst>
      <p:ext uri="{BB962C8B-B14F-4D97-AF65-F5344CB8AC3E}">
        <p14:creationId xmlns:p14="http://schemas.microsoft.com/office/powerpoint/2010/main" val="789383152"/>
      </p:ext>
    </p:extLst>
  </p:cSld>
  <p:clrMapOvr>
    <a:masterClrMapping/>
  </p:clrMapOvr>
  <p:transition spd="med">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ooter Placeholder 3"/>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0410F88-DA1D-0148-AAC9-8C404A7658C7}" type="slidenum">
              <a:rPr lang="en-US" sz="900">
                <a:solidFill>
                  <a:srgbClr val="777777"/>
                </a:solidFill>
              </a:rPr>
              <a:pPr eaLnBrk="1" hangingPunct="1"/>
              <a:t>66</a:t>
            </a:fld>
            <a:r>
              <a:rPr lang="en-US" sz="900">
                <a:solidFill>
                  <a:srgbClr val="777777"/>
                </a:solidFill>
                <a:latin typeface="Times New Roman" charset="0"/>
              </a:rPr>
              <a:t> </a:t>
            </a:r>
          </a:p>
        </p:txBody>
      </p:sp>
      <p:sp>
        <p:nvSpPr>
          <p:cNvPr id="104451" name="Rectangle 2"/>
          <p:cNvSpPr>
            <a:spLocks noGrp="1" noChangeArrowheads="1"/>
          </p:cNvSpPr>
          <p:nvPr>
            <p:ph type="title"/>
          </p:nvPr>
        </p:nvSpPr>
        <p:spPr>
          <a:xfrm>
            <a:off x="457200" y="222250"/>
            <a:ext cx="8305800" cy="774700"/>
          </a:xfrm>
        </p:spPr>
        <p:txBody>
          <a:bodyPr/>
          <a:lstStyle/>
          <a:p>
            <a:pPr algn="ctr"/>
            <a:r>
              <a:rPr lang="en-US" sz="3600" dirty="0">
                <a:solidFill>
                  <a:srgbClr val="D57500"/>
                </a:solidFill>
                <a:effectLst/>
                <a:latin typeface="Arial" charset="0"/>
                <a:ea typeface="ＭＳ Ｐゴシック" charset="0"/>
                <a:cs typeface="ＭＳ Ｐゴシック" charset="0"/>
              </a:rPr>
              <a:t>Is Active Interrogation Feasible?</a:t>
            </a:r>
          </a:p>
        </p:txBody>
      </p:sp>
      <p:pic>
        <p:nvPicPr>
          <p:cNvPr id="7" name="Picture 4" descr="093009 SNAR system rendering.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4338" y="4290549"/>
            <a:ext cx="4112882" cy="2527300"/>
          </a:xfrm>
          <a:prstGeom prst="rect">
            <a:avLst/>
          </a:prstGeom>
          <a:noFill/>
          <a:ln w="9525">
            <a:noFill/>
            <a:miter lim="800000"/>
            <a:headEnd/>
            <a:tailEnd/>
          </a:ln>
        </p:spPr>
      </p:pic>
      <p:pic>
        <p:nvPicPr>
          <p:cNvPr id="8" name="Picture 2" descr="R:\TARD_PRIV\11. ATD\SNAR\Library\pictures\PBAR\PBAR 20130430\PBAR 20130430_small.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451642" y="4320047"/>
            <a:ext cx="4415874" cy="248934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1219200" y="6235700"/>
            <a:ext cx="1263988" cy="461665"/>
          </a:xfrm>
          <a:prstGeom prst="rect">
            <a:avLst/>
          </a:prstGeom>
          <a:noFill/>
        </p:spPr>
        <p:txBody>
          <a:bodyPr wrap="none" rtlCol="0">
            <a:spAutoFit/>
          </a:bodyPr>
          <a:lstStyle/>
          <a:p>
            <a:r>
              <a:rPr lang="en-US" dirty="0"/>
              <a:t>Passport</a:t>
            </a:r>
          </a:p>
        </p:txBody>
      </p:sp>
      <p:sp>
        <p:nvSpPr>
          <p:cNvPr id="3" name="TextBox 2"/>
          <p:cNvSpPr txBox="1"/>
          <p:nvPr/>
        </p:nvSpPr>
        <p:spPr>
          <a:xfrm>
            <a:off x="6400800" y="6184900"/>
            <a:ext cx="1258728" cy="461665"/>
          </a:xfrm>
          <a:prstGeom prst="rect">
            <a:avLst/>
          </a:prstGeom>
          <a:noFill/>
        </p:spPr>
        <p:txBody>
          <a:bodyPr wrap="none" rtlCol="0">
            <a:spAutoFit/>
          </a:bodyPr>
          <a:lstStyle/>
          <a:p>
            <a:r>
              <a:rPr lang="en-US" dirty="0"/>
              <a:t>Rapiscan</a:t>
            </a:r>
          </a:p>
        </p:txBody>
      </p:sp>
      <p:sp>
        <p:nvSpPr>
          <p:cNvPr id="14" name="Rectangle 3">
            <a:extLst>
              <a:ext uri="{FF2B5EF4-FFF2-40B4-BE49-F238E27FC236}">
                <a16:creationId xmlns:a16="http://schemas.microsoft.com/office/drawing/2014/main" id="{7A212623-D8BE-0947-AD5A-EC7C04AF6A7D}"/>
              </a:ext>
            </a:extLst>
          </p:cNvPr>
          <p:cNvSpPr txBox="1">
            <a:spLocks noChangeArrowheads="1"/>
          </p:cNvSpPr>
          <p:nvPr/>
        </p:nvSpPr>
        <p:spPr bwMode="auto">
          <a:xfrm>
            <a:off x="565442" y="808491"/>
            <a:ext cx="7772400" cy="33615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marL="342900" indent="-34290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marL="457200" indent="-457200">
              <a:spcBef>
                <a:spcPts val="0"/>
              </a:spcBef>
              <a:spcAft>
                <a:spcPts val="0"/>
              </a:spcAft>
              <a:buClr>
                <a:srgbClr val="D57500"/>
              </a:buClr>
              <a:buFont typeface="Wingdings" charset="2"/>
              <a:buChar char="Ø"/>
            </a:pPr>
            <a:r>
              <a:rPr lang="en-US" sz="2600" dirty="0">
                <a:latin typeface="Times New Roman"/>
                <a:cs typeface="Times New Roman"/>
              </a:rPr>
              <a:t>Can we do 100% imaging?</a:t>
            </a:r>
          </a:p>
          <a:p>
            <a:pPr marL="457200" indent="-457200">
              <a:spcBef>
                <a:spcPts val="0"/>
              </a:spcBef>
              <a:spcAft>
                <a:spcPts val="0"/>
              </a:spcAft>
              <a:buClr>
                <a:srgbClr val="D57500"/>
              </a:buClr>
              <a:buFont typeface="Wingdings" charset="2"/>
              <a:buChar char="Ø"/>
            </a:pPr>
            <a:r>
              <a:rPr lang="en-US" sz="2600" dirty="0">
                <a:latin typeface="Times New Roman"/>
                <a:cs typeface="Times New Roman"/>
              </a:rPr>
              <a:t>Is active interrogation operationally possible?</a:t>
            </a:r>
          </a:p>
          <a:p>
            <a:pPr marL="914400" lvl="1" indent="-457200">
              <a:spcBef>
                <a:spcPts val="0"/>
              </a:spcBef>
              <a:spcAft>
                <a:spcPts val="0"/>
              </a:spcAft>
              <a:buClr>
                <a:schemeClr val="bg1">
                  <a:lumMod val="50000"/>
                </a:schemeClr>
              </a:buClr>
              <a:buFont typeface="Wingdings" charset="2"/>
              <a:buChar char="§"/>
            </a:pPr>
            <a:r>
              <a:rPr lang="en-US" sz="2600" dirty="0">
                <a:latin typeface="Times New Roman"/>
                <a:cs typeface="Times New Roman"/>
              </a:rPr>
              <a:t>AI cannot be used in primary screening, so limited to targeted containers</a:t>
            </a:r>
          </a:p>
          <a:p>
            <a:pPr marL="914400" lvl="1" indent="-457200">
              <a:spcBef>
                <a:spcPts val="0"/>
              </a:spcBef>
              <a:spcAft>
                <a:spcPts val="0"/>
              </a:spcAft>
              <a:buClr>
                <a:schemeClr val="bg1">
                  <a:lumMod val="50000"/>
                </a:schemeClr>
              </a:buClr>
              <a:buFont typeface="Wingdings" charset="2"/>
              <a:buChar char="§"/>
            </a:pPr>
            <a:r>
              <a:rPr lang="en-US" sz="2600" dirty="0">
                <a:latin typeface="Times New Roman"/>
                <a:cs typeface="Times New Roman"/>
              </a:rPr>
              <a:t>Large dose</a:t>
            </a:r>
          </a:p>
          <a:p>
            <a:pPr marL="914400" lvl="1" indent="-457200">
              <a:spcBef>
                <a:spcPts val="0"/>
              </a:spcBef>
              <a:spcAft>
                <a:spcPts val="0"/>
              </a:spcAft>
              <a:buClr>
                <a:schemeClr val="bg1">
                  <a:lumMod val="50000"/>
                </a:schemeClr>
              </a:buClr>
              <a:buFont typeface="Wingdings" charset="2"/>
              <a:buChar char="§"/>
            </a:pPr>
            <a:r>
              <a:rPr lang="en-US" sz="2600" dirty="0">
                <a:latin typeface="Times New Roman"/>
                <a:cs typeface="Times New Roman"/>
              </a:rPr>
              <a:t>Large footprint (on private land)</a:t>
            </a:r>
          </a:p>
          <a:p>
            <a:pPr marL="914400" lvl="1" indent="-457200">
              <a:spcBef>
                <a:spcPts val="0"/>
              </a:spcBef>
              <a:spcAft>
                <a:spcPts val="0"/>
              </a:spcAft>
              <a:buClr>
                <a:schemeClr val="bg1">
                  <a:lumMod val="50000"/>
                </a:schemeClr>
              </a:buClr>
              <a:buFont typeface="Wingdings" charset="2"/>
              <a:buChar char="§"/>
            </a:pPr>
            <a:r>
              <a:rPr lang="en-US" sz="2600" dirty="0">
                <a:latin typeface="Times New Roman"/>
                <a:cs typeface="Times New Roman"/>
              </a:rPr>
              <a:t>Large cost</a:t>
            </a:r>
          </a:p>
          <a:p>
            <a:pPr marL="914400" lvl="1" indent="-457200">
              <a:spcBef>
                <a:spcPts val="0"/>
              </a:spcBef>
              <a:spcAft>
                <a:spcPts val="0"/>
              </a:spcAft>
              <a:buClr>
                <a:schemeClr val="bg1">
                  <a:lumMod val="50000"/>
                </a:schemeClr>
              </a:buClr>
              <a:buFont typeface="Wingdings" charset="2"/>
              <a:buChar char="§"/>
            </a:pPr>
            <a:r>
              <a:rPr lang="en-US" sz="2600" dirty="0">
                <a:latin typeface="Times New Roman"/>
                <a:cs typeface="Times New Roman"/>
              </a:rPr>
              <a:t>If looking for a weapon, it is too late!</a:t>
            </a:r>
          </a:p>
        </p:txBody>
      </p:sp>
    </p:spTree>
    <p:extLst>
      <p:ext uri="{BB962C8B-B14F-4D97-AF65-F5344CB8AC3E}">
        <p14:creationId xmlns:p14="http://schemas.microsoft.com/office/powerpoint/2010/main" val="3094138816"/>
      </p:ext>
    </p:extLst>
  </p:cSld>
  <p:clrMapOvr>
    <a:masterClrMapping/>
  </p:clrMapOvr>
  <p:transition spd="med">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56613"/>
            <a:ext cx="8155172" cy="941796"/>
          </a:xfrm>
        </p:spPr>
        <p:txBody>
          <a:bodyPr/>
          <a:lstStyle/>
          <a:p>
            <a:pPr algn="ctr"/>
            <a:r>
              <a:rPr lang="en-US" sz="3600" dirty="0">
                <a:solidFill>
                  <a:srgbClr val="D57500"/>
                </a:solidFill>
              </a:rPr>
              <a:t>High-Z &amp; Photofission Detection</a:t>
            </a:r>
          </a:p>
        </p:txBody>
      </p:sp>
      <p:sp>
        <p:nvSpPr>
          <p:cNvPr id="24" name="Content Placeholder 2"/>
          <p:cNvSpPr txBox="1">
            <a:spLocks/>
          </p:cNvSpPr>
          <p:nvPr/>
        </p:nvSpPr>
        <p:spPr>
          <a:xfrm>
            <a:off x="571499" y="1396996"/>
            <a:ext cx="8128002" cy="4262705"/>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2"/>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3"/>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4"/>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5"/>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2"/>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Interrogate with x-rays and look for gamma-rays or neutrons</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DU is a good surrogate material for </a:t>
            </a:r>
            <a:r>
              <a:rPr lang="en-US" sz="2600" b="1" dirty="0">
                <a:latin typeface="Times New Roman" panose="02020603050405020304" pitchFamily="18" charset="0"/>
                <a:cs typeface="Times New Roman" panose="02020603050405020304" pitchFamily="18" charset="0"/>
              </a:rPr>
              <a:t>High-Z</a:t>
            </a:r>
            <a:r>
              <a:rPr lang="en-US" sz="2600" dirty="0">
                <a:latin typeface="Times New Roman" panose="02020603050405020304" pitchFamily="18" charset="0"/>
                <a:cs typeface="Times New Roman" panose="02020603050405020304" pitchFamily="18" charset="0"/>
              </a:rPr>
              <a:t> detection and </a:t>
            </a:r>
            <a:r>
              <a:rPr lang="en-US" sz="2600" b="1" dirty="0">
                <a:latin typeface="Times New Roman" panose="02020603050405020304" pitchFamily="18" charset="0"/>
                <a:cs typeface="Times New Roman" panose="02020603050405020304" pitchFamily="18" charset="0"/>
              </a:rPr>
              <a:t>Photofission</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Surrogate for high-Z detection can be 2 kg DU</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Surrogate for </a:t>
            </a:r>
            <a:r>
              <a:rPr lang="en-US" sz="2600" b="1" dirty="0">
                <a:latin typeface="Times New Roman" panose="02020603050405020304" pitchFamily="18" charset="0"/>
                <a:cs typeface="Times New Roman" panose="02020603050405020304" pitchFamily="18" charset="0"/>
              </a:rPr>
              <a:t>Photofission</a:t>
            </a:r>
            <a:r>
              <a:rPr lang="en-US" sz="2600" dirty="0">
                <a:latin typeface="Times New Roman" panose="02020603050405020304" pitchFamily="18" charset="0"/>
                <a:cs typeface="Times New Roman" panose="02020603050405020304" pitchFamily="18" charset="0"/>
              </a:rPr>
              <a:t> detection can be 2 kg</a:t>
            </a:r>
          </a:p>
          <a:p>
            <a:pPr lvl="1">
              <a:spcBef>
                <a:spcPts val="0"/>
              </a:spcBef>
              <a:spcAft>
                <a:spcPts val="600"/>
              </a:spcAft>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Consider prompt neutrons, delayed neutrons and delayed gamma rays</a:t>
            </a:r>
          </a:p>
          <a:p>
            <a:pPr lvl="1">
              <a:spcBef>
                <a:spcPts val="0"/>
              </a:spcBef>
              <a:spcAft>
                <a:spcPts val="600"/>
              </a:spcAft>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Too many combinations of possible surrogate masses: Pb attenuators used to reduce signal to correct value</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67</a:t>
            </a:fld>
            <a:endParaRPr lang="en-US" sz="1200" dirty="0">
              <a:solidFill>
                <a:prstClr val="black"/>
              </a:solidFill>
              <a:latin typeface="Arial"/>
              <a:cs typeface="Arial"/>
            </a:endParaRPr>
          </a:p>
        </p:txBody>
      </p:sp>
    </p:spTree>
    <p:extLst>
      <p:ext uri="{BB962C8B-B14F-4D97-AF65-F5344CB8AC3E}">
        <p14:creationId xmlns:p14="http://schemas.microsoft.com/office/powerpoint/2010/main" val="300523090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199" y="356613"/>
            <a:ext cx="7868093" cy="470898"/>
          </a:xfrm>
        </p:spPr>
        <p:txBody>
          <a:bodyPr/>
          <a:lstStyle/>
          <a:p>
            <a:pPr algn="ctr"/>
            <a:r>
              <a:rPr lang="en-US" sz="3600" dirty="0">
                <a:solidFill>
                  <a:srgbClr val="D57500"/>
                </a:solidFill>
              </a:rPr>
              <a:t>Differential Die-Away</a:t>
            </a:r>
          </a:p>
        </p:txBody>
      </p:sp>
      <p:sp>
        <p:nvSpPr>
          <p:cNvPr id="24" name="Content Placeholder 2"/>
          <p:cNvSpPr txBox="1">
            <a:spLocks/>
          </p:cNvSpPr>
          <p:nvPr/>
        </p:nvSpPr>
        <p:spPr>
          <a:xfrm>
            <a:off x="509587" y="836964"/>
            <a:ext cx="8318501" cy="1831271"/>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2"/>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3"/>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4"/>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5"/>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2"/>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Interrogate with neutron pulse</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LEU is a usable surrogate for DDA</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Surrogate mass for DDA is 2 kg LEU</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Surrogate provides similar response as HEU &amp; Pu</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68</a:t>
            </a:fld>
            <a:endParaRPr lang="en-US" sz="1200" dirty="0">
              <a:solidFill>
                <a:prstClr val="black"/>
              </a:solidFill>
              <a:latin typeface="Arial"/>
              <a:cs typeface="Arial"/>
            </a:endParaRPr>
          </a:p>
        </p:txBody>
      </p:sp>
      <p:sp>
        <p:nvSpPr>
          <p:cNvPr id="2" name="TextBox 1"/>
          <p:cNvSpPr txBox="1"/>
          <p:nvPr/>
        </p:nvSpPr>
        <p:spPr>
          <a:xfrm>
            <a:off x="5486400" y="4191000"/>
            <a:ext cx="3417066" cy="1569660"/>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Comparison of PNNL validation model results with measured data (Jordan et al. 2007) </a:t>
            </a:r>
          </a:p>
        </p:txBody>
      </p:sp>
      <p:pic>
        <p:nvPicPr>
          <p:cNvPr id="10" name="Picture 9"/>
          <p:cNvPicPr/>
          <p:nvPr/>
        </p:nvPicPr>
        <p:blipFill>
          <a:blip r:embed="rId6">
            <a:extLst>
              <a:ext uri="{28A0092B-C50C-407E-A947-70E740481C1C}">
                <a14:useLocalDpi xmlns:a14="http://schemas.microsoft.com/office/drawing/2010/main"/>
              </a:ext>
            </a:extLst>
          </a:blip>
          <a:srcRect/>
          <a:stretch>
            <a:fillRect/>
          </a:stretch>
        </p:blipFill>
        <p:spPr bwMode="auto">
          <a:xfrm>
            <a:off x="663257" y="2908300"/>
            <a:ext cx="4746943" cy="3949700"/>
          </a:xfrm>
          <a:prstGeom prst="rect">
            <a:avLst/>
          </a:prstGeom>
          <a:noFill/>
          <a:ln>
            <a:noFill/>
          </a:ln>
          <a:extLst>
            <a:ext uri="{FAA26D3D-D897-4be2-8F04-BA451C77F1D7}">
              <ma14:placeholderFlag xmlns:ma14="http://schemas.microsoft.com/office/mac/drawingml/2011/main" xmlns=""/>
            </a:ext>
          </a:extLst>
        </p:spPr>
      </p:pic>
    </p:spTree>
    <p:extLst>
      <p:ext uri="{BB962C8B-B14F-4D97-AF65-F5344CB8AC3E}">
        <p14:creationId xmlns:p14="http://schemas.microsoft.com/office/powerpoint/2010/main" val="139627764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9001" y="328741"/>
            <a:ext cx="7963786" cy="941796"/>
          </a:xfrm>
        </p:spPr>
        <p:txBody>
          <a:bodyPr/>
          <a:lstStyle/>
          <a:p>
            <a:pPr algn="ctr"/>
            <a:r>
              <a:rPr lang="en-US" sz="3600" dirty="0">
                <a:solidFill>
                  <a:srgbClr val="D57500"/>
                </a:solidFill>
              </a:rPr>
              <a:t>Nuclear Resonance Fluorescence</a:t>
            </a:r>
          </a:p>
        </p:txBody>
      </p:sp>
      <p:sp>
        <p:nvSpPr>
          <p:cNvPr id="24" name="Content Placeholder 2"/>
          <p:cNvSpPr txBox="1">
            <a:spLocks/>
          </p:cNvSpPr>
          <p:nvPr/>
        </p:nvSpPr>
        <p:spPr>
          <a:xfrm>
            <a:off x="451643" y="920867"/>
            <a:ext cx="8318501" cy="3493264"/>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2"/>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3"/>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4"/>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5"/>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2"/>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Interrogate with gamma-rays and observe gamma-ray signal</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DU is good surrogate material for NRF</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NRF signal size depends on mode (transmission or scattering) and HEU or Pu</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Surrogate for NRF is 2 kg DU</a:t>
            </a:r>
          </a:p>
          <a:p>
            <a:pPr lvl="1">
              <a:spcBef>
                <a:spcPts val="0"/>
              </a:spcBef>
              <a:spcAft>
                <a:spcPts val="600"/>
              </a:spcAft>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2 kg DU provides more signal than SNM</a:t>
            </a:r>
          </a:p>
          <a:p>
            <a:pPr lvl="1">
              <a:spcBef>
                <a:spcPts val="0"/>
              </a:spcBef>
              <a:spcAft>
                <a:spcPts val="600"/>
              </a:spcAft>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Pb attenuators used to reduce signal to correct value and depends on transmission or scattering modes</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69</a:t>
            </a:fld>
            <a:endParaRPr lang="en-US" sz="1200" dirty="0">
              <a:solidFill>
                <a:prstClr val="black"/>
              </a:solidFill>
              <a:latin typeface="Arial"/>
              <a:cs typeface="Arial"/>
            </a:endParaRPr>
          </a:p>
        </p:txBody>
      </p:sp>
      <p:pic>
        <p:nvPicPr>
          <p:cNvPr id="5" name="Picture 10" descr="fig_heumn_071011"/>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048000" y="4626632"/>
            <a:ext cx="3125788" cy="224294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167601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Footer Placeholder 2"/>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E092992-60F1-AC47-913D-5E978455F034}" type="slidenum">
              <a:rPr lang="en-US" sz="900">
                <a:solidFill>
                  <a:srgbClr val="777777"/>
                </a:solidFill>
              </a:rPr>
              <a:pPr eaLnBrk="1" hangingPunct="1"/>
              <a:t>7</a:t>
            </a:fld>
            <a:r>
              <a:rPr lang="en-US" sz="900">
                <a:solidFill>
                  <a:srgbClr val="777777"/>
                </a:solidFill>
                <a:latin typeface="Times New Roman" charset="0"/>
              </a:rPr>
              <a:t> </a:t>
            </a:r>
          </a:p>
        </p:txBody>
      </p:sp>
      <p:sp>
        <p:nvSpPr>
          <p:cNvPr id="100354" name="Rectangle 2"/>
          <p:cNvSpPr>
            <a:spLocks noGrp="1" noChangeArrowheads="1"/>
          </p:cNvSpPr>
          <p:nvPr>
            <p:ph type="title"/>
          </p:nvPr>
        </p:nvSpPr>
        <p:spPr/>
        <p:txBody>
          <a:bodyPr/>
          <a:lstStyle/>
          <a:p>
            <a:pPr algn="ctr"/>
            <a:r>
              <a:rPr lang="en-US" sz="3600" dirty="0">
                <a:solidFill>
                  <a:srgbClr val="D57500"/>
                </a:solidFill>
                <a:latin typeface="Arial" charset="0"/>
                <a:ea typeface="ＭＳ Ｐゴシック" charset="0"/>
                <a:cs typeface="ＭＳ Ｐゴシック" charset="0"/>
              </a:rPr>
              <a:t>Orphaned Sources</a:t>
            </a:r>
          </a:p>
        </p:txBody>
      </p:sp>
      <p:pic>
        <p:nvPicPr>
          <p:cNvPr id="29700" name="Picture 3" descr="well-logging_phot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19200" y="1447800"/>
            <a:ext cx="2608263" cy="260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1" name="Picture 4" descr="am-241-Be_cesium-137_well-logging_source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95388" y="4156075"/>
            <a:ext cx="2641600" cy="2019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2" name="Picture 5" descr="well-logging _source-holders"/>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117975" y="1439863"/>
            <a:ext cx="3790950" cy="2122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3" name="Picture 6" descr="am-241-Be_well-logging _sources_abandoned"/>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114800" y="3700463"/>
            <a:ext cx="3808413" cy="244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03831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Footer Placeholder 2"/>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6177770-E88C-864A-87F7-578F06B1FB04}" type="slidenum">
              <a:rPr lang="en-US" sz="900">
                <a:solidFill>
                  <a:srgbClr val="777777"/>
                </a:solidFill>
              </a:rPr>
              <a:pPr eaLnBrk="1" hangingPunct="1"/>
              <a:t>8</a:t>
            </a:fld>
            <a:r>
              <a:rPr lang="en-US" sz="900">
                <a:solidFill>
                  <a:srgbClr val="777777"/>
                </a:solidFill>
                <a:latin typeface="Times New Roman" charset="0"/>
              </a:rPr>
              <a:t> </a:t>
            </a:r>
          </a:p>
        </p:txBody>
      </p:sp>
      <p:sp>
        <p:nvSpPr>
          <p:cNvPr id="11266" name="Rectangle 2"/>
          <p:cNvSpPr>
            <a:spLocks noGrp="1" noChangeArrowheads="1"/>
          </p:cNvSpPr>
          <p:nvPr>
            <p:ph type="title"/>
          </p:nvPr>
        </p:nvSpPr>
        <p:spPr>
          <a:xfrm>
            <a:off x="0" y="266700"/>
            <a:ext cx="9144000" cy="1143000"/>
          </a:xfrm>
        </p:spPr>
        <p:txBody>
          <a:bodyPr/>
          <a:lstStyle/>
          <a:p>
            <a:pPr algn="ctr"/>
            <a:r>
              <a:rPr lang="en-US" sz="3600" dirty="0">
                <a:solidFill>
                  <a:srgbClr val="D57500"/>
                </a:solidFill>
                <a:latin typeface="Arial" charset="0"/>
                <a:ea typeface="ＭＳ Ｐゴシック" charset="0"/>
                <a:cs typeface="ＭＳ Ｐゴシック" charset="0"/>
              </a:rPr>
              <a:t>Soviet Sr-90 (~40 </a:t>
            </a:r>
            <a:r>
              <a:rPr lang="en-US" sz="3600" dirty="0" err="1">
                <a:solidFill>
                  <a:srgbClr val="D57500"/>
                </a:solidFill>
                <a:latin typeface="Arial" charset="0"/>
                <a:ea typeface="ＭＳ Ｐゴシック" charset="0"/>
                <a:cs typeface="ＭＳ Ｐゴシック" charset="0"/>
              </a:rPr>
              <a:t>kCi</a:t>
            </a:r>
            <a:r>
              <a:rPr lang="en-US" sz="3600" dirty="0">
                <a:solidFill>
                  <a:srgbClr val="D57500"/>
                </a:solidFill>
                <a:latin typeface="Arial" charset="0"/>
                <a:ea typeface="ＭＳ Ｐゴシック" charset="0"/>
                <a:cs typeface="ＭＳ Ｐゴシック" charset="0"/>
              </a:rPr>
              <a:t>) RTG </a:t>
            </a:r>
            <a:br>
              <a:rPr lang="en-US" sz="3600" dirty="0">
                <a:solidFill>
                  <a:srgbClr val="D57500"/>
                </a:solidFill>
                <a:latin typeface="Arial" charset="0"/>
                <a:ea typeface="ＭＳ Ｐゴシック" charset="0"/>
                <a:cs typeface="ＭＳ Ｐゴシック" charset="0"/>
              </a:rPr>
            </a:br>
            <a:r>
              <a:rPr lang="en-US" sz="3600" dirty="0">
                <a:solidFill>
                  <a:srgbClr val="D57500"/>
                </a:solidFill>
                <a:latin typeface="Arial" charset="0"/>
                <a:ea typeface="ＭＳ Ｐゴシック" charset="0"/>
                <a:cs typeface="ＭＳ Ｐゴシック" charset="0"/>
              </a:rPr>
              <a:t>Recovered in Georgia </a:t>
            </a:r>
          </a:p>
        </p:txBody>
      </p:sp>
      <p:pic>
        <p:nvPicPr>
          <p:cNvPr id="27652" name="Picture 3" descr="georgia"/>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55613" y="3619500"/>
            <a:ext cx="4624894" cy="2705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3" name="Rectangle 4"/>
          <p:cNvSpPr>
            <a:spLocks noChangeArrowheads="1"/>
          </p:cNvSpPr>
          <p:nvPr/>
        </p:nvSpPr>
        <p:spPr bwMode="auto">
          <a:xfrm>
            <a:off x="682625" y="1387475"/>
            <a:ext cx="7918450"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342900" indent="-342900">
              <a:buClr>
                <a:srgbClr val="D57500"/>
              </a:buClr>
              <a:buFont typeface="Wingdings" pitchFamily="2" charset="2"/>
              <a:buChar char="Ø"/>
            </a:pPr>
            <a:r>
              <a:rPr lang="en-US" sz="2400" dirty="0">
                <a:latin typeface="Times New Roman"/>
                <a:cs typeface="Times New Roman"/>
              </a:rPr>
              <a:t>Radioisotope thermoelectric generator (RTG)</a:t>
            </a:r>
          </a:p>
          <a:p>
            <a:pPr marL="342900" indent="-342900">
              <a:buClr>
                <a:srgbClr val="D57500"/>
              </a:buClr>
              <a:buFont typeface="Wingdings" pitchFamily="2" charset="2"/>
              <a:buChar char="Ø"/>
            </a:pPr>
            <a:r>
              <a:rPr lang="en-US" sz="2400" dirty="0">
                <a:latin typeface="Times New Roman"/>
                <a:cs typeface="Times New Roman"/>
              </a:rPr>
              <a:t>December 2001: three woodsmen in former Soviet republic of Georgia suffered severe radiation burns after handling the strontium-90 core from an abandoned radiothermal generator.</a:t>
            </a:r>
          </a:p>
        </p:txBody>
      </p:sp>
      <p:pic>
        <p:nvPicPr>
          <p:cNvPr id="27654" name="Picture 5" descr="5"/>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118101" y="3617914"/>
            <a:ext cx="3632200" cy="272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12953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31197CB-CE81-9D49-AD7C-AE352361B021}" type="slidenum">
              <a:rPr lang="en-US" sz="900">
                <a:solidFill>
                  <a:srgbClr val="777777"/>
                </a:solidFill>
              </a:rPr>
              <a:pPr eaLnBrk="1" hangingPunct="1"/>
              <a:t>9</a:t>
            </a:fld>
            <a:r>
              <a:rPr lang="en-US" sz="900">
                <a:solidFill>
                  <a:srgbClr val="777777"/>
                </a:solidFill>
                <a:latin typeface="Times New Roman" charset="0"/>
              </a:rPr>
              <a:t> </a:t>
            </a:r>
          </a:p>
        </p:txBody>
      </p:sp>
      <p:sp>
        <p:nvSpPr>
          <p:cNvPr id="9218" name="Rectangle 2"/>
          <p:cNvSpPr>
            <a:spLocks noGrp="1" noChangeArrowheads="1"/>
          </p:cNvSpPr>
          <p:nvPr>
            <p:ph type="title"/>
          </p:nvPr>
        </p:nvSpPr>
        <p:spPr>
          <a:xfrm>
            <a:off x="457200" y="342900"/>
            <a:ext cx="8518525" cy="825500"/>
          </a:xfrm>
        </p:spPr>
        <p:txBody>
          <a:bodyPr/>
          <a:lstStyle/>
          <a:p>
            <a:pPr algn="ctr"/>
            <a:r>
              <a:rPr lang="en-US" sz="3600" dirty="0">
                <a:solidFill>
                  <a:srgbClr val="D57500"/>
                </a:solidFill>
                <a:latin typeface="Arial" charset="0"/>
                <a:ea typeface="ＭＳ Ｐゴシック" charset="0"/>
                <a:cs typeface="ＭＳ Ｐゴシック" charset="0"/>
              </a:rPr>
              <a:t>1987 Incident in Goiania, Brazil</a:t>
            </a:r>
          </a:p>
        </p:txBody>
      </p:sp>
      <p:sp>
        <p:nvSpPr>
          <p:cNvPr id="9221" name="Rectangle 5"/>
          <p:cNvSpPr>
            <a:spLocks noChangeArrowheads="1"/>
          </p:cNvSpPr>
          <p:nvPr/>
        </p:nvSpPr>
        <p:spPr bwMode="auto">
          <a:xfrm>
            <a:off x="663575" y="1066800"/>
            <a:ext cx="8312150"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342900" indent="-342900">
              <a:buClr>
                <a:srgbClr val="D57500"/>
              </a:buClr>
              <a:buFont typeface="Wingdings" charset="2"/>
              <a:buChar char="Ø"/>
            </a:pPr>
            <a:r>
              <a:rPr lang="en-US" sz="2400" dirty="0">
                <a:latin typeface="Times New Roman"/>
                <a:cs typeface="Times New Roman"/>
              </a:rPr>
              <a:t>Container of </a:t>
            </a:r>
            <a:r>
              <a:rPr lang="en-US" sz="2400" baseline="30000" dirty="0">
                <a:latin typeface="Times New Roman"/>
                <a:cs typeface="Times New Roman"/>
              </a:rPr>
              <a:t>137</a:t>
            </a:r>
            <a:r>
              <a:rPr lang="en-US" sz="2400" dirty="0">
                <a:latin typeface="Times New Roman"/>
                <a:cs typeface="Times New Roman"/>
              </a:rPr>
              <a:t>Cs scavenged from defunct medical clinic</a:t>
            </a:r>
          </a:p>
          <a:p>
            <a:pPr marL="342900" indent="-342900">
              <a:buClr>
                <a:srgbClr val="D57500"/>
              </a:buClr>
              <a:buFont typeface="Wingdings" charset="2"/>
              <a:buChar char="Ø"/>
            </a:pPr>
            <a:r>
              <a:rPr lang="en-US" sz="2400" dirty="0">
                <a:latin typeface="Times New Roman"/>
                <a:cs typeface="Times New Roman"/>
              </a:rPr>
              <a:t>Children played with the glowing powder (1400 Ci)</a:t>
            </a:r>
          </a:p>
          <a:p>
            <a:pPr marL="342900" indent="-342900">
              <a:buClr>
                <a:srgbClr val="D57500"/>
              </a:buClr>
              <a:buFont typeface="Wingdings" charset="2"/>
              <a:buChar char="Ø"/>
            </a:pPr>
            <a:r>
              <a:rPr lang="en-US" sz="2400" dirty="0">
                <a:latin typeface="Times New Roman"/>
                <a:cs typeface="Times New Roman"/>
              </a:rPr>
              <a:t>11 days before discovered (up to 100 miles away)</a:t>
            </a:r>
          </a:p>
          <a:p>
            <a:pPr marL="342900" indent="-342900">
              <a:buClr>
                <a:srgbClr val="D57500"/>
              </a:buClr>
              <a:buFont typeface="Wingdings" charset="2"/>
              <a:buChar char="Ø"/>
            </a:pPr>
            <a:r>
              <a:rPr lang="en-US" sz="2400" dirty="0">
                <a:latin typeface="Times New Roman"/>
                <a:cs typeface="Times New Roman"/>
              </a:rPr>
              <a:t>Four people died (450-600 rem)</a:t>
            </a:r>
          </a:p>
          <a:p>
            <a:pPr marL="342900" indent="-342900">
              <a:buClr>
                <a:srgbClr val="D57500"/>
              </a:buClr>
              <a:buFont typeface="Wingdings" charset="2"/>
              <a:buChar char="Ø"/>
            </a:pPr>
            <a:r>
              <a:rPr lang="en-US" sz="2400" dirty="0">
                <a:latin typeface="Times New Roman"/>
                <a:cs typeface="Times New Roman"/>
              </a:rPr>
              <a:t>28 suffered radiation burns, 249 contaminated</a:t>
            </a:r>
          </a:p>
          <a:p>
            <a:pPr marL="342900" indent="-342900">
              <a:buClr>
                <a:srgbClr val="D57500"/>
              </a:buClr>
              <a:buFont typeface="Wingdings" charset="2"/>
              <a:buChar char="Ø"/>
            </a:pPr>
            <a:r>
              <a:rPr lang="en-US" sz="2400" dirty="0">
                <a:latin typeface="Times New Roman"/>
                <a:cs typeface="Times New Roman"/>
              </a:rPr>
              <a:t>More than 112,000 requested medical monitoring! </a:t>
            </a:r>
          </a:p>
          <a:p>
            <a:pPr marL="342900" indent="-342900">
              <a:buClr>
                <a:srgbClr val="D57500"/>
              </a:buClr>
              <a:buFont typeface="Wingdings" charset="2"/>
              <a:buChar char="Ø"/>
            </a:pPr>
            <a:r>
              <a:rPr lang="en-US" sz="2400" dirty="0">
                <a:latin typeface="Times New Roman"/>
                <a:cs typeface="Times New Roman"/>
              </a:rPr>
              <a:t>Clean-up effort cost ~$20M (275 truckloads of waste).</a:t>
            </a:r>
          </a:p>
        </p:txBody>
      </p:sp>
      <p:pic>
        <p:nvPicPr>
          <p:cNvPr id="25607"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 y="3984625"/>
            <a:ext cx="4840288" cy="2111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8" name="Picture 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21300" y="3956050"/>
            <a:ext cx="3289300" cy="221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12264111"/>
      </p:ext>
    </p:extLst>
  </p:cSld>
  <p:clrMapOvr>
    <a:masterClrMapping/>
  </p:clrMapOvr>
  <p:transition spd="med">
    <p:fade/>
  </p:transition>
</p:sld>
</file>

<file path=ppt/theme/theme1.xml><?xml version="1.0" encoding="utf-8"?>
<a:theme xmlns:a="http://schemas.openxmlformats.org/drawingml/2006/main" name="PNNL">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PNNL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NNL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NNL_Presentation_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NNL_Presentation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NNL_Presentation_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NNL_Presentation_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NNL_Presentation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NNL_Presentation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NNL_Presentation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NNL_Presentation_Template 8">
        <a:dk1>
          <a:srgbClr val="000000"/>
        </a:dk1>
        <a:lt1>
          <a:srgbClr val="FFFFFF"/>
        </a:lt1>
        <a:dk2>
          <a:srgbClr val="000000"/>
        </a:dk2>
        <a:lt2>
          <a:srgbClr val="000000"/>
        </a:lt2>
        <a:accent1>
          <a:srgbClr val="000099"/>
        </a:accent1>
        <a:accent2>
          <a:srgbClr val="FFCC00"/>
        </a:accent2>
        <a:accent3>
          <a:srgbClr val="FFFFFF"/>
        </a:accent3>
        <a:accent4>
          <a:srgbClr val="000000"/>
        </a:accent4>
        <a:accent5>
          <a:srgbClr val="AAAACA"/>
        </a:accent5>
        <a:accent6>
          <a:srgbClr val="E7B900"/>
        </a:accent6>
        <a:hlink>
          <a:srgbClr val="CC3300"/>
        </a:hlink>
        <a:folHlink>
          <a:srgbClr val="800000"/>
        </a:folHlink>
      </a:clrScheme>
      <a:clrMap bg1="lt1" tx1="dk1" bg2="lt2" tx2="dk2" accent1="accent1" accent2="accent2" accent3="accent3" accent4="accent4" accent5="accent5" accent6="accent6" hlink="hlink" folHlink="folHlink"/>
    </a:extraClrScheme>
    <a:extraClrScheme>
      <a:clrScheme name="PNNL_Presentation_Template 9">
        <a:dk1>
          <a:srgbClr val="000000"/>
        </a:dk1>
        <a:lt1>
          <a:srgbClr val="FFFFFF"/>
        </a:lt1>
        <a:dk2>
          <a:srgbClr val="000000"/>
        </a:dk2>
        <a:lt2>
          <a:srgbClr val="4D4D4D"/>
        </a:lt2>
        <a:accent1>
          <a:srgbClr val="000099"/>
        </a:accent1>
        <a:accent2>
          <a:srgbClr val="FFCC00"/>
        </a:accent2>
        <a:accent3>
          <a:srgbClr val="FFFFFF"/>
        </a:accent3>
        <a:accent4>
          <a:srgbClr val="000000"/>
        </a:accent4>
        <a:accent5>
          <a:srgbClr val="AAAACA"/>
        </a:accent5>
        <a:accent6>
          <a:srgbClr val="E7B900"/>
        </a:accent6>
        <a:hlink>
          <a:srgbClr val="006600"/>
        </a:hlink>
        <a:folHlink>
          <a:srgbClr val="CC3300"/>
        </a:folHlink>
      </a:clrScheme>
      <a:clrMap bg1="lt1" tx1="dk1" bg2="lt2" tx2="dk2" accent1="accent1" accent2="accent2" accent3="accent3" accent4="accent4" accent5="accent5" accent6="accent6" hlink="hlink" folHlink="folHlink"/>
    </a:extraClrScheme>
    <a:extraClrScheme>
      <a:clrScheme name="PNNL_Presentation_Template 10">
        <a:dk1>
          <a:srgbClr val="000000"/>
        </a:dk1>
        <a:lt1>
          <a:srgbClr val="FFFFFF"/>
        </a:lt1>
        <a:dk2>
          <a:srgbClr val="000000"/>
        </a:dk2>
        <a:lt2>
          <a:srgbClr val="4D4D4D"/>
        </a:lt2>
        <a:accent1>
          <a:srgbClr val="336699"/>
        </a:accent1>
        <a:accent2>
          <a:srgbClr val="FFCC00"/>
        </a:accent2>
        <a:accent3>
          <a:srgbClr val="FFFFFF"/>
        </a:accent3>
        <a:accent4>
          <a:srgbClr val="000000"/>
        </a:accent4>
        <a:accent5>
          <a:srgbClr val="ADB8CA"/>
        </a:accent5>
        <a:accent6>
          <a:srgbClr val="E7B900"/>
        </a:accent6>
        <a:hlink>
          <a:srgbClr val="008080"/>
        </a:hlink>
        <a:folHlink>
          <a:srgbClr val="990033"/>
        </a:folHlink>
      </a:clrScheme>
      <a:clrMap bg1="lt1" tx1="dk1" bg2="lt2" tx2="dk2" accent1="accent1" accent2="accent2" accent3="accent3" accent4="accent4" accent5="accent5" accent6="accent6" hlink="hlink" folHlink="folHlink"/>
    </a:extraClrScheme>
    <a:extraClrScheme>
      <a:clrScheme name="PNNL_Presentation_Template 11">
        <a:dk1>
          <a:srgbClr val="000000"/>
        </a:dk1>
        <a:lt1>
          <a:srgbClr val="FFFFFF"/>
        </a:lt1>
        <a:dk2>
          <a:srgbClr val="CB7023"/>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NNL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NNL_Presentation_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NNL_Presentation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NNL_Presentation_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NNL_Presentation_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NNL_Presentation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NNL_Presentation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NNL_Presentation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NNL_Presentation_Template 8">
        <a:dk1>
          <a:srgbClr val="000000"/>
        </a:dk1>
        <a:lt1>
          <a:srgbClr val="FFFFFF"/>
        </a:lt1>
        <a:dk2>
          <a:srgbClr val="000000"/>
        </a:dk2>
        <a:lt2>
          <a:srgbClr val="000000"/>
        </a:lt2>
        <a:accent1>
          <a:srgbClr val="000099"/>
        </a:accent1>
        <a:accent2>
          <a:srgbClr val="FFCC00"/>
        </a:accent2>
        <a:accent3>
          <a:srgbClr val="FFFFFF"/>
        </a:accent3>
        <a:accent4>
          <a:srgbClr val="000000"/>
        </a:accent4>
        <a:accent5>
          <a:srgbClr val="AAAACA"/>
        </a:accent5>
        <a:accent6>
          <a:srgbClr val="E7B900"/>
        </a:accent6>
        <a:hlink>
          <a:srgbClr val="CC3300"/>
        </a:hlink>
        <a:folHlink>
          <a:srgbClr val="800000"/>
        </a:folHlink>
      </a:clrScheme>
      <a:clrMap bg1="lt1" tx1="dk1" bg2="lt2" tx2="dk2" accent1="accent1" accent2="accent2" accent3="accent3" accent4="accent4" accent5="accent5" accent6="accent6" hlink="hlink" folHlink="folHlink"/>
    </a:extraClrScheme>
    <a:extraClrScheme>
      <a:clrScheme name="PNNL_Presentation_Template 9">
        <a:dk1>
          <a:srgbClr val="000000"/>
        </a:dk1>
        <a:lt1>
          <a:srgbClr val="FFFFFF"/>
        </a:lt1>
        <a:dk2>
          <a:srgbClr val="000000"/>
        </a:dk2>
        <a:lt2>
          <a:srgbClr val="4D4D4D"/>
        </a:lt2>
        <a:accent1>
          <a:srgbClr val="000099"/>
        </a:accent1>
        <a:accent2>
          <a:srgbClr val="FFCC00"/>
        </a:accent2>
        <a:accent3>
          <a:srgbClr val="FFFFFF"/>
        </a:accent3>
        <a:accent4>
          <a:srgbClr val="000000"/>
        </a:accent4>
        <a:accent5>
          <a:srgbClr val="AAAACA"/>
        </a:accent5>
        <a:accent6>
          <a:srgbClr val="E7B900"/>
        </a:accent6>
        <a:hlink>
          <a:srgbClr val="006600"/>
        </a:hlink>
        <a:folHlink>
          <a:srgbClr val="CC3300"/>
        </a:folHlink>
      </a:clrScheme>
      <a:clrMap bg1="lt1" tx1="dk1" bg2="lt2" tx2="dk2" accent1="accent1" accent2="accent2" accent3="accent3" accent4="accent4" accent5="accent5" accent6="accent6" hlink="hlink" folHlink="folHlink"/>
    </a:extraClrScheme>
    <a:extraClrScheme>
      <a:clrScheme name="PNNL_Presentation_Template 10">
        <a:dk1>
          <a:srgbClr val="000000"/>
        </a:dk1>
        <a:lt1>
          <a:srgbClr val="FFFFFF"/>
        </a:lt1>
        <a:dk2>
          <a:srgbClr val="000000"/>
        </a:dk2>
        <a:lt2>
          <a:srgbClr val="4D4D4D"/>
        </a:lt2>
        <a:accent1>
          <a:srgbClr val="336699"/>
        </a:accent1>
        <a:accent2>
          <a:srgbClr val="FFCC00"/>
        </a:accent2>
        <a:accent3>
          <a:srgbClr val="FFFFFF"/>
        </a:accent3>
        <a:accent4>
          <a:srgbClr val="000000"/>
        </a:accent4>
        <a:accent5>
          <a:srgbClr val="ADB8CA"/>
        </a:accent5>
        <a:accent6>
          <a:srgbClr val="E7B900"/>
        </a:accent6>
        <a:hlink>
          <a:srgbClr val="008080"/>
        </a:hlink>
        <a:folHlink>
          <a:srgbClr val="990033"/>
        </a:folHlink>
      </a:clrScheme>
      <a:clrMap bg1="lt1" tx1="dk1" bg2="lt2" tx2="dk2" accent1="accent1" accent2="accent2" accent3="accent3" accent4="accent4" accent5="accent5" accent6="accent6" hlink="hlink" folHlink="folHlink"/>
    </a:extraClrScheme>
    <a:extraClrScheme>
      <a:clrScheme name="PNNL_Presentation_Template 11">
        <a:dk1>
          <a:srgbClr val="000000"/>
        </a:dk1>
        <a:lt1>
          <a:srgbClr val="FFFFFF"/>
        </a:lt1>
        <a:dk2>
          <a:srgbClr val="CB7023"/>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NNL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NNL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NNL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Mac_HD:Applications:Microsoft Office 2004:Templates:My Templates:jfw_temp_for_title.pot</Template>
  <TotalTime>27394</TotalTime>
  <Words>3768</Words>
  <Application>Microsoft Macintosh PowerPoint</Application>
  <PresentationFormat>On-screen Show (4:3)</PresentationFormat>
  <Paragraphs>740</Paragraphs>
  <Slides>69</Slides>
  <Notes>53</Notes>
  <HiddenSlides>0</HiddenSlides>
  <MMClips>0</MMClips>
  <ScaleCrop>false</ScaleCrop>
  <HeadingPairs>
    <vt:vector size="8" baseType="variant">
      <vt:variant>
        <vt:lpstr>Fonts Used</vt:lpstr>
      </vt:variant>
      <vt:variant>
        <vt:i4>10</vt:i4>
      </vt:variant>
      <vt:variant>
        <vt:lpstr>Theme</vt:lpstr>
      </vt:variant>
      <vt:variant>
        <vt:i4>3</vt:i4>
      </vt:variant>
      <vt:variant>
        <vt:lpstr>Embedded OLE Servers</vt:lpstr>
      </vt:variant>
      <vt:variant>
        <vt:i4>4</vt:i4>
      </vt:variant>
      <vt:variant>
        <vt:lpstr>Slide Titles</vt:lpstr>
      </vt:variant>
      <vt:variant>
        <vt:i4>69</vt:i4>
      </vt:variant>
    </vt:vector>
  </HeadingPairs>
  <TitlesOfParts>
    <vt:vector size="86" baseType="lpstr">
      <vt:lpstr>ＭＳ Ｐゴシック</vt:lpstr>
      <vt:lpstr>ＭＳ Ｐゴシック</vt:lpstr>
      <vt:lpstr>Arial</vt:lpstr>
      <vt:lpstr>Arial Narrow</vt:lpstr>
      <vt:lpstr>Calibri</vt:lpstr>
      <vt:lpstr>Gill Sans</vt:lpstr>
      <vt:lpstr>Symbol</vt:lpstr>
      <vt:lpstr>Times</vt:lpstr>
      <vt:lpstr>Times New Roman</vt:lpstr>
      <vt:lpstr>Wingdings</vt:lpstr>
      <vt:lpstr>PNNL</vt:lpstr>
      <vt:lpstr>PNNL_PowerPoint_Template</vt:lpstr>
      <vt:lpstr>1_Default Theme</vt:lpstr>
      <vt:lpstr>MSPhotoEd.3</vt:lpstr>
      <vt:lpstr>Worksheet</vt:lpstr>
      <vt:lpstr>Document</vt:lpstr>
      <vt:lpstr>Equation</vt:lpstr>
      <vt:lpstr>Radiation Detection at International Borders   </vt:lpstr>
      <vt:lpstr>IEEE is …</vt:lpstr>
      <vt:lpstr>Pacific Northwest National Laboratory</vt:lpstr>
      <vt:lpstr>Talk Outline</vt:lpstr>
      <vt:lpstr>The Threat</vt:lpstr>
      <vt:lpstr>The Problem And The Threat</vt:lpstr>
      <vt:lpstr>Orphaned Sources</vt:lpstr>
      <vt:lpstr>Soviet Sr-90 (~40 kCi) RTG  Recovered in Georgia </vt:lpstr>
      <vt:lpstr>1987 Incident in Goiania, Brazil</vt:lpstr>
      <vt:lpstr>Radiation Detection Basics</vt:lpstr>
      <vt:lpstr>History of Nuclear Physics</vt:lpstr>
      <vt:lpstr>Radioactivity – a, b, and g Decay</vt:lpstr>
      <vt:lpstr>Radioactivity – Fission</vt:lpstr>
      <vt:lpstr>Detection of Radiation</vt:lpstr>
      <vt:lpstr>Radiation Interaction With Matter</vt:lpstr>
      <vt:lpstr>Radiation Detection Effectiveness</vt:lpstr>
      <vt:lpstr>Gamma Ray Detectors</vt:lpstr>
      <vt:lpstr>Alpha and Beta Detectors</vt:lpstr>
      <vt:lpstr>Neutron Detectors</vt:lpstr>
      <vt:lpstr>Border Security</vt:lpstr>
      <vt:lpstr>The Global View of Commerce </vt:lpstr>
      <vt:lpstr>PowerPoint Presentation</vt:lpstr>
      <vt:lpstr>Radiation Portal Monitors</vt:lpstr>
      <vt:lpstr>Homeland Security Systems</vt:lpstr>
      <vt:lpstr>Traffic Monitoring Example</vt:lpstr>
      <vt:lpstr>Border Security Examples</vt:lpstr>
      <vt:lpstr>Layered Approach: Imaging</vt:lpstr>
      <vt:lpstr>Challenges &amp; Solutions</vt:lpstr>
      <vt:lpstr>Background Radioactivity Sources</vt:lpstr>
      <vt:lpstr>Naturally Occurring Radioactive Material and Man-Made Sources</vt:lpstr>
      <vt:lpstr>“Nuisance” or “Innocent” Alarms</vt:lpstr>
      <vt:lpstr>Skyshine</vt:lpstr>
      <vt:lpstr>PowerPoint Presentation</vt:lpstr>
      <vt:lpstr>Energy-Based Algorithms for Enhanced Portal Sensitivity</vt:lpstr>
      <vt:lpstr>Energy-Window Ratio Algorithm</vt:lpstr>
      <vt:lpstr>Observations of Plastic Aging</vt:lpstr>
      <vt:lpstr>PVT Degradation Mitigation</vt:lpstr>
      <vt:lpstr>Conclusions</vt:lpstr>
      <vt:lpstr>Acknowledgements</vt:lpstr>
      <vt:lpstr>Pacific Northwest National Laboratory </vt:lpstr>
      <vt:lpstr>Backup Slides</vt:lpstr>
      <vt:lpstr>International Incidents</vt:lpstr>
      <vt:lpstr>Consumer &amp; Therapy Sources</vt:lpstr>
      <vt:lpstr>Industrial Radiography,  Irradiators, DU</vt:lpstr>
      <vt:lpstr>Non-Traditional Vectors</vt:lpstr>
      <vt:lpstr>Photon Interactions With Matter</vt:lpstr>
      <vt:lpstr>Charged Particle Interactions With Matter</vt:lpstr>
      <vt:lpstr>Neutron Interactions With Matter</vt:lpstr>
      <vt:lpstr>Gamma Ray Spectra (HPGe)</vt:lpstr>
      <vt:lpstr>PowerPoint Presentation</vt:lpstr>
      <vt:lpstr>RPM Concept of Operations</vt:lpstr>
      <vt:lpstr>Baseline Depression</vt:lpstr>
      <vt:lpstr>Background Radiation</vt:lpstr>
      <vt:lpstr>Medical Radiation</vt:lpstr>
      <vt:lpstr>Biological Effects</vt:lpstr>
      <vt:lpstr>Acute Whole Body Radiation</vt:lpstr>
      <vt:lpstr>Medical Radiation Therapy</vt:lpstr>
      <vt:lpstr>Units, Exposure and Dose</vt:lpstr>
      <vt:lpstr>Decay Chain Example</vt:lpstr>
      <vt:lpstr>Benefits of Energy-Window Ratio</vt:lpstr>
      <vt:lpstr>Standards</vt:lpstr>
      <vt:lpstr>Active Interrogation</vt:lpstr>
      <vt:lpstr>Active Interrogation (AI)</vt:lpstr>
      <vt:lpstr>Modeling With MCNP &amp; GEANT4</vt:lpstr>
      <vt:lpstr>Muon Scattering Detection</vt:lpstr>
      <vt:lpstr>Is Active Interrogation Feasible?</vt:lpstr>
      <vt:lpstr>High-Z &amp; Photofission Detection</vt:lpstr>
      <vt:lpstr>Differential Die-Away</vt:lpstr>
      <vt:lpstr>Nuclear Resonance Fluorescence</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Majorana</dc:subject>
  <dc:creator>Shergur, Jason M</dc:creator>
  <cp:lastModifiedBy>Kouzes, Richard T</cp:lastModifiedBy>
  <cp:revision>1045</cp:revision>
  <cp:lastPrinted>2013-07-23T14:19:33Z</cp:lastPrinted>
  <dcterms:created xsi:type="dcterms:W3CDTF">2011-01-27T21:32:29Z</dcterms:created>
  <dcterms:modified xsi:type="dcterms:W3CDTF">2024-05-02T21:23:49Z</dcterms:modified>
</cp:coreProperties>
</file>