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  <p:sldMasterId id="2147483734" r:id="rId7"/>
    <p:sldMasterId id="2147483762" r:id="rId8"/>
  </p:sldMasterIdLst>
  <p:notesMasterIdLst>
    <p:notesMasterId r:id="rId24"/>
  </p:notesMasterIdLst>
  <p:handoutMasterIdLst>
    <p:handoutMasterId r:id="rId25"/>
  </p:handoutMasterIdLst>
  <p:sldIdLst>
    <p:sldId id="310" r:id="rId9"/>
    <p:sldId id="588" r:id="rId10"/>
    <p:sldId id="570" r:id="rId11"/>
    <p:sldId id="511" r:id="rId12"/>
    <p:sldId id="512" r:id="rId13"/>
    <p:sldId id="514" r:id="rId14"/>
    <p:sldId id="515" r:id="rId15"/>
    <p:sldId id="571" r:id="rId16"/>
    <p:sldId id="517" r:id="rId17"/>
    <p:sldId id="519" r:id="rId18"/>
    <p:sldId id="520" r:id="rId19"/>
    <p:sldId id="562" r:id="rId20"/>
    <p:sldId id="589" r:id="rId21"/>
    <p:sldId id="508" r:id="rId22"/>
    <p:sldId id="509" r:id="rId23"/>
  </p:sldIdLst>
  <p:sldSz cx="12192000" cy="6858000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309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5535" userDrawn="1">
          <p15:clr>
            <a:srgbClr val="A4A3A4"/>
          </p15:clr>
        </p15:guide>
        <p15:guide id="12" pos="5443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3840" userDrawn="1">
          <p15:clr>
            <a:srgbClr val="A4A3A4"/>
          </p15:clr>
        </p15:guide>
        <p15:guide id="17" pos="412" userDrawn="1">
          <p15:clr>
            <a:srgbClr val="A4A3A4"/>
          </p15:clr>
        </p15:guide>
        <p15:guide id="18" pos="7380" userDrawn="1">
          <p15:clr>
            <a:srgbClr val="A4A3A4"/>
          </p15:clr>
        </p15:guide>
        <p15:guide id="19" pos="7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0C0"/>
    <a:srgbClr val="DB1720"/>
    <a:srgbClr val="71BF44"/>
    <a:srgbClr val="DF1721"/>
    <a:srgbClr val="B5131B"/>
    <a:srgbClr val="C9151E"/>
    <a:srgbClr val="BC141C"/>
    <a:srgbClr val="C2141C"/>
    <a:srgbClr val="A3091B"/>
    <a:srgbClr val="D816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3" autoAdjust="0"/>
    <p:restoredTop sz="93800" autoAdjust="0"/>
  </p:normalViewPr>
  <p:slideViewPr>
    <p:cSldViewPr snapToGrid="0" showGuides="1">
      <p:cViewPr varScale="1">
        <p:scale>
          <a:sx n="69" d="100"/>
          <a:sy n="69" d="100"/>
        </p:scale>
        <p:origin x="572" y="44"/>
      </p:cViewPr>
      <p:guideLst>
        <p:guide orient="horz" pos="1620"/>
        <p:guide pos="2880"/>
        <p:guide orient="horz" pos="3083"/>
        <p:guide pos="309"/>
        <p:guide orient="horz" pos="2074"/>
        <p:guide pos="5535"/>
        <p:guide pos="5443"/>
        <p:guide orient="horz" pos="2160"/>
        <p:guide orient="horz" pos="4111"/>
        <p:guide orient="horz" pos="2765"/>
        <p:guide pos="3840"/>
        <p:guide pos="412"/>
        <p:guide pos="7380"/>
        <p:guide pos="7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2436" y="-114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2875C-6841-432E-AD70-D27A44E0718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31CB46D-33FF-4591-A5C7-4CA95F25CEAA}">
      <dgm:prSet phldrT="[Texte]" custT="1"/>
      <dgm:spPr/>
      <dgm:t>
        <a:bodyPr/>
        <a:lstStyle/>
        <a:p>
          <a:r>
            <a:rPr lang="en-US" sz="1800" noProof="0" dirty="0" smtClean="0"/>
            <a:t>Generation I </a:t>
          </a:r>
          <a:endParaRPr lang="en-US" sz="1800" noProof="0" dirty="0"/>
        </a:p>
      </dgm:t>
    </dgm:pt>
    <dgm:pt modelId="{61DB7D86-77C9-4034-A1B4-D49423108199}" type="parTrans" cxnId="{679406C0-03F1-4B8F-AB5D-B9BC7A1337EB}">
      <dgm:prSet/>
      <dgm:spPr/>
      <dgm:t>
        <a:bodyPr/>
        <a:lstStyle/>
        <a:p>
          <a:endParaRPr lang="fr-FR"/>
        </a:p>
      </dgm:t>
    </dgm:pt>
    <dgm:pt modelId="{81D36717-FF8B-4CB1-BA5B-CBB22EDD0D1B}" type="sibTrans" cxnId="{679406C0-03F1-4B8F-AB5D-B9BC7A1337EB}">
      <dgm:prSet/>
      <dgm:spPr/>
      <dgm:t>
        <a:bodyPr/>
        <a:lstStyle/>
        <a:p>
          <a:endParaRPr lang="fr-FR"/>
        </a:p>
      </dgm:t>
    </dgm:pt>
    <dgm:pt modelId="{0DCE736B-CC9A-4436-84A6-4E4B920DBA85}">
      <dgm:prSet phldrT="[Texte]" custT="1"/>
      <dgm:spPr/>
      <dgm:t>
        <a:bodyPr/>
        <a:lstStyle/>
        <a:p>
          <a:r>
            <a:rPr lang="en-US" sz="1800" noProof="0" dirty="0" smtClean="0"/>
            <a:t>Generation II </a:t>
          </a:r>
          <a:endParaRPr lang="en-US" sz="1800" noProof="0" dirty="0"/>
        </a:p>
      </dgm:t>
    </dgm:pt>
    <dgm:pt modelId="{C1CC2EE4-9F94-4323-9F3F-38158BFB0373}" type="parTrans" cxnId="{499FA211-3412-4B28-BE6E-6357827F993F}">
      <dgm:prSet/>
      <dgm:spPr/>
      <dgm:t>
        <a:bodyPr/>
        <a:lstStyle/>
        <a:p>
          <a:endParaRPr lang="fr-FR"/>
        </a:p>
      </dgm:t>
    </dgm:pt>
    <dgm:pt modelId="{4828D694-D3B9-4563-856E-F9FCEBFEF975}" type="sibTrans" cxnId="{499FA211-3412-4B28-BE6E-6357827F993F}">
      <dgm:prSet/>
      <dgm:spPr/>
      <dgm:t>
        <a:bodyPr/>
        <a:lstStyle/>
        <a:p>
          <a:endParaRPr lang="fr-FR"/>
        </a:p>
      </dgm:t>
    </dgm:pt>
    <dgm:pt modelId="{AF5E787B-4BAE-4F28-BF98-2F949DD28D46}">
      <dgm:prSet phldrT="[Texte]" custT="1"/>
      <dgm:spPr/>
      <dgm:t>
        <a:bodyPr/>
        <a:lstStyle/>
        <a:p>
          <a:r>
            <a:rPr lang="en-US" sz="1800" noProof="0" dirty="0" smtClean="0"/>
            <a:t>Generation III &amp; III+</a:t>
          </a:r>
          <a:endParaRPr lang="en-US" sz="1800" noProof="0" dirty="0"/>
        </a:p>
      </dgm:t>
    </dgm:pt>
    <dgm:pt modelId="{0875233D-D67A-4442-8063-CDEA06B2D8C9}" type="sibTrans" cxnId="{4CA41561-4E64-4D50-AB89-696088B5039C}">
      <dgm:prSet/>
      <dgm:spPr/>
      <dgm:t>
        <a:bodyPr/>
        <a:lstStyle/>
        <a:p>
          <a:endParaRPr lang="fr-FR"/>
        </a:p>
      </dgm:t>
    </dgm:pt>
    <dgm:pt modelId="{91E28E1E-091A-45AA-BEEF-800025942708}" type="parTrans" cxnId="{4CA41561-4E64-4D50-AB89-696088B5039C}">
      <dgm:prSet/>
      <dgm:spPr/>
      <dgm:t>
        <a:bodyPr/>
        <a:lstStyle/>
        <a:p>
          <a:endParaRPr lang="fr-FR"/>
        </a:p>
      </dgm:t>
    </dgm:pt>
    <dgm:pt modelId="{F8327161-B961-4517-9C0A-32D7AD87786A}" type="pres">
      <dgm:prSet presAssocID="{C482875C-6841-432E-AD70-D27A44E07186}" presName="arrowDiagram" presStyleCnt="0">
        <dgm:presLayoutVars>
          <dgm:chMax val="5"/>
          <dgm:dir/>
          <dgm:resizeHandles val="exact"/>
        </dgm:presLayoutVars>
      </dgm:prSet>
      <dgm:spPr/>
    </dgm:pt>
    <dgm:pt modelId="{56952AC8-5294-4D0D-AB8A-DA5609C618DD}" type="pres">
      <dgm:prSet presAssocID="{C482875C-6841-432E-AD70-D27A44E07186}" presName="arrow" presStyleLbl="bgShp" presStyleIdx="0" presStyleCnt="1" custLinFactNeighborX="12581" custLinFactNeighborY="-6043"/>
      <dgm:spPr/>
    </dgm:pt>
    <dgm:pt modelId="{D98B27A3-86FF-4AC4-970D-7ADEF2400780}" type="pres">
      <dgm:prSet presAssocID="{C482875C-6841-432E-AD70-D27A44E07186}" presName="arrowDiagram3" presStyleCnt="0"/>
      <dgm:spPr/>
    </dgm:pt>
    <dgm:pt modelId="{BE34B155-AA1B-43DB-BCA7-9B346A290DB6}" type="pres">
      <dgm:prSet presAssocID="{C31CB46D-33FF-4591-A5C7-4CA95F25CEAA}" presName="bullet3a" presStyleLbl="node1" presStyleIdx="0" presStyleCnt="3"/>
      <dgm:spPr/>
    </dgm:pt>
    <dgm:pt modelId="{673E6ECD-B1EA-485A-B62E-5E6BD8F76526}" type="pres">
      <dgm:prSet presAssocID="{C31CB46D-33FF-4591-A5C7-4CA95F25CEAA}" presName="textBox3a" presStyleLbl="revTx" presStyleIdx="0" presStyleCnt="3" custScaleX="119214" custScaleY="24957" custLinFactNeighborX="11857" custLinFactNeighborY="-3875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3650D13-2EB6-4CB6-AC36-30EBFB28F591}" type="pres">
      <dgm:prSet presAssocID="{0DCE736B-CC9A-4436-84A6-4E4B920DBA85}" presName="bullet3b" presStyleLbl="node1" presStyleIdx="1" presStyleCnt="3"/>
      <dgm:spPr/>
      <dgm:t>
        <a:bodyPr/>
        <a:lstStyle/>
        <a:p>
          <a:endParaRPr lang="fr-FR"/>
        </a:p>
      </dgm:t>
    </dgm:pt>
    <dgm:pt modelId="{312B8ED0-6561-4F61-A713-80FC4EE312B3}" type="pres">
      <dgm:prSet presAssocID="{0DCE736B-CC9A-4436-84A6-4E4B920DBA85}" presName="textBox3b" presStyleLbl="revTx" presStyleIdx="1" presStyleCnt="3" custScaleX="116363" custScaleY="19664" custLinFactNeighborX="-10509" custLinFactNeighborY="-3087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C73A7D-D4CB-4CCA-93BE-ECD9BBF4C15C}" type="pres">
      <dgm:prSet presAssocID="{AF5E787B-4BAE-4F28-BF98-2F949DD28D46}" presName="bullet3c" presStyleLbl="node1" presStyleIdx="2" presStyleCnt="3" custLinFactNeighborX="2230" custLinFactNeighborY="-8430"/>
      <dgm:spPr/>
      <dgm:t>
        <a:bodyPr/>
        <a:lstStyle/>
        <a:p>
          <a:endParaRPr lang="fr-FR"/>
        </a:p>
      </dgm:t>
    </dgm:pt>
    <dgm:pt modelId="{036F19C6-2931-4053-9E7B-F6809F58519F}" type="pres">
      <dgm:prSet presAssocID="{AF5E787B-4BAE-4F28-BF98-2F949DD28D46}" presName="textBox3c" presStyleLbl="revTx" presStyleIdx="2" presStyleCnt="3" custScaleX="170164" custScaleY="9632" custLinFactNeighborX="-31159" custLinFactNeighborY="-3246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99FA211-3412-4B28-BE6E-6357827F993F}" srcId="{C482875C-6841-432E-AD70-D27A44E07186}" destId="{0DCE736B-CC9A-4436-84A6-4E4B920DBA85}" srcOrd="1" destOrd="0" parTransId="{C1CC2EE4-9F94-4323-9F3F-38158BFB0373}" sibTransId="{4828D694-D3B9-4563-856E-F9FCEBFEF975}"/>
    <dgm:cxn modelId="{679406C0-03F1-4B8F-AB5D-B9BC7A1337EB}" srcId="{C482875C-6841-432E-AD70-D27A44E07186}" destId="{C31CB46D-33FF-4591-A5C7-4CA95F25CEAA}" srcOrd="0" destOrd="0" parTransId="{61DB7D86-77C9-4034-A1B4-D49423108199}" sibTransId="{81D36717-FF8B-4CB1-BA5B-CBB22EDD0D1B}"/>
    <dgm:cxn modelId="{F3056F66-BAA2-404B-B414-5595021179EE}" type="presOf" srcId="{C31CB46D-33FF-4591-A5C7-4CA95F25CEAA}" destId="{673E6ECD-B1EA-485A-B62E-5E6BD8F76526}" srcOrd="0" destOrd="0" presId="urn:microsoft.com/office/officeart/2005/8/layout/arrow2"/>
    <dgm:cxn modelId="{4CA41561-4E64-4D50-AB89-696088B5039C}" srcId="{C482875C-6841-432E-AD70-D27A44E07186}" destId="{AF5E787B-4BAE-4F28-BF98-2F949DD28D46}" srcOrd="2" destOrd="0" parTransId="{91E28E1E-091A-45AA-BEEF-800025942708}" sibTransId="{0875233D-D67A-4442-8063-CDEA06B2D8C9}"/>
    <dgm:cxn modelId="{9C19FE5C-0FAF-49F1-A703-F42D240EAD28}" type="presOf" srcId="{0DCE736B-CC9A-4436-84A6-4E4B920DBA85}" destId="{312B8ED0-6561-4F61-A713-80FC4EE312B3}" srcOrd="0" destOrd="0" presId="urn:microsoft.com/office/officeart/2005/8/layout/arrow2"/>
    <dgm:cxn modelId="{971246CB-6D45-4FE2-91FE-761269BEF9BD}" type="presOf" srcId="{C482875C-6841-432E-AD70-D27A44E07186}" destId="{F8327161-B961-4517-9C0A-32D7AD87786A}" srcOrd="0" destOrd="0" presId="urn:microsoft.com/office/officeart/2005/8/layout/arrow2"/>
    <dgm:cxn modelId="{D7D22CE5-604D-49F2-B1CE-23FD34F8477A}" type="presOf" srcId="{AF5E787B-4BAE-4F28-BF98-2F949DD28D46}" destId="{036F19C6-2931-4053-9E7B-F6809F58519F}" srcOrd="0" destOrd="0" presId="urn:microsoft.com/office/officeart/2005/8/layout/arrow2"/>
    <dgm:cxn modelId="{9DD63468-B28D-4788-8B57-B0D419CD34E0}" type="presParOf" srcId="{F8327161-B961-4517-9C0A-32D7AD87786A}" destId="{56952AC8-5294-4D0D-AB8A-DA5609C618DD}" srcOrd="0" destOrd="0" presId="urn:microsoft.com/office/officeart/2005/8/layout/arrow2"/>
    <dgm:cxn modelId="{A7682101-C868-4902-B5F3-5B18967465FA}" type="presParOf" srcId="{F8327161-B961-4517-9C0A-32D7AD87786A}" destId="{D98B27A3-86FF-4AC4-970D-7ADEF2400780}" srcOrd="1" destOrd="0" presId="urn:microsoft.com/office/officeart/2005/8/layout/arrow2"/>
    <dgm:cxn modelId="{FACCC1E4-C074-46FD-BC5F-964CDB112EB4}" type="presParOf" srcId="{D98B27A3-86FF-4AC4-970D-7ADEF2400780}" destId="{BE34B155-AA1B-43DB-BCA7-9B346A290DB6}" srcOrd="0" destOrd="0" presId="urn:microsoft.com/office/officeart/2005/8/layout/arrow2"/>
    <dgm:cxn modelId="{41C2967F-5D79-4328-944B-0A40E6C8ADD3}" type="presParOf" srcId="{D98B27A3-86FF-4AC4-970D-7ADEF2400780}" destId="{673E6ECD-B1EA-485A-B62E-5E6BD8F76526}" srcOrd="1" destOrd="0" presId="urn:microsoft.com/office/officeart/2005/8/layout/arrow2"/>
    <dgm:cxn modelId="{25C30589-AD72-4124-A67A-9D40521FB928}" type="presParOf" srcId="{D98B27A3-86FF-4AC4-970D-7ADEF2400780}" destId="{83650D13-2EB6-4CB6-AC36-30EBFB28F591}" srcOrd="2" destOrd="0" presId="urn:microsoft.com/office/officeart/2005/8/layout/arrow2"/>
    <dgm:cxn modelId="{06497802-2486-4A7F-AAF2-7EE73F98F24E}" type="presParOf" srcId="{D98B27A3-86FF-4AC4-970D-7ADEF2400780}" destId="{312B8ED0-6561-4F61-A713-80FC4EE312B3}" srcOrd="3" destOrd="0" presId="urn:microsoft.com/office/officeart/2005/8/layout/arrow2"/>
    <dgm:cxn modelId="{2FD75C98-3FA8-4540-B0FB-9831220380AA}" type="presParOf" srcId="{D98B27A3-86FF-4AC4-970D-7ADEF2400780}" destId="{18C73A7D-D4CB-4CCA-93BE-ECD9BBF4C15C}" srcOrd="4" destOrd="0" presId="urn:microsoft.com/office/officeart/2005/8/layout/arrow2"/>
    <dgm:cxn modelId="{138E1159-13E0-4454-853F-397F9442A3FF}" type="presParOf" srcId="{D98B27A3-86FF-4AC4-970D-7ADEF2400780}" destId="{036F19C6-2931-4053-9E7B-F6809F58519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952AC8-5294-4D0D-AB8A-DA5609C618DD}">
      <dsp:nvSpPr>
        <dsp:cNvPr id="0" name=""/>
        <dsp:cNvSpPr/>
      </dsp:nvSpPr>
      <dsp:spPr>
        <a:xfrm>
          <a:off x="0" y="0"/>
          <a:ext cx="6366387" cy="397899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34B155-AA1B-43DB-BCA7-9B346A290DB6}">
      <dsp:nvSpPr>
        <dsp:cNvPr id="0" name=""/>
        <dsp:cNvSpPr/>
      </dsp:nvSpPr>
      <dsp:spPr>
        <a:xfrm>
          <a:off x="808531" y="2788804"/>
          <a:ext cx="165526" cy="1655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E6ECD-B1EA-485A-B62E-5E6BD8F76526}">
      <dsp:nvSpPr>
        <dsp:cNvPr id="0" name=""/>
        <dsp:cNvSpPr/>
      </dsp:nvSpPr>
      <dsp:spPr>
        <a:xfrm>
          <a:off x="924669" y="2857359"/>
          <a:ext cx="1768382" cy="2869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0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Generation I </a:t>
          </a:r>
          <a:endParaRPr lang="en-US" sz="1800" kern="1200" noProof="0" dirty="0"/>
        </a:p>
      </dsp:txBody>
      <dsp:txXfrm>
        <a:off x="924669" y="2857359"/>
        <a:ext cx="1768382" cy="286987"/>
      </dsp:txXfrm>
    </dsp:sp>
    <dsp:sp modelId="{83650D13-2EB6-4CB6-AC36-30EBFB28F591}">
      <dsp:nvSpPr>
        <dsp:cNvPr id="0" name=""/>
        <dsp:cNvSpPr/>
      </dsp:nvSpPr>
      <dsp:spPr>
        <a:xfrm>
          <a:off x="2269616" y="1707314"/>
          <a:ext cx="299220" cy="2992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2B8ED0-6561-4F61-A713-80FC4EE312B3}">
      <dsp:nvSpPr>
        <dsp:cNvPr id="0" name=""/>
        <dsp:cNvSpPr/>
      </dsp:nvSpPr>
      <dsp:spPr>
        <a:xfrm>
          <a:off x="2133648" y="2058013"/>
          <a:ext cx="1777948" cy="4256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551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Generation II </a:t>
          </a:r>
          <a:endParaRPr lang="en-US" sz="1800" kern="1200" noProof="0" dirty="0"/>
        </a:p>
      </dsp:txBody>
      <dsp:txXfrm>
        <a:off x="2133648" y="2058013"/>
        <a:ext cx="1777948" cy="425641"/>
      </dsp:txXfrm>
    </dsp:sp>
    <dsp:sp modelId="{18C73A7D-D4CB-4CCA-93BE-ECD9BBF4C15C}">
      <dsp:nvSpPr>
        <dsp:cNvPr id="0" name=""/>
        <dsp:cNvSpPr/>
      </dsp:nvSpPr>
      <dsp:spPr>
        <a:xfrm>
          <a:off x="4035967" y="1014304"/>
          <a:ext cx="413815" cy="413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6F19C6-2931-4053-9E7B-F6809F58519F}">
      <dsp:nvSpPr>
        <dsp:cNvPr id="0" name=""/>
        <dsp:cNvSpPr/>
      </dsp:nvSpPr>
      <dsp:spPr>
        <a:xfrm>
          <a:off x="3221529" y="1607910"/>
          <a:ext cx="2599991" cy="266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272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/>
            <a:t>Generation III &amp; III+</a:t>
          </a:r>
          <a:endParaRPr lang="en-US" sz="1800" kern="1200" noProof="0" dirty="0"/>
        </a:p>
      </dsp:txBody>
      <dsp:txXfrm>
        <a:off x="3221529" y="1607910"/>
        <a:ext cx="2599991" cy="266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30/06/2024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30/06/2024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6250" y="1277938"/>
            <a:ext cx="6146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48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Espace réservé des not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>
              <a:latin typeface="Times" panose="02020603050405020304" pitchFamily="18" charset="0"/>
            </a:endParaRPr>
          </a:p>
        </p:txBody>
      </p:sp>
      <p:sp>
        <p:nvSpPr>
          <p:cNvPr id="1054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1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defTabSz="9461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defTabSz="9461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defTabSz="9461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defTabSz="9461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2CE13A7-A814-4CA9-8923-A1E18E1562F1}" type="slidenum">
              <a:rPr lang="fr-FR" altLang="fr-FR" sz="1100" b="0" smtClean="0">
                <a:latin typeface="Times New Roman" panose="02020603050405020304" pitchFamily="18" charset="0"/>
              </a:rPr>
              <a:pPr/>
              <a:t>7</a:t>
            </a:fld>
            <a:endParaRPr lang="fr-FR" altLang="fr-FR" sz="11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048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Espace réservé des not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France’s relationship with nuclear power and research spans over 100 years.</a:t>
            </a:r>
          </a:p>
          <a:p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very first discovery of natural radioactivity by scientist Antoine Henri Becquerel to the Curie family legacy of nuclear research, the creation of the Commissariat à l’Energie Atomique  CEA (energies alternatives) to the 58 active nuclear reactors in the country today, it is fair to say that the </a:t>
            </a:r>
            <a:r>
              <a:rPr lang="en-US" altLang="fr-FR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French have a longstanding fascination with nuclear energy. </a:t>
            </a:r>
            <a:br>
              <a:rPr lang="en-US" altLang="fr-FR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1945, the interim government of France led by Charles de Gaulle created the Commissariat à l’Energie Atomique (CEA) government agency and Nobel Prize laureate Frederic Joliot-Curie was appointed as its first high-commissioner. </a:t>
            </a:r>
            <a:b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the CEA was/</a:t>
            </a:r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conduct fundamental and applied research within the fields of nuclear reactor design, manufacturing of integrated circuits and use of radionuclides for medical treatments as well as several others.</a:t>
            </a:r>
          </a:p>
          <a:p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1964, the first nuclear power reactor EDF1 in France was operational at Chinon on the Loire river.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altLang="fr-FR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altLang="fr-FR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international 1973 oil crisis spurred France’s race to find a domestic source of energy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France’s Prime Minister, Pierre Messmer then decided to launch the Messmer Plan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called for dozens of nuclear reactors to be opened by 1985 and for 170 to be opened by 2000. As a result of the Plan</a:t>
            </a:r>
            <a:r>
              <a:rPr lang="en-US" altLang="fr-FR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France constructed a total of 56 new reactors between the years of 1974 and 1989.</a:t>
            </a:r>
            <a:r>
              <a:rPr lang="en-US" alt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altLang="fr-FR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altLang="fr-FR" sz="3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6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38188" indent="-282575" defTabSz="944563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36650" indent="-225425" defTabSz="944563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590675" indent="-225425" defTabSz="944563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46288" indent="-225425" defTabSz="944563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03488" indent="-225425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60688" indent="-225425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17888" indent="-225425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75088" indent="-225425" defTabSz="94456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7472AB3A-C356-4C0B-8504-F72086F17381}" type="slidenum">
              <a:rPr lang="fr-FR" altLang="fr-FR" sz="1100" b="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11</a:t>
            </a:fld>
            <a:endParaRPr lang="fr-FR" altLang="fr-FR" sz="1100" b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091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DC57ED-270C-43E3-91AA-48F4CC193819}" type="slidenum">
              <a:rPr kumimoji="0" lang="fr-F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114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2719" y="1358084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3367" y="1358085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1310932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02399" y="1358085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6228757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Espace réservé pour une image  4">
            <a:extLst>
              <a:ext uri="{FF2B5EF4-FFF2-40B4-BE49-F238E27FC236}">
                <a16:creationId xmlns:a16="http://schemas.microsoft.com/office/drawing/2014/main" id="{B755FE5F-FBAE-4CEA-8895-84E4F212E51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28757" y="1358084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8" name="Espace réservé pour une image  4">
            <a:extLst>
              <a:ext uri="{FF2B5EF4-FFF2-40B4-BE49-F238E27FC236}">
                <a16:creationId xmlns:a16="http://schemas.microsoft.com/office/drawing/2014/main" id="{22ADC67F-E797-4291-A8E3-0F55CBC950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22719" y="2599419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B209393-3874-4ED2-8083-767200A49E1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33367" y="2599420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9">
            <a:extLst>
              <a:ext uri="{FF2B5EF4-FFF2-40B4-BE49-F238E27FC236}">
                <a16:creationId xmlns:a16="http://schemas.microsoft.com/office/drawing/2014/main" id="{89635DC8-0DE1-45BF-B660-9978E7ECF557}"/>
              </a:ext>
            </a:extLst>
          </p:cNvPr>
          <p:cNvCxnSpPr/>
          <p:nvPr userDrawn="1"/>
        </p:nvCxnSpPr>
        <p:spPr>
          <a:xfrm flipH="1">
            <a:off x="1310932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Espace réservé du texte 7">
            <a:extLst>
              <a:ext uri="{FF2B5EF4-FFF2-40B4-BE49-F238E27FC236}">
                <a16:creationId xmlns:a16="http://schemas.microsoft.com/office/drawing/2014/main" id="{9946E2AE-62D6-4FF6-ADAD-DB3C797B84E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802399" y="2599420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51" name="Connecteur droit 11">
            <a:extLst>
              <a:ext uri="{FF2B5EF4-FFF2-40B4-BE49-F238E27FC236}">
                <a16:creationId xmlns:a16="http://schemas.microsoft.com/office/drawing/2014/main" id="{F1FD97AF-E44C-4020-83DE-C9ED10C337D5}"/>
              </a:ext>
            </a:extLst>
          </p:cNvPr>
          <p:cNvCxnSpPr/>
          <p:nvPr userDrawn="1"/>
        </p:nvCxnSpPr>
        <p:spPr>
          <a:xfrm flipH="1">
            <a:off x="6228757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Espace réservé pour une image  4">
            <a:extLst>
              <a:ext uri="{FF2B5EF4-FFF2-40B4-BE49-F238E27FC236}">
                <a16:creationId xmlns:a16="http://schemas.microsoft.com/office/drawing/2014/main" id="{C7A6CB66-2EE7-4D61-B8D8-B792649D951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28757" y="2599419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59" name="Espace réservé pour une image  4">
            <a:extLst>
              <a:ext uri="{FF2B5EF4-FFF2-40B4-BE49-F238E27FC236}">
                <a16:creationId xmlns:a16="http://schemas.microsoft.com/office/drawing/2014/main" id="{3796C7BE-5840-414D-923B-EAC0AD68146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22719" y="3979165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0" name="Espace réservé du texte 7">
            <a:extLst>
              <a:ext uri="{FF2B5EF4-FFF2-40B4-BE49-F238E27FC236}">
                <a16:creationId xmlns:a16="http://schemas.microsoft.com/office/drawing/2014/main" id="{CE59C844-7624-436B-B75F-12C324F168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33367" y="3979166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1" name="Connecteur droit 9">
            <a:extLst>
              <a:ext uri="{FF2B5EF4-FFF2-40B4-BE49-F238E27FC236}">
                <a16:creationId xmlns:a16="http://schemas.microsoft.com/office/drawing/2014/main" id="{9B1F7315-6020-43F3-A5F2-9D49CFABB18F}"/>
              </a:ext>
            </a:extLst>
          </p:cNvPr>
          <p:cNvCxnSpPr/>
          <p:nvPr userDrawn="1"/>
        </p:nvCxnSpPr>
        <p:spPr>
          <a:xfrm flipH="1">
            <a:off x="1310932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Espace réservé du texte 7">
            <a:extLst>
              <a:ext uri="{FF2B5EF4-FFF2-40B4-BE49-F238E27FC236}">
                <a16:creationId xmlns:a16="http://schemas.microsoft.com/office/drawing/2014/main" id="{4B68E589-D2AB-420B-BDA7-B784342965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802399" y="3979166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3" name="Connecteur droit 11">
            <a:extLst>
              <a:ext uri="{FF2B5EF4-FFF2-40B4-BE49-F238E27FC236}">
                <a16:creationId xmlns:a16="http://schemas.microsoft.com/office/drawing/2014/main" id="{29D8923A-A92A-409D-890D-0ADA5FE8AE8B}"/>
              </a:ext>
            </a:extLst>
          </p:cNvPr>
          <p:cNvCxnSpPr/>
          <p:nvPr userDrawn="1"/>
        </p:nvCxnSpPr>
        <p:spPr>
          <a:xfrm flipH="1">
            <a:off x="6228757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Espace réservé pour une image  4">
            <a:extLst>
              <a:ext uri="{FF2B5EF4-FFF2-40B4-BE49-F238E27FC236}">
                <a16:creationId xmlns:a16="http://schemas.microsoft.com/office/drawing/2014/main" id="{C520D07C-5182-487C-93B4-740F5F6694B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228757" y="3979165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5" name="Espace réservé pour une image  4">
            <a:extLst>
              <a:ext uri="{FF2B5EF4-FFF2-40B4-BE49-F238E27FC236}">
                <a16:creationId xmlns:a16="http://schemas.microsoft.com/office/drawing/2014/main" id="{88E492D9-B1FB-497C-AE54-9777D95A617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626660" y="5228680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6" name="Espace réservé du texte 7">
            <a:extLst>
              <a:ext uri="{FF2B5EF4-FFF2-40B4-BE49-F238E27FC236}">
                <a16:creationId xmlns:a16="http://schemas.microsoft.com/office/drawing/2014/main" id="{7EC16F37-C59A-4483-A7AC-A499B083B3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337308" y="5228681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7" name="Connecteur droit 9">
            <a:extLst>
              <a:ext uri="{FF2B5EF4-FFF2-40B4-BE49-F238E27FC236}">
                <a16:creationId xmlns:a16="http://schemas.microsoft.com/office/drawing/2014/main" id="{E75DD157-1B84-4D38-B8C3-CEF8C99055BA}"/>
              </a:ext>
            </a:extLst>
          </p:cNvPr>
          <p:cNvCxnSpPr/>
          <p:nvPr userDrawn="1"/>
        </p:nvCxnSpPr>
        <p:spPr>
          <a:xfrm flipH="1">
            <a:off x="1314873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Espace réservé du texte 7">
            <a:extLst>
              <a:ext uri="{FF2B5EF4-FFF2-40B4-BE49-F238E27FC236}">
                <a16:creationId xmlns:a16="http://schemas.microsoft.com/office/drawing/2014/main" id="{31812CFC-354D-4188-A115-40F9E1BE959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806340" y="5228681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9" name="Connecteur droit 11">
            <a:extLst>
              <a:ext uri="{FF2B5EF4-FFF2-40B4-BE49-F238E27FC236}">
                <a16:creationId xmlns:a16="http://schemas.microsoft.com/office/drawing/2014/main" id="{DF7F2929-78B2-469D-8E02-2703095EC7FF}"/>
              </a:ext>
            </a:extLst>
          </p:cNvPr>
          <p:cNvCxnSpPr/>
          <p:nvPr userDrawn="1"/>
        </p:nvCxnSpPr>
        <p:spPr>
          <a:xfrm flipH="1">
            <a:off x="6232698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Espace réservé pour une image  4">
            <a:extLst>
              <a:ext uri="{FF2B5EF4-FFF2-40B4-BE49-F238E27FC236}">
                <a16:creationId xmlns:a16="http://schemas.microsoft.com/office/drawing/2014/main" id="{803C1564-8FCE-41DC-879F-588392A66C6B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232698" y="5228680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902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9EF4FEF-A329-4C5B-A6B3-845EA61A51AF}" type="datetimeFigureOut">
              <a:rPr lang="fr-FR" smtClean="0"/>
              <a:t>30/06/2024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57188" y="6665909"/>
            <a:ext cx="837259" cy="384721"/>
          </a:xfrm>
        </p:spPr>
        <p:txBody>
          <a:bodyPr/>
          <a:lstStyle/>
          <a:p>
            <a:fld id="{0CD68309-EB77-40E1-B08F-18A2EC72E7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601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1" y="1293436"/>
            <a:ext cx="10515600" cy="2263402"/>
          </a:xfrm>
        </p:spPr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42" indent="0">
              <a:lnSpc>
                <a:spcPts val="2800"/>
              </a:lnSpc>
              <a:buFont typeface="Arial" pitchFamily="34" charset="0"/>
              <a:buNone/>
              <a:tabLst>
                <a:tab pos="8076998" algn="r"/>
              </a:tabLst>
              <a:defRPr sz="2200"/>
            </a:lvl2pPr>
            <a:lvl3pPr marL="361942" indent="0">
              <a:lnSpc>
                <a:spcPts val="2800"/>
              </a:lnSpc>
              <a:buFont typeface="Arial" pitchFamily="34" charset="0"/>
              <a:buNone/>
              <a:tabLst>
                <a:tab pos="8076998" algn="r"/>
              </a:tabLst>
              <a:defRPr sz="2200"/>
            </a:lvl3pPr>
            <a:lvl4pPr marL="361942" indent="0">
              <a:lnSpc>
                <a:spcPts val="2800"/>
              </a:lnSpc>
              <a:buFont typeface="Arial" pitchFamily="34" charset="0"/>
              <a:buNone/>
              <a:tabLst>
                <a:tab pos="8076998" algn="r"/>
              </a:tabLst>
              <a:defRPr sz="2200"/>
            </a:lvl4pPr>
            <a:lvl5pPr marL="361942" indent="0">
              <a:lnSpc>
                <a:spcPts val="2800"/>
              </a:lnSpc>
              <a:buNone/>
              <a:tabLst>
                <a:tab pos="8076998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57188" y="6665909"/>
            <a:ext cx="837259" cy="38472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19372-EE1C-4835-B248-6A76A8A27D5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3582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2FD105EA-94EE-46C1-B868-95A7A374C9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EAA2C111-6F79-47B2-B9C7-2600B2488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bandeau_tit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1325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80000" y="1855288"/>
            <a:ext cx="6384619" cy="2653832"/>
          </a:xfrm>
        </p:spPr>
        <p:txBody>
          <a:bodyPr anchor="t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280000" y="5805264"/>
            <a:ext cx="6384619" cy="504056"/>
          </a:xfrm>
        </p:spPr>
        <p:txBody>
          <a:bodyPr anchor="b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5280000" y="4509120"/>
            <a:ext cx="6384619" cy="1224136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9197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37121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636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0" y="1268760"/>
            <a:ext cx="5904064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/>
          </p:nvPr>
        </p:nvSpPr>
        <p:spPr>
          <a:xfrm>
            <a:off x="6864000" y="2016000"/>
            <a:ext cx="4656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277807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0" y="1268760"/>
            <a:ext cx="5904064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6864000" y="2016000"/>
            <a:ext cx="4656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/>
          </p:nvPr>
        </p:nvSpPr>
        <p:spPr>
          <a:xfrm>
            <a:off x="6864000" y="3999600"/>
            <a:ext cx="2328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/>
          </p:nvPr>
        </p:nvSpPr>
        <p:spPr>
          <a:xfrm>
            <a:off x="9192000" y="3999600"/>
            <a:ext cx="2328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715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0" y="3707507"/>
            <a:ext cx="10896619" cy="2529805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/>
          </p:nvPr>
        </p:nvSpPr>
        <p:spPr>
          <a:xfrm>
            <a:off x="768000" y="1458000"/>
            <a:ext cx="10752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513494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8" descr="ca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1" y="846138"/>
            <a:ext cx="11279716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9" descr="bandeau_page_car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Espace réservé du graphique 32"/>
          <p:cNvSpPr>
            <a:spLocks noGrp="1"/>
          </p:cNvSpPr>
          <p:nvPr>
            <p:ph type="chart" sz="quarter" idx="13"/>
          </p:nvPr>
        </p:nvSpPr>
        <p:spPr>
          <a:xfrm>
            <a:off x="1199456" y="5157788"/>
            <a:ext cx="4320480" cy="863600"/>
          </a:xfrm>
        </p:spPr>
        <p:txBody>
          <a:bodyPr rtlCol="0" anchor="ctr">
            <a:noAutofit/>
          </a:bodyPr>
          <a:lstStyle>
            <a:lvl1pPr marL="0" indent="0" algn="ctr">
              <a:defRPr sz="1200"/>
            </a:lvl1pPr>
          </a:lstStyle>
          <a:p>
            <a:pPr lvl="0"/>
            <a:r>
              <a:rPr lang="fr-FR" noProof="0" smtClean="0"/>
              <a:t>Cliquez sur l'icône pour ajouter un graphique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960068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bandeau_intercalair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1" y="0"/>
            <a:ext cx="77787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9" descr="bandeau_dernièr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1" y="0"/>
            <a:ext cx="7778749" cy="580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518400" y="5799600"/>
            <a:ext cx="2529600" cy="943200"/>
          </a:xfrm>
        </p:spPr>
        <p:txBody>
          <a:bodyPr anchor="t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19341" y="5799600"/>
            <a:ext cx="4737033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10"/>
          <p:cNvSpPr>
            <a:spLocks noGrp="1"/>
          </p:cNvSpPr>
          <p:nvPr>
            <p:ph type="sldNum" sz="quarter" idx="10"/>
          </p:nvPr>
        </p:nvSpPr>
        <p:spPr>
          <a:xfrm>
            <a:off x="768352" y="5445126"/>
            <a:ext cx="1492249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|  PAGE </a:t>
            </a:r>
            <a:fld id="{2EF5E28B-12F4-41DF-A62E-6A7CF41B4F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768351" y="5876926"/>
            <a:ext cx="3551767" cy="365125"/>
          </a:xfrm>
          <a:prstGeom prst="rect">
            <a:avLst/>
          </a:prstGeom>
        </p:spPr>
        <p:txBody>
          <a:bodyPr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CEA | 10 AVRIL 2012</a:t>
            </a:r>
          </a:p>
        </p:txBody>
      </p:sp>
    </p:spTree>
    <p:extLst>
      <p:ext uri="{BB962C8B-B14F-4D97-AF65-F5344CB8AC3E}">
        <p14:creationId xmlns:p14="http://schemas.microsoft.com/office/powerpoint/2010/main" val="41407542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562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09600" y="274640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641253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5" y="597121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36" y="1861045"/>
            <a:ext cx="1934265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1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72" y="4461088"/>
            <a:ext cx="8763803" cy="53553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A VENIR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1022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" y="597121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1" name="Espace réservé pour une image  10"/>
          <p:cNvSpPr>
            <a:spLocks noGrp="1"/>
          </p:cNvSpPr>
          <p:nvPr>
            <p:ph type="pic" sz="quarter" idx="11"/>
          </p:nvPr>
        </p:nvSpPr>
        <p:spPr>
          <a:xfrm>
            <a:off x="6182289" y="815467"/>
            <a:ext cx="4984044" cy="86177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72" y="4461088"/>
            <a:ext cx="8763803" cy="53553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 A VENIR</a:t>
            </a:r>
            <a:endParaRPr lang="fr-FR" dirty="0"/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0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36" y="1861045"/>
            <a:ext cx="1934265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0422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6"/>
            <a:ext cx="2139247" cy="369332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dirty="0" smtClean="0"/>
              <a:t>Partie 1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1332600" y="731103"/>
            <a:ext cx="6094361" cy="86177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" y="596105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</p:spTree>
    <p:extLst>
      <p:ext uri="{BB962C8B-B14F-4D97-AF65-F5344CB8AC3E}">
        <p14:creationId xmlns:p14="http://schemas.microsoft.com/office/powerpoint/2010/main" val="290401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9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2"/>
          </p:nvPr>
        </p:nvSpPr>
        <p:spPr>
          <a:xfrm>
            <a:off x="1332605" y="814952"/>
            <a:ext cx="6877908" cy="46172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" y="596105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l’énergie 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a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7"/>
            <a:ext cx="2139247" cy="369332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dirty="0" smtClean="0"/>
              <a:t>Partie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95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>
          <a:xfrm>
            <a:off x="881103" y="1755888"/>
            <a:ext cx="10515600" cy="4723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89" indent="-228589">
              <a:buClr>
                <a:srgbClr val="65A702"/>
              </a:buClr>
              <a:buFont typeface="Wingdings" panose="05000000000000000000" pitchFamily="2" charset="2"/>
              <a:buChar char="n"/>
              <a:defRPr sz="2667">
                <a:solidFill>
                  <a:schemeClr val="tx1"/>
                </a:solidFill>
              </a:defRPr>
            </a:lvl1pPr>
            <a:lvl2pPr marL="685766" indent="-228589"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 dirty="0" smtClean="0"/>
              <a:t> Modifier les styles du texte du masque</a:t>
            </a:r>
          </a:p>
          <a:p>
            <a:pPr lvl="1"/>
            <a:r>
              <a:rPr lang="fr-FR" dirty="0" smtClean="0"/>
              <a:t> 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099" y="1067648"/>
            <a:ext cx="10565835" cy="46172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667" b="1">
                <a:solidFill>
                  <a:srgbClr val="C00000"/>
                </a:solidFill>
              </a:defRPr>
            </a:lvl1pPr>
          </a:lstStyle>
          <a:p>
            <a:pPr lvl="0"/>
            <a:r>
              <a:rPr lang="fr-FR" dirty="0" smtClean="0"/>
              <a:t>Texte simple de la diapositive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0895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2"/>
            <a:ext cx="2029261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8408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22290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57189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5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218134"/>
            <a:ext cx="10972800" cy="335276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4620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5" y="596105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4" y="2307235"/>
            <a:ext cx="6354635" cy="56514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2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dirty="0" smtClean="0"/>
              <a:t>Merci de votre attention</a:t>
            </a:r>
            <a:endParaRPr lang="fr-FR" dirty="0"/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61" y="4403564"/>
            <a:ext cx="9130864" cy="221536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067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933" b="1" dirty="0" smtClean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933" dirty="0" smtClean="0">
                <a:solidFill>
                  <a:schemeClr val="tx1"/>
                </a:solidFill>
                <a:latin typeface="Calibri"/>
                <a:cs typeface="Calibri"/>
              </a:rPr>
              <a:t>: XXXXXXXXXXX</a:t>
            </a:r>
            <a:endParaRPr lang="fr-FR" sz="933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4" y="3140287"/>
            <a:ext cx="6285653" cy="35093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1867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1867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XXXXXX 2019</a:t>
            </a:r>
            <a:endParaRPr lang="fr-FR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alternatives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4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36" y="1861045"/>
            <a:ext cx="1934265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082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5" y="5961059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72" y="4461090"/>
            <a:ext cx="8763803" cy="53553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Annexes</a:t>
            </a:r>
            <a:endParaRPr lang="fr-FR" dirty="0"/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41" y="6158148"/>
            <a:ext cx="10376439" cy="408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atomique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et aux 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énergies </a:t>
            </a:r>
            <a:r>
              <a:rPr lang="fr-FR" sz="1467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a</a:t>
            </a:r>
            <a:r>
              <a:rPr lang="fr-FR" sz="1467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lternatives - </a:t>
            </a:r>
            <a:r>
              <a:rPr lang="fr-FR" sz="1467" kern="0" dirty="0" smtClean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74" y="5122100"/>
            <a:ext cx="3922679" cy="25853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LUNDI 18 MARS 2019</a:t>
            </a:r>
            <a:endParaRPr lang="fr-FR" dirty="0"/>
          </a:p>
        </p:txBody>
      </p:sp>
      <p:pic>
        <p:nvPicPr>
          <p:cNvPr id="9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36" y="1861045"/>
            <a:ext cx="1934265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3561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_CEA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11472602" y="6561953"/>
            <a:ext cx="646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54A77C5C-8883-4E90-AD2A-1B4DCA102EBF}" type="slidenum">
              <a:rPr lang="fr-FR" sz="1200" b="1" smtClean="0">
                <a:solidFill>
                  <a:prstClr val="white"/>
                </a:solidFill>
                <a:latin typeface="Arial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2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Espace réservé du contenu 16"/>
          <p:cNvSpPr>
            <a:spLocks noGrp="1"/>
          </p:cNvSpPr>
          <p:nvPr>
            <p:ph sz="quarter" idx="18"/>
          </p:nvPr>
        </p:nvSpPr>
        <p:spPr>
          <a:xfrm>
            <a:off x="719671" y="1628800"/>
            <a:ext cx="10945284" cy="968470"/>
          </a:xfrm>
          <a:prstGeom prst="rect">
            <a:avLst/>
          </a:prstGeom>
        </p:spPr>
        <p:txBody>
          <a:bodyPr/>
          <a:lstStyle>
            <a:lvl1pPr marL="342882" indent="-342882">
              <a:buFont typeface="Arial" pitchFamily="34" charset="0"/>
              <a:buChar char="•"/>
              <a:defRPr sz="2000">
                <a:solidFill>
                  <a:schemeClr val="accent5"/>
                </a:solidFill>
              </a:defRPr>
            </a:lvl1pPr>
            <a:lvl2pPr marL="801648" indent="-360346">
              <a:defRPr sz="1800"/>
            </a:lvl2pPr>
            <a:lvl3pPr marL="1171516" indent="-285737">
              <a:buSzPct val="60000"/>
              <a:buFont typeface="Arial" pitchFamily="34" charset="0"/>
              <a:buChar char="•"/>
              <a:defRPr sz="1600"/>
            </a:lvl3pPr>
            <a:lvl4pPr marL="838158" indent="0">
              <a:buFont typeface="Arial" pitchFamily="34" charset="0"/>
              <a:buNone/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19" hasCustomPrompt="1"/>
          </p:nvPr>
        </p:nvSpPr>
        <p:spPr>
          <a:xfrm>
            <a:off x="719671" y="981079"/>
            <a:ext cx="10945284" cy="6477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000" cap="all" baseline="0"/>
            </a:lvl1pPr>
          </a:lstStyle>
          <a:p>
            <a:pPr lvl="0"/>
            <a:r>
              <a:rPr lang="fr-FR" dirty="0" smtClean="0"/>
              <a:t>Cliquez ici pour ajouter un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7034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396703" y="6658261"/>
            <a:ext cx="470959" cy="115544"/>
          </a:xfrm>
        </p:spPr>
        <p:txBody>
          <a:bodyPr/>
          <a:lstStyle/>
          <a:p>
            <a:pPr algn="ctr"/>
            <a:fld id="{854A34C9-9A4B-6445-85E1-F779B5E87362}" type="slidenum">
              <a:rPr lang="fr-FR" sz="751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51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103" y="1630418"/>
            <a:ext cx="10515600" cy="960225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35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051"/>
            </a:lvl3pPr>
            <a:lvl4pPr marL="1257215" indent="-179602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900"/>
            </a:lvl4pPr>
            <a:lvl5pPr marL="1616418" indent="-17960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9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8"/>
            <a:ext cx="10565835" cy="279435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51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85255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7811159" y="6665909"/>
            <a:ext cx="3022939" cy="16927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Abdallah</a:t>
            </a:r>
            <a:r>
              <a:rPr lang="fr-FR" sz="1100" baseline="0" dirty="0" smtClean="0">
                <a:latin typeface="Calibri" panose="020F0502020204030204" pitchFamily="34" charset="0"/>
              </a:rPr>
              <a:t> </a:t>
            </a:r>
            <a:r>
              <a:rPr lang="fr-FR" sz="1100" baseline="0" dirty="0" err="1" smtClean="0">
                <a:latin typeface="Calibri" panose="020F0502020204030204" pitchFamily="34" charset="0"/>
              </a:rPr>
              <a:t>Lyoussi</a:t>
            </a:r>
            <a:r>
              <a:rPr lang="fr-FR" sz="1100" baseline="0" dirty="0" smtClean="0">
                <a:latin typeface="Calibri" panose="020F0502020204030204" pitchFamily="34" charset="0"/>
              </a:rPr>
              <a:t> , IRESNE Institute, CEA Cadarache 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10" r:id="rId4"/>
    <p:sldLayoutId id="2147483706" r:id="rId5"/>
    <p:sldLayoutId id="2147483709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  <p:sldLayoutId id="2147483733" r:id="rId13"/>
    <p:sldLayoutId id="2147483757" r:id="rId14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30 juin 2024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6615288" y="6658218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D93EF9F4-AE34-49DC-97D0-FAD9D8820A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30 juin 2024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6615288" y="6658218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4F291D3A-8C0C-4FFD-BCAB-01B375405E0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 7" descr="bandeau_texte.png"/>
          <p:cNvPicPr preferRelativeResize="0">
            <a:picLocks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15067" y="52389"/>
            <a:ext cx="9649884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205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68351" y="1268414"/>
            <a:ext cx="108966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59262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</a:defRPr>
      </a:lvl9pPr>
    </p:titleStyle>
    <p:bodyStyle>
      <a:lvl1pPr marL="923925" algn="l" rtl="0" eaLnBrk="0" fontAlgn="base" hangingPunct="0">
        <a:spcBef>
          <a:spcPct val="0"/>
        </a:spcBef>
        <a:spcAft>
          <a:spcPts val="400"/>
        </a:spcAft>
        <a:buFont typeface="Arial" panose="020B0604020202020204" pitchFamily="34" charset="0"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90000"/>
        <a:buBlip>
          <a:blip r:embed="rId13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SzPct val="36000"/>
        <a:buFont typeface="Arial" panose="020B0604020202020204" pitchFamily="34" charset="0"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SzPct val="36000"/>
        <a:buBlip>
          <a:blip r:embed="rId14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rtl="0" eaLnBrk="0" fontAlgn="base" hangingPunct="0">
        <a:lnSpc>
          <a:spcPts val="2000"/>
        </a:lnSpc>
        <a:spcBef>
          <a:spcPct val="0"/>
        </a:spcBef>
        <a:spcAft>
          <a:spcPct val="0"/>
        </a:spcAft>
        <a:buClr>
          <a:srgbClr val="666666"/>
        </a:buClr>
        <a:buFont typeface="Arial" panose="020B0604020202020204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293439"/>
            <a:ext cx="10515600" cy="186320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228589" lvl="0" indent="-228589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65A702"/>
              </a:buClr>
              <a:buFont typeface="Wingdings" panose="05000000000000000000" pitchFamily="2" charset="2"/>
              <a:buChar char="n"/>
            </a:pPr>
            <a:r>
              <a:rPr lang="fr-FR" dirty="0"/>
              <a:t>Modifier les styles du texte du masque</a:t>
            </a:r>
          </a:p>
          <a:p>
            <a:pPr marL="685766" lvl="1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q"/>
            </a:pPr>
            <a:r>
              <a:rPr lang="fr-FR" dirty="0"/>
              <a:t>Deuxième niveau</a:t>
            </a:r>
          </a:p>
          <a:p>
            <a:pPr marL="1142942" lvl="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6628063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" y="-25707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898034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" y="-25707"/>
            <a:ext cx="1219201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5" y="6673289"/>
            <a:ext cx="837259" cy="143565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933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90" y="192935"/>
            <a:ext cx="612423" cy="34648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28868" y="6622707"/>
            <a:ext cx="8437008" cy="172355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 smtClean="0">
                <a:solidFill>
                  <a:schemeClr val="tx1"/>
                </a:solidFill>
                <a:latin typeface="Calibri"/>
                <a:cs typeface="Calibri"/>
              </a:rPr>
              <a:t>Commissariat</a:t>
            </a:r>
            <a:r>
              <a:rPr lang="fr-FR" sz="800" kern="0" baseline="0" dirty="0" smtClean="0">
                <a:solidFill>
                  <a:schemeClr val="tx1"/>
                </a:solidFill>
                <a:latin typeface="Calibri"/>
                <a:cs typeface="Calibri"/>
              </a:rPr>
              <a:t> à l’énergie atomique et aux énergies alternatives</a:t>
            </a:r>
            <a:endParaRPr lang="fr-FR" sz="800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218134"/>
            <a:ext cx="10972800" cy="335276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4233872" y="6620568"/>
            <a:ext cx="6649856" cy="22153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933" b="0" i="0" kern="1200" baseline="0" dirty="0" err="1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Research</a:t>
            </a:r>
            <a:r>
              <a:rPr lang="fr-FR" sz="933" b="0" i="0" kern="1200" baseline="0" dirty="0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 Institute for </a:t>
            </a:r>
            <a:r>
              <a:rPr lang="fr-FR" sz="933" b="0" i="0" kern="1200" baseline="0" dirty="0" err="1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Nuclear</a:t>
            </a:r>
            <a:r>
              <a:rPr lang="fr-FR" sz="933" b="0" i="0" kern="1200" baseline="0" dirty="0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 System for </a:t>
            </a:r>
            <a:r>
              <a:rPr lang="fr-FR" sz="933" b="0" i="0" kern="1200" baseline="0" dirty="0" err="1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low</a:t>
            </a:r>
            <a:r>
              <a:rPr lang="fr-FR" sz="933" b="0" i="0" kern="1200" baseline="0" dirty="0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 </a:t>
            </a:r>
            <a:r>
              <a:rPr lang="fr-FR" sz="933" b="0" i="0" kern="1200" baseline="0" dirty="0" err="1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carbon</a:t>
            </a:r>
            <a:r>
              <a:rPr lang="fr-FR" sz="933" b="0" i="0" kern="1200" baseline="0" dirty="0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 </a:t>
            </a:r>
            <a:r>
              <a:rPr lang="fr-FR" sz="933" b="0" i="0" kern="1200" baseline="0" dirty="0" err="1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Energy</a:t>
            </a:r>
            <a:r>
              <a:rPr lang="fr-FR" sz="933" b="0" i="0" kern="1200" baseline="0" dirty="0" smtClean="0">
                <a:solidFill>
                  <a:schemeClr val="tx1"/>
                </a:solidFill>
                <a:effectLst/>
                <a:latin typeface="Calibri" charset="0"/>
                <a:cs typeface="Calibri" charset="0"/>
              </a:rPr>
              <a:t> I IRESNE </a:t>
            </a:r>
            <a:endParaRPr lang="fr-FR" sz="933" dirty="0">
              <a:solidFill>
                <a:schemeClr val="tx1"/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129058" y="6690419"/>
            <a:ext cx="3951723" cy="194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67" b="1" i="1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Document propriété du CEA – Reproduction et diffusion externes au CEA soumises à l’autorisation de l’émetteur</a:t>
            </a:r>
            <a:endParaRPr lang="fr-FR" sz="667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0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14354" rtl="0" eaLnBrk="1" latinLnBrk="0" hangingPunct="1">
        <a:lnSpc>
          <a:spcPct val="80000"/>
        </a:lnSpc>
        <a:spcBef>
          <a:spcPct val="0"/>
        </a:spcBef>
        <a:buNone/>
        <a:defRPr lang="fr-FR" sz="2133" b="1" kern="1200" cap="all" baseline="0" dirty="0">
          <a:solidFill>
            <a:schemeClr val="tx1"/>
          </a:solidFill>
          <a:latin typeface="Calibri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fr-FR" sz="2667" kern="1200" dirty="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lang="fr-FR" sz="2400" kern="1200" dirty="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133" kern="1200" dirty="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bdallah.lyoussi@cea.fr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26" Type="http://schemas.openxmlformats.org/officeDocument/2006/relationships/image" Target="../media/image71.png"/><Relationship Id="rId3" Type="http://schemas.openxmlformats.org/officeDocument/2006/relationships/diagramData" Target="../diagrams/data1.xml"/><Relationship Id="rId21" Type="http://schemas.openxmlformats.org/officeDocument/2006/relationships/image" Target="../media/image66.png"/><Relationship Id="rId7" Type="http://schemas.microsoft.com/office/2007/relationships/diagramDrawing" Target="../diagrams/drawing1.xml"/><Relationship Id="rId12" Type="http://schemas.openxmlformats.org/officeDocument/2006/relationships/image" Target="../media/image57.jpeg"/><Relationship Id="rId17" Type="http://schemas.openxmlformats.org/officeDocument/2006/relationships/image" Target="../media/image62.png"/><Relationship Id="rId25" Type="http://schemas.openxmlformats.org/officeDocument/2006/relationships/image" Target="../media/image70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29" Type="http://schemas.openxmlformats.org/officeDocument/2006/relationships/image" Target="../media/image74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6.png"/><Relationship Id="rId24" Type="http://schemas.openxmlformats.org/officeDocument/2006/relationships/image" Target="../media/image69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60.png"/><Relationship Id="rId23" Type="http://schemas.openxmlformats.org/officeDocument/2006/relationships/image" Target="../media/image68.png"/><Relationship Id="rId28" Type="http://schemas.openxmlformats.org/officeDocument/2006/relationships/image" Target="../media/image73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31" Type="http://schemas.openxmlformats.org/officeDocument/2006/relationships/image" Target="../media/image7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png"/><Relationship Id="rId27" Type="http://schemas.openxmlformats.org/officeDocument/2006/relationships/image" Target="../media/image72.png"/><Relationship Id="rId30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Relationship Id="rId14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400479" y="1050236"/>
            <a:ext cx="7919499" cy="1919205"/>
          </a:xfrm>
        </p:spPr>
        <p:txBody>
          <a:bodyPr/>
          <a:lstStyle/>
          <a:p>
            <a:pPr algn="ctr"/>
            <a:r>
              <a:rPr lang="en-US" sz="8000" dirty="0" smtClean="0"/>
              <a:t>Nuclear Energy</a:t>
            </a:r>
          </a:p>
          <a:p>
            <a:pPr algn="ctr"/>
            <a:r>
              <a:rPr lang="en-US" sz="4000" dirty="0" smtClean="0"/>
              <a:t>Some Basics &amp; Statistics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1011034" y="5469233"/>
            <a:ext cx="1819630" cy="378270"/>
          </a:xfrm>
        </p:spPr>
        <p:txBody>
          <a:bodyPr/>
          <a:lstStyle/>
          <a:p>
            <a:r>
              <a:rPr lang="fr-FR" dirty="0" smtClean="0"/>
              <a:t>Abdallah </a:t>
            </a:r>
            <a:r>
              <a:rPr lang="fr-FR" dirty="0" err="1" smtClean="0"/>
              <a:t>Lyoussi</a:t>
            </a:r>
            <a:endParaRPr lang="fr-FR" dirty="0"/>
          </a:p>
        </p:txBody>
      </p:sp>
      <p:pic>
        <p:nvPicPr>
          <p:cNvPr id="7" name="Image 6" descr="limmex-logo.png"/>
          <p:cNvPicPr>
            <a:picLocks noChangeAspect="1"/>
          </p:cNvPicPr>
          <p:nvPr/>
        </p:nvPicPr>
        <p:blipFill>
          <a:blip r:embed="rId3" cstate="print"/>
          <a:srcRect t="10241" b="11615"/>
          <a:stretch>
            <a:fillRect/>
          </a:stretch>
        </p:blipFill>
        <p:spPr>
          <a:xfrm>
            <a:off x="10146687" y="-113220"/>
            <a:ext cx="2102743" cy="771507"/>
          </a:xfrm>
          <a:prstGeom prst="rect">
            <a:avLst/>
          </a:prstGeom>
        </p:spPr>
      </p:pic>
      <p:sp>
        <p:nvSpPr>
          <p:cNvPr id="8" name="ZoneTexte 9"/>
          <p:cNvSpPr txBox="1">
            <a:spLocks noChangeArrowheads="1"/>
          </p:cNvSpPr>
          <p:nvPr/>
        </p:nvSpPr>
        <p:spPr bwMode="auto">
          <a:xfrm>
            <a:off x="5499653" y="3470784"/>
            <a:ext cx="430165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Abdallah Lyoussi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CEA/IRESNE, France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Senior Fellow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2000" dirty="0" smtClean="0">
                <a:solidFill>
                  <a:schemeClr val="bg1"/>
                </a:solidFill>
                <a:latin typeface="Arial" panose="020B0604020202020204" pitchFamily="34" charset="0"/>
              </a:rPr>
              <a:t>(IEEE DL)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fr-FR" sz="2000" dirty="0" smtClean="0">
                <a:solidFill>
                  <a:schemeClr val="bg1"/>
                </a:solidFill>
                <a:latin typeface="Arial"/>
                <a:hlinkClick r:id="rId4"/>
              </a:rPr>
              <a:t>abdallah.lyoussi@cea.fr</a:t>
            </a:r>
            <a:endParaRPr lang="fr-FR" altLang="fr-FR" sz="2000" dirty="0" smtClean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6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re 1"/>
          <p:cNvSpPr>
            <a:spLocks noGrp="1"/>
          </p:cNvSpPr>
          <p:nvPr>
            <p:ph type="title"/>
          </p:nvPr>
        </p:nvSpPr>
        <p:spPr bwMode="auto">
          <a:xfrm>
            <a:off x="1446070" y="-125990"/>
            <a:ext cx="8362948" cy="89933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altLang="fr-FR" sz="3200" dirty="0" smtClean="0">
                <a:latin typeface="Calibri" panose="020F0502020204030204" pitchFamily="34" charset="0"/>
              </a:rPr>
              <a:t>The future </a:t>
            </a:r>
            <a:r>
              <a:rPr altLang="fr-FR" sz="3200" dirty="0" err="1" smtClean="0">
                <a:latin typeface="Calibri" panose="020F0502020204030204" pitchFamily="34" charset="0"/>
              </a:rPr>
              <a:t>will</a:t>
            </a:r>
            <a:r>
              <a:rPr altLang="fr-FR" sz="3200" dirty="0" smtClean="0">
                <a:latin typeface="Calibri" panose="020F0502020204030204" pitchFamily="34" charset="0"/>
              </a:rPr>
              <a:t> </a:t>
            </a:r>
            <a:r>
              <a:rPr altLang="fr-FR" sz="3200" dirty="0" err="1" smtClean="0">
                <a:latin typeface="Calibri" panose="020F0502020204030204" pitchFamily="34" charset="0"/>
              </a:rPr>
              <a:t>be</a:t>
            </a:r>
            <a:r>
              <a:rPr altLang="fr-FR" sz="3200" dirty="0" smtClean="0">
                <a:latin typeface="Calibri" panose="020F0502020204030204" pitchFamily="34" charset="0"/>
              </a:rPr>
              <a:t> </a:t>
            </a:r>
            <a:r>
              <a:rPr altLang="fr-FR" sz="3200" dirty="0" err="1" smtClean="0">
                <a:latin typeface="Calibri" panose="020F0502020204030204" pitchFamily="34" charset="0"/>
              </a:rPr>
              <a:t>Electrical</a:t>
            </a:r>
            <a:r>
              <a:rPr altLang="fr-FR" sz="3200" dirty="0" smtClean="0">
                <a:latin typeface="Calibri" panose="020F0502020204030204" pitchFamily="34" charset="0"/>
              </a:rPr>
              <a:t>…or </a:t>
            </a:r>
            <a:r>
              <a:rPr altLang="fr-FR" sz="3200" dirty="0" err="1" smtClean="0">
                <a:latin typeface="Calibri" panose="020F0502020204030204" pitchFamily="34" charset="0"/>
              </a:rPr>
              <a:t>it</a:t>
            </a:r>
            <a:r>
              <a:rPr altLang="fr-FR" sz="3200" dirty="0" smtClean="0">
                <a:latin typeface="Calibri" panose="020F0502020204030204" pitchFamily="34" charset="0"/>
              </a:rPr>
              <a:t> </a:t>
            </a:r>
            <a:r>
              <a:rPr altLang="fr-FR" sz="3200" dirty="0" err="1" smtClean="0">
                <a:latin typeface="Calibri" panose="020F0502020204030204" pitchFamily="34" charset="0"/>
              </a:rPr>
              <a:t>will</a:t>
            </a:r>
            <a:r>
              <a:rPr altLang="fr-FR" sz="3200" dirty="0" smtClean="0">
                <a:latin typeface="Calibri" panose="020F0502020204030204" pitchFamily="34" charset="0"/>
              </a:rPr>
              <a:t> not </a:t>
            </a:r>
            <a:r>
              <a:rPr altLang="fr-FR" sz="3200" dirty="0" err="1" smtClean="0">
                <a:latin typeface="Calibri" panose="020F0502020204030204" pitchFamily="34" charset="0"/>
              </a:rPr>
              <a:t>be</a:t>
            </a:r>
            <a:r>
              <a:rPr altLang="fr-FR" sz="3200" dirty="0" smtClean="0">
                <a:latin typeface="Calibri" panose="020F0502020204030204" pitchFamily="34" charset="0"/>
              </a:rPr>
              <a:t>  </a:t>
            </a:r>
            <a:endParaRPr altLang="fr-FR" sz="3200" dirty="0">
              <a:latin typeface="Calibri" panose="020F0502020204030204" pitchFamily="34" charset="0"/>
            </a:endParaRPr>
          </a:p>
        </p:txBody>
      </p:sp>
      <p:pic>
        <p:nvPicPr>
          <p:cNvPr id="109572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4" y="792163"/>
            <a:ext cx="4446587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3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4" y="792163"/>
            <a:ext cx="4325937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4" name="Rectangle 7"/>
          <p:cNvSpPr>
            <a:spLocks noChangeArrowheads="1"/>
          </p:cNvSpPr>
          <p:nvPr/>
        </p:nvSpPr>
        <p:spPr bwMode="auto">
          <a:xfrm>
            <a:off x="1941513" y="4511675"/>
            <a:ext cx="84756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fr-FR" dirty="0" smtClean="0">
                <a:solidFill>
                  <a:srgbClr val="000000"/>
                </a:solidFill>
                <a:latin typeface="Montserrat"/>
              </a:rPr>
              <a:t>The world will need more than </a:t>
            </a:r>
            <a:r>
              <a:rPr lang="en-US" altLang="fr-FR" dirty="0" smtClean="0">
                <a:solidFill>
                  <a:srgbClr val="FF0000"/>
                </a:solidFill>
                <a:latin typeface="Montserrat"/>
              </a:rPr>
              <a:t>15 GW </a:t>
            </a:r>
            <a:r>
              <a:rPr lang="en-US" altLang="fr-FR" dirty="0" smtClean="0">
                <a:solidFill>
                  <a:srgbClr val="000000"/>
                </a:solidFill>
                <a:latin typeface="Montserrat"/>
              </a:rPr>
              <a:t>of new nuclear  every year </a:t>
            </a:r>
            <a:r>
              <a:rPr lang="en-US" altLang="fr-FR" dirty="0" smtClean="0">
                <a:solidFill>
                  <a:srgbClr val="FF0000"/>
                </a:solidFill>
                <a:latin typeface="Montserrat"/>
              </a:rPr>
              <a:t>until 2070 </a:t>
            </a:r>
            <a:r>
              <a:rPr lang="en-US" altLang="fr-FR" dirty="0" smtClean="0">
                <a:solidFill>
                  <a:srgbClr val="000000"/>
                </a:solidFill>
                <a:latin typeface="Montserrat"/>
              </a:rPr>
              <a:t>according to IEA</a:t>
            </a:r>
            <a:endParaRPr lang="en-US" altLang="fr-FR" dirty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109575" name="Rectangle 8"/>
          <p:cNvSpPr>
            <a:spLocks noChangeArrowheads="1"/>
          </p:cNvSpPr>
          <p:nvPr/>
        </p:nvSpPr>
        <p:spPr bwMode="auto">
          <a:xfrm>
            <a:off x="4494214" y="3425826"/>
            <a:ext cx="3455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fr-FR" dirty="0" smtClean="0">
                <a:solidFill>
                  <a:srgbClr val="FF0000"/>
                </a:solidFill>
                <a:latin typeface="Montserrat"/>
              </a:rPr>
              <a:t>Carbon Neutrality  </a:t>
            </a:r>
            <a:endParaRPr lang="en-US" altLang="fr-FR" dirty="0">
              <a:solidFill>
                <a:srgbClr val="FF0000"/>
              </a:solidFill>
              <a:latin typeface="Montserrat"/>
            </a:endParaRPr>
          </a:p>
        </p:txBody>
      </p:sp>
      <p:pic>
        <p:nvPicPr>
          <p:cNvPr id="109576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4" y="5683250"/>
            <a:ext cx="15144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7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638" y="5541964"/>
            <a:ext cx="1630362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èche vers le bas 11"/>
          <p:cNvSpPr/>
          <p:nvPr/>
        </p:nvSpPr>
        <p:spPr>
          <a:xfrm>
            <a:off x="6094414" y="3916363"/>
            <a:ext cx="509587" cy="576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09579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200" y="5541964"/>
            <a:ext cx="1087438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80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5597526"/>
            <a:ext cx="14605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81" name="Imag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88" b="21252"/>
          <a:stretch>
            <a:fillRect/>
          </a:stretch>
        </p:blipFill>
        <p:spPr bwMode="auto">
          <a:xfrm>
            <a:off x="4791076" y="5621338"/>
            <a:ext cx="17748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lèche droite 1"/>
          <p:cNvSpPr/>
          <p:nvPr/>
        </p:nvSpPr>
        <p:spPr>
          <a:xfrm>
            <a:off x="5915026" y="1655763"/>
            <a:ext cx="423863" cy="279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9583" name="ZoneTexte 2"/>
          <p:cNvSpPr txBox="1">
            <a:spLocks noChangeArrowheads="1"/>
          </p:cNvSpPr>
          <p:nvPr/>
        </p:nvSpPr>
        <p:spPr bwMode="auto">
          <a:xfrm>
            <a:off x="5559425" y="1368426"/>
            <a:ext cx="11064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fr-FR" altLang="fr-FR" sz="1200">
                <a:solidFill>
                  <a:srgbClr val="FF0000"/>
                </a:solidFill>
                <a:latin typeface="Montserrat"/>
              </a:rPr>
              <a:t>- 40% Tot</a:t>
            </a:r>
          </a:p>
        </p:txBody>
      </p:sp>
      <p:pic>
        <p:nvPicPr>
          <p:cNvPr id="10958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9" y="5675314"/>
            <a:ext cx="12604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6"/>
          <p:cNvCxnSpPr/>
          <p:nvPr/>
        </p:nvCxnSpPr>
        <p:spPr>
          <a:xfrm flipH="1">
            <a:off x="4787901" y="5621338"/>
            <a:ext cx="1774825" cy="9715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 flipV="1">
            <a:off x="4791075" y="5624513"/>
            <a:ext cx="1771650" cy="9318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587" name="ZoneTexte 2"/>
          <p:cNvSpPr txBox="1">
            <a:spLocks noChangeArrowheads="1"/>
          </p:cNvSpPr>
          <p:nvPr/>
        </p:nvSpPr>
        <p:spPr bwMode="auto">
          <a:xfrm>
            <a:off x="5538788" y="1933576"/>
            <a:ext cx="1281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fr-FR" altLang="fr-FR" sz="1200">
                <a:solidFill>
                  <a:srgbClr val="FF0000"/>
                </a:solidFill>
                <a:latin typeface="Montserrat"/>
              </a:rPr>
              <a:t>+20% Elec</a:t>
            </a:r>
          </a:p>
        </p:txBody>
      </p:sp>
      <p:sp>
        <p:nvSpPr>
          <p:cNvPr id="20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7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" name="Connecteur droit 77"/>
          <p:cNvCxnSpPr/>
          <p:nvPr/>
        </p:nvCxnSpPr>
        <p:spPr>
          <a:xfrm>
            <a:off x="3078164" y="1422021"/>
            <a:ext cx="305752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3062289" y="2866646"/>
            <a:ext cx="3057525" cy="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>
          <a:xfrm flipV="1">
            <a:off x="3062288" y="3773109"/>
            <a:ext cx="2127250" cy="12700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3" name="Connecteur droit 92"/>
          <p:cNvCxnSpPr/>
          <p:nvPr/>
        </p:nvCxnSpPr>
        <p:spPr>
          <a:xfrm flipV="1">
            <a:off x="3124200" y="4677985"/>
            <a:ext cx="1784350" cy="9525"/>
          </a:xfrm>
          <a:prstGeom prst="line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6" name="Diagramme 15"/>
          <p:cNvGraphicFramePr/>
          <p:nvPr>
            <p:extLst>
              <p:ext uri="{D42A27DB-BD31-4B8C-83A1-F6EECF244321}">
                <p14:modId xmlns:p14="http://schemas.microsoft.com/office/powerpoint/2010/main" val="97998407"/>
              </p:ext>
            </p:extLst>
          </p:nvPr>
        </p:nvGraphicFramePr>
        <p:xfrm>
          <a:off x="4301613" y="906780"/>
          <a:ext cx="6366387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Flèche droite 16"/>
          <p:cNvSpPr/>
          <p:nvPr/>
        </p:nvSpPr>
        <p:spPr>
          <a:xfrm>
            <a:off x="2054226" y="5366959"/>
            <a:ext cx="8613775" cy="958850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110600" name="Imag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8" y="5209797"/>
            <a:ext cx="7239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Imag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6" y="5216146"/>
            <a:ext cx="588963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2" name="Imag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113" y="5206621"/>
            <a:ext cx="120015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3" name="Image 21"/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675" y="5220909"/>
            <a:ext cx="6794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4" name="Imag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4" y="4920871"/>
            <a:ext cx="65722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5" name="Image 6"/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4917697"/>
            <a:ext cx="60325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6" name="Imag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5344734"/>
            <a:ext cx="577850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7" name="Image 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5" y="4566860"/>
            <a:ext cx="12255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llipse 12"/>
          <p:cNvSpPr/>
          <p:nvPr/>
        </p:nvSpPr>
        <p:spPr>
          <a:xfrm>
            <a:off x="9750426" y="1591885"/>
            <a:ext cx="430213" cy="401637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10609" name="Image 1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5325685"/>
            <a:ext cx="603250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10" name="Image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4" y="3303210"/>
            <a:ext cx="13430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11" name="Image 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6" y="2395160"/>
            <a:ext cx="14128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12" name="Image 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4830384"/>
            <a:ext cx="525462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>
            <a:off x="1878014" y="6368672"/>
            <a:ext cx="8797925" cy="23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360863" y="630517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4991100" y="63115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6691313" y="6316285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7273925" y="63115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5553075" y="6309935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6135688" y="630517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7812088" y="63115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8393113" y="6306759"/>
            <a:ext cx="0" cy="163512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2012950" y="62861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2595563" y="629247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133725" y="629247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3714750" y="6297235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626" name="ZoneTexte 22"/>
          <p:cNvSpPr txBox="1">
            <a:spLocks noChangeArrowheads="1"/>
          </p:cNvSpPr>
          <p:nvPr/>
        </p:nvSpPr>
        <p:spPr bwMode="auto">
          <a:xfrm>
            <a:off x="4775200" y="6459159"/>
            <a:ext cx="5413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1950</a:t>
            </a:r>
          </a:p>
        </p:txBody>
      </p:sp>
      <p:sp>
        <p:nvSpPr>
          <p:cNvPr id="110627" name="ZoneTexte 43"/>
          <p:cNvSpPr txBox="1">
            <a:spLocks noChangeArrowheads="1"/>
          </p:cNvSpPr>
          <p:nvPr/>
        </p:nvSpPr>
        <p:spPr bwMode="auto">
          <a:xfrm>
            <a:off x="4144964" y="6455984"/>
            <a:ext cx="5413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1940</a:t>
            </a:r>
          </a:p>
        </p:txBody>
      </p:sp>
      <p:sp>
        <p:nvSpPr>
          <p:cNvPr id="110628" name="ZoneTexte 44"/>
          <p:cNvSpPr txBox="1">
            <a:spLocks noChangeArrowheads="1"/>
          </p:cNvSpPr>
          <p:nvPr/>
        </p:nvSpPr>
        <p:spPr bwMode="auto">
          <a:xfrm>
            <a:off x="3541714" y="6460746"/>
            <a:ext cx="5413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1930</a:t>
            </a:r>
          </a:p>
        </p:txBody>
      </p:sp>
      <p:sp>
        <p:nvSpPr>
          <p:cNvPr id="110629" name="ZoneTexte 45"/>
          <p:cNvSpPr txBox="1">
            <a:spLocks noChangeArrowheads="1"/>
          </p:cNvSpPr>
          <p:nvPr/>
        </p:nvSpPr>
        <p:spPr bwMode="auto">
          <a:xfrm>
            <a:off x="2919413" y="6452809"/>
            <a:ext cx="539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1920</a:t>
            </a:r>
          </a:p>
        </p:txBody>
      </p:sp>
      <p:sp>
        <p:nvSpPr>
          <p:cNvPr id="110630" name="ZoneTexte 46"/>
          <p:cNvSpPr txBox="1">
            <a:spLocks noChangeArrowheads="1"/>
          </p:cNvSpPr>
          <p:nvPr/>
        </p:nvSpPr>
        <p:spPr bwMode="auto">
          <a:xfrm>
            <a:off x="2322513" y="6432171"/>
            <a:ext cx="539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1910</a:t>
            </a:r>
          </a:p>
        </p:txBody>
      </p:sp>
      <p:sp>
        <p:nvSpPr>
          <p:cNvPr id="110631" name="ZoneTexte 47"/>
          <p:cNvSpPr txBox="1">
            <a:spLocks noChangeArrowheads="1"/>
          </p:cNvSpPr>
          <p:nvPr/>
        </p:nvSpPr>
        <p:spPr bwMode="auto">
          <a:xfrm>
            <a:off x="1806575" y="6432171"/>
            <a:ext cx="539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1900</a:t>
            </a:r>
          </a:p>
        </p:txBody>
      </p:sp>
      <p:sp>
        <p:nvSpPr>
          <p:cNvPr id="110632" name="ZoneTexte 48"/>
          <p:cNvSpPr txBox="1">
            <a:spLocks noChangeArrowheads="1"/>
          </p:cNvSpPr>
          <p:nvPr/>
        </p:nvSpPr>
        <p:spPr bwMode="auto">
          <a:xfrm>
            <a:off x="5292725" y="6452809"/>
            <a:ext cx="5413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1960</a:t>
            </a:r>
          </a:p>
        </p:txBody>
      </p:sp>
      <p:sp>
        <p:nvSpPr>
          <p:cNvPr id="110633" name="ZoneTexte 49"/>
          <p:cNvSpPr txBox="1">
            <a:spLocks noChangeArrowheads="1"/>
          </p:cNvSpPr>
          <p:nvPr/>
        </p:nvSpPr>
        <p:spPr bwMode="auto">
          <a:xfrm>
            <a:off x="5967414" y="6460746"/>
            <a:ext cx="5413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1970</a:t>
            </a:r>
          </a:p>
        </p:txBody>
      </p:sp>
      <p:sp>
        <p:nvSpPr>
          <p:cNvPr id="110634" name="ZoneTexte 50"/>
          <p:cNvSpPr txBox="1">
            <a:spLocks noChangeArrowheads="1"/>
          </p:cNvSpPr>
          <p:nvPr/>
        </p:nvSpPr>
        <p:spPr bwMode="auto">
          <a:xfrm>
            <a:off x="6488114" y="6470272"/>
            <a:ext cx="5413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1980</a:t>
            </a:r>
          </a:p>
        </p:txBody>
      </p:sp>
      <p:sp>
        <p:nvSpPr>
          <p:cNvPr id="110635" name="ZoneTexte 51"/>
          <p:cNvSpPr txBox="1">
            <a:spLocks noChangeArrowheads="1"/>
          </p:cNvSpPr>
          <p:nvPr/>
        </p:nvSpPr>
        <p:spPr bwMode="auto">
          <a:xfrm>
            <a:off x="7064375" y="6465509"/>
            <a:ext cx="5413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1990</a:t>
            </a:r>
          </a:p>
        </p:txBody>
      </p:sp>
      <p:sp>
        <p:nvSpPr>
          <p:cNvPr id="110636" name="ZoneTexte 52"/>
          <p:cNvSpPr txBox="1">
            <a:spLocks noChangeArrowheads="1"/>
          </p:cNvSpPr>
          <p:nvPr/>
        </p:nvSpPr>
        <p:spPr bwMode="auto">
          <a:xfrm>
            <a:off x="7624764" y="6470272"/>
            <a:ext cx="5413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2000</a:t>
            </a:r>
          </a:p>
        </p:txBody>
      </p:sp>
      <p:sp>
        <p:nvSpPr>
          <p:cNvPr id="110637" name="ZoneTexte 53"/>
          <p:cNvSpPr txBox="1">
            <a:spLocks noChangeArrowheads="1"/>
          </p:cNvSpPr>
          <p:nvPr/>
        </p:nvSpPr>
        <p:spPr bwMode="auto">
          <a:xfrm>
            <a:off x="8183564" y="6448046"/>
            <a:ext cx="5413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2010</a:t>
            </a:r>
          </a:p>
        </p:txBody>
      </p:sp>
      <p:cxnSp>
        <p:nvCxnSpPr>
          <p:cNvPr id="55" name="Connecteur droit 54"/>
          <p:cNvCxnSpPr/>
          <p:nvPr/>
        </p:nvCxnSpPr>
        <p:spPr>
          <a:xfrm>
            <a:off x="8974138" y="6316285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9555163" y="63115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10093325" y="6311522"/>
            <a:ext cx="0" cy="16192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641" name="ZoneTexte 59"/>
          <p:cNvSpPr txBox="1">
            <a:spLocks noChangeArrowheads="1"/>
          </p:cNvSpPr>
          <p:nvPr/>
        </p:nvSpPr>
        <p:spPr bwMode="auto">
          <a:xfrm>
            <a:off x="8794750" y="6448046"/>
            <a:ext cx="539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2020</a:t>
            </a:r>
          </a:p>
        </p:txBody>
      </p:sp>
      <p:sp>
        <p:nvSpPr>
          <p:cNvPr id="110642" name="ZoneTexte 60"/>
          <p:cNvSpPr txBox="1">
            <a:spLocks noChangeArrowheads="1"/>
          </p:cNvSpPr>
          <p:nvPr/>
        </p:nvSpPr>
        <p:spPr bwMode="auto">
          <a:xfrm>
            <a:off x="9345613" y="6449634"/>
            <a:ext cx="539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2030</a:t>
            </a:r>
          </a:p>
        </p:txBody>
      </p:sp>
      <p:sp>
        <p:nvSpPr>
          <p:cNvPr id="110643" name="ZoneTexte 61"/>
          <p:cNvSpPr txBox="1">
            <a:spLocks noChangeArrowheads="1"/>
          </p:cNvSpPr>
          <p:nvPr/>
        </p:nvSpPr>
        <p:spPr bwMode="auto">
          <a:xfrm>
            <a:off x="9902825" y="6448046"/>
            <a:ext cx="5413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2040</a:t>
            </a:r>
          </a:p>
        </p:txBody>
      </p:sp>
      <p:sp>
        <p:nvSpPr>
          <p:cNvPr id="110644" name="ZoneTexte 62"/>
          <p:cNvSpPr txBox="1">
            <a:spLocks noChangeArrowheads="1"/>
          </p:cNvSpPr>
          <p:nvPr/>
        </p:nvSpPr>
        <p:spPr bwMode="auto">
          <a:xfrm>
            <a:off x="10361614" y="6432172"/>
            <a:ext cx="5413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800">
                <a:solidFill>
                  <a:srgbClr val="000000"/>
                </a:solidFill>
                <a:latin typeface="Arial" panose="020B0604020202020204" pitchFamily="34" charset="0"/>
              </a:rPr>
              <a:t>2050</a:t>
            </a:r>
          </a:p>
        </p:txBody>
      </p:sp>
      <p:pic>
        <p:nvPicPr>
          <p:cNvPr id="110645" name="Image 2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1" y="4871659"/>
            <a:ext cx="2079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46" name="Image 28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88" y="4871660"/>
            <a:ext cx="4365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0647" name="Groupe 65"/>
          <p:cNvGrpSpPr>
            <a:grpSpLocks/>
          </p:cNvGrpSpPr>
          <p:nvPr/>
        </p:nvGrpSpPr>
        <p:grpSpPr bwMode="auto">
          <a:xfrm>
            <a:off x="9050339" y="1896684"/>
            <a:ext cx="1882775" cy="468312"/>
            <a:chOff x="3380667" y="1479199"/>
            <a:chExt cx="2017110" cy="593066"/>
          </a:xfrm>
        </p:grpSpPr>
        <p:sp>
          <p:nvSpPr>
            <p:cNvPr id="67" name="Rectangle 66"/>
            <p:cNvSpPr/>
            <p:nvPr/>
          </p:nvSpPr>
          <p:spPr>
            <a:xfrm>
              <a:off x="3467406" y="1479199"/>
              <a:ext cx="1806215" cy="44831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ZoneTexte 67"/>
            <p:cNvSpPr txBox="1"/>
            <p:nvPr/>
          </p:nvSpPr>
          <p:spPr>
            <a:xfrm>
              <a:off x="3380667" y="1636010"/>
              <a:ext cx="2017110" cy="4362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09959" tIns="0" rIns="0" bIns="0" spcCol="1270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800" dirty="0">
                  <a:solidFill>
                    <a:srgbClr val="00B050"/>
                  </a:solidFill>
                </a:rPr>
                <a:t>Generation IV</a:t>
              </a:r>
            </a:p>
          </p:txBody>
        </p:sp>
      </p:grpSp>
      <p:pic>
        <p:nvPicPr>
          <p:cNvPr id="110648" name="Image 4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151" y="1860171"/>
            <a:ext cx="3968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49" name="Image 4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538" y="1036259"/>
            <a:ext cx="1397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50" name="Image 63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4" y="874335"/>
            <a:ext cx="9683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651" name="Rectangle 71"/>
          <p:cNvSpPr>
            <a:spLocks noChangeArrowheads="1"/>
          </p:cNvSpPr>
          <p:nvPr/>
        </p:nvSpPr>
        <p:spPr bwMode="auto">
          <a:xfrm>
            <a:off x="1795464" y="6051172"/>
            <a:ext cx="619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fr-FR" altLang="fr-FR" sz="700" b="0">
                <a:solidFill>
                  <a:srgbClr val="000000"/>
                </a:solidFill>
              </a:rPr>
              <a:t>W. Röntgen</a:t>
            </a:r>
          </a:p>
        </p:txBody>
      </p:sp>
      <p:sp>
        <p:nvSpPr>
          <p:cNvPr id="110652" name="Rectangle 72"/>
          <p:cNvSpPr>
            <a:spLocks noChangeArrowheads="1"/>
          </p:cNvSpPr>
          <p:nvPr/>
        </p:nvSpPr>
        <p:spPr bwMode="auto">
          <a:xfrm>
            <a:off x="2465388" y="6046410"/>
            <a:ext cx="6588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H. Becquerel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110653" name="Rectangle 82"/>
          <p:cNvSpPr>
            <a:spLocks noChangeArrowheads="1"/>
          </p:cNvSpPr>
          <p:nvPr/>
        </p:nvSpPr>
        <p:spPr bwMode="auto">
          <a:xfrm>
            <a:off x="3360739" y="6055935"/>
            <a:ext cx="75723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P. and M. Curie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110654" name="Rectangle 83"/>
          <p:cNvSpPr>
            <a:spLocks noChangeArrowheads="1"/>
          </p:cNvSpPr>
          <p:nvPr/>
        </p:nvSpPr>
        <p:spPr bwMode="auto">
          <a:xfrm>
            <a:off x="4349750" y="6065460"/>
            <a:ext cx="4826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F. Joliot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110655" name="Rectangle 84"/>
          <p:cNvSpPr>
            <a:spLocks noChangeArrowheads="1"/>
          </p:cNvSpPr>
          <p:nvPr/>
        </p:nvSpPr>
        <p:spPr bwMode="auto">
          <a:xfrm>
            <a:off x="4999039" y="6070222"/>
            <a:ext cx="7000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Ch. De Gaulle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110656" name="Rectangle 73"/>
          <p:cNvSpPr>
            <a:spLocks noChangeArrowheads="1"/>
          </p:cNvSpPr>
          <p:nvPr/>
        </p:nvSpPr>
        <p:spPr bwMode="auto">
          <a:xfrm>
            <a:off x="6808789" y="6046410"/>
            <a:ext cx="7778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Pierre Messmer </a:t>
            </a:r>
            <a:endParaRPr lang="fr-FR" altLang="fr-FR" sz="700" b="0">
              <a:solidFill>
                <a:srgbClr val="000000"/>
              </a:solidFill>
            </a:endParaRPr>
          </a:p>
        </p:txBody>
      </p:sp>
      <p:sp>
        <p:nvSpPr>
          <p:cNvPr id="110657" name="Rectangle 87"/>
          <p:cNvSpPr>
            <a:spLocks noChangeArrowheads="1"/>
          </p:cNvSpPr>
          <p:nvPr/>
        </p:nvSpPr>
        <p:spPr bwMode="auto">
          <a:xfrm>
            <a:off x="3624263" y="4363660"/>
            <a:ext cx="14478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Zoé, the 1</a:t>
            </a:r>
            <a:r>
              <a:rPr lang="en-US" altLang="fr-FR" sz="700" b="0" baseline="30000">
                <a:solidFill>
                  <a:srgbClr val="000000"/>
                </a:solidFill>
              </a:rPr>
              <a:t>st</a:t>
            </a:r>
            <a:r>
              <a:rPr lang="en-US" altLang="fr-FR" sz="700" b="0">
                <a:solidFill>
                  <a:srgbClr val="000000"/>
                </a:solidFill>
              </a:rPr>
              <a:t> French nuclear reactor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5268914" y="4023934"/>
            <a:ext cx="8842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UNGG</a:t>
            </a:r>
          </a:p>
          <a:p>
            <a:pPr>
              <a:defRPr/>
            </a:pPr>
            <a:r>
              <a:rPr lang="fr-FR" sz="12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ChoozA</a:t>
            </a:r>
            <a:endParaRPr lang="fr-FR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Magnox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3722688" y="2961896"/>
            <a:ext cx="1185862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Early prototypes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5092700" y="2110996"/>
            <a:ext cx="14986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Commercial reactors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6646863" y="3222246"/>
            <a:ext cx="933450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PWR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REP900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REP1300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N4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AGR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BWR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CANDU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RBMK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6083300" y="779084"/>
            <a:ext cx="13335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50" dirty="0">
                <a:solidFill>
                  <a:prstClr val="black"/>
                </a:solidFill>
                <a:latin typeface="Arial"/>
              </a:rPr>
              <a:t>Advanced </a:t>
            </a:r>
            <a:r>
              <a:rPr lang="fr-FR" sz="1050" dirty="0" err="1">
                <a:solidFill>
                  <a:prstClr val="black"/>
                </a:solidFill>
                <a:latin typeface="Arial"/>
              </a:rPr>
              <a:t>LWRs</a:t>
            </a:r>
            <a:endParaRPr lang="fr-FR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8167688" y="2804735"/>
            <a:ext cx="1166812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AP600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System 80+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CANDU6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ABWR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ACR1000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AP1000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EPR</a:t>
            </a:r>
          </a:p>
          <a:p>
            <a:pPr>
              <a:defRPr/>
            </a:pPr>
            <a:r>
              <a:rPr lang="fr-FR" sz="1200" dirty="0">
                <a:solidFill>
                  <a:prstClr val="black"/>
                </a:solidFill>
                <a:latin typeface="Arial"/>
              </a:rPr>
              <a:t>ESBWR</a:t>
            </a:r>
          </a:p>
        </p:txBody>
      </p:sp>
      <p:sp>
        <p:nvSpPr>
          <p:cNvPr id="79" name="ZoneTexte 78"/>
          <p:cNvSpPr txBox="1"/>
          <p:nvPr/>
        </p:nvSpPr>
        <p:spPr>
          <a:xfrm>
            <a:off x="9056689" y="839410"/>
            <a:ext cx="1558925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rgbClr val="00B050"/>
                </a:solidFill>
                <a:latin typeface="Arial"/>
              </a:rPr>
              <a:t>-Enhanced Safety</a:t>
            </a:r>
          </a:p>
          <a:p>
            <a:pPr>
              <a:defRPr/>
            </a:pPr>
            <a:r>
              <a:rPr lang="en-US" sz="1050" dirty="0">
                <a:solidFill>
                  <a:srgbClr val="00B050"/>
                </a:solidFill>
                <a:latin typeface="Arial"/>
              </a:rPr>
              <a:t>-Highly Economical</a:t>
            </a:r>
          </a:p>
          <a:p>
            <a:pPr>
              <a:defRPr/>
            </a:pPr>
            <a:r>
              <a:rPr lang="en-US" sz="1050" dirty="0">
                <a:solidFill>
                  <a:srgbClr val="00B050"/>
                </a:solidFill>
                <a:latin typeface="Arial"/>
              </a:rPr>
              <a:t>-Reducing wastes</a:t>
            </a:r>
          </a:p>
          <a:p>
            <a:pPr>
              <a:defRPr/>
            </a:pPr>
            <a:r>
              <a:rPr lang="en-US" sz="1050" dirty="0">
                <a:solidFill>
                  <a:srgbClr val="00B050"/>
                </a:solidFill>
                <a:latin typeface="Arial"/>
              </a:rPr>
              <a:t>-Proliferation resistant</a:t>
            </a:r>
          </a:p>
        </p:txBody>
      </p:sp>
      <p:pic>
        <p:nvPicPr>
          <p:cNvPr id="110665" name="Image 21"/>
          <p:cNvPicPr>
            <a:picLocks noChangeAspect="1"/>
          </p:cNvPicPr>
          <p:nvPr/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6" y="4903410"/>
            <a:ext cx="60642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66" name="Image 24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5228846"/>
            <a:ext cx="6413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67" name="Image 29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6" y="5225672"/>
            <a:ext cx="6270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668" name="Rectangle 84"/>
          <p:cNvSpPr>
            <a:spLocks noChangeArrowheads="1"/>
          </p:cNvSpPr>
          <p:nvPr/>
        </p:nvSpPr>
        <p:spPr bwMode="auto">
          <a:xfrm>
            <a:off x="6256339" y="6062285"/>
            <a:ext cx="6635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700" b="0">
                <a:solidFill>
                  <a:srgbClr val="000000"/>
                </a:solidFill>
              </a:rPr>
              <a:t>G. Pompidou</a:t>
            </a:r>
            <a:endParaRPr lang="fr-FR" altLang="fr-FR" sz="700">
              <a:solidFill>
                <a:srgbClr val="000000"/>
              </a:solidFill>
            </a:endParaRPr>
          </a:p>
        </p:txBody>
      </p:sp>
      <p:sp>
        <p:nvSpPr>
          <p:cNvPr id="110669" name="ZoneTexte 1"/>
          <p:cNvSpPr txBox="1">
            <a:spLocks noChangeArrowheads="1"/>
          </p:cNvSpPr>
          <p:nvPr/>
        </p:nvSpPr>
        <p:spPr bwMode="auto">
          <a:xfrm>
            <a:off x="2909889" y="144464"/>
            <a:ext cx="71834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/>
            <a:r>
              <a:rPr lang="en-US" altLang="fr-FR" sz="28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rPr>
              <a:t>The French Nuclear Energy Epopee </a:t>
            </a:r>
          </a:p>
        </p:txBody>
      </p:sp>
      <p:cxnSp>
        <p:nvCxnSpPr>
          <p:cNvPr id="69" name="Connecteur droit avec flèche 68"/>
          <p:cNvCxnSpPr/>
          <p:nvPr/>
        </p:nvCxnSpPr>
        <p:spPr>
          <a:xfrm flipH="1" flipV="1">
            <a:off x="3078163" y="804484"/>
            <a:ext cx="12700" cy="401955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0671" name="Rectangle 86"/>
          <p:cNvSpPr>
            <a:spLocks noChangeArrowheads="1"/>
          </p:cNvSpPr>
          <p:nvPr/>
        </p:nvSpPr>
        <p:spPr bwMode="auto">
          <a:xfrm>
            <a:off x="3078163" y="4677984"/>
            <a:ext cx="722312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500" b="0">
                <a:solidFill>
                  <a:srgbClr val="000000"/>
                </a:solidFill>
              </a:rPr>
              <a:t>F. Perrin &amp; M. Curie</a:t>
            </a:r>
            <a:endParaRPr lang="fr-FR" altLang="fr-FR" sz="500">
              <a:solidFill>
                <a:srgbClr val="000000"/>
              </a:solidFill>
            </a:endParaRPr>
          </a:p>
        </p:txBody>
      </p:sp>
      <p:sp>
        <p:nvSpPr>
          <p:cNvPr id="110672" name="ZoneTexte 19"/>
          <p:cNvSpPr txBox="1">
            <a:spLocks noChangeArrowheads="1"/>
          </p:cNvSpPr>
          <p:nvPr/>
        </p:nvSpPr>
        <p:spPr bwMode="auto">
          <a:xfrm>
            <a:off x="3127375" y="737810"/>
            <a:ext cx="12573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900">
                <a:solidFill>
                  <a:srgbClr val="000000"/>
                </a:solidFill>
                <a:latin typeface="Arial" panose="020B0604020202020204" pitchFamily="34" charset="0"/>
              </a:rPr>
              <a:t>Total power* (Gwe)</a:t>
            </a:r>
          </a:p>
        </p:txBody>
      </p:sp>
      <p:sp>
        <p:nvSpPr>
          <p:cNvPr id="110673" name="ZoneTexte 20"/>
          <p:cNvSpPr txBox="1">
            <a:spLocks noChangeArrowheads="1"/>
          </p:cNvSpPr>
          <p:nvPr/>
        </p:nvSpPr>
        <p:spPr bwMode="auto">
          <a:xfrm>
            <a:off x="2763838" y="4563685"/>
            <a:ext cx="298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1200" b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10674" name="ZoneTexte 102"/>
          <p:cNvSpPr txBox="1">
            <a:spLocks noChangeArrowheads="1"/>
          </p:cNvSpPr>
          <p:nvPr/>
        </p:nvSpPr>
        <p:spPr bwMode="auto">
          <a:xfrm>
            <a:off x="1473200" y="737810"/>
            <a:ext cx="16525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fr-FR" sz="1100">
                <a:solidFill>
                  <a:srgbClr val="0000FF"/>
                </a:solidFill>
                <a:latin typeface="Arial" panose="020B0604020202020204" pitchFamily="34" charset="0"/>
              </a:rPr>
              <a:t>Numb. of reactors #56</a:t>
            </a:r>
          </a:p>
          <a:p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# 56 PWRs; </a:t>
            </a:r>
            <a:b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360,9 TWh</a:t>
            </a:r>
          </a:p>
          <a:p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~ 69,% of Electricity</a:t>
            </a:r>
          </a:p>
          <a:p>
            <a:r>
              <a:rPr lang="en-US" altLang="fr-FR" sz="1100">
                <a:solidFill>
                  <a:srgbClr val="000000"/>
                </a:solidFill>
                <a:latin typeface="Arial" panose="020B0604020202020204" pitchFamily="34" charset="0"/>
              </a:rPr>
              <a:t>~ 92% Low Carbone Emission  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3055938" y="3227009"/>
            <a:ext cx="920750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13.6 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(1980)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3065463" y="2199896"/>
            <a:ext cx="9715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54.2 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(1990)</a:t>
            </a:r>
          </a:p>
        </p:txBody>
      </p:sp>
      <p:sp>
        <p:nvSpPr>
          <p:cNvPr id="106" name="ZoneTexte 105"/>
          <p:cNvSpPr txBox="1"/>
          <p:nvPr/>
        </p:nvSpPr>
        <p:spPr>
          <a:xfrm>
            <a:off x="3090863" y="1614109"/>
            <a:ext cx="9461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61.3 </a:t>
            </a:r>
            <a:r>
              <a:rPr lang="en-US" sz="800" dirty="0">
                <a:solidFill>
                  <a:prstClr val="black"/>
                </a:solidFill>
                <a:latin typeface="Arial"/>
              </a:rPr>
              <a:t>(2020)</a:t>
            </a:r>
          </a:p>
        </p:txBody>
      </p:sp>
      <p:pic>
        <p:nvPicPr>
          <p:cNvPr id="110678" name="Image 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9" y="2465010"/>
            <a:ext cx="1163637" cy="9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79" name="Image 2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9" y="1872871"/>
            <a:ext cx="1563687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80" name="Image 3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4" y="3614359"/>
            <a:ext cx="377825" cy="9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681" name="Rectangle 1"/>
          <p:cNvSpPr>
            <a:spLocks noChangeArrowheads="1"/>
          </p:cNvSpPr>
          <p:nvPr/>
        </p:nvSpPr>
        <p:spPr bwMode="auto">
          <a:xfrm rot="16200000">
            <a:off x="334170" y="5340766"/>
            <a:ext cx="24907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fr-FR" altLang="fr-FR" sz="700" b="0">
                <a:latin typeface="ArialMT"/>
              </a:rPr>
              <a:t>(*)https://cnpp.iaea.org/countryprofiles/France/France.htm</a:t>
            </a:r>
            <a:endParaRPr lang="fr-FR" altLang="fr-FR" sz="2000"/>
          </a:p>
        </p:txBody>
      </p:sp>
      <p:sp>
        <p:nvSpPr>
          <p:cNvPr id="2" name="ZoneTexte 1"/>
          <p:cNvSpPr txBox="1"/>
          <p:nvPr/>
        </p:nvSpPr>
        <p:spPr>
          <a:xfrm>
            <a:off x="8369300" y="1275972"/>
            <a:ext cx="844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SMR/AMR</a:t>
            </a:r>
          </a:p>
        </p:txBody>
      </p:sp>
      <p:sp>
        <p:nvSpPr>
          <p:cNvPr id="94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-933" y="1822072"/>
            <a:ext cx="1930396" cy="108584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9974708" y="3122769"/>
            <a:ext cx="2222468" cy="148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051" y="924532"/>
            <a:ext cx="7273953" cy="545546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476588" y="158348"/>
            <a:ext cx="6799194" cy="454854"/>
          </a:xfrm>
        </p:spPr>
        <p:txBody>
          <a:bodyPr/>
          <a:lstStyle/>
          <a:p>
            <a:pPr>
              <a:defRPr/>
            </a:pPr>
            <a:r>
              <a:rPr lang="fr-FR" sz="2800" dirty="0" smtClean="0"/>
              <a:t>France </a:t>
            </a:r>
            <a:r>
              <a:rPr lang="fr-FR" sz="2800" dirty="0" err="1" smtClean="0"/>
              <a:t>Equiped</a:t>
            </a:r>
            <a:r>
              <a:rPr lang="fr-FR" sz="2800" dirty="0" smtClean="0"/>
              <a:t> </a:t>
            </a:r>
            <a:r>
              <a:rPr lang="fr-FR" sz="2800" dirty="0" err="1" smtClean="0"/>
              <a:t>only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 </a:t>
            </a:r>
            <a:r>
              <a:rPr lang="fr-FR" sz="2800" dirty="0" err="1" smtClean="0"/>
              <a:t>PWRs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1799" t="5444" r="2686" b="4799"/>
          <a:stretch/>
        </p:blipFill>
        <p:spPr>
          <a:xfrm>
            <a:off x="816781" y="1817637"/>
            <a:ext cx="2575722" cy="151951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48878" y="1086530"/>
            <a:ext cx="1469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Induced fission</a:t>
            </a:r>
            <a:endParaRPr lang="en-US" sz="2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" y="3631867"/>
            <a:ext cx="3135194" cy="29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6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4523F1B-AC14-374A-A8A7-69FF0D8E44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704" y="2176102"/>
            <a:ext cx="459461" cy="459461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2ED9C39-244B-7443-A678-82D23F52728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0199" y="2212048"/>
            <a:ext cx="425515" cy="425515"/>
          </a:xfrm>
          <a:prstGeom prst="rect">
            <a:avLst/>
          </a:prstGeom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7E1EDAF-18F6-E442-8E72-B1EC1B9ED1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458" y="5700116"/>
            <a:ext cx="638273" cy="63827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6B35361-3E30-FB4E-AB47-67C48A428A2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45" y="5712268"/>
            <a:ext cx="638273" cy="63827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F04A5C7-C79A-D643-A5AC-0B1BD06A411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106" y="2635221"/>
            <a:ext cx="744465" cy="74892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4D1049F-ABB4-174B-89EF-F146AEDF842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808" y="1873439"/>
            <a:ext cx="852736" cy="85102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103E373-858C-384A-8820-11E57CEB076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3336" y="2228839"/>
            <a:ext cx="848853" cy="84885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8EFE38A-12E6-6B43-B01E-8E6E2890AD0C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71" y="5645953"/>
            <a:ext cx="634475" cy="638273"/>
          </a:xfrm>
          <a:prstGeom prst="rect">
            <a:avLst/>
          </a:prstGeom>
        </p:spPr>
      </p:pic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9B3A126-7230-9048-B7B2-944A97E2B39D}"/>
              </a:ext>
            </a:extLst>
          </p:cNvPr>
          <p:cNvCxnSpPr>
            <a:cxnSpLocks/>
          </p:cNvCxnSpPr>
          <p:nvPr/>
        </p:nvCxnSpPr>
        <p:spPr>
          <a:xfrm flipH="1">
            <a:off x="7430441" y="2695864"/>
            <a:ext cx="882499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 27">
            <a:extLst>
              <a:ext uri="{FF2B5EF4-FFF2-40B4-BE49-F238E27FC236}">
                <a16:creationId xmlns:a16="http://schemas.microsoft.com/office/drawing/2014/main" id="{0D6F5652-C8B0-9742-B067-56998060D8F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39"/>
          <a:stretch/>
        </p:blipFill>
        <p:spPr>
          <a:xfrm>
            <a:off x="8715551" y="3884446"/>
            <a:ext cx="465835" cy="786092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48038F5D-7CC7-1E46-A89D-354AD59B6C4D}"/>
              </a:ext>
            </a:extLst>
          </p:cNvPr>
          <p:cNvSpPr/>
          <p:nvPr/>
        </p:nvSpPr>
        <p:spPr>
          <a:xfrm>
            <a:off x="8312940" y="2036266"/>
            <a:ext cx="1267657" cy="59834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 defTabSz="609585"/>
            <a:r>
              <a:rPr lang="fr-FR" sz="1733" dirty="0">
                <a:solidFill>
                  <a:srgbClr val="3F3F3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</a:t>
            </a:r>
            <a:r>
              <a:rPr lang="fr-FR" sz="1733" dirty="0" err="1">
                <a:solidFill>
                  <a:srgbClr val="3F3F3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reactor</a:t>
            </a:r>
            <a:endParaRPr lang="fr-FR" sz="1733" dirty="0">
              <a:solidFill>
                <a:srgbClr val="3F3F3F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A56E0684-29F7-934B-8F38-C1AC4231BF10}"/>
              </a:ext>
            </a:extLst>
          </p:cNvPr>
          <p:cNvSpPr>
            <a:spLocks noChangeAspect="1"/>
          </p:cNvSpPr>
          <p:nvPr/>
        </p:nvSpPr>
        <p:spPr>
          <a:xfrm>
            <a:off x="7097789" y="2194837"/>
            <a:ext cx="425515" cy="437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180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5D4F718B-A3DC-8B49-956B-3275DC40977C}"/>
              </a:ext>
            </a:extLst>
          </p:cNvPr>
          <p:cNvCxnSpPr>
            <a:cxnSpLocks/>
          </p:cNvCxnSpPr>
          <p:nvPr/>
        </p:nvCxnSpPr>
        <p:spPr>
          <a:xfrm flipH="1" flipV="1">
            <a:off x="6720869" y="2333283"/>
            <a:ext cx="736400" cy="359831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C11A0ECA-7DA0-5C48-BD0A-C74BD8DDDFA0}"/>
              </a:ext>
            </a:extLst>
          </p:cNvPr>
          <p:cNvCxnSpPr>
            <a:cxnSpLocks/>
          </p:cNvCxnSpPr>
          <p:nvPr/>
        </p:nvCxnSpPr>
        <p:spPr>
          <a:xfrm flipH="1">
            <a:off x="6668897" y="2695865"/>
            <a:ext cx="788375" cy="348148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>
            <a:extLst>
              <a:ext uri="{FF2B5EF4-FFF2-40B4-BE49-F238E27FC236}">
                <a16:creationId xmlns:a16="http://schemas.microsoft.com/office/drawing/2014/main" id="{C78EA8D2-B434-C840-AA4F-5BAAA8048AF2}"/>
              </a:ext>
            </a:extLst>
          </p:cNvPr>
          <p:cNvSpPr>
            <a:spLocks noChangeAspect="1"/>
          </p:cNvSpPr>
          <p:nvPr/>
        </p:nvSpPr>
        <p:spPr>
          <a:xfrm>
            <a:off x="10777412" y="2187012"/>
            <a:ext cx="425515" cy="437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180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A39525E7-8487-8249-A0E8-8BE0C30915CA}"/>
              </a:ext>
            </a:extLst>
          </p:cNvPr>
          <p:cNvCxnSpPr>
            <a:cxnSpLocks/>
          </p:cNvCxnSpPr>
          <p:nvPr/>
        </p:nvCxnSpPr>
        <p:spPr>
          <a:xfrm>
            <a:off x="9580937" y="2693113"/>
            <a:ext cx="1621991" cy="0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B3F3AB2C-5558-8C4D-BBF0-28F5AC5694C0}"/>
              </a:ext>
            </a:extLst>
          </p:cNvPr>
          <p:cNvCxnSpPr>
            <a:cxnSpLocks/>
          </p:cNvCxnSpPr>
          <p:nvPr/>
        </p:nvCxnSpPr>
        <p:spPr>
          <a:xfrm>
            <a:off x="10452956" y="2689419"/>
            <a:ext cx="0" cy="1589803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EA30FD85-8471-104C-AF56-7815ADC9B5F0}"/>
              </a:ext>
            </a:extLst>
          </p:cNvPr>
          <p:cNvCxnSpPr>
            <a:cxnSpLocks/>
            <a:endCxn id="28" idx="3"/>
          </p:cNvCxnSpPr>
          <p:nvPr/>
        </p:nvCxnSpPr>
        <p:spPr>
          <a:xfrm flipH="1" flipV="1">
            <a:off x="9181385" y="4277493"/>
            <a:ext cx="1266528" cy="4228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>
            <a:extLst>
              <a:ext uri="{FF2B5EF4-FFF2-40B4-BE49-F238E27FC236}">
                <a16:creationId xmlns:a16="http://schemas.microsoft.com/office/drawing/2014/main" id="{B55DA514-3792-9E4D-AD13-5B09F98FC824}"/>
              </a:ext>
            </a:extLst>
          </p:cNvPr>
          <p:cNvCxnSpPr>
            <a:cxnSpLocks/>
          </p:cNvCxnSpPr>
          <p:nvPr/>
        </p:nvCxnSpPr>
        <p:spPr>
          <a:xfrm flipH="1">
            <a:off x="8945444" y="3242265"/>
            <a:ext cx="1" cy="538668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AAD0F681-5935-7742-8E2A-B8D3E7B46BEC}"/>
              </a:ext>
            </a:extLst>
          </p:cNvPr>
          <p:cNvCxnSpPr>
            <a:cxnSpLocks/>
          </p:cNvCxnSpPr>
          <p:nvPr/>
        </p:nvCxnSpPr>
        <p:spPr>
          <a:xfrm flipH="1">
            <a:off x="7929894" y="6019151"/>
            <a:ext cx="680521" cy="0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>
            <a:extLst>
              <a:ext uri="{FF2B5EF4-FFF2-40B4-BE49-F238E27FC236}">
                <a16:creationId xmlns:a16="http://schemas.microsoft.com/office/drawing/2014/main" id="{8F78E8A8-5B52-8740-AACB-B2AED23CC549}"/>
              </a:ext>
            </a:extLst>
          </p:cNvPr>
          <p:cNvCxnSpPr>
            <a:cxnSpLocks/>
          </p:cNvCxnSpPr>
          <p:nvPr/>
        </p:nvCxnSpPr>
        <p:spPr>
          <a:xfrm>
            <a:off x="9252731" y="6019151"/>
            <a:ext cx="679013" cy="0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8ED248B0-C492-9D4D-8FC1-2742DCA5BFE7}"/>
              </a:ext>
            </a:extLst>
          </p:cNvPr>
          <p:cNvCxnSpPr>
            <a:cxnSpLocks/>
          </p:cNvCxnSpPr>
          <p:nvPr/>
        </p:nvCxnSpPr>
        <p:spPr>
          <a:xfrm flipH="1">
            <a:off x="10150262" y="5232419"/>
            <a:ext cx="1287501" cy="0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3DA34724-AABE-AC40-8012-B5D7C3343EA2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1437763" y="3077693"/>
            <a:ext cx="0" cy="2142625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7672459" y="3988471"/>
            <a:ext cx="1118685" cy="564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fr-FR" sz="1467" dirty="0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HTE</a:t>
            </a:r>
          </a:p>
          <a:p>
            <a:pPr algn="ctr" defTabSz="609585"/>
            <a:r>
              <a:rPr lang="fr-FR" sz="800" dirty="0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fr-FR" sz="800" dirty="0" err="1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fr-FR" sz="800" dirty="0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800" dirty="0" err="1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electrolyser</a:t>
            </a:r>
            <a:endParaRPr lang="fr-FR" sz="800" dirty="0">
              <a:solidFill>
                <a:srgbClr val="3F3F3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D6F5652-C8B0-9742-B067-56998060D8FC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0728" y="4781252"/>
            <a:ext cx="435637" cy="738369"/>
          </a:xfrm>
          <a:prstGeom prst="rect">
            <a:avLst/>
          </a:prstGeom>
        </p:spPr>
      </p:pic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55DA514-3792-9E4D-AD13-5B09F98FC824}"/>
              </a:ext>
            </a:extLst>
          </p:cNvPr>
          <p:cNvCxnSpPr>
            <a:cxnSpLocks/>
          </p:cNvCxnSpPr>
          <p:nvPr/>
        </p:nvCxnSpPr>
        <p:spPr>
          <a:xfrm flipH="1">
            <a:off x="8945476" y="4813329"/>
            <a:ext cx="1691" cy="876937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A39525E7-8487-8249-A0E8-8BE0C30915CA}"/>
              </a:ext>
            </a:extLst>
          </p:cNvPr>
          <p:cNvCxnSpPr>
            <a:cxnSpLocks/>
          </p:cNvCxnSpPr>
          <p:nvPr/>
        </p:nvCxnSpPr>
        <p:spPr>
          <a:xfrm>
            <a:off x="8933875" y="5243807"/>
            <a:ext cx="680423" cy="0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10107379" y="4707356"/>
            <a:ext cx="1300380" cy="48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fr-FR" sz="1467" dirty="0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</a:t>
            </a:r>
          </a:p>
          <a:p>
            <a:pPr algn="ctr" defTabSz="609585"/>
            <a:r>
              <a:rPr lang="fr-FR" sz="1067" dirty="0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Fuel </a:t>
            </a:r>
            <a:r>
              <a:rPr lang="fr-FR" sz="1067" dirty="0" err="1">
                <a:solidFill>
                  <a:srgbClr val="3F3F3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  <a:endParaRPr lang="fr-FR" sz="1067" dirty="0">
              <a:solidFill>
                <a:srgbClr val="3F3F3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09585"/>
            <a:fld id="{854A34C9-9A4B-6445-85E1-F779B5E87362}" type="slidenum">
              <a:rPr lang="fr-FR" sz="10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 defTabSz="609585"/>
              <a:t>13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1A98876D-710A-6846-B514-E84F14EA880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764" y="2586957"/>
            <a:ext cx="625880" cy="612564"/>
          </a:xfrm>
          <a:prstGeom prst="rect">
            <a:avLst/>
          </a:prstGeom>
          <a:ln>
            <a:noFill/>
          </a:ln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92ED9C39-244B-7443-A678-82D23F52728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6725" y="3877368"/>
            <a:ext cx="425515" cy="425515"/>
          </a:xfrm>
          <a:prstGeom prst="rect">
            <a:avLst/>
          </a:prstGeom>
          <a:ln>
            <a:noFill/>
          </a:ln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F4523F1B-AC14-374A-A8A7-69FF0D8E440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487" y="3357522"/>
            <a:ext cx="459461" cy="459461"/>
          </a:xfrm>
          <a:prstGeom prst="rect">
            <a:avLst/>
          </a:prstGeom>
          <a:ln>
            <a:noFill/>
          </a:ln>
        </p:spPr>
      </p:pic>
      <p:pic>
        <p:nvPicPr>
          <p:cNvPr id="65" name="Image 64">
            <a:extLst>
              <a:ext uri="{FF2B5EF4-FFF2-40B4-BE49-F238E27FC236}">
                <a16:creationId xmlns:a16="http://schemas.microsoft.com/office/drawing/2014/main" id="{92ED9C39-244B-7443-A678-82D23F52728E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981" y="4697065"/>
            <a:ext cx="425515" cy="425515"/>
          </a:xfrm>
          <a:prstGeom prst="rect">
            <a:avLst/>
          </a:prstGeom>
          <a:ln>
            <a:noFill/>
          </a:ln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92ED9C39-244B-7443-A678-82D23F52728E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712" y="5051385"/>
            <a:ext cx="425515" cy="425515"/>
          </a:xfrm>
          <a:prstGeom prst="rect">
            <a:avLst/>
          </a:prstGeom>
          <a:ln>
            <a:noFill/>
          </a:ln>
        </p:spPr>
      </p:pic>
      <p:sp>
        <p:nvSpPr>
          <p:cNvPr id="81" name="Rectangle 80"/>
          <p:cNvSpPr/>
          <p:nvPr/>
        </p:nvSpPr>
        <p:spPr>
          <a:xfrm>
            <a:off x="6916360" y="964325"/>
            <a:ext cx="4273672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609585"/>
            <a:r>
              <a:rPr lang="en-US" sz="1600" b="1" dirty="0">
                <a:solidFill>
                  <a:srgbClr val="691D5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of multi-energy use</a:t>
            </a:r>
          </a:p>
          <a:p>
            <a:pPr algn="ctr" defTabSz="609585"/>
            <a:r>
              <a:rPr lang="en-US" sz="1600" b="1" dirty="0">
                <a:solidFill>
                  <a:srgbClr val="691D5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nuclear reactor.</a:t>
            </a:r>
            <a:endParaRPr lang="fr-FR" sz="1600" b="1" dirty="0">
              <a:solidFill>
                <a:srgbClr val="691D5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2" name="Connecteur droit 81"/>
          <p:cNvCxnSpPr/>
          <p:nvPr/>
        </p:nvCxnSpPr>
        <p:spPr>
          <a:xfrm>
            <a:off x="8630273" y="884396"/>
            <a:ext cx="679403" cy="0"/>
          </a:xfrm>
          <a:prstGeom prst="line">
            <a:avLst/>
          </a:prstGeom>
          <a:ln w="12700">
            <a:solidFill>
              <a:srgbClr val="691D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2015092" y="6668531"/>
            <a:ext cx="812589" cy="0"/>
          </a:xfrm>
          <a:prstGeom prst="line">
            <a:avLst/>
          </a:prstGeom>
          <a:ln w="12700">
            <a:solidFill>
              <a:srgbClr val="691D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 41">
            <a:extLst>
              <a:ext uri="{FF2B5EF4-FFF2-40B4-BE49-F238E27FC236}">
                <a16:creationId xmlns:a16="http://schemas.microsoft.com/office/drawing/2014/main" id="{0D6F5652-C8B0-9742-B067-56998060D8FC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440" y="6225706"/>
            <a:ext cx="192449" cy="326185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9AFA9AF-402A-F74A-8B2E-23AEA6D992D7}"/>
              </a:ext>
            </a:extLst>
          </p:cNvPr>
          <p:cNvSpPr/>
          <p:nvPr/>
        </p:nvSpPr>
        <p:spPr>
          <a:xfrm>
            <a:off x="-6097" y="4903221"/>
            <a:ext cx="641610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Non-electric uses of reactors: heat sources, H2, ...</a:t>
            </a:r>
          </a:p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SMR / HTE coupling, dedicated heat generator SMR ...</a:t>
            </a:r>
          </a:p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E7E6E6">
                    <a:lumMod val="1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Cogeneration, thermal storage</a:t>
            </a:r>
            <a:endParaRPr lang="fr-FR" sz="1600" dirty="0">
              <a:solidFill>
                <a:srgbClr val="E7E6E6">
                  <a:lumMod val="1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1097693"/>
            <a:ext cx="4800000" cy="624000"/>
          </a:xfrm>
          <a:prstGeom prst="rect">
            <a:avLst/>
          </a:prstGeom>
          <a:solidFill>
            <a:srgbClr val="060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E5FD73F-89C9-E340-BD63-5F9EE41B029A}"/>
              </a:ext>
            </a:extLst>
          </p:cNvPr>
          <p:cNvSpPr/>
          <p:nvPr/>
        </p:nvSpPr>
        <p:spPr>
          <a:xfrm>
            <a:off x="-20782" y="1209017"/>
            <a:ext cx="4813553" cy="359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09585"/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Reactor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flexibility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load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following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50" name="Titre 1"/>
          <p:cNvSpPr>
            <a:spLocks noGrp="1"/>
          </p:cNvSpPr>
          <p:nvPr>
            <p:ph type="title"/>
          </p:nvPr>
        </p:nvSpPr>
        <p:spPr>
          <a:xfrm>
            <a:off x="1226501" y="86853"/>
            <a:ext cx="9481809" cy="597847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IRESNE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|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Towards an integrated energy system</a:t>
            </a:r>
            <a:endParaRPr lang="fr-FR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-1756" y="4184043"/>
            <a:ext cx="4800000" cy="624000"/>
          </a:xfrm>
          <a:prstGeom prst="rect">
            <a:avLst/>
          </a:prstGeom>
          <a:solidFill>
            <a:srgbClr val="0608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fr-FR" sz="240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E5FD73F-89C9-E340-BD63-5F9EE41B029A}"/>
              </a:ext>
            </a:extLst>
          </p:cNvPr>
          <p:cNvSpPr/>
          <p:nvPr/>
        </p:nvSpPr>
        <p:spPr>
          <a:xfrm>
            <a:off x="-22538" y="4295366"/>
            <a:ext cx="4813553" cy="359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09585"/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Other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energy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vectors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fr-FR" sz="1733" dirty="0" err="1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storage</a:t>
            </a:r>
            <a:r>
              <a:rPr lang="fr-FR" sz="1733" dirty="0">
                <a:solidFill>
                  <a:prstClr val="whit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fr-FR" sz="1733" strike="sngStrike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9AFA9AF-402A-F74A-8B2E-23AEA6D992D7}"/>
              </a:ext>
            </a:extLst>
          </p:cNvPr>
          <p:cNvSpPr/>
          <p:nvPr/>
        </p:nvSpPr>
        <p:spPr>
          <a:xfrm>
            <a:off x="2785" y="1804113"/>
            <a:ext cx="548562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F3F3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more flexible fuels (IPG risk)</a:t>
            </a:r>
          </a:p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F3F3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Reactor and power grid studies</a:t>
            </a:r>
          </a:p>
          <a:p>
            <a:pPr marL="867196" lvl="2" indent="-228594" defTabSz="914354">
              <a:lnSpc>
                <a:spcPct val="150000"/>
              </a:lnSpc>
              <a:spcBef>
                <a:spcPts val="600"/>
              </a:spcBef>
              <a:buClr>
                <a:srgbClr val="060874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F3F3F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storage for flexibility</a:t>
            </a:r>
            <a:endParaRPr lang="fr-FR" sz="1600" dirty="0">
              <a:solidFill>
                <a:srgbClr val="3F3F3F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8" name="Connecteur droit 57"/>
          <p:cNvCxnSpPr/>
          <p:nvPr/>
        </p:nvCxnSpPr>
        <p:spPr>
          <a:xfrm>
            <a:off x="8634292" y="1603489"/>
            <a:ext cx="679403" cy="0"/>
          </a:xfrm>
          <a:prstGeom prst="line">
            <a:avLst/>
          </a:prstGeom>
          <a:ln w="12700">
            <a:solidFill>
              <a:srgbClr val="691D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7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AND….The Fusion Nuclear Energy</a:t>
            </a:r>
            <a:endParaRPr lang="fr-FR" dirty="0"/>
          </a:p>
        </p:txBody>
      </p:sp>
      <p:pic>
        <p:nvPicPr>
          <p:cNvPr id="176131" name="Picture 2" descr="12: Comparison of Tore Supra, JET, ITER and DEMO | Download Scientific 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39" y="850534"/>
            <a:ext cx="8512175" cy="389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lèche droite rayée 2"/>
          <p:cNvSpPr/>
          <p:nvPr/>
        </p:nvSpPr>
        <p:spPr>
          <a:xfrm>
            <a:off x="1816232" y="5859891"/>
            <a:ext cx="8789987" cy="496888"/>
          </a:xfrm>
          <a:prstGeom prst="striped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b="1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76133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4843096"/>
            <a:ext cx="163988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826" y="4908184"/>
            <a:ext cx="1122363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9" y="4908184"/>
            <a:ext cx="138747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125663" y="1623647"/>
            <a:ext cx="137160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WEST</a:t>
            </a:r>
          </a:p>
        </p:txBody>
      </p:sp>
      <p:sp>
        <p:nvSpPr>
          <p:cNvPr id="176137" name="ZoneTexte 6"/>
          <p:cNvSpPr txBox="1">
            <a:spLocks noChangeArrowheads="1"/>
          </p:cNvSpPr>
          <p:nvPr/>
        </p:nvSpPr>
        <p:spPr bwMode="auto">
          <a:xfrm>
            <a:off x="5564161" y="6166549"/>
            <a:ext cx="9413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smtClean="0">
                <a:solidFill>
                  <a:prstClr val="black"/>
                </a:solidFill>
              </a:rPr>
              <a:t>2029</a:t>
            </a:r>
            <a:endParaRPr lang="fr-FR" altLang="fr-FR" dirty="0">
              <a:solidFill>
                <a:prstClr val="black"/>
              </a:solidFill>
            </a:endParaRPr>
          </a:p>
        </p:txBody>
      </p:sp>
      <p:sp>
        <p:nvSpPr>
          <p:cNvPr id="176138" name="ZoneTexte 9"/>
          <p:cNvSpPr txBox="1">
            <a:spLocks noChangeArrowheads="1"/>
          </p:cNvSpPr>
          <p:nvPr/>
        </p:nvSpPr>
        <p:spPr bwMode="auto">
          <a:xfrm>
            <a:off x="8254559" y="6152263"/>
            <a:ext cx="9429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dirty="0" smtClean="0">
                <a:solidFill>
                  <a:prstClr val="black"/>
                </a:solidFill>
              </a:rPr>
              <a:t>2060</a:t>
            </a:r>
            <a:endParaRPr lang="fr-FR" altLang="fr-FR" dirty="0">
              <a:solidFill>
                <a:prstClr val="black"/>
              </a:solidFill>
            </a:endParaRPr>
          </a:p>
        </p:txBody>
      </p:sp>
      <p:sp>
        <p:nvSpPr>
          <p:cNvPr id="11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8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Line 2"/>
          <p:cNvSpPr>
            <a:spLocks noChangeShapeType="1"/>
          </p:cNvSpPr>
          <p:nvPr/>
        </p:nvSpPr>
        <p:spPr bwMode="auto">
          <a:xfrm>
            <a:off x="3918816" y="950913"/>
            <a:ext cx="1588" cy="460851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b="1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177155" name="Line 3"/>
          <p:cNvSpPr>
            <a:spLocks noChangeShapeType="1"/>
          </p:cNvSpPr>
          <p:nvPr/>
        </p:nvSpPr>
        <p:spPr bwMode="auto">
          <a:xfrm>
            <a:off x="3920404" y="5559425"/>
            <a:ext cx="70675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b="1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grpSp>
        <p:nvGrpSpPr>
          <p:cNvPr id="177156" name="Group 4"/>
          <p:cNvGrpSpPr>
            <a:grpSpLocks/>
          </p:cNvGrpSpPr>
          <p:nvPr/>
        </p:nvGrpSpPr>
        <p:grpSpPr bwMode="auto">
          <a:xfrm>
            <a:off x="3920404" y="950913"/>
            <a:ext cx="68262" cy="4032250"/>
            <a:chOff x="761" y="935"/>
            <a:chExt cx="5081" cy="2540"/>
          </a:xfrm>
        </p:grpSpPr>
        <p:sp>
          <p:nvSpPr>
            <p:cNvPr id="177233" name="Line 5"/>
            <p:cNvSpPr>
              <a:spLocks noChangeShapeType="1"/>
            </p:cNvSpPr>
            <p:nvPr/>
          </p:nvSpPr>
          <p:spPr bwMode="auto">
            <a:xfrm>
              <a:off x="761" y="3475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4" name="Line 6"/>
            <p:cNvSpPr>
              <a:spLocks noChangeShapeType="1"/>
            </p:cNvSpPr>
            <p:nvPr/>
          </p:nvSpPr>
          <p:spPr bwMode="auto">
            <a:xfrm>
              <a:off x="761" y="3113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5" name="Line 7"/>
            <p:cNvSpPr>
              <a:spLocks noChangeShapeType="1"/>
            </p:cNvSpPr>
            <p:nvPr/>
          </p:nvSpPr>
          <p:spPr bwMode="auto">
            <a:xfrm>
              <a:off x="761" y="2750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6" name="Line 8"/>
            <p:cNvSpPr>
              <a:spLocks noChangeShapeType="1"/>
            </p:cNvSpPr>
            <p:nvPr/>
          </p:nvSpPr>
          <p:spPr bwMode="auto">
            <a:xfrm>
              <a:off x="761" y="2387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7" name="Line 9"/>
            <p:cNvSpPr>
              <a:spLocks noChangeShapeType="1"/>
            </p:cNvSpPr>
            <p:nvPr/>
          </p:nvSpPr>
          <p:spPr bwMode="auto">
            <a:xfrm>
              <a:off x="761" y="2024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8" name="Line 10"/>
            <p:cNvSpPr>
              <a:spLocks noChangeShapeType="1"/>
            </p:cNvSpPr>
            <p:nvPr/>
          </p:nvSpPr>
          <p:spPr bwMode="auto">
            <a:xfrm>
              <a:off x="761" y="1661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9" name="Line 11"/>
            <p:cNvSpPr>
              <a:spLocks noChangeShapeType="1"/>
            </p:cNvSpPr>
            <p:nvPr/>
          </p:nvSpPr>
          <p:spPr bwMode="auto">
            <a:xfrm>
              <a:off x="761" y="1298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40" name="Line 12"/>
            <p:cNvSpPr>
              <a:spLocks noChangeShapeType="1"/>
            </p:cNvSpPr>
            <p:nvPr/>
          </p:nvSpPr>
          <p:spPr bwMode="auto">
            <a:xfrm>
              <a:off x="761" y="935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</p:grpSp>
      <p:grpSp>
        <p:nvGrpSpPr>
          <p:cNvPr id="177157" name="Group 13"/>
          <p:cNvGrpSpPr>
            <a:grpSpLocks/>
          </p:cNvGrpSpPr>
          <p:nvPr/>
        </p:nvGrpSpPr>
        <p:grpSpPr bwMode="auto">
          <a:xfrm rot="16200000">
            <a:off x="7960592" y="1357313"/>
            <a:ext cx="161925" cy="8242300"/>
            <a:chOff x="761" y="935"/>
            <a:chExt cx="5081" cy="2540"/>
          </a:xfrm>
        </p:grpSpPr>
        <p:sp>
          <p:nvSpPr>
            <p:cNvPr id="177225" name="Line 14"/>
            <p:cNvSpPr>
              <a:spLocks noChangeShapeType="1"/>
            </p:cNvSpPr>
            <p:nvPr/>
          </p:nvSpPr>
          <p:spPr bwMode="auto">
            <a:xfrm>
              <a:off x="761" y="3475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26" name="Line 15"/>
            <p:cNvSpPr>
              <a:spLocks noChangeShapeType="1"/>
            </p:cNvSpPr>
            <p:nvPr/>
          </p:nvSpPr>
          <p:spPr bwMode="auto">
            <a:xfrm>
              <a:off x="761" y="3113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27" name="Line 16"/>
            <p:cNvSpPr>
              <a:spLocks noChangeShapeType="1"/>
            </p:cNvSpPr>
            <p:nvPr/>
          </p:nvSpPr>
          <p:spPr bwMode="auto">
            <a:xfrm>
              <a:off x="761" y="2750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28" name="Line 17"/>
            <p:cNvSpPr>
              <a:spLocks noChangeShapeType="1"/>
            </p:cNvSpPr>
            <p:nvPr/>
          </p:nvSpPr>
          <p:spPr bwMode="auto">
            <a:xfrm>
              <a:off x="761" y="2387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29" name="Line 18"/>
            <p:cNvSpPr>
              <a:spLocks noChangeShapeType="1"/>
            </p:cNvSpPr>
            <p:nvPr/>
          </p:nvSpPr>
          <p:spPr bwMode="auto">
            <a:xfrm>
              <a:off x="761" y="2024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0" name="Line 19"/>
            <p:cNvSpPr>
              <a:spLocks noChangeShapeType="1"/>
            </p:cNvSpPr>
            <p:nvPr/>
          </p:nvSpPr>
          <p:spPr bwMode="auto">
            <a:xfrm>
              <a:off x="761" y="1661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1" name="Line 20"/>
            <p:cNvSpPr>
              <a:spLocks noChangeShapeType="1"/>
            </p:cNvSpPr>
            <p:nvPr/>
          </p:nvSpPr>
          <p:spPr bwMode="auto">
            <a:xfrm>
              <a:off x="761" y="1298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77232" name="Line 21"/>
            <p:cNvSpPr>
              <a:spLocks noChangeShapeType="1"/>
            </p:cNvSpPr>
            <p:nvPr/>
          </p:nvSpPr>
          <p:spPr bwMode="auto">
            <a:xfrm>
              <a:off x="761" y="935"/>
              <a:ext cx="5081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5674" tIns="47837" rIns="95674" bIns="47837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2400" b="1">
                <a:solidFill>
                  <a:srgbClr val="000000"/>
                </a:solidFill>
                <a:latin typeface="Times" panose="02020603050405020304" pitchFamily="18" charset="0"/>
              </a:endParaRPr>
            </a:p>
          </p:txBody>
        </p:sp>
      </p:grpSp>
      <p:sp>
        <p:nvSpPr>
          <p:cNvPr id="177158" name="Text Box 22"/>
          <p:cNvSpPr txBox="1">
            <a:spLocks noChangeArrowheads="1"/>
          </p:cNvSpPr>
          <p:nvPr/>
        </p:nvSpPr>
        <p:spPr bwMode="auto">
          <a:xfrm>
            <a:off x="3234604" y="4232276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-2</a:t>
            </a:r>
          </a:p>
        </p:txBody>
      </p:sp>
      <p:sp>
        <p:nvSpPr>
          <p:cNvPr id="177159" name="Text Box 23"/>
          <p:cNvSpPr txBox="1">
            <a:spLocks noChangeArrowheads="1"/>
          </p:cNvSpPr>
          <p:nvPr/>
        </p:nvSpPr>
        <p:spPr bwMode="auto">
          <a:xfrm>
            <a:off x="3234604" y="3656014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-1</a:t>
            </a:r>
          </a:p>
        </p:txBody>
      </p:sp>
      <p:sp>
        <p:nvSpPr>
          <p:cNvPr id="177160" name="Text Box 24"/>
          <p:cNvSpPr txBox="1">
            <a:spLocks noChangeArrowheads="1"/>
          </p:cNvSpPr>
          <p:nvPr/>
        </p:nvSpPr>
        <p:spPr bwMode="auto">
          <a:xfrm>
            <a:off x="3234604" y="3079751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</a:t>
            </a:r>
            <a:endParaRPr lang="fr-FR" altLang="fr-FR" sz="2000" baseline="30000">
              <a:solidFill>
                <a:srgbClr val="5E5E5E"/>
              </a:solidFill>
              <a:latin typeface="Comic Sans MS" panose="030F0702030302020204" pitchFamily="66" charset="0"/>
            </a:endParaRPr>
          </a:p>
        </p:txBody>
      </p:sp>
      <p:sp>
        <p:nvSpPr>
          <p:cNvPr id="177161" name="Text Box 25"/>
          <p:cNvSpPr txBox="1">
            <a:spLocks noChangeArrowheads="1"/>
          </p:cNvSpPr>
          <p:nvPr/>
        </p:nvSpPr>
        <p:spPr bwMode="auto">
          <a:xfrm>
            <a:off x="3234604" y="2503489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endParaRPr lang="fr-FR" altLang="fr-FR" sz="2000" baseline="30000">
              <a:solidFill>
                <a:srgbClr val="5E5E5E"/>
              </a:solidFill>
              <a:latin typeface="Comic Sans MS" panose="030F0702030302020204" pitchFamily="66" charset="0"/>
            </a:endParaRPr>
          </a:p>
        </p:txBody>
      </p:sp>
      <p:sp>
        <p:nvSpPr>
          <p:cNvPr id="177162" name="Text Box 26"/>
          <p:cNvSpPr txBox="1">
            <a:spLocks noChangeArrowheads="1"/>
          </p:cNvSpPr>
          <p:nvPr/>
        </p:nvSpPr>
        <p:spPr bwMode="auto">
          <a:xfrm>
            <a:off x="3234604" y="1927226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77163" name="Text Box 27"/>
          <p:cNvSpPr txBox="1">
            <a:spLocks noChangeArrowheads="1"/>
          </p:cNvSpPr>
          <p:nvPr/>
        </p:nvSpPr>
        <p:spPr bwMode="auto">
          <a:xfrm>
            <a:off x="3234604" y="1350964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77164" name="Text Box 28"/>
          <p:cNvSpPr txBox="1">
            <a:spLocks noChangeArrowheads="1"/>
          </p:cNvSpPr>
          <p:nvPr/>
        </p:nvSpPr>
        <p:spPr bwMode="auto">
          <a:xfrm>
            <a:off x="3234604" y="774701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77165" name="Text Box 29"/>
          <p:cNvSpPr txBox="1">
            <a:spLocks noChangeArrowheads="1"/>
          </p:cNvSpPr>
          <p:nvPr/>
        </p:nvSpPr>
        <p:spPr bwMode="auto">
          <a:xfrm>
            <a:off x="4852267" y="5559426"/>
            <a:ext cx="754063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endParaRPr lang="fr-FR" altLang="fr-FR" sz="2000" baseline="30000">
              <a:solidFill>
                <a:srgbClr val="5E5E5E"/>
              </a:solidFill>
              <a:latin typeface="Comic Sans MS" panose="030F0702030302020204" pitchFamily="66" charset="0"/>
            </a:endParaRPr>
          </a:p>
        </p:txBody>
      </p:sp>
      <p:sp>
        <p:nvSpPr>
          <p:cNvPr id="177166" name="Text Box 30"/>
          <p:cNvSpPr txBox="1">
            <a:spLocks noChangeArrowheads="1"/>
          </p:cNvSpPr>
          <p:nvPr/>
        </p:nvSpPr>
        <p:spPr bwMode="auto">
          <a:xfrm>
            <a:off x="6047654" y="5559426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77167" name="Text Box 31"/>
          <p:cNvSpPr txBox="1">
            <a:spLocks noChangeArrowheads="1"/>
          </p:cNvSpPr>
          <p:nvPr/>
        </p:nvSpPr>
        <p:spPr bwMode="auto">
          <a:xfrm>
            <a:off x="7177954" y="5559426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77168" name="Text Box 32"/>
          <p:cNvSpPr txBox="1">
            <a:spLocks noChangeArrowheads="1"/>
          </p:cNvSpPr>
          <p:nvPr/>
        </p:nvSpPr>
        <p:spPr bwMode="auto">
          <a:xfrm>
            <a:off x="8374929" y="5559426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77169" name="Text Box 33"/>
          <p:cNvSpPr txBox="1">
            <a:spLocks noChangeArrowheads="1"/>
          </p:cNvSpPr>
          <p:nvPr/>
        </p:nvSpPr>
        <p:spPr bwMode="auto">
          <a:xfrm>
            <a:off x="9592542" y="5559426"/>
            <a:ext cx="754063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177170" name="Text Box 34"/>
          <p:cNvSpPr txBox="1">
            <a:spLocks noChangeArrowheads="1"/>
          </p:cNvSpPr>
          <p:nvPr/>
        </p:nvSpPr>
        <p:spPr bwMode="auto">
          <a:xfrm>
            <a:off x="2259879" y="2397126"/>
            <a:ext cx="1089296" cy="958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600">
                <a:solidFill>
                  <a:srgbClr val="000000"/>
                </a:solidFill>
                <a:latin typeface="Comic Sans MS" panose="030F0702030302020204" pitchFamily="66" charset="0"/>
              </a:rPr>
              <a:t> P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000000"/>
                </a:solidFill>
                <a:latin typeface="Comic Sans MS" panose="030F0702030302020204" pitchFamily="66" charset="0"/>
              </a:rPr>
              <a:t>(MW</a:t>
            </a:r>
            <a:r>
              <a:rPr lang="fr-FR" altLang="fr-FR" sz="1600" b="0">
                <a:solidFill>
                  <a:srgbClr val="000000"/>
                </a:solidFill>
                <a:latin typeface="Comic Sans MS" panose="030F0702030302020204" pitchFamily="66" charset="0"/>
              </a:rPr>
              <a:t>th</a:t>
            </a:r>
            <a:r>
              <a:rPr lang="fr-FR" altLang="fr-FR" sz="2000">
                <a:solidFill>
                  <a:srgbClr val="000000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77171" name="Text Box 35"/>
          <p:cNvSpPr txBox="1">
            <a:spLocks noChangeArrowheads="1"/>
          </p:cNvSpPr>
          <p:nvPr/>
        </p:nvSpPr>
        <p:spPr bwMode="auto">
          <a:xfrm>
            <a:off x="6333405" y="5818188"/>
            <a:ext cx="1732099" cy="650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600">
                <a:solidFill>
                  <a:srgbClr val="000000"/>
                </a:solidFill>
                <a:latin typeface="Comic Sans MS" panose="030F0702030302020204" pitchFamily="66" charset="0"/>
              </a:rPr>
              <a:t>time </a:t>
            </a:r>
            <a:r>
              <a:rPr lang="fr-FR" altLang="fr-FR">
                <a:solidFill>
                  <a:srgbClr val="000000"/>
                </a:solidFill>
                <a:latin typeface="Comic Sans MS" panose="030F0702030302020204" pitchFamily="66" charset="0"/>
              </a:rPr>
              <a:t>(s)</a:t>
            </a:r>
          </a:p>
        </p:txBody>
      </p:sp>
      <p:sp>
        <p:nvSpPr>
          <p:cNvPr id="177172" name="Text Box 36"/>
          <p:cNvSpPr txBox="1">
            <a:spLocks noChangeArrowheads="1"/>
          </p:cNvSpPr>
          <p:nvPr/>
        </p:nvSpPr>
        <p:spPr bwMode="auto">
          <a:xfrm>
            <a:off x="10599017" y="5559426"/>
            <a:ext cx="752475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6</a:t>
            </a:r>
          </a:p>
        </p:txBody>
      </p:sp>
      <p:sp>
        <p:nvSpPr>
          <p:cNvPr id="177173" name="Text Box 37"/>
          <p:cNvSpPr txBox="1">
            <a:spLocks noChangeArrowheads="1"/>
          </p:cNvSpPr>
          <p:nvPr/>
        </p:nvSpPr>
        <p:spPr bwMode="auto">
          <a:xfrm>
            <a:off x="3766417" y="5559426"/>
            <a:ext cx="754063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</a:t>
            </a:r>
            <a:endParaRPr lang="fr-FR" altLang="fr-FR" sz="2000" baseline="30000">
              <a:solidFill>
                <a:srgbClr val="5E5E5E"/>
              </a:solidFill>
              <a:latin typeface="Comic Sans MS" panose="030F0702030302020204" pitchFamily="66" charset="0"/>
            </a:endParaRPr>
          </a:p>
        </p:txBody>
      </p:sp>
      <p:sp>
        <p:nvSpPr>
          <p:cNvPr id="177174" name="Text Box 38"/>
          <p:cNvSpPr txBox="1">
            <a:spLocks noChangeArrowheads="1"/>
          </p:cNvSpPr>
          <p:nvPr/>
        </p:nvSpPr>
        <p:spPr bwMode="auto">
          <a:xfrm>
            <a:off x="3234604" y="4783139"/>
            <a:ext cx="754062" cy="40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000">
                <a:solidFill>
                  <a:srgbClr val="5E5E5E"/>
                </a:solidFill>
                <a:latin typeface="Comic Sans MS" panose="030F0702030302020204" pitchFamily="66" charset="0"/>
              </a:rPr>
              <a:t>10</a:t>
            </a:r>
            <a:r>
              <a:rPr lang="fr-FR" altLang="fr-FR" sz="2000" baseline="30000">
                <a:solidFill>
                  <a:srgbClr val="5E5E5E"/>
                </a:solidFill>
                <a:latin typeface="Comic Sans MS" panose="030F0702030302020204" pitchFamily="66" charset="0"/>
              </a:rPr>
              <a:t>-3</a:t>
            </a:r>
          </a:p>
        </p:txBody>
      </p:sp>
      <p:grpSp>
        <p:nvGrpSpPr>
          <p:cNvPr id="812071" name="Group 39"/>
          <p:cNvGrpSpPr>
            <a:grpSpLocks/>
          </p:cNvGrpSpPr>
          <p:nvPr/>
        </p:nvGrpSpPr>
        <p:grpSpPr bwMode="auto">
          <a:xfrm>
            <a:off x="6646143" y="4446589"/>
            <a:ext cx="1717431" cy="998537"/>
            <a:chOff x="3029" y="2801"/>
            <a:chExt cx="1172" cy="629"/>
          </a:xfrm>
        </p:grpSpPr>
        <p:pic>
          <p:nvPicPr>
            <p:cNvPr id="177222" name="Picture 40" descr="ts"/>
            <p:cNvPicPr>
              <a:picLocks noChangeAspect="1" noChangeArrowheads="1"/>
            </p:cNvPicPr>
            <p:nvPr/>
          </p:nvPicPr>
          <p:blipFill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9" y="2965"/>
              <a:ext cx="504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7223" name="Text Box 41"/>
            <p:cNvSpPr txBox="1">
              <a:spLocks noChangeArrowheads="1"/>
            </p:cNvSpPr>
            <p:nvPr/>
          </p:nvSpPr>
          <p:spPr bwMode="auto">
            <a:xfrm>
              <a:off x="3581" y="2801"/>
              <a:ext cx="620" cy="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>
                  <a:solidFill>
                    <a:srgbClr val="5E5E5E"/>
                  </a:solidFill>
                  <a:latin typeface="Comic Sans MS" panose="030F0702030302020204" pitchFamily="66" charset="0"/>
                </a:rPr>
                <a:t>Tore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>
                  <a:solidFill>
                    <a:srgbClr val="5E5E5E"/>
                  </a:solidFill>
                  <a:latin typeface="Comic Sans MS" panose="030F0702030302020204" pitchFamily="66" charset="0"/>
                </a:rPr>
                <a:t>Supra</a:t>
              </a:r>
            </a:p>
          </p:txBody>
        </p:sp>
        <p:sp>
          <p:nvSpPr>
            <p:cNvPr id="177224" name="Text Box 42"/>
            <p:cNvSpPr txBox="1">
              <a:spLocks noChangeArrowheads="1"/>
            </p:cNvSpPr>
            <p:nvPr/>
          </p:nvSpPr>
          <p:spPr bwMode="auto">
            <a:xfrm>
              <a:off x="3604" y="3214"/>
              <a:ext cx="509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600" b="0">
                  <a:solidFill>
                    <a:srgbClr val="000000"/>
                  </a:solidFill>
                  <a:latin typeface="Comic Sans MS" panose="030F0702030302020204" pitchFamily="66" charset="0"/>
                </a:rPr>
                <a:t>25 m</a:t>
              </a:r>
              <a:r>
                <a:rPr lang="fr-FR" altLang="fr-FR" sz="1600" b="0" baseline="30000">
                  <a:solidFill>
                    <a:srgbClr val="000000"/>
                  </a:solidFill>
                  <a:latin typeface="Comic Sans MS" panose="030F0702030302020204" pitchFamily="66" charset="0"/>
                </a:rPr>
                <a:t>3</a:t>
              </a:r>
            </a:p>
          </p:txBody>
        </p:sp>
      </p:grpSp>
      <p:grpSp>
        <p:nvGrpSpPr>
          <p:cNvPr id="812075" name="Group 43"/>
          <p:cNvGrpSpPr>
            <a:grpSpLocks/>
          </p:cNvGrpSpPr>
          <p:nvPr/>
        </p:nvGrpSpPr>
        <p:grpSpPr bwMode="auto">
          <a:xfrm>
            <a:off x="8049491" y="744539"/>
            <a:ext cx="3182938" cy="3044825"/>
            <a:chOff x="3987" y="300"/>
            <a:chExt cx="2172" cy="1918"/>
          </a:xfrm>
        </p:grpSpPr>
        <p:grpSp>
          <p:nvGrpSpPr>
            <p:cNvPr id="177192" name="Group 44"/>
            <p:cNvGrpSpPr>
              <a:grpSpLocks/>
            </p:cNvGrpSpPr>
            <p:nvPr/>
          </p:nvGrpSpPr>
          <p:grpSpPr bwMode="auto">
            <a:xfrm>
              <a:off x="4512" y="300"/>
              <a:ext cx="1647" cy="1918"/>
              <a:chOff x="4512" y="300"/>
              <a:chExt cx="1647" cy="1918"/>
            </a:xfrm>
          </p:grpSpPr>
          <p:grpSp>
            <p:nvGrpSpPr>
              <p:cNvPr id="177194" name="Group 45"/>
              <p:cNvGrpSpPr>
                <a:grpSpLocks/>
              </p:cNvGrpSpPr>
              <p:nvPr/>
            </p:nvGrpSpPr>
            <p:grpSpPr bwMode="auto">
              <a:xfrm>
                <a:off x="4512" y="300"/>
                <a:ext cx="1647" cy="1514"/>
                <a:chOff x="3936" y="500"/>
                <a:chExt cx="2565" cy="2568"/>
              </a:xfrm>
            </p:grpSpPr>
            <p:grpSp>
              <p:nvGrpSpPr>
                <p:cNvPr id="177197" name="Group 46"/>
                <p:cNvGrpSpPr>
                  <a:grpSpLocks/>
                </p:cNvGrpSpPr>
                <p:nvPr/>
              </p:nvGrpSpPr>
              <p:grpSpPr bwMode="auto">
                <a:xfrm>
                  <a:off x="5810" y="500"/>
                  <a:ext cx="691" cy="926"/>
                  <a:chOff x="5251" y="-97"/>
                  <a:chExt cx="873" cy="1120"/>
                </a:xfrm>
              </p:grpSpPr>
              <p:sp>
                <p:nvSpPr>
                  <p:cNvPr id="177199" name="Freeform 47"/>
                  <p:cNvSpPr>
                    <a:spLocks/>
                  </p:cNvSpPr>
                  <p:nvPr/>
                </p:nvSpPr>
                <p:spPr bwMode="auto">
                  <a:xfrm>
                    <a:off x="5298" y="629"/>
                    <a:ext cx="379" cy="171"/>
                  </a:xfrm>
                  <a:custGeom>
                    <a:avLst/>
                    <a:gdLst>
                      <a:gd name="T0" fmla="*/ 379 w 379"/>
                      <a:gd name="T1" fmla="*/ 0 h 171"/>
                      <a:gd name="T2" fmla="*/ 15 w 379"/>
                      <a:gd name="T3" fmla="*/ 171 h 171"/>
                      <a:gd name="T4" fmla="*/ 0 w 379"/>
                      <a:gd name="T5" fmla="*/ 171 h 171"/>
                      <a:gd name="T6" fmla="*/ 361 w 379"/>
                      <a:gd name="T7" fmla="*/ 0 h 171"/>
                      <a:gd name="T8" fmla="*/ 379 w 379"/>
                      <a:gd name="T9" fmla="*/ 0 h 17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79" h="171">
                        <a:moveTo>
                          <a:pt x="379" y="0"/>
                        </a:moveTo>
                        <a:lnTo>
                          <a:pt x="15" y="171"/>
                        </a:lnTo>
                        <a:lnTo>
                          <a:pt x="0" y="171"/>
                        </a:lnTo>
                        <a:lnTo>
                          <a:pt x="361" y="0"/>
                        </a:lnTo>
                        <a:lnTo>
                          <a:pt x="379" y="0"/>
                        </a:lnTo>
                        <a:close/>
                      </a:path>
                    </a:pathLst>
                  </a:custGeom>
                  <a:solidFill>
                    <a:srgbClr val="6E6E6E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2400" b="1">
                      <a:solidFill>
                        <a:srgbClr val="000000"/>
                      </a:solidFill>
                      <a:latin typeface="Times" panose="02020603050405020304" pitchFamily="18" charset="0"/>
                    </a:endParaRPr>
                  </a:p>
                </p:txBody>
              </p:sp>
              <p:grpSp>
                <p:nvGrpSpPr>
                  <p:cNvPr id="177200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5251" y="-97"/>
                    <a:ext cx="873" cy="1120"/>
                    <a:chOff x="5251" y="-97"/>
                    <a:chExt cx="873" cy="1120"/>
                  </a:xfrm>
                </p:grpSpPr>
                <p:sp>
                  <p:nvSpPr>
                    <p:cNvPr id="177201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20" y="610"/>
                      <a:ext cx="357" cy="19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 marL="742950" indent="-28575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 marL="11430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 marL="16002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 marL="20574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altLang="fr-FR" sz="2000">
                        <a:solidFill>
                          <a:srgbClr val="5E5E5E"/>
                        </a:solidFill>
                        <a:latin typeface="Comic Sans MS" panose="030F0702030302020204" pitchFamily="66" charset="0"/>
                      </a:endParaRPr>
                    </a:p>
                  </p:txBody>
                </p:sp>
                <p:sp>
                  <p:nvSpPr>
                    <p:cNvPr id="177202" name="Rectangle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77" y="394"/>
                      <a:ext cx="440" cy="29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>
                      <a:lvl1pPr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1pPr>
                      <a:lvl2pPr marL="742950" indent="-28575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2pPr>
                      <a:lvl3pPr marL="11430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3pPr>
                      <a:lvl4pPr marL="16002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4pPr>
                      <a:lvl5pPr marL="2057400" indent="-228600"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b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defRPr>
                      </a:lvl9pPr>
                    </a:lstStyle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fr-FR" altLang="fr-FR" sz="2000">
                        <a:solidFill>
                          <a:srgbClr val="5E5E5E"/>
                        </a:solidFill>
                        <a:latin typeface="Comic Sans MS" panose="030F0702030302020204" pitchFamily="66" charset="0"/>
                      </a:endParaRPr>
                    </a:p>
                  </p:txBody>
                </p:sp>
                <p:grpSp>
                  <p:nvGrpSpPr>
                    <p:cNvPr id="177203" name="Group 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51" y="-97"/>
                      <a:ext cx="873" cy="1120"/>
                      <a:chOff x="5251" y="-97"/>
                      <a:chExt cx="873" cy="1120"/>
                    </a:xfrm>
                  </p:grpSpPr>
                  <p:sp>
                    <p:nvSpPr>
                      <p:cNvPr id="177204" name="Freeform 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13" y="300"/>
                        <a:ext cx="415" cy="97"/>
                      </a:xfrm>
                      <a:custGeom>
                        <a:avLst/>
                        <a:gdLst>
                          <a:gd name="T0" fmla="*/ 0 w 415"/>
                          <a:gd name="T1" fmla="*/ 97 h 97"/>
                          <a:gd name="T2" fmla="*/ 415 w 415"/>
                          <a:gd name="T3" fmla="*/ 13 h 97"/>
                          <a:gd name="T4" fmla="*/ 415 w 415"/>
                          <a:gd name="T5" fmla="*/ 0 h 97"/>
                          <a:gd name="T6" fmla="*/ 0 w 415"/>
                          <a:gd name="T7" fmla="*/ 84 h 97"/>
                          <a:gd name="T8" fmla="*/ 0 w 415"/>
                          <a:gd name="T9" fmla="*/ 97 h 9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5" h="97">
                            <a:moveTo>
                              <a:pt x="0" y="97"/>
                            </a:moveTo>
                            <a:lnTo>
                              <a:pt x="415" y="13"/>
                            </a:lnTo>
                            <a:lnTo>
                              <a:pt x="415" y="0"/>
                            </a:lnTo>
                            <a:lnTo>
                              <a:pt x="0" y="84"/>
                            </a:lnTo>
                            <a:lnTo>
                              <a:pt x="0" y="97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05" name="Freeform 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11" y="-81"/>
                        <a:ext cx="415" cy="97"/>
                      </a:xfrm>
                      <a:custGeom>
                        <a:avLst/>
                        <a:gdLst>
                          <a:gd name="T0" fmla="*/ 0 w 415"/>
                          <a:gd name="T1" fmla="*/ 97 h 97"/>
                          <a:gd name="T2" fmla="*/ 415 w 415"/>
                          <a:gd name="T3" fmla="*/ 13 h 97"/>
                          <a:gd name="T4" fmla="*/ 415 w 415"/>
                          <a:gd name="T5" fmla="*/ 0 h 97"/>
                          <a:gd name="T6" fmla="*/ 0 w 415"/>
                          <a:gd name="T7" fmla="*/ 84 h 97"/>
                          <a:gd name="T8" fmla="*/ 0 w 415"/>
                          <a:gd name="T9" fmla="*/ 97 h 9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5" h="97">
                            <a:moveTo>
                              <a:pt x="0" y="97"/>
                            </a:moveTo>
                            <a:lnTo>
                              <a:pt x="415" y="13"/>
                            </a:lnTo>
                            <a:lnTo>
                              <a:pt x="415" y="0"/>
                            </a:lnTo>
                            <a:lnTo>
                              <a:pt x="0" y="84"/>
                            </a:lnTo>
                            <a:lnTo>
                              <a:pt x="0" y="97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06" name="Freeform 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2" y="97"/>
                        <a:ext cx="415" cy="100"/>
                      </a:xfrm>
                      <a:custGeom>
                        <a:avLst/>
                        <a:gdLst>
                          <a:gd name="T0" fmla="*/ 0 w 415"/>
                          <a:gd name="T1" fmla="*/ 100 h 100"/>
                          <a:gd name="T2" fmla="*/ 415 w 415"/>
                          <a:gd name="T3" fmla="*/ 13 h 100"/>
                          <a:gd name="T4" fmla="*/ 415 w 415"/>
                          <a:gd name="T5" fmla="*/ 0 h 100"/>
                          <a:gd name="T6" fmla="*/ 0 w 415"/>
                          <a:gd name="T7" fmla="*/ 87 h 100"/>
                          <a:gd name="T8" fmla="*/ 0 w 415"/>
                          <a:gd name="T9" fmla="*/ 100 h 10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5" h="100">
                            <a:moveTo>
                              <a:pt x="0" y="100"/>
                            </a:moveTo>
                            <a:lnTo>
                              <a:pt x="415" y="13"/>
                            </a:lnTo>
                            <a:lnTo>
                              <a:pt x="415" y="0"/>
                            </a:lnTo>
                            <a:lnTo>
                              <a:pt x="0" y="87"/>
                            </a:lnTo>
                            <a:lnTo>
                              <a:pt x="0" y="10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07" name="Rectangle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98" y="800"/>
                        <a:ext cx="404" cy="20"/>
                      </a:xfrm>
                      <a:prstGeom prst="rect">
                        <a:avLst/>
                      </a:pr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1pPr>
                        <a:lvl2pPr marL="742950" indent="-28575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2pPr>
                        <a:lvl3pPr marL="11430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3pPr>
                        <a:lvl4pPr marL="16002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4pPr>
                        <a:lvl5pPr marL="20574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9pPr>
                      </a:lstStyle>
                      <a:p>
                        <a:pPr defTabSz="914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altLang="fr-FR" sz="2000">
                          <a:solidFill>
                            <a:srgbClr val="5E5E5E"/>
                          </a:solidFill>
                          <a:latin typeface="Comic Sans MS" panose="030F0702030302020204" pitchFamily="66" charset="0"/>
                        </a:endParaRPr>
                      </a:p>
                    </p:txBody>
                  </p:sp>
                  <p:sp>
                    <p:nvSpPr>
                      <p:cNvPr id="177208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64" y="22"/>
                        <a:ext cx="193" cy="1001"/>
                      </a:xfrm>
                      <a:custGeom>
                        <a:avLst/>
                        <a:gdLst>
                          <a:gd name="T0" fmla="*/ 0 w 193"/>
                          <a:gd name="T1" fmla="*/ 0 h 1001"/>
                          <a:gd name="T2" fmla="*/ 178 w 193"/>
                          <a:gd name="T3" fmla="*/ 1001 h 1001"/>
                          <a:gd name="T4" fmla="*/ 193 w 193"/>
                          <a:gd name="T5" fmla="*/ 1001 h 1001"/>
                          <a:gd name="T6" fmla="*/ 18 w 193"/>
                          <a:gd name="T7" fmla="*/ 0 h 1001"/>
                          <a:gd name="T8" fmla="*/ 0 w 193"/>
                          <a:gd name="T9" fmla="*/ 0 h 100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193" h="1001">
                            <a:moveTo>
                              <a:pt x="0" y="0"/>
                            </a:moveTo>
                            <a:lnTo>
                              <a:pt x="178" y="1001"/>
                            </a:lnTo>
                            <a:lnTo>
                              <a:pt x="193" y="1001"/>
                            </a:lnTo>
                            <a:lnTo>
                              <a:pt x="18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09" name="Freeform 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1" y="22"/>
                        <a:ext cx="182" cy="1001"/>
                      </a:xfrm>
                      <a:custGeom>
                        <a:avLst/>
                        <a:gdLst>
                          <a:gd name="T0" fmla="*/ 182 w 182"/>
                          <a:gd name="T1" fmla="*/ 0 h 1001"/>
                          <a:gd name="T2" fmla="*/ 15 w 182"/>
                          <a:gd name="T3" fmla="*/ 1001 h 1001"/>
                          <a:gd name="T4" fmla="*/ 0 w 182"/>
                          <a:gd name="T5" fmla="*/ 1001 h 1001"/>
                          <a:gd name="T6" fmla="*/ 167 w 182"/>
                          <a:gd name="T7" fmla="*/ 0 h 1001"/>
                          <a:gd name="T8" fmla="*/ 182 w 182"/>
                          <a:gd name="T9" fmla="*/ 0 h 100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182" h="1001">
                            <a:moveTo>
                              <a:pt x="182" y="0"/>
                            </a:moveTo>
                            <a:lnTo>
                              <a:pt x="15" y="1001"/>
                            </a:lnTo>
                            <a:lnTo>
                              <a:pt x="0" y="1001"/>
                            </a:lnTo>
                            <a:lnTo>
                              <a:pt x="167" y="0"/>
                            </a:lnTo>
                            <a:lnTo>
                              <a:pt x="182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0" name="Freeform 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2" y="22"/>
                        <a:ext cx="189" cy="181"/>
                      </a:xfrm>
                      <a:custGeom>
                        <a:avLst/>
                        <a:gdLst>
                          <a:gd name="T0" fmla="*/ 0 w 189"/>
                          <a:gd name="T1" fmla="*/ 0 h 181"/>
                          <a:gd name="T2" fmla="*/ 175 w 189"/>
                          <a:gd name="T3" fmla="*/ 181 h 181"/>
                          <a:gd name="T4" fmla="*/ 189 w 189"/>
                          <a:gd name="T5" fmla="*/ 181 h 181"/>
                          <a:gd name="T6" fmla="*/ 15 w 189"/>
                          <a:gd name="T7" fmla="*/ 0 h 181"/>
                          <a:gd name="T8" fmla="*/ 0 w 189"/>
                          <a:gd name="T9" fmla="*/ 0 h 18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189" h="181">
                            <a:moveTo>
                              <a:pt x="0" y="0"/>
                            </a:moveTo>
                            <a:lnTo>
                              <a:pt x="175" y="181"/>
                            </a:lnTo>
                            <a:lnTo>
                              <a:pt x="189" y="181"/>
                            </a:lnTo>
                            <a:lnTo>
                              <a:pt x="15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1" name="Freeform 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6" y="22"/>
                        <a:ext cx="189" cy="181"/>
                      </a:xfrm>
                      <a:custGeom>
                        <a:avLst/>
                        <a:gdLst>
                          <a:gd name="T0" fmla="*/ 189 w 189"/>
                          <a:gd name="T1" fmla="*/ 0 h 181"/>
                          <a:gd name="T2" fmla="*/ 14 w 189"/>
                          <a:gd name="T3" fmla="*/ 181 h 181"/>
                          <a:gd name="T4" fmla="*/ 0 w 189"/>
                          <a:gd name="T5" fmla="*/ 181 h 181"/>
                          <a:gd name="T6" fmla="*/ 174 w 189"/>
                          <a:gd name="T7" fmla="*/ 0 h 181"/>
                          <a:gd name="T8" fmla="*/ 189 w 189"/>
                          <a:gd name="T9" fmla="*/ 0 h 18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189" h="181">
                            <a:moveTo>
                              <a:pt x="189" y="0"/>
                            </a:moveTo>
                            <a:lnTo>
                              <a:pt x="14" y="181"/>
                            </a:lnTo>
                            <a:lnTo>
                              <a:pt x="0" y="181"/>
                            </a:lnTo>
                            <a:lnTo>
                              <a:pt x="174" y="0"/>
                            </a:lnTo>
                            <a:lnTo>
                              <a:pt x="189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2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6" y="232"/>
                        <a:ext cx="247" cy="162"/>
                      </a:xfrm>
                      <a:custGeom>
                        <a:avLst/>
                        <a:gdLst>
                          <a:gd name="T0" fmla="*/ 18 w 247"/>
                          <a:gd name="T1" fmla="*/ 0 h 162"/>
                          <a:gd name="T2" fmla="*/ 247 w 247"/>
                          <a:gd name="T3" fmla="*/ 162 h 162"/>
                          <a:gd name="T4" fmla="*/ 233 w 247"/>
                          <a:gd name="T5" fmla="*/ 162 h 162"/>
                          <a:gd name="T6" fmla="*/ 0 w 247"/>
                          <a:gd name="T7" fmla="*/ 0 h 162"/>
                          <a:gd name="T8" fmla="*/ 18 w 247"/>
                          <a:gd name="T9" fmla="*/ 0 h 162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247" h="162">
                            <a:moveTo>
                              <a:pt x="18" y="0"/>
                            </a:moveTo>
                            <a:lnTo>
                              <a:pt x="247" y="162"/>
                            </a:lnTo>
                            <a:lnTo>
                              <a:pt x="233" y="162"/>
                            </a:lnTo>
                            <a:lnTo>
                              <a:pt x="0" y="0"/>
                            </a:lnTo>
                            <a:lnTo>
                              <a:pt x="18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3" name="Freeform 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4" y="232"/>
                        <a:ext cx="247" cy="162"/>
                      </a:xfrm>
                      <a:custGeom>
                        <a:avLst/>
                        <a:gdLst>
                          <a:gd name="T0" fmla="*/ 233 w 247"/>
                          <a:gd name="T1" fmla="*/ 0 h 162"/>
                          <a:gd name="T2" fmla="*/ 0 w 247"/>
                          <a:gd name="T3" fmla="*/ 162 h 162"/>
                          <a:gd name="T4" fmla="*/ 14 w 247"/>
                          <a:gd name="T5" fmla="*/ 162 h 162"/>
                          <a:gd name="T6" fmla="*/ 247 w 247"/>
                          <a:gd name="T7" fmla="*/ 0 h 162"/>
                          <a:gd name="T8" fmla="*/ 233 w 247"/>
                          <a:gd name="T9" fmla="*/ 0 h 162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247" h="162">
                            <a:moveTo>
                              <a:pt x="233" y="0"/>
                            </a:moveTo>
                            <a:lnTo>
                              <a:pt x="0" y="162"/>
                            </a:lnTo>
                            <a:lnTo>
                              <a:pt x="14" y="162"/>
                            </a:lnTo>
                            <a:lnTo>
                              <a:pt x="247" y="0"/>
                            </a:lnTo>
                            <a:lnTo>
                              <a:pt x="233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4" name="Freeform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3" y="423"/>
                        <a:ext cx="324" cy="187"/>
                      </a:xfrm>
                      <a:custGeom>
                        <a:avLst/>
                        <a:gdLst>
                          <a:gd name="T0" fmla="*/ 0 w 324"/>
                          <a:gd name="T1" fmla="*/ 0 h 187"/>
                          <a:gd name="T2" fmla="*/ 309 w 324"/>
                          <a:gd name="T3" fmla="*/ 187 h 187"/>
                          <a:gd name="T4" fmla="*/ 324 w 324"/>
                          <a:gd name="T5" fmla="*/ 187 h 187"/>
                          <a:gd name="T6" fmla="*/ 15 w 324"/>
                          <a:gd name="T7" fmla="*/ 0 h 187"/>
                          <a:gd name="T8" fmla="*/ 0 w 324"/>
                          <a:gd name="T9" fmla="*/ 0 h 18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324" h="187">
                            <a:moveTo>
                              <a:pt x="0" y="0"/>
                            </a:moveTo>
                            <a:lnTo>
                              <a:pt x="309" y="187"/>
                            </a:lnTo>
                            <a:lnTo>
                              <a:pt x="324" y="187"/>
                            </a:lnTo>
                            <a:lnTo>
                              <a:pt x="15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5" name="Freeform 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0" y="423"/>
                        <a:ext cx="324" cy="187"/>
                      </a:xfrm>
                      <a:custGeom>
                        <a:avLst/>
                        <a:gdLst>
                          <a:gd name="T0" fmla="*/ 324 w 324"/>
                          <a:gd name="T1" fmla="*/ 0 h 187"/>
                          <a:gd name="T2" fmla="*/ 15 w 324"/>
                          <a:gd name="T3" fmla="*/ 187 h 187"/>
                          <a:gd name="T4" fmla="*/ 0 w 324"/>
                          <a:gd name="T5" fmla="*/ 187 h 187"/>
                          <a:gd name="T6" fmla="*/ 309 w 324"/>
                          <a:gd name="T7" fmla="*/ 0 h 187"/>
                          <a:gd name="T8" fmla="*/ 324 w 324"/>
                          <a:gd name="T9" fmla="*/ 0 h 18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324" h="187">
                            <a:moveTo>
                              <a:pt x="324" y="0"/>
                            </a:moveTo>
                            <a:lnTo>
                              <a:pt x="15" y="187"/>
                            </a:lnTo>
                            <a:lnTo>
                              <a:pt x="0" y="187"/>
                            </a:lnTo>
                            <a:lnTo>
                              <a:pt x="309" y="0"/>
                            </a:lnTo>
                            <a:lnTo>
                              <a:pt x="324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6" name="Freeform 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11" y="-97"/>
                        <a:ext cx="411" cy="97"/>
                      </a:xfrm>
                      <a:custGeom>
                        <a:avLst/>
                        <a:gdLst>
                          <a:gd name="T0" fmla="*/ 0 w 411"/>
                          <a:gd name="T1" fmla="*/ 97 h 97"/>
                          <a:gd name="T2" fmla="*/ 411 w 411"/>
                          <a:gd name="T3" fmla="*/ 13 h 97"/>
                          <a:gd name="T4" fmla="*/ 411 w 411"/>
                          <a:gd name="T5" fmla="*/ 0 h 97"/>
                          <a:gd name="T6" fmla="*/ 0 w 411"/>
                          <a:gd name="T7" fmla="*/ 84 h 97"/>
                          <a:gd name="T8" fmla="*/ 0 w 411"/>
                          <a:gd name="T9" fmla="*/ 97 h 9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1" h="97">
                            <a:moveTo>
                              <a:pt x="0" y="97"/>
                            </a:moveTo>
                            <a:lnTo>
                              <a:pt x="411" y="13"/>
                            </a:lnTo>
                            <a:lnTo>
                              <a:pt x="411" y="0"/>
                            </a:lnTo>
                            <a:lnTo>
                              <a:pt x="0" y="84"/>
                            </a:lnTo>
                            <a:lnTo>
                              <a:pt x="0" y="97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7" name="Freeform 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0" y="629"/>
                        <a:ext cx="382" cy="171"/>
                      </a:xfrm>
                      <a:custGeom>
                        <a:avLst/>
                        <a:gdLst>
                          <a:gd name="T0" fmla="*/ 0 w 382"/>
                          <a:gd name="T1" fmla="*/ 0 h 171"/>
                          <a:gd name="T2" fmla="*/ 368 w 382"/>
                          <a:gd name="T3" fmla="*/ 171 h 171"/>
                          <a:gd name="T4" fmla="*/ 382 w 382"/>
                          <a:gd name="T5" fmla="*/ 171 h 171"/>
                          <a:gd name="T6" fmla="*/ 18 w 382"/>
                          <a:gd name="T7" fmla="*/ 0 h 171"/>
                          <a:gd name="T8" fmla="*/ 0 w 382"/>
                          <a:gd name="T9" fmla="*/ 0 h 17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382" h="171">
                            <a:moveTo>
                              <a:pt x="0" y="0"/>
                            </a:moveTo>
                            <a:lnTo>
                              <a:pt x="368" y="171"/>
                            </a:lnTo>
                            <a:lnTo>
                              <a:pt x="382" y="171"/>
                            </a:lnTo>
                            <a:lnTo>
                              <a:pt x="18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8" name="Freeform 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4" y="-78"/>
                        <a:ext cx="269" cy="110"/>
                      </a:xfrm>
                      <a:custGeom>
                        <a:avLst/>
                        <a:gdLst>
                          <a:gd name="T0" fmla="*/ 91 w 269"/>
                          <a:gd name="T1" fmla="*/ 0 h 110"/>
                          <a:gd name="T2" fmla="*/ 178 w 269"/>
                          <a:gd name="T3" fmla="*/ 0 h 110"/>
                          <a:gd name="T4" fmla="*/ 178 w 269"/>
                          <a:gd name="T5" fmla="*/ 68 h 110"/>
                          <a:gd name="T6" fmla="*/ 269 w 269"/>
                          <a:gd name="T7" fmla="*/ 68 h 110"/>
                          <a:gd name="T8" fmla="*/ 269 w 269"/>
                          <a:gd name="T9" fmla="*/ 110 h 110"/>
                          <a:gd name="T10" fmla="*/ 0 w 269"/>
                          <a:gd name="T11" fmla="*/ 110 h 110"/>
                          <a:gd name="T12" fmla="*/ 0 w 269"/>
                          <a:gd name="T13" fmla="*/ 68 h 110"/>
                          <a:gd name="T14" fmla="*/ 91 w 269"/>
                          <a:gd name="T15" fmla="*/ 68 h 110"/>
                          <a:gd name="T16" fmla="*/ 91 w 269"/>
                          <a:gd name="T17" fmla="*/ 0 h 110"/>
                          <a:gd name="T18" fmla="*/ 0 60000 65536"/>
                          <a:gd name="T19" fmla="*/ 0 60000 65536"/>
                          <a:gd name="T20" fmla="*/ 0 60000 65536"/>
                          <a:gd name="T21" fmla="*/ 0 60000 65536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</a:gdLst>
                        <a:ahLst/>
                        <a:cxnLst>
                          <a:cxn ang="T18">
                            <a:pos x="T0" y="T1"/>
                          </a:cxn>
                          <a:cxn ang="T19">
                            <a:pos x="T2" y="T3"/>
                          </a:cxn>
                          <a:cxn ang="T20">
                            <a:pos x="T4" y="T5"/>
                          </a:cxn>
                          <a:cxn ang="T21">
                            <a:pos x="T6" y="T7"/>
                          </a:cxn>
                          <a:cxn ang="T22">
                            <a:pos x="T8" y="T9"/>
                          </a:cxn>
                          <a:cxn ang="T23">
                            <a:pos x="T10" y="T11"/>
                          </a:cxn>
                          <a:cxn ang="T24">
                            <a:pos x="T12" y="T13"/>
                          </a:cxn>
                          <a:cxn ang="T25">
                            <a:pos x="T14" y="T15"/>
                          </a:cxn>
                          <a:cxn ang="T26">
                            <a:pos x="T16" y="T17"/>
                          </a:cxn>
                        </a:cxnLst>
                        <a:rect l="0" t="0" r="r" b="b"/>
                        <a:pathLst>
                          <a:path w="269" h="110">
                            <a:moveTo>
                              <a:pt x="91" y="0"/>
                            </a:moveTo>
                            <a:lnTo>
                              <a:pt x="178" y="0"/>
                            </a:lnTo>
                            <a:lnTo>
                              <a:pt x="178" y="68"/>
                            </a:lnTo>
                            <a:lnTo>
                              <a:pt x="269" y="68"/>
                            </a:lnTo>
                            <a:lnTo>
                              <a:pt x="269" y="110"/>
                            </a:lnTo>
                            <a:lnTo>
                              <a:pt x="0" y="110"/>
                            </a:lnTo>
                            <a:lnTo>
                              <a:pt x="0" y="68"/>
                            </a:lnTo>
                            <a:lnTo>
                              <a:pt x="91" y="68"/>
                            </a:lnTo>
                            <a:lnTo>
                              <a:pt x="91" y="0"/>
                            </a:lnTo>
                            <a:close/>
                          </a:path>
                        </a:pathLst>
                      </a:cu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19" name="Rectangl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77" y="190"/>
                        <a:ext cx="440" cy="29"/>
                      </a:xfrm>
                      <a:prstGeom prst="rect">
                        <a:avLst/>
                      </a:prstGeom>
                      <a:solidFill>
                        <a:srgbClr val="6E6E6E"/>
                      </a:solidFill>
                      <a:ln w="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>
                        <a:lvl1pPr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1pPr>
                        <a:lvl2pPr marL="742950" indent="-28575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2pPr>
                        <a:lvl3pPr marL="11430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3pPr>
                        <a:lvl4pPr marL="16002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4pPr>
                        <a:lvl5pPr marL="2057400" indent="-228600"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2400" b="1">
                            <a:solidFill>
                              <a:schemeClr val="tx1"/>
                            </a:solidFill>
                            <a:latin typeface="Times" panose="02020603050405020304" pitchFamily="18" charset="0"/>
                          </a:defRPr>
                        </a:lvl9pPr>
                      </a:lstStyle>
                      <a:p>
                        <a:pPr defTabSz="9144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altLang="fr-FR" sz="2000">
                          <a:solidFill>
                            <a:srgbClr val="5E5E5E"/>
                          </a:solidFill>
                          <a:latin typeface="Comic Sans MS" panose="030F0702030302020204" pitchFamily="66" charset="0"/>
                        </a:endParaRPr>
                      </a:p>
                    </p:txBody>
                  </p:sp>
                  <p:sp>
                    <p:nvSpPr>
                      <p:cNvPr id="177220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88" y="303"/>
                        <a:ext cx="414" cy="100"/>
                      </a:xfrm>
                      <a:custGeom>
                        <a:avLst/>
                        <a:gdLst>
                          <a:gd name="T0" fmla="*/ 0 w 414"/>
                          <a:gd name="T1" fmla="*/ 100 h 100"/>
                          <a:gd name="T2" fmla="*/ 414 w 414"/>
                          <a:gd name="T3" fmla="*/ 13 h 100"/>
                          <a:gd name="T4" fmla="*/ 414 w 414"/>
                          <a:gd name="T5" fmla="*/ 0 h 100"/>
                          <a:gd name="T6" fmla="*/ 0 w 414"/>
                          <a:gd name="T7" fmla="*/ 87 h 100"/>
                          <a:gd name="T8" fmla="*/ 0 w 414"/>
                          <a:gd name="T9" fmla="*/ 100 h 10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4" h="100">
                            <a:moveTo>
                              <a:pt x="0" y="100"/>
                            </a:moveTo>
                            <a:lnTo>
                              <a:pt x="414" y="13"/>
                            </a:lnTo>
                            <a:lnTo>
                              <a:pt x="414" y="0"/>
                            </a:lnTo>
                            <a:lnTo>
                              <a:pt x="0" y="87"/>
                            </a:lnTo>
                            <a:lnTo>
                              <a:pt x="0" y="10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221" name="Freeform 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09" y="106"/>
                        <a:ext cx="415" cy="97"/>
                      </a:xfrm>
                      <a:custGeom>
                        <a:avLst/>
                        <a:gdLst>
                          <a:gd name="T0" fmla="*/ 0 w 415"/>
                          <a:gd name="T1" fmla="*/ 97 h 97"/>
                          <a:gd name="T2" fmla="*/ 415 w 415"/>
                          <a:gd name="T3" fmla="*/ 13 h 97"/>
                          <a:gd name="T4" fmla="*/ 415 w 415"/>
                          <a:gd name="T5" fmla="*/ 0 h 97"/>
                          <a:gd name="T6" fmla="*/ 0 w 415"/>
                          <a:gd name="T7" fmla="*/ 84 h 97"/>
                          <a:gd name="T8" fmla="*/ 0 w 415"/>
                          <a:gd name="T9" fmla="*/ 97 h 97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0" t="0" r="r" b="b"/>
                        <a:pathLst>
                          <a:path w="415" h="97">
                            <a:moveTo>
                              <a:pt x="0" y="97"/>
                            </a:moveTo>
                            <a:lnTo>
                              <a:pt x="415" y="13"/>
                            </a:lnTo>
                            <a:lnTo>
                              <a:pt x="415" y="0"/>
                            </a:lnTo>
                            <a:lnTo>
                              <a:pt x="0" y="84"/>
                            </a:lnTo>
                            <a:lnTo>
                              <a:pt x="0" y="97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pPr defTabSz="9144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fr-FR" sz="2400" b="1">
                          <a:solidFill>
                            <a:srgbClr val="000000"/>
                          </a:solidFill>
                          <a:latin typeface="Times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pic>
              <p:nvPicPr>
                <p:cNvPr id="177198" name="Picture 70" descr="reacteur"/>
                <p:cNvPicPr>
                  <a:picLocks noChangeAspect="1" noChangeArrowheads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36" y="668"/>
                  <a:ext cx="2122" cy="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77195" name="Text Box 71"/>
              <p:cNvSpPr txBox="1">
                <a:spLocks noChangeArrowheads="1"/>
              </p:cNvSpPr>
              <p:nvPr/>
            </p:nvSpPr>
            <p:spPr bwMode="auto">
              <a:xfrm>
                <a:off x="4928" y="1752"/>
                <a:ext cx="661" cy="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5674" tIns="47837" rIns="95674" bIns="47837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fr-FR" sz="2000">
                    <a:solidFill>
                      <a:srgbClr val="5E5E5E"/>
                    </a:solidFill>
                    <a:latin typeface="Comic Sans MS" panose="030F0702030302020204" pitchFamily="66" charset="0"/>
                  </a:rPr>
                  <a:t>DEMO</a:t>
                </a:r>
              </a:p>
            </p:txBody>
          </p:sp>
          <p:sp>
            <p:nvSpPr>
              <p:cNvPr id="177196" name="Text Box 72"/>
              <p:cNvSpPr txBox="1">
                <a:spLocks noChangeArrowheads="1"/>
              </p:cNvSpPr>
              <p:nvPr/>
            </p:nvSpPr>
            <p:spPr bwMode="auto">
              <a:xfrm>
                <a:off x="4783" y="2004"/>
                <a:ext cx="1049" cy="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5674" tIns="47837" rIns="95674" bIns="47837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fr-FR" sz="1600" b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1000-3500 m</a:t>
                </a:r>
                <a:r>
                  <a:rPr lang="fr-FR" altLang="fr-FR" sz="1600" b="0" baseline="3000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177193" name="AutoShape 73"/>
            <p:cNvSpPr>
              <a:spLocks noChangeArrowheads="1"/>
            </p:cNvSpPr>
            <p:nvPr/>
          </p:nvSpPr>
          <p:spPr bwMode="auto">
            <a:xfrm rot="-1330342">
              <a:off x="3987" y="1073"/>
              <a:ext cx="443" cy="252"/>
            </a:xfrm>
            <a:prstGeom prst="rightArrow">
              <a:avLst>
                <a:gd name="adj1" fmla="val 50000"/>
                <a:gd name="adj2" fmla="val 63888"/>
              </a:avLst>
            </a:prstGeom>
            <a:solidFill>
              <a:srgbClr val="FFFF99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 altLang="fr-FR" sz="2000">
                <a:solidFill>
                  <a:srgbClr val="5E5E5E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177177" name="Text Box 74"/>
          <p:cNvSpPr txBox="1">
            <a:spLocks noChangeArrowheads="1"/>
          </p:cNvSpPr>
          <p:nvPr/>
        </p:nvSpPr>
        <p:spPr bwMode="auto">
          <a:xfrm>
            <a:off x="1446777" y="132941"/>
            <a:ext cx="6257377" cy="46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674" tIns="47837" rIns="95674" bIns="47837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dirty="0" smtClean="0">
                <a:solidFill>
                  <a:srgbClr val="FFFFFF"/>
                </a:solidFill>
                <a:latin typeface="Comic Sans MS" panose="030F0702030302020204" pitchFamily="66" charset="0"/>
              </a:rPr>
              <a:t>The Fusion : </a:t>
            </a:r>
            <a:r>
              <a:rPr lang="fr-FR" altLang="fr-FR" dirty="0" err="1" smtClean="0">
                <a:solidFill>
                  <a:srgbClr val="FFFFFF"/>
                </a:solidFill>
                <a:latin typeface="Comic Sans MS" panose="030F0702030302020204" pitchFamily="66" charset="0"/>
              </a:rPr>
              <a:t>From</a:t>
            </a:r>
            <a:r>
              <a:rPr lang="fr-FR" altLang="fr-FR" dirty="0" smtClean="0">
                <a:solidFill>
                  <a:srgbClr val="FFFFFF"/>
                </a:solidFill>
                <a:latin typeface="Comic Sans MS" panose="030F0702030302020204" pitchFamily="66" charset="0"/>
              </a:rPr>
              <a:t> </a:t>
            </a:r>
            <a:r>
              <a:rPr lang="fr-FR" altLang="fr-FR" dirty="0">
                <a:solidFill>
                  <a:srgbClr val="FFFFFF"/>
                </a:solidFill>
                <a:latin typeface="Comic Sans MS" panose="030F0702030302020204" pitchFamily="66" charset="0"/>
              </a:rPr>
              <a:t>Tore Supra to DEMO</a:t>
            </a:r>
          </a:p>
        </p:txBody>
      </p:sp>
      <p:grpSp>
        <p:nvGrpSpPr>
          <p:cNvPr id="812107" name="Group 75"/>
          <p:cNvGrpSpPr>
            <a:grpSpLocks/>
          </p:cNvGrpSpPr>
          <p:nvPr/>
        </p:nvGrpSpPr>
        <p:grpSpPr bwMode="auto">
          <a:xfrm>
            <a:off x="4253780" y="1733551"/>
            <a:ext cx="1019175" cy="2170113"/>
            <a:chOff x="1396" y="1092"/>
            <a:chExt cx="696" cy="1367"/>
          </a:xfrm>
        </p:grpSpPr>
        <p:pic>
          <p:nvPicPr>
            <p:cNvPr id="177188" name="Picture 76" descr="JET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6" y="1350"/>
              <a:ext cx="696" cy="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7189" name="Text Box 77"/>
            <p:cNvSpPr txBox="1">
              <a:spLocks noChangeArrowheads="1"/>
            </p:cNvSpPr>
            <p:nvPr/>
          </p:nvSpPr>
          <p:spPr bwMode="auto">
            <a:xfrm>
              <a:off x="1504" y="2036"/>
              <a:ext cx="479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>
                  <a:solidFill>
                    <a:srgbClr val="5E5E5E"/>
                  </a:solidFill>
                  <a:latin typeface="Comic Sans MS" panose="030F0702030302020204" pitchFamily="66" charset="0"/>
                </a:rPr>
                <a:t>JET</a:t>
              </a:r>
            </a:p>
          </p:txBody>
        </p:sp>
        <p:sp>
          <p:nvSpPr>
            <p:cNvPr id="177190" name="Text Box 78"/>
            <p:cNvSpPr txBox="1">
              <a:spLocks noChangeArrowheads="1"/>
            </p:cNvSpPr>
            <p:nvPr/>
          </p:nvSpPr>
          <p:spPr bwMode="auto">
            <a:xfrm>
              <a:off x="1504" y="2243"/>
              <a:ext cx="510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600" b="0">
                  <a:solidFill>
                    <a:srgbClr val="000000"/>
                  </a:solidFill>
                  <a:latin typeface="Comic Sans MS" panose="030F0702030302020204" pitchFamily="66" charset="0"/>
                </a:rPr>
                <a:t>80 m</a:t>
              </a:r>
              <a:r>
                <a:rPr lang="fr-FR" altLang="fr-FR" sz="1600" b="0" baseline="30000">
                  <a:solidFill>
                    <a:srgbClr val="000000"/>
                  </a:solidFill>
                  <a:latin typeface="Comic Sans MS" panose="030F0702030302020204" pitchFamily="66" charset="0"/>
                </a:rPr>
                <a:t>3</a:t>
              </a:r>
            </a:p>
          </p:txBody>
        </p:sp>
        <p:sp>
          <p:nvSpPr>
            <p:cNvPr id="177191" name="Text Box 79"/>
            <p:cNvSpPr txBox="1">
              <a:spLocks noChangeArrowheads="1"/>
            </p:cNvSpPr>
            <p:nvPr/>
          </p:nvSpPr>
          <p:spPr bwMode="auto">
            <a:xfrm>
              <a:off x="1518" y="1092"/>
              <a:ext cx="466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>
                  <a:solidFill>
                    <a:srgbClr val="5E5E5E"/>
                  </a:solidFill>
                  <a:latin typeface="Comic Sans MS" panose="030F0702030302020204" pitchFamily="66" charset="0"/>
                </a:rPr>
                <a:t>G=1</a:t>
              </a:r>
            </a:p>
          </p:txBody>
        </p:sp>
      </p:grpSp>
      <p:grpSp>
        <p:nvGrpSpPr>
          <p:cNvPr id="812112" name="Group 80"/>
          <p:cNvGrpSpPr>
            <a:grpSpLocks/>
          </p:cNvGrpSpPr>
          <p:nvPr/>
        </p:nvGrpSpPr>
        <p:grpSpPr bwMode="auto">
          <a:xfrm>
            <a:off x="5465042" y="942976"/>
            <a:ext cx="2544763" cy="3421063"/>
            <a:chOff x="2223" y="594"/>
            <a:chExt cx="1737" cy="2155"/>
          </a:xfrm>
        </p:grpSpPr>
        <p:grpSp>
          <p:nvGrpSpPr>
            <p:cNvPr id="177181" name="Group 81"/>
            <p:cNvGrpSpPr>
              <a:grpSpLocks/>
            </p:cNvGrpSpPr>
            <p:nvPr/>
          </p:nvGrpSpPr>
          <p:grpSpPr bwMode="auto">
            <a:xfrm>
              <a:off x="2802" y="851"/>
              <a:ext cx="1158" cy="1571"/>
              <a:chOff x="2802" y="851"/>
              <a:chExt cx="1158" cy="1571"/>
            </a:xfrm>
          </p:grpSpPr>
          <p:pic>
            <p:nvPicPr>
              <p:cNvPr id="177185" name="Picture 82" descr="iter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2" y="851"/>
                <a:ext cx="1158" cy="1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7186" name="Text Box 83"/>
              <p:cNvSpPr txBox="1">
                <a:spLocks noChangeArrowheads="1"/>
              </p:cNvSpPr>
              <p:nvPr/>
            </p:nvSpPr>
            <p:spPr bwMode="auto">
              <a:xfrm>
                <a:off x="3211" y="1979"/>
                <a:ext cx="570" cy="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5674" tIns="47837" rIns="95674" bIns="47837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fr-FR" sz="2000">
                    <a:solidFill>
                      <a:srgbClr val="5E5E5E"/>
                    </a:solidFill>
                    <a:latin typeface="Comic Sans MS" panose="030F0702030302020204" pitchFamily="66" charset="0"/>
                  </a:rPr>
                  <a:t>ITER</a:t>
                </a:r>
              </a:p>
            </p:txBody>
          </p:sp>
          <p:sp>
            <p:nvSpPr>
              <p:cNvPr id="177187" name="Text Box 84"/>
              <p:cNvSpPr txBox="1">
                <a:spLocks noChangeArrowheads="1"/>
              </p:cNvSpPr>
              <p:nvPr/>
            </p:nvSpPr>
            <p:spPr bwMode="auto">
              <a:xfrm>
                <a:off x="3232" y="2206"/>
                <a:ext cx="595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5674" tIns="47837" rIns="95674" bIns="47837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" panose="02020603050405020304" pitchFamily="18" charset="0"/>
                  </a:defRPr>
                </a:lvl9pPr>
              </a:lstStyle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fr-FR" sz="1600" b="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800 m</a:t>
                </a:r>
                <a:r>
                  <a:rPr lang="fr-FR" altLang="fr-FR" sz="1600" b="0" baseline="30000">
                    <a:solidFill>
                      <a:srgbClr val="000000"/>
                    </a:solidFill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177182" name="AutoShape 85"/>
            <p:cNvSpPr>
              <a:spLocks noChangeArrowheads="1"/>
            </p:cNvSpPr>
            <p:nvPr/>
          </p:nvSpPr>
          <p:spPr bwMode="auto">
            <a:xfrm rot="-5400000">
              <a:off x="2807" y="2402"/>
              <a:ext cx="443" cy="252"/>
            </a:xfrm>
            <a:prstGeom prst="rightArrow">
              <a:avLst>
                <a:gd name="adj1" fmla="val 50000"/>
                <a:gd name="adj2" fmla="val 63888"/>
              </a:avLst>
            </a:prstGeom>
            <a:solidFill>
              <a:srgbClr val="FFFF99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 altLang="fr-FR" sz="2000">
                <a:solidFill>
                  <a:srgbClr val="5E5E5E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77183" name="AutoShape 86"/>
            <p:cNvSpPr>
              <a:spLocks noChangeArrowheads="1"/>
            </p:cNvSpPr>
            <p:nvPr/>
          </p:nvSpPr>
          <p:spPr bwMode="auto">
            <a:xfrm rot="-1330342">
              <a:off x="2223" y="1370"/>
              <a:ext cx="443" cy="252"/>
            </a:xfrm>
            <a:prstGeom prst="rightArrow">
              <a:avLst>
                <a:gd name="adj1" fmla="val 50000"/>
                <a:gd name="adj2" fmla="val 63888"/>
              </a:avLst>
            </a:prstGeom>
            <a:solidFill>
              <a:srgbClr val="FFFF99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 anchor="ctr"/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fr-FR" altLang="fr-FR" sz="2000">
                <a:solidFill>
                  <a:srgbClr val="5E5E5E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77184" name="Text Box 87"/>
            <p:cNvSpPr txBox="1">
              <a:spLocks noChangeArrowheads="1"/>
            </p:cNvSpPr>
            <p:nvPr/>
          </p:nvSpPr>
          <p:spPr bwMode="auto">
            <a:xfrm>
              <a:off x="3108" y="594"/>
              <a:ext cx="573" cy="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5674" tIns="47837" rIns="95674" bIns="47837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2000">
                  <a:solidFill>
                    <a:srgbClr val="5E5E5E"/>
                  </a:solidFill>
                  <a:latin typeface="Comic Sans MS" panose="030F0702030302020204" pitchFamily="66" charset="0"/>
                </a:rPr>
                <a:t>G=10</a:t>
              </a:r>
            </a:p>
          </p:txBody>
        </p:sp>
      </p:grpSp>
      <p:pic>
        <p:nvPicPr>
          <p:cNvPr id="177180" name="Picture 88" descr="2"/>
          <p:cNvPicPr>
            <a:picLocks noChangeAspect="1" noChangeArrowheads="1"/>
          </p:cNvPicPr>
          <p:nvPr/>
        </p:nvPicPr>
        <p:blipFill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25"/>
          <a:stretch>
            <a:fillRect/>
          </a:stretch>
        </p:blipFill>
        <p:spPr bwMode="auto">
          <a:xfrm>
            <a:off x="8405814" y="87314"/>
            <a:ext cx="1793875" cy="604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 rot="18340837">
            <a:off x="-592942" y="2315798"/>
            <a:ext cx="39754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  <a:r>
              <a:rPr lang="fr-FR" sz="3200" b="1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Mike Walsh </a:t>
            </a:r>
            <a:r>
              <a:rPr lang="fr-FR" sz="3200" b="1" dirty="0" err="1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r>
              <a:rPr lang="fr-FR" sz="3200" b="1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fr-FR" sz="3200" b="1" dirty="0">
              <a:solidFill>
                <a:srgbClr val="0E0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5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343410" y="83768"/>
            <a:ext cx="28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reactions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867530" y="797050"/>
            <a:ext cx="5503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Spontaneous and induced reactions </a:t>
            </a:r>
            <a:endParaRPr lang="en-US" sz="2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83" y="1398431"/>
            <a:ext cx="3045694" cy="161815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0" y="3184567"/>
            <a:ext cx="3700593" cy="142658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30" y="4779134"/>
            <a:ext cx="3062661" cy="1101516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5"/>
          <a:srcRect l="58808" t="57441" r="9460" b="17007"/>
          <a:stretch/>
        </p:blipFill>
        <p:spPr>
          <a:xfrm>
            <a:off x="3486823" y="1365074"/>
            <a:ext cx="1734587" cy="1047979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5221325" y="1459806"/>
            <a:ext cx="2655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Spontaneous fission : </a:t>
            </a:r>
            <a:endParaRPr lang="en-US" sz="18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5095936" y="1818285"/>
            <a:ext cx="3304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- Occurs with a very heavy nucleus (Z&gt;90)</a:t>
            </a:r>
          </a:p>
          <a:p>
            <a:pPr algn="just"/>
            <a:r>
              <a:rPr lang="en-US" sz="1600" dirty="0" smtClean="0"/>
              <a:t>- The electromagnetic repellent  force overcomes the strong nuclear force</a:t>
            </a:r>
          </a:p>
          <a:p>
            <a:pPr algn="just"/>
            <a:r>
              <a:rPr lang="en-US" sz="1600" dirty="0" smtClean="0"/>
              <a:t>- The nucleus splits</a:t>
            </a:r>
          </a:p>
          <a:p>
            <a:pPr algn="just"/>
            <a:r>
              <a:rPr lang="en-US" sz="1600" dirty="0" smtClean="0"/>
              <a:t>- Will eject 2-4 neutrons per reaction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1020587" y="3293375"/>
            <a:ext cx="1078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dirty="0" smtClean="0"/>
              <a:t>≈ 200 MeV</a:t>
            </a:r>
            <a:endParaRPr lang="fr-FR" sz="1400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6"/>
          <a:srcRect l="1800" t="5444" b="4799"/>
          <a:stretch/>
        </p:blipFill>
        <p:spPr>
          <a:xfrm>
            <a:off x="8731917" y="1408146"/>
            <a:ext cx="3367282" cy="1932167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9829681" y="916475"/>
            <a:ext cx="173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Induced fission</a:t>
            </a:r>
            <a:endParaRPr lang="en-US" sz="18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10092073" y="3883743"/>
            <a:ext cx="173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/>
              <a:t>Induced fusion</a:t>
            </a:r>
            <a:endParaRPr lang="en-US" sz="1800" b="1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0293" y="4350564"/>
            <a:ext cx="2174154" cy="2181401"/>
          </a:xfrm>
          <a:prstGeom prst="rect">
            <a:avLst/>
          </a:prstGeom>
        </p:spPr>
      </p:pic>
      <p:cxnSp>
        <p:nvCxnSpPr>
          <p:cNvPr id="27" name="Connecteur droit 26"/>
          <p:cNvCxnSpPr/>
          <p:nvPr/>
        </p:nvCxnSpPr>
        <p:spPr>
          <a:xfrm>
            <a:off x="4349363" y="4068409"/>
            <a:ext cx="4206240" cy="0"/>
          </a:xfrm>
          <a:prstGeom prst="line">
            <a:avLst/>
          </a:prstGeom>
          <a:ln w="2857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0" name="Imag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0716" y="4174769"/>
            <a:ext cx="4171201" cy="1082708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4547424" y="5167331"/>
            <a:ext cx="4132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ym typeface="Symbol" panose="05050102010706020507" pitchFamily="18" charset="2"/>
              </a:rPr>
              <a:t>a + A  B + b </a:t>
            </a:r>
            <a:endParaRPr lang="fr-FR" sz="4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3309920" y="5723766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Incident particle</a:t>
            </a:r>
            <a:endParaRPr lang="en-US" sz="1800" dirty="0"/>
          </a:p>
        </p:txBody>
      </p:sp>
      <p:sp>
        <p:nvSpPr>
          <p:cNvPr id="33" name="ZoneTexte 32"/>
          <p:cNvSpPr txBox="1"/>
          <p:nvPr/>
        </p:nvSpPr>
        <p:spPr>
          <a:xfrm>
            <a:off x="4111610" y="6219218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Nucleus target</a:t>
            </a:r>
            <a:endParaRPr lang="en-US" sz="1800" dirty="0"/>
          </a:p>
        </p:txBody>
      </p:sp>
      <p:sp>
        <p:nvSpPr>
          <p:cNvPr id="34" name="ZoneTexte 33"/>
          <p:cNvSpPr txBox="1"/>
          <p:nvPr/>
        </p:nvSpPr>
        <p:spPr>
          <a:xfrm>
            <a:off x="6299134" y="6123015"/>
            <a:ext cx="187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Residual nucleus</a:t>
            </a:r>
            <a:endParaRPr lang="en-US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7997072" y="5849886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Ejected particle</a:t>
            </a:r>
            <a:endParaRPr lang="en-US" sz="1800" dirty="0"/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4640785" y="5583465"/>
            <a:ext cx="547575" cy="2304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4621974" y="5813912"/>
            <a:ext cx="1268306" cy="506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 flipH="1" flipV="1">
            <a:off x="7104692" y="5790148"/>
            <a:ext cx="4714" cy="3389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flipH="1" flipV="1">
            <a:off x="7989535" y="5679101"/>
            <a:ext cx="521049" cy="295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9"/>
          <a:srcRect l="9391" r="5512"/>
          <a:stretch/>
        </p:blipFill>
        <p:spPr>
          <a:xfrm>
            <a:off x="8535690" y="1209200"/>
            <a:ext cx="1441342" cy="77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3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343410" y="83768"/>
            <a:ext cx="285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reactions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836224" y="1047917"/>
            <a:ext cx="4132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sym typeface="Symbol" panose="05050102010706020507" pitchFamily="18" charset="2"/>
              </a:rPr>
              <a:t>a + A  B + b </a:t>
            </a:r>
            <a:endParaRPr lang="fr-FR" sz="4000" dirty="0"/>
          </a:p>
        </p:txBody>
      </p:sp>
      <p:sp>
        <p:nvSpPr>
          <p:cNvPr id="32" name="ZoneTexte 31"/>
          <p:cNvSpPr txBox="1"/>
          <p:nvPr/>
        </p:nvSpPr>
        <p:spPr>
          <a:xfrm>
            <a:off x="2598720" y="1604352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Incident particle</a:t>
            </a:r>
            <a:endParaRPr lang="en-US" sz="1800" dirty="0"/>
          </a:p>
        </p:txBody>
      </p:sp>
      <p:sp>
        <p:nvSpPr>
          <p:cNvPr id="33" name="ZoneTexte 32"/>
          <p:cNvSpPr txBox="1"/>
          <p:nvPr/>
        </p:nvSpPr>
        <p:spPr>
          <a:xfrm>
            <a:off x="3400410" y="2099804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Nucleus target</a:t>
            </a:r>
            <a:endParaRPr lang="en-US" sz="18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587934" y="2003601"/>
            <a:ext cx="187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Residual nucleus</a:t>
            </a:r>
            <a:endParaRPr lang="en-US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7285872" y="1730472"/>
            <a:ext cx="170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/>
              <a:t>Ejected particle</a:t>
            </a:r>
            <a:endParaRPr lang="en-US" sz="1800" dirty="0"/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3929585" y="1464051"/>
            <a:ext cx="547575" cy="2304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3910774" y="1694498"/>
            <a:ext cx="1268306" cy="506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 flipH="1" flipV="1">
            <a:off x="6393492" y="1670734"/>
            <a:ext cx="4714" cy="3389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flipH="1" flipV="1">
            <a:off x="7278335" y="1559687"/>
            <a:ext cx="521049" cy="295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229334" y="2775552"/>
            <a:ext cx="8183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Some nuclear reactions release energy while other reactions require input energy to occur</a:t>
            </a:r>
            <a:endParaRPr lang="en-US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1893455" y="3700531"/>
            <a:ext cx="8353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The </a:t>
            </a:r>
            <a:r>
              <a:rPr lang="fr-FR" sz="2000" dirty="0" err="1" smtClean="0"/>
              <a:t>amount</a:t>
            </a:r>
            <a:r>
              <a:rPr lang="fr-FR" sz="2000" dirty="0" smtClean="0"/>
              <a:t> of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released</a:t>
            </a:r>
            <a:r>
              <a:rPr lang="fr-FR" sz="2000" dirty="0" smtClean="0"/>
              <a:t> or </a:t>
            </a:r>
            <a:r>
              <a:rPr lang="fr-FR" sz="2000" dirty="0" err="1" smtClean="0"/>
              <a:t>absorbed</a:t>
            </a:r>
            <a:r>
              <a:rPr lang="fr-FR" sz="2000" dirty="0" smtClean="0"/>
              <a:t> in a </a:t>
            </a:r>
            <a:r>
              <a:rPr lang="fr-FR" sz="2000" dirty="0" err="1" smtClean="0"/>
              <a:t>nuclear</a:t>
            </a:r>
            <a:r>
              <a:rPr lang="fr-FR" sz="2000" dirty="0" smtClean="0"/>
              <a:t>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(in the center of mass </a:t>
            </a:r>
            <a:r>
              <a:rPr lang="fr-FR" sz="2000" dirty="0" err="1" smtClean="0"/>
              <a:t>reference</a:t>
            </a:r>
            <a:r>
              <a:rPr lang="fr-FR" sz="2000" dirty="0" smtClean="0"/>
              <a:t> frame)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called</a:t>
            </a:r>
            <a:r>
              <a:rPr lang="fr-FR" sz="2000" dirty="0" smtClean="0"/>
              <a:t> the Q value or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Energy</a:t>
            </a:r>
            <a:endParaRPr lang="fr-FR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3148827" y="4445434"/>
            <a:ext cx="6489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Q = [(M</a:t>
            </a:r>
            <a:r>
              <a:rPr lang="fr-FR" sz="3200" baseline="-25000" dirty="0" smtClean="0"/>
              <a:t>a</a:t>
            </a:r>
            <a:r>
              <a:rPr lang="fr-FR" sz="3200" dirty="0" smtClean="0"/>
              <a:t> + M</a:t>
            </a:r>
            <a:r>
              <a:rPr lang="fr-FR" sz="3200" baseline="-25000" dirty="0" smtClean="0"/>
              <a:t>A</a:t>
            </a:r>
            <a:r>
              <a:rPr lang="fr-FR" sz="3200" dirty="0" smtClean="0"/>
              <a:t> – (</a:t>
            </a:r>
            <a:r>
              <a:rPr lang="fr-FR" sz="3200" dirty="0" err="1" smtClean="0"/>
              <a:t>M</a:t>
            </a:r>
            <a:r>
              <a:rPr lang="fr-FR" sz="3200" baseline="-25000" dirty="0" err="1" smtClean="0"/>
              <a:t>b</a:t>
            </a:r>
            <a:r>
              <a:rPr lang="fr-FR" sz="3200" dirty="0" err="1"/>
              <a:t>+</a:t>
            </a:r>
            <a:r>
              <a:rPr lang="fr-FR" sz="3200" dirty="0" err="1" smtClean="0"/>
              <a:t>M</a:t>
            </a:r>
            <a:r>
              <a:rPr lang="fr-FR" sz="3200" baseline="-25000" dirty="0" err="1" smtClean="0"/>
              <a:t>B</a:t>
            </a:r>
            <a:r>
              <a:rPr lang="fr-FR" sz="3200" dirty="0" smtClean="0"/>
              <a:t>)] c ²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70850" y="5193347"/>
            <a:ext cx="7830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000" dirty="0" smtClean="0"/>
              <a:t>If Q &gt; 0 </a:t>
            </a:r>
            <a:r>
              <a:rPr lang="fr-FR" sz="2000" dirty="0" smtClean="0">
                <a:sym typeface="Symbol" panose="05050102010706020507" pitchFamily="18" charset="2"/>
              </a:rPr>
              <a:t> </a:t>
            </a:r>
            <a:r>
              <a:rPr lang="fr-FR" sz="2000" dirty="0" err="1" smtClean="0">
                <a:sym typeface="Symbol" panose="05050102010706020507" pitchFamily="18" charset="2"/>
              </a:rPr>
              <a:t>Exoergic</a:t>
            </a:r>
            <a:r>
              <a:rPr lang="fr-FR" sz="2000" dirty="0" smtClean="0">
                <a:sym typeface="Symbol" panose="05050102010706020507" pitchFamily="18" charset="2"/>
              </a:rPr>
              <a:t> </a:t>
            </a:r>
            <a:r>
              <a:rPr lang="fr-FR" sz="2000" dirty="0" err="1" smtClean="0">
                <a:sym typeface="Symbol" panose="05050102010706020507" pitchFamily="18" charset="2"/>
              </a:rPr>
              <a:t>reaction</a:t>
            </a:r>
            <a:r>
              <a:rPr lang="fr-FR" sz="2000" dirty="0" smtClean="0">
                <a:sym typeface="Symbol" panose="05050102010706020507" pitchFamily="18" charset="2"/>
              </a:rPr>
              <a:t> </a:t>
            </a:r>
          </a:p>
          <a:p>
            <a:pPr algn="l"/>
            <a:r>
              <a:rPr lang="fr-FR" sz="2000" dirty="0" smtClean="0">
                <a:sym typeface="Symbol" panose="05050102010706020507" pitchFamily="18" charset="2"/>
              </a:rPr>
              <a:t>If Q&lt;O  </a:t>
            </a:r>
            <a:r>
              <a:rPr lang="fr-FR" sz="2000" dirty="0" err="1" smtClean="0">
                <a:sym typeface="Symbol" panose="05050102010706020507" pitchFamily="18" charset="2"/>
              </a:rPr>
              <a:t>Endoergic</a:t>
            </a:r>
            <a:r>
              <a:rPr lang="fr-FR" sz="2000" dirty="0" smtClean="0">
                <a:sym typeface="Symbol" panose="05050102010706020507" pitchFamily="18" charset="2"/>
              </a:rPr>
              <a:t> </a:t>
            </a:r>
            <a:r>
              <a:rPr lang="fr-FR" sz="2000" dirty="0" err="1" smtClean="0">
                <a:sym typeface="Symbol" panose="05050102010706020507" pitchFamily="18" charset="2"/>
              </a:rPr>
              <a:t>reaction</a:t>
            </a:r>
            <a:endParaRPr lang="fr-FR" sz="2000" dirty="0" smtClean="0">
              <a:sym typeface="Symbol" panose="05050102010706020507" pitchFamily="18" charset="2"/>
            </a:endParaRPr>
          </a:p>
          <a:p>
            <a:pPr algn="l"/>
            <a:r>
              <a:rPr lang="fr-FR" sz="2000" dirty="0" smtClean="0"/>
              <a:t>An </a:t>
            </a:r>
            <a:r>
              <a:rPr lang="fr-FR" sz="2000" dirty="0" err="1" smtClean="0"/>
              <a:t>endoergic</a:t>
            </a:r>
            <a:r>
              <a:rPr lang="fr-FR" sz="2000" dirty="0" smtClean="0"/>
              <a:t>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</a:t>
            </a:r>
            <a:r>
              <a:rPr lang="fr-FR" sz="2000" dirty="0" err="1" smtClean="0"/>
              <a:t>could</a:t>
            </a:r>
            <a:r>
              <a:rPr lang="fr-FR" sz="2000" dirty="0" smtClean="0"/>
              <a:t> not </a:t>
            </a:r>
            <a:r>
              <a:rPr lang="fr-FR" sz="2000" dirty="0" err="1" smtClean="0"/>
              <a:t>proceed</a:t>
            </a:r>
            <a:r>
              <a:rPr lang="fr-FR" sz="2000" dirty="0" smtClean="0"/>
              <a:t> </a:t>
            </a:r>
            <a:r>
              <a:rPr lang="fr-FR" sz="2000" dirty="0" err="1" smtClean="0"/>
              <a:t>unless</a:t>
            </a:r>
            <a:r>
              <a:rPr lang="fr-FR" sz="2000" dirty="0" smtClean="0"/>
              <a:t> the </a:t>
            </a:r>
            <a:r>
              <a:rPr lang="fr-FR" sz="2000" dirty="0" err="1" smtClean="0"/>
              <a:t>incoming</a:t>
            </a:r>
            <a:r>
              <a:rPr lang="fr-FR" sz="2000" dirty="0" smtClean="0"/>
              <a:t> </a:t>
            </a:r>
            <a:r>
              <a:rPr lang="fr-FR" sz="2000" dirty="0" err="1" smtClean="0"/>
              <a:t>particle</a:t>
            </a:r>
            <a:r>
              <a:rPr lang="fr-FR" sz="2000" dirty="0" smtClean="0"/>
              <a:t> </a:t>
            </a:r>
            <a:r>
              <a:rPr lang="fr-FR" sz="2000" dirty="0" err="1" smtClean="0"/>
              <a:t>provides</a:t>
            </a:r>
            <a:r>
              <a:rPr lang="fr-FR" sz="2000" dirty="0" smtClean="0"/>
              <a:t> the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 Q (in CM).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69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9" y="802897"/>
            <a:ext cx="3608387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3695322"/>
            <a:ext cx="33528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5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602" y="3862010"/>
            <a:ext cx="4521711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206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" t="-288" r="9697" b="7500"/>
          <a:stretch>
            <a:fillRect/>
          </a:stretch>
        </p:blipFill>
        <p:spPr>
          <a:xfrm>
            <a:off x="1749425" y="744160"/>
            <a:ext cx="4838700" cy="3162300"/>
          </a:xfrm>
        </p:spPr>
      </p:pic>
      <p:sp>
        <p:nvSpPr>
          <p:cNvPr id="13" name="ZoneTexte 12"/>
          <p:cNvSpPr txBox="1"/>
          <p:nvPr/>
        </p:nvSpPr>
        <p:spPr>
          <a:xfrm>
            <a:off x="4362449" y="3493710"/>
            <a:ext cx="169386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b="1" dirty="0">
                <a:solidFill>
                  <a:srgbClr val="6666FF"/>
                </a:solidFill>
                <a:latin typeface="Arial"/>
              </a:rPr>
              <a:t>200 MeV </a:t>
            </a:r>
            <a:r>
              <a:rPr lang="fr-FR" sz="1200" b="1" dirty="0" err="1" smtClean="0">
                <a:solidFill>
                  <a:srgbClr val="6666FF"/>
                </a:solidFill>
                <a:latin typeface="Arial"/>
              </a:rPr>
              <a:t>generated</a:t>
            </a:r>
            <a:endParaRPr lang="fr-FR" sz="1200" b="1" dirty="0">
              <a:solidFill>
                <a:srgbClr val="6666FF"/>
              </a:solidFill>
              <a:latin typeface="Arial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b="1" dirty="0">
                <a:solidFill>
                  <a:srgbClr val="6666FF"/>
                </a:solidFill>
                <a:latin typeface="Arial"/>
              </a:rPr>
              <a:t>(0.8 MeV/</a:t>
            </a:r>
            <a:r>
              <a:rPr lang="fr-FR" sz="1200" b="1" dirty="0" err="1">
                <a:solidFill>
                  <a:srgbClr val="6666FF"/>
                </a:solidFill>
                <a:latin typeface="Arial"/>
              </a:rPr>
              <a:t>nucl</a:t>
            </a:r>
            <a:r>
              <a:rPr lang="fr-FR" sz="1200" b="1" dirty="0">
                <a:solidFill>
                  <a:srgbClr val="6666FF"/>
                </a:solidFill>
                <a:latin typeface="Arial"/>
              </a:rPr>
              <a:t>.)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343399" y="1833185"/>
            <a:ext cx="1612127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b="1" dirty="0">
                <a:solidFill>
                  <a:srgbClr val="6666FF"/>
                </a:solidFill>
                <a:latin typeface="Arial"/>
              </a:rPr>
              <a:t>17,6 MeV </a:t>
            </a:r>
            <a:r>
              <a:rPr lang="fr-FR" sz="1200" b="1" dirty="0" err="1" smtClean="0">
                <a:solidFill>
                  <a:srgbClr val="6666FF"/>
                </a:solidFill>
                <a:latin typeface="Arial"/>
              </a:rPr>
              <a:t>generated</a:t>
            </a:r>
            <a:endParaRPr lang="fr-FR" sz="1200" b="1" dirty="0">
              <a:solidFill>
                <a:srgbClr val="6666FF"/>
              </a:solidFill>
              <a:latin typeface="Arial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b="1" dirty="0">
                <a:solidFill>
                  <a:srgbClr val="6666FF"/>
                </a:solidFill>
                <a:latin typeface="Arial"/>
              </a:rPr>
              <a:t>(3.5 MeV/</a:t>
            </a:r>
            <a:r>
              <a:rPr lang="fr-FR" sz="1200" b="1" dirty="0" err="1">
                <a:solidFill>
                  <a:srgbClr val="6666FF"/>
                </a:solidFill>
                <a:latin typeface="Arial"/>
              </a:rPr>
              <a:t>nucl</a:t>
            </a:r>
            <a:r>
              <a:rPr lang="fr-FR" sz="1200" b="1" dirty="0">
                <a:solidFill>
                  <a:srgbClr val="6666FF"/>
                </a:solidFill>
                <a:latin typeface="Arial"/>
              </a:rPr>
              <a:t>.) </a:t>
            </a:r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5332414" y="3304798"/>
            <a:ext cx="2192337" cy="746125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dashDot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253978" y="99859"/>
            <a:ext cx="622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Exoenergetic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Nuclear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eactions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4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126585" y="861206"/>
            <a:ext cx="52927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 smtClean="0">
                <a:latin typeface="+mj-lt"/>
              </a:rPr>
              <a:t>Conventional combustion</a:t>
            </a:r>
            <a:endParaRPr lang="en-US" sz="3200" dirty="0">
              <a:latin typeface="+mj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92079" y="1656858"/>
            <a:ext cx="8370887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  <a:defRPr/>
            </a:pPr>
            <a:r>
              <a:rPr lang="fr-FR" sz="2800" dirty="0" smtClean="0"/>
              <a:t>Chemical </a:t>
            </a:r>
            <a:r>
              <a:rPr lang="fr-FR" sz="2800" dirty="0" err="1" smtClean="0"/>
              <a:t>reaction</a:t>
            </a:r>
            <a:r>
              <a:rPr lang="fr-FR" sz="2800" dirty="0" smtClean="0"/>
              <a:t> of H or </a:t>
            </a:r>
            <a:r>
              <a:rPr lang="fr-FR" sz="2800" dirty="0"/>
              <a:t>C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/>
              <a:t>O : </a:t>
            </a: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fr-FR" sz="2800" dirty="0"/>
              <a:t>H</a:t>
            </a:r>
            <a:r>
              <a:rPr lang="fr-FR" sz="2800" baseline="-25000" dirty="0"/>
              <a:t>2</a:t>
            </a:r>
            <a:r>
              <a:rPr lang="fr-FR" sz="2800" dirty="0"/>
              <a:t> + 0,5 O</a:t>
            </a:r>
            <a:r>
              <a:rPr lang="fr-FR" sz="2800" baseline="-25000" dirty="0"/>
              <a:t>2</a:t>
            </a:r>
            <a:r>
              <a:rPr lang="fr-FR" sz="2800" dirty="0"/>
              <a:t>  </a:t>
            </a:r>
            <a:r>
              <a:rPr lang="fr-FR" sz="2800" dirty="0">
                <a:sym typeface="Symbol" panose="05050102010706020507" pitchFamily="18" charset="2"/>
              </a:rPr>
              <a:t> H</a:t>
            </a:r>
            <a:r>
              <a:rPr lang="fr-FR" sz="2800" baseline="-25000" dirty="0">
                <a:sym typeface="Symbol" panose="05050102010706020507" pitchFamily="18" charset="2"/>
              </a:rPr>
              <a:t>2</a:t>
            </a:r>
            <a:r>
              <a:rPr lang="fr-FR" sz="2800" dirty="0">
                <a:sym typeface="Symbol" panose="05050102010706020507" pitchFamily="18" charset="2"/>
              </a:rPr>
              <a:t>O </a:t>
            </a:r>
            <a:r>
              <a:rPr lang="fr-FR" sz="2800" dirty="0" err="1" smtClean="0">
                <a:sym typeface="Symbol" panose="05050102010706020507" pitchFamily="18" charset="2"/>
              </a:rPr>
              <a:t>with</a:t>
            </a:r>
            <a:r>
              <a:rPr lang="fr-FR" sz="2800" dirty="0" smtClean="0">
                <a:sym typeface="Symbol" panose="05050102010706020507" pitchFamily="18" charset="2"/>
              </a:rPr>
              <a:t> </a:t>
            </a:r>
            <a:r>
              <a:rPr lang="fr-FR" sz="2800" dirty="0">
                <a:sym typeface="Symbol" panose="05050102010706020507" pitchFamily="18" charset="2"/>
              </a:rPr>
              <a:t/>
            </a:r>
            <a:br>
              <a:rPr lang="fr-FR" sz="2800" dirty="0">
                <a:sym typeface="Symbol" panose="05050102010706020507" pitchFamily="18" charset="2"/>
              </a:rPr>
            </a:br>
            <a:r>
              <a:rPr lang="fr-FR" sz="2800" dirty="0">
                <a:sym typeface="Symbol" panose="05050102010706020507" pitchFamily="18" charset="2"/>
              </a:rPr>
              <a:t>E = 1,4 </a:t>
            </a:r>
            <a:r>
              <a:rPr lang="fr-FR" sz="2800" dirty="0" smtClean="0">
                <a:sym typeface="Symbol" panose="05050102010706020507" pitchFamily="18" charset="2"/>
              </a:rPr>
              <a:t>eV/</a:t>
            </a:r>
            <a:r>
              <a:rPr lang="fr-FR" sz="2800" dirty="0" err="1" smtClean="0">
                <a:sym typeface="Symbol" panose="05050102010706020507" pitchFamily="18" charset="2"/>
              </a:rPr>
              <a:t>atom</a:t>
            </a:r>
            <a:r>
              <a:rPr lang="fr-FR" sz="2800" dirty="0" smtClean="0">
                <a:sym typeface="Symbol" panose="05050102010706020507" pitchFamily="18" charset="2"/>
              </a:rPr>
              <a:t> of </a:t>
            </a:r>
            <a:r>
              <a:rPr lang="fr-FR" sz="2800" dirty="0">
                <a:sym typeface="Symbol" panose="05050102010706020507" pitchFamily="18" charset="2"/>
              </a:rPr>
              <a:t>H </a:t>
            </a:r>
          </a:p>
          <a:p>
            <a:pPr marL="914400" lvl="1" indent="-457200">
              <a:buFont typeface="Wingdings" panose="05000000000000000000" pitchFamily="2" charset="2"/>
              <a:buChar char="Ø"/>
              <a:defRPr/>
            </a:pPr>
            <a:r>
              <a:rPr lang="fr-FR" sz="2800" dirty="0">
                <a:sym typeface="Symbol" panose="05050102010706020507" pitchFamily="18" charset="2"/>
              </a:rPr>
              <a:t>C + O</a:t>
            </a:r>
            <a:r>
              <a:rPr lang="fr-FR" sz="2800" baseline="-25000" dirty="0">
                <a:sym typeface="Symbol" panose="05050102010706020507" pitchFamily="18" charset="2"/>
              </a:rPr>
              <a:t>2</a:t>
            </a:r>
            <a:r>
              <a:rPr lang="fr-FR" sz="2800" dirty="0">
                <a:sym typeface="Symbol" panose="05050102010706020507" pitchFamily="18" charset="2"/>
              </a:rPr>
              <a:t>   CO</a:t>
            </a:r>
            <a:r>
              <a:rPr lang="fr-FR" sz="2800" baseline="-25000" dirty="0">
                <a:sym typeface="Symbol" panose="05050102010706020507" pitchFamily="18" charset="2"/>
              </a:rPr>
              <a:t>2</a:t>
            </a:r>
            <a:r>
              <a:rPr lang="fr-FR" sz="2800" dirty="0">
                <a:sym typeface="Symbol" panose="05050102010706020507" pitchFamily="18" charset="2"/>
              </a:rPr>
              <a:t> </a:t>
            </a:r>
            <a:br>
              <a:rPr lang="fr-FR" sz="2800" dirty="0">
                <a:sym typeface="Symbol" panose="05050102010706020507" pitchFamily="18" charset="2"/>
              </a:rPr>
            </a:br>
            <a:r>
              <a:rPr lang="fr-FR" sz="2800" dirty="0">
                <a:sym typeface="Symbol" panose="05050102010706020507" pitchFamily="18" charset="2"/>
              </a:rPr>
              <a:t> E = 4 </a:t>
            </a:r>
            <a:r>
              <a:rPr lang="fr-FR" sz="2800" dirty="0" smtClean="0">
                <a:sym typeface="Symbol" panose="05050102010706020507" pitchFamily="18" charset="2"/>
              </a:rPr>
              <a:t>eV/</a:t>
            </a:r>
            <a:r>
              <a:rPr lang="fr-FR" sz="2800" dirty="0" err="1" smtClean="0">
                <a:sym typeface="Symbol" panose="05050102010706020507" pitchFamily="18" charset="2"/>
              </a:rPr>
              <a:t>atom</a:t>
            </a:r>
            <a:r>
              <a:rPr lang="fr-FR" sz="2800" dirty="0" smtClean="0">
                <a:sym typeface="Symbol" panose="05050102010706020507" pitchFamily="18" charset="2"/>
              </a:rPr>
              <a:t> 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1522012" y="4866792"/>
            <a:ext cx="9017000" cy="138499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fr-FR"/>
            </a:defPPr>
            <a:lvl1pPr marL="457200" indent="-457200">
              <a:buFont typeface="Wingdings" panose="05000000000000000000" pitchFamily="2" charset="2"/>
              <a:buChar char="q"/>
              <a:defRPr sz="2800" b="0">
                <a:latin typeface="+mn-lt"/>
              </a:defRPr>
            </a:lvl1pPr>
            <a:lvl2pPr marL="914400" lvl="1" indent="-457200">
              <a:buFont typeface="Wingdings" panose="05000000000000000000" pitchFamily="2" charset="2"/>
              <a:buChar char="q"/>
              <a:defRPr sz="2800" b="0">
                <a:latin typeface="+mn-lt"/>
              </a:defRPr>
            </a:lvl2pPr>
            <a:lvl3pPr marL="1371600" lvl="2" indent="-457200">
              <a:buFont typeface="Wingdings" panose="05000000000000000000" pitchFamily="2" charset="2"/>
              <a:buChar char="q"/>
              <a:defRPr sz="2800" b="0">
                <a:latin typeface="+mn-lt"/>
              </a:defRPr>
            </a:lvl3pPr>
          </a:lstStyle>
          <a:p>
            <a:pPr>
              <a:defRPr/>
            </a:pPr>
            <a:r>
              <a:rPr lang="fr-FR" dirty="0" smtClean="0"/>
              <a:t> </a:t>
            </a:r>
            <a:r>
              <a:rPr lang="fr-FR" dirty="0" err="1"/>
              <a:t>E</a:t>
            </a:r>
            <a:r>
              <a:rPr lang="fr-FR" dirty="0" err="1" smtClean="0"/>
              <a:t>nergy</a:t>
            </a:r>
            <a:r>
              <a:rPr lang="fr-FR" dirty="0" smtClean="0"/>
              <a:t> balance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fr-FR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10</a:t>
            </a:r>
            <a:r>
              <a:rPr lang="fr-FR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nuclear</a:t>
            </a:r>
            <a:r>
              <a:rPr lang="fr-FR" dirty="0" smtClean="0"/>
              <a:t> </a:t>
            </a:r>
            <a:r>
              <a:rPr lang="fr-FR" dirty="0" err="1" smtClean="0"/>
              <a:t>reactions</a:t>
            </a:r>
            <a:r>
              <a:rPr lang="fr-FR" dirty="0" smtClean="0"/>
              <a:t> </a:t>
            </a:r>
            <a:r>
              <a:rPr lang="fr-FR" dirty="0"/>
              <a:t>: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fr-FR" dirty="0"/>
              <a:t>Fission (</a:t>
            </a:r>
            <a:r>
              <a:rPr lang="fr-FR" b="1" dirty="0"/>
              <a:t>200 </a:t>
            </a:r>
            <a:r>
              <a:rPr lang="fr-FR" b="1" dirty="0" smtClean="0"/>
              <a:t>MeV/</a:t>
            </a:r>
            <a:r>
              <a:rPr lang="fr-FR" b="1" dirty="0" err="1" smtClean="0"/>
              <a:t>reaction</a:t>
            </a:r>
            <a:r>
              <a:rPr lang="fr-FR" dirty="0"/>
              <a:t>,   0,8 </a:t>
            </a:r>
            <a:r>
              <a:rPr lang="fr-FR" dirty="0" smtClean="0"/>
              <a:t>MeV/</a:t>
            </a:r>
            <a:r>
              <a:rPr lang="fr-FR" dirty="0" err="1" smtClean="0"/>
              <a:t>nucleon</a:t>
            </a:r>
            <a:r>
              <a:rPr lang="fr-FR" dirty="0"/>
              <a:t>)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fr-FR" dirty="0"/>
              <a:t>Fusion (</a:t>
            </a:r>
            <a:r>
              <a:rPr lang="fr-FR" b="1" dirty="0"/>
              <a:t>17,6 </a:t>
            </a:r>
            <a:r>
              <a:rPr lang="fr-FR" b="1" dirty="0" smtClean="0"/>
              <a:t>MeV/</a:t>
            </a:r>
            <a:r>
              <a:rPr lang="fr-FR" b="1" dirty="0" err="1" smtClean="0"/>
              <a:t>reaction</a:t>
            </a:r>
            <a:r>
              <a:rPr lang="fr-FR" dirty="0"/>
              <a:t>, 3,5 </a:t>
            </a:r>
            <a:r>
              <a:rPr lang="fr-FR" dirty="0" smtClean="0"/>
              <a:t>MeV/</a:t>
            </a:r>
            <a:r>
              <a:rPr lang="fr-FR" dirty="0" err="1" smtClean="0"/>
              <a:t>nucleon</a:t>
            </a:r>
            <a:r>
              <a:rPr lang="fr-FR" dirty="0"/>
              <a:t>)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3722329" y="4498658"/>
            <a:ext cx="4394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0231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08"/>
          <a:stretch>
            <a:fillRect/>
          </a:stretch>
        </p:blipFill>
        <p:spPr bwMode="auto">
          <a:xfrm>
            <a:off x="9626045" y="1584772"/>
            <a:ext cx="2287110" cy="209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253978" y="99859"/>
            <a:ext cx="622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Exoenergetic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Chemical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eactions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0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3062" t="24660" r="2647" b="19933"/>
          <a:stretch/>
        </p:blipFill>
        <p:spPr>
          <a:xfrm>
            <a:off x="6876087" y="765103"/>
            <a:ext cx="4265047" cy="1345164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6812532" y="2188027"/>
            <a:ext cx="4550650" cy="1764914"/>
            <a:chOff x="377732" y="3272225"/>
            <a:chExt cx="5068986" cy="2113637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392417" y="3272225"/>
              <a:ext cx="5054301" cy="202361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 flipH="1">
              <a:off x="377732" y="5011173"/>
              <a:ext cx="1630157" cy="3746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oupe 34"/>
          <p:cNvGrpSpPr/>
          <p:nvPr/>
        </p:nvGrpSpPr>
        <p:grpSpPr>
          <a:xfrm>
            <a:off x="7065817" y="4430681"/>
            <a:ext cx="4369237" cy="606829"/>
            <a:chOff x="7406639" y="4472246"/>
            <a:chExt cx="4369237" cy="60682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/>
            <a:srcRect l="1055" t="17236" r="-1055" b="59176"/>
            <a:stretch/>
          </p:blipFill>
          <p:spPr>
            <a:xfrm flipH="1">
              <a:off x="8709263" y="4478701"/>
              <a:ext cx="3066613" cy="542187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5"/>
            <a:srcRect t="61272" r="36046" b="21"/>
            <a:stretch/>
          </p:blipFill>
          <p:spPr>
            <a:xfrm flipH="1">
              <a:off x="7406639" y="4472246"/>
              <a:ext cx="1961558" cy="606829"/>
            </a:xfrm>
            <a:prstGeom prst="rect">
              <a:avLst/>
            </a:prstGeom>
          </p:spPr>
        </p:pic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9964" y="5197005"/>
            <a:ext cx="1498660" cy="110009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1253978" y="99859"/>
            <a:ext cx="10938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produce 1 GWE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 1.25 % of the French electricity consumption (523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TWh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 in 2021)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86542" y="1278575"/>
            <a:ext cx="4339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800" dirty="0" err="1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fr-FR" sz="28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 1.8 billions m</a:t>
            </a:r>
            <a:r>
              <a:rPr lang="fr-FR" sz="2800" baseline="300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3</a:t>
            </a:r>
            <a:r>
              <a:rPr lang="fr-FR" sz="28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 </a:t>
            </a:r>
            <a:r>
              <a:rPr lang="fr-FR" sz="28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800" dirty="0">
              <a:solidFill>
                <a:srgbClr val="0E0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362449" y="2060400"/>
            <a:ext cx="278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0E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LNG* Tankers</a:t>
            </a:r>
            <a:endParaRPr lang="fr-FR" sz="1800" dirty="0">
              <a:solidFill>
                <a:srgbClr val="0E0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78616" y="6390840"/>
            <a:ext cx="15915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100" dirty="0" smtClean="0"/>
              <a:t>(*)</a:t>
            </a:r>
            <a:r>
              <a:rPr lang="fr-FR" sz="1100" dirty="0" err="1" smtClean="0"/>
              <a:t>Liquid</a:t>
            </a:r>
            <a:r>
              <a:rPr lang="fr-FR" sz="1100" dirty="0" smtClean="0"/>
              <a:t> Natural </a:t>
            </a:r>
            <a:r>
              <a:rPr lang="fr-FR" sz="1100" dirty="0" err="1" smtClean="0"/>
              <a:t>Gas</a:t>
            </a:r>
            <a:endParaRPr lang="fr-FR" sz="1100" dirty="0"/>
          </a:p>
        </p:txBody>
      </p:sp>
      <p:sp>
        <p:nvSpPr>
          <p:cNvPr id="25" name="ZoneTexte 24"/>
          <p:cNvSpPr txBox="1"/>
          <p:nvPr/>
        </p:nvSpPr>
        <p:spPr>
          <a:xfrm>
            <a:off x="386542" y="2975562"/>
            <a:ext cx="4339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800" dirty="0" err="1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Oil</a:t>
            </a:r>
            <a:r>
              <a:rPr lang="fr-FR" sz="2800" dirty="0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FR" sz="2800" dirty="0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 1 300 000 tons </a:t>
            </a:r>
            <a:r>
              <a:rPr lang="fr-FR" sz="2800" dirty="0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800" dirty="0">
              <a:solidFill>
                <a:srgbClr val="DF1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544263" y="3734911"/>
            <a:ext cx="278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to 45 </a:t>
            </a:r>
            <a:r>
              <a:rPr lang="fr-FR" sz="1800" dirty="0" err="1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fr-FR" sz="1800" dirty="0" err="1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</a:t>
            </a:r>
            <a:r>
              <a:rPr lang="fr-FR" sz="1800" dirty="0" smtClean="0">
                <a:solidFill>
                  <a:srgbClr val="DF1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Tankers</a:t>
            </a:r>
            <a:endParaRPr lang="fr-FR" sz="1800" dirty="0">
              <a:solidFill>
                <a:srgbClr val="DF1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17841" y="4562417"/>
            <a:ext cx="4339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Coal 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 2 </a:t>
            </a:r>
            <a:r>
              <a:rPr lang="fr-F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0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00 000 tons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445421" y="4929466"/>
            <a:ext cx="2785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 Trains</a:t>
            </a:r>
            <a:endParaRPr lang="fr-F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07324" y="5436733"/>
            <a:ext cx="46847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Uranium </a:t>
            </a: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 150 t of Nat. U </a:t>
            </a:r>
            <a:b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</a:b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(25 t of 4% enriched Uranium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670345" y="6206174"/>
            <a:ext cx="2477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fr-FR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Semi-</a:t>
            </a:r>
            <a:r>
              <a:rPr lang="fr-FR" sz="18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Trailer</a:t>
            </a:r>
            <a:r>
              <a:rPr lang="fr-FR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Trucks</a:t>
            </a:r>
            <a:r>
              <a:rPr lang="fr-FR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cxnSp>
        <p:nvCxnSpPr>
          <p:cNvPr id="37" name="Connecteur droit 36"/>
          <p:cNvCxnSpPr/>
          <p:nvPr/>
        </p:nvCxnSpPr>
        <p:spPr>
          <a:xfrm flipV="1">
            <a:off x="3092335" y="1903615"/>
            <a:ext cx="24938" cy="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3890356" y="451056"/>
            <a:ext cx="3266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/>
              <a:t>1 year of production with availability rate of 75%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9352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3374"/>
            <a:ext cx="914400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493963" y="148542"/>
            <a:ext cx="8115300" cy="37919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Worldwide electronuclear landscape: 442 reactors in the world 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452" name="Espace réservé du numéro de diapositive 1"/>
          <p:cNvSpPr txBox="1">
            <a:spLocks/>
          </p:cNvSpPr>
          <p:nvPr/>
        </p:nvSpPr>
        <p:spPr bwMode="auto">
          <a:xfrm>
            <a:off x="9891713" y="6673850"/>
            <a:ext cx="6286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defTabSz="457200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defTabSz="4572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defTabSz="4572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defTabSz="4572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C1F9CF3A-42FF-4159-800D-4E35B211A8B5}" type="slidenum">
              <a:rPr lang="en-US" altLang="fr-FR" sz="70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fr-FR" sz="7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en-US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en-US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07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664" y="-34345"/>
            <a:ext cx="12217830" cy="690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6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505034" y="-23476"/>
            <a:ext cx="6765165" cy="799564"/>
          </a:xfrm>
        </p:spPr>
        <p:txBody>
          <a:bodyPr/>
          <a:lstStyle/>
          <a:p>
            <a:pPr>
              <a:defRPr/>
            </a:pPr>
            <a:r>
              <a:rPr sz="2800" dirty="0"/>
              <a:t>442 </a:t>
            </a:r>
            <a:r>
              <a:rPr sz="2800" dirty="0" smtClean="0"/>
              <a:t>in the world and  </a:t>
            </a:r>
            <a:r>
              <a:rPr sz="2800" dirty="0"/>
              <a:t>56 </a:t>
            </a:r>
            <a:r>
              <a:rPr sz="2800" dirty="0" smtClean="0"/>
              <a:t>in </a:t>
            </a:r>
            <a:r>
              <a:rPr sz="2800" dirty="0"/>
              <a:t>France </a:t>
            </a:r>
            <a:r>
              <a:rPr sz="2800" dirty="0" err="1" smtClean="0"/>
              <a:t>so</a:t>
            </a:r>
            <a:r>
              <a:rPr sz="2800" dirty="0" smtClean="0"/>
              <a:t> far</a:t>
            </a:r>
            <a:r>
              <a:rPr lang="fr-FR" sz="2800" dirty="0" smtClean="0"/>
              <a:t>…</a:t>
            </a:r>
            <a:endParaRPr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180051" y="2467324"/>
            <a:ext cx="1174751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 4 </a:t>
            </a:r>
            <a:r>
              <a:rPr lang="fr-FR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fr-F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consommation totale d’énergie</a:t>
            </a:r>
          </a:p>
        </p:txBody>
      </p:sp>
      <p:sp>
        <p:nvSpPr>
          <p:cNvPr id="11" name="Double flèche horizontale 10"/>
          <p:cNvSpPr/>
          <p:nvPr/>
        </p:nvSpPr>
        <p:spPr>
          <a:xfrm rot="18804169">
            <a:off x="7319948" y="1473966"/>
            <a:ext cx="304800" cy="176212"/>
          </a:xfrm>
          <a:prstGeom prst="leftRightArrow">
            <a:avLst/>
          </a:prstGeom>
          <a:solidFill>
            <a:srgbClr val="DC0528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fr-FR" sz="180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320134" y="836770"/>
            <a:ext cx="1447800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&lt; 20 </a:t>
            </a:r>
            <a:r>
              <a:rPr lang="fr-FR" sz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% </a:t>
            </a:r>
            <a:r>
              <a:rPr lang="fr-FR" sz="1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de la consommation totale d’énergie</a:t>
            </a:r>
          </a:p>
        </p:txBody>
      </p:sp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11190032" y="6667115"/>
            <a:ext cx="627944" cy="153888"/>
          </a:xfrm>
          <a:prstGeom prst="rect">
            <a:avLst/>
          </a:prstGeom>
        </p:spPr>
        <p:txBody>
          <a:bodyPr t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63" y="1041110"/>
            <a:ext cx="3511854" cy="2447655"/>
          </a:xfrm>
          <a:prstGeom prst="rect">
            <a:avLst/>
          </a:prstGeom>
        </p:spPr>
      </p:pic>
      <p:pic>
        <p:nvPicPr>
          <p:cNvPr id="107526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7215">
            <a:off x="1653850" y="2869585"/>
            <a:ext cx="294030" cy="29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774" y="1695381"/>
            <a:ext cx="3390576" cy="1952003"/>
          </a:xfrm>
          <a:prstGeom prst="rect">
            <a:avLst/>
          </a:prstGeom>
        </p:spPr>
      </p:pic>
      <p:pic>
        <p:nvPicPr>
          <p:cNvPr id="1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7" y="3647384"/>
            <a:ext cx="425291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" t="14238" r="16730" b="9833"/>
          <a:stretch>
            <a:fillRect/>
          </a:stretch>
        </p:blipFill>
        <p:spPr bwMode="auto">
          <a:xfrm>
            <a:off x="1612619" y="5485971"/>
            <a:ext cx="298132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398" y="3800654"/>
            <a:ext cx="4619625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3867" y="765879"/>
            <a:ext cx="2037298" cy="142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94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709D2C56-0C01-4A68-A325-4FFD430A3600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5846DFC2-8D7E-4335-8C09-415EDC6C5089}"/>
    </a:ext>
  </a:extLst>
</a:theme>
</file>

<file path=ppt/theme/theme3.xml><?xml version="1.0" encoding="utf-8"?>
<a:theme xmlns:a="http://schemas.openxmlformats.org/drawingml/2006/main" name="Template CEA 2019 Marron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16-9.pptx" id="{78E284C9-E62E-4FC8-9A5E-19EE6A13D71E}" vid="{48DB1935-4DB2-49BA-AEDC-D8FE50F2938A}"/>
    </a:ext>
  </a:extLst>
</a:theme>
</file>

<file path=ppt/theme/theme4.xml><?xml version="1.0" encoding="utf-8"?>
<a:theme xmlns:a="http://schemas.openxmlformats.org/drawingml/2006/main" name="1_Masque principal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Template CEA 2019">
  <a:themeElements>
    <a:clrScheme name="Personnalisé 1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2E75B5"/>
      </a:hlink>
      <a:folHlink>
        <a:srgbClr val="954F72"/>
      </a:folHlink>
    </a:clrScheme>
    <a:fontScheme name="Masque CEA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CEA  2019 LB2.potx [Lecture seule]" id="{2FBF0241-B0C8-4EB4-B1D6-7E19948FA97A}" vid="{65B7C210-BB0F-4ECF-B776-84DEBE012D0C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AADB5F-8552-41F6-8E41-B7291DF52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07AC35C-3B9B-457D-863A-1C1FD396D7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09A53C-8D88-4760-8267-C28D6D92D7C7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2019-Presentation-PPT-16-9</Template>
  <TotalTime>12286</TotalTime>
  <Words>997</Words>
  <Application>Microsoft Office PowerPoint</Application>
  <PresentationFormat>Grand écran</PresentationFormat>
  <Paragraphs>212</Paragraphs>
  <Slides>15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15</vt:i4>
      </vt:variant>
    </vt:vector>
  </HeadingPairs>
  <TitlesOfParts>
    <vt:vector size="34" baseType="lpstr">
      <vt:lpstr>Arial</vt:lpstr>
      <vt:lpstr>Arial Black</vt:lpstr>
      <vt:lpstr>Arial Narrow</vt:lpstr>
      <vt:lpstr>ArialMT</vt:lpstr>
      <vt:lpstr>Calibri</vt:lpstr>
      <vt:lpstr>Calibri Light</vt:lpstr>
      <vt:lpstr>Comic Sans MS</vt:lpstr>
      <vt:lpstr>Courier New</vt:lpstr>
      <vt:lpstr>Montserrat</vt:lpstr>
      <vt:lpstr>Symbol</vt:lpstr>
      <vt:lpstr>Times</vt:lpstr>
      <vt:lpstr>Times New Roman</vt:lpstr>
      <vt:lpstr>Wingdings</vt:lpstr>
      <vt:lpstr>Wingdings 3</vt:lpstr>
      <vt:lpstr>Template CEA 2019 Défaut</vt:lpstr>
      <vt:lpstr>Template CEA 2019 Clair</vt:lpstr>
      <vt:lpstr>Template CEA 2019 Marron</vt:lpstr>
      <vt:lpstr>1_Masque principal</vt:lpstr>
      <vt:lpstr>Template CEA 2019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Worldwide electronuclear landscape: 442 reactors in the world  </vt:lpstr>
      <vt:lpstr>Présentation PowerPoint</vt:lpstr>
      <vt:lpstr>442 in the world and  56 in France so far…</vt:lpstr>
      <vt:lpstr>The future will be Electrical…or it will not be  </vt:lpstr>
      <vt:lpstr>Présentation PowerPoint</vt:lpstr>
      <vt:lpstr>France Equiped only with  PWRs </vt:lpstr>
      <vt:lpstr> IRESNE | Towards an integrated energy system</vt:lpstr>
      <vt:lpstr>AND….The Fusion Nuclear Energy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LYOUSSI Abdallah 133404</dc:creator>
  <cp:lastModifiedBy>LYOUSSI ABDALLAH</cp:lastModifiedBy>
  <cp:revision>1008</cp:revision>
  <cp:lastPrinted>2018-12-05T09:44:31Z</cp:lastPrinted>
  <dcterms:created xsi:type="dcterms:W3CDTF">2019-11-12T12:18:47Z</dcterms:created>
  <dcterms:modified xsi:type="dcterms:W3CDTF">2024-06-30T17:02:53Z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