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4" r:id="rId1"/>
  </p:sldMasterIdLst>
  <p:notesMasterIdLst>
    <p:notesMasterId r:id="rId37"/>
  </p:notesMasterIdLst>
  <p:handoutMasterIdLst>
    <p:handoutMasterId r:id="rId38"/>
  </p:handoutMasterIdLst>
  <p:sldIdLst>
    <p:sldId id="368" r:id="rId2"/>
    <p:sldId id="413" r:id="rId3"/>
    <p:sldId id="421" r:id="rId4"/>
    <p:sldId id="423" r:id="rId5"/>
    <p:sldId id="422" r:id="rId6"/>
    <p:sldId id="425" r:id="rId7"/>
    <p:sldId id="426" r:id="rId8"/>
    <p:sldId id="336" r:id="rId9"/>
    <p:sldId id="415" r:id="rId10"/>
    <p:sldId id="416" r:id="rId11"/>
    <p:sldId id="417" r:id="rId12"/>
    <p:sldId id="419" r:id="rId13"/>
    <p:sldId id="433" r:id="rId14"/>
    <p:sldId id="428" r:id="rId15"/>
    <p:sldId id="429" r:id="rId16"/>
    <p:sldId id="430" r:id="rId17"/>
    <p:sldId id="431" r:id="rId18"/>
    <p:sldId id="432" r:id="rId19"/>
    <p:sldId id="414" r:id="rId20"/>
    <p:sldId id="427" r:id="rId21"/>
    <p:sldId id="420" r:id="rId22"/>
    <p:sldId id="395" r:id="rId23"/>
    <p:sldId id="396" r:id="rId24"/>
    <p:sldId id="397" r:id="rId25"/>
    <p:sldId id="404" r:id="rId26"/>
    <p:sldId id="402" r:id="rId27"/>
    <p:sldId id="405" r:id="rId28"/>
    <p:sldId id="436" r:id="rId29"/>
    <p:sldId id="437" r:id="rId30"/>
    <p:sldId id="406" r:id="rId31"/>
    <p:sldId id="409" r:id="rId32"/>
    <p:sldId id="403" r:id="rId33"/>
    <p:sldId id="407" r:id="rId34"/>
    <p:sldId id="408" r:id="rId35"/>
    <p:sldId id="43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0"/>
    <p:restoredTop sz="97376"/>
  </p:normalViewPr>
  <p:slideViewPr>
    <p:cSldViewPr snapToGrid="0">
      <p:cViewPr>
        <p:scale>
          <a:sx n="115" d="100"/>
          <a:sy n="115" d="100"/>
        </p:scale>
        <p:origin x="712" y="6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BBB225-A904-E7B9-A711-6DC2146E06B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FDA0273-33EA-5031-E56A-A889897DCBE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8E954C-30A7-FF4D-BCE7-F3DB158D6B42}" type="datetimeFigureOut">
              <a:rPr lang="en-US" smtClean="0"/>
              <a:t>7/3/24</a:t>
            </a:fld>
            <a:endParaRPr lang="en-US"/>
          </a:p>
        </p:txBody>
      </p:sp>
      <p:sp>
        <p:nvSpPr>
          <p:cNvPr id="4" name="Footer Placeholder 3">
            <a:extLst>
              <a:ext uri="{FF2B5EF4-FFF2-40B4-BE49-F238E27FC236}">
                <a16:creationId xmlns:a16="http://schemas.microsoft.com/office/drawing/2014/main" id="{DEF2FA9B-C33A-74C8-C08B-ED32B127B7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2A4F277-ADEC-79AC-7E87-7859203135D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8F7E219-3533-7040-BA0B-7818B54D483A}" type="slidenum">
              <a:rPr lang="en-US" smtClean="0"/>
              <a:t>‹#›</a:t>
            </a:fld>
            <a:endParaRPr lang="en-US"/>
          </a:p>
        </p:txBody>
      </p:sp>
    </p:spTree>
    <p:extLst>
      <p:ext uri="{BB962C8B-B14F-4D97-AF65-F5344CB8AC3E}">
        <p14:creationId xmlns:p14="http://schemas.microsoft.com/office/powerpoint/2010/main" val="15316649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8D0554-85CC-FB4A-834B-E699257473E9}" type="datetimeFigureOut">
              <a:rPr lang="en-US" smtClean="0"/>
              <a:t>7/3/24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F71A64-8E08-B84A-9C5C-CEDC6D17BAA2}" type="slidenum">
              <a:rPr lang="en-US" smtClean="0"/>
              <a:t>‹#›</a:t>
            </a:fld>
            <a:endParaRPr lang="en-US"/>
          </a:p>
        </p:txBody>
      </p:sp>
    </p:spTree>
    <p:extLst>
      <p:ext uri="{BB962C8B-B14F-4D97-AF65-F5344CB8AC3E}">
        <p14:creationId xmlns:p14="http://schemas.microsoft.com/office/powerpoint/2010/main" val="40011626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jovian.com/outlink?url=https%3A%2F%2Fnumpy.org"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a:t>
            </a:fld>
            <a:endParaRPr lang="en-US"/>
          </a:p>
        </p:txBody>
      </p:sp>
    </p:spTree>
    <p:extLst>
      <p:ext uri="{BB962C8B-B14F-4D97-AF65-F5344CB8AC3E}">
        <p14:creationId xmlns:p14="http://schemas.microsoft.com/office/powerpoint/2010/main" val="486212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10</a:t>
            </a:fld>
            <a:endParaRPr lang="en-US"/>
          </a:p>
        </p:txBody>
      </p:sp>
    </p:spTree>
    <p:extLst>
      <p:ext uri="{BB962C8B-B14F-4D97-AF65-F5344CB8AC3E}">
        <p14:creationId xmlns:p14="http://schemas.microsoft.com/office/powerpoint/2010/main" val="1596070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latin typeface="+mn-lt"/>
            </a:endParaRPr>
          </a:p>
        </p:txBody>
      </p:sp>
      <p:sp>
        <p:nvSpPr>
          <p:cNvPr id="4" name="Slide Number Placeholder 3"/>
          <p:cNvSpPr>
            <a:spLocks noGrp="1"/>
          </p:cNvSpPr>
          <p:nvPr>
            <p:ph type="sldNum" sz="quarter" idx="5"/>
          </p:nvPr>
        </p:nvSpPr>
        <p:spPr/>
        <p:txBody>
          <a:bodyPr/>
          <a:lstStyle/>
          <a:p>
            <a:fld id="{9DF71A64-8E08-B84A-9C5C-CEDC6D17BAA2}" type="slidenum">
              <a:rPr lang="en-US" smtClean="0"/>
              <a:t>11</a:t>
            </a:fld>
            <a:endParaRPr lang="en-US"/>
          </a:p>
        </p:txBody>
      </p:sp>
    </p:spTree>
    <p:extLst>
      <p:ext uri="{BB962C8B-B14F-4D97-AF65-F5344CB8AC3E}">
        <p14:creationId xmlns:p14="http://schemas.microsoft.com/office/powerpoint/2010/main" val="1775509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12</a:t>
            </a:fld>
            <a:endParaRPr lang="en-US"/>
          </a:p>
        </p:txBody>
      </p:sp>
    </p:spTree>
    <p:extLst>
      <p:ext uri="{BB962C8B-B14F-4D97-AF65-F5344CB8AC3E}">
        <p14:creationId xmlns:p14="http://schemas.microsoft.com/office/powerpoint/2010/main" val="909016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9DF71A64-8E08-B84A-9C5C-CEDC6D17BAA2}" type="slidenum">
              <a:rPr lang="en-US" smtClean="0"/>
              <a:t>14</a:t>
            </a:fld>
            <a:endParaRPr lang="en-US"/>
          </a:p>
        </p:txBody>
      </p:sp>
    </p:spTree>
    <p:extLst>
      <p:ext uri="{BB962C8B-B14F-4D97-AF65-F5344CB8AC3E}">
        <p14:creationId xmlns:p14="http://schemas.microsoft.com/office/powerpoint/2010/main" val="2591248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15</a:t>
            </a:fld>
            <a:endParaRPr lang="en-US"/>
          </a:p>
        </p:txBody>
      </p:sp>
    </p:spTree>
    <p:extLst>
      <p:ext uri="{BB962C8B-B14F-4D97-AF65-F5344CB8AC3E}">
        <p14:creationId xmlns:p14="http://schemas.microsoft.com/office/powerpoint/2010/main" val="152457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16</a:t>
            </a:fld>
            <a:endParaRPr lang="en-US"/>
          </a:p>
        </p:txBody>
      </p:sp>
    </p:spTree>
    <p:extLst>
      <p:ext uri="{BB962C8B-B14F-4D97-AF65-F5344CB8AC3E}">
        <p14:creationId xmlns:p14="http://schemas.microsoft.com/office/powerpoint/2010/main" val="2504812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u="none" strike="noStrike" dirty="0">
              <a:solidFill>
                <a:srgbClr val="000000"/>
              </a:solidFill>
              <a:effectLst/>
            </a:endParaRPr>
          </a:p>
        </p:txBody>
      </p:sp>
      <p:sp>
        <p:nvSpPr>
          <p:cNvPr id="4" name="Slide Number Placeholder 3"/>
          <p:cNvSpPr>
            <a:spLocks noGrp="1"/>
          </p:cNvSpPr>
          <p:nvPr>
            <p:ph type="sldNum" sz="quarter" idx="5"/>
          </p:nvPr>
        </p:nvSpPr>
        <p:spPr/>
        <p:txBody>
          <a:bodyPr/>
          <a:lstStyle/>
          <a:p>
            <a:fld id="{9DF71A64-8E08-B84A-9C5C-CEDC6D17BAA2}" type="slidenum">
              <a:rPr lang="en-US" smtClean="0"/>
              <a:t>17</a:t>
            </a:fld>
            <a:endParaRPr lang="en-US"/>
          </a:p>
        </p:txBody>
      </p:sp>
    </p:spTree>
    <p:extLst>
      <p:ext uri="{BB962C8B-B14F-4D97-AF65-F5344CB8AC3E}">
        <p14:creationId xmlns:p14="http://schemas.microsoft.com/office/powerpoint/2010/main" val="262439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18</a:t>
            </a:fld>
            <a:endParaRPr lang="en-US"/>
          </a:p>
        </p:txBody>
      </p:sp>
    </p:spTree>
    <p:extLst>
      <p:ext uri="{BB962C8B-B14F-4D97-AF65-F5344CB8AC3E}">
        <p14:creationId xmlns:p14="http://schemas.microsoft.com/office/powerpoint/2010/main" val="17518888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20</a:t>
            </a:fld>
            <a:endParaRPr lang="en-US"/>
          </a:p>
        </p:txBody>
      </p:sp>
    </p:spTree>
    <p:extLst>
      <p:ext uri="{BB962C8B-B14F-4D97-AF65-F5344CB8AC3E}">
        <p14:creationId xmlns:p14="http://schemas.microsoft.com/office/powerpoint/2010/main" val="620009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21</a:t>
            </a:fld>
            <a:endParaRPr lang="en-US"/>
          </a:p>
        </p:txBody>
      </p:sp>
    </p:spTree>
    <p:extLst>
      <p:ext uri="{BB962C8B-B14F-4D97-AF65-F5344CB8AC3E}">
        <p14:creationId xmlns:p14="http://schemas.microsoft.com/office/powerpoint/2010/main" val="783573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2</a:t>
            </a:fld>
            <a:endParaRPr lang="en-US"/>
          </a:p>
        </p:txBody>
      </p:sp>
    </p:spTree>
    <p:extLst>
      <p:ext uri="{BB962C8B-B14F-4D97-AF65-F5344CB8AC3E}">
        <p14:creationId xmlns:p14="http://schemas.microsoft.com/office/powerpoint/2010/main" val="2085907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Jupyter lab are essential tool for any data scientist coding in Python </a:t>
            </a:r>
          </a:p>
          <a:p>
            <a:r>
              <a:rPr lang="en-US" dirty="0"/>
              <a:t>So today we're going to talk about how to use Jupyter Notebook on your local machine also some cloud environments that provide </a:t>
            </a:r>
            <a:r>
              <a:rPr lang="en-US" dirty="0" err="1"/>
              <a:t>JupyterNotebook</a:t>
            </a:r>
            <a:r>
              <a:rPr lang="en-US" dirty="0"/>
              <a:t>.</a:t>
            </a:r>
          </a:p>
          <a:p>
            <a:endParaRPr lang="en-US" dirty="0"/>
          </a:p>
          <a:p>
            <a:endParaRPr lang="en-US" dirty="0"/>
          </a:p>
          <a:p>
            <a:r>
              <a:rPr lang="en-US" b="0" i="0" dirty="0">
                <a:solidFill>
                  <a:srgbClr val="384248"/>
                </a:solidFill>
                <a:effectLst/>
                <a:highlight>
                  <a:srgbClr val="FFFFFF"/>
                </a:highlight>
                <a:latin typeface="system-ui"/>
              </a:rPr>
              <a:t>Depending on the purpose and objective of your </a:t>
            </a:r>
            <a:r>
              <a:rPr lang="en-US" b="0" i="0" dirty="0" err="1">
                <a:solidFill>
                  <a:srgbClr val="384248"/>
                </a:solidFill>
                <a:effectLst/>
                <a:highlight>
                  <a:srgbClr val="FFFFFF"/>
                </a:highlight>
                <a:latin typeface="system-ui"/>
              </a:rPr>
              <a:t>JupyterLab</a:t>
            </a:r>
            <a:r>
              <a:rPr lang="en-US" b="0" i="0" dirty="0">
                <a:solidFill>
                  <a:srgbClr val="384248"/>
                </a:solidFill>
                <a:effectLst/>
                <a:highlight>
                  <a:srgbClr val="FFFFFF"/>
                </a:highlight>
                <a:latin typeface="system-ui"/>
              </a:rPr>
              <a:t> analysis, you can select an environment setup that you find most suitable for the given analysis. The following table shows the available </a:t>
            </a:r>
            <a:r>
              <a:rPr lang="en-US" b="0" i="0" dirty="0" err="1">
                <a:solidFill>
                  <a:srgbClr val="384248"/>
                </a:solidFill>
                <a:effectLst/>
                <a:highlight>
                  <a:srgbClr val="FFFFFF"/>
                </a:highlight>
                <a:latin typeface="system-ui"/>
              </a:rPr>
              <a:t>JupyterLab</a:t>
            </a:r>
            <a:r>
              <a:rPr lang="en-US" b="0" i="0" dirty="0">
                <a:solidFill>
                  <a:srgbClr val="384248"/>
                </a:solidFill>
                <a:effectLst/>
                <a:highlight>
                  <a:srgbClr val="FFFFFF"/>
                </a:highlight>
                <a:latin typeface="system-ui"/>
              </a:rPr>
              <a:t> environment setups and some details about available tools and libraries in each of them:</a:t>
            </a:r>
          </a:p>
          <a:p>
            <a:endParaRPr lang="en-US" b="0" i="0" dirty="0">
              <a:solidFill>
                <a:srgbClr val="384248"/>
              </a:solidFill>
              <a:effectLst/>
              <a:highlight>
                <a:srgbClr val="FFFFFF"/>
              </a:highlight>
              <a:latin typeface="system-ui"/>
            </a:endParaRPr>
          </a:p>
          <a:p>
            <a:r>
              <a:rPr lang="en-US" b="0" i="0" dirty="0">
                <a:solidFill>
                  <a:srgbClr val="384248"/>
                </a:solidFill>
                <a:effectLst/>
                <a:highlight>
                  <a:srgbClr val="FFFFFF"/>
                </a:highlight>
                <a:latin typeface="system-ui"/>
              </a:rPr>
              <a:t>When you open </a:t>
            </a:r>
            <a:r>
              <a:rPr lang="en-US" b="0" i="0" dirty="0" err="1">
                <a:solidFill>
                  <a:srgbClr val="384248"/>
                </a:solidFill>
                <a:effectLst/>
                <a:highlight>
                  <a:srgbClr val="FFFFFF"/>
                </a:highlight>
                <a:latin typeface="system-ui"/>
              </a:rPr>
              <a:t>JupyterLab</a:t>
            </a:r>
            <a:r>
              <a:rPr lang="en-US" b="0" i="0" dirty="0">
                <a:solidFill>
                  <a:srgbClr val="384248"/>
                </a:solidFill>
                <a:effectLst/>
                <a:highlight>
                  <a:srgbClr val="FFFFFF"/>
                </a:highlight>
                <a:latin typeface="system-ui"/>
              </a:rPr>
              <a:t>, you see this </a:t>
            </a:r>
          </a:p>
          <a:p>
            <a:r>
              <a:rPr lang="en-US" b="1" i="0" u="none" strike="noStrike" dirty="0">
                <a:solidFill>
                  <a:srgbClr val="000000"/>
                </a:solidFill>
                <a:effectLst/>
              </a:rPr>
              <a:t>Console :</a:t>
            </a:r>
          </a:p>
          <a:p>
            <a:r>
              <a:rPr lang="en-US" b="1" i="0" u="none" strike="noStrike" dirty="0">
                <a:solidFill>
                  <a:srgbClr val="000000"/>
                </a:solidFill>
                <a:effectLst/>
              </a:rPr>
              <a:t>Use Case</a:t>
            </a:r>
            <a:r>
              <a:rPr lang="en-US" b="0" i="0" u="none" strike="noStrike" dirty="0">
                <a:solidFill>
                  <a:srgbClr val="000000"/>
                </a:solidFill>
                <a:effectLst/>
                <a:latin typeface="-webkit-standard"/>
              </a:rPr>
              <a:t>: Quick testing, debugging, or running small code snippets.</a:t>
            </a:r>
            <a:endParaRPr lang="en-US" dirty="0"/>
          </a:p>
          <a:p>
            <a:endParaRPr lang="en-US" dirty="0"/>
          </a:p>
        </p:txBody>
      </p:sp>
    </p:spTree>
    <p:extLst>
      <p:ext uri="{BB962C8B-B14F-4D97-AF65-F5344CB8AC3E}">
        <p14:creationId xmlns:p14="http://schemas.microsoft.com/office/powerpoint/2010/main" val="2852362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highlight>
                  <a:srgbClr val="FFFFFF"/>
                </a:highlight>
                <a:latin typeface="-apple-system"/>
              </a:rPr>
              <a:t>At first sight the notebook looks like a text editor. Below the toolbar you can see a </a:t>
            </a:r>
            <a:r>
              <a:rPr lang="en-US" b="1" i="0" dirty="0">
                <a:solidFill>
                  <a:srgbClr val="333333"/>
                </a:solidFill>
                <a:effectLst/>
                <a:highlight>
                  <a:srgbClr val="FFFFFF"/>
                </a:highlight>
                <a:latin typeface="-apple-system"/>
              </a:rPr>
              <a:t>cell</a:t>
            </a:r>
            <a:r>
              <a:rPr lang="en-US" b="0" i="0" dirty="0">
                <a:solidFill>
                  <a:srgbClr val="333333"/>
                </a:solidFill>
                <a:effectLst/>
                <a:highlight>
                  <a:srgbClr val="FFFFFF"/>
                </a:highlight>
                <a:latin typeface="-apple-system"/>
              </a:rPr>
              <a:t>. The default purpose of a cell is to write code:</a:t>
            </a:r>
          </a:p>
          <a:p>
            <a:r>
              <a:rPr lang="en-US" b="0" i="0" dirty="0">
                <a:solidFill>
                  <a:srgbClr val="333333"/>
                </a:solidFill>
                <a:effectLst/>
                <a:highlight>
                  <a:srgbClr val="FFFFFF"/>
                </a:highlight>
                <a:latin typeface="-apple-system"/>
              </a:rPr>
              <a:t>You can write one or more lines of code in a cell. You can run this code by clicking on the “Play” button from the toolbar. However it is much faster to use the </a:t>
            </a:r>
            <a:r>
              <a:rPr lang="en-US" b="0" i="0" dirty="0" err="1">
                <a:solidFill>
                  <a:srgbClr val="333333"/>
                </a:solidFill>
                <a:effectLst/>
                <a:highlight>
                  <a:srgbClr val="FFFFFF"/>
                </a:highlight>
                <a:latin typeface="-apple-system"/>
              </a:rPr>
              <a:t>keybord</a:t>
            </a:r>
            <a:r>
              <a:rPr lang="en-US" b="0" i="0" dirty="0">
                <a:solidFill>
                  <a:srgbClr val="333333"/>
                </a:solidFill>
                <a:effectLst/>
                <a:highlight>
                  <a:srgbClr val="FFFFFF"/>
                </a:highlight>
                <a:latin typeface="-apple-system"/>
              </a:rPr>
              <a:t> shortcut: </a:t>
            </a:r>
            <a:r>
              <a:rPr lang="en-US" dirty="0">
                <a:effectLst/>
              </a:rPr>
              <a:t>[</a:t>
            </a:r>
            <a:r>
              <a:rPr lang="en-US" dirty="0" err="1">
                <a:effectLst/>
              </a:rPr>
              <a:t>Shift+Enter</a:t>
            </a:r>
            <a:r>
              <a:rPr lang="en-US" dirty="0">
                <a:effectLst/>
              </a:rPr>
              <a:t>]</a:t>
            </a:r>
            <a:r>
              <a:rPr lang="en-US" b="0" i="0" dirty="0">
                <a:solidFill>
                  <a:srgbClr val="333333"/>
                </a:solidFill>
                <a:effectLst/>
                <a:highlight>
                  <a:srgbClr val="FFFFFF"/>
                </a:highlight>
                <a:latin typeface="-apple-system"/>
              </a:rPr>
              <a:t> (or </a:t>
            </a:r>
            <a:r>
              <a:rPr lang="en-US" dirty="0">
                <a:effectLst/>
              </a:rPr>
              <a:t>[</a:t>
            </a:r>
            <a:r>
              <a:rPr lang="en-US" dirty="0" err="1">
                <a:effectLst/>
              </a:rPr>
              <a:t>Ctrl+Enter</a:t>
            </a:r>
            <a:r>
              <a:rPr lang="en-US" dirty="0">
                <a:effectLst/>
              </a:rPr>
              <a:t>]</a:t>
            </a:r>
            <a:r>
              <a:rPr lang="en-US" b="0" i="0" dirty="0">
                <a:solidFill>
                  <a:srgbClr val="333333"/>
                </a:solidFill>
                <a:effectLst/>
                <a:highlight>
                  <a:srgbClr val="FFFFFF"/>
                </a:highlight>
                <a:latin typeface="-apple-system"/>
              </a:rPr>
              <a:t> to stay in the cell). Once you have executed a cell, a new cell should appear below. You can also insert cells with the “Insert” menu. Again, it is much faster to learn the </a:t>
            </a:r>
            <a:r>
              <a:rPr lang="en-US" b="0" i="0" dirty="0" err="1">
                <a:solidFill>
                  <a:srgbClr val="333333"/>
                </a:solidFill>
                <a:effectLst/>
                <a:highlight>
                  <a:srgbClr val="FFFFFF"/>
                </a:highlight>
                <a:latin typeface="-apple-system"/>
              </a:rPr>
              <a:t>keybord</a:t>
            </a:r>
            <a:r>
              <a:rPr lang="en-US" b="0" i="0" dirty="0">
                <a:solidFill>
                  <a:srgbClr val="333333"/>
                </a:solidFill>
                <a:effectLst/>
                <a:highlight>
                  <a:srgbClr val="FFFFFF"/>
                </a:highlight>
                <a:latin typeface="-apple-system"/>
              </a:rPr>
              <a:t> shortcut for this: </a:t>
            </a:r>
            <a:r>
              <a:rPr lang="en-US" dirty="0">
                <a:effectLst/>
              </a:rPr>
              <a:t>[</a:t>
            </a:r>
            <a:r>
              <a:rPr lang="en-US" dirty="0" err="1">
                <a:effectLst/>
              </a:rPr>
              <a:t>Ctrl+m</a:t>
            </a:r>
            <a:r>
              <a:rPr lang="en-US" dirty="0">
                <a:effectLst/>
              </a:rPr>
              <a:t>]</a:t>
            </a:r>
            <a:r>
              <a:rPr lang="en-US" b="0" i="0" dirty="0">
                <a:solidFill>
                  <a:srgbClr val="333333"/>
                </a:solidFill>
                <a:effectLst/>
                <a:highlight>
                  <a:srgbClr val="FFFFFF"/>
                </a:highlight>
                <a:latin typeface="-apple-system"/>
              </a:rPr>
              <a:t> to enter in command mode then press </a:t>
            </a:r>
            <a:r>
              <a:rPr lang="en-US" dirty="0">
                <a:effectLst/>
              </a:rPr>
              <a:t>[a]</a:t>
            </a:r>
            <a:r>
              <a:rPr lang="en-US" b="0" i="0" dirty="0">
                <a:solidFill>
                  <a:srgbClr val="333333"/>
                </a:solidFill>
                <a:effectLst/>
                <a:highlight>
                  <a:srgbClr val="FFFFFF"/>
                </a:highlight>
                <a:latin typeface="-apple-system"/>
              </a:rPr>
              <a:t> for “above” or </a:t>
            </a:r>
            <a:r>
              <a:rPr lang="en-US" dirty="0">
                <a:effectLst/>
              </a:rPr>
              <a:t>[b]</a:t>
            </a:r>
            <a:r>
              <a:rPr lang="en-US" b="0" i="0" dirty="0">
                <a:solidFill>
                  <a:srgbClr val="333333"/>
                </a:solidFill>
                <a:effectLst/>
                <a:highlight>
                  <a:srgbClr val="FFFFFF"/>
                </a:highlight>
                <a:latin typeface="-apple-system"/>
              </a:rPr>
              <a:t> for “below”.</a:t>
            </a:r>
          </a:p>
          <a:p>
            <a:endParaRPr lang="en-US" dirty="0"/>
          </a:p>
        </p:txBody>
      </p:sp>
    </p:spTree>
    <p:extLst>
      <p:ext uri="{BB962C8B-B14F-4D97-AF65-F5344CB8AC3E}">
        <p14:creationId xmlns:p14="http://schemas.microsoft.com/office/powerpoint/2010/main" val="1021172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 proton with a mass 𝑚 = 1.67 × $10^{-27}$ kg is traveling with a velocity $ v $  = 0.8 $ c $, </a:t>
            </a:r>
          </a:p>
          <a:p>
            <a:r>
              <a:rPr lang="en-US" dirty="0"/>
              <a:t>where 𝑐 is the speed of light (𝑐 = 3 × $10^{8}$ m/s). </a:t>
            </a:r>
          </a:p>
          <a:p>
            <a:endParaRPr lang="en-US" dirty="0"/>
          </a:p>
          <a:p>
            <a:r>
              <a:rPr lang="en-US" dirty="0"/>
              <a:t>Calculate the kinetic energy of the proton.</a:t>
            </a:r>
          </a:p>
          <a:p>
            <a:endParaRPr lang="en-US" dirty="0"/>
          </a:p>
          <a:p>
            <a:r>
              <a:rPr lang="en-US" b="0" i="0" u="none" strike="noStrike" dirty="0">
                <a:solidFill>
                  <a:srgbClr val="000000"/>
                </a:solidFill>
                <a:effectLst/>
                <a:latin typeface="-webkit-standard"/>
              </a:rPr>
              <a:t>A proton with a mass </a:t>
            </a:r>
            <a:r>
              <a:rPr lang="en-US" b="0" i="0" u="none" strike="noStrike" dirty="0">
                <a:solidFill>
                  <a:srgbClr val="000000"/>
                </a:solidFill>
                <a:effectLst/>
              </a:rPr>
              <a:t>m=1.67×10−27m=1.67×10−27</a:t>
            </a:r>
            <a:r>
              <a:rPr lang="en-US" b="0" i="0" u="none" strike="noStrike" dirty="0">
                <a:solidFill>
                  <a:srgbClr val="000000"/>
                </a:solidFill>
                <a:effectLst/>
                <a:latin typeface="-webkit-standard"/>
              </a:rPr>
              <a:t> kg is traveling with a velocity </a:t>
            </a:r>
            <a:r>
              <a:rPr lang="en-US" b="0" i="0" u="none" strike="noStrike" dirty="0">
                <a:solidFill>
                  <a:srgbClr val="000000"/>
                </a:solidFill>
                <a:effectLst/>
              </a:rPr>
              <a:t>v=0.8cv=0.8c</a:t>
            </a:r>
            <a:r>
              <a:rPr lang="en-US" b="0" i="0" u="none" strike="noStrike" dirty="0">
                <a:solidFill>
                  <a:srgbClr val="000000"/>
                </a:solidFill>
                <a:effectLst/>
                <a:latin typeface="-webkit-standard"/>
              </a:rPr>
              <a:t>, where </a:t>
            </a:r>
            <a:r>
              <a:rPr lang="en-US" b="0" i="0" u="none" strike="noStrike" dirty="0">
                <a:solidFill>
                  <a:srgbClr val="000000"/>
                </a:solidFill>
                <a:effectLst/>
              </a:rPr>
              <a:t>c</a:t>
            </a:r>
            <a:r>
              <a:rPr lang="en-US" b="0" i="0" u="none" strike="noStrike" dirty="0">
                <a:solidFill>
                  <a:srgbClr val="000000"/>
                </a:solidFill>
                <a:effectLst/>
                <a:latin typeface="-webkit-standard"/>
              </a:rPr>
              <a:t> is the speed of light (</a:t>
            </a:r>
            <a:r>
              <a:rPr lang="en-US" b="0" i="0" u="none" strike="noStrike" dirty="0">
                <a:solidFill>
                  <a:srgbClr val="000000"/>
                </a:solidFill>
                <a:effectLst/>
              </a:rPr>
              <a:t>c=3×108c=3×108</a:t>
            </a:r>
            <a:r>
              <a:rPr lang="en-US" b="0" i="0" u="none" strike="noStrike" dirty="0">
                <a:solidFill>
                  <a:srgbClr val="000000"/>
                </a:solidFill>
                <a:effectLst/>
                <a:latin typeface="-webkit-standard"/>
              </a:rPr>
              <a:t> m/s). Can you provide a step-by-step explanation and Python code to calculate the kinetic energy of the proton, and convert the result from joules to MeV?</a:t>
            </a:r>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27</a:t>
            </a:fld>
            <a:endParaRPr lang="en-US"/>
          </a:p>
        </p:txBody>
      </p:sp>
    </p:spTree>
    <p:extLst>
      <p:ext uri="{BB962C8B-B14F-4D97-AF65-F5344CB8AC3E}">
        <p14:creationId xmlns:p14="http://schemas.microsoft.com/office/powerpoint/2010/main" val="31857670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got these results “Classical velocity of alpha particle: 0.042241 c Relativistic velocity of alpha particle: 0.042212 c Classical velocity of beta particle: 2.116934 c Relativistic velocity of beta particle: 0.951200 c” How can I interpret it?</a:t>
            </a:r>
          </a:p>
        </p:txBody>
      </p:sp>
      <p:sp>
        <p:nvSpPr>
          <p:cNvPr id="4" name="Slide Number Placeholder 3"/>
          <p:cNvSpPr>
            <a:spLocks noGrp="1"/>
          </p:cNvSpPr>
          <p:nvPr>
            <p:ph type="sldNum" sz="quarter" idx="5"/>
          </p:nvPr>
        </p:nvSpPr>
        <p:spPr/>
        <p:txBody>
          <a:bodyPr/>
          <a:lstStyle/>
          <a:p>
            <a:fld id="{9DF71A64-8E08-B84A-9C5C-CEDC6D17BAA2}" type="slidenum">
              <a:rPr lang="en-US" smtClean="0"/>
              <a:t>28</a:t>
            </a:fld>
            <a:endParaRPr lang="en-US"/>
          </a:p>
        </p:txBody>
      </p:sp>
    </p:spTree>
    <p:extLst>
      <p:ext uri="{BB962C8B-B14F-4D97-AF65-F5344CB8AC3E}">
        <p14:creationId xmlns:p14="http://schemas.microsoft.com/office/powerpoint/2010/main" val="40510844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51515"/>
                </a:solidFill>
                <a:effectLst/>
                <a:highlight>
                  <a:srgbClr val="F9F9F9"/>
                </a:highlight>
                <a:latin typeface="__Roboto_5506ec"/>
              </a:rPr>
              <a:t>The "data" in </a:t>
            </a:r>
            <a:r>
              <a:rPr lang="en-US" b="0" i="1" dirty="0">
                <a:solidFill>
                  <a:srgbClr val="151515"/>
                </a:solidFill>
                <a:effectLst/>
                <a:highlight>
                  <a:srgbClr val="F9F9F9"/>
                </a:highlight>
                <a:latin typeface="__Roboto_5506ec"/>
              </a:rPr>
              <a:t>Data Analysis</a:t>
            </a:r>
            <a:r>
              <a:rPr lang="en-US" b="0" i="0" dirty="0">
                <a:solidFill>
                  <a:srgbClr val="151515"/>
                </a:solidFill>
                <a:effectLst/>
                <a:highlight>
                  <a:srgbClr val="F9F9F9"/>
                </a:highlight>
                <a:latin typeface="__Roboto_5506ec"/>
              </a:rPr>
              <a:t> typically refers to numerical data, e.g., stock prices, sales figures, sensor measurements, sports scores, database tables, etc. The </a:t>
            </a:r>
            <a:r>
              <a:rPr lang="en-US" b="0" i="0" u="sng" dirty="0">
                <a:effectLst/>
                <a:highlight>
                  <a:srgbClr val="F9F9F9"/>
                </a:highlight>
                <a:latin typeface="__Roboto_5506ec"/>
                <a:hlinkClick r:id="rId3"/>
              </a:rPr>
              <a:t>Numpy</a:t>
            </a:r>
            <a:r>
              <a:rPr lang="en-US" b="0" i="0" dirty="0">
                <a:solidFill>
                  <a:srgbClr val="151515"/>
                </a:solidFill>
                <a:effectLst/>
                <a:highlight>
                  <a:srgbClr val="F9F9F9"/>
                </a:highlight>
                <a:latin typeface="__Roboto_5506ec"/>
              </a:rPr>
              <a:t> library provides specialized data structures, functions, and other tools for numerical computing in Python. Let's work through an example to see why &amp; how to use Numpy for working with numerical data.</a:t>
            </a:r>
            <a:endParaRPr lang="en-US" dirty="0"/>
          </a:p>
        </p:txBody>
      </p:sp>
    </p:spTree>
    <p:extLst>
      <p:ext uri="{BB962C8B-B14F-4D97-AF65-F5344CB8AC3E}">
        <p14:creationId xmlns:p14="http://schemas.microsoft.com/office/powerpoint/2010/main" val="27924868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25349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242424"/>
                </a:solidFill>
                <a:effectLst/>
                <a:highlight>
                  <a:srgbClr val="FFFFFF"/>
                </a:highlight>
                <a:latin typeface="sohne"/>
              </a:rPr>
              <a:t>2 Data manipulation and analysis:</a:t>
            </a:r>
          </a:p>
          <a:p>
            <a:pPr algn="l"/>
            <a:r>
              <a:rPr lang="en-US" b="1" i="0" dirty="0">
                <a:solidFill>
                  <a:srgbClr val="242424"/>
                </a:solidFill>
                <a:effectLst/>
                <a:highlight>
                  <a:srgbClr val="FFFFFF"/>
                </a:highlight>
                <a:latin typeface="sohne"/>
              </a:rPr>
              <a:t>pandas:</a:t>
            </a:r>
          </a:p>
          <a:p>
            <a:pPr algn="l"/>
            <a:r>
              <a:rPr lang="en-US" b="0" i="0" dirty="0">
                <a:solidFill>
                  <a:srgbClr val="242424"/>
                </a:solidFill>
                <a:effectLst/>
                <a:highlight>
                  <a:srgbClr val="FFFFFF"/>
                </a:highlight>
                <a:latin typeface="source-serif-pro"/>
              </a:rPr>
              <a:t>It provides to access the n dimensions dataset with .csv, .html, .doc, .text, .</a:t>
            </a:r>
            <a:r>
              <a:rPr lang="en-US" b="0" i="0" dirty="0" err="1">
                <a:solidFill>
                  <a:srgbClr val="242424"/>
                </a:solidFill>
                <a:effectLst/>
                <a:highlight>
                  <a:srgbClr val="FFFFFF"/>
                </a:highlight>
                <a:latin typeface="source-serif-pro"/>
              </a:rPr>
              <a:t>json</a:t>
            </a:r>
            <a:r>
              <a:rPr lang="en-US" b="0" i="0" dirty="0">
                <a:solidFill>
                  <a:srgbClr val="242424"/>
                </a:solidFill>
                <a:effectLst/>
                <a:highlight>
                  <a:srgbClr val="FFFFFF"/>
                </a:highlight>
                <a:latin typeface="source-serif-pro"/>
              </a:rPr>
              <a:t> files. It offers to work with labeled and relational datasets.</a:t>
            </a:r>
          </a:p>
          <a:p>
            <a:pPr algn="l"/>
            <a:r>
              <a:rPr lang="en-US" b="0" i="0" dirty="0">
                <a:solidFill>
                  <a:srgbClr val="242424"/>
                </a:solidFill>
                <a:effectLst/>
                <a:highlight>
                  <a:srgbClr val="FFFFFF"/>
                </a:highlight>
                <a:latin typeface="source-serif-pro"/>
              </a:rPr>
              <a:t>It contains the two most important features that are</a:t>
            </a:r>
          </a:p>
          <a:p>
            <a:pPr algn="l">
              <a:buFont typeface="+mj-lt"/>
              <a:buAutoNum type="arabicPeriod"/>
            </a:pPr>
            <a:r>
              <a:rPr lang="en-US" b="0" i="0" dirty="0">
                <a:solidFill>
                  <a:srgbClr val="242424"/>
                </a:solidFill>
                <a:effectLst/>
                <a:highlight>
                  <a:srgbClr val="FFFFFF"/>
                </a:highlight>
                <a:latin typeface="source-serif-pro"/>
              </a:rPr>
              <a:t>It works with data structures like series and lists.</a:t>
            </a:r>
          </a:p>
          <a:p>
            <a:pPr algn="l">
              <a:buFont typeface="+mj-lt"/>
              <a:buAutoNum type="arabicPeriod"/>
            </a:pPr>
            <a:r>
              <a:rPr lang="en-US" b="0" i="0" dirty="0">
                <a:solidFill>
                  <a:srgbClr val="242424"/>
                </a:solidFill>
                <a:effectLst/>
                <a:highlight>
                  <a:srgbClr val="FFFFFF"/>
                </a:highlight>
                <a:latin typeface="source-serif-pro"/>
              </a:rPr>
              <a:t>It allows us to work with a big dataset like data frames with n-dimensions and in table format.</a:t>
            </a:r>
          </a:p>
          <a:p>
            <a:pPr algn="l"/>
            <a:r>
              <a:rPr lang="en-US" b="0" i="0" dirty="0">
                <a:solidFill>
                  <a:srgbClr val="242424"/>
                </a:solidFill>
                <a:effectLst/>
                <a:highlight>
                  <a:srgbClr val="FFFFFF"/>
                </a:highlight>
                <a:latin typeface="source-serif-pro"/>
              </a:rPr>
              <a:t>It offers to convert the data structures into the data frame and to provide some data analysis tasks to find out the missing values, plot the data with histogram, drop the null values columns, and more. It has all the data manipulation, optimization, visualization, and data wrangling features.</a:t>
            </a:r>
          </a:p>
          <a:p>
            <a:pPr algn="l"/>
            <a:endParaRPr lang="en-US" b="1" i="0" dirty="0">
              <a:solidFill>
                <a:srgbClr val="242424"/>
              </a:solidFill>
              <a:effectLst/>
              <a:highlight>
                <a:srgbClr val="FFFFFF"/>
              </a:highlight>
              <a:latin typeface="sohne"/>
            </a:endParaRPr>
          </a:p>
          <a:p>
            <a:endParaRPr lang="en-US" dirty="0"/>
          </a:p>
        </p:txBody>
      </p:sp>
    </p:spTree>
    <p:extLst>
      <p:ext uri="{BB962C8B-B14F-4D97-AF65-F5344CB8AC3E}">
        <p14:creationId xmlns:p14="http://schemas.microsoft.com/office/powerpoint/2010/main" val="142165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3</a:t>
            </a:fld>
            <a:endParaRPr lang="en-US"/>
          </a:p>
        </p:txBody>
      </p:sp>
    </p:spTree>
    <p:extLst>
      <p:ext uri="{BB962C8B-B14F-4D97-AF65-F5344CB8AC3E}">
        <p14:creationId xmlns:p14="http://schemas.microsoft.com/office/powerpoint/2010/main" val="2316758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4</a:t>
            </a:fld>
            <a:endParaRPr lang="en-US"/>
          </a:p>
        </p:txBody>
      </p:sp>
    </p:spTree>
    <p:extLst>
      <p:ext uri="{BB962C8B-B14F-4D97-AF65-F5344CB8AC3E}">
        <p14:creationId xmlns:p14="http://schemas.microsoft.com/office/powerpoint/2010/main" val="1444032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u="none" strike="noStrike" dirty="0">
                <a:solidFill>
                  <a:srgbClr val="000000"/>
                </a:solidFill>
                <a:effectLst/>
              </a:rPr>
              <a:t>ChatGPT is capable of performing a wide range of tasks, from answering questions and providing explanations to generating creative writing, coding, and even engaging in casual conversation.</a:t>
            </a:r>
          </a:p>
          <a:p>
            <a:pPr algn="l"/>
            <a:r>
              <a:rPr lang="en-US" b="0" i="0" u="none" strike="noStrike" dirty="0">
                <a:solidFill>
                  <a:srgbClr val="000000"/>
                </a:solidFill>
                <a:effectLst/>
              </a:rPr>
              <a:t>How does it do this? ChatGPT constructs sentences based on the probability of certain words and phrases frequently used together. It analyzes patterns in the data it’s been trained on to predict what comes next in a sentence.</a:t>
            </a:r>
          </a:p>
          <a:p>
            <a:pPr algn="l"/>
            <a:r>
              <a:rPr lang="en-US" b="0" i="0" u="none" strike="noStrike" dirty="0">
                <a:solidFill>
                  <a:srgbClr val="000000"/>
                </a:solidFill>
                <a:effectLst/>
              </a:rPr>
              <a:t>For example, let’s consider this sentence: 'In the absence of an external force...' What do you think comes next? What is the next word ?</a:t>
            </a:r>
          </a:p>
          <a:p>
            <a:pPr algn="l"/>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5</a:t>
            </a:fld>
            <a:endParaRPr lang="en-US"/>
          </a:p>
        </p:txBody>
      </p:sp>
    </p:spTree>
    <p:extLst>
      <p:ext uri="{BB962C8B-B14F-4D97-AF65-F5344CB8AC3E}">
        <p14:creationId xmlns:p14="http://schemas.microsoft.com/office/powerpoint/2010/main" val="4189319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6</a:t>
            </a:fld>
            <a:endParaRPr lang="en-US"/>
          </a:p>
        </p:txBody>
      </p:sp>
    </p:spTree>
    <p:extLst>
      <p:ext uri="{BB962C8B-B14F-4D97-AF65-F5344CB8AC3E}">
        <p14:creationId xmlns:p14="http://schemas.microsoft.com/office/powerpoint/2010/main" val="2774981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u="none" strike="noStrike" dirty="0">
              <a:solidFill>
                <a:srgbClr val="000000"/>
              </a:solidFill>
              <a:effectLst/>
            </a:endParaRPr>
          </a:p>
        </p:txBody>
      </p:sp>
      <p:sp>
        <p:nvSpPr>
          <p:cNvPr id="4" name="Slide Number Placeholder 3"/>
          <p:cNvSpPr>
            <a:spLocks noGrp="1"/>
          </p:cNvSpPr>
          <p:nvPr>
            <p:ph type="sldNum" sz="quarter" idx="5"/>
          </p:nvPr>
        </p:nvSpPr>
        <p:spPr/>
        <p:txBody>
          <a:bodyPr/>
          <a:lstStyle/>
          <a:p>
            <a:fld id="{9DF71A64-8E08-B84A-9C5C-CEDC6D17BAA2}" type="slidenum">
              <a:rPr lang="en-US" smtClean="0"/>
              <a:t>7</a:t>
            </a:fld>
            <a:endParaRPr lang="en-US"/>
          </a:p>
        </p:txBody>
      </p:sp>
    </p:spTree>
    <p:extLst>
      <p:ext uri="{BB962C8B-B14F-4D97-AF65-F5344CB8AC3E}">
        <p14:creationId xmlns:p14="http://schemas.microsoft.com/office/powerpoint/2010/main" val="1385563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8</a:t>
            </a:fld>
            <a:endParaRPr lang="en-US"/>
          </a:p>
        </p:txBody>
      </p:sp>
    </p:spTree>
    <p:extLst>
      <p:ext uri="{BB962C8B-B14F-4D97-AF65-F5344CB8AC3E}">
        <p14:creationId xmlns:p14="http://schemas.microsoft.com/office/powerpoint/2010/main" val="1889049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9DF71A64-8E08-B84A-9C5C-CEDC6D17BAA2}" type="slidenum">
              <a:rPr lang="en-US" smtClean="0"/>
              <a:t>9</a:t>
            </a:fld>
            <a:endParaRPr lang="en-US"/>
          </a:p>
        </p:txBody>
      </p:sp>
    </p:spTree>
    <p:extLst>
      <p:ext uri="{BB962C8B-B14F-4D97-AF65-F5344CB8AC3E}">
        <p14:creationId xmlns:p14="http://schemas.microsoft.com/office/powerpoint/2010/main" val="1469454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emf"/><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A5EA2-02FB-FE6A-32D9-97B31F5249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C080C0B-18FA-5C7C-1D0F-1878A3500B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B30E94-3205-4F3F-C88F-DD341B86973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F5DC139-188F-B61B-E891-C69462E64E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97F46D-8768-6695-B7FE-77CE516D723A}"/>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383023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B8EE0-49D0-C6F4-2D79-4F78A867E8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B121FB-A02C-5170-73FC-C0B09418BE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319AA7-ECA5-596B-0A41-15B48B76DB2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11FC8F-ECC9-A3D4-BF1D-5223037B96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269FBD-347D-B496-653B-DDAEB2E70C8A}"/>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3456541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B02CE8-4A76-ACC7-501D-0B54D16125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C548AA-A652-1331-1108-E9DB4D94DE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C52EC8-6A47-9CF7-AF93-43567418B75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5101CA1-2A43-94FD-46CA-8D6CF2532C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153D4C-FB34-1210-B41E-78E8DE677FBD}"/>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203892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Logo Animation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br>
              <a:rPr lang="en-GB" noProof="0" dirty="0"/>
            </a:br>
            <a:br>
              <a:rPr lang="en-GB" noProof="0" dirty="0"/>
            </a:br>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PSI_Logoanimation_Loop_G_Positive_500px_03">
            <a:hlinkClick r:id="" action="ppaction://media"/>
            <a:extLst>
              <a:ext uri="{FF2B5EF4-FFF2-40B4-BE49-F238E27FC236}">
                <a16:creationId xmlns:a16="http://schemas.microsoft.com/office/drawing/2014/main" id="{5BC580E2-CE8D-327A-4DAA-ACE8A9260A38}"/>
              </a:ext>
            </a:extLst>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371516" y="39706"/>
            <a:ext cx="1368000" cy="1368000"/>
          </a:xfrm>
          <a:prstGeom prst="rect">
            <a:avLst/>
          </a:prstGeom>
          <a:ln>
            <a:noFill/>
          </a:ln>
        </p:spPr>
      </p:pic>
      <p:pic>
        <p:nvPicPr>
          <p:cNvPr id="7" name="Grafik 12">
            <a:extLst>
              <a:ext uri="{FF2B5EF4-FFF2-40B4-BE49-F238E27FC236}">
                <a16:creationId xmlns:a16="http://schemas.microsoft.com/office/drawing/2014/main" id="{A291DFFB-6FDC-A576-4C4B-D490217A9639}"/>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57986" r="-1"/>
          <a:stretch/>
        </p:blipFill>
        <p:spPr>
          <a:xfrm>
            <a:off x="1659698" y="358671"/>
            <a:ext cx="745261" cy="730070"/>
          </a:xfrm>
          <a:prstGeom prst="rect">
            <a:avLst/>
          </a:prstGeom>
        </p:spPr>
      </p:pic>
    </p:spTree>
    <p:extLst>
      <p:ext uri="{BB962C8B-B14F-4D97-AF65-F5344CB8AC3E}">
        <p14:creationId xmlns:p14="http://schemas.microsoft.com/office/powerpoint/2010/main" val="50033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6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237050" marR="0" indent="-237050" algn="l" defTabSz="1219108"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2267">
                <a:latin typeface="+mn-lt"/>
              </a:defRPr>
            </a:lvl1pPr>
            <a:lvl2pPr marL="474097"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2pPr>
            <a:lvl3pPr marL="719614" marR="0" indent="-245517"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3pPr>
            <a:lvl4pPr marL="956663"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4pPr>
            <a:lvl5pPr marL="1193711"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5pPr>
            <a:lvl6pPr marL="1432878" indent="-239167">
              <a:lnSpc>
                <a:spcPct val="110000"/>
              </a:lnSpc>
              <a:buClr>
                <a:schemeClr val="tx1"/>
              </a:buClr>
              <a:buFont typeface="Symbol" panose="05050102010706020507" pitchFamily="18" charset="2"/>
              <a:buChar char="-"/>
              <a:defRPr sz="2000"/>
            </a:lvl6pPr>
            <a:lvl7pPr marL="1676275" indent="-243399">
              <a:lnSpc>
                <a:spcPct val="110000"/>
              </a:lnSpc>
              <a:buFont typeface="Symbol" panose="05050102010706020507" pitchFamily="18" charset="2"/>
              <a:buChar char="-"/>
              <a:defRPr sz="2000"/>
            </a:lvl7pPr>
            <a:lvl8pPr marL="1915440" indent="-239167">
              <a:lnSpc>
                <a:spcPct val="110000"/>
              </a:lnSpc>
              <a:buFont typeface="Symbol" panose="05050102010706020507" pitchFamily="18" charset="2"/>
              <a:buChar char="-"/>
              <a:defRPr sz="2000"/>
            </a:lvl8pPr>
            <a:lvl9pPr marL="2152490" indent="-237050">
              <a:lnSpc>
                <a:spcPct val="110000"/>
              </a:lnSpc>
              <a:buFont typeface="Symbol" panose="05050102010706020507" pitchFamily="18" charset="2"/>
              <a:buChar char="-"/>
              <a:defRPr sz="20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24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769615" y="288001"/>
            <a:ext cx="8944033" cy="508500"/>
          </a:xfrm>
        </p:spPr>
        <p:txBody>
          <a:bodyPr/>
          <a:lstStyle>
            <a:lvl1pPr>
              <a:defRPr sz="3200"/>
            </a:lvl1pPr>
          </a:lstStyle>
          <a:p>
            <a:r>
              <a:rPr lang="en-US"/>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56561053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390658" y="1341442"/>
            <a:ext cx="5041900" cy="4679951"/>
          </a:xfrm>
        </p:spPr>
        <p:txBody>
          <a:bodyPr/>
          <a:lstStyle>
            <a:lvl1pPr marL="237050" indent="-237050">
              <a:buClr>
                <a:schemeClr val="tx1"/>
              </a:buClr>
              <a:buFont typeface="Arial" panose="020B0604020202020204" pitchFamily="34" charset="0"/>
              <a:buChar char="•"/>
              <a:defRPr sz="2267"/>
            </a:lvl1pPr>
            <a:lvl2pPr marL="474097" indent="-237050">
              <a:buSzPct val="100000"/>
              <a:buFont typeface="Symbol" panose="05050102010706020507" pitchFamily="18" charset="2"/>
              <a:buChar char="-"/>
              <a:defRPr sz="2267"/>
            </a:lvl2pPr>
            <a:lvl3pPr marL="719614" indent="-245517">
              <a:buFont typeface="Symbol" panose="05050102010706020507" pitchFamily="18" charset="2"/>
              <a:buChar char="-"/>
              <a:defRPr sz="2267"/>
            </a:lvl3pPr>
            <a:lvl4pPr marL="956663" indent="-237050">
              <a:buFont typeface="Symbol" panose="05050102010706020507" pitchFamily="18" charset="2"/>
              <a:buChar char="-"/>
              <a:defRPr sz="2267"/>
            </a:lvl4pPr>
            <a:lvl5pPr marL="1193711" indent="-237050">
              <a:buFont typeface="Symbol" panose="05050102010706020507" pitchFamily="18" charset="2"/>
              <a:buChar char="-"/>
              <a:defRPr sz="2267"/>
            </a:lvl5pPr>
            <a:lvl6pPr marL="1432878" indent="-239167">
              <a:buFont typeface="Symbol" panose="05050102010706020507" pitchFamily="18" charset="2"/>
              <a:buChar char="-"/>
              <a:defRPr sz="2000"/>
            </a:lvl6pPr>
            <a:lvl7pPr marL="1676275" indent="-243399">
              <a:buFont typeface="Symbol" panose="05050102010706020507" pitchFamily="18" charset="2"/>
              <a:buChar char="-"/>
              <a:defRPr sz="2000"/>
            </a:lvl7pPr>
            <a:lvl8pPr marL="1915440" indent="-239167">
              <a:buFont typeface="Symbol" panose="05050102010706020507" pitchFamily="18" charset="2"/>
              <a:buChar char="-"/>
              <a:defRPr sz="2000"/>
            </a:lvl8pPr>
            <a:lvl9pPr marL="2152490" indent="-237050">
              <a:buFont typeface="Symbol" panose="05050102010706020507" pitchFamily="18" charset="2"/>
              <a:buChar char="-"/>
              <a:defRPr sz="20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769615" y="288001"/>
            <a:ext cx="8944033" cy="508500"/>
          </a:xfrm>
        </p:spPr>
        <p:txBody>
          <a:bodyPr/>
          <a:lstStyle/>
          <a:p>
            <a:r>
              <a:rPr lang="en-US"/>
              <a:t>Click to edit Master title style</a:t>
            </a:r>
            <a:endParaRPr lang="en-GB" dirty="0"/>
          </a:p>
        </p:txBody>
      </p:sp>
      <p:sp>
        <p:nvSpPr>
          <p:cNvPr id="8" name="Inhaltsplatzhalter 10"/>
          <p:cNvSpPr>
            <a:spLocks noGrp="1"/>
          </p:cNvSpPr>
          <p:nvPr>
            <p:ph sz="quarter" idx="18" hasCustomPrompt="1"/>
          </p:nvPr>
        </p:nvSpPr>
        <p:spPr>
          <a:xfrm>
            <a:off x="6671742" y="1337875"/>
            <a:ext cx="5041900" cy="4679951"/>
          </a:xfrm>
        </p:spPr>
        <p:txBody>
          <a:bodyPr/>
          <a:lstStyle>
            <a:lvl1pPr marL="237050" indent="-237050">
              <a:buClr>
                <a:schemeClr val="tx1"/>
              </a:buClr>
              <a:buFont typeface="Arial" panose="020B0604020202020204" pitchFamily="34" charset="0"/>
              <a:buChar char="•"/>
              <a:defRPr sz="2267"/>
            </a:lvl1pPr>
            <a:lvl2pPr marL="474097" indent="-237050">
              <a:buSzPct val="100000"/>
              <a:buFont typeface="Symbol" panose="05050102010706020507" pitchFamily="18" charset="2"/>
              <a:buChar char="-"/>
              <a:defRPr sz="2267"/>
            </a:lvl2pPr>
            <a:lvl3pPr marL="719614" indent="-245517">
              <a:buFont typeface="Symbol" panose="05050102010706020507" pitchFamily="18" charset="2"/>
              <a:buChar char="-"/>
              <a:defRPr sz="2267"/>
            </a:lvl3pPr>
            <a:lvl4pPr marL="956663" indent="-237050">
              <a:buFont typeface="Symbol" panose="05050102010706020507" pitchFamily="18" charset="2"/>
              <a:buChar char="-"/>
              <a:defRPr sz="2267"/>
            </a:lvl4pPr>
            <a:lvl5pPr marL="1193711" indent="-237050">
              <a:buFont typeface="Symbol" panose="05050102010706020507" pitchFamily="18" charset="2"/>
              <a:buChar char="-"/>
              <a:defRPr sz="2267"/>
            </a:lvl5pPr>
            <a:lvl6pPr marL="1432878" indent="-239167">
              <a:buFont typeface="Symbol" panose="05050102010706020507" pitchFamily="18" charset="2"/>
              <a:buChar char="-"/>
              <a:defRPr sz="2000"/>
            </a:lvl6pPr>
            <a:lvl7pPr marL="1676275" indent="-243399">
              <a:buFont typeface="Symbol" panose="05050102010706020507" pitchFamily="18" charset="2"/>
              <a:buChar char="-"/>
              <a:defRPr sz="2000"/>
            </a:lvl7pPr>
            <a:lvl8pPr marL="1915440" indent="-239167">
              <a:buFont typeface="Symbol" panose="05050102010706020507" pitchFamily="18" charset="2"/>
              <a:buChar char="-"/>
              <a:defRPr sz="2000"/>
            </a:lvl8pPr>
            <a:lvl9pPr marL="2152490" indent="-237050">
              <a:buFont typeface="Symbol" panose="05050102010706020507" pitchFamily="18" charset="2"/>
              <a:buChar char="-"/>
              <a:defRPr sz="20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417730815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80353-0853-1E78-5F57-98D38EB57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412C77-1A93-C342-5FD2-696C220097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08F9A0-CC6C-9674-9448-971976BDC3E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4A39178-96BE-4A56-F09F-F866CE4E8A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7A120-515D-3342-AD11-F4E8E82FB46E}"/>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175405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DA8ED-4FA5-8F7D-6305-F9BCF201BB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07F73F-A12F-8F16-FB00-74657AE094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69B9C6-759D-F4F1-B11A-55BEE88CB42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79AF7B9-2782-D74F-71B6-9A1B258494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7DC8C5-1483-6098-773E-92C1C6B5669B}"/>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1613561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AE144-C1D9-CFE7-06E9-DCC280B924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EBC515-743D-B045-BCFF-FC785F56DE7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A06786-CD8F-31D4-9C57-CE02D35E8A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11999B-5DB5-9AF8-68B1-A8E3D74C01F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64122C2-F18A-9F58-27DD-D12F2705D2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036575-908A-4A72-4726-1D293F188DE8}"/>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294518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82209-5A91-9EAA-11BD-A7B42870C75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1EC44F-B3F1-3A17-49C9-06498F8778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68F51C-B8C8-570E-FF5B-7F5D917CD53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C06B83-A2CF-45F9-2DB2-CEBA75FB0F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551F1B-8652-16F7-A8B9-9317519963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9D39D8-64B6-74D3-05F1-44E87391525B}"/>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017C43D8-00FB-F3B0-90F0-74C9A15228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577413D-0CAB-68A2-256C-6F1650AE7868}"/>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909632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3EFEF-D1AF-D52F-9CEE-94B21060B0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82F902-57EE-4BBE-DAEF-9F0F427710C6}"/>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F8FE057D-4AB0-4845-73D9-3FB65FBC5E6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020DCA-7B04-FE5A-AE79-BDFB50E45492}"/>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1368740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05B370-8825-9331-0546-D7930D4E283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7716AEA7-9C65-A05E-FD8A-D4DA8E9355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F7E7394-5561-B6BA-F2BB-B4155F2200C8}"/>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311613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8FCE8-5E9F-0F91-FC79-8464D60291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34AA43B-B3B7-5105-493E-05F7C9F2D9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984AF18-D282-8A2A-5033-537EE2EAAC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52A8-E715-9D4C-8D72-FC3721BAEAB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467F4AF-4213-CE5D-0369-3ED3A559B6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818D11-32B3-CFB2-08AD-3BC54787D7BC}"/>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2682134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72AEE-7450-E27C-A24F-600DEB0820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A06F80-87A6-926A-7B35-12DC89E9F1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75E0EB-ABCF-4987-6A39-E2403E7927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B4EE00-1A15-C16C-0567-7CF5006A6E7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D146F13-D12B-3D19-5840-4A1FA65C09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9804F4-4177-6526-0266-5BEA2B683AFF}"/>
              </a:ext>
            </a:extLst>
          </p:cNvPr>
          <p:cNvSpPr>
            <a:spLocks noGrp="1"/>
          </p:cNvSpPr>
          <p:nvPr>
            <p:ph type="sldNum" sz="quarter" idx="12"/>
          </p:nvPr>
        </p:nvSpPr>
        <p:spPr/>
        <p:txBody>
          <a:bodyPr/>
          <a:lstStyle/>
          <a:p>
            <a:fld id="{015A1D68-F4F7-C048-A824-62A5FC37EDA7}" type="slidenum">
              <a:rPr lang="en-US" smtClean="0"/>
              <a:t>‹#›</a:t>
            </a:fld>
            <a:endParaRPr lang="en-US"/>
          </a:p>
        </p:txBody>
      </p:sp>
    </p:spTree>
    <p:extLst>
      <p:ext uri="{BB962C8B-B14F-4D97-AF65-F5344CB8AC3E}">
        <p14:creationId xmlns:p14="http://schemas.microsoft.com/office/powerpoint/2010/main" val="1363526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99C0E4-9E5C-1E54-6468-586CF38C48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8F0B3C-2FCE-8AC1-9E7F-D837511155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0D5B7-BDD1-650C-3C4C-87A6A59C58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AC19EB69-383D-9CC9-9300-9626515AF2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3186B28-D205-D0B4-636C-E3A765458C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15A1D68-F4F7-C048-A824-62A5FC37EDA7}" type="slidenum">
              <a:rPr lang="en-US" smtClean="0"/>
              <a:t>‹#›</a:t>
            </a:fld>
            <a:endParaRPr lang="en-US"/>
          </a:p>
        </p:txBody>
      </p:sp>
    </p:spTree>
    <p:extLst>
      <p:ext uri="{BB962C8B-B14F-4D97-AF65-F5344CB8AC3E}">
        <p14:creationId xmlns:p14="http://schemas.microsoft.com/office/powerpoint/2010/main" val="3784781159"/>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4.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4.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260.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hyperlink" Target="https://jupyter.org/"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svg"/><Relationship Id="rId12" Type="http://schemas.openxmlformats.org/officeDocument/2006/relationships/image" Target="../media/image57.png"/><Relationship Id="rId2" Type="http://schemas.openxmlformats.org/officeDocument/2006/relationships/image" Target="../media/image47.png"/><Relationship Id="rId1" Type="http://schemas.openxmlformats.org/officeDocument/2006/relationships/slideLayout" Target="../slideLayouts/slideLayout13.xml"/><Relationship Id="rId6" Type="http://schemas.openxmlformats.org/officeDocument/2006/relationships/image" Target="../media/image51.png"/><Relationship Id="rId11" Type="http://schemas.openxmlformats.org/officeDocument/2006/relationships/image" Target="../media/image56.svg"/><Relationship Id="rId5" Type="http://schemas.openxmlformats.org/officeDocument/2006/relationships/image" Target="../media/image50.sv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sv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4F3D6-6FE0-CC3E-0252-7A9C6A3A06B0}"/>
              </a:ext>
            </a:extLst>
          </p:cNvPr>
          <p:cNvSpPr>
            <a:spLocks noGrp="1"/>
          </p:cNvSpPr>
          <p:nvPr>
            <p:ph type="ctrTitle"/>
          </p:nvPr>
        </p:nvSpPr>
        <p:spPr>
          <a:xfrm>
            <a:off x="577987" y="2252870"/>
            <a:ext cx="5690291" cy="2379593"/>
          </a:xfrm>
        </p:spPr>
        <p:txBody>
          <a:bodyPr>
            <a:noAutofit/>
          </a:bodyPr>
          <a:lstStyle/>
          <a:p>
            <a:r>
              <a:rPr lang="en-US" sz="3600" b="1" i="0" u="none" strike="noStrike" dirty="0">
                <a:effectLst/>
                <a:highlight>
                  <a:srgbClr val="FFFFFF"/>
                </a:highlight>
                <a:latin typeface="Roboto" panose="02000000000000000000" pitchFamily="2" charset="0"/>
              </a:rPr>
              <a:t>Data Analysis with Jupyter Notebook and Python,</a:t>
            </a:r>
            <a:r>
              <a:rPr lang="en-US" sz="3600" b="1" dirty="0">
                <a:highlight>
                  <a:srgbClr val="FFFFFF"/>
                </a:highlight>
                <a:latin typeface="Roboto" panose="02000000000000000000" pitchFamily="2" charset="0"/>
              </a:rPr>
              <a:t> </a:t>
            </a:r>
            <a:r>
              <a:rPr lang="en-US" sz="3600" b="1" i="0" u="none" strike="noStrike" dirty="0">
                <a:effectLst/>
                <a:highlight>
                  <a:srgbClr val="FFFFFF"/>
                </a:highlight>
                <a:latin typeface="Roboto" panose="02000000000000000000" pitchFamily="2" charset="0"/>
              </a:rPr>
              <a:t>supported with AI from ChatGPT</a:t>
            </a:r>
            <a:endParaRPr lang="en-US" sz="3600" dirty="0"/>
          </a:p>
        </p:txBody>
      </p:sp>
      <p:pic>
        <p:nvPicPr>
          <p:cNvPr id="15" name="Picture Placeholder 14" descr="A computer with a hologram of a person's face&#10;&#10;Description automatically generated">
            <a:extLst>
              <a:ext uri="{FF2B5EF4-FFF2-40B4-BE49-F238E27FC236}">
                <a16:creationId xmlns:a16="http://schemas.microsoft.com/office/drawing/2014/main" id="{EE026A02-1AF6-8268-C1A3-D77AE58935F5}"/>
              </a:ext>
            </a:extLst>
          </p:cNvPr>
          <p:cNvPicPr>
            <a:picLocks noGrp="1" noChangeAspect="1"/>
          </p:cNvPicPr>
          <p:nvPr>
            <p:ph type="pic" sz="quarter" idx="15"/>
          </p:nvPr>
        </p:nvPicPr>
        <p:blipFill>
          <a:blip r:embed="rId3"/>
          <a:srcRect l="3300" r="3300"/>
          <a:stretch>
            <a:fillRect/>
          </a:stretch>
        </p:blipFill>
        <p:spPr>
          <a:xfrm>
            <a:off x="6537325" y="549275"/>
            <a:ext cx="5076825" cy="5435600"/>
          </a:xfrm>
        </p:spPr>
      </p:pic>
      <p:sp>
        <p:nvSpPr>
          <p:cNvPr id="13" name="TextBox 12">
            <a:extLst>
              <a:ext uri="{FF2B5EF4-FFF2-40B4-BE49-F238E27FC236}">
                <a16:creationId xmlns:a16="http://schemas.microsoft.com/office/drawing/2014/main" id="{83B4F06A-84C8-A609-D420-6AC26A8989BC}"/>
              </a:ext>
            </a:extLst>
          </p:cNvPr>
          <p:cNvSpPr txBox="1"/>
          <p:nvPr/>
        </p:nvSpPr>
        <p:spPr>
          <a:xfrm>
            <a:off x="170374" y="5230822"/>
            <a:ext cx="6097904" cy="1384995"/>
          </a:xfrm>
          <a:prstGeom prst="rect">
            <a:avLst/>
          </a:prstGeom>
          <a:noFill/>
        </p:spPr>
        <p:txBody>
          <a:bodyPr wrap="square">
            <a:spAutoFit/>
          </a:bodyPr>
          <a:lstStyle/>
          <a:p>
            <a:pPr marL="0" indent="0">
              <a:buNone/>
            </a:pPr>
            <a:r>
              <a:rPr lang="en-US" sz="2000" b="1" dirty="0">
                <a:solidFill>
                  <a:schemeClr val="bg1"/>
                </a:solidFill>
              </a:rPr>
              <a:t>Aziza Zendour, Stefan </a:t>
            </a:r>
            <a:r>
              <a:rPr lang="en-US" sz="2000" b="1" dirty="0" err="1">
                <a:solidFill>
                  <a:schemeClr val="bg1"/>
                </a:solidFill>
              </a:rPr>
              <a:t>Riit</a:t>
            </a:r>
            <a:r>
              <a:rPr lang="en-US" sz="2000" b="1" dirty="0">
                <a:solidFill>
                  <a:schemeClr val="bg1"/>
                </a:solidFill>
              </a:rPr>
              <a:t>  </a:t>
            </a:r>
          </a:p>
          <a:p>
            <a:pPr marL="0" indent="0">
              <a:buNone/>
            </a:pPr>
            <a:r>
              <a:rPr lang="en-US" sz="1600" b="0" i="0" dirty="0">
                <a:solidFill>
                  <a:schemeClr val="bg1"/>
                </a:solidFill>
                <a:effectLst/>
              </a:rPr>
              <a:t>Paul Scherrer Institute </a:t>
            </a:r>
            <a:r>
              <a:rPr lang="en-US" sz="1600" dirty="0">
                <a:solidFill>
                  <a:schemeClr val="bg1"/>
                </a:solidFill>
              </a:rPr>
              <a:t>(PSI), Switzerland</a:t>
            </a:r>
          </a:p>
          <a:p>
            <a:pPr marL="0" indent="0">
              <a:buNone/>
            </a:pPr>
            <a:r>
              <a:rPr lang="en-US" sz="1600" dirty="0">
                <a:solidFill>
                  <a:schemeClr val="bg1"/>
                </a:solidFill>
              </a:rPr>
              <a:t>Laboratory of Particle Physics (LTP), Muon Group</a:t>
            </a:r>
          </a:p>
          <a:p>
            <a:r>
              <a:rPr lang="en-US" sz="1600" dirty="0">
                <a:solidFill>
                  <a:schemeClr val="bg1"/>
                </a:solidFill>
              </a:rPr>
              <a:t>IEEE NPSS Rabat </a:t>
            </a:r>
            <a:r>
              <a:rPr lang="en-US" sz="1600" dirty="0" err="1">
                <a:solidFill>
                  <a:schemeClr val="bg1"/>
                </a:solidFill>
              </a:rPr>
              <a:t>Educom</a:t>
            </a:r>
            <a:r>
              <a:rPr lang="en-US" sz="1600" dirty="0">
                <a:solidFill>
                  <a:schemeClr val="bg1"/>
                </a:solidFill>
              </a:rPr>
              <a:t> Instrumentation Summer School </a:t>
            </a:r>
          </a:p>
          <a:p>
            <a:r>
              <a:rPr lang="en-US" sz="1600" dirty="0">
                <a:solidFill>
                  <a:schemeClr val="bg1"/>
                </a:solidFill>
              </a:rPr>
              <a:t>July 1-10,2024</a:t>
            </a:r>
          </a:p>
        </p:txBody>
      </p:sp>
    </p:spTree>
    <p:extLst>
      <p:ext uri="{BB962C8B-B14F-4D97-AF65-F5344CB8AC3E}">
        <p14:creationId xmlns:p14="http://schemas.microsoft.com/office/powerpoint/2010/main" val="393246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D8BFE9-1D87-2F5D-0C4F-3D931C33B822}"/>
              </a:ext>
            </a:extLst>
          </p:cNvPr>
          <p:cNvSpPr>
            <a:spLocks noGrp="1"/>
          </p:cNvSpPr>
          <p:nvPr>
            <p:ph type="title"/>
          </p:nvPr>
        </p:nvSpPr>
        <p:spPr>
          <a:xfrm>
            <a:off x="444501" y="342278"/>
            <a:ext cx="3386659" cy="508500"/>
          </a:xfrm>
        </p:spPr>
        <p:txBody>
          <a:bodyPr>
            <a:noAutofit/>
          </a:bodyPr>
          <a:lstStyle/>
          <a:p>
            <a:r>
              <a:rPr lang="en-US" sz="3600" b="1" dirty="0">
                <a:solidFill>
                  <a:schemeClr val="tx2">
                    <a:lumMod val="75000"/>
                    <a:lumOff val="25000"/>
                  </a:schemeClr>
                </a:solidFill>
                <a:latin typeface="Aharoni" panose="02010803020104030203" pitchFamily="2" charset="-79"/>
                <a:cs typeface="Aharoni" panose="02010803020104030203" pitchFamily="2" charset="-79"/>
              </a:rPr>
              <a:t>Brainstorming</a:t>
            </a:r>
          </a:p>
        </p:txBody>
      </p:sp>
      <p:sp>
        <p:nvSpPr>
          <p:cNvPr id="2" name="Slide Number Placeholder 1">
            <a:extLst>
              <a:ext uri="{FF2B5EF4-FFF2-40B4-BE49-F238E27FC236}">
                <a16:creationId xmlns:a16="http://schemas.microsoft.com/office/drawing/2014/main" id="{1AD5ADD5-CDB5-0C99-A014-E33ED6EBBBBD}"/>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10</a:t>
            </a:fld>
            <a:endParaRPr lang="de-DE" dirty="0"/>
          </a:p>
        </p:txBody>
      </p:sp>
      <p:pic>
        <p:nvPicPr>
          <p:cNvPr id="4" name="Picture 3">
            <a:extLst>
              <a:ext uri="{FF2B5EF4-FFF2-40B4-BE49-F238E27FC236}">
                <a16:creationId xmlns:a16="http://schemas.microsoft.com/office/drawing/2014/main" id="{44E44177-37E2-2352-A072-860742FF72AF}"/>
              </a:ext>
            </a:extLst>
          </p:cNvPr>
          <p:cNvPicPr>
            <a:picLocks noChangeAspect="1"/>
          </p:cNvPicPr>
          <p:nvPr/>
        </p:nvPicPr>
        <p:blipFill>
          <a:blip r:embed="rId3"/>
          <a:stretch>
            <a:fillRect/>
          </a:stretch>
        </p:blipFill>
        <p:spPr>
          <a:xfrm>
            <a:off x="7543800" y="525762"/>
            <a:ext cx="4203699" cy="948205"/>
          </a:xfrm>
          <a:prstGeom prst="rect">
            <a:avLst/>
          </a:prstGeom>
        </p:spPr>
      </p:pic>
      <p:pic>
        <p:nvPicPr>
          <p:cNvPr id="7" name="Picture 6">
            <a:extLst>
              <a:ext uri="{FF2B5EF4-FFF2-40B4-BE49-F238E27FC236}">
                <a16:creationId xmlns:a16="http://schemas.microsoft.com/office/drawing/2014/main" id="{4398787D-E27F-E5CF-3F01-F8984495849E}"/>
              </a:ext>
            </a:extLst>
          </p:cNvPr>
          <p:cNvPicPr>
            <a:picLocks noChangeAspect="1"/>
          </p:cNvPicPr>
          <p:nvPr/>
        </p:nvPicPr>
        <p:blipFill>
          <a:blip r:embed="rId4"/>
          <a:stretch>
            <a:fillRect/>
          </a:stretch>
        </p:blipFill>
        <p:spPr>
          <a:xfrm>
            <a:off x="1649896" y="1351722"/>
            <a:ext cx="5565912" cy="5369753"/>
          </a:xfrm>
          <a:prstGeom prst="rect">
            <a:avLst/>
          </a:prstGeom>
        </p:spPr>
      </p:pic>
    </p:spTree>
    <p:extLst>
      <p:ext uri="{BB962C8B-B14F-4D97-AF65-F5344CB8AC3E}">
        <p14:creationId xmlns:p14="http://schemas.microsoft.com/office/powerpoint/2010/main" val="185475604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001EF3-5DD0-4C88-5405-B6576DE321A6}"/>
              </a:ext>
            </a:extLst>
          </p:cNvPr>
          <p:cNvPicPr>
            <a:picLocks noChangeAspect="1"/>
          </p:cNvPicPr>
          <p:nvPr/>
        </p:nvPicPr>
        <p:blipFill>
          <a:blip r:embed="rId3"/>
          <a:stretch>
            <a:fillRect/>
          </a:stretch>
        </p:blipFill>
        <p:spPr>
          <a:xfrm>
            <a:off x="414614" y="1284425"/>
            <a:ext cx="4783793" cy="5254487"/>
          </a:xfrm>
          <a:prstGeom prst="rect">
            <a:avLst/>
          </a:prstGeom>
        </p:spPr>
      </p:pic>
      <p:sp>
        <p:nvSpPr>
          <p:cNvPr id="3" name="Title 2">
            <a:extLst>
              <a:ext uri="{FF2B5EF4-FFF2-40B4-BE49-F238E27FC236}">
                <a16:creationId xmlns:a16="http://schemas.microsoft.com/office/drawing/2014/main" id="{552B7E06-3EDB-8EE5-3843-418162D3ADC5}"/>
              </a:ext>
            </a:extLst>
          </p:cNvPr>
          <p:cNvSpPr>
            <a:spLocks noGrp="1"/>
          </p:cNvSpPr>
          <p:nvPr>
            <p:ph type="title"/>
          </p:nvPr>
        </p:nvSpPr>
        <p:spPr>
          <a:xfrm>
            <a:off x="225047" y="283321"/>
            <a:ext cx="8944033" cy="508500"/>
          </a:xfrm>
        </p:spPr>
        <p:txBody>
          <a:bodyPr>
            <a:noAutofit/>
          </a:bodyPr>
          <a:lstStyle/>
          <a:p>
            <a:r>
              <a:rPr lang="en-US" sz="3600" b="1" dirty="0">
                <a:solidFill>
                  <a:schemeClr val="tx2">
                    <a:lumMod val="75000"/>
                    <a:lumOff val="25000"/>
                  </a:schemeClr>
                </a:solidFill>
                <a:latin typeface="Aharoni" panose="02010803020104030203" pitchFamily="2" charset="-79"/>
                <a:cs typeface="Aharoni" panose="02010803020104030203" pitchFamily="2" charset="-79"/>
              </a:rPr>
              <a:t>Ask some questions, but double check</a:t>
            </a:r>
          </a:p>
        </p:txBody>
      </p:sp>
      <p:pic>
        <p:nvPicPr>
          <p:cNvPr id="8" name="Picture 7">
            <a:extLst>
              <a:ext uri="{FF2B5EF4-FFF2-40B4-BE49-F238E27FC236}">
                <a16:creationId xmlns:a16="http://schemas.microsoft.com/office/drawing/2014/main" id="{E2BE102E-986F-C0C6-21F5-867F36E5C1A2}"/>
              </a:ext>
            </a:extLst>
          </p:cNvPr>
          <p:cNvPicPr>
            <a:picLocks noChangeAspect="1"/>
          </p:cNvPicPr>
          <p:nvPr/>
        </p:nvPicPr>
        <p:blipFill rotWithShape="1">
          <a:blip r:embed="rId4"/>
          <a:srcRect l="28775" b="87452"/>
          <a:stretch/>
        </p:blipFill>
        <p:spPr>
          <a:xfrm>
            <a:off x="7980638" y="1016678"/>
            <a:ext cx="3581544" cy="689114"/>
          </a:xfrm>
          <a:prstGeom prst="rect">
            <a:avLst/>
          </a:prstGeom>
        </p:spPr>
      </p:pic>
      <p:pic>
        <p:nvPicPr>
          <p:cNvPr id="9" name="Picture 8">
            <a:extLst>
              <a:ext uri="{FF2B5EF4-FFF2-40B4-BE49-F238E27FC236}">
                <a16:creationId xmlns:a16="http://schemas.microsoft.com/office/drawing/2014/main" id="{2C8D5BC2-9CF6-8735-134D-64FECF6A1E0A}"/>
              </a:ext>
            </a:extLst>
          </p:cNvPr>
          <p:cNvPicPr>
            <a:picLocks noChangeAspect="1"/>
          </p:cNvPicPr>
          <p:nvPr/>
        </p:nvPicPr>
        <p:blipFill rotWithShape="1">
          <a:blip r:embed="rId4"/>
          <a:srcRect t="17142"/>
          <a:stretch/>
        </p:blipFill>
        <p:spPr>
          <a:xfrm>
            <a:off x="6096000" y="1805784"/>
            <a:ext cx="5028520" cy="4550566"/>
          </a:xfrm>
          <a:prstGeom prst="rect">
            <a:avLst/>
          </a:prstGeom>
        </p:spPr>
      </p:pic>
      <p:sp>
        <p:nvSpPr>
          <p:cNvPr id="5" name="Slide Number Placeholder 4">
            <a:extLst>
              <a:ext uri="{FF2B5EF4-FFF2-40B4-BE49-F238E27FC236}">
                <a16:creationId xmlns:a16="http://schemas.microsoft.com/office/drawing/2014/main" id="{431A7589-B815-956D-30F1-02762E968959}"/>
              </a:ext>
            </a:extLst>
          </p:cNvPr>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11</a:t>
            </a:fld>
            <a:endParaRPr lang="de-DE" dirty="0"/>
          </a:p>
        </p:txBody>
      </p:sp>
    </p:spTree>
    <p:extLst>
      <p:ext uri="{BB962C8B-B14F-4D97-AF65-F5344CB8AC3E}">
        <p14:creationId xmlns:p14="http://schemas.microsoft.com/office/powerpoint/2010/main" val="222507626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F88A3DF-FE97-1DFF-86B7-83048713D337}"/>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12</a:t>
            </a:fld>
            <a:endParaRPr lang="de-DE" dirty="0"/>
          </a:p>
        </p:txBody>
      </p:sp>
      <p:pic>
        <p:nvPicPr>
          <p:cNvPr id="9" name="Picture 8">
            <a:extLst>
              <a:ext uri="{FF2B5EF4-FFF2-40B4-BE49-F238E27FC236}">
                <a16:creationId xmlns:a16="http://schemas.microsoft.com/office/drawing/2014/main" id="{5EEC4169-178C-6EFC-519D-991962DFA5B4}"/>
              </a:ext>
            </a:extLst>
          </p:cNvPr>
          <p:cNvPicPr>
            <a:picLocks noChangeAspect="1"/>
          </p:cNvPicPr>
          <p:nvPr/>
        </p:nvPicPr>
        <p:blipFill rotWithShape="1">
          <a:blip r:embed="rId3"/>
          <a:srcRect b="25706"/>
          <a:stretch/>
        </p:blipFill>
        <p:spPr>
          <a:xfrm>
            <a:off x="1328532" y="713727"/>
            <a:ext cx="5014292" cy="3074473"/>
          </a:xfrm>
          <a:prstGeom prst="rect">
            <a:avLst/>
          </a:prstGeom>
        </p:spPr>
      </p:pic>
      <p:sp>
        <p:nvSpPr>
          <p:cNvPr id="3" name="Title 2">
            <a:extLst>
              <a:ext uri="{FF2B5EF4-FFF2-40B4-BE49-F238E27FC236}">
                <a16:creationId xmlns:a16="http://schemas.microsoft.com/office/drawing/2014/main" id="{ED5F6D02-AD06-C5E4-BAC4-475BBB98D1A1}"/>
              </a:ext>
            </a:extLst>
          </p:cNvPr>
          <p:cNvSpPr>
            <a:spLocks noGrp="1"/>
          </p:cNvSpPr>
          <p:nvPr>
            <p:ph type="title"/>
          </p:nvPr>
        </p:nvSpPr>
        <p:spPr>
          <a:xfrm>
            <a:off x="503494" y="278062"/>
            <a:ext cx="3183924" cy="508500"/>
          </a:xfrm>
        </p:spPr>
        <p:txBody>
          <a:bodyPr>
            <a:normAutofit fontScale="90000"/>
          </a:bodyPr>
          <a:lstStyle/>
          <a:p>
            <a:r>
              <a:rPr lang="en-US" b="1" dirty="0">
                <a:solidFill>
                  <a:schemeClr val="tx2">
                    <a:lumMod val="75000"/>
                    <a:lumOff val="25000"/>
                  </a:schemeClr>
                </a:solidFill>
                <a:latin typeface="Aharoni" panose="02010803020104030203" pitchFamily="2" charset="-79"/>
                <a:cs typeface="Aharoni" panose="02010803020104030203" pitchFamily="2" charset="-79"/>
              </a:rPr>
              <a:t>Write code</a:t>
            </a:r>
          </a:p>
        </p:txBody>
      </p:sp>
      <p:pic>
        <p:nvPicPr>
          <p:cNvPr id="10" name="Picture 9">
            <a:extLst>
              <a:ext uri="{FF2B5EF4-FFF2-40B4-BE49-F238E27FC236}">
                <a16:creationId xmlns:a16="http://schemas.microsoft.com/office/drawing/2014/main" id="{1E85DDD2-2754-9A77-957F-6C29C5DD283E}"/>
              </a:ext>
            </a:extLst>
          </p:cNvPr>
          <p:cNvPicPr>
            <a:picLocks noChangeAspect="1"/>
          </p:cNvPicPr>
          <p:nvPr/>
        </p:nvPicPr>
        <p:blipFill>
          <a:blip r:embed="rId4"/>
          <a:stretch>
            <a:fillRect/>
          </a:stretch>
        </p:blipFill>
        <p:spPr>
          <a:xfrm>
            <a:off x="595520" y="3949148"/>
            <a:ext cx="4767470" cy="2772327"/>
          </a:xfrm>
          <a:prstGeom prst="rect">
            <a:avLst/>
          </a:prstGeom>
        </p:spPr>
      </p:pic>
      <p:pic>
        <p:nvPicPr>
          <p:cNvPr id="11" name="Picture 10">
            <a:extLst>
              <a:ext uri="{FF2B5EF4-FFF2-40B4-BE49-F238E27FC236}">
                <a16:creationId xmlns:a16="http://schemas.microsoft.com/office/drawing/2014/main" id="{F6667DB0-C831-8881-2FDD-3E52C153FF65}"/>
              </a:ext>
            </a:extLst>
          </p:cNvPr>
          <p:cNvPicPr>
            <a:picLocks noChangeAspect="1"/>
          </p:cNvPicPr>
          <p:nvPr/>
        </p:nvPicPr>
        <p:blipFill>
          <a:blip r:embed="rId5"/>
          <a:stretch>
            <a:fillRect/>
          </a:stretch>
        </p:blipFill>
        <p:spPr>
          <a:xfrm>
            <a:off x="7038562" y="532312"/>
            <a:ext cx="5014292" cy="5502275"/>
          </a:xfrm>
          <a:prstGeom prst="rect">
            <a:avLst/>
          </a:prstGeom>
        </p:spPr>
      </p:pic>
      <p:pic>
        <p:nvPicPr>
          <p:cNvPr id="8" name="Picture 7">
            <a:extLst>
              <a:ext uri="{FF2B5EF4-FFF2-40B4-BE49-F238E27FC236}">
                <a16:creationId xmlns:a16="http://schemas.microsoft.com/office/drawing/2014/main" id="{B402D4CA-482D-6101-90F0-5C60F6433DB5}"/>
              </a:ext>
            </a:extLst>
          </p:cNvPr>
          <p:cNvPicPr>
            <a:picLocks noChangeAspect="1"/>
          </p:cNvPicPr>
          <p:nvPr/>
        </p:nvPicPr>
        <p:blipFill>
          <a:blip r:embed="rId6"/>
          <a:stretch>
            <a:fillRect/>
          </a:stretch>
        </p:blipFill>
        <p:spPr>
          <a:xfrm>
            <a:off x="7038562" y="1945128"/>
            <a:ext cx="5014292" cy="4008040"/>
          </a:xfrm>
          <a:prstGeom prst="rect">
            <a:avLst/>
          </a:prstGeom>
        </p:spPr>
      </p:pic>
    </p:spTree>
    <p:extLst>
      <p:ext uri="{BB962C8B-B14F-4D97-AF65-F5344CB8AC3E}">
        <p14:creationId xmlns:p14="http://schemas.microsoft.com/office/powerpoint/2010/main" val="18968039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02E2E39-FF6E-2250-325C-01E07A0F98FF}"/>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6" name="Title 2">
            <a:extLst>
              <a:ext uri="{FF2B5EF4-FFF2-40B4-BE49-F238E27FC236}">
                <a16:creationId xmlns:a16="http://schemas.microsoft.com/office/drawing/2014/main" id="{A0C416B6-5E42-9CA0-9407-F7F5678B7C86}"/>
              </a:ext>
            </a:extLst>
          </p:cNvPr>
          <p:cNvSpPr>
            <a:spLocks noGrp="1"/>
          </p:cNvSpPr>
          <p:nvPr>
            <p:ph type="title"/>
          </p:nvPr>
        </p:nvSpPr>
        <p:spPr>
          <a:xfrm>
            <a:off x="503494" y="278062"/>
            <a:ext cx="3183924" cy="508500"/>
          </a:xfrm>
        </p:spPr>
        <p:txBody>
          <a:bodyPr>
            <a:normAutofit fontScale="90000"/>
          </a:bodyPr>
          <a:lstStyle/>
          <a:p>
            <a:r>
              <a:rPr lang="en-US" b="1" dirty="0">
                <a:solidFill>
                  <a:schemeClr val="tx2">
                    <a:lumMod val="75000"/>
                    <a:lumOff val="25000"/>
                  </a:schemeClr>
                </a:solidFill>
                <a:latin typeface="Aharoni" panose="02010803020104030203" pitchFamily="2" charset="-79"/>
                <a:cs typeface="Aharoni" panose="02010803020104030203" pitchFamily="2" charset="-79"/>
              </a:rPr>
              <a:t>Write code</a:t>
            </a:r>
          </a:p>
        </p:txBody>
      </p:sp>
      <p:pic>
        <p:nvPicPr>
          <p:cNvPr id="7" name="Picture 6">
            <a:extLst>
              <a:ext uri="{FF2B5EF4-FFF2-40B4-BE49-F238E27FC236}">
                <a16:creationId xmlns:a16="http://schemas.microsoft.com/office/drawing/2014/main" id="{0DECC950-9AB1-B224-E7AC-74640A59BD66}"/>
              </a:ext>
            </a:extLst>
          </p:cNvPr>
          <p:cNvPicPr>
            <a:picLocks noChangeAspect="1"/>
          </p:cNvPicPr>
          <p:nvPr/>
        </p:nvPicPr>
        <p:blipFill>
          <a:blip r:embed="rId2"/>
          <a:stretch>
            <a:fillRect/>
          </a:stretch>
        </p:blipFill>
        <p:spPr>
          <a:xfrm>
            <a:off x="2603964" y="856422"/>
            <a:ext cx="4015497" cy="733839"/>
          </a:xfrm>
          <a:prstGeom prst="rect">
            <a:avLst/>
          </a:prstGeom>
        </p:spPr>
      </p:pic>
      <p:pic>
        <p:nvPicPr>
          <p:cNvPr id="8" name="Picture 7">
            <a:extLst>
              <a:ext uri="{FF2B5EF4-FFF2-40B4-BE49-F238E27FC236}">
                <a16:creationId xmlns:a16="http://schemas.microsoft.com/office/drawing/2014/main" id="{1E931060-95EB-8A70-EA45-D2A2DB4CC1E1}"/>
              </a:ext>
            </a:extLst>
          </p:cNvPr>
          <p:cNvPicPr>
            <a:picLocks noChangeAspect="1"/>
          </p:cNvPicPr>
          <p:nvPr/>
        </p:nvPicPr>
        <p:blipFill>
          <a:blip r:embed="rId3"/>
          <a:stretch>
            <a:fillRect/>
          </a:stretch>
        </p:blipFill>
        <p:spPr>
          <a:xfrm>
            <a:off x="268357" y="1699878"/>
            <a:ext cx="5546036" cy="2789582"/>
          </a:xfrm>
          <a:prstGeom prst="rect">
            <a:avLst/>
          </a:prstGeom>
        </p:spPr>
      </p:pic>
      <p:pic>
        <p:nvPicPr>
          <p:cNvPr id="9" name="Picture 8">
            <a:extLst>
              <a:ext uri="{FF2B5EF4-FFF2-40B4-BE49-F238E27FC236}">
                <a16:creationId xmlns:a16="http://schemas.microsoft.com/office/drawing/2014/main" id="{34ADF2C6-8F3A-60BC-C746-4EC3F9642536}"/>
              </a:ext>
            </a:extLst>
          </p:cNvPr>
          <p:cNvPicPr>
            <a:picLocks noChangeAspect="1"/>
          </p:cNvPicPr>
          <p:nvPr/>
        </p:nvPicPr>
        <p:blipFill>
          <a:blip r:embed="rId4"/>
          <a:stretch>
            <a:fillRect/>
          </a:stretch>
        </p:blipFill>
        <p:spPr>
          <a:xfrm>
            <a:off x="7018771" y="2317475"/>
            <a:ext cx="4780722" cy="3159273"/>
          </a:xfrm>
          <a:prstGeom prst="rect">
            <a:avLst/>
          </a:prstGeom>
        </p:spPr>
      </p:pic>
      <p:pic>
        <p:nvPicPr>
          <p:cNvPr id="10" name="Picture 9">
            <a:extLst>
              <a:ext uri="{FF2B5EF4-FFF2-40B4-BE49-F238E27FC236}">
                <a16:creationId xmlns:a16="http://schemas.microsoft.com/office/drawing/2014/main" id="{0942E6BC-0B91-A278-91FB-68A2D31390B5}"/>
              </a:ext>
            </a:extLst>
          </p:cNvPr>
          <p:cNvPicPr>
            <a:picLocks noChangeAspect="1"/>
          </p:cNvPicPr>
          <p:nvPr/>
        </p:nvPicPr>
        <p:blipFill>
          <a:blip r:embed="rId5"/>
          <a:stretch>
            <a:fillRect/>
          </a:stretch>
        </p:blipFill>
        <p:spPr>
          <a:xfrm>
            <a:off x="3114350" y="1872346"/>
            <a:ext cx="6294782" cy="4484004"/>
          </a:xfrm>
          <a:prstGeom prst="rect">
            <a:avLst/>
          </a:prstGeom>
          <a:ln w="38100" cap="sq">
            <a:solidFill>
              <a:srgbClr val="FF0000"/>
            </a:solidFill>
            <a:prstDash val="solid"/>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9134525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C9DD3DF-1F58-A3F9-2656-268C50C961D1}"/>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14</a:t>
            </a:fld>
            <a:endParaRPr lang="de-DE" dirty="0"/>
          </a:p>
        </p:txBody>
      </p:sp>
      <p:sp>
        <p:nvSpPr>
          <p:cNvPr id="4" name="Title 3">
            <a:extLst>
              <a:ext uri="{FF2B5EF4-FFF2-40B4-BE49-F238E27FC236}">
                <a16:creationId xmlns:a16="http://schemas.microsoft.com/office/drawing/2014/main" id="{188CEE90-2AFB-A8EA-255E-A8F86185ADC8}"/>
              </a:ext>
            </a:extLst>
          </p:cNvPr>
          <p:cNvSpPr>
            <a:spLocks noGrp="1"/>
          </p:cNvSpPr>
          <p:nvPr>
            <p:ph type="title"/>
          </p:nvPr>
        </p:nvSpPr>
        <p:spPr>
          <a:xfrm>
            <a:off x="503494" y="331674"/>
            <a:ext cx="8944033" cy="508500"/>
          </a:xfrm>
        </p:spPr>
        <p:txBody>
          <a:bodyPr>
            <a:noAutofit/>
          </a:bodyPr>
          <a:lstStyle/>
          <a:p>
            <a:r>
              <a:rPr lang="en-US" sz="3600" dirty="0">
                <a:solidFill>
                  <a:schemeClr val="accent1"/>
                </a:solidFill>
                <a:latin typeface="Aharoni" panose="02010803020104030203" pitchFamily="2" charset="-79"/>
                <a:cs typeface="Aharoni" panose="02010803020104030203" pitchFamily="2" charset="-79"/>
              </a:rPr>
              <a:t>Strategy to get better AI prompt results</a:t>
            </a:r>
          </a:p>
        </p:txBody>
      </p:sp>
      <p:sp>
        <p:nvSpPr>
          <p:cNvPr id="7" name="TextBox 6">
            <a:extLst>
              <a:ext uri="{FF2B5EF4-FFF2-40B4-BE49-F238E27FC236}">
                <a16:creationId xmlns:a16="http://schemas.microsoft.com/office/drawing/2014/main" id="{2D9B10CA-D0C9-8DE6-BA8B-FDFF4CEBC7A1}"/>
              </a:ext>
            </a:extLst>
          </p:cNvPr>
          <p:cNvSpPr txBox="1"/>
          <p:nvPr/>
        </p:nvSpPr>
        <p:spPr>
          <a:xfrm>
            <a:off x="503494" y="975471"/>
            <a:ext cx="5738280" cy="369332"/>
          </a:xfrm>
          <a:prstGeom prst="rect">
            <a:avLst/>
          </a:prstGeom>
          <a:noFill/>
        </p:spPr>
        <p:txBody>
          <a:bodyPr wrap="square">
            <a:spAutoFit/>
          </a:bodyPr>
          <a:lstStyle/>
          <a:p>
            <a:r>
              <a:rPr lang="en-US" b="1" i="0" u="sng" strike="noStrike" dirty="0">
                <a:solidFill>
                  <a:srgbClr val="141414"/>
                </a:solidFill>
                <a:effectLst/>
                <a:highlight>
                  <a:srgbClr val="FFFFFF"/>
                </a:highlight>
                <a:latin typeface="Inter"/>
              </a:rPr>
              <a:t>The better the input, the higher the quality </a:t>
            </a:r>
            <a:r>
              <a:rPr lang="en-US" b="1" u="sng" dirty="0">
                <a:solidFill>
                  <a:srgbClr val="141414"/>
                </a:solidFill>
                <a:highlight>
                  <a:srgbClr val="FFFFFF"/>
                </a:highlight>
                <a:latin typeface="Inter"/>
              </a:rPr>
              <a:t>t</a:t>
            </a:r>
            <a:r>
              <a:rPr lang="en-US" b="1" i="0" u="sng" strike="noStrike" dirty="0">
                <a:solidFill>
                  <a:srgbClr val="141414"/>
                </a:solidFill>
                <a:effectLst/>
                <a:highlight>
                  <a:srgbClr val="FFFFFF"/>
                </a:highlight>
                <a:latin typeface="Inter"/>
              </a:rPr>
              <a:t>he output </a:t>
            </a:r>
            <a:endParaRPr lang="en-US" b="1" u="sng" dirty="0"/>
          </a:p>
        </p:txBody>
      </p:sp>
      <p:pic>
        <p:nvPicPr>
          <p:cNvPr id="5" name="Picture 4">
            <a:extLst>
              <a:ext uri="{FF2B5EF4-FFF2-40B4-BE49-F238E27FC236}">
                <a16:creationId xmlns:a16="http://schemas.microsoft.com/office/drawing/2014/main" id="{FB4B1E96-BEC9-8B04-0D7F-30B4D6AFE845}"/>
              </a:ext>
            </a:extLst>
          </p:cNvPr>
          <p:cNvPicPr>
            <a:picLocks noChangeAspect="1"/>
          </p:cNvPicPr>
          <p:nvPr/>
        </p:nvPicPr>
        <p:blipFill>
          <a:blip r:embed="rId3"/>
          <a:stretch>
            <a:fillRect/>
          </a:stretch>
        </p:blipFill>
        <p:spPr>
          <a:xfrm>
            <a:off x="785191" y="2876635"/>
            <a:ext cx="7772400" cy="3779240"/>
          </a:xfrm>
          <a:prstGeom prst="rect">
            <a:avLst/>
          </a:prstGeom>
        </p:spPr>
      </p:pic>
      <p:pic>
        <p:nvPicPr>
          <p:cNvPr id="6" name="Picture 5">
            <a:extLst>
              <a:ext uri="{FF2B5EF4-FFF2-40B4-BE49-F238E27FC236}">
                <a16:creationId xmlns:a16="http://schemas.microsoft.com/office/drawing/2014/main" id="{9B27CC6B-A162-6596-4633-2D3229F20293}"/>
              </a:ext>
            </a:extLst>
          </p:cNvPr>
          <p:cNvPicPr>
            <a:picLocks noChangeAspect="1"/>
          </p:cNvPicPr>
          <p:nvPr/>
        </p:nvPicPr>
        <p:blipFill>
          <a:blip r:embed="rId4"/>
          <a:stretch>
            <a:fillRect/>
          </a:stretch>
        </p:blipFill>
        <p:spPr>
          <a:xfrm>
            <a:off x="4830418" y="1919889"/>
            <a:ext cx="4800600" cy="736600"/>
          </a:xfrm>
          <a:prstGeom prst="rect">
            <a:avLst/>
          </a:prstGeom>
        </p:spPr>
      </p:pic>
      <p:sp>
        <p:nvSpPr>
          <p:cNvPr id="11" name="Rounded Rectangle 10">
            <a:extLst>
              <a:ext uri="{FF2B5EF4-FFF2-40B4-BE49-F238E27FC236}">
                <a16:creationId xmlns:a16="http://schemas.microsoft.com/office/drawing/2014/main" id="{C1B00122-E23B-B41A-7525-C8BFD13B8426}"/>
              </a:ext>
            </a:extLst>
          </p:cNvPr>
          <p:cNvSpPr/>
          <p:nvPr/>
        </p:nvSpPr>
        <p:spPr>
          <a:xfrm>
            <a:off x="9780104" y="3358821"/>
            <a:ext cx="2292626" cy="80838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t>This is a ChatGPT</a:t>
            </a:r>
          </a:p>
          <a:p>
            <a:pPr algn="ctr"/>
            <a:r>
              <a:rPr lang="en-US" sz="2000" b="1" dirty="0"/>
              <a:t>Prompt</a:t>
            </a:r>
          </a:p>
        </p:txBody>
      </p:sp>
      <p:cxnSp>
        <p:nvCxnSpPr>
          <p:cNvPr id="13" name="Straight Arrow Connector 12">
            <a:extLst>
              <a:ext uri="{FF2B5EF4-FFF2-40B4-BE49-F238E27FC236}">
                <a16:creationId xmlns:a16="http://schemas.microsoft.com/office/drawing/2014/main" id="{21BC0D61-FE71-4FB7-B63B-0AC142BA4C99}"/>
              </a:ext>
            </a:extLst>
          </p:cNvPr>
          <p:cNvCxnSpPr>
            <a:cxnSpLocks/>
            <a:stCxn id="11" idx="0"/>
          </p:cNvCxnSpPr>
          <p:nvPr/>
        </p:nvCxnSpPr>
        <p:spPr>
          <a:xfrm flipH="1" flipV="1">
            <a:off x="9329530" y="2338938"/>
            <a:ext cx="1596887" cy="1019883"/>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927029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65AEDE-57B0-1FA8-0655-9DCFE72BB92A}"/>
              </a:ext>
            </a:extLst>
          </p:cNvPr>
          <p:cNvSpPr>
            <a:spLocks noGrp="1"/>
          </p:cNvSpPr>
          <p:nvPr>
            <p:ph type="title"/>
          </p:nvPr>
        </p:nvSpPr>
        <p:spPr>
          <a:xfrm>
            <a:off x="613269" y="328107"/>
            <a:ext cx="8944033" cy="508500"/>
          </a:xfrm>
        </p:spPr>
        <p:txBody>
          <a:bodyPr>
            <a:normAutofit fontScale="90000"/>
          </a:bodyPr>
          <a:lstStyle/>
          <a:p>
            <a:r>
              <a:rPr lang="en-US" b="1" i="0" u="none" strike="noStrike" dirty="0">
                <a:solidFill>
                  <a:schemeClr val="accent1"/>
                </a:solidFill>
                <a:effectLst/>
                <a:latin typeface="Aharoni" panose="02010803020104030203" pitchFamily="2" charset="-79"/>
                <a:cs typeface="Aharoni" panose="02010803020104030203" pitchFamily="2" charset="-79"/>
              </a:rPr>
              <a:t>Be Specific with Your Task</a:t>
            </a:r>
            <a:endParaRPr lang="en-US" dirty="0">
              <a:solidFill>
                <a:schemeClr val="accent1"/>
              </a:solidFill>
              <a:latin typeface="Aharoni" panose="02010803020104030203" pitchFamily="2" charset="-79"/>
              <a:cs typeface="Aharoni" panose="02010803020104030203" pitchFamily="2" charset="-79"/>
            </a:endParaRPr>
          </a:p>
        </p:txBody>
      </p:sp>
      <p:sp>
        <p:nvSpPr>
          <p:cNvPr id="5" name="TextBox 4">
            <a:extLst>
              <a:ext uri="{FF2B5EF4-FFF2-40B4-BE49-F238E27FC236}">
                <a16:creationId xmlns:a16="http://schemas.microsoft.com/office/drawing/2014/main" id="{051A33E1-FD0D-F273-A7CB-7E394538FADB}"/>
              </a:ext>
            </a:extLst>
          </p:cNvPr>
          <p:cNvSpPr txBox="1"/>
          <p:nvPr/>
        </p:nvSpPr>
        <p:spPr>
          <a:xfrm>
            <a:off x="613269" y="1517479"/>
            <a:ext cx="5774280" cy="923330"/>
          </a:xfrm>
          <a:prstGeom prst="rect">
            <a:avLst/>
          </a:prstGeom>
          <a:noFill/>
        </p:spPr>
        <p:txBody>
          <a:bodyPr wrap="square">
            <a:spAutoFit/>
          </a:bodyPr>
          <a:lstStyle/>
          <a:p>
            <a:r>
              <a:rPr lang="en-US"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Unspecific Prompt: </a:t>
            </a:r>
            <a:r>
              <a:rPr lang="en-US" dirty="0">
                <a:latin typeface="Courier New" panose="02070309020205020404" pitchFamily="49" charset="0"/>
                <a:cs typeface="Courier New" panose="02070309020205020404" pitchFamily="49" charset="0"/>
              </a:rPr>
              <a:t>Hey ChatGPT, I want to make a recipe for tonight dinner, help me create a dish.</a:t>
            </a:r>
          </a:p>
        </p:txBody>
      </p:sp>
      <p:sp>
        <p:nvSpPr>
          <p:cNvPr id="7" name="TextBox 6">
            <a:extLst>
              <a:ext uri="{FF2B5EF4-FFF2-40B4-BE49-F238E27FC236}">
                <a16:creationId xmlns:a16="http://schemas.microsoft.com/office/drawing/2014/main" id="{6C718A9C-99E2-D4EE-D23D-03432CD736A0}"/>
              </a:ext>
            </a:extLst>
          </p:cNvPr>
          <p:cNvSpPr txBox="1"/>
          <p:nvPr/>
        </p:nvSpPr>
        <p:spPr>
          <a:xfrm>
            <a:off x="613269" y="3121681"/>
            <a:ext cx="5774280" cy="2031325"/>
          </a:xfrm>
          <a:prstGeom prst="rect">
            <a:avLst/>
          </a:prstGeom>
          <a:noFill/>
        </p:spPr>
        <p:txBody>
          <a:bodyPr wrap="square">
            <a:spAutoFit/>
          </a:bodyPr>
          <a:lstStyle/>
          <a:p>
            <a:r>
              <a:rPr lang="en-US"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Specific Prompt: </a:t>
            </a:r>
            <a:r>
              <a:rPr lang="en-US" dirty="0">
                <a:latin typeface="Courier New" panose="02070309020205020404" pitchFamily="49" charset="0"/>
                <a:cs typeface="Courier New" panose="02070309020205020404" pitchFamily="49" charset="0"/>
              </a:rPr>
              <a:t>Hey ChatGPT, I want a recipe for dinner in my refrigerator I've been left with tomatoes, eggs and cheese.</a:t>
            </a:r>
          </a:p>
          <a:p>
            <a:r>
              <a:rPr lang="en-US" dirty="0">
                <a:latin typeface="Courier New" panose="02070309020205020404" pitchFamily="49" charset="0"/>
                <a:cs typeface="Courier New" panose="02070309020205020404" pitchFamily="49" charset="0"/>
              </a:rPr>
              <a:t>Create a recipe using only these items and make sure the dish does not use a stove as I have a microwave oven.</a:t>
            </a:r>
          </a:p>
        </p:txBody>
      </p:sp>
      <p:pic>
        <p:nvPicPr>
          <p:cNvPr id="9" name="Picture 8">
            <a:extLst>
              <a:ext uri="{FF2B5EF4-FFF2-40B4-BE49-F238E27FC236}">
                <a16:creationId xmlns:a16="http://schemas.microsoft.com/office/drawing/2014/main" id="{2D7B3151-B85E-877E-9537-D4A7DAE5CDFB}"/>
              </a:ext>
            </a:extLst>
          </p:cNvPr>
          <p:cNvPicPr>
            <a:picLocks noChangeAspect="1"/>
          </p:cNvPicPr>
          <p:nvPr/>
        </p:nvPicPr>
        <p:blipFill>
          <a:blip r:embed="rId3"/>
          <a:stretch>
            <a:fillRect/>
          </a:stretch>
        </p:blipFill>
        <p:spPr>
          <a:xfrm>
            <a:off x="6967330" y="1024245"/>
            <a:ext cx="4968311" cy="5144466"/>
          </a:xfrm>
          <a:prstGeom prst="rect">
            <a:avLst/>
          </a:prstGeom>
        </p:spPr>
      </p:pic>
      <p:sp>
        <p:nvSpPr>
          <p:cNvPr id="3" name="Slide Number Placeholder 2">
            <a:extLst>
              <a:ext uri="{FF2B5EF4-FFF2-40B4-BE49-F238E27FC236}">
                <a16:creationId xmlns:a16="http://schemas.microsoft.com/office/drawing/2014/main" id="{91BDD280-2890-A744-A516-51C8F406F911}"/>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15</a:t>
            </a:fld>
            <a:endParaRPr lang="de-DE" dirty="0"/>
          </a:p>
        </p:txBody>
      </p:sp>
    </p:spTree>
    <p:extLst>
      <p:ext uri="{BB962C8B-B14F-4D97-AF65-F5344CB8AC3E}">
        <p14:creationId xmlns:p14="http://schemas.microsoft.com/office/powerpoint/2010/main" val="287302790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B5291E3-2579-643B-DE13-EF23F062CFBC}"/>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16</a:t>
            </a:fld>
            <a:endParaRPr lang="de-DE" dirty="0"/>
          </a:p>
        </p:txBody>
      </p:sp>
      <p:sp>
        <p:nvSpPr>
          <p:cNvPr id="4" name="Title 3">
            <a:extLst>
              <a:ext uri="{FF2B5EF4-FFF2-40B4-BE49-F238E27FC236}">
                <a16:creationId xmlns:a16="http://schemas.microsoft.com/office/drawing/2014/main" id="{53CBA646-E75A-C3B4-3C9E-C1D32F64DAFA}"/>
              </a:ext>
            </a:extLst>
          </p:cNvPr>
          <p:cNvSpPr>
            <a:spLocks noGrp="1"/>
          </p:cNvSpPr>
          <p:nvPr>
            <p:ph type="title"/>
          </p:nvPr>
        </p:nvSpPr>
        <p:spPr>
          <a:xfrm>
            <a:off x="248659" y="218427"/>
            <a:ext cx="8944033" cy="508500"/>
          </a:xfrm>
        </p:spPr>
        <p:txBody>
          <a:bodyPr>
            <a:noAutofit/>
          </a:bodyPr>
          <a:lstStyle/>
          <a:p>
            <a:r>
              <a:rPr lang="en-US" sz="3600" b="1" i="0" u="none" strike="noStrike" dirty="0">
                <a:solidFill>
                  <a:schemeClr val="accent1"/>
                </a:solidFill>
                <a:effectLst/>
                <a:latin typeface="Aharoni" panose="02010803020104030203" pitchFamily="2" charset="-79"/>
                <a:cs typeface="Aharoni" panose="02010803020104030203" pitchFamily="2" charset="-79"/>
              </a:rPr>
              <a:t>Few-Shot Prompting Technique</a:t>
            </a:r>
            <a:endParaRPr lang="en-US" sz="3600" dirty="0">
              <a:solidFill>
                <a:schemeClr val="accent1"/>
              </a:solidFill>
              <a:latin typeface="Aharoni" panose="02010803020104030203" pitchFamily="2" charset="-79"/>
              <a:cs typeface="Aharoni" panose="02010803020104030203" pitchFamily="2" charset="-79"/>
            </a:endParaRPr>
          </a:p>
        </p:txBody>
      </p:sp>
      <p:pic>
        <p:nvPicPr>
          <p:cNvPr id="7" name="Picture 6">
            <a:extLst>
              <a:ext uri="{FF2B5EF4-FFF2-40B4-BE49-F238E27FC236}">
                <a16:creationId xmlns:a16="http://schemas.microsoft.com/office/drawing/2014/main" id="{F49253B3-8225-6634-E2F8-49F474E8D5E7}"/>
              </a:ext>
            </a:extLst>
          </p:cNvPr>
          <p:cNvPicPr>
            <a:picLocks noChangeAspect="1"/>
          </p:cNvPicPr>
          <p:nvPr/>
        </p:nvPicPr>
        <p:blipFill>
          <a:blip r:embed="rId3"/>
          <a:stretch>
            <a:fillRect/>
          </a:stretch>
        </p:blipFill>
        <p:spPr>
          <a:xfrm>
            <a:off x="5751443" y="860760"/>
            <a:ext cx="5997161" cy="3142708"/>
          </a:xfrm>
          <a:prstGeom prst="rect">
            <a:avLst/>
          </a:prstGeom>
        </p:spPr>
      </p:pic>
      <p:pic>
        <p:nvPicPr>
          <p:cNvPr id="8" name="Picture 7">
            <a:extLst>
              <a:ext uri="{FF2B5EF4-FFF2-40B4-BE49-F238E27FC236}">
                <a16:creationId xmlns:a16="http://schemas.microsoft.com/office/drawing/2014/main" id="{8259A623-C08C-EE5A-2184-9DED5CA799CF}"/>
              </a:ext>
            </a:extLst>
          </p:cNvPr>
          <p:cNvPicPr>
            <a:picLocks noChangeAspect="1"/>
          </p:cNvPicPr>
          <p:nvPr/>
        </p:nvPicPr>
        <p:blipFill rotWithShape="1">
          <a:blip r:embed="rId4"/>
          <a:srcRect b="10117"/>
          <a:stretch/>
        </p:blipFill>
        <p:spPr>
          <a:xfrm>
            <a:off x="390387" y="4137301"/>
            <a:ext cx="7772400" cy="2584174"/>
          </a:xfrm>
          <a:prstGeom prst="rect">
            <a:avLst/>
          </a:prstGeom>
        </p:spPr>
      </p:pic>
    </p:spTree>
    <p:extLst>
      <p:ext uri="{BB962C8B-B14F-4D97-AF65-F5344CB8AC3E}">
        <p14:creationId xmlns:p14="http://schemas.microsoft.com/office/powerpoint/2010/main" val="98354482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4AB8D21-8A53-EC55-E9BD-758F4E652C9F}"/>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17</a:t>
            </a:fld>
            <a:endParaRPr lang="de-DE" dirty="0"/>
          </a:p>
        </p:txBody>
      </p:sp>
      <p:sp>
        <p:nvSpPr>
          <p:cNvPr id="4" name="Title 3">
            <a:extLst>
              <a:ext uri="{FF2B5EF4-FFF2-40B4-BE49-F238E27FC236}">
                <a16:creationId xmlns:a16="http://schemas.microsoft.com/office/drawing/2014/main" id="{668111A9-906C-355E-B8FA-7400D3F8E1A0}"/>
              </a:ext>
            </a:extLst>
          </p:cNvPr>
          <p:cNvSpPr>
            <a:spLocks noGrp="1"/>
          </p:cNvSpPr>
          <p:nvPr>
            <p:ph type="title"/>
          </p:nvPr>
        </p:nvSpPr>
        <p:spPr>
          <a:xfrm>
            <a:off x="316013" y="327757"/>
            <a:ext cx="11037787" cy="508500"/>
          </a:xfrm>
        </p:spPr>
        <p:txBody>
          <a:bodyPr>
            <a:noAutofit/>
          </a:bodyPr>
          <a:lstStyle/>
          <a:p>
            <a:r>
              <a:rPr lang="en-US" sz="3600" b="1" i="0" u="none" strike="noStrike" dirty="0">
                <a:solidFill>
                  <a:schemeClr val="accent1"/>
                </a:solidFill>
                <a:effectLst/>
                <a:latin typeface="Aharoni" panose="02010803020104030203" pitchFamily="2" charset="-79"/>
                <a:cs typeface="Aharoni" panose="02010803020104030203" pitchFamily="2" charset="-79"/>
              </a:rPr>
              <a:t> Using “Roles” and “Act As” Prompting</a:t>
            </a:r>
            <a:endParaRPr lang="en-US" sz="3600" dirty="0">
              <a:solidFill>
                <a:schemeClr val="accent1"/>
              </a:solidFill>
              <a:latin typeface="Aharoni" panose="02010803020104030203" pitchFamily="2" charset="-79"/>
              <a:cs typeface="Aharoni" panose="02010803020104030203" pitchFamily="2" charset="-79"/>
            </a:endParaRPr>
          </a:p>
        </p:txBody>
      </p:sp>
      <p:pic>
        <p:nvPicPr>
          <p:cNvPr id="2" name="Picture 1">
            <a:extLst>
              <a:ext uri="{FF2B5EF4-FFF2-40B4-BE49-F238E27FC236}">
                <a16:creationId xmlns:a16="http://schemas.microsoft.com/office/drawing/2014/main" id="{DFFDF16B-C368-36B2-578A-9D3134B0726B}"/>
              </a:ext>
            </a:extLst>
          </p:cNvPr>
          <p:cNvPicPr>
            <a:picLocks noChangeAspect="1"/>
          </p:cNvPicPr>
          <p:nvPr/>
        </p:nvPicPr>
        <p:blipFill>
          <a:blip r:embed="rId3"/>
          <a:stretch>
            <a:fillRect/>
          </a:stretch>
        </p:blipFill>
        <p:spPr>
          <a:xfrm>
            <a:off x="7133535" y="1045817"/>
            <a:ext cx="4644334" cy="1896165"/>
          </a:xfrm>
          <a:prstGeom prst="rect">
            <a:avLst/>
          </a:prstGeom>
        </p:spPr>
      </p:pic>
      <p:pic>
        <p:nvPicPr>
          <p:cNvPr id="5" name="Picture 4">
            <a:extLst>
              <a:ext uri="{FF2B5EF4-FFF2-40B4-BE49-F238E27FC236}">
                <a16:creationId xmlns:a16="http://schemas.microsoft.com/office/drawing/2014/main" id="{BC70DDAD-D766-DC0A-7FC0-8ED1227A3FD9}"/>
              </a:ext>
            </a:extLst>
          </p:cNvPr>
          <p:cNvPicPr>
            <a:picLocks noChangeAspect="1"/>
          </p:cNvPicPr>
          <p:nvPr/>
        </p:nvPicPr>
        <p:blipFill>
          <a:blip r:embed="rId4"/>
          <a:stretch>
            <a:fillRect/>
          </a:stretch>
        </p:blipFill>
        <p:spPr>
          <a:xfrm>
            <a:off x="1151145" y="2226365"/>
            <a:ext cx="5377346" cy="3986696"/>
          </a:xfrm>
          <a:prstGeom prst="rect">
            <a:avLst/>
          </a:prstGeom>
        </p:spPr>
      </p:pic>
    </p:spTree>
    <p:extLst>
      <p:ext uri="{BB962C8B-B14F-4D97-AF65-F5344CB8AC3E}">
        <p14:creationId xmlns:p14="http://schemas.microsoft.com/office/powerpoint/2010/main" val="41443285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14F86DB-B329-198E-802A-38EBC774D38B}"/>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9" name="TextBox 8">
            <a:extLst>
              <a:ext uri="{FF2B5EF4-FFF2-40B4-BE49-F238E27FC236}">
                <a16:creationId xmlns:a16="http://schemas.microsoft.com/office/drawing/2014/main" id="{FEF80758-43A5-E7A6-E399-09878E6C0AE8}"/>
              </a:ext>
            </a:extLst>
          </p:cNvPr>
          <p:cNvSpPr txBox="1"/>
          <p:nvPr/>
        </p:nvSpPr>
        <p:spPr>
          <a:xfrm>
            <a:off x="685612" y="1139401"/>
            <a:ext cx="8100391" cy="1938992"/>
          </a:xfrm>
          <a:prstGeom prst="rect">
            <a:avLst/>
          </a:prstGeom>
          <a:noFill/>
        </p:spPr>
        <p:txBody>
          <a:bodyPr wrap="square">
            <a:spAutoFit/>
          </a:bodyPr>
          <a:lstStyle/>
          <a:p>
            <a:pPr marL="285750" indent="-285750">
              <a:buFont typeface="Arial" panose="020B0604020202020204" pitchFamily="34" charset="0"/>
              <a:buChar char="•"/>
            </a:pPr>
            <a:r>
              <a:rPr lang="en-US" sz="2400" dirty="0">
                <a:effectLst/>
                <a:highlight>
                  <a:srgbClr val="FFFFFF"/>
                </a:highlight>
              </a:rPr>
              <a:t>GPT-3.5 lost most points on calculations and symbolic- </a:t>
            </a:r>
          </a:p>
          <a:p>
            <a:r>
              <a:rPr lang="en-US" sz="2400" dirty="0">
                <a:effectLst/>
                <a:highlight>
                  <a:srgbClr val="FFFFFF"/>
                </a:highlight>
              </a:rPr>
              <a:t>     math manipulations </a:t>
            </a:r>
          </a:p>
          <a:p>
            <a:endParaRPr lang="en-US" sz="2400" dirty="0">
              <a:effectLst/>
              <a:highlight>
                <a:srgbClr val="FFFFFF"/>
              </a:highlight>
            </a:endParaRPr>
          </a:p>
          <a:p>
            <a:pPr marL="342900" indent="-342900">
              <a:buFont typeface="Arial" panose="020B0604020202020204" pitchFamily="34" charset="0"/>
              <a:buChar char="•"/>
            </a:pPr>
            <a:r>
              <a:rPr lang="en-US" sz="2400" dirty="0">
                <a:effectLst/>
                <a:highlight>
                  <a:srgbClr val="FFFFFF"/>
                </a:highlight>
              </a:rPr>
              <a:t>GPT-4 also cannot count, calculate, or do most other math, but it can write itself a Python program to do it  </a:t>
            </a:r>
          </a:p>
        </p:txBody>
      </p:sp>
      <p:pic>
        <p:nvPicPr>
          <p:cNvPr id="16" name="Picture 15">
            <a:extLst>
              <a:ext uri="{FF2B5EF4-FFF2-40B4-BE49-F238E27FC236}">
                <a16:creationId xmlns:a16="http://schemas.microsoft.com/office/drawing/2014/main" id="{41A9B1A7-500A-52A4-8EBD-DC6CF8CC1F11}"/>
              </a:ext>
            </a:extLst>
          </p:cNvPr>
          <p:cNvPicPr>
            <a:picLocks noChangeAspect="1"/>
          </p:cNvPicPr>
          <p:nvPr/>
        </p:nvPicPr>
        <p:blipFill>
          <a:blip r:embed="rId3"/>
          <a:stretch>
            <a:fillRect/>
          </a:stretch>
        </p:blipFill>
        <p:spPr>
          <a:xfrm>
            <a:off x="9162222" y="1746947"/>
            <a:ext cx="2667000" cy="723900"/>
          </a:xfrm>
          <a:prstGeom prst="rect">
            <a:avLst/>
          </a:prstGeom>
        </p:spPr>
      </p:pic>
      <p:pic>
        <p:nvPicPr>
          <p:cNvPr id="18" name="Picture 17">
            <a:extLst>
              <a:ext uri="{FF2B5EF4-FFF2-40B4-BE49-F238E27FC236}">
                <a16:creationId xmlns:a16="http://schemas.microsoft.com/office/drawing/2014/main" id="{001E0CD4-4EE1-F6D2-12AB-37943277D694}"/>
              </a:ext>
            </a:extLst>
          </p:cNvPr>
          <p:cNvPicPr>
            <a:picLocks noChangeAspect="1"/>
          </p:cNvPicPr>
          <p:nvPr/>
        </p:nvPicPr>
        <p:blipFill>
          <a:blip r:embed="rId4"/>
          <a:stretch>
            <a:fillRect/>
          </a:stretch>
        </p:blipFill>
        <p:spPr>
          <a:xfrm>
            <a:off x="904972" y="3078393"/>
            <a:ext cx="5689600" cy="622300"/>
          </a:xfrm>
          <a:prstGeom prst="rect">
            <a:avLst/>
          </a:prstGeom>
        </p:spPr>
      </p:pic>
      <p:sp>
        <p:nvSpPr>
          <p:cNvPr id="21" name="Rounded Rectangular Callout 20">
            <a:extLst>
              <a:ext uri="{FF2B5EF4-FFF2-40B4-BE49-F238E27FC236}">
                <a16:creationId xmlns:a16="http://schemas.microsoft.com/office/drawing/2014/main" id="{97D56724-59EF-2661-35ED-61DA5C7BEFAE}"/>
              </a:ext>
            </a:extLst>
          </p:cNvPr>
          <p:cNvSpPr/>
          <p:nvPr/>
        </p:nvSpPr>
        <p:spPr>
          <a:xfrm rot="10800000">
            <a:off x="3581398" y="3878369"/>
            <a:ext cx="5412475" cy="2577022"/>
          </a:xfrm>
          <a:prstGeom prst="wedgeRoundRectCallout">
            <a:avLst>
              <a:gd name="adj1" fmla="val -5449"/>
              <a:gd name="adj2" fmla="val 63591"/>
              <a:gd name="adj3" fmla="val 16667"/>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5741ECB3-22BC-16E5-9C73-E137A399E03B}"/>
              </a:ext>
            </a:extLst>
          </p:cNvPr>
          <p:cNvPicPr>
            <a:picLocks noChangeAspect="1"/>
          </p:cNvPicPr>
          <p:nvPr/>
        </p:nvPicPr>
        <p:blipFill>
          <a:blip r:embed="rId5"/>
          <a:stretch>
            <a:fillRect/>
          </a:stretch>
        </p:blipFill>
        <p:spPr>
          <a:xfrm>
            <a:off x="3774357" y="3983309"/>
            <a:ext cx="5011646" cy="2357590"/>
          </a:xfrm>
          <a:prstGeom prst="rect">
            <a:avLst/>
          </a:prstGeom>
        </p:spPr>
      </p:pic>
    </p:spTree>
    <p:extLst>
      <p:ext uri="{BB962C8B-B14F-4D97-AF65-F5344CB8AC3E}">
        <p14:creationId xmlns:p14="http://schemas.microsoft.com/office/powerpoint/2010/main" val="342097169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861794-8D86-AB16-6A90-A4E19FB8AC49}"/>
              </a:ext>
            </a:extLst>
          </p:cNvPr>
          <p:cNvSpPr>
            <a:spLocks noGrp="1"/>
          </p:cNvSpPr>
          <p:nvPr>
            <p:ph sz="quarter" idx="13"/>
          </p:nvPr>
        </p:nvSpPr>
        <p:spPr>
          <a:xfrm>
            <a:off x="838200" y="2844631"/>
            <a:ext cx="10515600" cy="2748284"/>
          </a:xfrm>
        </p:spPr>
        <p:txBody>
          <a:bodyPr>
            <a:normAutofit lnSpcReduction="10000"/>
          </a:bodyPr>
          <a:lstStyle/>
          <a:p>
            <a:pPr marL="0" indent="0" algn="ctr">
              <a:buNone/>
            </a:pPr>
            <a:r>
              <a:rPr lang="en-US" sz="3200" dirty="0"/>
              <a:t>The output of a Large Language Model </a:t>
            </a:r>
            <a:br>
              <a:rPr lang="en-US" sz="3200" dirty="0"/>
            </a:br>
            <a:r>
              <a:rPr lang="en-US" sz="3200" dirty="0"/>
              <a:t>is “</a:t>
            </a:r>
            <a:r>
              <a:rPr lang="en-US" sz="3200" b="1" u="sng" dirty="0"/>
              <a:t>mostly</a:t>
            </a:r>
            <a:r>
              <a:rPr lang="en-US" sz="3200" b="1" dirty="0"/>
              <a:t>”</a:t>
            </a:r>
            <a:r>
              <a:rPr lang="en-US" sz="3200" dirty="0"/>
              <a:t> correct</a:t>
            </a:r>
          </a:p>
          <a:p>
            <a:pPr marL="0" indent="0" algn="ctr">
              <a:buNone/>
            </a:pPr>
            <a:endParaRPr lang="en-US" sz="3200" dirty="0"/>
          </a:p>
          <a:p>
            <a:pPr marL="0" indent="0" algn="ctr">
              <a:buNone/>
            </a:pPr>
            <a:r>
              <a:rPr lang="en-US" sz="3200" dirty="0"/>
              <a:t>Use it for cases where you can </a:t>
            </a:r>
            <a:r>
              <a:rPr lang="en-US" sz="3200" b="1" dirty="0"/>
              <a:t>double-check</a:t>
            </a:r>
            <a:r>
              <a:rPr lang="en-US" sz="3200" dirty="0"/>
              <a:t> or </a:t>
            </a:r>
            <a:br>
              <a:rPr lang="en-US" sz="3200" dirty="0"/>
            </a:br>
            <a:r>
              <a:rPr lang="en-US" sz="3200" b="1" dirty="0"/>
              <a:t>do not rely </a:t>
            </a:r>
            <a:r>
              <a:rPr lang="en-US" sz="3200" dirty="0"/>
              <a:t>on the correctness of the output</a:t>
            </a:r>
          </a:p>
        </p:txBody>
      </p:sp>
      <p:sp>
        <p:nvSpPr>
          <p:cNvPr id="12" name="TextBox 11">
            <a:extLst>
              <a:ext uri="{FF2B5EF4-FFF2-40B4-BE49-F238E27FC236}">
                <a16:creationId xmlns:a16="http://schemas.microsoft.com/office/drawing/2014/main" id="{823C5C6E-5155-FAF9-D70B-ED9A144ACC89}"/>
              </a:ext>
            </a:extLst>
          </p:cNvPr>
          <p:cNvSpPr txBox="1"/>
          <p:nvPr/>
        </p:nvSpPr>
        <p:spPr>
          <a:xfrm>
            <a:off x="373495" y="362027"/>
            <a:ext cx="7514911" cy="646331"/>
          </a:xfrm>
          <a:prstGeom prst="rect">
            <a:avLst/>
          </a:prstGeom>
          <a:noFill/>
        </p:spPr>
        <p:txBody>
          <a:bodyPr wrap="square">
            <a:spAutoFit/>
          </a:bodyPr>
          <a:lstStyle/>
          <a:p>
            <a:r>
              <a:rPr lang="en-US" sz="3600" b="1" dirty="0">
                <a:solidFill>
                  <a:schemeClr val="tx2">
                    <a:lumMod val="75000"/>
                    <a:lumOff val="25000"/>
                  </a:schemeClr>
                </a:solidFill>
                <a:latin typeface="Aharoni" panose="02010803020104030203" pitchFamily="2" charset="-79"/>
                <a:cs typeface="Aharoni" panose="02010803020104030203" pitchFamily="2" charset="-79"/>
              </a:rPr>
              <a:t>Important Lesson to be learned</a:t>
            </a:r>
          </a:p>
        </p:txBody>
      </p:sp>
      <p:sp>
        <p:nvSpPr>
          <p:cNvPr id="13" name="Folded Corner 12">
            <a:extLst>
              <a:ext uri="{FF2B5EF4-FFF2-40B4-BE49-F238E27FC236}">
                <a16:creationId xmlns:a16="http://schemas.microsoft.com/office/drawing/2014/main" id="{19B90424-B485-8B18-A444-2EAECC057256}"/>
              </a:ext>
            </a:extLst>
          </p:cNvPr>
          <p:cNvSpPr/>
          <p:nvPr/>
        </p:nvSpPr>
        <p:spPr>
          <a:xfrm rot="20774919">
            <a:off x="9130299" y="538901"/>
            <a:ext cx="2525674" cy="1672037"/>
          </a:xfrm>
          <a:prstGeom prst="foldedCorner">
            <a:avLst/>
          </a:prstGeom>
          <a:effectLst/>
          <a:scene3d>
            <a:camera prst="obliqueTopLef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eaLnBrk="1" hangingPunct="1">
              <a:lnSpc>
                <a:spcPct val="110000"/>
              </a:lnSpc>
              <a:spcBef>
                <a:spcPct val="0"/>
              </a:spcBef>
              <a:buClr>
                <a:srgbClr val="000000"/>
              </a:buClr>
            </a:pPr>
            <a:endParaRPr lang="en-US" sz="1600" b="1" u="sng" dirty="0">
              <a:solidFill>
                <a:srgbClr val="FF0000"/>
              </a:solidFill>
              <a:latin typeface="Century Gothic" panose="020B0502020202020204" pitchFamily="34" charset="0"/>
            </a:endParaRPr>
          </a:p>
          <a:p>
            <a:pPr algn="ctr"/>
            <a:r>
              <a:rPr lang="en-US" sz="1600" b="0" i="0" u="none" strike="noStrike" dirty="0">
                <a:solidFill>
                  <a:schemeClr val="bg1"/>
                </a:solidFill>
                <a:effectLst/>
                <a:latin typeface="-webkit-standard"/>
              </a:rPr>
              <a:t>Learn to use ChatGPT to your advantage, but don't rely on it entirely. It's a powerful tool, yet not perfect.</a:t>
            </a:r>
            <a:endParaRPr lang="en-US" sz="1600" dirty="0">
              <a:solidFill>
                <a:schemeClr val="bg1"/>
              </a:solidFill>
            </a:endParaRPr>
          </a:p>
        </p:txBody>
      </p:sp>
      <p:pic>
        <p:nvPicPr>
          <p:cNvPr id="14" name="Graphic 13" descr="Pin with solid fill">
            <a:extLst>
              <a:ext uri="{FF2B5EF4-FFF2-40B4-BE49-F238E27FC236}">
                <a16:creationId xmlns:a16="http://schemas.microsoft.com/office/drawing/2014/main" id="{C6AC682F-3C60-3DC3-689C-BD4E10B1CC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4244370">
            <a:off x="10091199" y="321988"/>
            <a:ext cx="433102" cy="433102"/>
          </a:xfrm>
          <a:prstGeom prst="rect">
            <a:avLst/>
          </a:prstGeom>
        </p:spPr>
      </p:pic>
      <p:sp>
        <p:nvSpPr>
          <p:cNvPr id="3" name="Slide Number Placeholder 2">
            <a:extLst>
              <a:ext uri="{FF2B5EF4-FFF2-40B4-BE49-F238E27FC236}">
                <a16:creationId xmlns:a16="http://schemas.microsoft.com/office/drawing/2014/main" id="{36675CEF-9ACE-14D8-7EC7-126453544F6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pic>
        <p:nvPicPr>
          <p:cNvPr id="5" name="Picture 4">
            <a:extLst>
              <a:ext uri="{FF2B5EF4-FFF2-40B4-BE49-F238E27FC236}">
                <a16:creationId xmlns:a16="http://schemas.microsoft.com/office/drawing/2014/main" id="{0D8D47D6-1518-09D2-CAE0-3E952EBF832A}"/>
              </a:ext>
            </a:extLst>
          </p:cNvPr>
          <p:cNvPicPr>
            <a:picLocks noChangeAspect="1"/>
          </p:cNvPicPr>
          <p:nvPr/>
        </p:nvPicPr>
        <p:blipFill>
          <a:blip r:embed="rId4"/>
          <a:stretch>
            <a:fillRect/>
          </a:stretch>
        </p:blipFill>
        <p:spPr>
          <a:xfrm>
            <a:off x="197386" y="1774653"/>
            <a:ext cx="2139956" cy="2139956"/>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74902750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A11AEB-3A0E-6E6D-2809-3F9A81FF979D}"/>
              </a:ext>
            </a:extLst>
          </p:cNvPr>
          <p:cNvSpPr>
            <a:spLocks noGrp="1"/>
          </p:cNvSpPr>
          <p:nvPr>
            <p:ph type="title"/>
          </p:nvPr>
        </p:nvSpPr>
        <p:spPr>
          <a:xfrm>
            <a:off x="410876" y="386450"/>
            <a:ext cx="8944033" cy="508500"/>
          </a:xfrm>
        </p:spPr>
        <p:txBody>
          <a:bodyPr>
            <a:noAutofit/>
          </a:bodyPr>
          <a:lstStyle/>
          <a:p>
            <a:r>
              <a:rPr lang="en-US" sz="4800" dirty="0">
                <a:solidFill>
                  <a:schemeClr val="accent1"/>
                </a:solidFill>
                <a:latin typeface="Aharoni" panose="02010803020104030203" pitchFamily="2" charset="-79"/>
                <a:cs typeface="Aharoni" panose="02010803020104030203" pitchFamily="2" charset="-79"/>
              </a:rPr>
              <a:t>Outline</a:t>
            </a:r>
          </a:p>
        </p:txBody>
      </p:sp>
      <p:sp>
        <p:nvSpPr>
          <p:cNvPr id="4" name="Slide Number Placeholder 3">
            <a:extLst>
              <a:ext uri="{FF2B5EF4-FFF2-40B4-BE49-F238E27FC236}">
                <a16:creationId xmlns:a16="http://schemas.microsoft.com/office/drawing/2014/main" id="{16AD1ADC-3F18-61B4-4855-34256C6A13B4}"/>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2</a:t>
            </a:fld>
            <a:endParaRPr lang="de-DE" dirty="0"/>
          </a:p>
        </p:txBody>
      </p:sp>
      <p:sp>
        <p:nvSpPr>
          <p:cNvPr id="6" name="TextBox 5">
            <a:extLst>
              <a:ext uri="{FF2B5EF4-FFF2-40B4-BE49-F238E27FC236}">
                <a16:creationId xmlns:a16="http://schemas.microsoft.com/office/drawing/2014/main" id="{EE4E3E20-ACDF-E125-F728-08FD92054B9F}"/>
              </a:ext>
            </a:extLst>
          </p:cNvPr>
          <p:cNvSpPr txBox="1"/>
          <p:nvPr/>
        </p:nvSpPr>
        <p:spPr>
          <a:xfrm>
            <a:off x="1842051" y="1917490"/>
            <a:ext cx="8944033" cy="2554545"/>
          </a:xfrm>
          <a:prstGeom prst="rect">
            <a:avLst/>
          </a:prstGeom>
          <a:noFill/>
        </p:spPr>
        <p:txBody>
          <a:bodyPr wrap="square">
            <a:spAutoFit/>
          </a:bodyPr>
          <a:lstStyle/>
          <a:p>
            <a:pPr marL="514350" indent="-514350">
              <a:buClr>
                <a:schemeClr val="accent1"/>
              </a:buClr>
              <a:buFont typeface="+mj-lt"/>
              <a:buAutoNum type="romanUcPeriod"/>
            </a:pPr>
            <a:r>
              <a:rPr lang="en-US" sz="3200" dirty="0"/>
              <a:t> Introduction to ChatGPT and Some Practical Applications</a:t>
            </a:r>
          </a:p>
          <a:p>
            <a:pPr marL="514350" indent="-514350">
              <a:buFont typeface="+mj-lt"/>
              <a:buAutoNum type="romanUcPeriod"/>
            </a:pPr>
            <a:endParaRPr lang="en-US" sz="3200" dirty="0"/>
          </a:p>
          <a:p>
            <a:pPr marL="514350" indent="-514350">
              <a:buClr>
                <a:schemeClr val="accent1"/>
              </a:buClr>
              <a:buFont typeface="+mj-lt"/>
              <a:buAutoNum type="romanUcPeriod"/>
            </a:pPr>
            <a:r>
              <a:rPr lang="en-US" sz="3200" i="0" u="none" strike="noStrike" dirty="0">
                <a:effectLst/>
                <a:highlight>
                  <a:srgbClr val="FFFFFF"/>
                </a:highlight>
              </a:rPr>
              <a:t> Data Analysis with Jupyter Notebook and Python,</a:t>
            </a:r>
            <a:r>
              <a:rPr lang="en-US" sz="3200" dirty="0">
                <a:highlight>
                  <a:srgbClr val="FFFFFF"/>
                </a:highlight>
              </a:rPr>
              <a:t> </a:t>
            </a:r>
            <a:r>
              <a:rPr lang="en-US" sz="3200" i="0" u="none" strike="noStrike" dirty="0">
                <a:effectLst/>
                <a:highlight>
                  <a:srgbClr val="FFFFFF"/>
                </a:highlight>
              </a:rPr>
              <a:t>supported with AI from ChatGPT</a:t>
            </a:r>
            <a:r>
              <a:rPr lang="en-US" sz="3200" dirty="0"/>
              <a:t> </a:t>
            </a:r>
          </a:p>
        </p:txBody>
      </p:sp>
    </p:spTree>
    <p:extLst>
      <p:ext uri="{BB962C8B-B14F-4D97-AF65-F5344CB8AC3E}">
        <p14:creationId xmlns:p14="http://schemas.microsoft.com/office/powerpoint/2010/main" val="123266800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8F5FE1E-E61A-5EB5-CCB6-1AAF46C8E73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sp>
        <p:nvSpPr>
          <p:cNvPr id="7" name="TextBox 6">
            <a:extLst>
              <a:ext uri="{FF2B5EF4-FFF2-40B4-BE49-F238E27FC236}">
                <a16:creationId xmlns:a16="http://schemas.microsoft.com/office/drawing/2014/main" id="{9A181121-61E7-6E89-C322-083C1B69EE90}"/>
              </a:ext>
            </a:extLst>
          </p:cNvPr>
          <p:cNvSpPr txBox="1"/>
          <p:nvPr/>
        </p:nvSpPr>
        <p:spPr>
          <a:xfrm>
            <a:off x="250375" y="160337"/>
            <a:ext cx="3336170" cy="769441"/>
          </a:xfrm>
          <a:prstGeom prst="rect">
            <a:avLst/>
          </a:prstGeom>
          <a:noFill/>
        </p:spPr>
        <p:txBody>
          <a:bodyPr wrap="none" rtlCol="0">
            <a:spAutoFit/>
          </a:bodyPr>
          <a:lstStyle/>
          <a:p>
            <a:r>
              <a:rPr lang="en-US" sz="4400" b="1" dirty="0">
                <a:solidFill>
                  <a:schemeClr val="accent1"/>
                </a:solidFill>
                <a:latin typeface="Aharoni" panose="02010803020104030203" pitchFamily="2" charset="-79"/>
                <a:cs typeface="Aharoni" panose="02010803020104030203" pitchFamily="2" charset="-79"/>
              </a:rPr>
              <a:t>Jupyter Lab</a:t>
            </a:r>
          </a:p>
        </p:txBody>
      </p:sp>
      <p:sp>
        <p:nvSpPr>
          <p:cNvPr id="10" name="TextBox 9">
            <a:extLst>
              <a:ext uri="{FF2B5EF4-FFF2-40B4-BE49-F238E27FC236}">
                <a16:creationId xmlns:a16="http://schemas.microsoft.com/office/drawing/2014/main" id="{43AD5D71-25E3-FE25-3090-D81F2B13370F}"/>
              </a:ext>
            </a:extLst>
          </p:cNvPr>
          <p:cNvSpPr txBox="1"/>
          <p:nvPr/>
        </p:nvSpPr>
        <p:spPr>
          <a:xfrm>
            <a:off x="250376" y="1145579"/>
            <a:ext cx="1936234" cy="400110"/>
          </a:xfrm>
          <a:prstGeom prst="rect">
            <a:avLst/>
          </a:prstGeom>
          <a:noFill/>
        </p:spPr>
        <p:txBody>
          <a:bodyPr wrap="square" rtlCol="0">
            <a:spAutoFit/>
          </a:bodyPr>
          <a:lstStyle/>
          <a:p>
            <a:r>
              <a:rPr lang="en-US" sz="2000" dirty="0"/>
              <a:t>How to install ? </a:t>
            </a:r>
          </a:p>
        </p:txBody>
      </p:sp>
      <p:pic>
        <p:nvPicPr>
          <p:cNvPr id="11" name="Picture 10">
            <a:extLst>
              <a:ext uri="{FF2B5EF4-FFF2-40B4-BE49-F238E27FC236}">
                <a16:creationId xmlns:a16="http://schemas.microsoft.com/office/drawing/2014/main" id="{8D148085-259A-663E-071A-FA2D4BEAD97C}"/>
              </a:ext>
            </a:extLst>
          </p:cNvPr>
          <p:cNvPicPr>
            <a:picLocks noChangeAspect="1"/>
          </p:cNvPicPr>
          <p:nvPr/>
        </p:nvPicPr>
        <p:blipFill>
          <a:blip r:embed="rId3"/>
          <a:stretch>
            <a:fillRect/>
          </a:stretch>
        </p:blipFill>
        <p:spPr>
          <a:xfrm>
            <a:off x="4911827" y="851710"/>
            <a:ext cx="4361382" cy="1093304"/>
          </a:xfrm>
          <a:prstGeom prst="rect">
            <a:avLst/>
          </a:prstGeom>
        </p:spPr>
      </p:pic>
      <p:pic>
        <p:nvPicPr>
          <p:cNvPr id="14" name="Graphic 13" descr="Sunglasses face outline with solid fill">
            <a:extLst>
              <a:ext uri="{FF2B5EF4-FFF2-40B4-BE49-F238E27FC236}">
                <a16:creationId xmlns:a16="http://schemas.microsoft.com/office/drawing/2014/main" id="{881E5CFE-1625-2B67-E4B0-F5748A63932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07909" y="1111633"/>
            <a:ext cx="457200" cy="457200"/>
          </a:xfrm>
          <a:prstGeom prst="rect">
            <a:avLst/>
          </a:prstGeom>
        </p:spPr>
      </p:pic>
      <p:pic>
        <p:nvPicPr>
          <p:cNvPr id="18" name="Picture 17">
            <a:extLst>
              <a:ext uri="{FF2B5EF4-FFF2-40B4-BE49-F238E27FC236}">
                <a16:creationId xmlns:a16="http://schemas.microsoft.com/office/drawing/2014/main" id="{51B8CE42-B846-770A-3CD1-0B6B84660DA9}"/>
              </a:ext>
            </a:extLst>
          </p:cNvPr>
          <p:cNvPicPr>
            <a:picLocks noChangeAspect="1"/>
          </p:cNvPicPr>
          <p:nvPr/>
        </p:nvPicPr>
        <p:blipFill>
          <a:blip r:embed="rId6"/>
          <a:stretch>
            <a:fillRect/>
          </a:stretch>
        </p:blipFill>
        <p:spPr>
          <a:xfrm>
            <a:off x="6026296" y="2174953"/>
            <a:ext cx="4512365" cy="4683047"/>
          </a:xfrm>
          <a:prstGeom prst="rect">
            <a:avLst/>
          </a:prstGeom>
        </p:spPr>
      </p:pic>
      <p:pic>
        <p:nvPicPr>
          <p:cNvPr id="19" name="Picture 18">
            <a:extLst>
              <a:ext uri="{FF2B5EF4-FFF2-40B4-BE49-F238E27FC236}">
                <a16:creationId xmlns:a16="http://schemas.microsoft.com/office/drawing/2014/main" id="{666036E2-C943-8646-9A32-B2F89F152B97}"/>
              </a:ext>
            </a:extLst>
          </p:cNvPr>
          <p:cNvPicPr>
            <a:picLocks noChangeAspect="1"/>
          </p:cNvPicPr>
          <p:nvPr/>
        </p:nvPicPr>
        <p:blipFill>
          <a:blip r:embed="rId7"/>
          <a:stretch>
            <a:fillRect/>
          </a:stretch>
        </p:blipFill>
        <p:spPr>
          <a:xfrm>
            <a:off x="687632" y="2081539"/>
            <a:ext cx="4512365" cy="4683047"/>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8A3FD24-D203-18A3-155F-2E40E8107A21}"/>
                  </a:ext>
                </a:extLst>
              </p:cNvPr>
              <p:cNvSpPr txBox="1"/>
              <p:nvPr/>
            </p:nvSpPr>
            <p:spPr>
              <a:xfrm>
                <a:off x="2086511" y="1141500"/>
                <a:ext cx="2044563" cy="392993"/>
              </a:xfrm>
              <a:prstGeom prst="rect">
                <a:avLst/>
              </a:prstGeom>
              <a:noFill/>
            </p:spPr>
            <p:txBody>
              <a:bodyPr wrap="square">
                <a:spAutoFit/>
              </a:bodyPr>
              <a:lstStyle/>
              <a:p>
                <a14:m>
                  <m:oMath xmlns:m="http://schemas.openxmlformats.org/officeDocument/2006/math">
                    <m:r>
                      <a:rPr lang="en-US" sz="2000" b="1" i="1" smtClean="0">
                        <a:latin typeface="Cambria Math" panose="02040503050406030204" pitchFamily="18" charset="0"/>
                        <a:ea typeface="Cambria Math" panose="02040503050406030204" pitchFamily="18" charset="0"/>
                      </a:rPr>
                      <m:t>→</m:t>
                    </m:r>
                  </m:oMath>
                </a14:m>
                <a:r>
                  <a:rPr lang="en-US" sz="1800" dirty="0"/>
                  <a:t> Ask ChatGPT </a:t>
                </a:r>
                <a:endParaRPr lang="en-US" dirty="0"/>
              </a:p>
            </p:txBody>
          </p:sp>
        </mc:Choice>
        <mc:Fallback xmlns="">
          <p:sp>
            <p:nvSpPr>
              <p:cNvPr id="21" name="TextBox 20">
                <a:extLst>
                  <a:ext uri="{FF2B5EF4-FFF2-40B4-BE49-F238E27FC236}">
                    <a16:creationId xmlns:a16="http://schemas.microsoft.com/office/drawing/2014/main" id="{88A3FD24-D203-18A3-155F-2E40E8107A21}"/>
                  </a:ext>
                </a:extLst>
              </p:cNvPr>
              <p:cNvSpPr txBox="1">
                <a:spLocks noRot="1" noChangeAspect="1" noMove="1" noResize="1" noEditPoints="1" noAdjustHandles="1" noChangeArrowheads="1" noChangeShapeType="1" noTextEdit="1"/>
              </p:cNvSpPr>
              <p:nvPr/>
            </p:nvSpPr>
            <p:spPr>
              <a:xfrm>
                <a:off x="2086511" y="1141500"/>
                <a:ext cx="2044563" cy="392993"/>
              </a:xfrm>
              <a:prstGeom prst="rect">
                <a:avLst/>
              </a:prstGeom>
              <a:blipFill>
                <a:blip r:embed="rId8"/>
                <a:stretch>
                  <a:fillRect b="-25000"/>
                </a:stretch>
              </a:blipFill>
            </p:spPr>
            <p:txBody>
              <a:bodyPr/>
              <a:lstStyle/>
              <a:p>
                <a:r>
                  <a:rPr lang="en-US">
                    <a:noFill/>
                  </a:rPr>
                  <a:t> </a:t>
                </a:r>
              </a:p>
            </p:txBody>
          </p:sp>
        </mc:Fallback>
      </mc:AlternateContent>
    </p:spTree>
    <p:extLst>
      <p:ext uri="{BB962C8B-B14F-4D97-AF65-F5344CB8AC3E}">
        <p14:creationId xmlns:p14="http://schemas.microsoft.com/office/powerpoint/2010/main" val="23123014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67DE7E8-B61B-173D-58B2-99D2715743C4}"/>
              </a:ext>
            </a:extLst>
          </p:cNvPr>
          <p:cNvSpPr txBox="1"/>
          <p:nvPr/>
        </p:nvSpPr>
        <p:spPr>
          <a:xfrm>
            <a:off x="474255" y="176651"/>
            <a:ext cx="3336170" cy="769441"/>
          </a:xfrm>
          <a:prstGeom prst="rect">
            <a:avLst/>
          </a:prstGeom>
          <a:noFill/>
        </p:spPr>
        <p:txBody>
          <a:bodyPr wrap="none" rtlCol="0">
            <a:spAutoFit/>
          </a:bodyPr>
          <a:lstStyle/>
          <a:p>
            <a:r>
              <a:rPr lang="en-US" sz="4400" b="1" dirty="0">
                <a:solidFill>
                  <a:schemeClr val="accent1"/>
                </a:solidFill>
                <a:latin typeface="Aharoni" panose="02010803020104030203" pitchFamily="2" charset="-79"/>
                <a:cs typeface="Aharoni" panose="02010803020104030203" pitchFamily="2" charset="-79"/>
              </a:rPr>
              <a:t>Jupyter Lab</a:t>
            </a:r>
          </a:p>
        </p:txBody>
      </p:sp>
      <p:sp>
        <p:nvSpPr>
          <p:cNvPr id="9" name="TextBox 8">
            <a:extLst>
              <a:ext uri="{FF2B5EF4-FFF2-40B4-BE49-F238E27FC236}">
                <a16:creationId xmlns:a16="http://schemas.microsoft.com/office/drawing/2014/main" id="{AB276343-02CC-CC79-004E-4896110FD82E}"/>
              </a:ext>
            </a:extLst>
          </p:cNvPr>
          <p:cNvSpPr txBox="1"/>
          <p:nvPr/>
        </p:nvSpPr>
        <p:spPr>
          <a:xfrm>
            <a:off x="4979714" y="176651"/>
            <a:ext cx="7212286" cy="772904"/>
          </a:xfrm>
          <a:prstGeom prst="rect">
            <a:avLst/>
          </a:prstGeom>
          <a:noFill/>
        </p:spPr>
        <p:txBody>
          <a:bodyPr wrap="square">
            <a:spAutoFit/>
          </a:bodyPr>
          <a:lstStyle/>
          <a:p>
            <a:pPr marL="0" marR="0">
              <a:lnSpc>
                <a:spcPct val="115000"/>
              </a:lnSpc>
              <a:spcBef>
                <a:spcPts val="0"/>
              </a:spcBef>
              <a:spcAft>
                <a:spcPts val="1000"/>
              </a:spcAft>
            </a:pPr>
            <a:r>
              <a:rPr lang="en-GB" sz="1600" dirty="0">
                <a:effectLst/>
                <a:ea typeface="Times New Roman" panose="02020603050405020304" pitchFamily="18" charset="0"/>
                <a:cs typeface="Arial" panose="020B0604020202020204" pitchFamily="34" charset="0"/>
              </a:rPr>
              <a:t>To create a new notebook, go to</a:t>
            </a:r>
            <a:r>
              <a:rPr lang="en-US" sz="1600" dirty="0">
                <a:ea typeface="Times New Roman" panose="02020603050405020304" pitchFamily="18" charset="0"/>
                <a:cs typeface="Arial" panose="020B0604020202020204" pitchFamily="34" charset="0"/>
              </a:rPr>
              <a:t>   </a:t>
            </a:r>
            <a:r>
              <a:rPr lang="en-GB" sz="1600" u="sng" dirty="0">
                <a:solidFill>
                  <a:srgbClr val="0563C1"/>
                </a:solidFill>
                <a:effectLst/>
                <a:ea typeface="Times New Roman" panose="02020603050405020304" pitchFamily="18" charset="0"/>
                <a:cs typeface="Arial" panose="020B0604020202020204" pitchFamily="34" charset="0"/>
                <a:hlinkClick r:id="rId3"/>
              </a:rPr>
              <a:t>https://jupyter.org</a:t>
            </a:r>
            <a:endParaRPr lang="en-US" sz="1600" dirty="0">
              <a:effectLst/>
              <a:ea typeface="Times New Roman" panose="02020603050405020304" pitchFamily="18" charset="0"/>
              <a:cs typeface="Arial" panose="020B0604020202020204" pitchFamily="34" charset="0"/>
            </a:endParaRPr>
          </a:p>
          <a:p>
            <a:pPr marL="0" marR="0">
              <a:lnSpc>
                <a:spcPct val="115000"/>
              </a:lnSpc>
              <a:spcBef>
                <a:spcPts val="0"/>
              </a:spcBef>
              <a:spcAft>
                <a:spcPts val="1000"/>
              </a:spcAft>
            </a:pPr>
            <a:r>
              <a:rPr lang="en-GB" sz="1600" dirty="0">
                <a:effectLst/>
                <a:ea typeface="Times New Roman" panose="02020603050405020304" pitchFamily="18" charset="0"/>
                <a:cs typeface="Arial" panose="020B0604020202020204" pitchFamily="34" charset="0"/>
              </a:rPr>
              <a:t>click on “Try in your browser”, then on </a:t>
            </a:r>
            <a:r>
              <a:rPr lang="en-GB" sz="1600" dirty="0" err="1">
                <a:effectLst/>
                <a:ea typeface="Times New Roman" panose="02020603050405020304" pitchFamily="18" charset="0"/>
                <a:cs typeface="Arial" panose="020B0604020202020204" pitchFamily="34" charset="0"/>
              </a:rPr>
              <a:t>JupyterLite</a:t>
            </a:r>
            <a:r>
              <a:rPr lang="en-GB" sz="1600" dirty="0">
                <a:effectLst/>
                <a:ea typeface="Times New Roman" panose="02020603050405020304" pitchFamily="18" charset="0"/>
                <a:cs typeface="Arial" panose="020B0604020202020204" pitchFamily="34" charset="0"/>
              </a:rPr>
              <a:t>, then on Notebook - Python</a:t>
            </a:r>
            <a:endParaRPr lang="en-US" sz="1600" dirty="0">
              <a:effectLst/>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B0769567-0B80-CEDD-C872-C120454C8391}"/>
              </a:ext>
            </a:extLst>
          </p:cNvPr>
          <p:cNvPicPr>
            <a:picLocks noChangeAspect="1"/>
          </p:cNvPicPr>
          <p:nvPr/>
        </p:nvPicPr>
        <p:blipFill>
          <a:blip r:embed="rId4"/>
          <a:stretch>
            <a:fillRect/>
          </a:stretch>
        </p:blipFill>
        <p:spPr>
          <a:xfrm>
            <a:off x="277791" y="1499676"/>
            <a:ext cx="5069461" cy="4236334"/>
          </a:xfrm>
          <a:prstGeom prst="rect">
            <a:avLst/>
          </a:prstGeom>
        </p:spPr>
      </p:pic>
      <p:cxnSp>
        <p:nvCxnSpPr>
          <p:cNvPr id="7" name="Straight Arrow Connector 6">
            <a:extLst>
              <a:ext uri="{FF2B5EF4-FFF2-40B4-BE49-F238E27FC236}">
                <a16:creationId xmlns:a16="http://schemas.microsoft.com/office/drawing/2014/main" id="{A5C9D99A-180E-A6D5-4428-26F0E5EE6F10}"/>
              </a:ext>
            </a:extLst>
          </p:cNvPr>
          <p:cNvCxnSpPr>
            <a:cxnSpLocks/>
          </p:cNvCxnSpPr>
          <p:nvPr/>
        </p:nvCxnSpPr>
        <p:spPr>
          <a:xfrm flipV="1">
            <a:off x="1998646" y="5055967"/>
            <a:ext cx="555585" cy="386826"/>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8482EF3-CC13-B2F2-E2F6-1688608CA4D2}"/>
              </a:ext>
            </a:extLst>
          </p:cNvPr>
          <p:cNvPicPr>
            <a:picLocks noChangeAspect="1"/>
          </p:cNvPicPr>
          <p:nvPr/>
        </p:nvPicPr>
        <p:blipFill>
          <a:blip r:embed="rId5"/>
          <a:stretch>
            <a:fillRect/>
          </a:stretch>
        </p:blipFill>
        <p:spPr>
          <a:xfrm>
            <a:off x="3682154" y="1768908"/>
            <a:ext cx="3956138" cy="4762982"/>
          </a:xfrm>
          <a:prstGeom prst="rect">
            <a:avLst/>
          </a:prstGeom>
        </p:spPr>
      </p:pic>
      <p:pic>
        <p:nvPicPr>
          <p:cNvPr id="12" name="Picture 11">
            <a:extLst>
              <a:ext uri="{FF2B5EF4-FFF2-40B4-BE49-F238E27FC236}">
                <a16:creationId xmlns:a16="http://schemas.microsoft.com/office/drawing/2014/main" id="{08DC68BE-7AB8-FDF9-7A03-F04D391FFAC4}"/>
              </a:ext>
            </a:extLst>
          </p:cNvPr>
          <p:cNvPicPr>
            <a:picLocks noChangeAspect="1"/>
          </p:cNvPicPr>
          <p:nvPr/>
        </p:nvPicPr>
        <p:blipFill>
          <a:blip r:embed="rId6"/>
          <a:stretch>
            <a:fillRect/>
          </a:stretch>
        </p:blipFill>
        <p:spPr>
          <a:xfrm>
            <a:off x="7958070" y="1806491"/>
            <a:ext cx="3956139" cy="4621696"/>
          </a:xfrm>
          <a:prstGeom prst="rect">
            <a:avLst/>
          </a:prstGeom>
        </p:spPr>
      </p:pic>
      <p:sp>
        <p:nvSpPr>
          <p:cNvPr id="13" name="Slide Number Placeholder 12">
            <a:extLst>
              <a:ext uri="{FF2B5EF4-FFF2-40B4-BE49-F238E27FC236}">
                <a16:creationId xmlns:a16="http://schemas.microsoft.com/office/drawing/2014/main" id="{E1481B00-58AE-C0A1-8307-52C78DD6BDE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21</a:t>
            </a:fld>
            <a:endParaRPr lang="de-DE" dirty="0"/>
          </a:p>
        </p:txBody>
      </p:sp>
      <p:cxnSp>
        <p:nvCxnSpPr>
          <p:cNvPr id="15" name="Straight Arrow Connector 14">
            <a:extLst>
              <a:ext uri="{FF2B5EF4-FFF2-40B4-BE49-F238E27FC236}">
                <a16:creationId xmlns:a16="http://schemas.microsoft.com/office/drawing/2014/main" id="{92190E15-4CF1-C4BA-07FA-9D6CF36E2EBD}"/>
              </a:ext>
            </a:extLst>
          </p:cNvPr>
          <p:cNvCxnSpPr>
            <a:cxnSpLocks/>
          </p:cNvCxnSpPr>
          <p:nvPr/>
        </p:nvCxnSpPr>
        <p:spPr>
          <a:xfrm>
            <a:off x="6268280" y="3811256"/>
            <a:ext cx="576470" cy="1438124"/>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9F210D4-82E9-B1DB-5DEA-4E816D423342}"/>
              </a:ext>
            </a:extLst>
          </p:cNvPr>
          <p:cNvCxnSpPr>
            <a:cxnSpLocks/>
          </p:cNvCxnSpPr>
          <p:nvPr/>
        </p:nvCxnSpPr>
        <p:spPr>
          <a:xfrm flipH="1" flipV="1">
            <a:off x="8718849" y="3049856"/>
            <a:ext cx="2114803" cy="567987"/>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03050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1114E2-6F21-7D29-7541-7B3E1957581E}"/>
              </a:ext>
            </a:extLst>
          </p:cNvPr>
          <p:cNvSpPr>
            <a:spLocks noGrp="1"/>
          </p:cNvSpPr>
          <p:nvPr>
            <p:ph type="title"/>
          </p:nvPr>
        </p:nvSpPr>
        <p:spPr>
          <a:xfrm>
            <a:off x="257090" y="96782"/>
            <a:ext cx="3599294" cy="731671"/>
          </a:xfrm>
        </p:spPr>
        <p:txBody>
          <a:bodyPr>
            <a:normAutofit/>
          </a:bodyPr>
          <a:lstStyle/>
          <a:p>
            <a:r>
              <a:rPr lang="en-US" sz="4000" b="1" dirty="0">
                <a:solidFill>
                  <a:schemeClr val="accent1"/>
                </a:solidFill>
                <a:latin typeface="Aharoni" panose="02010803020104030203" pitchFamily="2" charset="-79"/>
                <a:cs typeface="Aharoni" panose="02010803020104030203" pitchFamily="2" charset="-79"/>
              </a:rPr>
              <a:t>The Interface</a:t>
            </a:r>
          </a:p>
        </p:txBody>
      </p:sp>
      <p:sp>
        <p:nvSpPr>
          <p:cNvPr id="6" name="TextBox 5">
            <a:extLst>
              <a:ext uri="{FF2B5EF4-FFF2-40B4-BE49-F238E27FC236}">
                <a16:creationId xmlns:a16="http://schemas.microsoft.com/office/drawing/2014/main" id="{DD64B47E-3677-B3A4-9C98-64703C31C283}"/>
              </a:ext>
            </a:extLst>
          </p:cNvPr>
          <p:cNvSpPr txBox="1"/>
          <p:nvPr/>
        </p:nvSpPr>
        <p:spPr>
          <a:xfrm>
            <a:off x="844781" y="828453"/>
            <a:ext cx="9793088" cy="461665"/>
          </a:xfrm>
          <a:prstGeom prst="rect">
            <a:avLst/>
          </a:prstGeom>
          <a:noFill/>
        </p:spPr>
        <p:txBody>
          <a:bodyPr wrap="square">
            <a:spAutoFit/>
          </a:bodyPr>
          <a:lstStyle/>
          <a:p>
            <a:pPr algn="l"/>
            <a:r>
              <a:rPr lang="en-US" sz="2400" dirty="0">
                <a:solidFill>
                  <a:srgbClr val="384248"/>
                </a:solidFill>
                <a:highlight>
                  <a:srgbClr val="FFFFFF"/>
                </a:highlight>
                <a:latin typeface="system-ui"/>
              </a:rPr>
              <a:t>The </a:t>
            </a:r>
            <a:r>
              <a:rPr lang="en-US" sz="2400" b="1" dirty="0">
                <a:solidFill>
                  <a:srgbClr val="384248"/>
                </a:solidFill>
                <a:highlight>
                  <a:srgbClr val="FFFFFF"/>
                </a:highlight>
                <a:latin typeface="system-ui"/>
              </a:rPr>
              <a:t>Launcher</a:t>
            </a:r>
            <a:r>
              <a:rPr lang="en-US" sz="2400" dirty="0">
                <a:solidFill>
                  <a:srgbClr val="384248"/>
                </a:solidFill>
                <a:highlight>
                  <a:srgbClr val="FFFFFF"/>
                </a:highlight>
                <a:latin typeface="system-ui"/>
              </a:rPr>
              <a:t> screen that allows you to select one of the available options:</a:t>
            </a:r>
          </a:p>
        </p:txBody>
      </p:sp>
      <p:pic>
        <p:nvPicPr>
          <p:cNvPr id="7" name="Picture 6">
            <a:extLst>
              <a:ext uri="{FF2B5EF4-FFF2-40B4-BE49-F238E27FC236}">
                <a16:creationId xmlns:a16="http://schemas.microsoft.com/office/drawing/2014/main" id="{D68FE7E4-C954-2A0E-1AEB-E9EB5B0AE7C4}"/>
              </a:ext>
            </a:extLst>
          </p:cNvPr>
          <p:cNvPicPr>
            <a:picLocks noChangeAspect="1"/>
          </p:cNvPicPr>
          <p:nvPr/>
        </p:nvPicPr>
        <p:blipFill rotWithShape="1">
          <a:blip r:embed="rId3"/>
          <a:srcRect b="4363"/>
          <a:stretch/>
        </p:blipFill>
        <p:spPr>
          <a:xfrm>
            <a:off x="916959" y="1356281"/>
            <a:ext cx="9889099" cy="5257089"/>
          </a:xfrm>
          <a:prstGeom prst="rect">
            <a:avLst/>
          </a:prstGeom>
        </p:spPr>
      </p:pic>
      <p:cxnSp>
        <p:nvCxnSpPr>
          <p:cNvPr id="9" name="Straight Arrow Connector 8">
            <a:extLst>
              <a:ext uri="{FF2B5EF4-FFF2-40B4-BE49-F238E27FC236}">
                <a16:creationId xmlns:a16="http://schemas.microsoft.com/office/drawing/2014/main" id="{8D12BBB8-B8BE-D482-715F-F5B1E3EBE62A}"/>
              </a:ext>
            </a:extLst>
          </p:cNvPr>
          <p:cNvCxnSpPr>
            <a:cxnSpLocks/>
          </p:cNvCxnSpPr>
          <p:nvPr/>
        </p:nvCxnSpPr>
        <p:spPr bwMode="auto">
          <a:xfrm flipH="1">
            <a:off x="4982824" y="2517278"/>
            <a:ext cx="1440160" cy="0"/>
          </a:xfrm>
          <a:prstGeom prst="straightConnector1">
            <a:avLst/>
          </a:prstGeom>
          <a:ln w="3810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12" name="TextBox 11">
            <a:extLst>
              <a:ext uri="{FF2B5EF4-FFF2-40B4-BE49-F238E27FC236}">
                <a16:creationId xmlns:a16="http://schemas.microsoft.com/office/drawing/2014/main" id="{31C491A6-8F70-B284-F981-ECB97F006D07}"/>
              </a:ext>
            </a:extLst>
          </p:cNvPr>
          <p:cNvSpPr txBox="1"/>
          <p:nvPr/>
        </p:nvSpPr>
        <p:spPr>
          <a:xfrm>
            <a:off x="6581412" y="2407394"/>
            <a:ext cx="2886819" cy="264912"/>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400" dirty="0">
                <a:solidFill>
                  <a:srgbClr val="FF0000"/>
                </a:solidFill>
                <a:latin typeface="Calibri"/>
              </a:rPr>
              <a:t>Open new notebook</a:t>
            </a:r>
          </a:p>
        </p:txBody>
      </p:sp>
      <p:cxnSp>
        <p:nvCxnSpPr>
          <p:cNvPr id="13" name="Straight Arrow Connector 12">
            <a:extLst>
              <a:ext uri="{FF2B5EF4-FFF2-40B4-BE49-F238E27FC236}">
                <a16:creationId xmlns:a16="http://schemas.microsoft.com/office/drawing/2014/main" id="{26182ED8-6FB9-22F0-5737-BA96A77FFF03}"/>
              </a:ext>
            </a:extLst>
          </p:cNvPr>
          <p:cNvCxnSpPr>
            <a:cxnSpLocks/>
          </p:cNvCxnSpPr>
          <p:nvPr/>
        </p:nvCxnSpPr>
        <p:spPr bwMode="auto">
          <a:xfrm flipH="1">
            <a:off x="4969331" y="3582394"/>
            <a:ext cx="1440160" cy="0"/>
          </a:xfrm>
          <a:prstGeom prst="straightConnector1">
            <a:avLst/>
          </a:prstGeom>
          <a:ln w="3810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14" name="TextBox 13">
            <a:extLst>
              <a:ext uri="{FF2B5EF4-FFF2-40B4-BE49-F238E27FC236}">
                <a16:creationId xmlns:a16="http://schemas.microsoft.com/office/drawing/2014/main" id="{B86E300D-8868-CFD6-633C-D8417654F28E}"/>
              </a:ext>
            </a:extLst>
          </p:cNvPr>
          <p:cNvSpPr txBox="1"/>
          <p:nvPr/>
        </p:nvSpPr>
        <p:spPr>
          <a:xfrm>
            <a:off x="6581412" y="3427890"/>
            <a:ext cx="2886819" cy="480047"/>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400" dirty="0">
                <a:solidFill>
                  <a:srgbClr val="FF0000"/>
                </a:solidFill>
                <a:latin typeface="Calibri"/>
              </a:rPr>
              <a:t>Open new console</a:t>
            </a:r>
          </a:p>
        </p:txBody>
      </p:sp>
      <p:cxnSp>
        <p:nvCxnSpPr>
          <p:cNvPr id="15" name="Straight Arrow Connector 14">
            <a:extLst>
              <a:ext uri="{FF2B5EF4-FFF2-40B4-BE49-F238E27FC236}">
                <a16:creationId xmlns:a16="http://schemas.microsoft.com/office/drawing/2014/main" id="{E57F4E87-18E9-9567-1B8A-52C42DBDEFAE}"/>
              </a:ext>
            </a:extLst>
          </p:cNvPr>
          <p:cNvCxnSpPr>
            <a:cxnSpLocks/>
          </p:cNvCxnSpPr>
          <p:nvPr/>
        </p:nvCxnSpPr>
        <p:spPr bwMode="auto">
          <a:xfrm flipH="1">
            <a:off x="4924666" y="4617451"/>
            <a:ext cx="1440160" cy="0"/>
          </a:xfrm>
          <a:prstGeom prst="straightConnector1">
            <a:avLst/>
          </a:prstGeom>
          <a:ln w="3810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33315101-F826-CBDF-37CC-2F4C57566857}"/>
              </a:ext>
            </a:extLst>
          </p:cNvPr>
          <p:cNvSpPr txBox="1"/>
          <p:nvPr/>
        </p:nvSpPr>
        <p:spPr>
          <a:xfrm>
            <a:off x="6581412" y="4428357"/>
            <a:ext cx="3504792" cy="264912"/>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400" dirty="0">
                <a:solidFill>
                  <a:srgbClr val="FF0000"/>
                </a:solidFill>
                <a:latin typeface="Calibri"/>
              </a:rPr>
              <a:t>Open new terminal, txt file, etc.</a:t>
            </a:r>
          </a:p>
        </p:txBody>
      </p:sp>
      <p:cxnSp>
        <p:nvCxnSpPr>
          <p:cNvPr id="18" name="Straight Arrow Connector 17">
            <a:extLst>
              <a:ext uri="{FF2B5EF4-FFF2-40B4-BE49-F238E27FC236}">
                <a16:creationId xmlns:a16="http://schemas.microsoft.com/office/drawing/2014/main" id="{C17C0FEF-F9B8-500F-6B43-BDD3D51C8EA2}"/>
              </a:ext>
            </a:extLst>
          </p:cNvPr>
          <p:cNvCxnSpPr>
            <a:cxnSpLocks/>
          </p:cNvCxnSpPr>
          <p:nvPr/>
        </p:nvCxnSpPr>
        <p:spPr bwMode="auto">
          <a:xfrm flipV="1">
            <a:off x="1717373" y="3179963"/>
            <a:ext cx="0" cy="804863"/>
          </a:xfrm>
          <a:prstGeom prst="straightConnector1">
            <a:avLst/>
          </a:prstGeom>
          <a:ln w="3810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8F340F0E-54A8-7569-6D43-DEB3D18FC9A8}"/>
              </a:ext>
            </a:extLst>
          </p:cNvPr>
          <p:cNvSpPr txBox="1"/>
          <p:nvPr/>
        </p:nvSpPr>
        <p:spPr>
          <a:xfrm>
            <a:off x="1605557" y="4134679"/>
            <a:ext cx="2622985" cy="480047"/>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400" dirty="0">
                <a:solidFill>
                  <a:srgbClr val="FF0000"/>
                </a:solidFill>
                <a:latin typeface="Calibri"/>
              </a:rPr>
              <a:t>Folders / notebook files</a:t>
            </a:r>
          </a:p>
        </p:txBody>
      </p:sp>
      <p:cxnSp>
        <p:nvCxnSpPr>
          <p:cNvPr id="22" name="Straight Arrow Connector 21">
            <a:extLst>
              <a:ext uri="{FF2B5EF4-FFF2-40B4-BE49-F238E27FC236}">
                <a16:creationId xmlns:a16="http://schemas.microsoft.com/office/drawing/2014/main" id="{B75FF276-1D35-32C0-1A0B-411368BF1FCA}"/>
              </a:ext>
            </a:extLst>
          </p:cNvPr>
          <p:cNvCxnSpPr>
            <a:cxnSpLocks/>
          </p:cNvCxnSpPr>
          <p:nvPr/>
        </p:nvCxnSpPr>
        <p:spPr bwMode="auto">
          <a:xfrm flipH="1">
            <a:off x="4982824" y="2143490"/>
            <a:ext cx="1440160" cy="0"/>
          </a:xfrm>
          <a:prstGeom prst="straightConnector1">
            <a:avLst/>
          </a:prstGeom>
          <a:ln w="3810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23" name="TextBox 22">
            <a:extLst>
              <a:ext uri="{FF2B5EF4-FFF2-40B4-BE49-F238E27FC236}">
                <a16:creationId xmlns:a16="http://schemas.microsoft.com/office/drawing/2014/main" id="{8F6E33A4-F1F9-A352-24B3-F1A79E336B14}"/>
              </a:ext>
            </a:extLst>
          </p:cNvPr>
          <p:cNvSpPr txBox="1"/>
          <p:nvPr/>
        </p:nvSpPr>
        <p:spPr>
          <a:xfrm>
            <a:off x="6581413" y="1992014"/>
            <a:ext cx="2886819" cy="260352"/>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400" dirty="0">
                <a:solidFill>
                  <a:srgbClr val="FF0000"/>
                </a:solidFill>
                <a:latin typeface="Calibri"/>
              </a:rPr>
              <a:t>Menu bar</a:t>
            </a:r>
          </a:p>
        </p:txBody>
      </p:sp>
      <p:sp>
        <p:nvSpPr>
          <p:cNvPr id="2" name="Slide Number Placeholder 1">
            <a:extLst>
              <a:ext uri="{FF2B5EF4-FFF2-40B4-BE49-F238E27FC236}">
                <a16:creationId xmlns:a16="http://schemas.microsoft.com/office/drawing/2014/main" id="{ABD1F0D5-E5C7-33A2-F052-C561D2A42A6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spTree>
    <p:extLst>
      <p:ext uri="{BB962C8B-B14F-4D97-AF65-F5344CB8AC3E}">
        <p14:creationId xmlns:p14="http://schemas.microsoft.com/office/powerpoint/2010/main" val="68512358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90FF505-2DD1-97EB-6055-D3B318793037}"/>
              </a:ext>
            </a:extLst>
          </p:cNvPr>
          <p:cNvSpPr txBox="1"/>
          <p:nvPr/>
        </p:nvSpPr>
        <p:spPr>
          <a:xfrm>
            <a:off x="11389688" y="3987964"/>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7" name="TextBox 6">
            <a:extLst>
              <a:ext uri="{FF2B5EF4-FFF2-40B4-BE49-F238E27FC236}">
                <a16:creationId xmlns:a16="http://schemas.microsoft.com/office/drawing/2014/main" id="{3735A858-EA65-A4E3-F7E2-F415AE62EEA8}"/>
              </a:ext>
            </a:extLst>
          </p:cNvPr>
          <p:cNvSpPr txBox="1"/>
          <p:nvPr/>
        </p:nvSpPr>
        <p:spPr>
          <a:xfrm>
            <a:off x="11429017" y="508917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pic>
        <p:nvPicPr>
          <p:cNvPr id="12" name="Picture 11">
            <a:extLst>
              <a:ext uri="{FF2B5EF4-FFF2-40B4-BE49-F238E27FC236}">
                <a16:creationId xmlns:a16="http://schemas.microsoft.com/office/drawing/2014/main" id="{C6FD9466-CEF8-6CC1-8298-F0575A9AB9EC}"/>
              </a:ext>
            </a:extLst>
          </p:cNvPr>
          <p:cNvPicPr>
            <a:picLocks noChangeAspect="1"/>
          </p:cNvPicPr>
          <p:nvPr/>
        </p:nvPicPr>
        <p:blipFill>
          <a:blip r:embed="rId2"/>
          <a:stretch>
            <a:fillRect/>
          </a:stretch>
        </p:blipFill>
        <p:spPr>
          <a:xfrm>
            <a:off x="864907" y="208245"/>
            <a:ext cx="10462187" cy="6477000"/>
          </a:xfrm>
          <a:prstGeom prst="rect">
            <a:avLst/>
          </a:prstGeom>
          <a:noFill/>
        </p:spPr>
      </p:pic>
      <p:pic>
        <p:nvPicPr>
          <p:cNvPr id="8" name="Picture 7">
            <a:extLst>
              <a:ext uri="{FF2B5EF4-FFF2-40B4-BE49-F238E27FC236}">
                <a16:creationId xmlns:a16="http://schemas.microsoft.com/office/drawing/2014/main" id="{A136A2EA-CB02-AD56-A034-6075996CA4ED}"/>
              </a:ext>
            </a:extLst>
          </p:cNvPr>
          <p:cNvPicPr>
            <a:picLocks noChangeAspect="1"/>
          </p:cNvPicPr>
          <p:nvPr/>
        </p:nvPicPr>
        <p:blipFill rotWithShape="1">
          <a:blip r:embed="rId3"/>
          <a:srcRect l="41662" t="11485" r="43515" b="67118"/>
          <a:stretch/>
        </p:blipFill>
        <p:spPr>
          <a:xfrm>
            <a:off x="5870467" y="491795"/>
            <a:ext cx="768085" cy="703448"/>
          </a:xfrm>
          <a:prstGeom prst="rect">
            <a:avLst/>
          </a:prstGeom>
          <a:ln>
            <a:solidFill>
              <a:srgbClr val="FF0000"/>
            </a:solidFill>
          </a:ln>
        </p:spPr>
      </p:pic>
      <p:cxnSp>
        <p:nvCxnSpPr>
          <p:cNvPr id="10" name="Curved Connector 9">
            <a:extLst>
              <a:ext uri="{FF2B5EF4-FFF2-40B4-BE49-F238E27FC236}">
                <a16:creationId xmlns:a16="http://schemas.microsoft.com/office/drawing/2014/main" id="{08D28B0D-5198-30F9-CBE0-AB2CA5A6E59F}"/>
              </a:ext>
            </a:extLst>
          </p:cNvPr>
          <p:cNvCxnSpPr/>
          <p:nvPr/>
        </p:nvCxnSpPr>
        <p:spPr bwMode="auto">
          <a:xfrm flipV="1">
            <a:off x="5276421" y="816648"/>
            <a:ext cx="576064" cy="288032"/>
          </a:xfrm>
          <a:prstGeom prst="curvedConnector3">
            <a:avLst>
              <a:gd name="adj1" fmla="val 41534"/>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0" name="TextBox 19">
            <a:extLst>
              <a:ext uri="{FF2B5EF4-FFF2-40B4-BE49-F238E27FC236}">
                <a16:creationId xmlns:a16="http://schemas.microsoft.com/office/drawing/2014/main" id="{0CA6DB30-3616-A64A-FB54-CBBE292DBD6A}"/>
              </a:ext>
            </a:extLst>
          </p:cNvPr>
          <p:cNvSpPr txBox="1"/>
          <p:nvPr/>
        </p:nvSpPr>
        <p:spPr>
          <a:xfrm>
            <a:off x="2909443" y="1231723"/>
            <a:ext cx="8179111" cy="5169167"/>
          </a:xfrm>
          <a:prstGeom prst="rect">
            <a:avLst/>
          </a:prstGeom>
          <a:solidFill>
            <a:srgbClr val="FF0000">
              <a:alpha val="0"/>
            </a:srgbClr>
          </a:solidFill>
          <a:ln w="22225">
            <a:solidFill>
              <a:schemeClr val="accent5">
                <a:lumMod val="60000"/>
                <a:lumOff val="40000"/>
              </a:schemeClr>
            </a:solidFill>
          </a:ln>
        </p:spPr>
        <p:txBody>
          <a:bodyPr wrap="squar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21" name="TextBox 20">
            <a:extLst>
              <a:ext uri="{FF2B5EF4-FFF2-40B4-BE49-F238E27FC236}">
                <a16:creationId xmlns:a16="http://schemas.microsoft.com/office/drawing/2014/main" id="{752695B8-4A01-1A86-CA34-4F85FC43997A}"/>
              </a:ext>
            </a:extLst>
          </p:cNvPr>
          <p:cNvSpPr txBox="1"/>
          <p:nvPr/>
        </p:nvSpPr>
        <p:spPr>
          <a:xfrm>
            <a:off x="2895867" y="937904"/>
            <a:ext cx="2592288" cy="234579"/>
          </a:xfrm>
          <a:prstGeom prst="rect">
            <a:avLst/>
          </a:prstGeom>
          <a:noFill/>
          <a:ln w="19050">
            <a:solidFill>
              <a:schemeClr val="accent5">
                <a:lumMod val="60000"/>
                <a:lumOff val="40000"/>
              </a:schemeClr>
            </a:solidFill>
          </a:ln>
        </p:spPr>
        <p:txBody>
          <a:bodyPr wrap="squar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pic>
        <p:nvPicPr>
          <p:cNvPr id="22" name="Graphic 21" descr="Badge 1 with solid fill">
            <a:extLst>
              <a:ext uri="{FF2B5EF4-FFF2-40B4-BE49-F238E27FC236}">
                <a16:creationId xmlns:a16="http://schemas.microsoft.com/office/drawing/2014/main" id="{15041A29-4A16-C8D9-1621-510E348CDC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09444" y="1604400"/>
            <a:ext cx="357515" cy="357515"/>
          </a:xfrm>
          <a:prstGeom prst="rect">
            <a:avLst/>
          </a:prstGeom>
        </p:spPr>
      </p:pic>
      <p:pic>
        <p:nvPicPr>
          <p:cNvPr id="23" name="Graphic 22" descr="Badge with solid fill">
            <a:extLst>
              <a:ext uri="{FF2B5EF4-FFF2-40B4-BE49-F238E27FC236}">
                <a16:creationId xmlns:a16="http://schemas.microsoft.com/office/drawing/2014/main" id="{A99F8CAC-1D0C-FFB3-B537-66CD547AFE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33259" y="5253600"/>
            <a:ext cx="357515" cy="357515"/>
          </a:xfrm>
          <a:prstGeom prst="rect">
            <a:avLst/>
          </a:prstGeom>
        </p:spPr>
      </p:pic>
      <p:sp>
        <p:nvSpPr>
          <p:cNvPr id="24" name="TextBox 23">
            <a:extLst>
              <a:ext uri="{FF2B5EF4-FFF2-40B4-BE49-F238E27FC236}">
                <a16:creationId xmlns:a16="http://schemas.microsoft.com/office/drawing/2014/main" id="{05637744-FE75-FE7B-130C-24B3B86329FC}"/>
              </a:ext>
            </a:extLst>
          </p:cNvPr>
          <p:cNvSpPr txBox="1"/>
          <p:nvPr/>
        </p:nvSpPr>
        <p:spPr>
          <a:xfrm>
            <a:off x="3474480" y="5336347"/>
            <a:ext cx="7467269" cy="192021"/>
          </a:xfrm>
          <a:prstGeom prst="rect">
            <a:avLst/>
          </a:prstGeom>
          <a:noFill/>
          <a:ln w="19050">
            <a:solidFill>
              <a:schemeClr val="accent5">
                <a:lumMod val="60000"/>
                <a:lumOff val="40000"/>
              </a:schemeClr>
            </a:solidFill>
          </a:ln>
        </p:spPr>
        <p:txBody>
          <a:bodyPr wrap="squar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pic>
        <p:nvPicPr>
          <p:cNvPr id="25" name="Graphic 24" descr="Badge 3 with solid fill">
            <a:extLst>
              <a:ext uri="{FF2B5EF4-FFF2-40B4-BE49-F238E27FC236}">
                <a16:creationId xmlns:a16="http://schemas.microsoft.com/office/drawing/2014/main" id="{253A1D2D-5D9C-6CFA-5A88-B06309340E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079683" y="596996"/>
            <a:ext cx="357515" cy="357515"/>
          </a:xfrm>
          <a:prstGeom prst="rect">
            <a:avLst/>
          </a:prstGeom>
        </p:spPr>
      </p:pic>
      <p:pic>
        <p:nvPicPr>
          <p:cNvPr id="26" name="Graphic 25" descr="Badge 4 with solid fill">
            <a:extLst>
              <a:ext uri="{FF2B5EF4-FFF2-40B4-BE49-F238E27FC236}">
                <a16:creationId xmlns:a16="http://schemas.microsoft.com/office/drawing/2014/main" id="{0E624CCA-E48E-2A1E-4A9D-DD627EB5250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03447" y="1906693"/>
            <a:ext cx="357515" cy="357515"/>
          </a:xfrm>
          <a:prstGeom prst="rect">
            <a:avLst/>
          </a:prstGeom>
        </p:spPr>
      </p:pic>
      <p:sp>
        <p:nvSpPr>
          <p:cNvPr id="27" name="TextBox 26">
            <a:extLst>
              <a:ext uri="{FF2B5EF4-FFF2-40B4-BE49-F238E27FC236}">
                <a16:creationId xmlns:a16="http://schemas.microsoft.com/office/drawing/2014/main" id="{1C5159FB-35E0-DBD0-7681-7B1E97D8B079}"/>
              </a:ext>
            </a:extLst>
          </p:cNvPr>
          <p:cNvSpPr txBox="1"/>
          <p:nvPr/>
        </p:nvSpPr>
        <p:spPr>
          <a:xfrm>
            <a:off x="855915" y="775754"/>
            <a:ext cx="238541" cy="1405108"/>
          </a:xfrm>
          <a:prstGeom prst="rect">
            <a:avLst/>
          </a:prstGeom>
          <a:noFill/>
          <a:ln w="19050">
            <a:solidFill>
              <a:schemeClr val="accent5">
                <a:lumMod val="60000"/>
                <a:lumOff val="40000"/>
              </a:schemeClr>
            </a:solidFill>
          </a:ln>
        </p:spPr>
        <p:txBody>
          <a:bodyPr wrap="squar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pic>
        <p:nvPicPr>
          <p:cNvPr id="28" name="Picture 27">
            <a:extLst>
              <a:ext uri="{FF2B5EF4-FFF2-40B4-BE49-F238E27FC236}">
                <a16:creationId xmlns:a16="http://schemas.microsoft.com/office/drawing/2014/main" id="{EA20FFD7-FA80-D8E1-86E9-4A1F9FF1A54D}"/>
              </a:ext>
            </a:extLst>
          </p:cNvPr>
          <p:cNvPicPr>
            <a:picLocks noChangeAspect="1"/>
          </p:cNvPicPr>
          <p:nvPr/>
        </p:nvPicPr>
        <p:blipFill>
          <a:blip r:embed="rId12"/>
          <a:stretch>
            <a:fillRect/>
          </a:stretch>
        </p:blipFill>
        <p:spPr>
          <a:xfrm>
            <a:off x="846884" y="1218765"/>
            <a:ext cx="8435672" cy="5466481"/>
          </a:xfrm>
          <a:prstGeom prst="rect">
            <a:avLst/>
          </a:prstGeom>
        </p:spPr>
      </p:pic>
      <p:sp>
        <p:nvSpPr>
          <p:cNvPr id="2" name="Slide Number Placeholder 1">
            <a:extLst>
              <a:ext uri="{FF2B5EF4-FFF2-40B4-BE49-F238E27FC236}">
                <a16:creationId xmlns:a16="http://schemas.microsoft.com/office/drawing/2014/main" id="{7CB5853B-73FE-E181-A0F0-A62639936EE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spTree>
    <p:extLst>
      <p:ext uri="{BB962C8B-B14F-4D97-AF65-F5344CB8AC3E}">
        <p14:creationId xmlns:p14="http://schemas.microsoft.com/office/powerpoint/2010/main" val="37846415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4E707B7-3C24-E379-4ABF-38E4DC99920F}"/>
              </a:ext>
            </a:extLst>
          </p:cNvPr>
          <p:cNvSpPr txBox="1"/>
          <p:nvPr/>
        </p:nvSpPr>
        <p:spPr>
          <a:xfrm>
            <a:off x="815414" y="1455001"/>
            <a:ext cx="8832981" cy="461665"/>
          </a:xfrm>
          <a:prstGeom prst="rect">
            <a:avLst/>
          </a:prstGeom>
          <a:noFill/>
        </p:spPr>
        <p:txBody>
          <a:bodyPr wrap="square">
            <a:spAutoFit/>
          </a:bodyPr>
          <a:lstStyle/>
          <a:p>
            <a:pPr marL="380990" indent="-380990">
              <a:buFont typeface="Wingdings" pitchFamily="2" charset="77"/>
              <a:buChar char="§"/>
            </a:pPr>
            <a:r>
              <a:rPr lang="en-US" sz="2400" dirty="0">
                <a:solidFill>
                  <a:srgbClr val="0D0D0D"/>
                </a:solidFill>
                <a:highlight>
                  <a:srgbClr val="FFFFFF"/>
                </a:highlight>
                <a:latin typeface="Söhne"/>
              </a:rPr>
              <a:t>Starting with a simple print statement</a:t>
            </a:r>
          </a:p>
        </p:txBody>
      </p:sp>
      <p:pic>
        <p:nvPicPr>
          <p:cNvPr id="10" name="Picture 9">
            <a:extLst>
              <a:ext uri="{FF2B5EF4-FFF2-40B4-BE49-F238E27FC236}">
                <a16:creationId xmlns:a16="http://schemas.microsoft.com/office/drawing/2014/main" id="{F2A6CE49-AB29-152B-624A-362860A8B0C8}"/>
              </a:ext>
            </a:extLst>
          </p:cNvPr>
          <p:cNvPicPr>
            <a:picLocks noChangeAspect="1"/>
          </p:cNvPicPr>
          <p:nvPr/>
        </p:nvPicPr>
        <p:blipFill rotWithShape="1">
          <a:blip r:embed="rId3"/>
          <a:srcRect b="18525"/>
          <a:stretch/>
        </p:blipFill>
        <p:spPr>
          <a:xfrm>
            <a:off x="1061881" y="2575166"/>
            <a:ext cx="10363200" cy="2535382"/>
          </a:xfrm>
          <a:prstGeom prst="rect">
            <a:avLst/>
          </a:prstGeom>
        </p:spPr>
      </p:pic>
      <p:sp>
        <p:nvSpPr>
          <p:cNvPr id="7" name="Folded Corner 6">
            <a:extLst>
              <a:ext uri="{FF2B5EF4-FFF2-40B4-BE49-F238E27FC236}">
                <a16:creationId xmlns:a16="http://schemas.microsoft.com/office/drawing/2014/main" id="{035DBE12-DC86-86A1-C9E2-3DB2C68A6064}"/>
              </a:ext>
            </a:extLst>
          </p:cNvPr>
          <p:cNvSpPr/>
          <p:nvPr/>
        </p:nvSpPr>
        <p:spPr>
          <a:xfrm rot="20537731">
            <a:off x="9926589" y="632816"/>
            <a:ext cx="1801479" cy="985444"/>
          </a:xfrm>
          <a:prstGeom prst="foldedCorner">
            <a:avLst/>
          </a:prstGeom>
          <a:effectLst>
            <a:softEdge rad="127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a:p>
            <a:pPr algn="ctr"/>
            <a:r>
              <a:rPr lang="en-US" sz="1400" b="1" dirty="0">
                <a:solidFill>
                  <a:schemeClr val="bg1"/>
                </a:solidFill>
                <a:effectLst/>
              </a:rPr>
              <a:t>[</a:t>
            </a:r>
            <a:r>
              <a:rPr lang="en-US" sz="1400" b="1" dirty="0" err="1">
                <a:solidFill>
                  <a:schemeClr val="bg1"/>
                </a:solidFill>
                <a:effectLst/>
              </a:rPr>
              <a:t>Shift+Enter</a:t>
            </a:r>
            <a:r>
              <a:rPr lang="en-US" sz="1400" b="1" dirty="0">
                <a:solidFill>
                  <a:schemeClr val="bg1"/>
                </a:solidFill>
                <a:effectLst/>
              </a:rPr>
              <a:t>]</a:t>
            </a:r>
            <a:r>
              <a:rPr lang="en-US" sz="1400" b="1" i="0" dirty="0">
                <a:solidFill>
                  <a:schemeClr val="bg1"/>
                </a:solidFill>
                <a:effectLst/>
              </a:rPr>
              <a:t> </a:t>
            </a:r>
          </a:p>
          <a:p>
            <a:pPr algn="ctr"/>
            <a:r>
              <a:rPr lang="en-US" sz="1400" b="1" i="0" dirty="0">
                <a:solidFill>
                  <a:schemeClr val="bg1"/>
                </a:solidFill>
                <a:effectLst/>
              </a:rPr>
              <a:t>(or </a:t>
            </a:r>
            <a:r>
              <a:rPr lang="en-US" sz="1400" b="1" dirty="0">
                <a:solidFill>
                  <a:schemeClr val="bg1"/>
                </a:solidFill>
                <a:effectLst/>
              </a:rPr>
              <a:t>[</a:t>
            </a:r>
            <a:r>
              <a:rPr lang="en-US" sz="1400" b="1" dirty="0" err="1">
                <a:solidFill>
                  <a:schemeClr val="bg1"/>
                </a:solidFill>
                <a:effectLst/>
              </a:rPr>
              <a:t>Ctrl+Enter</a:t>
            </a:r>
            <a:r>
              <a:rPr lang="en-US" sz="1400" b="1" dirty="0">
                <a:solidFill>
                  <a:schemeClr val="bg1"/>
                </a:solidFill>
                <a:effectLst/>
              </a:rPr>
              <a:t>]</a:t>
            </a:r>
            <a:r>
              <a:rPr lang="en-US" sz="1400" b="1" i="0" dirty="0">
                <a:solidFill>
                  <a:schemeClr val="bg1"/>
                </a:solidFill>
                <a:effectLst/>
              </a:rPr>
              <a:t> </a:t>
            </a:r>
          </a:p>
          <a:p>
            <a:pPr algn="ctr"/>
            <a:r>
              <a:rPr lang="en-US" sz="1400" b="1" i="0" dirty="0">
                <a:solidFill>
                  <a:schemeClr val="bg1"/>
                </a:solidFill>
                <a:effectLst/>
              </a:rPr>
              <a:t>to stay in the cell)</a:t>
            </a:r>
            <a:endParaRPr lang="en-US" sz="1400" b="1" dirty="0">
              <a:solidFill>
                <a:schemeClr val="bg1"/>
              </a:solidFill>
            </a:endParaRPr>
          </a:p>
        </p:txBody>
      </p:sp>
      <p:sp>
        <p:nvSpPr>
          <p:cNvPr id="2" name="Slide Number Placeholder 1">
            <a:extLst>
              <a:ext uri="{FF2B5EF4-FFF2-40B4-BE49-F238E27FC236}">
                <a16:creationId xmlns:a16="http://schemas.microsoft.com/office/drawing/2014/main" id="{D33E0C9F-8FAD-EBAF-529E-9EBE4C72DCB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sp>
        <p:nvSpPr>
          <p:cNvPr id="8" name="TextBox 7">
            <a:extLst>
              <a:ext uri="{FF2B5EF4-FFF2-40B4-BE49-F238E27FC236}">
                <a16:creationId xmlns:a16="http://schemas.microsoft.com/office/drawing/2014/main" id="{38120622-C2AE-1991-B966-F3A9E3879F4E}"/>
              </a:ext>
            </a:extLst>
          </p:cNvPr>
          <p:cNvSpPr txBox="1"/>
          <p:nvPr/>
        </p:nvSpPr>
        <p:spPr>
          <a:xfrm>
            <a:off x="356752" y="227600"/>
            <a:ext cx="6096000" cy="646331"/>
          </a:xfrm>
          <a:prstGeom prst="rect">
            <a:avLst/>
          </a:prstGeom>
          <a:noFill/>
        </p:spPr>
        <p:txBody>
          <a:bodyPr wrap="square">
            <a:spAutoFit/>
          </a:bodyPr>
          <a:lstStyle/>
          <a:p>
            <a:r>
              <a:rPr lang="en-US" sz="3600" dirty="0">
                <a:solidFill>
                  <a:schemeClr val="accent1"/>
                </a:solidFill>
                <a:latin typeface="Aharoni" panose="02010803020104030203" pitchFamily="2" charset="-79"/>
                <a:cs typeface="Aharoni" panose="02010803020104030203" pitchFamily="2" charset="-79"/>
              </a:rPr>
              <a:t>Basic Python Concepts:</a:t>
            </a:r>
            <a:endParaRPr lang="en-US" sz="3600" dirty="0"/>
          </a:p>
        </p:txBody>
      </p:sp>
    </p:spTree>
    <p:extLst>
      <p:ext uri="{BB962C8B-B14F-4D97-AF65-F5344CB8AC3E}">
        <p14:creationId xmlns:p14="http://schemas.microsoft.com/office/powerpoint/2010/main" val="1142799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6C1A309-AF29-7CC6-EAB6-6BB289BE6604}"/>
              </a:ext>
            </a:extLst>
          </p:cNvPr>
          <p:cNvSpPr txBox="1"/>
          <p:nvPr/>
        </p:nvSpPr>
        <p:spPr>
          <a:xfrm>
            <a:off x="815413" y="1427507"/>
            <a:ext cx="5184576" cy="461665"/>
          </a:xfrm>
          <a:prstGeom prst="rect">
            <a:avLst/>
          </a:prstGeom>
          <a:noFill/>
        </p:spPr>
        <p:txBody>
          <a:bodyPr wrap="square">
            <a:spAutoFit/>
          </a:bodyPr>
          <a:lstStyle/>
          <a:p>
            <a:pPr marL="380990" indent="-380990">
              <a:buFont typeface="Wingdings" pitchFamily="2" charset="77"/>
              <a:buChar char="§"/>
            </a:pPr>
            <a:r>
              <a:rPr lang="en-US" sz="2400" dirty="0">
                <a:solidFill>
                  <a:srgbClr val="151515"/>
                </a:solidFill>
                <a:latin typeface="var(--font-inter)"/>
              </a:rPr>
              <a:t>Performing </a:t>
            </a:r>
            <a:r>
              <a:rPr lang="en-US" sz="2400" dirty="0">
                <a:solidFill>
                  <a:srgbClr val="0D0D0D"/>
                </a:solidFill>
                <a:latin typeface="Söhne"/>
              </a:rPr>
              <a:t>arithmetic operations</a:t>
            </a:r>
          </a:p>
        </p:txBody>
      </p:sp>
      <p:sp>
        <p:nvSpPr>
          <p:cNvPr id="6" name="TextBox 5">
            <a:extLst>
              <a:ext uri="{FF2B5EF4-FFF2-40B4-BE49-F238E27FC236}">
                <a16:creationId xmlns:a16="http://schemas.microsoft.com/office/drawing/2014/main" id="{0EB6CD83-5A04-D94C-F43F-7087D2CCA5FE}"/>
              </a:ext>
            </a:extLst>
          </p:cNvPr>
          <p:cNvSpPr txBox="1"/>
          <p:nvPr/>
        </p:nvSpPr>
        <p:spPr>
          <a:xfrm>
            <a:off x="4567583" y="3427896"/>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pic>
        <p:nvPicPr>
          <p:cNvPr id="7" name="Picture 6">
            <a:extLst>
              <a:ext uri="{FF2B5EF4-FFF2-40B4-BE49-F238E27FC236}">
                <a16:creationId xmlns:a16="http://schemas.microsoft.com/office/drawing/2014/main" id="{58F4A1AE-B92B-6D5F-0FA1-0192F97CBA7F}"/>
              </a:ext>
            </a:extLst>
          </p:cNvPr>
          <p:cNvPicPr>
            <a:picLocks noChangeAspect="1"/>
          </p:cNvPicPr>
          <p:nvPr/>
        </p:nvPicPr>
        <p:blipFill>
          <a:blip r:embed="rId2"/>
          <a:stretch>
            <a:fillRect/>
          </a:stretch>
        </p:blipFill>
        <p:spPr>
          <a:xfrm>
            <a:off x="2639616" y="2084851"/>
            <a:ext cx="7315200" cy="4351867"/>
          </a:xfrm>
          <a:prstGeom prst="rect">
            <a:avLst/>
          </a:prstGeom>
        </p:spPr>
      </p:pic>
      <p:sp>
        <p:nvSpPr>
          <p:cNvPr id="2" name="Slide Number Placeholder 1">
            <a:extLst>
              <a:ext uri="{FF2B5EF4-FFF2-40B4-BE49-F238E27FC236}">
                <a16:creationId xmlns:a16="http://schemas.microsoft.com/office/drawing/2014/main" id="{40DAF6F2-7861-47F5-2F56-4FFF8735098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sp>
        <p:nvSpPr>
          <p:cNvPr id="10" name="TextBox 9">
            <a:extLst>
              <a:ext uri="{FF2B5EF4-FFF2-40B4-BE49-F238E27FC236}">
                <a16:creationId xmlns:a16="http://schemas.microsoft.com/office/drawing/2014/main" id="{5621C7D6-9647-0ECD-CC12-2F2CF96806EB}"/>
              </a:ext>
            </a:extLst>
          </p:cNvPr>
          <p:cNvSpPr txBox="1"/>
          <p:nvPr/>
        </p:nvSpPr>
        <p:spPr>
          <a:xfrm>
            <a:off x="523865" y="370636"/>
            <a:ext cx="6096000" cy="646331"/>
          </a:xfrm>
          <a:prstGeom prst="rect">
            <a:avLst/>
          </a:prstGeom>
          <a:noFill/>
        </p:spPr>
        <p:txBody>
          <a:bodyPr wrap="square">
            <a:spAutoFit/>
          </a:bodyPr>
          <a:lstStyle/>
          <a:p>
            <a:r>
              <a:rPr lang="en-US" sz="3600" dirty="0">
                <a:solidFill>
                  <a:schemeClr val="accent1"/>
                </a:solidFill>
                <a:latin typeface="Aharoni" panose="02010803020104030203" pitchFamily="2" charset="-79"/>
                <a:cs typeface="Aharoni" panose="02010803020104030203" pitchFamily="2" charset="-79"/>
              </a:rPr>
              <a:t>Basic Python Concepts:</a:t>
            </a:r>
            <a:endParaRPr lang="en-US" sz="3600" dirty="0"/>
          </a:p>
        </p:txBody>
      </p:sp>
    </p:spTree>
    <p:extLst>
      <p:ext uri="{BB962C8B-B14F-4D97-AF65-F5344CB8AC3E}">
        <p14:creationId xmlns:p14="http://schemas.microsoft.com/office/powerpoint/2010/main" val="37212865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81953EB-93F5-BE94-93D6-E0B85A01A072}"/>
              </a:ext>
            </a:extLst>
          </p:cNvPr>
          <p:cNvSpPr txBox="1"/>
          <p:nvPr/>
        </p:nvSpPr>
        <p:spPr>
          <a:xfrm>
            <a:off x="768422" y="1201352"/>
            <a:ext cx="4606484" cy="461665"/>
          </a:xfrm>
          <a:prstGeom prst="rect">
            <a:avLst/>
          </a:prstGeom>
          <a:noFill/>
        </p:spPr>
        <p:txBody>
          <a:bodyPr wrap="square">
            <a:spAutoFit/>
          </a:bodyPr>
          <a:lstStyle/>
          <a:p>
            <a:pPr marL="380990" indent="-380990">
              <a:buFont typeface="Wingdings" pitchFamily="2" charset="77"/>
              <a:buChar char="§"/>
            </a:pPr>
            <a:r>
              <a:rPr lang="en-US" sz="2400" dirty="0">
                <a:solidFill>
                  <a:srgbClr val="0D0D0D"/>
                </a:solidFill>
                <a:highlight>
                  <a:srgbClr val="FFFFFF"/>
                </a:highlight>
                <a:latin typeface="Söhne"/>
              </a:rPr>
              <a:t>Exploring arithmetic operations</a:t>
            </a:r>
          </a:p>
        </p:txBody>
      </p:sp>
      <p:pic>
        <p:nvPicPr>
          <p:cNvPr id="8" name="Picture 7">
            <a:extLst>
              <a:ext uri="{FF2B5EF4-FFF2-40B4-BE49-F238E27FC236}">
                <a16:creationId xmlns:a16="http://schemas.microsoft.com/office/drawing/2014/main" id="{6AC09C01-A57B-D254-29EE-493D75F22E0C}"/>
              </a:ext>
            </a:extLst>
          </p:cNvPr>
          <p:cNvPicPr>
            <a:picLocks noChangeAspect="1"/>
          </p:cNvPicPr>
          <p:nvPr/>
        </p:nvPicPr>
        <p:blipFill rotWithShape="1">
          <a:blip r:embed="rId2"/>
          <a:srcRect t="-449" r="57895" b="449"/>
          <a:stretch/>
        </p:blipFill>
        <p:spPr>
          <a:xfrm>
            <a:off x="1199456" y="1812467"/>
            <a:ext cx="3889379" cy="4704523"/>
          </a:xfrm>
          <a:prstGeom prst="rect">
            <a:avLst/>
          </a:prstGeom>
        </p:spPr>
      </p:pic>
      <p:sp>
        <p:nvSpPr>
          <p:cNvPr id="9" name="TextBox 8">
            <a:extLst>
              <a:ext uri="{FF2B5EF4-FFF2-40B4-BE49-F238E27FC236}">
                <a16:creationId xmlns:a16="http://schemas.microsoft.com/office/drawing/2014/main" id="{F0D11DC6-0781-9D4C-AA2D-04CCF9B08B8B}"/>
              </a:ext>
            </a:extLst>
          </p:cNvPr>
          <p:cNvSpPr txBox="1"/>
          <p:nvPr/>
        </p:nvSpPr>
        <p:spPr>
          <a:xfrm>
            <a:off x="7041321" y="1846469"/>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10" name="TextBox 9">
            <a:extLst>
              <a:ext uri="{FF2B5EF4-FFF2-40B4-BE49-F238E27FC236}">
                <a16:creationId xmlns:a16="http://schemas.microsoft.com/office/drawing/2014/main" id="{241F6044-7A1B-A1A3-186A-D96D28EAF16E}"/>
              </a:ext>
            </a:extLst>
          </p:cNvPr>
          <p:cNvSpPr txBox="1"/>
          <p:nvPr/>
        </p:nvSpPr>
        <p:spPr>
          <a:xfrm>
            <a:off x="6908800" y="158142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11" name="TextBox 10">
            <a:extLst>
              <a:ext uri="{FF2B5EF4-FFF2-40B4-BE49-F238E27FC236}">
                <a16:creationId xmlns:a16="http://schemas.microsoft.com/office/drawing/2014/main" id="{80328211-6CCF-4EEE-A57B-B8E51A83B450}"/>
              </a:ext>
            </a:extLst>
          </p:cNvPr>
          <p:cNvSpPr txBox="1"/>
          <p:nvPr/>
        </p:nvSpPr>
        <p:spPr>
          <a:xfrm>
            <a:off x="6288021" y="1201351"/>
            <a:ext cx="4224469" cy="461665"/>
          </a:xfrm>
          <a:prstGeom prst="rect">
            <a:avLst/>
          </a:prstGeom>
          <a:noFill/>
        </p:spPr>
        <p:txBody>
          <a:bodyPr wrap="square">
            <a:spAutoFit/>
          </a:bodyPr>
          <a:lstStyle/>
          <a:p>
            <a:r>
              <a:rPr lang="en-US" sz="2400" dirty="0">
                <a:solidFill>
                  <a:schemeClr val="accent3">
                    <a:lumMod val="75000"/>
                  </a:schemeClr>
                </a:solidFill>
                <a:highlight>
                  <a:srgbClr val="FFFFFF"/>
                </a:highlight>
                <a:latin typeface="Söhne"/>
              </a:rPr>
              <a:t>Using Variables</a:t>
            </a:r>
          </a:p>
        </p:txBody>
      </p:sp>
      <p:pic>
        <p:nvPicPr>
          <p:cNvPr id="12" name="Picture 11">
            <a:extLst>
              <a:ext uri="{FF2B5EF4-FFF2-40B4-BE49-F238E27FC236}">
                <a16:creationId xmlns:a16="http://schemas.microsoft.com/office/drawing/2014/main" id="{CC737EA0-22D2-9712-6A9B-FC9E46850421}"/>
              </a:ext>
            </a:extLst>
          </p:cNvPr>
          <p:cNvPicPr>
            <a:picLocks noChangeAspect="1"/>
          </p:cNvPicPr>
          <p:nvPr/>
        </p:nvPicPr>
        <p:blipFill>
          <a:blip r:embed="rId3"/>
          <a:stretch>
            <a:fillRect/>
          </a:stretch>
        </p:blipFill>
        <p:spPr>
          <a:xfrm>
            <a:off x="6288021" y="1812466"/>
            <a:ext cx="4032448" cy="4704523"/>
          </a:xfrm>
          <a:prstGeom prst="rect">
            <a:avLst/>
          </a:prstGeom>
        </p:spPr>
      </p:pic>
      <p:sp>
        <p:nvSpPr>
          <p:cNvPr id="2" name="Slide Number Placeholder 1">
            <a:extLst>
              <a:ext uri="{FF2B5EF4-FFF2-40B4-BE49-F238E27FC236}">
                <a16:creationId xmlns:a16="http://schemas.microsoft.com/office/drawing/2014/main" id="{EE8808B9-389A-F233-8FB4-0160A9BBD1B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sp>
        <p:nvSpPr>
          <p:cNvPr id="13" name="TextBox 12">
            <a:extLst>
              <a:ext uri="{FF2B5EF4-FFF2-40B4-BE49-F238E27FC236}">
                <a16:creationId xmlns:a16="http://schemas.microsoft.com/office/drawing/2014/main" id="{8D49FE31-0026-563D-EC6B-FAC554E04C97}"/>
              </a:ext>
            </a:extLst>
          </p:cNvPr>
          <p:cNvSpPr txBox="1"/>
          <p:nvPr/>
        </p:nvSpPr>
        <p:spPr>
          <a:xfrm>
            <a:off x="410613" y="280727"/>
            <a:ext cx="6096000" cy="646331"/>
          </a:xfrm>
          <a:prstGeom prst="rect">
            <a:avLst/>
          </a:prstGeom>
          <a:noFill/>
        </p:spPr>
        <p:txBody>
          <a:bodyPr wrap="square">
            <a:spAutoFit/>
          </a:bodyPr>
          <a:lstStyle/>
          <a:p>
            <a:r>
              <a:rPr lang="en-US" sz="3600" dirty="0">
                <a:solidFill>
                  <a:schemeClr val="accent1"/>
                </a:solidFill>
                <a:latin typeface="Aharoni" panose="02010803020104030203" pitchFamily="2" charset="-79"/>
                <a:cs typeface="Aharoni" panose="02010803020104030203" pitchFamily="2" charset="-79"/>
              </a:rPr>
              <a:t>Basic Python Concepts:</a:t>
            </a:r>
            <a:endParaRPr lang="en-US" sz="3600" dirty="0"/>
          </a:p>
        </p:txBody>
      </p:sp>
    </p:spTree>
    <p:extLst>
      <p:ext uri="{BB962C8B-B14F-4D97-AF65-F5344CB8AC3E}">
        <p14:creationId xmlns:p14="http://schemas.microsoft.com/office/powerpoint/2010/main" val="255415133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90E671-5460-4470-106B-8722CD870092}"/>
              </a:ext>
            </a:extLst>
          </p:cNvPr>
          <p:cNvSpPr>
            <a:spLocks noGrp="1"/>
          </p:cNvSpPr>
          <p:nvPr>
            <p:ph type="title"/>
          </p:nvPr>
        </p:nvSpPr>
        <p:spPr>
          <a:xfrm>
            <a:off x="301869" y="288001"/>
            <a:ext cx="10163144" cy="808631"/>
          </a:xfrm>
        </p:spPr>
        <p:txBody>
          <a:bodyPr>
            <a:normAutofit/>
          </a:bodyPr>
          <a:lstStyle/>
          <a:p>
            <a:r>
              <a:rPr lang="en-US" dirty="0">
                <a:solidFill>
                  <a:schemeClr val="accent1"/>
                </a:solidFill>
                <a:latin typeface="Aharoni" panose="02010803020104030203" pitchFamily="2" charset="-79"/>
                <a:cs typeface="Aharoni" panose="02010803020104030203" pitchFamily="2" charset="-79"/>
              </a:rPr>
              <a:t>Exercise: Get Help from ChatGPT</a:t>
            </a:r>
          </a:p>
        </p:txBody>
      </p:sp>
      <p:pic>
        <p:nvPicPr>
          <p:cNvPr id="5" name="Picture 4">
            <a:extLst>
              <a:ext uri="{FF2B5EF4-FFF2-40B4-BE49-F238E27FC236}">
                <a16:creationId xmlns:a16="http://schemas.microsoft.com/office/drawing/2014/main" id="{408F05AB-8070-5E0D-B2B2-7D9A537F2B60}"/>
              </a:ext>
            </a:extLst>
          </p:cNvPr>
          <p:cNvPicPr>
            <a:picLocks noChangeAspect="1"/>
          </p:cNvPicPr>
          <p:nvPr/>
        </p:nvPicPr>
        <p:blipFill rotWithShape="1">
          <a:blip r:embed="rId3"/>
          <a:srcRect b="69636"/>
          <a:stretch/>
        </p:blipFill>
        <p:spPr>
          <a:xfrm>
            <a:off x="911425" y="1412777"/>
            <a:ext cx="8944033" cy="1515954"/>
          </a:xfrm>
          <a:prstGeom prst="rect">
            <a:avLst/>
          </a:prstGeom>
        </p:spPr>
      </p:pic>
      <p:sp>
        <p:nvSpPr>
          <p:cNvPr id="2" name="Slide Number Placeholder 1">
            <a:extLst>
              <a:ext uri="{FF2B5EF4-FFF2-40B4-BE49-F238E27FC236}">
                <a16:creationId xmlns:a16="http://schemas.microsoft.com/office/drawing/2014/main" id="{672AEF7F-765D-2D0C-DE60-0D3458CED7D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pic>
        <p:nvPicPr>
          <p:cNvPr id="4" name="Picture 3">
            <a:extLst>
              <a:ext uri="{FF2B5EF4-FFF2-40B4-BE49-F238E27FC236}">
                <a16:creationId xmlns:a16="http://schemas.microsoft.com/office/drawing/2014/main" id="{2D5EDEDB-B16C-39A3-0996-8DF56BBA37C8}"/>
              </a:ext>
            </a:extLst>
          </p:cNvPr>
          <p:cNvPicPr>
            <a:picLocks noChangeAspect="1"/>
          </p:cNvPicPr>
          <p:nvPr/>
        </p:nvPicPr>
        <p:blipFill rotWithShape="1">
          <a:blip r:embed="rId3"/>
          <a:srcRect t="32223"/>
          <a:stretch/>
        </p:blipFill>
        <p:spPr>
          <a:xfrm>
            <a:off x="911425" y="3021496"/>
            <a:ext cx="8944033" cy="3383835"/>
          </a:xfrm>
          <a:prstGeom prst="rect">
            <a:avLst/>
          </a:prstGeom>
        </p:spPr>
      </p:pic>
    </p:spTree>
    <p:extLst>
      <p:ext uri="{BB962C8B-B14F-4D97-AF65-F5344CB8AC3E}">
        <p14:creationId xmlns:p14="http://schemas.microsoft.com/office/powerpoint/2010/main" val="16348652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660811-0FCE-7141-CC78-AF34B0B722B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sp>
        <p:nvSpPr>
          <p:cNvPr id="6" name="TextBox 5">
            <a:extLst>
              <a:ext uri="{FF2B5EF4-FFF2-40B4-BE49-F238E27FC236}">
                <a16:creationId xmlns:a16="http://schemas.microsoft.com/office/drawing/2014/main" id="{5C23C100-69F8-B216-9582-4A7531601502}"/>
              </a:ext>
            </a:extLst>
          </p:cNvPr>
          <p:cNvSpPr txBox="1"/>
          <p:nvPr/>
        </p:nvSpPr>
        <p:spPr>
          <a:xfrm>
            <a:off x="1958124" y="2430166"/>
            <a:ext cx="8709339" cy="1569660"/>
          </a:xfrm>
          <a:prstGeom prst="rect">
            <a:avLst/>
          </a:prstGeom>
          <a:noFill/>
        </p:spPr>
        <p:txBody>
          <a:bodyPr wrap="square">
            <a:spAutoFit/>
          </a:bodyPr>
          <a:lstStyle/>
          <a:p>
            <a:r>
              <a:rPr lang="en-US" sz="2400" dirty="0">
                <a:solidFill>
                  <a:srgbClr val="000000"/>
                </a:solidFill>
              </a:rPr>
              <a:t>C</a:t>
            </a:r>
            <a:r>
              <a:rPr lang="en-US" sz="2400" b="0" i="0" u="none" strike="noStrike" dirty="0">
                <a:solidFill>
                  <a:srgbClr val="000000"/>
                </a:solidFill>
                <a:effectLst/>
              </a:rPr>
              <a:t>alculate and compare the classical and relativistic velocities of alpha and beta particles, given kinetic energies of KE=3.325 MeV for alpha and KE=1.145 MeV for beta, and express these velocities as a fraction of the speed of light (v/c)?</a:t>
            </a:r>
            <a:endParaRPr lang="en-US" sz="2400" dirty="0"/>
          </a:p>
        </p:txBody>
      </p:sp>
      <p:sp>
        <p:nvSpPr>
          <p:cNvPr id="7" name="TextBox 6">
            <a:extLst>
              <a:ext uri="{FF2B5EF4-FFF2-40B4-BE49-F238E27FC236}">
                <a16:creationId xmlns:a16="http://schemas.microsoft.com/office/drawing/2014/main" id="{C605387C-7263-F31D-7A0B-AA0A8790276E}"/>
              </a:ext>
            </a:extLst>
          </p:cNvPr>
          <p:cNvSpPr txBox="1"/>
          <p:nvPr/>
        </p:nvSpPr>
        <p:spPr>
          <a:xfrm>
            <a:off x="695459" y="391458"/>
            <a:ext cx="2162772" cy="707886"/>
          </a:xfrm>
          <a:prstGeom prst="rect">
            <a:avLst/>
          </a:prstGeom>
          <a:noFill/>
        </p:spPr>
        <p:txBody>
          <a:bodyPr wrap="none" rtlCol="0">
            <a:spAutoFit/>
          </a:bodyPr>
          <a:lstStyle/>
          <a:p>
            <a:r>
              <a:rPr lang="en-US" sz="4000" dirty="0">
                <a:solidFill>
                  <a:schemeClr val="accent1"/>
                </a:solidFill>
                <a:latin typeface="Aharoni" panose="02010803020104030203" pitchFamily="2" charset="-79"/>
                <a:cs typeface="Aharoni" panose="02010803020104030203" pitchFamily="2" charset="-79"/>
              </a:rPr>
              <a:t>Exercise</a:t>
            </a:r>
          </a:p>
        </p:txBody>
      </p:sp>
      <p:sp>
        <p:nvSpPr>
          <p:cNvPr id="8" name="TextBox 7">
            <a:extLst>
              <a:ext uri="{FF2B5EF4-FFF2-40B4-BE49-F238E27FC236}">
                <a16:creationId xmlns:a16="http://schemas.microsoft.com/office/drawing/2014/main" id="{5C1A3230-B8C5-560B-B47D-3386010BDEB4}"/>
              </a:ext>
            </a:extLst>
          </p:cNvPr>
          <p:cNvSpPr txBox="1"/>
          <p:nvPr/>
        </p:nvSpPr>
        <p:spPr>
          <a:xfrm>
            <a:off x="695459" y="1215777"/>
            <a:ext cx="7229928" cy="707886"/>
          </a:xfrm>
          <a:prstGeom prst="rect">
            <a:avLst/>
          </a:prstGeom>
          <a:noFill/>
        </p:spPr>
        <p:txBody>
          <a:bodyPr wrap="none" rtlCol="0">
            <a:spAutoFit/>
          </a:bodyPr>
          <a:lstStyle/>
          <a:p>
            <a:r>
              <a:rPr lang="en-US" sz="2000" dirty="0">
                <a:solidFill>
                  <a:schemeClr val="accent1"/>
                </a:solidFill>
              </a:rPr>
              <a:t>Use ChatGPT</a:t>
            </a:r>
          </a:p>
          <a:p>
            <a:r>
              <a:rPr lang="en-US" sz="2000" b="0" i="0" u="none" strike="noStrike" dirty="0">
                <a:solidFill>
                  <a:schemeClr val="accent1"/>
                </a:solidFill>
                <a:effectLst/>
              </a:rPr>
              <a:t>Ensure that your prompt is clear and detailed for the best output</a:t>
            </a:r>
            <a:endParaRPr lang="en-US" sz="2000" dirty="0">
              <a:solidFill>
                <a:schemeClr val="accent1"/>
              </a:solidFill>
            </a:endParaRPr>
          </a:p>
        </p:txBody>
      </p:sp>
    </p:spTree>
    <p:extLst>
      <p:ext uri="{BB962C8B-B14F-4D97-AF65-F5344CB8AC3E}">
        <p14:creationId xmlns:p14="http://schemas.microsoft.com/office/powerpoint/2010/main" val="219313937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FD266F-C882-D92E-60EF-65B7332BB6D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29</a:t>
            </a:fld>
            <a:endParaRPr lang="de-DE" dirty="0"/>
          </a:p>
        </p:txBody>
      </p:sp>
      <p:pic>
        <p:nvPicPr>
          <p:cNvPr id="5" name="Picture 4">
            <a:extLst>
              <a:ext uri="{FF2B5EF4-FFF2-40B4-BE49-F238E27FC236}">
                <a16:creationId xmlns:a16="http://schemas.microsoft.com/office/drawing/2014/main" id="{2F2055D9-F083-35A8-7B20-48D6A8121597}"/>
              </a:ext>
            </a:extLst>
          </p:cNvPr>
          <p:cNvPicPr>
            <a:picLocks noChangeAspect="1"/>
          </p:cNvPicPr>
          <p:nvPr/>
        </p:nvPicPr>
        <p:blipFill>
          <a:blip r:embed="rId2"/>
          <a:stretch>
            <a:fillRect/>
          </a:stretch>
        </p:blipFill>
        <p:spPr>
          <a:xfrm>
            <a:off x="914399" y="1159099"/>
            <a:ext cx="10547797" cy="5197251"/>
          </a:xfrm>
          <a:prstGeom prst="rect">
            <a:avLst/>
          </a:prstGeom>
        </p:spPr>
      </p:pic>
      <p:sp>
        <p:nvSpPr>
          <p:cNvPr id="6" name="TextBox 5">
            <a:extLst>
              <a:ext uri="{FF2B5EF4-FFF2-40B4-BE49-F238E27FC236}">
                <a16:creationId xmlns:a16="http://schemas.microsoft.com/office/drawing/2014/main" id="{1897AD7A-02B3-EDC6-5BA8-016B8DA03BA8}"/>
              </a:ext>
            </a:extLst>
          </p:cNvPr>
          <p:cNvSpPr txBox="1"/>
          <p:nvPr/>
        </p:nvSpPr>
        <p:spPr>
          <a:xfrm>
            <a:off x="515155" y="335149"/>
            <a:ext cx="3812262" cy="646331"/>
          </a:xfrm>
          <a:prstGeom prst="rect">
            <a:avLst/>
          </a:prstGeom>
          <a:noFill/>
        </p:spPr>
        <p:txBody>
          <a:bodyPr wrap="none" rtlCol="0">
            <a:spAutoFit/>
          </a:bodyPr>
          <a:lstStyle/>
          <a:p>
            <a:r>
              <a:rPr lang="en-US" sz="3600" dirty="0">
                <a:solidFill>
                  <a:schemeClr val="accent1"/>
                </a:solidFill>
                <a:latin typeface="Aharoni" panose="02010803020104030203" pitchFamily="2" charset="-79"/>
                <a:cs typeface="Aharoni" panose="02010803020104030203" pitchFamily="2" charset="-79"/>
              </a:rPr>
              <a:t>Timepix Exercise</a:t>
            </a:r>
          </a:p>
        </p:txBody>
      </p:sp>
    </p:spTree>
    <p:extLst>
      <p:ext uri="{BB962C8B-B14F-4D97-AF65-F5344CB8AC3E}">
        <p14:creationId xmlns:p14="http://schemas.microsoft.com/office/powerpoint/2010/main" val="245047211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EB6B06-1100-768D-B464-DAD35A1BFC23}"/>
              </a:ext>
            </a:extLst>
          </p:cNvPr>
          <p:cNvSpPr>
            <a:spLocks noGrp="1"/>
          </p:cNvSpPr>
          <p:nvPr>
            <p:ph type="title"/>
          </p:nvPr>
        </p:nvSpPr>
        <p:spPr>
          <a:xfrm>
            <a:off x="398703" y="366122"/>
            <a:ext cx="8944033" cy="508500"/>
          </a:xfrm>
        </p:spPr>
        <p:txBody>
          <a:bodyPr>
            <a:noAutofit/>
          </a:bodyPr>
          <a:lstStyle/>
          <a:p>
            <a:r>
              <a:rPr lang="en-US" dirty="0">
                <a:solidFill>
                  <a:schemeClr val="accent1"/>
                </a:solidFill>
                <a:latin typeface="Aharoni" panose="02010803020104030203" pitchFamily="2" charset="-79"/>
                <a:cs typeface="Aharoni" panose="02010803020104030203" pitchFamily="2" charset="-79"/>
              </a:rPr>
              <a:t>How does Chat</a:t>
            </a:r>
            <a:r>
              <a:rPr lang="en-US" u="sng" dirty="0">
                <a:solidFill>
                  <a:schemeClr val="accent1"/>
                </a:solidFill>
                <a:latin typeface="Aharoni" panose="02010803020104030203" pitchFamily="2" charset="-79"/>
                <a:cs typeface="Aharoni" panose="02010803020104030203" pitchFamily="2" charset="-79"/>
              </a:rPr>
              <a:t>GPT</a:t>
            </a:r>
            <a:r>
              <a:rPr lang="en-US" dirty="0">
                <a:solidFill>
                  <a:schemeClr val="accent1"/>
                </a:solidFill>
                <a:latin typeface="Aharoni" panose="02010803020104030203" pitchFamily="2" charset="-79"/>
                <a:cs typeface="Aharoni" panose="02010803020104030203" pitchFamily="2" charset="-79"/>
              </a:rPr>
              <a:t> work ?</a:t>
            </a:r>
          </a:p>
        </p:txBody>
      </p:sp>
      <p:pic>
        <p:nvPicPr>
          <p:cNvPr id="13" name="Picture 12">
            <a:extLst>
              <a:ext uri="{FF2B5EF4-FFF2-40B4-BE49-F238E27FC236}">
                <a16:creationId xmlns:a16="http://schemas.microsoft.com/office/drawing/2014/main" id="{1F9FCB60-32B8-7B5C-2CEE-0AC4DC16CC5E}"/>
              </a:ext>
            </a:extLst>
          </p:cNvPr>
          <p:cNvPicPr>
            <a:picLocks noChangeAspect="1"/>
          </p:cNvPicPr>
          <p:nvPr/>
        </p:nvPicPr>
        <p:blipFill>
          <a:blip r:embed="rId3"/>
          <a:stretch>
            <a:fillRect/>
          </a:stretch>
        </p:blipFill>
        <p:spPr>
          <a:xfrm>
            <a:off x="573222" y="1823773"/>
            <a:ext cx="1447782" cy="1447782"/>
          </a:xfrm>
          <a:prstGeom prst="ellipse">
            <a:avLst/>
          </a:prstGeom>
          <a:ln w="1270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18" name="TextBox 17">
            <a:extLst>
              <a:ext uri="{FF2B5EF4-FFF2-40B4-BE49-F238E27FC236}">
                <a16:creationId xmlns:a16="http://schemas.microsoft.com/office/drawing/2014/main" id="{0B340451-666A-F441-BD8A-66B2A48DF86C}"/>
              </a:ext>
            </a:extLst>
          </p:cNvPr>
          <p:cNvSpPr txBox="1"/>
          <p:nvPr/>
        </p:nvSpPr>
        <p:spPr>
          <a:xfrm>
            <a:off x="2860426" y="5402243"/>
            <a:ext cx="5171993" cy="954107"/>
          </a:xfrm>
          <a:prstGeom prst="rect">
            <a:avLst/>
          </a:prstGeom>
          <a:noFill/>
        </p:spPr>
        <p:txBody>
          <a:bodyPr wrap="none" rtlCol="0">
            <a:spAutoFit/>
          </a:bodyPr>
          <a:lstStyle/>
          <a:p>
            <a:r>
              <a:rPr lang="en-US" sz="2800" dirty="0"/>
              <a:t>The class called </a:t>
            </a:r>
          </a:p>
          <a:p>
            <a:r>
              <a:rPr lang="en-US" sz="2800" dirty="0"/>
              <a:t>the Large Language Model (</a:t>
            </a:r>
            <a:r>
              <a:rPr lang="en-US" sz="2800" b="1" dirty="0"/>
              <a:t>LLM</a:t>
            </a:r>
            <a:r>
              <a:rPr lang="en-US" sz="2800" dirty="0"/>
              <a:t>)</a:t>
            </a:r>
          </a:p>
        </p:txBody>
      </p:sp>
      <p:pic>
        <p:nvPicPr>
          <p:cNvPr id="38" name="Picture 37">
            <a:extLst>
              <a:ext uri="{FF2B5EF4-FFF2-40B4-BE49-F238E27FC236}">
                <a16:creationId xmlns:a16="http://schemas.microsoft.com/office/drawing/2014/main" id="{AEDF2771-F6F3-514B-C996-6D8469BCDD46}"/>
              </a:ext>
            </a:extLst>
          </p:cNvPr>
          <p:cNvPicPr>
            <a:picLocks noChangeAspect="1"/>
          </p:cNvPicPr>
          <p:nvPr/>
        </p:nvPicPr>
        <p:blipFill>
          <a:blip r:embed="rId4"/>
          <a:stretch>
            <a:fillRect/>
          </a:stretch>
        </p:blipFill>
        <p:spPr>
          <a:xfrm>
            <a:off x="367123" y="4634657"/>
            <a:ext cx="2092170" cy="2047274"/>
          </a:xfrm>
          <a:prstGeom prst="rect">
            <a:avLst/>
          </a:prstGeom>
        </p:spPr>
      </p:pic>
      <p:sp>
        <p:nvSpPr>
          <p:cNvPr id="39" name="Notched Right Arrow 38">
            <a:extLst>
              <a:ext uri="{FF2B5EF4-FFF2-40B4-BE49-F238E27FC236}">
                <a16:creationId xmlns:a16="http://schemas.microsoft.com/office/drawing/2014/main" id="{A26E452F-D0C7-8654-3B3F-53E3DEE193FE}"/>
              </a:ext>
            </a:extLst>
          </p:cNvPr>
          <p:cNvSpPr/>
          <p:nvPr/>
        </p:nvSpPr>
        <p:spPr>
          <a:xfrm>
            <a:off x="2575508" y="2552118"/>
            <a:ext cx="596734" cy="237255"/>
          </a:xfrm>
          <a:prstGeom prst="notch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40" name="Notched Right Arrow 39">
            <a:extLst>
              <a:ext uri="{FF2B5EF4-FFF2-40B4-BE49-F238E27FC236}">
                <a16:creationId xmlns:a16="http://schemas.microsoft.com/office/drawing/2014/main" id="{EB3B7B03-358A-A6B9-F9CD-5FD85CFE50D4}"/>
              </a:ext>
            </a:extLst>
          </p:cNvPr>
          <p:cNvSpPr/>
          <p:nvPr/>
        </p:nvSpPr>
        <p:spPr>
          <a:xfrm rot="16200000">
            <a:off x="996213" y="3809080"/>
            <a:ext cx="596734" cy="237255"/>
          </a:xfrm>
          <a:prstGeom prst="notch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Notched Right Arrow 41">
            <a:extLst>
              <a:ext uri="{FF2B5EF4-FFF2-40B4-BE49-F238E27FC236}">
                <a16:creationId xmlns:a16="http://schemas.microsoft.com/office/drawing/2014/main" id="{EB471735-94FA-3D3B-1179-1CDDF08F3FC4}"/>
              </a:ext>
            </a:extLst>
          </p:cNvPr>
          <p:cNvSpPr/>
          <p:nvPr/>
        </p:nvSpPr>
        <p:spPr>
          <a:xfrm>
            <a:off x="8764862" y="2524096"/>
            <a:ext cx="596734" cy="237255"/>
          </a:xfrm>
          <a:prstGeom prst="notch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B61D2E95-C7D7-FDE7-59E4-89628600CF4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7813" b="93848" l="3418" r="96484">
                        <a14:foregroundMark x1="58594" y1="16016" x2="58594" y2="16016"/>
                        <a14:foregroundMark x1="57129" y1="7813" x2="50000" y2="8105"/>
                        <a14:foregroundMark x1="48047" y1="87793" x2="38477" y2="90039"/>
                        <a14:foregroundMark x1="38477" y1="90039" x2="31641" y2="93848"/>
                        <a14:foregroundMark x1="31641" y1="93848" x2="31445" y2="93945"/>
                        <a14:foregroundMark x1="3418" y1="75391" x2="12402" y2="82813"/>
                        <a14:foregroundMark x1="91602" y1="82422" x2="94531" y2="50000"/>
                        <a14:foregroundMark x1="96484" y1="45410" x2="95996" y2="48145"/>
                      </a14:backgroundRemoval>
                    </a14:imgEffect>
                  </a14:imgLayer>
                </a14:imgProps>
              </a:ext>
            </a:extLst>
          </a:blip>
          <a:stretch>
            <a:fillRect/>
          </a:stretch>
        </p:blipFill>
        <p:spPr>
          <a:xfrm>
            <a:off x="9794491" y="1527712"/>
            <a:ext cx="1945753" cy="1937651"/>
          </a:xfrm>
          <a:prstGeom prst="rect">
            <a:avLst/>
          </a:prstGeom>
        </p:spPr>
      </p:pic>
      <p:sp>
        <p:nvSpPr>
          <p:cNvPr id="46" name="TextBox 45">
            <a:extLst>
              <a:ext uri="{FF2B5EF4-FFF2-40B4-BE49-F238E27FC236}">
                <a16:creationId xmlns:a16="http://schemas.microsoft.com/office/drawing/2014/main" id="{B2DD5A77-C125-E4E9-4800-F78A95077637}"/>
              </a:ext>
            </a:extLst>
          </p:cNvPr>
          <p:cNvSpPr txBox="1"/>
          <p:nvPr/>
        </p:nvSpPr>
        <p:spPr>
          <a:xfrm>
            <a:off x="9342736" y="459123"/>
            <a:ext cx="2849264" cy="830997"/>
          </a:xfrm>
          <a:prstGeom prst="rect">
            <a:avLst/>
          </a:prstGeom>
          <a:noFill/>
        </p:spPr>
        <p:txBody>
          <a:bodyPr wrap="square" rtlCol="0">
            <a:spAutoFit/>
          </a:bodyPr>
          <a:lstStyle/>
          <a:p>
            <a:pPr algn="l" latinLnBrk="0"/>
            <a:r>
              <a:rPr lang="en-US" sz="1600" b="1" i="1" u="none" strike="noStrike" dirty="0">
                <a:solidFill>
                  <a:srgbClr val="000000"/>
                </a:solidFill>
                <a:effectLst/>
                <a:latin typeface="Factor A"/>
              </a:rPr>
              <a:t>Note:</a:t>
            </a:r>
            <a:endParaRPr lang="en-US" sz="1600" b="1" i="0" u="none" strike="noStrike" dirty="0">
              <a:solidFill>
                <a:srgbClr val="000000"/>
              </a:solidFill>
              <a:effectLst/>
              <a:latin typeface="Factor A"/>
            </a:endParaRPr>
          </a:p>
          <a:p>
            <a:pPr algn="l"/>
            <a:r>
              <a:rPr lang="en-US" sz="1600" b="0" i="1" u="none" strike="noStrike" dirty="0">
                <a:solidFill>
                  <a:srgbClr val="000000"/>
                </a:solidFill>
                <a:effectLst/>
                <a:latin typeface="Inter"/>
              </a:rPr>
              <a:t>ChatGPT is available for free with certain limitations. </a:t>
            </a:r>
          </a:p>
        </p:txBody>
      </p:sp>
      <p:sp>
        <p:nvSpPr>
          <p:cNvPr id="2" name="Slide Number Placeholder 1">
            <a:extLst>
              <a:ext uri="{FF2B5EF4-FFF2-40B4-BE49-F238E27FC236}">
                <a16:creationId xmlns:a16="http://schemas.microsoft.com/office/drawing/2014/main" id="{E5284BA0-9A76-75F7-7D4D-A7B6940D9E43}"/>
              </a:ext>
            </a:extLst>
          </p:cNvPr>
          <p:cNvSpPr>
            <a:spLocks noGrp="1"/>
          </p:cNvSpPr>
          <p:nvPr>
            <p:ph type="sldNum" sz="quarter" idx="17"/>
          </p:nvPr>
        </p:nvSpPr>
        <p:spPr>
          <a:xfrm>
            <a:off x="10028420" y="6356350"/>
            <a:ext cx="1325380" cy="365125"/>
          </a:xfrm>
        </p:spPr>
        <p:txBody>
          <a:bodyPr/>
          <a:lstStyle/>
          <a:p>
            <a:pPr algn="r">
              <a:defRPr/>
            </a:pPr>
            <a:r>
              <a:rPr lang="de-DE"/>
              <a:t>Page </a:t>
            </a:r>
            <a:fld id="{EBC07571-3134-BB4B-B83F-1A9FE18D34F3}" type="slidenum">
              <a:rPr lang="de-DE" smtClean="0"/>
              <a:pPr algn="r">
                <a:defRPr/>
              </a:pPr>
              <a:t>3</a:t>
            </a:fld>
            <a:endParaRPr lang="de-DE" dirty="0"/>
          </a:p>
        </p:txBody>
      </p:sp>
      <p:sp>
        <p:nvSpPr>
          <p:cNvPr id="4" name="Folded Corner 3">
            <a:extLst>
              <a:ext uri="{FF2B5EF4-FFF2-40B4-BE49-F238E27FC236}">
                <a16:creationId xmlns:a16="http://schemas.microsoft.com/office/drawing/2014/main" id="{8261309E-D1AD-F51E-9754-F6203545D4E1}"/>
              </a:ext>
            </a:extLst>
          </p:cNvPr>
          <p:cNvSpPr/>
          <p:nvPr/>
        </p:nvSpPr>
        <p:spPr>
          <a:xfrm rot="20774919">
            <a:off x="8572914" y="4166476"/>
            <a:ext cx="3334764" cy="1574652"/>
          </a:xfrm>
          <a:prstGeom prst="foldedCorner">
            <a:avLst/>
          </a:prstGeom>
          <a:effectLst>
            <a:outerShdw blurRad="50800" dist="38100" dir="5400000" algn="t" rotWithShape="0">
              <a:prstClr val="black">
                <a:alpha val="40000"/>
              </a:prstClr>
            </a:outerShdw>
          </a:effectLst>
          <a:scene3d>
            <a:camera prst="obliqueTopLef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eaLnBrk="1" hangingPunct="1">
              <a:lnSpc>
                <a:spcPct val="110000"/>
              </a:lnSpc>
              <a:spcBef>
                <a:spcPct val="0"/>
              </a:spcBef>
              <a:buClr>
                <a:srgbClr val="000000"/>
              </a:buClr>
            </a:pPr>
            <a:endParaRPr lang="en-US" sz="1600" b="1" dirty="0">
              <a:solidFill>
                <a:schemeClr val="bg1"/>
              </a:solidFill>
              <a:latin typeface="Century Gothic" panose="020B0502020202020204" pitchFamily="34" charset="0"/>
            </a:endParaRPr>
          </a:p>
          <a:p>
            <a:pPr eaLnBrk="1" hangingPunct="1">
              <a:lnSpc>
                <a:spcPct val="110000"/>
              </a:lnSpc>
              <a:spcBef>
                <a:spcPct val="0"/>
              </a:spcBef>
              <a:buClr>
                <a:srgbClr val="000000"/>
              </a:buClr>
            </a:pPr>
            <a:r>
              <a:rPr lang="en-US" sz="2000" b="1" u="sng" dirty="0">
                <a:solidFill>
                  <a:srgbClr val="FF0000"/>
                </a:solidFill>
                <a:latin typeface="Century Gothic" panose="020B0502020202020204" pitchFamily="34" charset="0"/>
              </a:rPr>
              <a:t>Important :</a:t>
            </a:r>
          </a:p>
          <a:p>
            <a:pPr eaLnBrk="1" hangingPunct="1">
              <a:lnSpc>
                <a:spcPct val="110000"/>
              </a:lnSpc>
              <a:spcBef>
                <a:spcPct val="0"/>
              </a:spcBef>
              <a:buClr>
                <a:srgbClr val="000000"/>
              </a:buClr>
            </a:pPr>
            <a:endParaRPr lang="en-US" sz="1600" b="1" u="sng" dirty="0">
              <a:solidFill>
                <a:srgbClr val="FF0000"/>
              </a:solidFill>
              <a:latin typeface="Century Gothic" panose="020B0502020202020204" pitchFamily="34" charset="0"/>
            </a:endParaRPr>
          </a:p>
          <a:p>
            <a:pPr marL="171450" indent="-171450" eaLnBrk="1" hangingPunct="1">
              <a:lnSpc>
                <a:spcPct val="110000"/>
              </a:lnSpc>
              <a:spcBef>
                <a:spcPct val="0"/>
              </a:spcBef>
              <a:buClr>
                <a:schemeClr val="bg1"/>
              </a:buClr>
              <a:buFont typeface="Arial" panose="020B0604020202020204" pitchFamily="34" charset="0"/>
              <a:buChar char="•"/>
            </a:pPr>
            <a:r>
              <a:rPr lang="en-US" sz="1600" dirty="0">
                <a:solidFill>
                  <a:schemeClr val="bg1"/>
                </a:solidFill>
                <a:latin typeface="Century Gothic" panose="020B0502020202020204" pitchFamily="34" charset="0"/>
              </a:rPr>
              <a:t>AI has risks and opportunities</a:t>
            </a:r>
          </a:p>
          <a:p>
            <a:pPr marL="171450" indent="-171450" eaLnBrk="1" hangingPunct="1">
              <a:lnSpc>
                <a:spcPct val="110000"/>
              </a:lnSpc>
              <a:spcBef>
                <a:spcPct val="0"/>
              </a:spcBef>
              <a:buClr>
                <a:schemeClr val="bg1"/>
              </a:buClr>
              <a:buFont typeface="Arial" panose="020B0604020202020204" pitchFamily="34" charset="0"/>
              <a:buChar char="•"/>
            </a:pPr>
            <a:r>
              <a:rPr lang="en-US" sz="1600" dirty="0">
                <a:solidFill>
                  <a:schemeClr val="bg1"/>
                </a:solidFill>
                <a:latin typeface="Century Gothic" panose="020B0502020202020204" pitchFamily="34" charset="0"/>
              </a:rPr>
              <a:t>Try to learn some details and make the best use of it</a:t>
            </a:r>
          </a:p>
        </p:txBody>
      </p:sp>
      <p:pic>
        <p:nvPicPr>
          <p:cNvPr id="5" name="Graphic 4" descr="Pin with solid fill">
            <a:extLst>
              <a:ext uri="{FF2B5EF4-FFF2-40B4-BE49-F238E27FC236}">
                <a16:creationId xmlns:a16="http://schemas.microsoft.com/office/drawing/2014/main" id="{974D6CD2-F83F-DB3F-E9D6-AEB720312F3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4244370">
            <a:off x="9910453" y="3779438"/>
            <a:ext cx="558478" cy="558478"/>
          </a:xfrm>
          <a:prstGeom prst="rect">
            <a:avLst/>
          </a:prstGeom>
        </p:spPr>
      </p:pic>
      <p:pic>
        <p:nvPicPr>
          <p:cNvPr id="1026" name="Picture 2">
            <a:extLst>
              <a:ext uri="{FF2B5EF4-FFF2-40B4-BE49-F238E27FC236}">
                <a16:creationId xmlns:a16="http://schemas.microsoft.com/office/drawing/2014/main" id="{3418EB67-DAF3-A670-1ACB-746BAC5636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05137" y="1588755"/>
            <a:ext cx="4726830" cy="181556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C1604AE-06C2-7F60-658C-30F5389631E9}"/>
              </a:ext>
            </a:extLst>
          </p:cNvPr>
          <p:cNvSpPr/>
          <p:nvPr/>
        </p:nvSpPr>
        <p:spPr>
          <a:xfrm rot="859038">
            <a:off x="5277177" y="3152243"/>
            <a:ext cx="801770" cy="23862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695202"/>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4F3F-BB2D-EDCE-2336-0402B58A2735}"/>
              </a:ext>
            </a:extLst>
          </p:cNvPr>
          <p:cNvSpPr>
            <a:spLocks noGrp="1"/>
          </p:cNvSpPr>
          <p:nvPr>
            <p:ph type="title"/>
          </p:nvPr>
        </p:nvSpPr>
        <p:spPr>
          <a:xfrm>
            <a:off x="338567" y="288001"/>
            <a:ext cx="11514865" cy="751806"/>
          </a:xfrm>
        </p:spPr>
        <p:txBody>
          <a:bodyPr>
            <a:noAutofit/>
          </a:bodyPr>
          <a:lstStyle/>
          <a:p>
            <a:r>
              <a:rPr lang="en-US" sz="3600" dirty="0">
                <a:solidFill>
                  <a:schemeClr val="accent1"/>
                </a:solidFill>
                <a:latin typeface="Aharoni" panose="02010803020104030203" pitchFamily="2" charset="-79"/>
                <a:cs typeface="Aharoni" panose="02010803020104030203" pitchFamily="2" charset="-79"/>
              </a:rPr>
              <a:t>Conditional Statement and Loop in Python</a:t>
            </a:r>
          </a:p>
        </p:txBody>
      </p:sp>
      <p:pic>
        <p:nvPicPr>
          <p:cNvPr id="10" name="Picture 9">
            <a:extLst>
              <a:ext uri="{FF2B5EF4-FFF2-40B4-BE49-F238E27FC236}">
                <a16:creationId xmlns:a16="http://schemas.microsoft.com/office/drawing/2014/main" id="{BB730318-6131-91E8-76CD-97D4EDD133D8}"/>
              </a:ext>
            </a:extLst>
          </p:cNvPr>
          <p:cNvPicPr>
            <a:picLocks noChangeAspect="1"/>
          </p:cNvPicPr>
          <p:nvPr/>
        </p:nvPicPr>
        <p:blipFill rotWithShape="1">
          <a:blip r:embed="rId2"/>
          <a:srcRect t="13876"/>
          <a:stretch/>
        </p:blipFill>
        <p:spPr>
          <a:xfrm>
            <a:off x="765065" y="1603432"/>
            <a:ext cx="10661868" cy="4032055"/>
          </a:xfrm>
          <a:prstGeom prst="rect">
            <a:avLst/>
          </a:prstGeom>
        </p:spPr>
      </p:pic>
      <p:sp>
        <p:nvSpPr>
          <p:cNvPr id="2" name="Slide Number Placeholder 1">
            <a:extLst>
              <a:ext uri="{FF2B5EF4-FFF2-40B4-BE49-F238E27FC236}">
                <a16:creationId xmlns:a16="http://schemas.microsoft.com/office/drawing/2014/main" id="{B32F4B9C-19D1-B8AE-6193-FE3AE36B801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30</a:t>
            </a:fld>
            <a:endParaRPr lang="de-DE" dirty="0"/>
          </a:p>
        </p:txBody>
      </p:sp>
    </p:spTree>
    <p:extLst>
      <p:ext uri="{BB962C8B-B14F-4D97-AF65-F5344CB8AC3E}">
        <p14:creationId xmlns:p14="http://schemas.microsoft.com/office/powerpoint/2010/main" val="48089299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C0EF379-C87D-B462-90BC-141C3973B3B6}"/>
              </a:ext>
            </a:extLst>
          </p:cNvPr>
          <p:cNvSpPr txBox="1"/>
          <p:nvPr/>
        </p:nvSpPr>
        <p:spPr>
          <a:xfrm>
            <a:off x="1731617" y="1148521"/>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6" name="TextBox 5">
            <a:extLst>
              <a:ext uri="{FF2B5EF4-FFF2-40B4-BE49-F238E27FC236}">
                <a16:creationId xmlns:a16="http://schemas.microsoft.com/office/drawing/2014/main" id="{AAE1FBA3-1E13-9D90-5A01-3B2E8747AD12}"/>
              </a:ext>
            </a:extLst>
          </p:cNvPr>
          <p:cNvSpPr txBox="1"/>
          <p:nvPr/>
        </p:nvSpPr>
        <p:spPr>
          <a:xfrm>
            <a:off x="719402" y="1107752"/>
            <a:ext cx="10916007" cy="707886"/>
          </a:xfrm>
          <a:prstGeom prst="rect">
            <a:avLst/>
          </a:prstGeom>
          <a:noFill/>
        </p:spPr>
        <p:txBody>
          <a:bodyPr wrap="square">
            <a:spAutoFit/>
          </a:bodyPr>
          <a:lstStyle/>
          <a:p>
            <a:pPr marL="380990" indent="-380990">
              <a:buFont typeface="Wingdings" pitchFamily="2" charset="77"/>
              <a:buChar char="§"/>
            </a:pPr>
            <a:r>
              <a:rPr lang="en-US" sz="2000" dirty="0">
                <a:solidFill>
                  <a:srgbClr val="151515"/>
                </a:solidFill>
              </a:rPr>
              <a:t>Data analysis is a process of inspecting, cleansing, transforming and modeling data with the goal of discovering useful information, informing conclusions and supporting decision making. </a:t>
            </a:r>
            <a:endParaRPr lang="en-US" sz="2000" dirty="0">
              <a:solidFill>
                <a:srgbClr val="0D0D0D"/>
              </a:solidFill>
            </a:endParaRPr>
          </a:p>
        </p:txBody>
      </p:sp>
      <p:pic>
        <p:nvPicPr>
          <p:cNvPr id="7" name="Picture 6">
            <a:extLst>
              <a:ext uri="{FF2B5EF4-FFF2-40B4-BE49-F238E27FC236}">
                <a16:creationId xmlns:a16="http://schemas.microsoft.com/office/drawing/2014/main" id="{0CAA64A2-F821-7F4B-C600-0CF557EA59A2}"/>
              </a:ext>
            </a:extLst>
          </p:cNvPr>
          <p:cNvPicPr>
            <a:picLocks noChangeAspect="1"/>
          </p:cNvPicPr>
          <p:nvPr/>
        </p:nvPicPr>
        <p:blipFill>
          <a:blip r:embed="rId3"/>
          <a:stretch>
            <a:fillRect/>
          </a:stretch>
        </p:blipFill>
        <p:spPr>
          <a:xfrm>
            <a:off x="2523727" y="2267853"/>
            <a:ext cx="6912768" cy="4088497"/>
          </a:xfrm>
          <a:prstGeom prst="rect">
            <a:avLst/>
          </a:prstGeom>
        </p:spPr>
      </p:pic>
      <p:sp>
        <p:nvSpPr>
          <p:cNvPr id="2" name="Slide Number Placeholder 1">
            <a:extLst>
              <a:ext uri="{FF2B5EF4-FFF2-40B4-BE49-F238E27FC236}">
                <a16:creationId xmlns:a16="http://schemas.microsoft.com/office/drawing/2014/main" id="{FFDD63D5-FD16-B29E-BB7B-E55E61EEC20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31</a:t>
            </a:fld>
            <a:endParaRPr lang="de-DE" dirty="0"/>
          </a:p>
        </p:txBody>
      </p:sp>
      <p:sp>
        <p:nvSpPr>
          <p:cNvPr id="8" name="TextBox 7">
            <a:extLst>
              <a:ext uri="{FF2B5EF4-FFF2-40B4-BE49-F238E27FC236}">
                <a16:creationId xmlns:a16="http://schemas.microsoft.com/office/drawing/2014/main" id="{B071460C-E79C-6E00-FAF7-11D2BFC0150B}"/>
              </a:ext>
            </a:extLst>
          </p:cNvPr>
          <p:cNvSpPr txBox="1"/>
          <p:nvPr/>
        </p:nvSpPr>
        <p:spPr>
          <a:xfrm>
            <a:off x="412091" y="233999"/>
            <a:ext cx="3285265" cy="646331"/>
          </a:xfrm>
          <a:prstGeom prst="rect">
            <a:avLst/>
          </a:prstGeom>
          <a:noFill/>
        </p:spPr>
        <p:txBody>
          <a:bodyPr wrap="square">
            <a:spAutoFit/>
          </a:bodyPr>
          <a:lstStyle/>
          <a:p>
            <a:r>
              <a:rPr lang="en-US" sz="3600" dirty="0">
                <a:solidFill>
                  <a:schemeClr val="accent1"/>
                </a:solidFill>
                <a:latin typeface="Aharoni" panose="02010803020104030203" pitchFamily="2" charset="-79"/>
                <a:cs typeface="Aharoni" panose="02010803020104030203" pitchFamily="2" charset="-79"/>
              </a:rPr>
              <a:t>Data Analysis</a:t>
            </a:r>
            <a:endParaRPr lang="en-US" sz="3600" dirty="0"/>
          </a:p>
        </p:txBody>
      </p:sp>
    </p:spTree>
    <p:extLst>
      <p:ext uri="{BB962C8B-B14F-4D97-AF65-F5344CB8AC3E}">
        <p14:creationId xmlns:p14="http://schemas.microsoft.com/office/powerpoint/2010/main" val="197554078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13FD89A-7B33-ECAB-3E38-4D23694FD38A}"/>
              </a:ext>
            </a:extLst>
          </p:cNvPr>
          <p:cNvSpPr txBox="1"/>
          <p:nvPr/>
        </p:nvSpPr>
        <p:spPr>
          <a:xfrm>
            <a:off x="3666435" y="300382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8" name="TextBox 7">
            <a:extLst>
              <a:ext uri="{FF2B5EF4-FFF2-40B4-BE49-F238E27FC236}">
                <a16:creationId xmlns:a16="http://schemas.microsoft.com/office/drawing/2014/main" id="{F55B7601-EBD7-FF89-7D39-9D75ED68D971}"/>
              </a:ext>
            </a:extLst>
          </p:cNvPr>
          <p:cNvSpPr txBox="1"/>
          <p:nvPr/>
        </p:nvSpPr>
        <p:spPr>
          <a:xfrm>
            <a:off x="1007435" y="1508787"/>
            <a:ext cx="9934315" cy="1200329"/>
          </a:xfrm>
          <a:prstGeom prst="rect">
            <a:avLst/>
          </a:prstGeom>
          <a:noFill/>
        </p:spPr>
        <p:txBody>
          <a:bodyPr wrap="square">
            <a:spAutoFit/>
          </a:bodyPr>
          <a:lstStyle/>
          <a:p>
            <a:r>
              <a:rPr lang="en-US" sz="2400" dirty="0">
                <a:highlight>
                  <a:srgbClr val="FFFFFF"/>
                </a:highlight>
              </a:rPr>
              <a:t>NumPy is a Python library for numerical computation, providing tools for handling large datasets with multi-dimensional arrays and a wide range of mathematical functions.</a:t>
            </a:r>
            <a:endParaRPr lang="en-US" sz="2400" dirty="0"/>
          </a:p>
        </p:txBody>
      </p:sp>
      <p:pic>
        <p:nvPicPr>
          <p:cNvPr id="9" name="Picture 8">
            <a:extLst>
              <a:ext uri="{FF2B5EF4-FFF2-40B4-BE49-F238E27FC236}">
                <a16:creationId xmlns:a16="http://schemas.microsoft.com/office/drawing/2014/main" id="{90350121-B5E0-13DB-736D-7234B28A6DD7}"/>
              </a:ext>
            </a:extLst>
          </p:cNvPr>
          <p:cNvPicPr>
            <a:picLocks noChangeAspect="1"/>
          </p:cNvPicPr>
          <p:nvPr/>
        </p:nvPicPr>
        <p:blipFill>
          <a:blip r:embed="rId3"/>
          <a:stretch>
            <a:fillRect/>
          </a:stretch>
        </p:blipFill>
        <p:spPr>
          <a:xfrm>
            <a:off x="2257062" y="2616731"/>
            <a:ext cx="7677877" cy="3550396"/>
          </a:xfrm>
          <a:prstGeom prst="rect">
            <a:avLst/>
          </a:prstGeom>
        </p:spPr>
      </p:pic>
      <p:sp>
        <p:nvSpPr>
          <p:cNvPr id="2" name="Slide Number Placeholder 1">
            <a:extLst>
              <a:ext uri="{FF2B5EF4-FFF2-40B4-BE49-F238E27FC236}">
                <a16:creationId xmlns:a16="http://schemas.microsoft.com/office/drawing/2014/main" id="{F7982531-8FC3-FA25-E895-036D1027233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32</a:t>
            </a:fld>
            <a:endParaRPr lang="de-DE" dirty="0"/>
          </a:p>
        </p:txBody>
      </p:sp>
      <p:sp>
        <p:nvSpPr>
          <p:cNvPr id="6" name="TextBox 5">
            <a:extLst>
              <a:ext uri="{FF2B5EF4-FFF2-40B4-BE49-F238E27FC236}">
                <a16:creationId xmlns:a16="http://schemas.microsoft.com/office/drawing/2014/main" id="{3B3B98C8-F60A-DAA8-775D-0DC0C72FFC73}"/>
              </a:ext>
            </a:extLst>
          </p:cNvPr>
          <p:cNvSpPr txBox="1"/>
          <p:nvPr/>
        </p:nvSpPr>
        <p:spPr>
          <a:xfrm>
            <a:off x="464653" y="367707"/>
            <a:ext cx="6097656" cy="646331"/>
          </a:xfrm>
          <a:prstGeom prst="rect">
            <a:avLst/>
          </a:prstGeom>
          <a:noFill/>
        </p:spPr>
        <p:txBody>
          <a:bodyPr wrap="square">
            <a:spAutoFit/>
          </a:bodyPr>
          <a:lstStyle/>
          <a:p>
            <a:r>
              <a:rPr lang="en-US" sz="3600" dirty="0">
                <a:solidFill>
                  <a:schemeClr val="accent1"/>
                </a:solidFill>
                <a:latin typeface="Aharoni" panose="02010803020104030203" pitchFamily="2" charset="-79"/>
                <a:cs typeface="Aharoni" panose="02010803020104030203" pitchFamily="2" charset="-79"/>
              </a:rPr>
              <a:t>NumPy in Python </a:t>
            </a:r>
            <a:endParaRPr lang="en-US" sz="3600" dirty="0"/>
          </a:p>
        </p:txBody>
      </p:sp>
      <p:pic>
        <p:nvPicPr>
          <p:cNvPr id="16" name="Picture 15" descr="A blue and black logo&#10;&#10;Description automatically generated">
            <a:extLst>
              <a:ext uri="{FF2B5EF4-FFF2-40B4-BE49-F238E27FC236}">
                <a16:creationId xmlns:a16="http://schemas.microsoft.com/office/drawing/2014/main" id="{B004F1CA-53AC-C054-AFD6-C2DE52CC9073}"/>
              </a:ext>
            </a:extLst>
          </p:cNvPr>
          <p:cNvPicPr>
            <a:picLocks noChangeAspect="1"/>
          </p:cNvPicPr>
          <p:nvPr/>
        </p:nvPicPr>
        <p:blipFill>
          <a:blip r:embed="rId4"/>
          <a:stretch>
            <a:fillRect/>
          </a:stretch>
        </p:blipFill>
        <p:spPr>
          <a:xfrm>
            <a:off x="9205016" y="113025"/>
            <a:ext cx="2770809" cy="889444"/>
          </a:xfrm>
          <a:prstGeom prst="rect">
            <a:avLst/>
          </a:prstGeom>
        </p:spPr>
      </p:pic>
    </p:spTree>
    <p:extLst>
      <p:ext uri="{BB962C8B-B14F-4D97-AF65-F5344CB8AC3E}">
        <p14:creationId xmlns:p14="http://schemas.microsoft.com/office/powerpoint/2010/main" val="1937491168"/>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E3F96C-AA4B-5DA7-E6A1-2AE47E40A64E}"/>
              </a:ext>
            </a:extLst>
          </p:cNvPr>
          <p:cNvSpPr>
            <a:spLocks noGrp="1"/>
          </p:cNvSpPr>
          <p:nvPr>
            <p:ph sz="quarter" idx="13"/>
          </p:nvPr>
        </p:nvSpPr>
        <p:spPr>
          <a:xfrm>
            <a:off x="715619" y="1614738"/>
            <a:ext cx="3744416" cy="4416491"/>
          </a:xfrm>
        </p:spPr>
        <p:txBody>
          <a:bodyPr>
            <a:normAutofit/>
          </a:bodyPr>
          <a:lstStyle/>
          <a:p>
            <a:pPr>
              <a:spcAft>
                <a:spcPts val="800"/>
              </a:spcAft>
              <a:buClr>
                <a:srgbClr val="FF0000"/>
              </a:buClr>
              <a:buFont typeface="Wingdings" pitchFamily="2" charset="77"/>
              <a:buChar char="§"/>
            </a:pPr>
            <a:r>
              <a:rPr lang="en-US" dirty="0"/>
              <a:t>Installation NumPy</a:t>
            </a:r>
          </a:p>
          <a:p>
            <a:pPr>
              <a:spcAft>
                <a:spcPts val="800"/>
              </a:spcAft>
              <a:buFont typeface="Wingdings" pitchFamily="2" charset="77"/>
              <a:buChar char="Ø"/>
            </a:pPr>
            <a:r>
              <a:rPr lang="en-US" dirty="0"/>
              <a:t>Pip install numpy</a:t>
            </a:r>
          </a:p>
          <a:p>
            <a:pPr>
              <a:spcAft>
                <a:spcPts val="800"/>
              </a:spcAft>
              <a:buFont typeface="Wingdings" pitchFamily="2" charset="77"/>
              <a:buChar char="Ø"/>
            </a:pPr>
            <a:endParaRPr lang="en-US" dirty="0"/>
          </a:p>
          <a:p>
            <a:pPr>
              <a:spcAft>
                <a:spcPts val="800"/>
              </a:spcAft>
              <a:buClr>
                <a:srgbClr val="FF0000"/>
              </a:buClr>
              <a:buFont typeface="Wingdings" pitchFamily="2" charset="77"/>
              <a:buChar char="§"/>
            </a:pPr>
            <a:r>
              <a:rPr lang="en-US" dirty="0"/>
              <a:t>Import NumPy</a:t>
            </a:r>
          </a:p>
          <a:p>
            <a:pPr>
              <a:spcAft>
                <a:spcPts val="800"/>
              </a:spcAft>
              <a:buFont typeface="Wingdings" pitchFamily="2" charset="77"/>
              <a:buChar char="Ø"/>
            </a:pPr>
            <a:r>
              <a:rPr lang="en-US" dirty="0"/>
              <a:t>Import numpy as np</a:t>
            </a:r>
          </a:p>
          <a:p>
            <a:pPr>
              <a:spcAft>
                <a:spcPts val="800"/>
              </a:spcAft>
              <a:buFont typeface="Wingdings" pitchFamily="2" charset="77"/>
              <a:buChar char="Ø"/>
            </a:pPr>
            <a:endParaRPr lang="en-US" dirty="0"/>
          </a:p>
          <a:p>
            <a:pPr>
              <a:spcAft>
                <a:spcPts val="800"/>
              </a:spcAft>
              <a:buClr>
                <a:srgbClr val="FF0000"/>
              </a:buClr>
              <a:buFont typeface="Wingdings" pitchFamily="2" charset="77"/>
              <a:buChar char="§"/>
            </a:pPr>
            <a:r>
              <a:rPr lang="en-US" dirty="0"/>
              <a:t>Creating NumPy Arrays</a:t>
            </a:r>
          </a:p>
          <a:p>
            <a:pPr>
              <a:spcAft>
                <a:spcPts val="800"/>
              </a:spcAft>
              <a:buFont typeface="Wingdings" pitchFamily="2" charset="77"/>
              <a:buChar char="Ø"/>
            </a:pPr>
            <a:r>
              <a:rPr lang="en-US" dirty="0"/>
              <a:t>x=</a:t>
            </a:r>
            <a:r>
              <a:rPr lang="en-US" dirty="0" err="1"/>
              <a:t>np.array</a:t>
            </a:r>
            <a:r>
              <a:rPr lang="en-US" dirty="0"/>
              <a:t>([1,2,3])</a:t>
            </a:r>
          </a:p>
          <a:p>
            <a:pPr marL="0" indent="0">
              <a:spcAft>
                <a:spcPts val="800"/>
              </a:spcAft>
              <a:buNone/>
            </a:pPr>
            <a:endParaRPr lang="en-US" dirty="0"/>
          </a:p>
          <a:p>
            <a:pPr>
              <a:spcAft>
                <a:spcPts val="800"/>
              </a:spcAft>
              <a:buFont typeface="Wingdings" pitchFamily="2" charset="77"/>
              <a:buChar char="§"/>
            </a:pPr>
            <a:endParaRPr lang="en-US" dirty="0"/>
          </a:p>
        </p:txBody>
      </p:sp>
      <p:sp>
        <p:nvSpPr>
          <p:cNvPr id="3" name="Title 2">
            <a:extLst>
              <a:ext uri="{FF2B5EF4-FFF2-40B4-BE49-F238E27FC236}">
                <a16:creationId xmlns:a16="http://schemas.microsoft.com/office/drawing/2014/main" id="{2D0D4B0A-0431-67ED-38BB-635A64B05B9E}"/>
              </a:ext>
            </a:extLst>
          </p:cNvPr>
          <p:cNvSpPr>
            <a:spLocks noGrp="1"/>
          </p:cNvSpPr>
          <p:nvPr>
            <p:ph type="title"/>
          </p:nvPr>
        </p:nvSpPr>
        <p:spPr>
          <a:xfrm>
            <a:off x="473676" y="343413"/>
            <a:ext cx="8944033" cy="508500"/>
          </a:xfrm>
        </p:spPr>
        <p:txBody>
          <a:bodyPr wrap="square" anchor="t">
            <a:normAutofit fontScale="90000"/>
          </a:bodyPr>
          <a:lstStyle/>
          <a:p>
            <a:r>
              <a:rPr lang="en-US" dirty="0">
                <a:solidFill>
                  <a:schemeClr val="accent1"/>
                </a:solidFill>
                <a:latin typeface="Aharoni" panose="02010803020104030203" pitchFamily="2" charset="-79"/>
                <a:cs typeface="Aharoni" panose="02010803020104030203" pitchFamily="2" charset="-79"/>
              </a:rPr>
              <a:t>Installation &amp; Import NumPy</a:t>
            </a:r>
          </a:p>
        </p:txBody>
      </p:sp>
      <p:pic>
        <p:nvPicPr>
          <p:cNvPr id="6" name="Picture 5" descr="A screenshot of a computer&#10;&#10;Description automatically generated">
            <a:extLst>
              <a:ext uri="{FF2B5EF4-FFF2-40B4-BE49-F238E27FC236}">
                <a16:creationId xmlns:a16="http://schemas.microsoft.com/office/drawing/2014/main" id="{3B013878-0A9B-6379-348B-77A3DB898EE6}"/>
              </a:ext>
            </a:extLst>
          </p:cNvPr>
          <p:cNvPicPr>
            <a:picLocks noChangeAspect="1"/>
          </p:cNvPicPr>
          <p:nvPr/>
        </p:nvPicPr>
        <p:blipFill>
          <a:blip r:embed="rId2"/>
          <a:stretch>
            <a:fillRect/>
          </a:stretch>
        </p:blipFill>
        <p:spPr>
          <a:xfrm>
            <a:off x="5323679" y="1892831"/>
            <a:ext cx="6385727" cy="3168351"/>
          </a:xfrm>
          <a:prstGeom prst="rect">
            <a:avLst/>
          </a:prstGeom>
          <a:noFill/>
        </p:spPr>
      </p:pic>
      <p:sp>
        <p:nvSpPr>
          <p:cNvPr id="4" name="Slide Number Placeholder 3">
            <a:extLst>
              <a:ext uri="{FF2B5EF4-FFF2-40B4-BE49-F238E27FC236}">
                <a16:creationId xmlns:a16="http://schemas.microsoft.com/office/drawing/2014/main" id="{6B17DE04-F506-FB41-300C-D70CF33076D5}"/>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33</a:t>
            </a:fld>
            <a:endParaRPr lang="de-DE" dirty="0"/>
          </a:p>
        </p:txBody>
      </p:sp>
    </p:spTree>
    <p:extLst>
      <p:ext uri="{BB962C8B-B14F-4D97-AF65-F5344CB8AC3E}">
        <p14:creationId xmlns:p14="http://schemas.microsoft.com/office/powerpoint/2010/main" val="71515841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4309F10-642E-AD60-B0F9-9F3F5631D58A}"/>
              </a:ext>
            </a:extLst>
          </p:cNvPr>
          <p:cNvPicPr>
            <a:picLocks noChangeAspect="1"/>
          </p:cNvPicPr>
          <p:nvPr/>
        </p:nvPicPr>
        <p:blipFill>
          <a:blip r:embed="rId3"/>
          <a:stretch>
            <a:fillRect/>
          </a:stretch>
        </p:blipFill>
        <p:spPr>
          <a:xfrm>
            <a:off x="544871" y="2276872"/>
            <a:ext cx="5936709" cy="3531893"/>
          </a:xfrm>
          <a:prstGeom prst="rect">
            <a:avLst/>
          </a:prstGeom>
          <a:noFill/>
        </p:spPr>
      </p:pic>
      <p:sp>
        <p:nvSpPr>
          <p:cNvPr id="4" name="Title 3">
            <a:extLst>
              <a:ext uri="{FF2B5EF4-FFF2-40B4-BE49-F238E27FC236}">
                <a16:creationId xmlns:a16="http://schemas.microsoft.com/office/drawing/2014/main" id="{B2173BF5-270C-2601-D52E-0C3C00DC0108}"/>
              </a:ext>
            </a:extLst>
          </p:cNvPr>
          <p:cNvSpPr>
            <a:spLocks noGrp="1"/>
          </p:cNvSpPr>
          <p:nvPr>
            <p:ph type="title"/>
          </p:nvPr>
        </p:nvSpPr>
        <p:spPr>
          <a:xfrm>
            <a:off x="544871" y="461222"/>
            <a:ext cx="2358975" cy="508500"/>
          </a:xfrm>
        </p:spPr>
        <p:txBody>
          <a:bodyPr wrap="square" anchor="t">
            <a:noAutofit/>
          </a:bodyPr>
          <a:lstStyle/>
          <a:p>
            <a:r>
              <a:rPr lang="en-US" dirty="0">
                <a:solidFill>
                  <a:schemeClr val="accent1"/>
                </a:solidFill>
                <a:latin typeface="Aharoni" panose="02010803020104030203" pitchFamily="2" charset="-79"/>
                <a:cs typeface="Aharoni" panose="02010803020104030203" pitchFamily="2" charset="-79"/>
              </a:rPr>
              <a:t>Pandas</a:t>
            </a:r>
          </a:p>
        </p:txBody>
      </p:sp>
      <p:sp>
        <p:nvSpPr>
          <p:cNvPr id="2" name="Content Placeholder 1">
            <a:extLst>
              <a:ext uri="{FF2B5EF4-FFF2-40B4-BE49-F238E27FC236}">
                <a16:creationId xmlns:a16="http://schemas.microsoft.com/office/drawing/2014/main" id="{8CC12F73-B569-CE87-E796-CF9EDD5D088F}"/>
              </a:ext>
            </a:extLst>
          </p:cNvPr>
          <p:cNvSpPr>
            <a:spLocks noGrp="1"/>
          </p:cNvSpPr>
          <p:nvPr>
            <p:ph sz="quarter" idx="18"/>
          </p:nvPr>
        </p:nvSpPr>
        <p:spPr>
          <a:xfrm>
            <a:off x="6817264" y="2096262"/>
            <a:ext cx="5041900" cy="3531894"/>
          </a:xfrm>
        </p:spPr>
        <p:txBody>
          <a:bodyPr>
            <a:normAutofit/>
          </a:bodyPr>
          <a:lstStyle/>
          <a:p>
            <a:pPr>
              <a:spcAft>
                <a:spcPts val="800"/>
              </a:spcAft>
            </a:pPr>
            <a:r>
              <a:rPr lang="en-US" dirty="0"/>
              <a:t>The name “pandas” has a reference to both “panel data”, and python data analysis” .</a:t>
            </a:r>
          </a:p>
          <a:p>
            <a:pPr>
              <a:spcAft>
                <a:spcPts val="800"/>
              </a:spcAft>
            </a:pPr>
            <a:r>
              <a:rPr lang="en-US" dirty="0"/>
              <a:t>Pandas is a python library used for working with data sets. It has functions for analyzing, cleaning, exploring, and manipulating data. Read and  write data structures and different formats </a:t>
            </a:r>
            <a:r>
              <a:rPr lang="en-US" b="0" i="0" dirty="0">
                <a:effectLst/>
                <a:highlight>
                  <a:srgbClr val="FFFFFF"/>
                </a:highlight>
              </a:rPr>
              <a:t>.csv, .html, .doc, .text, .</a:t>
            </a:r>
            <a:r>
              <a:rPr lang="en-US" b="0" i="0" dirty="0" err="1">
                <a:effectLst/>
                <a:highlight>
                  <a:srgbClr val="FFFFFF"/>
                </a:highlight>
              </a:rPr>
              <a:t>json</a:t>
            </a:r>
            <a:r>
              <a:rPr lang="en-US" b="0" i="0" dirty="0">
                <a:effectLst/>
                <a:highlight>
                  <a:srgbClr val="FFFFFF"/>
                </a:highlight>
              </a:rPr>
              <a:t> files. </a:t>
            </a:r>
            <a:endParaRPr lang="en-US" dirty="0"/>
          </a:p>
        </p:txBody>
      </p:sp>
      <p:sp>
        <p:nvSpPr>
          <p:cNvPr id="6" name="TextBox 5">
            <a:extLst>
              <a:ext uri="{FF2B5EF4-FFF2-40B4-BE49-F238E27FC236}">
                <a16:creationId xmlns:a16="http://schemas.microsoft.com/office/drawing/2014/main" id="{CAFA7D51-1599-3F2D-5C02-F8BF0E40728E}"/>
              </a:ext>
            </a:extLst>
          </p:cNvPr>
          <p:cNvSpPr txBox="1"/>
          <p:nvPr/>
        </p:nvSpPr>
        <p:spPr>
          <a:xfrm>
            <a:off x="4249531" y="4028661"/>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2400" dirty="0" err="1">
              <a:solidFill>
                <a:srgbClr val="000000"/>
              </a:solidFill>
              <a:latin typeface="Calibri"/>
            </a:endParaRPr>
          </a:p>
        </p:txBody>
      </p:sp>
      <p:sp>
        <p:nvSpPr>
          <p:cNvPr id="3" name="Slide Number Placeholder 2">
            <a:extLst>
              <a:ext uri="{FF2B5EF4-FFF2-40B4-BE49-F238E27FC236}">
                <a16:creationId xmlns:a16="http://schemas.microsoft.com/office/drawing/2014/main" id="{860837BF-DBB3-0832-7FFD-3C0C2D5AA286}"/>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34</a:t>
            </a:fld>
            <a:endParaRPr lang="de-DE" dirty="0"/>
          </a:p>
        </p:txBody>
      </p:sp>
      <p:pic>
        <p:nvPicPr>
          <p:cNvPr id="10" name="Picture 9" descr="A blue bear on a yellow board&#10;&#10;Description automatically generated">
            <a:extLst>
              <a:ext uri="{FF2B5EF4-FFF2-40B4-BE49-F238E27FC236}">
                <a16:creationId xmlns:a16="http://schemas.microsoft.com/office/drawing/2014/main" id="{FDEDDAB7-1A5D-69CA-8A0C-A4DD008E5D79}"/>
              </a:ext>
            </a:extLst>
          </p:cNvPr>
          <p:cNvPicPr>
            <a:picLocks noChangeAspect="1"/>
          </p:cNvPicPr>
          <p:nvPr/>
        </p:nvPicPr>
        <p:blipFill rotWithShape="1">
          <a:blip r:embed="rId4"/>
          <a:srcRect l="56249"/>
          <a:stretch/>
        </p:blipFill>
        <p:spPr>
          <a:xfrm>
            <a:off x="10204174" y="196096"/>
            <a:ext cx="1285462" cy="1314651"/>
          </a:xfrm>
          <a:prstGeom prst="rect">
            <a:avLst/>
          </a:prstGeom>
        </p:spPr>
      </p:pic>
    </p:spTree>
    <p:extLst>
      <p:ext uri="{BB962C8B-B14F-4D97-AF65-F5344CB8AC3E}">
        <p14:creationId xmlns:p14="http://schemas.microsoft.com/office/powerpoint/2010/main" val="167386197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1F37EC-9DEB-1A9B-E9A3-3039F6408BF4}"/>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35</a:t>
            </a:fld>
            <a:endParaRPr lang="de-DE" dirty="0"/>
          </a:p>
        </p:txBody>
      </p:sp>
      <p:sp>
        <p:nvSpPr>
          <p:cNvPr id="6" name="TextBox 5">
            <a:extLst>
              <a:ext uri="{FF2B5EF4-FFF2-40B4-BE49-F238E27FC236}">
                <a16:creationId xmlns:a16="http://schemas.microsoft.com/office/drawing/2014/main" id="{8BFBFFA5-9943-01E4-9B04-E740FA24EEE4}"/>
              </a:ext>
            </a:extLst>
          </p:cNvPr>
          <p:cNvSpPr txBox="1"/>
          <p:nvPr/>
        </p:nvSpPr>
        <p:spPr>
          <a:xfrm>
            <a:off x="6904403" y="631201"/>
            <a:ext cx="5288627" cy="830997"/>
          </a:xfrm>
          <a:prstGeom prst="rect">
            <a:avLst/>
          </a:prstGeom>
          <a:noFill/>
        </p:spPr>
        <p:txBody>
          <a:bodyPr wrap="none" rtlCol="0">
            <a:spAutoFit/>
          </a:bodyPr>
          <a:lstStyle/>
          <a:p>
            <a:r>
              <a:rPr lang="en-US" sz="4800" dirty="0">
                <a:solidFill>
                  <a:schemeClr val="accent1"/>
                </a:solidFill>
                <a:latin typeface="Aharoni" panose="02010803020104030203" pitchFamily="2" charset="-79"/>
                <a:cs typeface="Aharoni" panose="02010803020104030203" pitchFamily="2" charset="-79"/>
              </a:rPr>
              <a:t>To Be continue … </a:t>
            </a:r>
          </a:p>
        </p:txBody>
      </p:sp>
      <p:sp>
        <p:nvSpPr>
          <p:cNvPr id="7" name="TextBox 6">
            <a:extLst>
              <a:ext uri="{FF2B5EF4-FFF2-40B4-BE49-F238E27FC236}">
                <a16:creationId xmlns:a16="http://schemas.microsoft.com/office/drawing/2014/main" id="{8656C5B4-E9B9-795D-F690-70B2F5F41F71}"/>
              </a:ext>
            </a:extLst>
          </p:cNvPr>
          <p:cNvSpPr txBox="1"/>
          <p:nvPr/>
        </p:nvSpPr>
        <p:spPr>
          <a:xfrm>
            <a:off x="7063691" y="3429000"/>
            <a:ext cx="5128309" cy="1323439"/>
          </a:xfrm>
          <a:prstGeom prst="rect">
            <a:avLst/>
          </a:prstGeom>
          <a:noFill/>
        </p:spPr>
        <p:txBody>
          <a:bodyPr wrap="square" rtlCol="0">
            <a:spAutoFit/>
          </a:bodyPr>
          <a:lstStyle/>
          <a:p>
            <a:r>
              <a:rPr lang="en-US" sz="8000" b="1" dirty="0"/>
              <a:t>Thank you</a:t>
            </a:r>
          </a:p>
        </p:txBody>
      </p:sp>
      <p:pic>
        <p:nvPicPr>
          <p:cNvPr id="9" name="Picture 8" descr="A person with short brown hair wearing glasses&#10;&#10;Description automatically generated">
            <a:extLst>
              <a:ext uri="{FF2B5EF4-FFF2-40B4-BE49-F238E27FC236}">
                <a16:creationId xmlns:a16="http://schemas.microsoft.com/office/drawing/2014/main" id="{E2824EF0-D30B-E28C-2C9A-93585CE312EF}"/>
              </a:ext>
            </a:extLst>
          </p:cNvPr>
          <p:cNvPicPr>
            <a:picLocks noChangeAspect="1"/>
          </p:cNvPicPr>
          <p:nvPr/>
        </p:nvPicPr>
        <p:blipFill>
          <a:blip r:embed="rId2"/>
          <a:stretch>
            <a:fillRect/>
          </a:stretch>
        </p:blipFill>
        <p:spPr>
          <a:xfrm>
            <a:off x="-1" y="0"/>
            <a:ext cx="6835515" cy="6858000"/>
          </a:xfrm>
          <a:prstGeom prst="rect">
            <a:avLst/>
          </a:prstGeom>
        </p:spPr>
      </p:pic>
    </p:spTree>
    <p:extLst>
      <p:ext uri="{BB962C8B-B14F-4D97-AF65-F5344CB8AC3E}">
        <p14:creationId xmlns:p14="http://schemas.microsoft.com/office/powerpoint/2010/main" val="391052538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4609EA-5A14-F92D-7D86-4F6A21EBE5D6}"/>
              </a:ext>
            </a:extLst>
          </p:cNvPr>
          <p:cNvSpPr>
            <a:spLocks noGrp="1"/>
          </p:cNvSpPr>
          <p:nvPr>
            <p:ph type="title"/>
          </p:nvPr>
        </p:nvSpPr>
        <p:spPr>
          <a:xfrm>
            <a:off x="572515" y="326101"/>
            <a:ext cx="8944033" cy="508500"/>
          </a:xfrm>
        </p:spPr>
        <p:txBody>
          <a:bodyPr>
            <a:normAutofit fontScale="90000"/>
          </a:bodyPr>
          <a:lstStyle/>
          <a:p>
            <a:r>
              <a:rPr lang="en-US" dirty="0">
                <a:solidFill>
                  <a:schemeClr val="accent1"/>
                </a:solidFill>
                <a:latin typeface="Aharoni" panose="02010803020104030203" pitchFamily="2" charset="-79"/>
                <a:cs typeface="Aharoni" panose="02010803020104030203" pitchFamily="2" charset="-79"/>
              </a:rPr>
              <a:t>Large Language Model </a:t>
            </a:r>
          </a:p>
        </p:txBody>
      </p:sp>
      <p:pic>
        <p:nvPicPr>
          <p:cNvPr id="47" name="Picture 46">
            <a:extLst>
              <a:ext uri="{FF2B5EF4-FFF2-40B4-BE49-F238E27FC236}">
                <a16:creationId xmlns:a16="http://schemas.microsoft.com/office/drawing/2014/main" id="{5DD8702F-917A-D3E7-CA42-0D374CFDD53D}"/>
              </a:ext>
            </a:extLst>
          </p:cNvPr>
          <p:cNvPicPr>
            <a:picLocks noChangeAspect="1"/>
          </p:cNvPicPr>
          <p:nvPr/>
        </p:nvPicPr>
        <p:blipFill>
          <a:blip r:embed="rId3"/>
          <a:stretch>
            <a:fillRect/>
          </a:stretch>
        </p:blipFill>
        <p:spPr>
          <a:xfrm>
            <a:off x="1944653" y="2532628"/>
            <a:ext cx="8302693" cy="4006284"/>
          </a:xfrm>
          <a:prstGeom prst="rect">
            <a:avLst/>
          </a:prstGeom>
        </p:spPr>
      </p:pic>
      <p:sp>
        <p:nvSpPr>
          <p:cNvPr id="2" name="Slide Number Placeholder 1">
            <a:extLst>
              <a:ext uri="{FF2B5EF4-FFF2-40B4-BE49-F238E27FC236}">
                <a16:creationId xmlns:a16="http://schemas.microsoft.com/office/drawing/2014/main" id="{A800ACC2-D550-FDA6-1859-8E5C325C250F}"/>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4</a:t>
            </a:fld>
            <a:endParaRPr lang="de-DE" dirty="0"/>
          </a:p>
        </p:txBody>
      </p:sp>
      <p:sp>
        <p:nvSpPr>
          <p:cNvPr id="5" name="TextBox 4">
            <a:extLst>
              <a:ext uri="{FF2B5EF4-FFF2-40B4-BE49-F238E27FC236}">
                <a16:creationId xmlns:a16="http://schemas.microsoft.com/office/drawing/2014/main" id="{CB0C9E0D-9AC6-6CAA-CCFD-36D518A5C43B}"/>
              </a:ext>
            </a:extLst>
          </p:cNvPr>
          <p:cNvSpPr txBox="1"/>
          <p:nvPr/>
        </p:nvSpPr>
        <p:spPr>
          <a:xfrm>
            <a:off x="572515" y="1083449"/>
            <a:ext cx="11158331" cy="400110"/>
          </a:xfrm>
          <a:prstGeom prst="rect">
            <a:avLst/>
          </a:prstGeom>
          <a:noFill/>
        </p:spPr>
        <p:txBody>
          <a:bodyPr wrap="square">
            <a:spAutoFit/>
          </a:bodyPr>
          <a:lstStyle/>
          <a:p>
            <a:r>
              <a:rPr lang="en-US" sz="2000" b="0" i="0" u="none" strike="noStrike" dirty="0">
                <a:solidFill>
                  <a:srgbClr val="000000"/>
                </a:solidFill>
                <a:effectLst/>
              </a:rPr>
              <a:t>The more parameters a model has, the better it can understand and generate complex language.</a:t>
            </a:r>
            <a:endParaRPr lang="en-US" sz="2000" dirty="0"/>
          </a:p>
        </p:txBody>
      </p:sp>
    </p:spTree>
    <p:extLst>
      <p:ext uri="{BB962C8B-B14F-4D97-AF65-F5344CB8AC3E}">
        <p14:creationId xmlns:p14="http://schemas.microsoft.com/office/powerpoint/2010/main" val="203131298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4609EA-5A14-F92D-7D86-4F6A21EBE5D6}"/>
              </a:ext>
            </a:extLst>
          </p:cNvPr>
          <p:cNvSpPr>
            <a:spLocks noGrp="1"/>
          </p:cNvSpPr>
          <p:nvPr>
            <p:ph type="title"/>
          </p:nvPr>
        </p:nvSpPr>
        <p:spPr>
          <a:xfrm>
            <a:off x="572515" y="326101"/>
            <a:ext cx="8944033" cy="508500"/>
          </a:xfrm>
        </p:spPr>
        <p:txBody>
          <a:bodyPr>
            <a:normAutofit fontScale="90000"/>
          </a:bodyPr>
          <a:lstStyle/>
          <a:p>
            <a:r>
              <a:rPr lang="en-US" dirty="0">
                <a:solidFill>
                  <a:schemeClr val="accent1"/>
                </a:solidFill>
                <a:latin typeface="Aharoni" panose="02010803020104030203" pitchFamily="2" charset="-79"/>
                <a:cs typeface="Aharoni" panose="02010803020104030203" pitchFamily="2" charset="-79"/>
              </a:rPr>
              <a:t>How LLM Work</a:t>
            </a:r>
          </a:p>
        </p:txBody>
      </p:sp>
      <p:sp>
        <p:nvSpPr>
          <p:cNvPr id="11" name="Cloud Callout 10">
            <a:extLst>
              <a:ext uri="{FF2B5EF4-FFF2-40B4-BE49-F238E27FC236}">
                <a16:creationId xmlns:a16="http://schemas.microsoft.com/office/drawing/2014/main" id="{5F73ADC5-D7DE-220D-B288-4B46E3773CF7}"/>
              </a:ext>
            </a:extLst>
          </p:cNvPr>
          <p:cNvSpPr/>
          <p:nvPr/>
        </p:nvSpPr>
        <p:spPr>
          <a:xfrm>
            <a:off x="4855952" y="1799316"/>
            <a:ext cx="4797911" cy="1995545"/>
          </a:xfrm>
          <a:prstGeom prst="cloudCallout">
            <a:avLst>
              <a:gd name="adj1" fmla="val -69448"/>
              <a:gd name="adj2" fmla="val 486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Quickly think : What comes next?</a:t>
            </a:r>
          </a:p>
        </p:txBody>
      </p:sp>
      <p:sp>
        <p:nvSpPr>
          <p:cNvPr id="2" name="Slide Number Placeholder 1">
            <a:extLst>
              <a:ext uri="{FF2B5EF4-FFF2-40B4-BE49-F238E27FC236}">
                <a16:creationId xmlns:a16="http://schemas.microsoft.com/office/drawing/2014/main" id="{0C8697A4-FE3E-48CB-209F-1D67AFB89449}"/>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5</a:t>
            </a:fld>
            <a:endParaRPr lang="de-DE" dirty="0"/>
          </a:p>
        </p:txBody>
      </p:sp>
      <p:sp>
        <p:nvSpPr>
          <p:cNvPr id="4" name="TextBox 3">
            <a:extLst>
              <a:ext uri="{FF2B5EF4-FFF2-40B4-BE49-F238E27FC236}">
                <a16:creationId xmlns:a16="http://schemas.microsoft.com/office/drawing/2014/main" id="{6D918D98-29AE-FA0B-8CF6-38C4F6EE4A12}"/>
              </a:ext>
            </a:extLst>
          </p:cNvPr>
          <p:cNvSpPr txBox="1"/>
          <p:nvPr/>
        </p:nvSpPr>
        <p:spPr>
          <a:xfrm>
            <a:off x="1453002" y="3243595"/>
            <a:ext cx="2444900" cy="707886"/>
          </a:xfrm>
          <a:prstGeom prst="rect">
            <a:avLst/>
          </a:prstGeom>
          <a:noFill/>
        </p:spPr>
        <p:txBody>
          <a:bodyPr wrap="none" rtlCol="0">
            <a:spAutoFit/>
          </a:bodyPr>
          <a:lstStyle/>
          <a:p>
            <a:r>
              <a:rPr lang="en-US" sz="2000" dirty="0">
                <a:effectLst/>
                <a:highlight>
                  <a:srgbClr val="FFFFFF"/>
                </a:highlight>
                <a:latin typeface="ArialMT"/>
              </a:rPr>
              <a:t>In the absence of </a:t>
            </a:r>
          </a:p>
          <a:p>
            <a:r>
              <a:rPr lang="en-US" sz="2000" dirty="0">
                <a:effectLst/>
                <a:highlight>
                  <a:srgbClr val="FFFFFF"/>
                </a:highlight>
                <a:latin typeface="ArialMT"/>
              </a:rPr>
              <a:t>an external force ... </a:t>
            </a:r>
            <a:endParaRPr lang="en-US" sz="2000" dirty="0">
              <a:effectLst/>
              <a:highlight>
                <a:srgbClr val="FFFFFF"/>
              </a:highlight>
            </a:endParaRPr>
          </a:p>
        </p:txBody>
      </p:sp>
      <p:sp>
        <p:nvSpPr>
          <p:cNvPr id="5" name="TextBox 4">
            <a:extLst>
              <a:ext uri="{FF2B5EF4-FFF2-40B4-BE49-F238E27FC236}">
                <a16:creationId xmlns:a16="http://schemas.microsoft.com/office/drawing/2014/main" id="{56D789EA-84E0-2B0F-D4B4-D6C930930930}"/>
              </a:ext>
            </a:extLst>
          </p:cNvPr>
          <p:cNvSpPr txBox="1"/>
          <p:nvPr/>
        </p:nvSpPr>
        <p:spPr>
          <a:xfrm>
            <a:off x="594492" y="1043773"/>
            <a:ext cx="3233962" cy="369332"/>
          </a:xfrm>
          <a:prstGeom prst="rect">
            <a:avLst/>
          </a:prstGeom>
          <a:noFill/>
        </p:spPr>
        <p:txBody>
          <a:bodyPr wrap="none" rtlCol="0">
            <a:spAutoFit/>
          </a:bodyPr>
          <a:lstStyle/>
          <a:p>
            <a:r>
              <a:rPr lang="en-US" dirty="0"/>
              <a:t>Next word prediction paradigm</a:t>
            </a:r>
          </a:p>
        </p:txBody>
      </p:sp>
    </p:spTree>
    <p:extLst>
      <p:ext uri="{BB962C8B-B14F-4D97-AF65-F5344CB8AC3E}">
        <p14:creationId xmlns:p14="http://schemas.microsoft.com/office/powerpoint/2010/main" val="22747271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4609EA-5A14-F92D-7D86-4F6A21EBE5D6}"/>
              </a:ext>
            </a:extLst>
          </p:cNvPr>
          <p:cNvSpPr>
            <a:spLocks noGrp="1"/>
          </p:cNvSpPr>
          <p:nvPr>
            <p:ph type="title"/>
          </p:nvPr>
        </p:nvSpPr>
        <p:spPr>
          <a:xfrm>
            <a:off x="572515" y="326101"/>
            <a:ext cx="4349269" cy="508500"/>
          </a:xfrm>
        </p:spPr>
        <p:txBody>
          <a:bodyPr>
            <a:normAutofit fontScale="90000"/>
          </a:bodyPr>
          <a:lstStyle/>
          <a:p>
            <a:r>
              <a:rPr lang="en-US" dirty="0">
                <a:solidFill>
                  <a:schemeClr val="accent1"/>
                </a:solidFill>
                <a:latin typeface="Aharoni" panose="02010803020104030203" pitchFamily="2" charset="-79"/>
                <a:cs typeface="Aharoni" panose="02010803020104030203" pitchFamily="2" charset="-79"/>
              </a:rPr>
              <a:t>How LLM Work</a:t>
            </a:r>
          </a:p>
        </p:txBody>
      </p:sp>
      <p:sp>
        <p:nvSpPr>
          <p:cNvPr id="9" name="TextBox 8">
            <a:extLst>
              <a:ext uri="{FF2B5EF4-FFF2-40B4-BE49-F238E27FC236}">
                <a16:creationId xmlns:a16="http://schemas.microsoft.com/office/drawing/2014/main" id="{EF6C2E28-FF81-454D-EBF4-50A922E8C5CA}"/>
              </a:ext>
            </a:extLst>
          </p:cNvPr>
          <p:cNvSpPr txBox="1"/>
          <p:nvPr/>
        </p:nvSpPr>
        <p:spPr>
          <a:xfrm>
            <a:off x="594492" y="1043773"/>
            <a:ext cx="3233962" cy="369332"/>
          </a:xfrm>
          <a:prstGeom prst="rect">
            <a:avLst/>
          </a:prstGeom>
          <a:noFill/>
        </p:spPr>
        <p:txBody>
          <a:bodyPr wrap="none" rtlCol="0">
            <a:spAutoFit/>
          </a:bodyPr>
          <a:lstStyle/>
          <a:p>
            <a:r>
              <a:rPr lang="en-US" dirty="0"/>
              <a:t>Next word prediction paradigm</a:t>
            </a:r>
          </a:p>
        </p:txBody>
      </p:sp>
      <p:sp>
        <p:nvSpPr>
          <p:cNvPr id="10" name="TextBox 9">
            <a:extLst>
              <a:ext uri="{FF2B5EF4-FFF2-40B4-BE49-F238E27FC236}">
                <a16:creationId xmlns:a16="http://schemas.microsoft.com/office/drawing/2014/main" id="{551770BF-9261-7838-F3FF-97717CF67BB8}"/>
              </a:ext>
            </a:extLst>
          </p:cNvPr>
          <p:cNvSpPr txBox="1"/>
          <p:nvPr/>
        </p:nvSpPr>
        <p:spPr>
          <a:xfrm>
            <a:off x="1453002" y="3243595"/>
            <a:ext cx="2444900" cy="707886"/>
          </a:xfrm>
          <a:prstGeom prst="rect">
            <a:avLst/>
          </a:prstGeom>
          <a:noFill/>
        </p:spPr>
        <p:txBody>
          <a:bodyPr wrap="none" rtlCol="0">
            <a:spAutoFit/>
          </a:bodyPr>
          <a:lstStyle/>
          <a:p>
            <a:r>
              <a:rPr lang="en-US" sz="2000" dirty="0">
                <a:effectLst/>
                <a:highlight>
                  <a:srgbClr val="FFFFFF"/>
                </a:highlight>
                <a:latin typeface="ArialMT"/>
              </a:rPr>
              <a:t>In the absence of </a:t>
            </a:r>
          </a:p>
          <a:p>
            <a:r>
              <a:rPr lang="en-US" sz="2000" dirty="0">
                <a:effectLst/>
                <a:highlight>
                  <a:srgbClr val="FFFFFF"/>
                </a:highlight>
                <a:latin typeface="ArialMT"/>
              </a:rPr>
              <a:t>an external force ... </a:t>
            </a:r>
            <a:endParaRPr lang="en-US" sz="2000" dirty="0">
              <a:effectLst/>
              <a:highlight>
                <a:srgbClr val="FFFFFF"/>
              </a:highlight>
            </a:endParaRPr>
          </a:p>
        </p:txBody>
      </p:sp>
      <p:sp>
        <p:nvSpPr>
          <p:cNvPr id="5" name="Left Brace 4">
            <a:extLst>
              <a:ext uri="{FF2B5EF4-FFF2-40B4-BE49-F238E27FC236}">
                <a16:creationId xmlns:a16="http://schemas.microsoft.com/office/drawing/2014/main" id="{E654689F-246A-4943-66FE-B3E25AFCD992}"/>
              </a:ext>
            </a:extLst>
          </p:cNvPr>
          <p:cNvSpPr/>
          <p:nvPr/>
        </p:nvSpPr>
        <p:spPr>
          <a:xfrm>
            <a:off x="3826602" y="1286301"/>
            <a:ext cx="693293" cy="5053088"/>
          </a:xfrm>
          <a:prstGeom prst="leftBrace">
            <a:avLst>
              <a:gd name="adj1" fmla="val 25401"/>
              <a:gd name="adj2" fmla="val 50000"/>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6" name="TextBox 5">
            <a:extLst>
              <a:ext uri="{FF2B5EF4-FFF2-40B4-BE49-F238E27FC236}">
                <a16:creationId xmlns:a16="http://schemas.microsoft.com/office/drawing/2014/main" id="{9D5B271B-9F72-031E-5F89-05B3C9903432}"/>
              </a:ext>
            </a:extLst>
          </p:cNvPr>
          <p:cNvSpPr txBox="1"/>
          <p:nvPr/>
        </p:nvSpPr>
        <p:spPr>
          <a:xfrm>
            <a:off x="4405987" y="1286300"/>
            <a:ext cx="1402948" cy="369332"/>
          </a:xfrm>
          <a:prstGeom prst="rect">
            <a:avLst/>
          </a:prstGeom>
          <a:noFill/>
        </p:spPr>
        <p:txBody>
          <a:bodyPr wrap="none" rtlCol="0">
            <a:spAutoFit/>
          </a:bodyPr>
          <a:lstStyle/>
          <a:p>
            <a:r>
              <a:rPr lang="en-US" dirty="0">
                <a:effectLst/>
                <a:highlight>
                  <a:srgbClr val="FFFFFF"/>
                </a:highlight>
                <a:latin typeface="ArialMT"/>
              </a:rPr>
              <a:t>momentum </a:t>
            </a:r>
            <a:endParaRPr lang="en-US" dirty="0">
              <a:effectLst/>
              <a:highlight>
                <a:srgbClr val="FFFFFF"/>
              </a:highlight>
            </a:endParaRPr>
          </a:p>
        </p:txBody>
      </p:sp>
      <p:sp>
        <p:nvSpPr>
          <p:cNvPr id="8" name="TextBox 7">
            <a:extLst>
              <a:ext uri="{FF2B5EF4-FFF2-40B4-BE49-F238E27FC236}">
                <a16:creationId xmlns:a16="http://schemas.microsoft.com/office/drawing/2014/main" id="{188985BE-6B47-D522-0A0F-EE6E1D72FBE7}"/>
              </a:ext>
            </a:extLst>
          </p:cNvPr>
          <p:cNvSpPr txBox="1"/>
          <p:nvPr/>
        </p:nvSpPr>
        <p:spPr>
          <a:xfrm>
            <a:off x="4414123" y="2668093"/>
            <a:ext cx="508473" cy="369332"/>
          </a:xfrm>
          <a:prstGeom prst="rect">
            <a:avLst/>
          </a:prstGeom>
          <a:noFill/>
        </p:spPr>
        <p:txBody>
          <a:bodyPr wrap="none" rtlCol="0">
            <a:spAutoFit/>
          </a:bodyPr>
          <a:lstStyle/>
          <a:p>
            <a:r>
              <a:rPr lang="en-US" dirty="0"/>
              <a:t>the</a:t>
            </a:r>
          </a:p>
        </p:txBody>
      </p:sp>
      <p:sp>
        <p:nvSpPr>
          <p:cNvPr id="12" name="TextBox 11">
            <a:extLst>
              <a:ext uri="{FF2B5EF4-FFF2-40B4-BE49-F238E27FC236}">
                <a16:creationId xmlns:a16="http://schemas.microsoft.com/office/drawing/2014/main" id="{90C3BC50-8383-C0D2-19A1-E6FC1CCC4F8C}"/>
              </a:ext>
            </a:extLst>
          </p:cNvPr>
          <p:cNvSpPr txBox="1"/>
          <p:nvPr/>
        </p:nvSpPr>
        <p:spPr>
          <a:xfrm>
            <a:off x="4367241" y="4237009"/>
            <a:ext cx="437940" cy="369332"/>
          </a:xfrm>
          <a:prstGeom prst="rect">
            <a:avLst/>
          </a:prstGeom>
          <a:noFill/>
        </p:spPr>
        <p:txBody>
          <a:bodyPr wrap="none" rtlCol="0">
            <a:spAutoFit/>
          </a:bodyPr>
          <a:lstStyle/>
          <a:p>
            <a:r>
              <a:rPr lang="en-US" dirty="0"/>
              <a:t>on</a:t>
            </a:r>
          </a:p>
        </p:txBody>
      </p:sp>
      <p:sp>
        <p:nvSpPr>
          <p:cNvPr id="13" name="TextBox 12">
            <a:extLst>
              <a:ext uri="{FF2B5EF4-FFF2-40B4-BE49-F238E27FC236}">
                <a16:creationId xmlns:a16="http://schemas.microsoft.com/office/drawing/2014/main" id="{14582DEA-C88E-B6A8-1FFF-E9816F130F70}"/>
              </a:ext>
            </a:extLst>
          </p:cNvPr>
          <p:cNvSpPr txBox="1"/>
          <p:nvPr/>
        </p:nvSpPr>
        <p:spPr>
          <a:xfrm>
            <a:off x="4337126" y="5701242"/>
            <a:ext cx="434734" cy="369332"/>
          </a:xfrm>
          <a:prstGeom prst="rect">
            <a:avLst/>
          </a:prstGeom>
          <a:noFill/>
        </p:spPr>
        <p:txBody>
          <a:bodyPr wrap="none" rtlCol="0">
            <a:spAutoFit/>
          </a:bodyPr>
          <a:lstStyle/>
          <a:p>
            <a:r>
              <a:rPr lang="en-US" dirty="0"/>
              <a:t>an</a:t>
            </a:r>
          </a:p>
        </p:txBody>
      </p:sp>
      <p:sp>
        <p:nvSpPr>
          <p:cNvPr id="14" name="Left Brace 13">
            <a:extLst>
              <a:ext uri="{FF2B5EF4-FFF2-40B4-BE49-F238E27FC236}">
                <a16:creationId xmlns:a16="http://schemas.microsoft.com/office/drawing/2014/main" id="{4DE8B411-9B27-22F0-1BCA-6DC0FAF3B2AB}"/>
              </a:ext>
            </a:extLst>
          </p:cNvPr>
          <p:cNvSpPr/>
          <p:nvPr/>
        </p:nvSpPr>
        <p:spPr>
          <a:xfrm>
            <a:off x="6385001" y="957829"/>
            <a:ext cx="378863" cy="1026274"/>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C7DC09AC-C17F-5DAF-B2EF-A3838363766E}"/>
              </a:ext>
            </a:extLst>
          </p:cNvPr>
          <p:cNvSpPr txBox="1"/>
          <p:nvPr/>
        </p:nvSpPr>
        <p:spPr>
          <a:xfrm>
            <a:off x="6760436" y="895155"/>
            <a:ext cx="351378" cy="369332"/>
          </a:xfrm>
          <a:prstGeom prst="rect">
            <a:avLst/>
          </a:prstGeom>
          <a:noFill/>
        </p:spPr>
        <p:txBody>
          <a:bodyPr wrap="none" rtlCol="0">
            <a:spAutoFit/>
          </a:bodyPr>
          <a:lstStyle/>
          <a:p>
            <a:r>
              <a:rPr lang="en-US" dirty="0"/>
              <a:t>is</a:t>
            </a:r>
          </a:p>
        </p:txBody>
      </p:sp>
      <p:sp>
        <p:nvSpPr>
          <p:cNvPr id="16" name="TextBox 15">
            <a:extLst>
              <a:ext uri="{FF2B5EF4-FFF2-40B4-BE49-F238E27FC236}">
                <a16:creationId xmlns:a16="http://schemas.microsoft.com/office/drawing/2014/main" id="{0C724520-3CF7-3F82-D072-C41BE1D36258}"/>
              </a:ext>
            </a:extLst>
          </p:cNvPr>
          <p:cNvSpPr txBox="1"/>
          <p:nvPr/>
        </p:nvSpPr>
        <p:spPr>
          <a:xfrm>
            <a:off x="6754227" y="1613152"/>
            <a:ext cx="524503" cy="369332"/>
          </a:xfrm>
          <a:prstGeom prst="rect">
            <a:avLst/>
          </a:prstGeom>
          <a:noFill/>
        </p:spPr>
        <p:txBody>
          <a:bodyPr wrap="none" rtlCol="0">
            <a:spAutoFit/>
          </a:bodyPr>
          <a:lstStyle/>
          <a:p>
            <a:r>
              <a:rPr lang="en-US" dirty="0"/>
              <a:t>will</a:t>
            </a:r>
          </a:p>
        </p:txBody>
      </p:sp>
      <p:sp>
        <p:nvSpPr>
          <p:cNvPr id="20" name="Left Brace 19">
            <a:extLst>
              <a:ext uri="{FF2B5EF4-FFF2-40B4-BE49-F238E27FC236}">
                <a16:creationId xmlns:a16="http://schemas.microsoft.com/office/drawing/2014/main" id="{71F16AF4-FF35-E0E3-FDBA-D5F07AA835D3}"/>
              </a:ext>
            </a:extLst>
          </p:cNvPr>
          <p:cNvSpPr/>
          <p:nvPr/>
        </p:nvSpPr>
        <p:spPr>
          <a:xfrm>
            <a:off x="6379819" y="2362706"/>
            <a:ext cx="378863" cy="1026274"/>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e 20">
            <a:extLst>
              <a:ext uri="{FF2B5EF4-FFF2-40B4-BE49-F238E27FC236}">
                <a16:creationId xmlns:a16="http://schemas.microsoft.com/office/drawing/2014/main" id="{932E2A8C-110D-E3B4-EEBF-E523A5384F20}"/>
              </a:ext>
            </a:extLst>
          </p:cNvPr>
          <p:cNvSpPr/>
          <p:nvPr/>
        </p:nvSpPr>
        <p:spPr>
          <a:xfrm>
            <a:off x="6375364" y="3942444"/>
            <a:ext cx="378863" cy="1026274"/>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Left Brace 21">
            <a:extLst>
              <a:ext uri="{FF2B5EF4-FFF2-40B4-BE49-F238E27FC236}">
                <a16:creationId xmlns:a16="http://schemas.microsoft.com/office/drawing/2014/main" id="{AF110A54-37C7-9B95-C20D-F510BF3014EC}"/>
              </a:ext>
            </a:extLst>
          </p:cNvPr>
          <p:cNvSpPr/>
          <p:nvPr/>
        </p:nvSpPr>
        <p:spPr>
          <a:xfrm>
            <a:off x="6319398" y="5544203"/>
            <a:ext cx="378863" cy="683410"/>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8371794D-5D3F-9C54-D189-A68746B78F65}"/>
              </a:ext>
            </a:extLst>
          </p:cNvPr>
          <p:cNvSpPr txBox="1"/>
          <p:nvPr/>
        </p:nvSpPr>
        <p:spPr>
          <a:xfrm>
            <a:off x="6646213" y="2386076"/>
            <a:ext cx="1354858" cy="369332"/>
          </a:xfrm>
          <a:prstGeom prst="rect">
            <a:avLst/>
          </a:prstGeom>
          <a:noFill/>
        </p:spPr>
        <p:txBody>
          <a:bodyPr wrap="none" rtlCol="0">
            <a:spAutoFit/>
          </a:bodyPr>
          <a:lstStyle/>
          <a:p>
            <a:r>
              <a:rPr lang="en-US" dirty="0"/>
              <a:t>momentum</a:t>
            </a:r>
          </a:p>
        </p:txBody>
      </p:sp>
      <p:sp>
        <p:nvSpPr>
          <p:cNvPr id="24" name="TextBox 23">
            <a:extLst>
              <a:ext uri="{FF2B5EF4-FFF2-40B4-BE49-F238E27FC236}">
                <a16:creationId xmlns:a16="http://schemas.microsoft.com/office/drawing/2014/main" id="{D5ADC9B6-35CE-C9CF-1A04-8772FB7E2D1E}"/>
              </a:ext>
            </a:extLst>
          </p:cNvPr>
          <p:cNvSpPr txBox="1"/>
          <p:nvPr/>
        </p:nvSpPr>
        <p:spPr>
          <a:xfrm>
            <a:off x="6673848" y="3086511"/>
            <a:ext cx="817853" cy="369332"/>
          </a:xfrm>
          <a:prstGeom prst="rect">
            <a:avLst/>
          </a:prstGeom>
          <a:noFill/>
        </p:spPr>
        <p:txBody>
          <a:bodyPr wrap="none" rtlCol="0">
            <a:spAutoFit/>
          </a:bodyPr>
          <a:lstStyle/>
          <a:p>
            <a:r>
              <a:rPr lang="en-US" dirty="0"/>
              <a:t>inertia</a:t>
            </a:r>
          </a:p>
        </p:txBody>
      </p:sp>
      <p:sp>
        <p:nvSpPr>
          <p:cNvPr id="25" name="TextBox 24">
            <a:extLst>
              <a:ext uri="{FF2B5EF4-FFF2-40B4-BE49-F238E27FC236}">
                <a16:creationId xmlns:a16="http://schemas.microsoft.com/office/drawing/2014/main" id="{CA8A867A-A6FB-937B-CF36-51595D663A9F}"/>
              </a:ext>
            </a:extLst>
          </p:cNvPr>
          <p:cNvSpPr txBox="1"/>
          <p:nvPr/>
        </p:nvSpPr>
        <p:spPr>
          <a:xfrm>
            <a:off x="6774677" y="3884840"/>
            <a:ext cx="308098" cy="369332"/>
          </a:xfrm>
          <a:prstGeom prst="rect">
            <a:avLst/>
          </a:prstGeom>
          <a:noFill/>
        </p:spPr>
        <p:txBody>
          <a:bodyPr wrap="none" rtlCol="0">
            <a:spAutoFit/>
          </a:bodyPr>
          <a:lstStyle/>
          <a:p>
            <a:r>
              <a:rPr lang="en-US" dirty="0"/>
              <a:t>a</a:t>
            </a:r>
          </a:p>
        </p:txBody>
      </p:sp>
      <p:sp>
        <p:nvSpPr>
          <p:cNvPr id="26" name="TextBox 25">
            <a:extLst>
              <a:ext uri="{FF2B5EF4-FFF2-40B4-BE49-F238E27FC236}">
                <a16:creationId xmlns:a16="http://schemas.microsoft.com/office/drawing/2014/main" id="{6FFD3A79-B68C-6B10-AF58-D867ED982507}"/>
              </a:ext>
            </a:extLst>
          </p:cNvPr>
          <p:cNvSpPr txBox="1"/>
          <p:nvPr/>
        </p:nvSpPr>
        <p:spPr>
          <a:xfrm>
            <a:off x="6712250" y="4583202"/>
            <a:ext cx="508473" cy="369332"/>
          </a:xfrm>
          <a:prstGeom prst="rect">
            <a:avLst/>
          </a:prstGeom>
          <a:noFill/>
        </p:spPr>
        <p:txBody>
          <a:bodyPr wrap="none" rtlCol="0">
            <a:spAutoFit/>
          </a:bodyPr>
          <a:lstStyle/>
          <a:p>
            <a:r>
              <a:rPr lang="en-US" dirty="0"/>
              <a:t>the</a:t>
            </a:r>
          </a:p>
        </p:txBody>
      </p:sp>
      <p:sp>
        <p:nvSpPr>
          <p:cNvPr id="27" name="TextBox 26">
            <a:extLst>
              <a:ext uri="{FF2B5EF4-FFF2-40B4-BE49-F238E27FC236}">
                <a16:creationId xmlns:a16="http://schemas.microsoft.com/office/drawing/2014/main" id="{FA84DF91-9537-F030-939E-595E7E44358D}"/>
              </a:ext>
            </a:extLst>
          </p:cNvPr>
          <p:cNvSpPr txBox="1"/>
          <p:nvPr/>
        </p:nvSpPr>
        <p:spPr>
          <a:xfrm>
            <a:off x="6637998" y="5668899"/>
            <a:ext cx="814647" cy="369332"/>
          </a:xfrm>
          <a:prstGeom prst="rect">
            <a:avLst/>
          </a:prstGeom>
          <a:noFill/>
        </p:spPr>
        <p:txBody>
          <a:bodyPr wrap="none" rtlCol="0">
            <a:spAutoFit/>
          </a:bodyPr>
          <a:lstStyle/>
          <a:p>
            <a:r>
              <a:rPr lang="en-US" dirty="0"/>
              <a:t>object</a:t>
            </a:r>
          </a:p>
        </p:txBody>
      </p:sp>
      <p:sp>
        <p:nvSpPr>
          <p:cNvPr id="28" name="Left Brace 27">
            <a:extLst>
              <a:ext uri="{FF2B5EF4-FFF2-40B4-BE49-F238E27FC236}">
                <a16:creationId xmlns:a16="http://schemas.microsoft.com/office/drawing/2014/main" id="{8EA1951F-90FA-7554-F04A-A307141777E2}"/>
              </a:ext>
            </a:extLst>
          </p:cNvPr>
          <p:cNvSpPr/>
          <p:nvPr/>
        </p:nvSpPr>
        <p:spPr>
          <a:xfrm>
            <a:off x="8731331" y="781131"/>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Left Brace 29">
            <a:extLst>
              <a:ext uri="{FF2B5EF4-FFF2-40B4-BE49-F238E27FC236}">
                <a16:creationId xmlns:a16="http://schemas.microsoft.com/office/drawing/2014/main" id="{C30225A8-8AD4-E369-48A8-DC917AFA5C84}"/>
              </a:ext>
            </a:extLst>
          </p:cNvPr>
          <p:cNvSpPr/>
          <p:nvPr/>
        </p:nvSpPr>
        <p:spPr>
          <a:xfrm>
            <a:off x="8743684" y="1495823"/>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Left Brace 30">
            <a:extLst>
              <a:ext uri="{FF2B5EF4-FFF2-40B4-BE49-F238E27FC236}">
                <a16:creationId xmlns:a16="http://schemas.microsoft.com/office/drawing/2014/main" id="{77378920-5420-CABF-604F-723D4B8EE02A}"/>
              </a:ext>
            </a:extLst>
          </p:cNvPr>
          <p:cNvSpPr/>
          <p:nvPr/>
        </p:nvSpPr>
        <p:spPr>
          <a:xfrm>
            <a:off x="8734180" y="2271856"/>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Left Brace 31">
            <a:extLst>
              <a:ext uri="{FF2B5EF4-FFF2-40B4-BE49-F238E27FC236}">
                <a16:creationId xmlns:a16="http://schemas.microsoft.com/office/drawing/2014/main" id="{16FADBF6-F5E3-9A58-F7BC-F935E81684E6}"/>
              </a:ext>
            </a:extLst>
          </p:cNvPr>
          <p:cNvSpPr/>
          <p:nvPr/>
        </p:nvSpPr>
        <p:spPr>
          <a:xfrm>
            <a:off x="8729223" y="2982032"/>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Left Brace 32">
            <a:extLst>
              <a:ext uri="{FF2B5EF4-FFF2-40B4-BE49-F238E27FC236}">
                <a16:creationId xmlns:a16="http://schemas.microsoft.com/office/drawing/2014/main" id="{01AF000B-F588-A9AB-93FE-AB1ACD0D639B}"/>
              </a:ext>
            </a:extLst>
          </p:cNvPr>
          <p:cNvSpPr/>
          <p:nvPr/>
        </p:nvSpPr>
        <p:spPr>
          <a:xfrm>
            <a:off x="8726374" y="3779084"/>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Left Brace 33">
            <a:extLst>
              <a:ext uri="{FF2B5EF4-FFF2-40B4-BE49-F238E27FC236}">
                <a16:creationId xmlns:a16="http://schemas.microsoft.com/office/drawing/2014/main" id="{AD08FE61-42C1-A0D2-7E0B-95267A227712}"/>
              </a:ext>
            </a:extLst>
          </p:cNvPr>
          <p:cNvSpPr/>
          <p:nvPr/>
        </p:nvSpPr>
        <p:spPr>
          <a:xfrm>
            <a:off x="8738726" y="4484162"/>
            <a:ext cx="378863" cy="64397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Left Brace 34">
            <a:extLst>
              <a:ext uri="{FF2B5EF4-FFF2-40B4-BE49-F238E27FC236}">
                <a16:creationId xmlns:a16="http://schemas.microsoft.com/office/drawing/2014/main" id="{C5B5375C-83A2-3574-F085-7507826CCC97}"/>
              </a:ext>
            </a:extLst>
          </p:cNvPr>
          <p:cNvSpPr/>
          <p:nvPr/>
        </p:nvSpPr>
        <p:spPr>
          <a:xfrm>
            <a:off x="8726373" y="5303594"/>
            <a:ext cx="378863" cy="1164629"/>
          </a:xfrm>
          <a:prstGeom prst="leftBrace">
            <a:avLst/>
          </a:prstGeom>
          <a:ln w="28575"/>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DA24D05A-5263-8AEB-8ECD-4B510B41DBE4}"/>
              </a:ext>
            </a:extLst>
          </p:cNvPr>
          <p:cNvSpPr txBox="1"/>
          <p:nvPr/>
        </p:nvSpPr>
        <p:spPr>
          <a:xfrm>
            <a:off x="9089563" y="665892"/>
            <a:ext cx="1227837" cy="369332"/>
          </a:xfrm>
          <a:prstGeom prst="rect">
            <a:avLst/>
          </a:prstGeom>
          <a:noFill/>
        </p:spPr>
        <p:txBody>
          <a:bodyPr wrap="none" rtlCol="0">
            <a:spAutoFit/>
          </a:bodyPr>
          <a:lstStyle/>
          <a:p>
            <a:r>
              <a:rPr lang="en-US" dirty="0"/>
              <a:t>conserved</a:t>
            </a:r>
          </a:p>
        </p:txBody>
      </p:sp>
      <p:sp>
        <p:nvSpPr>
          <p:cNvPr id="40" name="TextBox 39">
            <a:extLst>
              <a:ext uri="{FF2B5EF4-FFF2-40B4-BE49-F238E27FC236}">
                <a16:creationId xmlns:a16="http://schemas.microsoft.com/office/drawing/2014/main" id="{93AB518F-6908-044C-9455-359784644C09}"/>
              </a:ext>
            </a:extLst>
          </p:cNvPr>
          <p:cNvSpPr txBox="1"/>
          <p:nvPr/>
        </p:nvSpPr>
        <p:spPr>
          <a:xfrm>
            <a:off x="9091181" y="1053040"/>
            <a:ext cx="1070486" cy="369332"/>
          </a:xfrm>
          <a:prstGeom prst="rect">
            <a:avLst/>
          </a:prstGeom>
          <a:noFill/>
        </p:spPr>
        <p:txBody>
          <a:bodyPr wrap="none" rtlCol="0">
            <a:spAutoFit/>
          </a:bodyPr>
          <a:lstStyle/>
          <a:p>
            <a:r>
              <a:rPr lang="en-US" dirty="0"/>
              <a:t>constant</a:t>
            </a:r>
          </a:p>
        </p:txBody>
      </p:sp>
      <p:sp>
        <p:nvSpPr>
          <p:cNvPr id="41" name="TextBox 40">
            <a:extLst>
              <a:ext uri="{FF2B5EF4-FFF2-40B4-BE49-F238E27FC236}">
                <a16:creationId xmlns:a16="http://schemas.microsoft.com/office/drawing/2014/main" id="{4E2CF1ED-9B2F-BA10-C8A5-3E37135AFA17}"/>
              </a:ext>
            </a:extLst>
          </p:cNvPr>
          <p:cNvSpPr txBox="1"/>
          <p:nvPr/>
        </p:nvSpPr>
        <p:spPr>
          <a:xfrm>
            <a:off x="9105236" y="1391325"/>
            <a:ext cx="436338" cy="369332"/>
          </a:xfrm>
          <a:prstGeom prst="rect">
            <a:avLst/>
          </a:prstGeom>
          <a:noFill/>
        </p:spPr>
        <p:txBody>
          <a:bodyPr wrap="none" rtlCol="0">
            <a:spAutoFit/>
          </a:bodyPr>
          <a:lstStyle/>
          <a:p>
            <a:r>
              <a:rPr lang="en-US" dirty="0"/>
              <a:t>be</a:t>
            </a:r>
          </a:p>
        </p:txBody>
      </p:sp>
      <p:sp>
        <p:nvSpPr>
          <p:cNvPr id="42" name="TextBox 41">
            <a:extLst>
              <a:ext uri="{FF2B5EF4-FFF2-40B4-BE49-F238E27FC236}">
                <a16:creationId xmlns:a16="http://schemas.microsoft.com/office/drawing/2014/main" id="{7C410AA7-92D9-4AC9-6D2A-9246A6779A82}"/>
              </a:ext>
            </a:extLst>
          </p:cNvPr>
          <p:cNvSpPr txBox="1"/>
          <p:nvPr/>
        </p:nvSpPr>
        <p:spPr>
          <a:xfrm>
            <a:off x="9071452" y="1786869"/>
            <a:ext cx="513282" cy="369332"/>
          </a:xfrm>
          <a:prstGeom prst="rect">
            <a:avLst/>
          </a:prstGeom>
          <a:noFill/>
        </p:spPr>
        <p:txBody>
          <a:bodyPr wrap="none" rtlCol="0">
            <a:spAutoFit/>
          </a:bodyPr>
          <a:lstStyle/>
          <a:p>
            <a:r>
              <a:rPr lang="en-US" dirty="0"/>
              <a:t>not</a:t>
            </a:r>
          </a:p>
        </p:txBody>
      </p:sp>
      <p:sp>
        <p:nvSpPr>
          <p:cNvPr id="43" name="TextBox 42">
            <a:extLst>
              <a:ext uri="{FF2B5EF4-FFF2-40B4-BE49-F238E27FC236}">
                <a16:creationId xmlns:a16="http://schemas.microsoft.com/office/drawing/2014/main" id="{B346E9A0-3545-6FE6-90C6-A8BE5D7475E3}"/>
              </a:ext>
            </a:extLst>
          </p:cNvPr>
          <p:cNvSpPr txBox="1"/>
          <p:nvPr/>
        </p:nvSpPr>
        <p:spPr>
          <a:xfrm>
            <a:off x="9105236" y="2184465"/>
            <a:ext cx="351378" cy="369332"/>
          </a:xfrm>
          <a:prstGeom prst="rect">
            <a:avLst/>
          </a:prstGeom>
          <a:noFill/>
        </p:spPr>
        <p:txBody>
          <a:bodyPr wrap="none" rtlCol="0">
            <a:spAutoFit/>
          </a:bodyPr>
          <a:lstStyle/>
          <a:p>
            <a:r>
              <a:rPr lang="en-US" dirty="0"/>
              <a:t>is</a:t>
            </a:r>
          </a:p>
        </p:txBody>
      </p:sp>
      <p:sp>
        <p:nvSpPr>
          <p:cNvPr id="44" name="TextBox 43">
            <a:extLst>
              <a:ext uri="{FF2B5EF4-FFF2-40B4-BE49-F238E27FC236}">
                <a16:creationId xmlns:a16="http://schemas.microsoft.com/office/drawing/2014/main" id="{A5F6746D-8436-DABE-8A52-7025C8FD712A}"/>
              </a:ext>
            </a:extLst>
          </p:cNvPr>
          <p:cNvSpPr txBox="1"/>
          <p:nvPr/>
        </p:nvSpPr>
        <p:spPr>
          <a:xfrm>
            <a:off x="9105592" y="2563570"/>
            <a:ext cx="524503" cy="369332"/>
          </a:xfrm>
          <a:prstGeom prst="rect">
            <a:avLst/>
          </a:prstGeom>
          <a:noFill/>
        </p:spPr>
        <p:txBody>
          <a:bodyPr wrap="none" rtlCol="0">
            <a:spAutoFit/>
          </a:bodyPr>
          <a:lstStyle/>
          <a:p>
            <a:r>
              <a:rPr lang="en-US" dirty="0"/>
              <a:t>will</a:t>
            </a:r>
          </a:p>
        </p:txBody>
      </p:sp>
      <p:sp>
        <p:nvSpPr>
          <p:cNvPr id="45" name="TextBox 44">
            <a:extLst>
              <a:ext uri="{FF2B5EF4-FFF2-40B4-BE49-F238E27FC236}">
                <a16:creationId xmlns:a16="http://schemas.microsoft.com/office/drawing/2014/main" id="{96D692DF-9B4A-B508-9E75-77D1C1356AA1}"/>
              </a:ext>
            </a:extLst>
          </p:cNvPr>
          <p:cNvSpPr txBox="1"/>
          <p:nvPr/>
        </p:nvSpPr>
        <p:spPr>
          <a:xfrm>
            <a:off x="9089563" y="3296841"/>
            <a:ext cx="380232" cy="369332"/>
          </a:xfrm>
          <a:prstGeom prst="rect">
            <a:avLst/>
          </a:prstGeom>
          <a:noFill/>
        </p:spPr>
        <p:txBody>
          <a:bodyPr wrap="none" rtlCol="0">
            <a:spAutoFit/>
          </a:bodyPr>
          <a:lstStyle/>
          <a:p>
            <a:r>
              <a:rPr lang="en-US" dirty="0"/>
              <a:t>of</a:t>
            </a:r>
          </a:p>
        </p:txBody>
      </p:sp>
      <p:sp>
        <p:nvSpPr>
          <p:cNvPr id="46" name="TextBox 45">
            <a:extLst>
              <a:ext uri="{FF2B5EF4-FFF2-40B4-BE49-F238E27FC236}">
                <a16:creationId xmlns:a16="http://schemas.microsoft.com/office/drawing/2014/main" id="{9A76DC87-47D1-EF11-78AC-82CA005629B7}"/>
              </a:ext>
            </a:extLst>
          </p:cNvPr>
          <p:cNvSpPr txBox="1"/>
          <p:nvPr/>
        </p:nvSpPr>
        <p:spPr>
          <a:xfrm>
            <a:off x="9043472" y="2910442"/>
            <a:ext cx="524503" cy="369332"/>
          </a:xfrm>
          <a:prstGeom prst="rect">
            <a:avLst/>
          </a:prstGeom>
          <a:noFill/>
        </p:spPr>
        <p:txBody>
          <a:bodyPr wrap="none" rtlCol="0">
            <a:spAutoFit/>
          </a:bodyPr>
          <a:lstStyle/>
          <a:p>
            <a:r>
              <a:rPr lang="en-US" dirty="0"/>
              <a:t>will</a:t>
            </a:r>
          </a:p>
        </p:txBody>
      </p:sp>
      <p:sp>
        <p:nvSpPr>
          <p:cNvPr id="47" name="TextBox 46">
            <a:extLst>
              <a:ext uri="{FF2B5EF4-FFF2-40B4-BE49-F238E27FC236}">
                <a16:creationId xmlns:a16="http://schemas.microsoft.com/office/drawing/2014/main" id="{B24F069A-0B85-B99B-9718-BD0DB8F1D337}"/>
              </a:ext>
            </a:extLst>
          </p:cNvPr>
          <p:cNvSpPr txBox="1"/>
          <p:nvPr/>
        </p:nvSpPr>
        <p:spPr>
          <a:xfrm>
            <a:off x="9105234" y="3683240"/>
            <a:ext cx="675185" cy="369332"/>
          </a:xfrm>
          <a:prstGeom prst="rect">
            <a:avLst/>
          </a:prstGeom>
          <a:noFill/>
        </p:spPr>
        <p:txBody>
          <a:bodyPr wrap="none" rtlCol="0">
            <a:spAutoFit/>
          </a:bodyPr>
          <a:lstStyle/>
          <a:p>
            <a:r>
              <a:rPr lang="en-US" dirty="0"/>
              <a:t>body</a:t>
            </a:r>
          </a:p>
        </p:txBody>
      </p:sp>
      <p:sp>
        <p:nvSpPr>
          <p:cNvPr id="49" name="TextBox 48">
            <a:extLst>
              <a:ext uri="{FF2B5EF4-FFF2-40B4-BE49-F238E27FC236}">
                <a16:creationId xmlns:a16="http://schemas.microsoft.com/office/drawing/2014/main" id="{F3662B26-A1E3-5A0F-713C-EB41218B4B5C}"/>
              </a:ext>
            </a:extLst>
          </p:cNvPr>
          <p:cNvSpPr txBox="1"/>
          <p:nvPr/>
        </p:nvSpPr>
        <p:spPr>
          <a:xfrm>
            <a:off x="9089563" y="4107370"/>
            <a:ext cx="900952" cy="369332"/>
          </a:xfrm>
          <a:prstGeom prst="rect">
            <a:avLst/>
          </a:prstGeom>
          <a:noFill/>
        </p:spPr>
        <p:txBody>
          <a:bodyPr wrap="none" rtlCol="0">
            <a:spAutoFit/>
          </a:bodyPr>
          <a:lstStyle/>
          <a:p>
            <a:r>
              <a:rPr lang="en-US" dirty="0"/>
              <a:t>system</a:t>
            </a:r>
          </a:p>
        </p:txBody>
      </p:sp>
      <p:sp>
        <p:nvSpPr>
          <p:cNvPr id="50" name="TextBox 49">
            <a:extLst>
              <a:ext uri="{FF2B5EF4-FFF2-40B4-BE49-F238E27FC236}">
                <a16:creationId xmlns:a16="http://schemas.microsoft.com/office/drawing/2014/main" id="{5BCF9B2D-3378-CD83-BC8C-965FBE9EE196}"/>
              </a:ext>
            </a:extLst>
          </p:cNvPr>
          <p:cNvSpPr txBox="1"/>
          <p:nvPr/>
        </p:nvSpPr>
        <p:spPr>
          <a:xfrm>
            <a:off x="9105234" y="4424976"/>
            <a:ext cx="814647" cy="369332"/>
          </a:xfrm>
          <a:prstGeom prst="rect">
            <a:avLst/>
          </a:prstGeom>
          <a:noFill/>
        </p:spPr>
        <p:txBody>
          <a:bodyPr wrap="none" rtlCol="0">
            <a:spAutoFit/>
          </a:bodyPr>
          <a:lstStyle/>
          <a:p>
            <a:r>
              <a:rPr lang="en-US" dirty="0"/>
              <a:t>object</a:t>
            </a:r>
          </a:p>
        </p:txBody>
      </p:sp>
      <p:sp>
        <p:nvSpPr>
          <p:cNvPr id="51" name="TextBox 50">
            <a:extLst>
              <a:ext uri="{FF2B5EF4-FFF2-40B4-BE49-F238E27FC236}">
                <a16:creationId xmlns:a16="http://schemas.microsoft.com/office/drawing/2014/main" id="{96E7BCAF-C581-60CB-191A-0BF4BFCD7CE8}"/>
              </a:ext>
            </a:extLst>
          </p:cNvPr>
          <p:cNvSpPr txBox="1"/>
          <p:nvPr/>
        </p:nvSpPr>
        <p:spPr>
          <a:xfrm>
            <a:off x="9098500" y="4790247"/>
            <a:ext cx="1059906" cy="369332"/>
          </a:xfrm>
          <a:prstGeom prst="rect">
            <a:avLst/>
          </a:prstGeom>
          <a:noFill/>
        </p:spPr>
        <p:txBody>
          <a:bodyPr wrap="none" rtlCol="0">
            <a:spAutoFit/>
          </a:bodyPr>
          <a:lstStyle/>
          <a:p>
            <a:r>
              <a:rPr lang="en-US" dirty="0"/>
              <a:t>particles</a:t>
            </a:r>
          </a:p>
        </p:txBody>
      </p:sp>
      <p:sp>
        <p:nvSpPr>
          <p:cNvPr id="52" name="TextBox 51">
            <a:extLst>
              <a:ext uri="{FF2B5EF4-FFF2-40B4-BE49-F238E27FC236}">
                <a16:creationId xmlns:a16="http://schemas.microsoft.com/office/drawing/2014/main" id="{7DD7252B-E10B-68A8-B30A-93923C5BD418}"/>
              </a:ext>
            </a:extLst>
          </p:cNvPr>
          <p:cNvSpPr txBox="1"/>
          <p:nvPr/>
        </p:nvSpPr>
        <p:spPr>
          <a:xfrm>
            <a:off x="9043472" y="5574592"/>
            <a:ext cx="524503" cy="369332"/>
          </a:xfrm>
          <a:prstGeom prst="rect">
            <a:avLst/>
          </a:prstGeom>
          <a:noFill/>
        </p:spPr>
        <p:txBody>
          <a:bodyPr wrap="none" rtlCol="0">
            <a:spAutoFit/>
          </a:bodyPr>
          <a:lstStyle/>
          <a:p>
            <a:r>
              <a:rPr lang="en-US" dirty="0"/>
              <a:t>will</a:t>
            </a:r>
          </a:p>
        </p:txBody>
      </p:sp>
      <p:sp>
        <p:nvSpPr>
          <p:cNvPr id="53" name="TextBox 52">
            <a:extLst>
              <a:ext uri="{FF2B5EF4-FFF2-40B4-BE49-F238E27FC236}">
                <a16:creationId xmlns:a16="http://schemas.microsoft.com/office/drawing/2014/main" id="{80F50269-2303-E8F2-6906-B1C633B3BA08}"/>
              </a:ext>
            </a:extLst>
          </p:cNvPr>
          <p:cNvSpPr txBox="1"/>
          <p:nvPr/>
        </p:nvSpPr>
        <p:spPr>
          <a:xfrm>
            <a:off x="9065699" y="5838916"/>
            <a:ext cx="675185" cy="369332"/>
          </a:xfrm>
          <a:prstGeom prst="rect">
            <a:avLst/>
          </a:prstGeom>
          <a:noFill/>
        </p:spPr>
        <p:txBody>
          <a:bodyPr wrap="none" rtlCol="0">
            <a:spAutoFit/>
          </a:bodyPr>
          <a:lstStyle/>
          <a:p>
            <a:r>
              <a:rPr lang="en-US" dirty="0"/>
              <a:t>does</a:t>
            </a:r>
          </a:p>
        </p:txBody>
      </p:sp>
      <p:sp>
        <p:nvSpPr>
          <p:cNvPr id="54" name="TextBox 53">
            <a:extLst>
              <a:ext uri="{FF2B5EF4-FFF2-40B4-BE49-F238E27FC236}">
                <a16:creationId xmlns:a16="http://schemas.microsoft.com/office/drawing/2014/main" id="{C58F6174-789F-B088-AB33-41E6581F8F66}"/>
              </a:ext>
            </a:extLst>
          </p:cNvPr>
          <p:cNvSpPr txBox="1"/>
          <p:nvPr/>
        </p:nvSpPr>
        <p:spPr>
          <a:xfrm>
            <a:off x="9070224" y="6118661"/>
            <a:ext cx="933141" cy="369332"/>
          </a:xfrm>
          <a:prstGeom prst="rect">
            <a:avLst/>
          </a:prstGeom>
          <a:noFill/>
        </p:spPr>
        <p:txBody>
          <a:bodyPr wrap="none" rtlCol="0">
            <a:spAutoFit/>
          </a:bodyPr>
          <a:lstStyle/>
          <a:p>
            <a:r>
              <a:rPr lang="en-US" dirty="0"/>
              <a:t>doesn’t</a:t>
            </a:r>
          </a:p>
        </p:txBody>
      </p:sp>
      <p:sp>
        <p:nvSpPr>
          <p:cNvPr id="55" name="TextBox 54">
            <a:extLst>
              <a:ext uri="{FF2B5EF4-FFF2-40B4-BE49-F238E27FC236}">
                <a16:creationId xmlns:a16="http://schemas.microsoft.com/office/drawing/2014/main" id="{C27D72B1-A612-8DCD-B452-68B8BDDC87F7}"/>
              </a:ext>
            </a:extLst>
          </p:cNvPr>
          <p:cNvSpPr txBox="1"/>
          <p:nvPr/>
        </p:nvSpPr>
        <p:spPr>
          <a:xfrm>
            <a:off x="9029983" y="5282631"/>
            <a:ext cx="1178528" cy="369332"/>
          </a:xfrm>
          <a:prstGeom prst="rect">
            <a:avLst/>
          </a:prstGeom>
          <a:noFill/>
        </p:spPr>
        <p:txBody>
          <a:bodyPr wrap="none" rtlCol="0">
            <a:spAutoFit/>
          </a:bodyPr>
          <a:lstStyle/>
          <a:p>
            <a:r>
              <a:rPr lang="en-US" dirty="0"/>
              <a:t>continues</a:t>
            </a:r>
          </a:p>
        </p:txBody>
      </p:sp>
      <p:cxnSp>
        <p:nvCxnSpPr>
          <p:cNvPr id="57" name="Straight Connector 56">
            <a:extLst>
              <a:ext uri="{FF2B5EF4-FFF2-40B4-BE49-F238E27FC236}">
                <a16:creationId xmlns:a16="http://schemas.microsoft.com/office/drawing/2014/main" id="{93B5C730-26E8-1E19-799F-D94E407444CA}"/>
              </a:ext>
            </a:extLst>
          </p:cNvPr>
          <p:cNvCxnSpPr>
            <a:cxnSpLocks/>
            <a:endCxn id="6" idx="3"/>
          </p:cNvCxnSpPr>
          <p:nvPr/>
        </p:nvCxnSpPr>
        <p:spPr>
          <a:xfrm flipH="1">
            <a:off x="5808935" y="1470966"/>
            <a:ext cx="576066"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14ABC9DF-9126-6A4D-E066-5CE11C513460}"/>
              </a:ext>
            </a:extLst>
          </p:cNvPr>
          <p:cNvCxnSpPr>
            <a:cxnSpLocks/>
          </p:cNvCxnSpPr>
          <p:nvPr/>
        </p:nvCxnSpPr>
        <p:spPr>
          <a:xfrm flipH="1">
            <a:off x="4993558" y="2875843"/>
            <a:ext cx="1391443" cy="4071"/>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022C4FF6-3703-C86D-0BA6-92EA8BB40895}"/>
              </a:ext>
            </a:extLst>
          </p:cNvPr>
          <p:cNvCxnSpPr>
            <a:cxnSpLocks/>
            <a:stCxn id="21" idx="1"/>
          </p:cNvCxnSpPr>
          <p:nvPr/>
        </p:nvCxnSpPr>
        <p:spPr>
          <a:xfrm flipH="1">
            <a:off x="4921784" y="4455581"/>
            <a:ext cx="1453580" cy="3112"/>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8CC110AA-4B8E-B073-A8E3-F9045CDBFEE8}"/>
              </a:ext>
            </a:extLst>
          </p:cNvPr>
          <p:cNvCxnSpPr>
            <a:cxnSpLocks/>
          </p:cNvCxnSpPr>
          <p:nvPr/>
        </p:nvCxnSpPr>
        <p:spPr>
          <a:xfrm flipH="1">
            <a:off x="4982275" y="5885908"/>
            <a:ext cx="1391443" cy="4071"/>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7417F74B-8F9D-B35F-88E5-FD32D6CEB543}"/>
              </a:ext>
            </a:extLst>
          </p:cNvPr>
          <p:cNvCxnSpPr>
            <a:cxnSpLocks/>
          </p:cNvCxnSpPr>
          <p:nvPr/>
        </p:nvCxnSpPr>
        <p:spPr>
          <a:xfrm flipH="1">
            <a:off x="7352241" y="1103120"/>
            <a:ext cx="1391443" cy="4071"/>
          </a:xfrm>
          <a:prstGeom prst="line">
            <a:avLst/>
          </a:prstGeom>
          <a:ln w="28575"/>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0C23C4F1-B0DA-C02C-BAFD-224B7013DA7A}"/>
              </a:ext>
            </a:extLst>
          </p:cNvPr>
          <p:cNvSpPr txBox="1"/>
          <p:nvPr/>
        </p:nvSpPr>
        <p:spPr>
          <a:xfrm>
            <a:off x="4469371" y="1092426"/>
            <a:ext cx="668773" cy="369332"/>
          </a:xfrm>
          <a:prstGeom prst="rect">
            <a:avLst/>
          </a:prstGeom>
          <a:noFill/>
        </p:spPr>
        <p:txBody>
          <a:bodyPr wrap="none" rtlCol="0">
            <a:spAutoFit/>
          </a:bodyPr>
          <a:lstStyle/>
          <a:p>
            <a:r>
              <a:rPr lang="en-US" dirty="0">
                <a:solidFill>
                  <a:schemeClr val="tx2">
                    <a:lumMod val="50000"/>
                    <a:lumOff val="50000"/>
                  </a:schemeClr>
                </a:solidFill>
              </a:rPr>
              <a:t>60% </a:t>
            </a:r>
          </a:p>
        </p:txBody>
      </p:sp>
      <p:sp>
        <p:nvSpPr>
          <p:cNvPr id="68" name="TextBox 67">
            <a:extLst>
              <a:ext uri="{FF2B5EF4-FFF2-40B4-BE49-F238E27FC236}">
                <a16:creationId xmlns:a16="http://schemas.microsoft.com/office/drawing/2014/main" id="{118DCA8B-C78A-18C1-604D-73EA7DDDE7B6}"/>
              </a:ext>
            </a:extLst>
          </p:cNvPr>
          <p:cNvSpPr txBox="1"/>
          <p:nvPr/>
        </p:nvSpPr>
        <p:spPr>
          <a:xfrm>
            <a:off x="4380538" y="2434609"/>
            <a:ext cx="622286" cy="369332"/>
          </a:xfrm>
          <a:prstGeom prst="rect">
            <a:avLst/>
          </a:prstGeom>
          <a:noFill/>
        </p:spPr>
        <p:txBody>
          <a:bodyPr wrap="none" rtlCol="0">
            <a:spAutoFit/>
          </a:bodyPr>
          <a:lstStyle/>
          <a:p>
            <a:r>
              <a:rPr lang="en-US" dirty="0">
                <a:solidFill>
                  <a:schemeClr val="tx2">
                    <a:lumMod val="50000"/>
                    <a:lumOff val="50000"/>
                  </a:schemeClr>
                </a:solidFill>
              </a:rPr>
              <a:t>20%</a:t>
            </a:r>
          </a:p>
        </p:txBody>
      </p:sp>
      <p:sp>
        <p:nvSpPr>
          <p:cNvPr id="69" name="TextBox 68">
            <a:extLst>
              <a:ext uri="{FF2B5EF4-FFF2-40B4-BE49-F238E27FC236}">
                <a16:creationId xmlns:a16="http://schemas.microsoft.com/office/drawing/2014/main" id="{8F4B3E74-AA5E-4C1C-812B-89991D1D5044}"/>
              </a:ext>
            </a:extLst>
          </p:cNvPr>
          <p:cNvSpPr txBox="1"/>
          <p:nvPr/>
        </p:nvSpPr>
        <p:spPr>
          <a:xfrm>
            <a:off x="4320526" y="4003525"/>
            <a:ext cx="622286" cy="369332"/>
          </a:xfrm>
          <a:prstGeom prst="rect">
            <a:avLst/>
          </a:prstGeom>
          <a:noFill/>
        </p:spPr>
        <p:txBody>
          <a:bodyPr wrap="none" rtlCol="0">
            <a:spAutoFit/>
          </a:bodyPr>
          <a:lstStyle/>
          <a:p>
            <a:r>
              <a:rPr lang="en-US" dirty="0">
                <a:solidFill>
                  <a:schemeClr val="tx2">
                    <a:lumMod val="50000"/>
                    <a:lumOff val="50000"/>
                  </a:schemeClr>
                </a:solidFill>
              </a:rPr>
              <a:t>15%</a:t>
            </a:r>
          </a:p>
        </p:txBody>
      </p:sp>
      <p:sp>
        <p:nvSpPr>
          <p:cNvPr id="70" name="TextBox 69">
            <a:extLst>
              <a:ext uri="{FF2B5EF4-FFF2-40B4-BE49-F238E27FC236}">
                <a16:creationId xmlns:a16="http://schemas.microsoft.com/office/drawing/2014/main" id="{A53069FD-6D46-55CA-B718-FC81E823CF33}"/>
              </a:ext>
            </a:extLst>
          </p:cNvPr>
          <p:cNvSpPr txBox="1"/>
          <p:nvPr/>
        </p:nvSpPr>
        <p:spPr>
          <a:xfrm>
            <a:off x="4320526" y="5436062"/>
            <a:ext cx="498855" cy="369332"/>
          </a:xfrm>
          <a:prstGeom prst="rect">
            <a:avLst/>
          </a:prstGeom>
          <a:noFill/>
        </p:spPr>
        <p:txBody>
          <a:bodyPr wrap="none" rtlCol="0">
            <a:spAutoFit/>
          </a:bodyPr>
          <a:lstStyle/>
          <a:p>
            <a:r>
              <a:rPr lang="en-US" dirty="0">
                <a:solidFill>
                  <a:schemeClr val="tx2">
                    <a:lumMod val="50000"/>
                    <a:lumOff val="50000"/>
                  </a:schemeClr>
                </a:solidFill>
              </a:rPr>
              <a:t>5%</a:t>
            </a:r>
          </a:p>
        </p:txBody>
      </p:sp>
      <p:sp>
        <p:nvSpPr>
          <p:cNvPr id="71" name="TextBox 70">
            <a:extLst>
              <a:ext uri="{FF2B5EF4-FFF2-40B4-BE49-F238E27FC236}">
                <a16:creationId xmlns:a16="http://schemas.microsoft.com/office/drawing/2014/main" id="{B8A9B4A8-A350-D2AB-24A4-EB6848B14EDC}"/>
              </a:ext>
            </a:extLst>
          </p:cNvPr>
          <p:cNvSpPr txBox="1"/>
          <p:nvPr/>
        </p:nvSpPr>
        <p:spPr>
          <a:xfrm>
            <a:off x="6705335" y="692176"/>
            <a:ext cx="622286" cy="369332"/>
          </a:xfrm>
          <a:prstGeom prst="rect">
            <a:avLst/>
          </a:prstGeom>
          <a:noFill/>
        </p:spPr>
        <p:txBody>
          <a:bodyPr wrap="none" rtlCol="0">
            <a:spAutoFit/>
          </a:bodyPr>
          <a:lstStyle/>
          <a:p>
            <a:r>
              <a:rPr lang="en-US" dirty="0">
                <a:solidFill>
                  <a:schemeClr val="tx2">
                    <a:lumMod val="50000"/>
                    <a:lumOff val="50000"/>
                  </a:schemeClr>
                </a:solidFill>
              </a:rPr>
              <a:t>95%</a:t>
            </a:r>
          </a:p>
        </p:txBody>
      </p:sp>
      <p:sp>
        <p:nvSpPr>
          <p:cNvPr id="72" name="TextBox 71">
            <a:extLst>
              <a:ext uri="{FF2B5EF4-FFF2-40B4-BE49-F238E27FC236}">
                <a16:creationId xmlns:a16="http://schemas.microsoft.com/office/drawing/2014/main" id="{CEA3EDF2-BC63-65FA-3015-5B53237F06A8}"/>
              </a:ext>
            </a:extLst>
          </p:cNvPr>
          <p:cNvSpPr txBox="1"/>
          <p:nvPr/>
        </p:nvSpPr>
        <p:spPr>
          <a:xfrm>
            <a:off x="6735147" y="1365703"/>
            <a:ext cx="498855" cy="369332"/>
          </a:xfrm>
          <a:prstGeom prst="rect">
            <a:avLst/>
          </a:prstGeom>
          <a:noFill/>
        </p:spPr>
        <p:txBody>
          <a:bodyPr wrap="none" rtlCol="0">
            <a:spAutoFit/>
          </a:bodyPr>
          <a:lstStyle/>
          <a:p>
            <a:r>
              <a:rPr lang="en-US" dirty="0">
                <a:solidFill>
                  <a:schemeClr val="tx2">
                    <a:lumMod val="50000"/>
                    <a:lumOff val="50000"/>
                  </a:schemeClr>
                </a:solidFill>
              </a:rPr>
              <a:t>5%</a:t>
            </a:r>
          </a:p>
        </p:txBody>
      </p:sp>
      <p:sp>
        <p:nvSpPr>
          <p:cNvPr id="73" name="TextBox 72">
            <a:extLst>
              <a:ext uri="{FF2B5EF4-FFF2-40B4-BE49-F238E27FC236}">
                <a16:creationId xmlns:a16="http://schemas.microsoft.com/office/drawing/2014/main" id="{5F955E38-C2F7-8D2E-4BC3-8E971816128D}"/>
              </a:ext>
            </a:extLst>
          </p:cNvPr>
          <p:cNvSpPr txBox="1"/>
          <p:nvPr/>
        </p:nvSpPr>
        <p:spPr>
          <a:xfrm>
            <a:off x="6729955" y="2152361"/>
            <a:ext cx="622286" cy="369332"/>
          </a:xfrm>
          <a:prstGeom prst="rect">
            <a:avLst/>
          </a:prstGeom>
          <a:noFill/>
        </p:spPr>
        <p:txBody>
          <a:bodyPr wrap="none" rtlCol="0">
            <a:spAutoFit/>
          </a:bodyPr>
          <a:lstStyle/>
          <a:p>
            <a:r>
              <a:rPr lang="en-US" dirty="0">
                <a:solidFill>
                  <a:schemeClr val="tx2">
                    <a:lumMod val="50000"/>
                    <a:lumOff val="50000"/>
                  </a:schemeClr>
                </a:solidFill>
              </a:rPr>
              <a:t>90%</a:t>
            </a:r>
          </a:p>
        </p:txBody>
      </p:sp>
      <p:sp>
        <p:nvSpPr>
          <p:cNvPr id="74" name="TextBox 73">
            <a:extLst>
              <a:ext uri="{FF2B5EF4-FFF2-40B4-BE49-F238E27FC236}">
                <a16:creationId xmlns:a16="http://schemas.microsoft.com/office/drawing/2014/main" id="{B41C4AFC-D75E-5C35-5903-FF0D80389991}"/>
              </a:ext>
            </a:extLst>
          </p:cNvPr>
          <p:cNvSpPr txBox="1"/>
          <p:nvPr/>
        </p:nvSpPr>
        <p:spPr>
          <a:xfrm>
            <a:off x="6702963" y="2787873"/>
            <a:ext cx="622286" cy="369332"/>
          </a:xfrm>
          <a:prstGeom prst="rect">
            <a:avLst/>
          </a:prstGeom>
          <a:noFill/>
        </p:spPr>
        <p:txBody>
          <a:bodyPr wrap="none" rtlCol="0">
            <a:spAutoFit/>
          </a:bodyPr>
          <a:lstStyle/>
          <a:p>
            <a:r>
              <a:rPr lang="en-US" dirty="0">
                <a:solidFill>
                  <a:schemeClr val="tx2">
                    <a:lumMod val="50000"/>
                    <a:lumOff val="50000"/>
                  </a:schemeClr>
                </a:solidFill>
              </a:rPr>
              <a:t>10%</a:t>
            </a:r>
          </a:p>
        </p:txBody>
      </p:sp>
      <p:sp>
        <p:nvSpPr>
          <p:cNvPr id="75" name="TextBox 74">
            <a:extLst>
              <a:ext uri="{FF2B5EF4-FFF2-40B4-BE49-F238E27FC236}">
                <a16:creationId xmlns:a16="http://schemas.microsoft.com/office/drawing/2014/main" id="{6FB3E4AB-52E3-812E-905A-F5734DD13252}"/>
              </a:ext>
            </a:extLst>
          </p:cNvPr>
          <p:cNvSpPr txBox="1"/>
          <p:nvPr/>
        </p:nvSpPr>
        <p:spPr>
          <a:xfrm>
            <a:off x="6729955" y="3721228"/>
            <a:ext cx="622286" cy="369332"/>
          </a:xfrm>
          <a:prstGeom prst="rect">
            <a:avLst/>
          </a:prstGeom>
          <a:noFill/>
        </p:spPr>
        <p:txBody>
          <a:bodyPr wrap="none" rtlCol="0">
            <a:spAutoFit/>
          </a:bodyPr>
          <a:lstStyle/>
          <a:p>
            <a:r>
              <a:rPr lang="en-US" dirty="0">
                <a:solidFill>
                  <a:schemeClr val="tx2">
                    <a:lumMod val="50000"/>
                    <a:lumOff val="50000"/>
                  </a:schemeClr>
                </a:solidFill>
              </a:rPr>
              <a:t>80%</a:t>
            </a:r>
          </a:p>
        </p:txBody>
      </p:sp>
      <p:sp>
        <p:nvSpPr>
          <p:cNvPr id="76" name="TextBox 75">
            <a:extLst>
              <a:ext uri="{FF2B5EF4-FFF2-40B4-BE49-F238E27FC236}">
                <a16:creationId xmlns:a16="http://schemas.microsoft.com/office/drawing/2014/main" id="{2DADDCC9-CAEA-5F86-5AD0-0A628DBACCB5}"/>
              </a:ext>
            </a:extLst>
          </p:cNvPr>
          <p:cNvSpPr txBox="1"/>
          <p:nvPr/>
        </p:nvSpPr>
        <p:spPr>
          <a:xfrm>
            <a:off x="6698261" y="4372857"/>
            <a:ext cx="622286" cy="369332"/>
          </a:xfrm>
          <a:prstGeom prst="rect">
            <a:avLst/>
          </a:prstGeom>
          <a:noFill/>
        </p:spPr>
        <p:txBody>
          <a:bodyPr wrap="none" rtlCol="0">
            <a:spAutoFit/>
          </a:bodyPr>
          <a:lstStyle/>
          <a:p>
            <a:r>
              <a:rPr lang="en-US" dirty="0">
                <a:solidFill>
                  <a:schemeClr val="tx2">
                    <a:lumMod val="50000"/>
                    <a:lumOff val="50000"/>
                  </a:schemeClr>
                </a:solidFill>
              </a:rPr>
              <a:t>20%</a:t>
            </a:r>
          </a:p>
        </p:txBody>
      </p:sp>
      <p:sp>
        <p:nvSpPr>
          <p:cNvPr id="77" name="TextBox 76">
            <a:extLst>
              <a:ext uri="{FF2B5EF4-FFF2-40B4-BE49-F238E27FC236}">
                <a16:creationId xmlns:a16="http://schemas.microsoft.com/office/drawing/2014/main" id="{ADD6B440-51C5-DE5A-C365-35E1B21B30F0}"/>
              </a:ext>
            </a:extLst>
          </p:cNvPr>
          <p:cNvSpPr txBox="1"/>
          <p:nvPr/>
        </p:nvSpPr>
        <p:spPr>
          <a:xfrm>
            <a:off x="6653172" y="5423544"/>
            <a:ext cx="745717" cy="369332"/>
          </a:xfrm>
          <a:prstGeom prst="rect">
            <a:avLst/>
          </a:prstGeom>
          <a:noFill/>
        </p:spPr>
        <p:txBody>
          <a:bodyPr wrap="none" rtlCol="0">
            <a:spAutoFit/>
          </a:bodyPr>
          <a:lstStyle/>
          <a:p>
            <a:r>
              <a:rPr lang="en-US" dirty="0">
                <a:solidFill>
                  <a:schemeClr val="tx2">
                    <a:lumMod val="50000"/>
                    <a:lumOff val="50000"/>
                  </a:schemeClr>
                </a:solidFill>
              </a:rPr>
              <a:t>100%</a:t>
            </a:r>
          </a:p>
        </p:txBody>
      </p:sp>
      <p:sp>
        <p:nvSpPr>
          <p:cNvPr id="78" name="TextBox 77">
            <a:extLst>
              <a:ext uri="{FF2B5EF4-FFF2-40B4-BE49-F238E27FC236}">
                <a16:creationId xmlns:a16="http://schemas.microsoft.com/office/drawing/2014/main" id="{94A1D5D6-C712-054B-789C-6B9CFD6A4462}"/>
              </a:ext>
            </a:extLst>
          </p:cNvPr>
          <p:cNvSpPr txBox="1"/>
          <p:nvPr/>
        </p:nvSpPr>
        <p:spPr>
          <a:xfrm>
            <a:off x="10208511" y="693499"/>
            <a:ext cx="572593" cy="338554"/>
          </a:xfrm>
          <a:prstGeom prst="rect">
            <a:avLst/>
          </a:prstGeom>
          <a:noFill/>
        </p:spPr>
        <p:txBody>
          <a:bodyPr wrap="none" rtlCol="0">
            <a:spAutoFit/>
          </a:bodyPr>
          <a:lstStyle/>
          <a:p>
            <a:r>
              <a:rPr lang="en-US" sz="1600" dirty="0">
                <a:solidFill>
                  <a:schemeClr val="tx2">
                    <a:lumMod val="50000"/>
                    <a:lumOff val="50000"/>
                  </a:schemeClr>
                </a:solidFill>
              </a:rPr>
              <a:t>92%</a:t>
            </a:r>
          </a:p>
        </p:txBody>
      </p:sp>
      <p:sp>
        <p:nvSpPr>
          <p:cNvPr id="80" name="TextBox 79">
            <a:extLst>
              <a:ext uri="{FF2B5EF4-FFF2-40B4-BE49-F238E27FC236}">
                <a16:creationId xmlns:a16="http://schemas.microsoft.com/office/drawing/2014/main" id="{0BD6E1DC-3FC2-CDB4-02CA-7F76B5DBB768}"/>
              </a:ext>
            </a:extLst>
          </p:cNvPr>
          <p:cNvSpPr txBox="1"/>
          <p:nvPr/>
        </p:nvSpPr>
        <p:spPr>
          <a:xfrm>
            <a:off x="10181826" y="1080987"/>
            <a:ext cx="463588" cy="338554"/>
          </a:xfrm>
          <a:prstGeom prst="rect">
            <a:avLst/>
          </a:prstGeom>
          <a:noFill/>
        </p:spPr>
        <p:txBody>
          <a:bodyPr wrap="none" rtlCol="0">
            <a:spAutoFit/>
          </a:bodyPr>
          <a:lstStyle/>
          <a:p>
            <a:r>
              <a:rPr lang="en-US" sz="1600" dirty="0">
                <a:solidFill>
                  <a:schemeClr val="tx2">
                    <a:lumMod val="50000"/>
                    <a:lumOff val="50000"/>
                  </a:schemeClr>
                </a:solidFill>
              </a:rPr>
              <a:t>8%</a:t>
            </a:r>
          </a:p>
        </p:txBody>
      </p:sp>
      <p:sp>
        <p:nvSpPr>
          <p:cNvPr id="81" name="TextBox 80">
            <a:extLst>
              <a:ext uri="{FF2B5EF4-FFF2-40B4-BE49-F238E27FC236}">
                <a16:creationId xmlns:a16="http://schemas.microsoft.com/office/drawing/2014/main" id="{264DB0D7-C7E0-D427-E263-F44853F0A207}"/>
              </a:ext>
            </a:extLst>
          </p:cNvPr>
          <p:cNvSpPr txBox="1"/>
          <p:nvPr/>
        </p:nvSpPr>
        <p:spPr>
          <a:xfrm>
            <a:off x="9483145" y="1432145"/>
            <a:ext cx="572593" cy="338554"/>
          </a:xfrm>
          <a:prstGeom prst="rect">
            <a:avLst/>
          </a:prstGeom>
          <a:noFill/>
        </p:spPr>
        <p:txBody>
          <a:bodyPr wrap="none" rtlCol="0">
            <a:spAutoFit/>
          </a:bodyPr>
          <a:lstStyle/>
          <a:p>
            <a:r>
              <a:rPr lang="en-US" sz="1600" dirty="0">
                <a:solidFill>
                  <a:schemeClr val="tx2">
                    <a:lumMod val="50000"/>
                    <a:lumOff val="50000"/>
                  </a:schemeClr>
                </a:solidFill>
              </a:rPr>
              <a:t>98%</a:t>
            </a:r>
          </a:p>
        </p:txBody>
      </p:sp>
      <p:sp>
        <p:nvSpPr>
          <p:cNvPr id="82" name="TextBox 81">
            <a:extLst>
              <a:ext uri="{FF2B5EF4-FFF2-40B4-BE49-F238E27FC236}">
                <a16:creationId xmlns:a16="http://schemas.microsoft.com/office/drawing/2014/main" id="{3CD9BFD2-FD7D-A1EA-AE9F-9637A04B415D}"/>
              </a:ext>
            </a:extLst>
          </p:cNvPr>
          <p:cNvSpPr txBox="1"/>
          <p:nvPr/>
        </p:nvSpPr>
        <p:spPr>
          <a:xfrm>
            <a:off x="9506986" y="1817570"/>
            <a:ext cx="463588" cy="338554"/>
          </a:xfrm>
          <a:prstGeom prst="rect">
            <a:avLst/>
          </a:prstGeom>
          <a:noFill/>
        </p:spPr>
        <p:txBody>
          <a:bodyPr wrap="none" rtlCol="0">
            <a:spAutoFit/>
          </a:bodyPr>
          <a:lstStyle/>
          <a:p>
            <a:r>
              <a:rPr lang="en-US" sz="1600" dirty="0">
                <a:solidFill>
                  <a:schemeClr val="tx2">
                    <a:lumMod val="50000"/>
                    <a:lumOff val="50000"/>
                  </a:schemeClr>
                </a:solidFill>
              </a:rPr>
              <a:t>2%</a:t>
            </a:r>
          </a:p>
        </p:txBody>
      </p:sp>
      <p:sp>
        <p:nvSpPr>
          <p:cNvPr id="83" name="TextBox 82">
            <a:extLst>
              <a:ext uri="{FF2B5EF4-FFF2-40B4-BE49-F238E27FC236}">
                <a16:creationId xmlns:a16="http://schemas.microsoft.com/office/drawing/2014/main" id="{272B66EC-BDA3-2B90-EB74-EBDFE3ADB9D5}"/>
              </a:ext>
            </a:extLst>
          </p:cNvPr>
          <p:cNvSpPr txBox="1"/>
          <p:nvPr/>
        </p:nvSpPr>
        <p:spPr>
          <a:xfrm>
            <a:off x="9567975" y="2230727"/>
            <a:ext cx="572593" cy="338554"/>
          </a:xfrm>
          <a:prstGeom prst="rect">
            <a:avLst/>
          </a:prstGeom>
          <a:noFill/>
        </p:spPr>
        <p:txBody>
          <a:bodyPr wrap="none" rtlCol="0">
            <a:spAutoFit/>
          </a:bodyPr>
          <a:lstStyle/>
          <a:p>
            <a:r>
              <a:rPr lang="en-US" sz="1600" dirty="0">
                <a:solidFill>
                  <a:schemeClr val="tx2">
                    <a:lumMod val="50000"/>
                    <a:lumOff val="50000"/>
                  </a:schemeClr>
                </a:solidFill>
              </a:rPr>
              <a:t>85%</a:t>
            </a:r>
          </a:p>
        </p:txBody>
      </p:sp>
      <p:sp>
        <p:nvSpPr>
          <p:cNvPr id="84" name="TextBox 83">
            <a:extLst>
              <a:ext uri="{FF2B5EF4-FFF2-40B4-BE49-F238E27FC236}">
                <a16:creationId xmlns:a16="http://schemas.microsoft.com/office/drawing/2014/main" id="{325A97CA-96AB-6F25-4C76-374B9BD7588C}"/>
              </a:ext>
            </a:extLst>
          </p:cNvPr>
          <p:cNvSpPr txBox="1"/>
          <p:nvPr/>
        </p:nvSpPr>
        <p:spPr>
          <a:xfrm>
            <a:off x="9572784" y="2592890"/>
            <a:ext cx="572593" cy="338554"/>
          </a:xfrm>
          <a:prstGeom prst="rect">
            <a:avLst/>
          </a:prstGeom>
          <a:noFill/>
        </p:spPr>
        <p:txBody>
          <a:bodyPr wrap="none" rtlCol="0">
            <a:spAutoFit/>
          </a:bodyPr>
          <a:lstStyle/>
          <a:p>
            <a:r>
              <a:rPr lang="en-US" sz="1600" dirty="0">
                <a:solidFill>
                  <a:schemeClr val="tx2">
                    <a:lumMod val="50000"/>
                    <a:lumOff val="50000"/>
                  </a:schemeClr>
                </a:solidFill>
              </a:rPr>
              <a:t>15%</a:t>
            </a:r>
          </a:p>
        </p:txBody>
      </p:sp>
      <p:sp>
        <p:nvSpPr>
          <p:cNvPr id="85" name="TextBox 84">
            <a:extLst>
              <a:ext uri="{FF2B5EF4-FFF2-40B4-BE49-F238E27FC236}">
                <a16:creationId xmlns:a16="http://schemas.microsoft.com/office/drawing/2014/main" id="{B9E377D9-20A7-14A6-7384-908BD1D650CE}"/>
              </a:ext>
            </a:extLst>
          </p:cNvPr>
          <p:cNvSpPr txBox="1"/>
          <p:nvPr/>
        </p:nvSpPr>
        <p:spPr>
          <a:xfrm>
            <a:off x="9590384" y="2916530"/>
            <a:ext cx="572593" cy="338554"/>
          </a:xfrm>
          <a:prstGeom prst="rect">
            <a:avLst/>
          </a:prstGeom>
          <a:noFill/>
        </p:spPr>
        <p:txBody>
          <a:bodyPr wrap="none" rtlCol="0">
            <a:spAutoFit/>
          </a:bodyPr>
          <a:lstStyle/>
          <a:p>
            <a:r>
              <a:rPr lang="en-US" sz="1600" dirty="0">
                <a:solidFill>
                  <a:schemeClr val="tx2">
                    <a:lumMod val="50000"/>
                    <a:lumOff val="50000"/>
                  </a:schemeClr>
                </a:solidFill>
              </a:rPr>
              <a:t>58%</a:t>
            </a:r>
          </a:p>
        </p:txBody>
      </p:sp>
      <p:sp>
        <p:nvSpPr>
          <p:cNvPr id="86" name="TextBox 85">
            <a:extLst>
              <a:ext uri="{FF2B5EF4-FFF2-40B4-BE49-F238E27FC236}">
                <a16:creationId xmlns:a16="http://schemas.microsoft.com/office/drawing/2014/main" id="{CD6BB565-D874-CD2E-A714-1AC1C18DFD20}"/>
              </a:ext>
            </a:extLst>
          </p:cNvPr>
          <p:cNvSpPr txBox="1"/>
          <p:nvPr/>
        </p:nvSpPr>
        <p:spPr>
          <a:xfrm>
            <a:off x="9598390" y="3327269"/>
            <a:ext cx="572593" cy="338554"/>
          </a:xfrm>
          <a:prstGeom prst="rect">
            <a:avLst/>
          </a:prstGeom>
          <a:noFill/>
        </p:spPr>
        <p:txBody>
          <a:bodyPr wrap="none" rtlCol="0">
            <a:spAutoFit/>
          </a:bodyPr>
          <a:lstStyle/>
          <a:p>
            <a:r>
              <a:rPr lang="en-US" sz="1600" dirty="0">
                <a:solidFill>
                  <a:schemeClr val="tx2">
                    <a:lumMod val="50000"/>
                    <a:lumOff val="50000"/>
                  </a:schemeClr>
                </a:solidFill>
              </a:rPr>
              <a:t>42%</a:t>
            </a:r>
          </a:p>
        </p:txBody>
      </p:sp>
      <p:sp>
        <p:nvSpPr>
          <p:cNvPr id="87" name="TextBox 86">
            <a:extLst>
              <a:ext uri="{FF2B5EF4-FFF2-40B4-BE49-F238E27FC236}">
                <a16:creationId xmlns:a16="http://schemas.microsoft.com/office/drawing/2014/main" id="{55A33BE6-D576-179C-7444-3B9F97084644}"/>
              </a:ext>
            </a:extLst>
          </p:cNvPr>
          <p:cNvSpPr txBox="1"/>
          <p:nvPr/>
        </p:nvSpPr>
        <p:spPr>
          <a:xfrm>
            <a:off x="9825730" y="3689954"/>
            <a:ext cx="572593" cy="338554"/>
          </a:xfrm>
          <a:prstGeom prst="rect">
            <a:avLst/>
          </a:prstGeom>
          <a:noFill/>
        </p:spPr>
        <p:txBody>
          <a:bodyPr wrap="none" rtlCol="0">
            <a:spAutoFit/>
          </a:bodyPr>
          <a:lstStyle/>
          <a:p>
            <a:r>
              <a:rPr lang="en-US" sz="1600" dirty="0">
                <a:solidFill>
                  <a:schemeClr val="tx2">
                    <a:lumMod val="50000"/>
                    <a:lumOff val="50000"/>
                  </a:schemeClr>
                </a:solidFill>
              </a:rPr>
              <a:t>48%</a:t>
            </a:r>
          </a:p>
        </p:txBody>
      </p:sp>
      <p:sp>
        <p:nvSpPr>
          <p:cNvPr id="88" name="TextBox 87">
            <a:extLst>
              <a:ext uri="{FF2B5EF4-FFF2-40B4-BE49-F238E27FC236}">
                <a16:creationId xmlns:a16="http://schemas.microsoft.com/office/drawing/2014/main" id="{70A1BB78-8B11-3DC9-DD39-63BDF0E29950}"/>
              </a:ext>
            </a:extLst>
          </p:cNvPr>
          <p:cNvSpPr txBox="1"/>
          <p:nvPr/>
        </p:nvSpPr>
        <p:spPr>
          <a:xfrm>
            <a:off x="9867116" y="4128954"/>
            <a:ext cx="572593" cy="338554"/>
          </a:xfrm>
          <a:prstGeom prst="rect">
            <a:avLst/>
          </a:prstGeom>
          <a:noFill/>
        </p:spPr>
        <p:txBody>
          <a:bodyPr wrap="none" rtlCol="0">
            <a:spAutoFit/>
          </a:bodyPr>
          <a:lstStyle/>
          <a:p>
            <a:r>
              <a:rPr lang="en-US" sz="1600" dirty="0">
                <a:solidFill>
                  <a:schemeClr val="tx2">
                    <a:lumMod val="50000"/>
                    <a:lumOff val="50000"/>
                  </a:schemeClr>
                </a:solidFill>
              </a:rPr>
              <a:t>52%</a:t>
            </a:r>
          </a:p>
        </p:txBody>
      </p:sp>
      <p:sp>
        <p:nvSpPr>
          <p:cNvPr id="89" name="TextBox 88">
            <a:extLst>
              <a:ext uri="{FF2B5EF4-FFF2-40B4-BE49-F238E27FC236}">
                <a16:creationId xmlns:a16="http://schemas.microsoft.com/office/drawing/2014/main" id="{5E9A878A-48AE-E0DA-FCB3-7998A560C2B2}"/>
              </a:ext>
            </a:extLst>
          </p:cNvPr>
          <p:cNvSpPr txBox="1"/>
          <p:nvPr/>
        </p:nvSpPr>
        <p:spPr>
          <a:xfrm>
            <a:off x="10072821" y="4440630"/>
            <a:ext cx="572593" cy="338554"/>
          </a:xfrm>
          <a:prstGeom prst="rect">
            <a:avLst/>
          </a:prstGeom>
          <a:noFill/>
        </p:spPr>
        <p:txBody>
          <a:bodyPr wrap="none" rtlCol="0">
            <a:spAutoFit/>
          </a:bodyPr>
          <a:lstStyle/>
          <a:p>
            <a:r>
              <a:rPr lang="en-US" sz="1600" dirty="0">
                <a:solidFill>
                  <a:schemeClr val="tx2">
                    <a:lumMod val="50000"/>
                    <a:lumOff val="50000"/>
                  </a:schemeClr>
                </a:solidFill>
              </a:rPr>
              <a:t>63%</a:t>
            </a:r>
          </a:p>
        </p:txBody>
      </p:sp>
      <p:sp>
        <p:nvSpPr>
          <p:cNvPr id="90" name="TextBox 89">
            <a:extLst>
              <a:ext uri="{FF2B5EF4-FFF2-40B4-BE49-F238E27FC236}">
                <a16:creationId xmlns:a16="http://schemas.microsoft.com/office/drawing/2014/main" id="{DADB023D-843A-ABBB-9736-58166C25AFBF}"/>
              </a:ext>
            </a:extLst>
          </p:cNvPr>
          <p:cNvSpPr txBox="1"/>
          <p:nvPr/>
        </p:nvSpPr>
        <p:spPr>
          <a:xfrm>
            <a:off x="10072821" y="4828118"/>
            <a:ext cx="572593" cy="338554"/>
          </a:xfrm>
          <a:prstGeom prst="rect">
            <a:avLst/>
          </a:prstGeom>
          <a:noFill/>
        </p:spPr>
        <p:txBody>
          <a:bodyPr wrap="none" rtlCol="0">
            <a:spAutoFit/>
          </a:bodyPr>
          <a:lstStyle/>
          <a:p>
            <a:r>
              <a:rPr lang="en-US" sz="1600" dirty="0">
                <a:solidFill>
                  <a:schemeClr val="tx2">
                    <a:lumMod val="50000"/>
                    <a:lumOff val="50000"/>
                  </a:schemeClr>
                </a:solidFill>
              </a:rPr>
              <a:t>37%</a:t>
            </a:r>
          </a:p>
        </p:txBody>
      </p:sp>
      <p:sp>
        <p:nvSpPr>
          <p:cNvPr id="91" name="TextBox 90">
            <a:extLst>
              <a:ext uri="{FF2B5EF4-FFF2-40B4-BE49-F238E27FC236}">
                <a16:creationId xmlns:a16="http://schemas.microsoft.com/office/drawing/2014/main" id="{48F7FD69-B907-20FE-187E-959A824D5C00}"/>
              </a:ext>
            </a:extLst>
          </p:cNvPr>
          <p:cNvSpPr txBox="1"/>
          <p:nvPr/>
        </p:nvSpPr>
        <p:spPr>
          <a:xfrm>
            <a:off x="10127323" y="5312027"/>
            <a:ext cx="572593" cy="338554"/>
          </a:xfrm>
          <a:prstGeom prst="rect">
            <a:avLst/>
          </a:prstGeom>
          <a:noFill/>
        </p:spPr>
        <p:txBody>
          <a:bodyPr wrap="none" rtlCol="0">
            <a:spAutoFit/>
          </a:bodyPr>
          <a:lstStyle/>
          <a:p>
            <a:r>
              <a:rPr lang="en-US" sz="1600" dirty="0">
                <a:solidFill>
                  <a:schemeClr val="tx2">
                    <a:lumMod val="50000"/>
                    <a:lumOff val="50000"/>
                  </a:schemeClr>
                </a:solidFill>
              </a:rPr>
              <a:t>40%</a:t>
            </a:r>
          </a:p>
        </p:txBody>
      </p:sp>
      <p:sp>
        <p:nvSpPr>
          <p:cNvPr id="93" name="TextBox 92">
            <a:extLst>
              <a:ext uri="{FF2B5EF4-FFF2-40B4-BE49-F238E27FC236}">
                <a16:creationId xmlns:a16="http://schemas.microsoft.com/office/drawing/2014/main" id="{6898A22C-9389-462C-74F3-78D11A414517}"/>
              </a:ext>
            </a:extLst>
          </p:cNvPr>
          <p:cNvSpPr txBox="1"/>
          <p:nvPr/>
        </p:nvSpPr>
        <p:spPr>
          <a:xfrm>
            <a:off x="10149136" y="5581000"/>
            <a:ext cx="572593" cy="338554"/>
          </a:xfrm>
          <a:prstGeom prst="rect">
            <a:avLst/>
          </a:prstGeom>
          <a:noFill/>
        </p:spPr>
        <p:txBody>
          <a:bodyPr wrap="none" rtlCol="0">
            <a:spAutoFit/>
          </a:bodyPr>
          <a:lstStyle/>
          <a:p>
            <a:r>
              <a:rPr lang="en-US" sz="1600" dirty="0">
                <a:solidFill>
                  <a:schemeClr val="tx2">
                    <a:lumMod val="50000"/>
                    <a:lumOff val="50000"/>
                  </a:schemeClr>
                </a:solidFill>
              </a:rPr>
              <a:t>38%</a:t>
            </a:r>
          </a:p>
        </p:txBody>
      </p:sp>
      <p:sp>
        <p:nvSpPr>
          <p:cNvPr id="94" name="TextBox 93">
            <a:extLst>
              <a:ext uri="{FF2B5EF4-FFF2-40B4-BE49-F238E27FC236}">
                <a16:creationId xmlns:a16="http://schemas.microsoft.com/office/drawing/2014/main" id="{CE788ECE-9308-2D3B-C0FE-670194268135}"/>
              </a:ext>
            </a:extLst>
          </p:cNvPr>
          <p:cNvSpPr txBox="1"/>
          <p:nvPr/>
        </p:nvSpPr>
        <p:spPr>
          <a:xfrm>
            <a:off x="10129272" y="5858281"/>
            <a:ext cx="572593" cy="338554"/>
          </a:xfrm>
          <a:prstGeom prst="rect">
            <a:avLst/>
          </a:prstGeom>
          <a:noFill/>
        </p:spPr>
        <p:txBody>
          <a:bodyPr wrap="none" rtlCol="0">
            <a:spAutoFit/>
          </a:bodyPr>
          <a:lstStyle/>
          <a:p>
            <a:r>
              <a:rPr lang="en-US" sz="1600" dirty="0">
                <a:solidFill>
                  <a:schemeClr val="tx2">
                    <a:lumMod val="50000"/>
                    <a:lumOff val="50000"/>
                  </a:schemeClr>
                </a:solidFill>
              </a:rPr>
              <a:t>12%</a:t>
            </a:r>
          </a:p>
        </p:txBody>
      </p:sp>
      <p:sp>
        <p:nvSpPr>
          <p:cNvPr id="95" name="TextBox 94">
            <a:extLst>
              <a:ext uri="{FF2B5EF4-FFF2-40B4-BE49-F238E27FC236}">
                <a16:creationId xmlns:a16="http://schemas.microsoft.com/office/drawing/2014/main" id="{FDA95190-B843-EECF-F302-2914788E478A}"/>
              </a:ext>
            </a:extLst>
          </p:cNvPr>
          <p:cNvSpPr txBox="1"/>
          <p:nvPr/>
        </p:nvSpPr>
        <p:spPr>
          <a:xfrm>
            <a:off x="10129272" y="6160222"/>
            <a:ext cx="572593" cy="338554"/>
          </a:xfrm>
          <a:prstGeom prst="rect">
            <a:avLst/>
          </a:prstGeom>
          <a:noFill/>
        </p:spPr>
        <p:txBody>
          <a:bodyPr wrap="none" rtlCol="0">
            <a:spAutoFit/>
          </a:bodyPr>
          <a:lstStyle/>
          <a:p>
            <a:r>
              <a:rPr lang="en-US" sz="1600" dirty="0">
                <a:solidFill>
                  <a:schemeClr val="tx2">
                    <a:lumMod val="50000"/>
                    <a:lumOff val="50000"/>
                  </a:schemeClr>
                </a:solidFill>
              </a:rPr>
              <a:t>10%</a:t>
            </a:r>
          </a:p>
        </p:txBody>
      </p:sp>
      <p:cxnSp>
        <p:nvCxnSpPr>
          <p:cNvPr id="96" name="Straight Connector 95">
            <a:extLst>
              <a:ext uri="{FF2B5EF4-FFF2-40B4-BE49-F238E27FC236}">
                <a16:creationId xmlns:a16="http://schemas.microsoft.com/office/drawing/2014/main" id="{34CD0C97-964A-B12D-E1EB-9E0FDC020B76}"/>
              </a:ext>
            </a:extLst>
          </p:cNvPr>
          <p:cNvCxnSpPr>
            <a:cxnSpLocks/>
          </p:cNvCxnSpPr>
          <p:nvPr/>
        </p:nvCxnSpPr>
        <p:spPr>
          <a:xfrm flipH="1">
            <a:off x="7366582" y="1817570"/>
            <a:ext cx="1391443" cy="4071"/>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20D1AA03-DF73-385E-8D18-CE7723640388}"/>
              </a:ext>
            </a:extLst>
          </p:cNvPr>
          <p:cNvCxnSpPr>
            <a:cxnSpLocks/>
          </p:cNvCxnSpPr>
          <p:nvPr/>
        </p:nvCxnSpPr>
        <p:spPr>
          <a:xfrm flipH="1">
            <a:off x="8047962" y="2592890"/>
            <a:ext cx="796126"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4A71C4D1-A8C5-1C89-4910-EA0DA63B3364}"/>
              </a:ext>
            </a:extLst>
          </p:cNvPr>
          <p:cNvCxnSpPr>
            <a:cxnSpLocks/>
          </p:cNvCxnSpPr>
          <p:nvPr/>
        </p:nvCxnSpPr>
        <p:spPr>
          <a:xfrm flipH="1">
            <a:off x="7696170" y="3304021"/>
            <a:ext cx="1038010"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D4EB3BC0-29F0-1385-3151-45E0EEE21784}"/>
              </a:ext>
            </a:extLst>
          </p:cNvPr>
          <p:cNvCxnSpPr>
            <a:cxnSpLocks/>
          </p:cNvCxnSpPr>
          <p:nvPr/>
        </p:nvCxnSpPr>
        <p:spPr>
          <a:xfrm flipH="1">
            <a:off x="7208853" y="4102737"/>
            <a:ext cx="1590358"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07BAA6AB-3FD5-E7A1-D6EF-D2A7CF063318}"/>
              </a:ext>
            </a:extLst>
          </p:cNvPr>
          <p:cNvCxnSpPr>
            <a:cxnSpLocks/>
          </p:cNvCxnSpPr>
          <p:nvPr/>
        </p:nvCxnSpPr>
        <p:spPr>
          <a:xfrm flipH="1">
            <a:off x="7234002" y="4805065"/>
            <a:ext cx="1590358"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06" name="Straight Connector 105">
            <a:extLst>
              <a:ext uri="{FF2B5EF4-FFF2-40B4-BE49-F238E27FC236}">
                <a16:creationId xmlns:a16="http://schemas.microsoft.com/office/drawing/2014/main" id="{3841250C-23AA-70DE-1A50-A84AE35F9419}"/>
              </a:ext>
            </a:extLst>
          </p:cNvPr>
          <p:cNvCxnSpPr>
            <a:cxnSpLocks/>
          </p:cNvCxnSpPr>
          <p:nvPr/>
        </p:nvCxnSpPr>
        <p:spPr>
          <a:xfrm flipH="1">
            <a:off x="7437457" y="5885908"/>
            <a:ext cx="1386903" cy="0"/>
          </a:xfrm>
          <a:prstGeom prst="line">
            <a:avLst/>
          </a:prstGeom>
          <a:ln w="28575"/>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8F7F247C-DBA4-95DB-6584-1326B4D18AF6}"/>
              </a:ext>
            </a:extLst>
          </p:cNvPr>
          <p:cNvSpPr>
            <a:spLocks noGrp="1"/>
          </p:cNvSpPr>
          <p:nvPr>
            <p:ph type="sldNum" sz="quarter" idx="17"/>
          </p:nvPr>
        </p:nvSpPr>
        <p:spPr>
          <a:xfrm>
            <a:off x="10439708" y="6356350"/>
            <a:ext cx="914091" cy="365125"/>
          </a:xfrm>
        </p:spPr>
        <p:txBody>
          <a:bodyPr/>
          <a:lstStyle/>
          <a:p>
            <a:pPr algn="r">
              <a:defRPr/>
            </a:pPr>
            <a:r>
              <a:rPr lang="de-DE"/>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34140031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0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6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70"/>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72"/>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73"/>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4"/>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6"/>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7"/>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80"/>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82"/>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83"/>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5"/>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86"/>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87"/>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88"/>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89"/>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90"/>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91"/>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93"/>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81"/>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94"/>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12" grpId="0"/>
      <p:bldP spid="13" grpId="0"/>
      <p:bldP spid="14" grpId="0" animBg="1"/>
      <p:bldP spid="15" grpId="0"/>
      <p:bldP spid="16" grpId="0"/>
      <p:bldP spid="20" grpId="0" animBg="1"/>
      <p:bldP spid="21" grpId="0" animBg="1"/>
      <p:bldP spid="22" grpId="0" animBg="1"/>
      <p:bldP spid="23" grpId="0"/>
      <p:bldP spid="24" grpId="0"/>
      <p:bldP spid="25" grpId="0"/>
      <p:bldP spid="26" grpId="0"/>
      <p:bldP spid="27" grpId="0"/>
      <p:bldP spid="28" grpId="0" animBg="1"/>
      <p:bldP spid="30" grpId="0" animBg="1"/>
      <p:bldP spid="31" grpId="0" animBg="1"/>
      <p:bldP spid="32" grpId="0" animBg="1"/>
      <p:bldP spid="33" grpId="0" animBg="1"/>
      <p:bldP spid="34" grpId="0" animBg="1"/>
      <p:bldP spid="35" grpId="0" animBg="1"/>
      <p:bldP spid="39" grpId="0"/>
      <p:bldP spid="40" grpId="0"/>
      <p:bldP spid="41" grpId="0"/>
      <p:bldP spid="42" grpId="0"/>
      <p:bldP spid="43" grpId="0"/>
      <p:bldP spid="44" grpId="0"/>
      <p:bldP spid="45" grpId="0"/>
      <p:bldP spid="46" grpId="0"/>
      <p:bldP spid="47" grpId="0"/>
      <p:bldP spid="49" grpId="0"/>
      <p:bldP spid="50" grpId="0"/>
      <p:bldP spid="51" grpId="0"/>
      <p:bldP spid="52" grpId="0"/>
      <p:bldP spid="53" grpId="0"/>
      <p:bldP spid="54" grpId="0"/>
      <p:bldP spid="55" grpId="0"/>
      <p:bldP spid="66" grpId="0"/>
      <p:bldP spid="68" grpId="0"/>
      <p:bldP spid="69" grpId="0"/>
      <p:bldP spid="70" grpId="0"/>
      <p:bldP spid="71" grpId="0"/>
      <p:bldP spid="72" grpId="0"/>
      <p:bldP spid="73" grpId="0"/>
      <p:bldP spid="74" grpId="0"/>
      <p:bldP spid="75" grpId="0"/>
      <p:bldP spid="76" grpId="0"/>
      <p:bldP spid="77" grpId="0"/>
      <p:bldP spid="78" grpId="0"/>
      <p:bldP spid="80" grpId="0"/>
      <p:bldP spid="81" grpId="0"/>
      <p:bldP spid="82" grpId="0"/>
      <p:bldP spid="83" grpId="0"/>
      <p:bldP spid="84" grpId="0"/>
      <p:bldP spid="85" grpId="0"/>
      <p:bldP spid="86" grpId="0"/>
      <p:bldP spid="87" grpId="0"/>
      <p:bldP spid="88" grpId="0"/>
      <p:bldP spid="89" grpId="0"/>
      <p:bldP spid="90" grpId="0"/>
      <p:bldP spid="91" grpId="0"/>
      <p:bldP spid="93" grpId="0"/>
      <p:bldP spid="94" grpId="0"/>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BDCFF7-0B74-D1DA-87CF-42AE65787366}"/>
              </a:ext>
            </a:extLst>
          </p:cNvPr>
          <p:cNvSpPr>
            <a:spLocks noGrp="1"/>
          </p:cNvSpPr>
          <p:nvPr>
            <p:ph type="title"/>
          </p:nvPr>
        </p:nvSpPr>
        <p:spPr>
          <a:xfrm>
            <a:off x="496957" y="438325"/>
            <a:ext cx="10401683" cy="508500"/>
          </a:xfrm>
        </p:spPr>
        <p:txBody>
          <a:bodyPr>
            <a:noAutofit/>
          </a:bodyPr>
          <a:lstStyle/>
          <a:p>
            <a:r>
              <a:rPr lang="en-US" sz="3600" b="0" i="0" u="none" strike="noStrike" dirty="0">
                <a:solidFill>
                  <a:schemeClr val="accent1"/>
                </a:solidFill>
                <a:effectLst/>
                <a:latin typeface="Aharoni" panose="02010803020104030203" pitchFamily="2" charset="-79"/>
                <a:cs typeface="Aharoni" panose="02010803020104030203" pitchFamily="2" charset="-79"/>
              </a:rPr>
              <a:t>Token Probability in Language Models</a:t>
            </a:r>
            <a:endParaRPr lang="en-US" sz="3600" dirty="0">
              <a:solidFill>
                <a:schemeClr val="accent1"/>
              </a:solidFill>
              <a:latin typeface="Aharoni" panose="02010803020104030203" pitchFamily="2" charset="-79"/>
              <a:cs typeface="Aharoni" panose="02010803020104030203" pitchFamily="2" charset="-79"/>
            </a:endParaRPr>
          </a:p>
        </p:txBody>
      </p:sp>
      <p:sp>
        <p:nvSpPr>
          <p:cNvPr id="6" name="TextBox 5">
            <a:extLst>
              <a:ext uri="{FF2B5EF4-FFF2-40B4-BE49-F238E27FC236}">
                <a16:creationId xmlns:a16="http://schemas.microsoft.com/office/drawing/2014/main" id="{DD4F2C32-E3CC-49EC-A22B-7340D29C07F5}"/>
              </a:ext>
            </a:extLst>
          </p:cNvPr>
          <p:cNvSpPr txBox="1"/>
          <p:nvPr/>
        </p:nvSpPr>
        <p:spPr>
          <a:xfrm>
            <a:off x="1017105" y="1764220"/>
            <a:ext cx="9100930" cy="3785652"/>
          </a:xfrm>
          <a:prstGeom prst="rect">
            <a:avLst/>
          </a:prstGeom>
          <a:noFill/>
        </p:spPr>
        <p:txBody>
          <a:bodyPr wrap="square">
            <a:spAutoFit/>
          </a:bodyPr>
          <a:lstStyle/>
          <a:p>
            <a:r>
              <a:rPr lang="en-US" sz="2000" b="0" i="0" u="none" strike="noStrike" dirty="0">
                <a:solidFill>
                  <a:srgbClr val="000000"/>
                </a:solidFill>
                <a:effectLst/>
              </a:rPr>
              <a:t>In language models, the concept of "temperature" (T) dictates how tokens are selected:</a:t>
            </a:r>
          </a:p>
          <a:p>
            <a:endParaRPr lang="en-US" sz="2000" i="1" dirty="0">
              <a:highlight>
                <a:srgbClr val="FFFFFF"/>
              </a:highlight>
            </a:endParaRPr>
          </a:p>
          <a:p>
            <a:pPr marL="800100" lvl="1" indent="-342900">
              <a:buFont typeface="Wingdings" pitchFamily="2" charset="2"/>
              <a:buChar char="Ø"/>
            </a:pPr>
            <a:r>
              <a:rPr lang="en-US" sz="2000" dirty="0">
                <a:effectLst/>
                <a:highlight>
                  <a:srgbClr val="FFFFFF"/>
                </a:highlight>
              </a:rPr>
              <a:t>      T=0: always choose the most likely next token </a:t>
            </a:r>
          </a:p>
          <a:p>
            <a:r>
              <a:rPr lang="en-US" sz="2000" dirty="0">
                <a:highlight>
                  <a:srgbClr val="FFFFFF"/>
                </a:highlight>
              </a:rPr>
              <a:t>   </a:t>
            </a:r>
            <a:r>
              <a:rPr lang="en-US" sz="2000" dirty="0">
                <a:effectLst/>
                <a:highlight>
                  <a:srgbClr val="FFFFFF"/>
                </a:highlight>
              </a:rPr>
              <a:t> very predictable, but may run into “local nonsense minimum”</a:t>
            </a:r>
            <a:endParaRPr lang="en-US" sz="2000" dirty="0">
              <a:highlight>
                <a:srgbClr val="FFFFFF"/>
              </a:highlight>
            </a:endParaRPr>
          </a:p>
          <a:p>
            <a:pPr marL="800100" lvl="1" indent="-342900">
              <a:buFont typeface="Wingdings" pitchFamily="2" charset="2"/>
              <a:buChar char="Ø"/>
            </a:pPr>
            <a:r>
              <a:rPr lang="en-US" sz="2000" dirty="0">
                <a:highlight>
                  <a:srgbClr val="FFFFFF"/>
                </a:highlight>
              </a:rPr>
              <a:t>    </a:t>
            </a:r>
            <a:r>
              <a:rPr lang="en-US" sz="2000" dirty="0">
                <a:effectLst/>
                <a:highlight>
                  <a:srgbClr val="FFFFFF"/>
                </a:highlight>
              </a:rPr>
              <a:t> T&gt;0: the higher the temperature, the more likely less likely tokens are chosen </a:t>
            </a:r>
          </a:p>
          <a:p>
            <a:endParaRPr lang="en-US" sz="2000" dirty="0">
              <a:effectLst/>
              <a:highlight>
                <a:srgbClr val="FFFFFF"/>
              </a:highlight>
            </a:endParaRPr>
          </a:p>
          <a:p>
            <a:pPr marL="342900" indent="-342900">
              <a:buFont typeface="Arial" panose="020B0604020202020204" pitchFamily="34" charset="0"/>
              <a:buChar char="•"/>
            </a:pPr>
            <a:r>
              <a:rPr lang="en-US" sz="2000" dirty="0">
                <a:effectLst/>
                <a:highlight>
                  <a:srgbClr val="FFFFFF"/>
                </a:highlight>
              </a:rPr>
              <a:t>For ChatGPT, the default is </a:t>
            </a:r>
            <a:r>
              <a:rPr lang="en-US" sz="2000" i="1" dirty="0">
                <a:effectLst/>
                <a:highlight>
                  <a:srgbClr val="FFFFFF"/>
                </a:highlight>
              </a:rPr>
              <a:t>T=0.7</a:t>
            </a:r>
            <a:r>
              <a:rPr lang="en-US" sz="2000" dirty="0">
                <a:effectLst/>
                <a:highlight>
                  <a:srgbClr val="FFFFFF"/>
                </a:highlight>
              </a:rPr>
              <a:t>, which is why you get different answers every time </a:t>
            </a:r>
          </a:p>
          <a:p>
            <a:pPr marL="342900" indent="-342900">
              <a:buFont typeface="Arial" panose="020B0604020202020204" pitchFamily="34" charset="0"/>
              <a:buChar char="•"/>
            </a:pPr>
            <a:r>
              <a:rPr lang="en-US" sz="2000" dirty="0">
                <a:effectLst/>
                <a:highlight>
                  <a:srgbClr val="FFFFFF"/>
                </a:highlight>
              </a:rPr>
              <a:t>often (not always), when being asked something, it takes the prompt, generates the start of a reply, and then keeps going.</a:t>
            </a:r>
          </a:p>
        </p:txBody>
      </p:sp>
      <p:sp>
        <p:nvSpPr>
          <p:cNvPr id="2" name="Slide Number Placeholder 1">
            <a:extLst>
              <a:ext uri="{FF2B5EF4-FFF2-40B4-BE49-F238E27FC236}">
                <a16:creationId xmlns:a16="http://schemas.microsoft.com/office/drawing/2014/main" id="{435C8149-1292-1D40-BE3F-5C7F7FF072B5}"/>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7</a:t>
            </a:fld>
            <a:endParaRPr lang="de-DE" dirty="0"/>
          </a:p>
        </p:txBody>
      </p:sp>
    </p:spTree>
    <p:extLst>
      <p:ext uri="{BB962C8B-B14F-4D97-AF65-F5344CB8AC3E}">
        <p14:creationId xmlns:p14="http://schemas.microsoft.com/office/powerpoint/2010/main" val="157731780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808F1C-D5DF-6206-6033-9587E9F003F9}"/>
              </a:ext>
            </a:extLst>
          </p:cNvPr>
          <p:cNvSpPr>
            <a:spLocks noGrp="1"/>
          </p:cNvSpPr>
          <p:nvPr>
            <p:ph sz="quarter" idx="13"/>
          </p:nvPr>
        </p:nvSpPr>
        <p:spPr>
          <a:xfrm>
            <a:off x="838200" y="1429407"/>
            <a:ext cx="10515600" cy="4747556"/>
          </a:xfrm>
        </p:spPr>
        <p:txBody>
          <a:bodyPr/>
          <a:lstStyle/>
          <a:p>
            <a:pPr marL="0" indent="0">
              <a:buNone/>
            </a:pPr>
            <a:r>
              <a:rPr lang="en-US" dirty="0"/>
              <a:t>Text can be </a:t>
            </a:r>
            <a:r>
              <a:rPr lang="en-US" b="1" dirty="0"/>
              <a:t>predicted</a:t>
            </a:r>
            <a:r>
              <a:rPr lang="en-US" dirty="0"/>
              <a:t> using </a:t>
            </a:r>
            <a:r>
              <a:rPr lang="en-US" b="1" dirty="0"/>
              <a:t>probabilities</a:t>
            </a:r>
            <a:r>
              <a:rPr lang="en-US" dirty="0"/>
              <a:t>, see your smartphones autocomplete function:</a:t>
            </a:r>
          </a:p>
        </p:txBody>
      </p:sp>
      <p:sp>
        <p:nvSpPr>
          <p:cNvPr id="5" name="Slide Number Placeholder 4">
            <a:extLst>
              <a:ext uri="{FF2B5EF4-FFF2-40B4-BE49-F238E27FC236}">
                <a16:creationId xmlns:a16="http://schemas.microsoft.com/office/drawing/2014/main" id="{00E4D978-D4B6-5A85-CC50-E6956C20F850}"/>
              </a:ext>
            </a:extLst>
          </p:cNvPr>
          <p:cNvSpPr>
            <a:spLocks noGrp="1"/>
          </p:cNvSpPr>
          <p:nvPr>
            <p:ph type="sldNum" sz="quarter" idx="4"/>
          </p:nvPr>
        </p:nvSpPr>
        <p:spPr>
          <a:xfrm>
            <a:off x="7811096" y="4989917"/>
            <a:ext cx="1332905" cy="159656"/>
          </a:xfrm>
          <a:prstGeom prst="rect">
            <a:avLst/>
          </a:prstGeom>
        </p:spPr>
        <p:txBody>
          <a:bodyPr vert="horz" lIns="91440" tIns="45720" rIns="91440" bIns="45720" rtlCol="0" anchor="ctr"/>
          <a:lstStyle>
            <a:defPPr>
              <a:defRPr lang="de-CH"/>
            </a:defPPr>
            <a:lvl1pPr algn="r" rtl="0" eaLnBrk="0" fontAlgn="base" hangingPunct="0">
              <a:spcBef>
                <a:spcPct val="50000"/>
              </a:spcBef>
              <a:spcAft>
                <a:spcPct val="0"/>
              </a:spcAft>
              <a:defRPr sz="750" kern="1200">
                <a:solidFill>
                  <a:schemeClr val="tx1">
                    <a:tint val="75000"/>
                  </a:schemeClr>
                </a:solidFill>
                <a:latin typeface="Century Gothic"/>
                <a:ea typeface="ヒラギノ角ゴ Pro W3" charset="0"/>
                <a:cs typeface="Century Gothic"/>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a:lstStyle>
          <a:p>
            <a:r>
              <a:rPr lang="en-US"/>
              <a:t> Page </a:t>
            </a:r>
            <a:fld id="{914CB362-B5FD-9A4D-A525-F9AE26ED7B7E}" type="slidenum">
              <a:rPr lang="en-US" smtClean="0"/>
              <a:pPr/>
              <a:t>8</a:t>
            </a:fld>
            <a:endParaRPr lang="en-US" dirty="0"/>
          </a:p>
        </p:txBody>
      </p:sp>
      <p:sp>
        <p:nvSpPr>
          <p:cNvPr id="6" name="TextBox 5">
            <a:extLst>
              <a:ext uri="{FF2B5EF4-FFF2-40B4-BE49-F238E27FC236}">
                <a16:creationId xmlns:a16="http://schemas.microsoft.com/office/drawing/2014/main" id="{FCEF0E47-A43A-E14B-976E-DCDB3798C5A1}"/>
              </a:ext>
            </a:extLst>
          </p:cNvPr>
          <p:cNvSpPr txBox="1"/>
          <p:nvPr/>
        </p:nvSpPr>
        <p:spPr>
          <a:xfrm>
            <a:off x="1211526" y="3765665"/>
            <a:ext cx="763029" cy="372987"/>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2400" dirty="0">
                <a:solidFill>
                  <a:srgbClr val="000000"/>
                </a:solidFill>
                <a:latin typeface="Century Gothic" panose="020B0502020202020204" pitchFamily="34" charset="0"/>
              </a:rPr>
              <a:t>I will  </a:t>
            </a:r>
          </a:p>
        </p:txBody>
      </p:sp>
      <p:sp>
        <p:nvSpPr>
          <p:cNvPr id="7" name="TextBox 6">
            <a:extLst>
              <a:ext uri="{FF2B5EF4-FFF2-40B4-BE49-F238E27FC236}">
                <a16:creationId xmlns:a16="http://schemas.microsoft.com/office/drawing/2014/main" id="{50395784-E54C-4976-36A6-8177EF4080D2}"/>
              </a:ext>
            </a:extLst>
          </p:cNvPr>
          <p:cNvSpPr txBox="1"/>
          <p:nvPr/>
        </p:nvSpPr>
        <p:spPr>
          <a:xfrm>
            <a:off x="2459665" y="3359400"/>
            <a:ext cx="889667" cy="1185517"/>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2400" dirty="0">
                <a:solidFill>
                  <a:srgbClr val="000000"/>
                </a:solidFill>
                <a:latin typeface="Century Gothic" panose="020B0502020202020204" pitchFamily="34" charset="0"/>
              </a:rPr>
              <a:t>do</a:t>
            </a:r>
          </a:p>
          <a:p>
            <a:pPr eaLnBrk="1" hangingPunct="1">
              <a:lnSpc>
                <a:spcPct val="110000"/>
              </a:lnSpc>
              <a:spcBef>
                <a:spcPct val="0"/>
              </a:spcBef>
              <a:buClr>
                <a:srgbClr val="000000"/>
              </a:buClr>
            </a:pPr>
            <a:r>
              <a:rPr lang="en-US" sz="2400" dirty="0">
                <a:solidFill>
                  <a:srgbClr val="000000"/>
                </a:solidFill>
                <a:latin typeface="Century Gothic" panose="020B0502020202020204" pitchFamily="34" charset="0"/>
              </a:rPr>
              <a:t>come</a:t>
            </a:r>
          </a:p>
          <a:p>
            <a:pPr eaLnBrk="1" hangingPunct="1">
              <a:lnSpc>
                <a:spcPct val="110000"/>
              </a:lnSpc>
              <a:spcBef>
                <a:spcPct val="0"/>
              </a:spcBef>
              <a:buClr>
                <a:srgbClr val="000000"/>
              </a:buClr>
            </a:pPr>
            <a:r>
              <a:rPr lang="en-US" sz="2400" dirty="0">
                <a:solidFill>
                  <a:srgbClr val="000000"/>
                </a:solidFill>
                <a:latin typeface="Century Gothic" panose="020B0502020202020204" pitchFamily="34" charset="0"/>
              </a:rPr>
              <a:t>be</a:t>
            </a:r>
          </a:p>
        </p:txBody>
      </p:sp>
      <p:cxnSp>
        <p:nvCxnSpPr>
          <p:cNvPr id="9" name="Straight Arrow Connector 8">
            <a:extLst>
              <a:ext uri="{FF2B5EF4-FFF2-40B4-BE49-F238E27FC236}">
                <a16:creationId xmlns:a16="http://schemas.microsoft.com/office/drawing/2014/main" id="{B2697FD6-BEAD-1C2F-0960-D73E9EC51236}"/>
              </a:ext>
            </a:extLst>
          </p:cNvPr>
          <p:cNvCxnSpPr>
            <a:stCxn id="6" idx="3"/>
          </p:cNvCxnSpPr>
          <p:nvPr/>
        </p:nvCxnSpPr>
        <p:spPr bwMode="auto">
          <a:xfrm flipV="1">
            <a:off x="1974555" y="3568083"/>
            <a:ext cx="354456" cy="38407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F53B7469-9E5F-F1BB-B558-4630D0C4853D}"/>
              </a:ext>
            </a:extLst>
          </p:cNvPr>
          <p:cNvCxnSpPr>
            <a:cxnSpLocks/>
            <a:stCxn id="6" idx="3"/>
          </p:cNvCxnSpPr>
          <p:nvPr/>
        </p:nvCxnSpPr>
        <p:spPr bwMode="auto">
          <a:xfrm flipV="1">
            <a:off x="1974555" y="3952126"/>
            <a:ext cx="354456" cy="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B993C9E0-6331-47AD-F664-E3BC2BE64956}"/>
              </a:ext>
            </a:extLst>
          </p:cNvPr>
          <p:cNvCxnSpPr>
            <a:cxnSpLocks/>
            <a:stCxn id="6" idx="3"/>
          </p:cNvCxnSpPr>
          <p:nvPr/>
        </p:nvCxnSpPr>
        <p:spPr bwMode="auto">
          <a:xfrm>
            <a:off x="1974555" y="3952159"/>
            <a:ext cx="354456" cy="38400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6" name="Picture 15" descr="A screenshot of a chat&#10;&#10;Description automatically generated">
            <a:extLst>
              <a:ext uri="{FF2B5EF4-FFF2-40B4-BE49-F238E27FC236}">
                <a16:creationId xmlns:a16="http://schemas.microsoft.com/office/drawing/2014/main" id="{0A304F67-7CD9-66F3-1C8A-D14C8CB3AB41}"/>
              </a:ext>
            </a:extLst>
          </p:cNvPr>
          <p:cNvPicPr>
            <a:picLocks noChangeAspect="1"/>
          </p:cNvPicPr>
          <p:nvPr/>
        </p:nvPicPr>
        <p:blipFill rotWithShape="1">
          <a:blip r:embed="rId3"/>
          <a:srcRect t="44182"/>
          <a:stretch/>
        </p:blipFill>
        <p:spPr>
          <a:xfrm>
            <a:off x="8304246" y="2163962"/>
            <a:ext cx="3167180" cy="3827980"/>
          </a:xfrm>
          <a:prstGeom prst="rect">
            <a:avLst/>
          </a:prstGeom>
        </p:spPr>
      </p:pic>
      <p:pic>
        <p:nvPicPr>
          <p:cNvPr id="18" name="Picture 17" descr="A screenshot of a phone&#10;&#10;Description automatically generated">
            <a:extLst>
              <a:ext uri="{FF2B5EF4-FFF2-40B4-BE49-F238E27FC236}">
                <a16:creationId xmlns:a16="http://schemas.microsoft.com/office/drawing/2014/main" id="{44E4313F-A66D-C0B3-FEBC-6350EEA3C26D}"/>
              </a:ext>
            </a:extLst>
          </p:cNvPr>
          <p:cNvPicPr>
            <a:picLocks noChangeAspect="1"/>
          </p:cNvPicPr>
          <p:nvPr/>
        </p:nvPicPr>
        <p:blipFill rotWithShape="1">
          <a:blip r:embed="rId4"/>
          <a:srcRect t="44182"/>
          <a:stretch/>
        </p:blipFill>
        <p:spPr>
          <a:xfrm>
            <a:off x="4847862" y="2163963"/>
            <a:ext cx="3167180" cy="3827980"/>
          </a:xfrm>
          <a:prstGeom prst="rect">
            <a:avLst/>
          </a:prstGeom>
        </p:spPr>
      </p:pic>
      <p:sp>
        <p:nvSpPr>
          <p:cNvPr id="19" name="TextBox 18">
            <a:extLst>
              <a:ext uri="{FF2B5EF4-FFF2-40B4-BE49-F238E27FC236}">
                <a16:creationId xmlns:a16="http://schemas.microsoft.com/office/drawing/2014/main" id="{E91D41C5-9455-2B41-4C00-6C05FD0B2731}"/>
              </a:ext>
            </a:extLst>
          </p:cNvPr>
          <p:cNvSpPr txBox="1"/>
          <p:nvPr/>
        </p:nvSpPr>
        <p:spPr>
          <a:xfrm>
            <a:off x="3540007" y="3359400"/>
            <a:ext cx="918521" cy="1185517"/>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2400" i="1" dirty="0">
                <a:solidFill>
                  <a:srgbClr val="000000"/>
                </a:solidFill>
                <a:latin typeface="Century Gothic" panose="020B0502020202020204" pitchFamily="34" charset="0"/>
              </a:rPr>
              <a:t>13.4 %</a:t>
            </a:r>
          </a:p>
          <a:p>
            <a:pPr eaLnBrk="1" hangingPunct="1">
              <a:lnSpc>
                <a:spcPct val="110000"/>
              </a:lnSpc>
              <a:spcBef>
                <a:spcPct val="0"/>
              </a:spcBef>
              <a:buClr>
                <a:srgbClr val="000000"/>
              </a:buClr>
            </a:pPr>
            <a:r>
              <a:rPr lang="en-US" sz="2400" i="1" dirty="0">
                <a:solidFill>
                  <a:srgbClr val="000000"/>
                </a:solidFill>
                <a:latin typeface="Century Gothic" panose="020B0502020202020204" pitchFamily="34" charset="0"/>
              </a:rPr>
              <a:t>11.2 %</a:t>
            </a:r>
          </a:p>
          <a:p>
            <a:pPr eaLnBrk="1" hangingPunct="1">
              <a:lnSpc>
                <a:spcPct val="110000"/>
              </a:lnSpc>
              <a:spcBef>
                <a:spcPct val="0"/>
              </a:spcBef>
              <a:buClr>
                <a:srgbClr val="000000"/>
              </a:buClr>
            </a:pPr>
            <a:r>
              <a:rPr lang="en-US" sz="2400" i="1" dirty="0">
                <a:solidFill>
                  <a:srgbClr val="000000"/>
                </a:solidFill>
                <a:latin typeface="Century Gothic" panose="020B0502020202020204" pitchFamily="34" charset="0"/>
              </a:rPr>
              <a:t>8.1 %</a:t>
            </a:r>
          </a:p>
        </p:txBody>
      </p:sp>
      <p:sp>
        <p:nvSpPr>
          <p:cNvPr id="20" name="Rounded Rectangle 19">
            <a:extLst>
              <a:ext uri="{FF2B5EF4-FFF2-40B4-BE49-F238E27FC236}">
                <a16:creationId xmlns:a16="http://schemas.microsoft.com/office/drawing/2014/main" id="{9EA71562-BFB4-D920-8F2E-B079C8A01BD1}"/>
              </a:ext>
            </a:extLst>
          </p:cNvPr>
          <p:cNvSpPr/>
          <p:nvPr/>
        </p:nvSpPr>
        <p:spPr bwMode="auto">
          <a:xfrm>
            <a:off x="5087303" y="3167377"/>
            <a:ext cx="2592288" cy="384043"/>
          </a:xfrm>
          <a:prstGeom prst="roundRect">
            <a:avLst/>
          </a:prstGeom>
          <a:noFill/>
          <a:ln w="28575" cap="flat" cmpd="sng" algn="ctr">
            <a:solidFill>
              <a:srgbClr val="FF0000"/>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US" sz="3200">
              <a:latin typeface="Times" charset="0"/>
            </a:endParaRPr>
          </a:p>
        </p:txBody>
      </p:sp>
      <p:sp>
        <p:nvSpPr>
          <p:cNvPr id="12" name="TextBox 11">
            <a:extLst>
              <a:ext uri="{FF2B5EF4-FFF2-40B4-BE49-F238E27FC236}">
                <a16:creationId xmlns:a16="http://schemas.microsoft.com/office/drawing/2014/main" id="{9FD3ED0E-0A4F-D5DB-3296-E0B8B74E5DB8}"/>
              </a:ext>
            </a:extLst>
          </p:cNvPr>
          <p:cNvSpPr txBox="1"/>
          <p:nvPr/>
        </p:nvSpPr>
        <p:spPr>
          <a:xfrm>
            <a:off x="580631" y="342925"/>
            <a:ext cx="6097656" cy="646331"/>
          </a:xfrm>
          <a:prstGeom prst="rect">
            <a:avLst/>
          </a:prstGeom>
          <a:noFill/>
        </p:spPr>
        <p:txBody>
          <a:bodyPr wrap="square">
            <a:spAutoFit/>
          </a:bodyPr>
          <a:lstStyle/>
          <a:p>
            <a:r>
              <a:rPr lang="en-US" sz="3600" b="1" dirty="0">
                <a:solidFill>
                  <a:schemeClr val="accent1"/>
                </a:solidFill>
                <a:latin typeface="Aharoni" panose="02010803020104030203" pitchFamily="2" charset="-79"/>
                <a:cs typeface="Aharoni" panose="02010803020104030203" pitchFamily="2" charset="-79"/>
              </a:rPr>
              <a:t>Text generation</a:t>
            </a:r>
            <a:endParaRPr lang="en-US" sz="3600" dirty="0"/>
          </a:p>
        </p:txBody>
      </p:sp>
    </p:spTree>
    <p:extLst>
      <p:ext uri="{BB962C8B-B14F-4D97-AF65-F5344CB8AC3E}">
        <p14:creationId xmlns:p14="http://schemas.microsoft.com/office/powerpoint/2010/main" val="8461844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DCF36F-C67F-95F9-E829-0713C27DC348}"/>
              </a:ext>
            </a:extLst>
          </p:cNvPr>
          <p:cNvSpPr>
            <a:spLocks noGrp="1"/>
          </p:cNvSpPr>
          <p:nvPr>
            <p:ph type="title"/>
          </p:nvPr>
        </p:nvSpPr>
        <p:spPr>
          <a:xfrm>
            <a:off x="330914" y="315353"/>
            <a:ext cx="4330537" cy="508500"/>
          </a:xfrm>
        </p:spPr>
        <p:txBody>
          <a:bodyPr>
            <a:noAutofit/>
          </a:bodyPr>
          <a:lstStyle/>
          <a:p>
            <a:r>
              <a:rPr lang="en-US" sz="3600" dirty="0">
                <a:solidFill>
                  <a:schemeClr val="accent1"/>
                </a:solidFill>
                <a:latin typeface="Aharoni" panose="02010803020104030203" pitchFamily="2" charset="-79"/>
                <a:cs typeface="Aharoni" panose="02010803020104030203" pitchFamily="2" charset="-79"/>
              </a:rPr>
              <a:t>Write some text</a:t>
            </a:r>
          </a:p>
        </p:txBody>
      </p:sp>
      <p:sp>
        <p:nvSpPr>
          <p:cNvPr id="9" name="TextBox 8">
            <a:extLst>
              <a:ext uri="{FF2B5EF4-FFF2-40B4-BE49-F238E27FC236}">
                <a16:creationId xmlns:a16="http://schemas.microsoft.com/office/drawing/2014/main" id="{1AA8DAEC-C46C-FC61-E794-C531028F9228}"/>
              </a:ext>
            </a:extLst>
          </p:cNvPr>
          <p:cNvSpPr txBox="1"/>
          <p:nvPr/>
        </p:nvSpPr>
        <p:spPr>
          <a:xfrm>
            <a:off x="7921831" y="315353"/>
            <a:ext cx="3781933" cy="646331"/>
          </a:xfrm>
          <a:prstGeom prst="rect">
            <a:avLst/>
          </a:prstGeom>
          <a:noFill/>
        </p:spPr>
        <p:txBody>
          <a:bodyPr wrap="none" rtlCol="0">
            <a:spAutoFit/>
          </a:bodyPr>
          <a:lstStyle/>
          <a:p>
            <a:pPr marL="285750" indent="-285750">
              <a:buFont typeface="Arial" panose="020B0604020202020204" pitchFamily="34" charset="0"/>
              <a:buChar char="•"/>
            </a:pPr>
            <a:r>
              <a:rPr lang="en-US" dirty="0"/>
              <a:t>Write an email </a:t>
            </a:r>
          </a:p>
          <a:p>
            <a:pPr marL="285750" indent="-285750">
              <a:buFont typeface="Arial" panose="020B0604020202020204" pitchFamily="34" charset="0"/>
              <a:buChar char="•"/>
            </a:pPr>
            <a:r>
              <a:rPr lang="en-US" sz="1800" dirty="0"/>
              <a:t>Write in different styles and tones</a:t>
            </a:r>
          </a:p>
        </p:txBody>
      </p:sp>
      <p:sp>
        <p:nvSpPr>
          <p:cNvPr id="2" name="Slide Number Placeholder 1">
            <a:extLst>
              <a:ext uri="{FF2B5EF4-FFF2-40B4-BE49-F238E27FC236}">
                <a16:creationId xmlns:a16="http://schemas.microsoft.com/office/drawing/2014/main" id="{B3550415-FCFB-4D57-1DB4-7CB1118635FE}"/>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9</a:t>
            </a:fld>
            <a:endParaRPr lang="de-DE" dirty="0"/>
          </a:p>
        </p:txBody>
      </p:sp>
      <p:pic>
        <p:nvPicPr>
          <p:cNvPr id="6" name="Picture 5">
            <a:extLst>
              <a:ext uri="{FF2B5EF4-FFF2-40B4-BE49-F238E27FC236}">
                <a16:creationId xmlns:a16="http://schemas.microsoft.com/office/drawing/2014/main" id="{FC579039-A414-0D02-BC05-7EE191A53F6F}"/>
              </a:ext>
            </a:extLst>
          </p:cNvPr>
          <p:cNvPicPr>
            <a:picLocks noChangeAspect="1"/>
          </p:cNvPicPr>
          <p:nvPr/>
        </p:nvPicPr>
        <p:blipFill>
          <a:blip r:embed="rId3"/>
          <a:stretch>
            <a:fillRect/>
          </a:stretch>
        </p:blipFill>
        <p:spPr>
          <a:xfrm>
            <a:off x="626166" y="1532481"/>
            <a:ext cx="5257800" cy="5006431"/>
          </a:xfrm>
          <a:prstGeom prst="rect">
            <a:avLst/>
          </a:prstGeom>
        </p:spPr>
      </p:pic>
      <p:pic>
        <p:nvPicPr>
          <p:cNvPr id="7" name="Picture 6">
            <a:extLst>
              <a:ext uri="{FF2B5EF4-FFF2-40B4-BE49-F238E27FC236}">
                <a16:creationId xmlns:a16="http://schemas.microsoft.com/office/drawing/2014/main" id="{0565377D-03B2-DA77-F131-24AD705B8751}"/>
              </a:ext>
            </a:extLst>
          </p:cNvPr>
          <p:cNvPicPr>
            <a:picLocks noChangeAspect="1"/>
          </p:cNvPicPr>
          <p:nvPr/>
        </p:nvPicPr>
        <p:blipFill>
          <a:blip r:embed="rId4"/>
          <a:stretch>
            <a:fillRect/>
          </a:stretch>
        </p:blipFill>
        <p:spPr>
          <a:xfrm>
            <a:off x="6464280" y="2460134"/>
            <a:ext cx="5416826" cy="3397829"/>
          </a:xfrm>
          <a:prstGeom prst="rect">
            <a:avLst/>
          </a:prstGeom>
        </p:spPr>
      </p:pic>
    </p:spTree>
    <p:extLst>
      <p:ext uri="{BB962C8B-B14F-4D97-AF65-F5344CB8AC3E}">
        <p14:creationId xmlns:p14="http://schemas.microsoft.com/office/powerpoint/2010/main" val="509956201"/>
      </p:ext>
    </p:extLst>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36306</TotalTime>
  <Words>1824</Words>
  <Application>Microsoft Macintosh PowerPoint</Application>
  <PresentationFormat>Widescreen</PresentationFormat>
  <Paragraphs>264</Paragraphs>
  <Slides>35</Slides>
  <Notes>26</Notes>
  <HiddenSlides>0</HiddenSlides>
  <MMClips>0</MMClips>
  <ScaleCrop>false</ScaleCrop>
  <HeadingPairs>
    <vt:vector size="6" baseType="variant">
      <vt:variant>
        <vt:lpstr>Fonts Used</vt:lpstr>
      </vt:variant>
      <vt:variant>
        <vt:i4>25</vt:i4>
      </vt:variant>
      <vt:variant>
        <vt:lpstr>Theme</vt:lpstr>
      </vt:variant>
      <vt:variant>
        <vt:i4>1</vt:i4>
      </vt:variant>
      <vt:variant>
        <vt:lpstr>Slide Titles</vt:lpstr>
      </vt:variant>
      <vt:variant>
        <vt:i4>35</vt:i4>
      </vt:variant>
    </vt:vector>
  </HeadingPairs>
  <TitlesOfParts>
    <vt:vector size="61" baseType="lpstr">
      <vt:lpstr>__Roboto_5506ec</vt:lpstr>
      <vt:lpstr>-apple-system</vt:lpstr>
      <vt:lpstr>-webkit-standard</vt:lpstr>
      <vt:lpstr>Aharoni</vt:lpstr>
      <vt:lpstr>Aptos</vt:lpstr>
      <vt:lpstr>Aptos Display</vt:lpstr>
      <vt:lpstr>Arial</vt:lpstr>
      <vt:lpstr>ArialMT</vt:lpstr>
      <vt:lpstr>Calibri</vt:lpstr>
      <vt:lpstr>Cambria Math</vt:lpstr>
      <vt:lpstr>Century Gothic</vt:lpstr>
      <vt:lpstr>Courier New</vt:lpstr>
      <vt:lpstr>Factor A</vt:lpstr>
      <vt:lpstr>Inter</vt:lpstr>
      <vt:lpstr>Roboto</vt:lpstr>
      <vt:lpstr>Rockwell</vt:lpstr>
      <vt:lpstr>sohne</vt:lpstr>
      <vt:lpstr>Söhne</vt:lpstr>
      <vt:lpstr>source-serif-pro</vt:lpstr>
      <vt:lpstr>Symbol</vt:lpstr>
      <vt:lpstr>system-ui</vt:lpstr>
      <vt:lpstr>Times</vt:lpstr>
      <vt:lpstr>Times New Roman</vt:lpstr>
      <vt:lpstr>var(--font-inter)</vt:lpstr>
      <vt:lpstr>Wingdings</vt:lpstr>
      <vt:lpstr>Office Theme</vt:lpstr>
      <vt:lpstr>Data Analysis with Jupyter Notebook and Python, supported with AI from ChatGPT</vt:lpstr>
      <vt:lpstr>Outline</vt:lpstr>
      <vt:lpstr>How does ChatGPT work ?</vt:lpstr>
      <vt:lpstr>Large Language Model </vt:lpstr>
      <vt:lpstr>How LLM Work</vt:lpstr>
      <vt:lpstr>How LLM Work</vt:lpstr>
      <vt:lpstr>Token Probability in Language Models</vt:lpstr>
      <vt:lpstr>PowerPoint Presentation</vt:lpstr>
      <vt:lpstr>Write some text</vt:lpstr>
      <vt:lpstr>Brainstorming</vt:lpstr>
      <vt:lpstr>Ask some questions, but double check</vt:lpstr>
      <vt:lpstr>Write code</vt:lpstr>
      <vt:lpstr>Write code</vt:lpstr>
      <vt:lpstr>Strategy to get better AI prompt results</vt:lpstr>
      <vt:lpstr>Be Specific with Your Task</vt:lpstr>
      <vt:lpstr>Few-Shot Prompting Technique</vt:lpstr>
      <vt:lpstr> Using “Roles” and “Act As” Prompting</vt:lpstr>
      <vt:lpstr>PowerPoint Presentation</vt:lpstr>
      <vt:lpstr>PowerPoint Presentation</vt:lpstr>
      <vt:lpstr>PowerPoint Presentation</vt:lpstr>
      <vt:lpstr>PowerPoint Presentation</vt:lpstr>
      <vt:lpstr>The Interface</vt:lpstr>
      <vt:lpstr>PowerPoint Presentation</vt:lpstr>
      <vt:lpstr>PowerPoint Presentation</vt:lpstr>
      <vt:lpstr>PowerPoint Presentation</vt:lpstr>
      <vt:lpstr>PowerPoint Presentation</vt:lpstr>
      <vt:lpstr>Exercise: Get Help from ChatGPT</vt:lpstr>
      <vt:lpstr>PowerPoint Presentation</vt:lpstr>
      <vt:lpstr>PowerPoint Presentation</vt:lpstr>
      <vt:lpstr>Conditional Statement and Loop in Python</vt:lpstr>
      <vt:lpstr>PowerPoint Presentation</vt:lpstr>
      <vt:lpstr>PowerPoint Presentation</vt:lpstr>
      <vt:lpstr>Installation &amp; Import NumPy</vt:lpstr>
      <vt:lpstr>Pandas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Zendour Aziza</dc:creator>
  <cp:lastModifiedBy>Zendour Aziza</cp:lastModifiedBy>
  <cp:revision>157</cp:revision>
  <dcterms:created xsi:type="dcterms:W3CDTF">2024-06-03T11:36:47Z</dcterms:created>
  <dcterms:modified xsi:type="dcterms:W3CDTF">2024-07-04T08:12:15Z</dcterms:modified>
</cp:coreProperties>
</file>