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4020" r:id="rId2"/>
    <p:sldMasterId id="2147484261" r:id="rId3"/>
  </p:sldMasterIdLst>
  <p:notesMasterIdLst>
    <p:notesMasterId r:id="rId69"/>
  </p:notesMasterIdLst>
  <p:handoutMasterIdLst>
    <p:handoutMasterId r:id="rId70"/>
  </p:handoutMasterIdLst>
  <p:sldIdLst>
    <p:sldId id="1922" r:id="rId4"/>
    <p:sldId id="2219" r:id="rId5"/>
    <p:sldId id="2220" r:id="rId6"/>
    <p:sldId id="1606" r:id="rId7"/>
    <p:sldId id="2235" r:id="rId8"/>
    <p:sldId id="1949" r:id="rId9"/>
    <p:sldId id="1924" r:id="rId10"/>
    <p:sldId id="429" r:id="rId11"/>
    <p:sldId id="1946" r:id="rId12"/>
    <p:sldId id="1947" r:id="rId13"/>
    <p:sldId id="375" r:id="rId14"/>
    <p:sldId id="2159" r:id="rId15"/>
    <p:sldId id="2232" r:id="rId16"/>
    <p:sldId id="2231" r:id="rId17"/>
    <p:sldId id="2244" r:id="rId18"/>
    <p:sldId id="2049" r:id="rId19"/>
    <p:sldId id="1930" r:id="rId20"/>
    <p:sldId id="1677" r:id="rId21"/>
    <p:sldId id="2071" r:id="rId22"/>
    <p:sldId id="2051" r:id="rId23"/>
    <p:sldId id="2052" r:id="rId24"/>
    <p:sldId id="2130" r:id="rId25"/>
    <p:sldId id="2089" r:id="rId26"/>
    <p:sldId id="2192" r:id="rId27"/>
    <p:sldId id="2194" r:id="rId28"/>
    <p:sldId id="2195" r:id="rId29"/>
    <p:sldId id="2196" r:id="rId30"/>
    <p:sldId id="2054" r:id="rId31"/>
    <p:sldId id="2091" r:id="rId32"/>
    <p:sldId id="1870" r:id="rId33"/>
    <p:sldId id="258" r:id="rId34"/>
    <p:sldId id="2107" r:id="rId35"/>
    <p:sldId id="2092" r:id="rId36"/>
    <p:sldId id="2110" r:id="rId37"/>
    <p:sldId id="2067" r:id="rId38"/>
    <p:sldId id="2068" r:id="rId39"/>
    <p:sldId id="2069" r:id="rId40"/>
    <p:sldId id="2164" r:id="rId41"/>
    <p:sldId id="2140" r:id="rId42"/>
    <p:sldId id="2141" r:id="rId43"/>
    <p:sldId id="2142" r:id="rId44"/>
    <p:sldId id="2143" r:id="rId45"/>
    <p:sldId id="2225" r:id="rId46"/>
    <p:sldId id="2226" r:id="rId47"/>
    <p:sldId id="2227" r:id="rId48"/>
    <p:sldId id="2228" r:id="rId49"/>
    <p:sldId id="2230" r:id="rId50"/>
    <p:sldId id="2131" r:id="rId51"/>
    <p:sldId id="2093" r:id="rId52"/>
    <p:sldId id="2094" r:id="rId53"/>
    <p:sldId id="2095" r:id="rId54"/>
    <p:sldId id="2057" r:id="rId55"/>
    <p:sldId id="2207" r:id="rId56"/>
    <p:sldId id="371" r:id="rId57"/>
    <p:sldId id="2245" r:id="rId58"/>
    <p:sldId id="403" r:id="rId59"/>
    <p:sldId id="2246" r:id="rId60"/>
    <p:sldId id="392" r:id="rId61"/>
    <p:sldId id="2236" r:id="rId62"/>
    <p:sldId id="2237" r:id="rId63"/>
    <p:sldId id="2238" r:id="rId64"/>
    <p:sldId id="2239" r:id="rId65"/>
    <p:sldId id="1925" r:id="rId66"/>
    <p:sldId id="2106" r:id="rId67"/>
    <p:sldId id="2151" r:id="rId68"/>
  </p:sldIdLst>
  <p:sldSz cx="9144000" cy="5143500" type="screen16x9"/>
  <p:notesSz cx="6811963" cy="99425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anose="020B0502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anose="020B0502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anose="020B0502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anose="020B0502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anose="020B0502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anose="020B0502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anose="020B0502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anose="020B0502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anose="020B0502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CF59E9-369C-4F03-A21A-DE2A71679C97}" name="Eoin Walsh" initials="EW" userId="S::EWalsh@nlcs.org.uk::d7da2337-ae6f-43c0-ae70-5a93b43b14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0066FF"/>
    <a:srgbClr val="FFFF00"/>
    <a:srgbClr val="17375E"/>
    <a:srgbClr val="EFB942"/>
    <a:srgbClr val="4DE55F"/>
    <a:srgbClr val="90E8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0" autoAdjust="0"/>
    <p:restoredTop sz="96265" autoAdjust="0"/>
  </p:normalViewPr>
  <p:slideViewPr>
    <p:cSldViewPr showGuides="1">
      <p:cViewPr varScale="1">
        <p:scale>
          <a:sx n="145" d="100"/>
          <a:sy n="145" d="100"/>
        </p:scale>
        <p:origin x="864" y="114"/>
      </p:cViewPr>
      <p:guideLst>
        <p:guide orient="horz" pos="3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2946" y="-108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handoutMaster" Target="handoutMasters/handoutMaster1.xml"/><Relationship Id="rId75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94" tIns="45948" rIns="91894" bIns="45948" numCol="1" anchor="t" anchorCtr="0" compatLnSpc="1">
            <a:prstTxWarp prst="textNoShape">
              <a:avLst/>
            </a:prstTxWarp>
          </a:bodyPr>
          <a:lstStyle>
            <a:lvl1pPr defTabSz="91839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94" tIns="45948" rIns="91894" bIns="45948" numCol="1" anchor="t" anchorCtr="0" compatLnSpc="1">
            <a:prstTxWarp prst="textNoShape">
              <a:avLst/>
            </a:prstTxWarp>
          </a:bodyPr>
          <a:lstStyle>
            <a:lvl1pPr algn="r" defTabSz="91839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94" tIns="45948" rIns="91894" bIns="45948" numCol="1" anchor="b" anchorCtr="0" compatLnSpc="1">
            <a:prstTxWarp prst="textNoShape">
              <a:avLst/>
            </a:prstTxWarp>
          </a:bodyPr>
          <a:lstStyle>
            <a:lvl1pPr defTabSz="91839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5625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94" tIns="45948" rIns="91894" bIns="45948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70D4BE4-CE3D-42CB-8941-4A626D00FE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94" tIns="45948" rIns="91894" bIns="45948" numCol="1" anchor="t" anchorCtr="0" compatLnSpc="1">
            <a:prstTxWarp prst="textNoShape">
              <a:avLst/>
            </a:prstTxWarp>
          </a:bodyPr>
          <a:lstStyle>
            <a:lvl1pPr defTabSz="91839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94" tIns="45948" rIns="91894" bIns="45948" numCol="1" anchor="t" anchorCtr="0" compatLnSpc="1">
            <a:prstTxWarp prst="textNoShape">
              <a:avLst/>
            </a:prstTxWarp>
          </a:bodyPr>
          <a:lstStyle>
            <a:lvl1pPr algn="r" defTabSz="91839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781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5863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94" tIns="45948" rIns="91894" bIns="459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94" tIns="45948" rIns="91894" bIns="45948" numCol="1" anchor="b" anchorCtr="0" compatLnSpc="1">
            <a:prstTxWarp prst="textNoShape">
              <a:avLst/>
            </a:prstTxWarp>
          </a:bodyPr>
          <a:lstStyle>
            <a:lvl1pPr defTabSz="91839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5625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94" tIns="45948" rIns="91894" bIns="45948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7C2DDA7D-72BB-4F62-B3FC-9CA6816524B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8A83-BDD9-4300-AC0E-D9563342DF39}" type="slidenum">
              <a:rPr lang="en-GB" altLang="en-US" sz="1200" smtClean="0">
                <a:latin typeface="Arial" panose="020B0604020202020204" pitchFamily="34" charset="0"/>
              </a:rPr>
              <a:pPr/>
              <a:t>1</a:t>
            </a:fld>
            <a:endParaRPr lang="en-GB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049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A0C5911-9AAE-4040-91DC-8D277DCDBFD4}" type="slidenum">
              <a:rPr lang="fr-FR" altLang="en-US" sz="1300" smtClean="0">
                <a:latin typeface="Times New Roman" panose="02020603050405020304" pitchFamily="18" charset="0"/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23</a:t>
            </a:fld>
            <a:endParaRPr lang="fr-FR" altLang="en-US" sz="130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7800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41CCE-8A12-40BB-9B34-BDA9373B9D37}" type="slidenum">
              <a:rPr lang="en-GB"/>
              <a:pPr/>
              <a:t>24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07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41CCE-8A12-40BB-9B34-BDA9373B9D37}" type="slidenum">
              <a:rPr lang="en-GB"/>
              <a:pPr/>
              <a:t>25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081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41CCE-8A12-40BB-9B34-BDA9373B9D37}" type="slidenum">
              <a:rPr lang="en-GB"/>
              <a:pPr/>
              <a:t>26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702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41CCE-8A12-40BB-9B34-BDA9373B9D37}" type="slidenum">
              <a:rPr lang="en-GB"/>
              <a:pPr/>
              <a:t>27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99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204273-9E39-4C9A-A251-EF1633DCAA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7777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1E893DB-BB78-45A8-AD0D-886857BEBA2E}" type="slidenum">
              <a:rPr lang="en-GB" altLang="en-US" sz="1200" smtClean="0">
                <a:latin typeface="Arial" panose="020B0604020202020204" pitchFamily="34" charset="0"/>
              </a:rPr>
              <a:pPr/>
              <a:t>29</a:t>
            </a:fld>
            <a:endParaRPr lang="en-GB" altLang="en-US" sz="120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48895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" y="749300"/>
            <a:ext cx="6634163" cy="3732213"/>
          </a:xfrm>
          <a:ln w="12700" cap="flat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32338"/>
            <a:ext cx="4995863" cy="4473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40523" tIns="70263" rIns="140523" bIns="70263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280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D91FE9EB-EF30-514A-A95B-07546DCF4152}" type="slidenum">
              <a:rPr lang="en-US" sz="1200">
                <a:latin typeface="Arial" charset="0"/>
              </a:rPr>
              <a:pPr/>
              <a:t>47</a:t>
            </a:fld>
            <a:endParaRPr lang="en-US" sz="1200">
              <a:latin typeface="Arial" charset="0"/>
            </a:endParaRPr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7813" cy="3729038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47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7174687-018A-4BFD-B992-A402E793A660}" type="slidenum">
              <a:rPr lang="en-GB" altLang="en-US" sz="1200" smtClean="0">
                <a:latin typeface="Arial" panose="020B0604020202020204" pitchFamily="34" charset="0"/>
              </a:rPr>
              <a:pPr/>
              <a:t>50</a:t>
            </a:fld>
            <a:endParaRPr lang="en-GB" altLang="en-US" sz="1200">
              <a:latin typeface="Arial" panose="020B0604020202020204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22813"/>
            <a:ext cx="5449887" cy="44735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6453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8A83-BDD9-4300-AC0E-D9563342DF39}" type="slidenum">
              <a:rPr lang="en-GB" altLang="en-US" sz="1200" smtClean="0">
                <a:latin typeface="Arial" panose="020B0604020202020204" pitchFamily="34" charset="0"/>
              </a:rPr>
              <a:pPr/>
              <a:t>2</a:t>
            </a:fld>
            <a:endParaRPr lang="en-GB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4788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C51FC35-5B63-4F1C-8AC5-7851A6FE30FA}" type="slidenum">
              <a:rPr lang="en-GB" altLang="en-US" sz="1200" smtClean="0">
                <a:latin typeface="Arial" panose="020B0604020202020204" pitchFamily="34" charset="0"/>
              </a:rPr>
              <a:pPr/>
              <a:t>51</a:t>
            </a:fld>
            <a:endParaRPr lang="en-GB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069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animation order for the new stuff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DDA7D-72BB-4F62-B3FC-9CA6816524BC}" type="slidenum">
              <a:rPr lang="en-GB" altLang="en-US" smtClean="0"/>
              <a:pPr>
                <a:defRPr/>
              </a:pPr>
              <a:t>55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066625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A41C8-293B-EF4D-B6A0-B59951CEC87B}" type="slidenum">
              <a:rPr lang="fr-FR"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0451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A41C8-293B-EF4D-B6A0-B59951CEC87B}" type="slidenum">
              <a:rPr lang="fr-FR"/>
              <a:t>62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3421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04273-9E39-4C9A-A251-EF1633DCAA43}" type="slidenum">
              <a:rPr lang="en-GB" smtClean="0"/>
              <a:pPr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56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9BE9907-B245-40C4-AE2C-110DAAE32449}" type="slidenum">
              <a:rPr lang="fr-FR" altLang="en-US" sz="1300" smtClean="0">
                <a:latin typeface="Times New Roman" panose="02020603050405020304" pitchFamily="18" charset="0"/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3</a:t>
            </a:fld>
            <a:endParaRPr lang="fr-FR" altLang="en-US" sz="1300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6301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9BE9907-B245-40C4-AE2C-110DAAE32449}" type="slidenum">
              <a:rPr lang="fr-FR" altLang="en-US" sz="1300" smtClean="0">
                <a:latin typeface="Times New Roman" panose="02020603050405020304" pitchFamily="18" charset="0"/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4</a:t>
            </a:fld>
            <a:endParaRPr lang="fr-FR" altLang="en-US" sz="1300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A41C8-293B-EF4D-B6A0-B59951CEC8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22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3" y="747713"/>
            <a:ext cx="6618287" cy="3724275"/>
          </a:xfrm>
          <a:ln w="12700" cap="flat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24400"/>
            <a:ext cx="498792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40576" tIns="70290" rIns="140576" bIns="70290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010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0BE1694-7D05-4A56-BE28-55C0104AEA27}" type="slidenum">
              <a:rPr lang="en-GB" altLang="en-US" sz="1200" smtClean="0">
                <a:latin typeface="Arial" panose="020B0604020202020204" pitchFamily="34" charset="0"/>
              </a:rPr>
              <a:pPr/>
              <a:t>13</a:t>
            </a:fld>
            <a:endParaRPr lang="en-GB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14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75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75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75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F5E5AD0-B711-4711-9E71-EB83AFE654C3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4881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425" y="749300"/>
            <a:ext cx="6629400" cy="3730625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732338"/>
            <a:ext cx="499586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40874" tIns="70439" rIns="140874" bIns="70439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354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39520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25076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0846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85850"/>
            <a:ext cx="7162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600200"/>
            <a:ext cx="3505200" cy="148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05200" cy="148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9200" y="4876800"/>
            <a:ext cx="685800" cy="1143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34950" y="4872038"/>
            <a:ext cx="603250" cy="114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DE73F20-B537-412D-8830-9EBBA35C5973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958920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4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  <a:latin typeface="Century Gothic" pitchFamily="34" charset="0"/>
              <a:ea typeface="+mn-ea"/>
              <a:cs typeface="+mn-cs"/>
            </a:endParaRPr>
          </a:p>
        </p:txBody>
      </p:sp>
      <p:pic>
        <p:nvPicPr>
          <p:cNvPr id="3" name="Picture 5" descr="PowerPoint_Graph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775"/>
            <a:ext cx="91440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458200" y="4851797"/>
            <a:ext cx="585788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8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Page </a:t>
            </a:r>
            <a:fld id="{958BBB55-13C5-413B-8844-5F9278B496F9}" type="slidenum">
              <a:rPr lang="en-GB" sz="80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sz="8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 userDrawn="1"/>
        </p:nvCxnSpPr>
        <p:spPr bwMode="gray">
          <a:xfrm>
            <a:off x="7243763" y="4731544"/>
            <a:ext cx="0" cy="27027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64782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Ful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BF307E7C-4B7E-A13A-0E0F-E18E752A1A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2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990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553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036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48499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314450"/>
            <a:ext cx="3924300" cy="32575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4450"/>
            <a:ext cx="3924300" cy="32575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298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74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83311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390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1134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24372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50176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2886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545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47052C6F-17B7-4739-8A69-DA2463A30BA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3924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28195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60299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34633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977444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38196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69369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35575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623549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888110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994301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9320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30155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913"/>
            <a:ext cx="9144000" cy="52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7"/>
          <p:cNvPicPr preferRelativeResize="0"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2452" y="4458020"/>
            <a:ext cx="540000" cy="54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5" name="Connecteur droit 9"/>
          <p:cNvCxnSpPr/>
          <p:nvPr userDrawn="1"/>
        </p:nvCxnSpPr>
        <p:spPr>
          <a:xfrm flipV="1">
            <a:off x="5257800" y="442913"/>
            <a:ext cx="3617913" cy="3175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3"/>
          <p:cNvSpPr>
            <a:spLocks noChangeArrowheads="1"/>
          </p:cNvSpPr>
          <p:nvPr userDrawn="1"/>
        </p:nvSpPr>
        <p:spPr bwMode="auto">
          <a:xfrm>
            <a:off x="3686175" y="4981575"/>
            <a:ext cx="11112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GB" altLang="en-US" sz="600" dirty="0"/>
              <a:t>© 2019, ITER Organization</a:t>
            </a:r>
          </a:p>
        </p:txBody>
      </p: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727575"/>
            <a:ext cx="44450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978400"/>
            <a:ext cx="1511300" cy="7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6"/>
          <p:cNvSpPr txBox="1">
            <a:spLocks noChangeArrowheads="1"/>
          </p:cNvSpPr>
          <p:nvPr userDrawn="1"/>
        </p:nvSpPr>
        <p:spPr bwMode="auto">
          <a:xfrm>
            <a:off x="8655050" y="4970463"/>
            <a:ext cx="4397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fld id="{5FDFF9CA-ED0C-4BD1-B137-79E5A98B3092}" type="slidenum">
              <a:rPr lang="en-GB" altLang="en-US" sz="600" smtClean="0">
                <a:latin typeface="Calibri" panose="020F0502020204030204" pitchFamily="34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altLang="en-US" sz="600">
              <a:latin typeface="Calibri" panose="020F0502020204030204" pitchFamily="34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29445" y="800524"/>
            <a:ext cx="8444918" cy="2853998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73497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4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" name="Picture 5" descr="PowerPoint_Graph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775"/>
            <a:ext cx="91440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627313" y="4818063"/>
            <a:ext cx="4616450" cy="20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750" dirty="0">
                <a:latin typeface="Arial" pitchFamily="34" charset="0"/>
              </a:rPr>
              <a:t>Radial X-Ray Camera Conceptual Design Review                             21/02/2012</a:t>
            </a:r>
            <a:endParaRPr lang="en-GB" sz="750" dirty="0">
              <a:latin typeface="Arial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458200" y="4851400"/>
            <a:ext cx="585788" cy="18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600">
                <a:latin typeface="Arial" pitchFamily="34" charset="0"/>
              </a:rPr>
              <a:t>Page </a:t>
            </a:r>
            <a:fld id="{ED1E949B-A694-4043-8751-672A07B723A8}" type="slidenum">
              <a:rPr lang="en-GB" sz="600" smtClean="0">
                <a:latin typeface="Arial" pitchFamily="34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sz="600">
              <a:latin typeface="Arial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 bwMode="gray">
          <a:xfrm>
            <a:off x="7243763" y="4732338"/>
            <a:ext cx="0" cy="2698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775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04148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21363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549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85834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371186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855376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457200"/>
            <a:ext cx="8001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314450"/>
            <a:ext cx="80010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/>
              <a:t>Click to edit Master text styles</a:t>
            </a:r>
          </a:p>
          <a:p>
            <a:pPr lvl="1"/>
            <a:r>
              <a:rPr lang="en-GB" altLang="ja-JP"/>
              <a:t>Second level</a:t>
            </a:r>
          </a:p>
          <a:p>
            <a:pPr lvl="2"/>
            <a:r>
              <a:rPr lang="en-GB" altLang="ja-JP"/>
              <a:t>Third level</a:t>
            </a:r>
          </a:p>
          <a:p>
            <a:pPr lvl="3"/>
            <a:r>
              <a:rPr lang="en-GB" altLang="ja-JP"/>
              <a:t>Fourth level</a:t>
            </a:r>
          </a:p>
          <a:p>
            <a:pPr lvl="4"/>
            <a:r>
              <a:rPr lang="en-GB" altLang="ja-JP"/>
              <a:t>Fifth level</a:t>
            </a:r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auto">
          <a:xfrm>
            <a:off x="0" y="46513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9" name="Picture 14" descr="PowerPoint_Graphic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775"/>
            <a:ext cx="91440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627313" y="4848225"/>
            <a:ext cx="57626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altLang="ja-JP" sz="800" dirty="0">
                <a:solidFill>
                  <a:srgbClr val="0000FF"/>
                </a:solidFill>
                <a:ea typeface="MS PGothic" panose="020B0600070205080204" pitchFamily="34" charset="-128"/>
              </a:rPr>
              <a:t>Rabat 24 EDUCOM School</a:t>
            </a:r>
            <a:r>
              <a:rPr lang="en-GB" altLang="ja-JP" sz="800" baseline="0" dirty="0">
                <a:solidFill>
                  <a:srgbClr val="0000FF"/>
                </a:solidFill>
                <a:ea typeface="MS PGothic" panose="020B0600070205080204" pitchFamily="34" charset="-128"/>
              </a:rPr>
              <a:t>– 02/07/2024                                                        </a:t>
            </a:r>
            <a:r>
              <a:rPr lang="en-US" altLang="ja-JP" sz="7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  <a:ea typeface="ＭＳ Ｐゴシック" pitchFamily="-76" charset="-128"/>
              </a:rPr>
              <a:t>www.iter.org</a:t>
            </a:r>
            <a:endParaRPr lang="en-GB" altLang="ja-JP" sz="700" dirty="0">
              <a:solidFill>
                <a:schemeClr val="accent6">
                  <a:lumMod val="60000"/>
                  <a:lumOff val="40000"/>
                </a:schemeClr>
              </a:solidFill>
              <a:latin typeface="Arial" charset="0"/>
              <a:ea typeface="ＭＳ Ｐゴシック" pitchFamily="-76" charset="-128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558213" y="4821238"/>
            <a:ext cx="585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altLang="ja-JP" sz="800" dirty="0">
                <a:solidFill>
                  <a:srgbClr val="6B6BCF"/>
                </a:solidFill>
                <a:latin typeface="Garamond" panose="02020404030301010803" pitchFamily="18" charset="0"/>
              </a:rPr>
              <a:t>Page </a:t>
            </a:r>
            <a:fld id="{9D4FD410-19EB-4C43-9141-FB629B682D56}" type="slidenum">
              <a:rPr lang="en-GB" altLang="ja-JP" sz="800" smtClean="0">
                <a:solidFill>
                  <a:srgbClr val="6B6BCF"/>
                </a:solidFill>
                <a:latin typeface="Garamond" panose="02020404030301010803" pitchFamily="18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altLang="ja-JP" sz="800" dirty="0">
              <a:solidFill>
                <a:srgbClr val="6B6BCF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 userDrawn="1"/>
        </p:nvSpPr>
        <p:spPr bwMode="auto">
          <a:xfrm>
            <a:off x="7164289" y="4870450"/>
            <a:ext cx="200035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GB" sz="5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</a:rPr>
              <a:t>© 2024, M. Walsh ITER Organization</a:t>
            </a:r>
            <a:r>
              <a:rPr lang="en-GB" sz="5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1" r:id="rId1"/>
    <p:sldLayoutId id="2147484212" r:id="rId2"/>
    <p:sldLayoutId id="2147484213" r:id="rId3"/>
    <p:sldLayoutId id="2147484214" r:id="rId4"/>
    <p:sldLayoutId id="2147484215" r:id="rId5"/>
    <p:sldLayoutId id="2147484216" r:id="rId6"/>
    <p:sldLayoutId id="2147484217" r:id="rId7"/>
    <p:sldLayoutId id="2147484218" r:id="rId8"/>
    <p:sldLayoutId id="2147484219" r:id="rId9"/>
    <p:sldLayoutId id="2147484220" r:id="rId10"/>
    <p:sldLayoutId id="2147484221" r:id="rId11"/>
    <p:sldLayoutId id="2147484275" r:id="rId12"/>
    <p:sldLayoutId id="2147484279" r:id="rId13"/>
    <p:sldLayoutId id="2147484281" r:id="rId1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+mj-lt"/>
          <a:ea typeface="ＭＳ Ｐゴシック" panose="020B0600070205080204" pitchFamily="34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itchFamily="-7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itchFamily="-7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itchFamily="-7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itchFamily="-76" charset="-128"/>
        </a:defRPr>
      </a:lvl9pPr>
    </p:titleStyle>
    <p:bodyStyle>
      <a:lvl1pPr marL="287338" indent="-287338" algn="l" defTabSz="79533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1pPr>
      <a:lvl2pPr marL="757238" indent="-279400" algn="l" defTabSz="79533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2pPr>
      <a:lvl3pPr marL="1136650" indent="-188913" algn="l" defTabSz="795338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3pPr>
      <a:lvl4pPr marL="1511300" indent="-184150" algn="l" defTabSz="795338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4pPr>
      <a:lvl5pPr marL="1885950" indent="-184150" algn="l" defTabSz="795338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5pPr>
      <a:lvl6pPr marL="2343150" indent="-184150" algn="l" defTabSz="795338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6pPr>
      <a:lvl7pPr marL="2800350" indent="-184150" algn="l" defTabSz="795338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7pPr>
      <a:lvl8pPr marL="3257550" indent="-184150" algn="l" defTabSz="795338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8pPr>
      <a:lvl9pPr marL="3714750" indent="-184150" algn="l" defTabSz="795338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457200"/>
            <a:ext cx="8001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314450"/>
            <a:ext cx="80010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/>
              <a:t>Click to edit Master text styles</a:t>
            </a:r>
          </a:p>
          <a:p>
            <a:pPr lvl="1"/>
            <a:r>
              <a:rPr lang="en-GB" altLang="ja-JP"/>
              <a:t>Second level</a:t>
            </a:r>
          </a:p>
          <a:p>
            <a:pPr lvl="2"/>
            <a:r>
              <a:rPr lang="en-GB" altLang="ja-JP"/>
              <a:t>Third level</a:t>
            </a:r>
          </a:p>
          <a:p>
            <a:pPr lvl="3"/>
            <a:r>
              <a:rPr lang="en-GB" altLang="ja-JP"/>
              <a:t>Fourth level</a:t>
            </a:r>
          </a:p>
          <a:p>
            <a:pPr lvl="4"/>
            <a:r>
              <a:rPr lang="en-GB" altLang="ja-JP"/>
              <a:t>Fifth level</a:t>
            </a:r>
          </a:p>
        </p:txBody>
      </p:sp>
      <p:sp>
        <p:nvSpPr>
          <p:cNvPr id="3076" name="Line 13"/>
          <p:cNvSpPr>
            <a:spLocks noChangeShapeType="1"/>
          </p:cNvSpPr>
          <p:nvPr/>
        </p:nvSpPr>
        <p:spPr bwMode="auto">
          <a:xfrm>
            <a:off x="0" y="46513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077" name="Picture 14" descr="PowerPoint_Graphi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775"/>
            <a:ext cx="91440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2627313" y="4786313"/>
            <a:ext cx="57150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GB" sz="750" dirty="0">
                <a:solidFill>
                  <a:srgbClr val="0000FF"/>
                </a:solidFill>
                <a:latin typeface="+mj-lt"/>
              </a:rPr>
              <a:t>55.NE.V0 In-Vessel Electrical services FDR</a:t>
            </a:r>
            <a:endParaRPr lang="en-GB" altLang="ja-JP" sz="75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857750"/>
            <a:ext cx="5857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altLang="ja-JP" sz="600">
                <a:solidFill>
                  <a:srgbClr val="0000FF"/>
                </a:solidFill>
                <a:latin typeface="Garamond" panose="02020404030301010803" pitchFamily="18" charset="0"/>
              </a:rPr>
              <a:t>Page </a:t>
            </a:r>
            <a:fld id="{A79D623D-55E7-458D-9926-7C9362B6B7C7}" type="slidenum">
              <a:rPr lang="en-GB" altLang="ja-JP" sz="600" smtClean="0">
                <a:solidFill>
                  <a:srgbClr val="0000FF"/>
                </a:solidFill>
                <a:latin typeface="Garamond" panose="02020404030301010803" pitchFamily="18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altLang="ja-JP" sz="600">
              <a:solidFill>
                <a:srgbClr val="0000FF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2627313" y="4970463"/>
            <a:ext cx="1903412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GB" sz="525" i="1" dirty="0">
                <a:solidFill>
                  <a:srgbClr val="000000"/>
                </a:solidFill>
                <a:latin typeface="Arial" pitchFamily="34" charset="0"/>
                <a:ea typeface="Calibri" pitchFamily="34" charset="0"/>
              </a:rPr>
              <a:t>© 2020, ITER Organization</a:t>
            </a:r>
            <a:r>
              <a:rPr lang="en-GB" sz="525" dirty="0">
                <a:solidFill>
                  <a:srgbClr val="000000"/>
                </a:solidFill>
                <a:latin typeface="Arial" pitchFamily="34" charset="0"/>
                <a:ea typeface="Calibri" pitchFamily="34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1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ＭＳ Ｐゴシック" panose="020B0600070205080204" pitchFamily="34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5pPr>
      <a:lvl6pPr marL="3429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pitchFamily="-76" charset="-128"/>
        </a:defRPr>
      </a:lvl6pPr>
      <a:lvl7pPr marL="6858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pitchFamily="-76" charset="-128"/>
        </a:defRPr>
      </a:lvl7pPr>
      <a:lvl8pPr marL="10287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pitchFamily="-76" charset="-128"/>
        </a:defRPr>
      </a:lvl8pPr>
      <a:lvl9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pitchFamily="-76" charset="-128"/>
        </a:defRPr>
      </a:lvl9pPr>
    </p:titleStyle>
    <p:bodyStyle>
      <a:lvl1pPr marL="214313" indent="-214313" algn="l" defTabSz="5953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1pPr>
      <a:lvl2pPr marL="566738" indent="-209550" algn="l" defTabSz="5953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2pPr>
      <a:lvl3pPr marL="852488" indent="-141288" algn="l" defTabSz="5953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3pPr>
      <a:lvl4pPr marL="1133475" indent="-138113" algn="l" defTabSz="595313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4pPr>
      <a:lvl5pPr marL="1414463" indent="-138113" algn="l" defTabSz="595313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5pPr>
      <a:lvl6pPr marL="1757363" indent="-138113" algn="l" defTabSz="596504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6pPr>
      <a:lvl7pPr marL="2100263" indent="-138113" algn="l" defTabSz="596504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7pPr>
      <a:lvl8pPr marL="2443163" indent="-138113" algn="l" defTabSz="596504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8pPr>
      <a:lvl9pPr marL="2786063" indent="-138113" algn="l" defTabSz="596504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457200"/>
            <a:ext cx="8001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314450"/>
            <a:ext cx="80010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/>
              <a:t>Click to edit Master text styles</a:t>
            </a:r>
          </a:p>
          <a:p>
            <a:pPr lvl="1"/>
            <a:r>
              <a:rPr lang="en-GB" altLang="ja-JP"/>
              <a:t>Second level</a:t>
            </a:r>
          </a:p>
          <a:p>
            <a:pPr lvl="2"/>
            <a:r>
              <a:rPr lang="en-GB" altLang="ja-JP"/>
              <a:t>Third level</a:t>
            </a:r>
          </a:p>
          <a:p>
            <a:pPr lvl="3"/>
            <a:r>
              <a:rPr lang="en-GB" altLang="ja-JP"/>
              <a:t>Fourth level</a:t>
            </a:r>
          </a:p>
          <a:p>
            <a:pPr lvl="4"/>
            <a:r>
              <a:rPr lang="en-GB" altLang="ja-JP"/>
              <a:t>Fifth level</a:t>
            </a:r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auto">
          <a:xfrm>
            <a:off x="0" y="46513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9" name="Picture 14" descr="PowerPoint_Graphic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775"/>
            <a:ext cx="91440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857750"/>
            <a:ext cx="5857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altLang="ja-JP" sz="800">
                <a:solidFill>
                  <a:srgbClr val="6B6BCF"/>
                </a:solidFill>
                <a:latin typeface="Garamond" panose="02020404030301010803" pitchFamily="18" charset="0"/>
              </a:rPr>
              <a:t>Page </a:t>
            </a:r>
            <a:fld id="{5C69C7F6-BC14-4249-8D4B-06CA38EAAA8A}" type="slidenum">
              <a:rPr lang="en-GB" altLang="ja-JP" sz="800" smtClean="0">
                <a:solidFill>
                  <a:srgbClr val="6B6BCF"/>
                </a:solidFill>
                <a:latin typeface="Garamond" panose="02020404030301010803" pitchFamily="18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altLang="ja-JP" sz="800">
              <a:solidFill>
                <a:srgbClr val="6B6BCF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 userDrawn="1"/>
        </p:nvSpPr>
        <p:spPr bwMode="auto">
          <a:xfrm>
            <a:off x="8277225" y="5002213"/>
            <a:ext cx="1903413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GB" sz="5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</a:rPr>
              <a:t>© 2019, ITER Organization</a:t>
            </a:r>
            <a:r>
              <a:rPr lang="en-GB" sz="5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932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2" r:id="rId1"/>
    <p:sldLayoutId id="2147484263" r:id="rId2"/>
    <p:sldLayoutId id="2147484264" r:id="rId3"/>
    <p:sldLayoutId id="2147484265" r:id="rId4"/>
    <p:sldLayoutId id="2147484266" r:id="rId5"/>
    <p:sldLayoutId id="2147484267" r:id="rId6"/>
    <p:sldLayoutId id="2147484268" r:id="rId7"/>
    <p:sldLayoutId id="2147484269" r:id="rId8"/>
    <p:sldLayoutId id="2147484270" r:id="rId9"/>
    <p:sldLayoutId id="2147484271" r:id="rId10"/>
    <p:sldLayoutId id="2147484272" r:id="rId11"/>
    <p:sldLayoutId id="2147484273" r:id="rId12"/>
    <p:sldLayoutId id="2147484274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+mj-lt"/>
          <a:ea typeface="ＭＳ Ｐゴシック" panose="020B0600070205080204" pitchFamily="34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anose="020B0600070205080204" pitchFamily="34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itchFamily="-7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itchFamily="-7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itchFamily="-7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charset="0"/>
          <a:ea typeface="ＭＳ Ｐゴシック" pitchFamily="-76" charset="-128"/>
        </a:defRPr>
      </a:lvl9pPr>
    </p:titleStyle>
    <p:bodyStyle>
      <a:lvl1pPr marL="287338" indent="-287338" algn="l" defTabSz="79533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1pPr>
      <a:lvl2pPr marL="757238" indent="-279400" algn="l" defTabSz="79533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2pPr>
      <a:lvl3pPr marL="1136650" indent="-188913" algn="l" defTabSz="795338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3pPr>
      <a:lvl4pPr marL="1511300" indent="-184150" algn="l" defTabSz="795338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4pPr>
      <a:lvl5pPr marL="1885950" indent="-184150" algn="l" defTabSz="795338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ＭＳ Ｐゴシック" panose="020B0600070205080204" pitchFamily="34" charset="-128"/>
          <a:cs typeface="ＭＳ Ｐゴシック"/>
        </a:defRPr>
      </a:lvl5pPr>
      <a:lvl6pPr marL="2343150" indent="-184150" algn="l" defTabSz="795338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6pPr>
      <a:lvl7pPr marL="2800350" indent="-184150" algn="l" defTabSz="795338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7pPr>
      <a:lvl8pPr marL="3257550" indent="-184150" algn="l" defTabSz="795338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8pPr>
      <a:lvl9pPr marL="3714750" indent="-184150" algn="l" defTabSz="795338" rtl="0" fontAlgn="base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067.mylivepage.ru/chunk67/1488486/1086/Boeing%20747-31%201.jpg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0.emf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9/91/Electromagnetism.sv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10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57.png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10" Type="http://schemas.openxmlformats.org/officeDocument/2006/relationships/image" Target="../media/image119.png"/><Relationship Id="rId4" Type="http://schemas.openxmlformats.org/officeDocument/2006/relationships/image" Target="../media/image58.png"/><Relationship Id="rId9" Type="http://schemas.openxmlformats.org/officeDocument/2006/relationships/image" Target="../media/image1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1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emf"/><Relationship Id="rId4" Type="http://schemas.openxmlformats.org/officeDocument/2006/relationships/image" Target="../media/image86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1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13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12" Type="http://schemas.openxmlformats.org/officeDocument/2006/relationships/image" Target="../media/image1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11.png"/><Relationship Id="rId5" Type="http://schemas.openxmlformats.org/officeDocument/2006/relationships/image" Target="../media/image104.png"/><Relationship Id="rId10" Type="http://schemas.openxmlformats.org/officeDocument/2006/relationships/image" Target="../media/image110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Relationship Id="rId14" Type="http://schemas.openxmlformats.org/officeDocument/2006/relationships/image" Target="../media/image12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Drone_video.pptx" TargetMode="External"/><Relationship Id="rId2" Type="http://schemas.openxmlformats.org/officeDocument/2006/relationships/hyperlink" Target="https://youtu.be/iHZjgPSfZNs?si=DnKo3JwsR7dr2DWb" TargetMode="Externa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3.sv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3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9.jpeg"/><Relationship Id="rId5" Type="http://schemas.openxmlformats.org/officeDocument/2006/relationships/image" Target="../media/image128.svg"/><Relationship Id="rId4" Type="http://schemas.openxmlformats.org/officeDocument/2006/relationships/image" Target="../media/image12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3.sv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5.jpeg"/><Relationship Id="rId5" Type="http://schemas.openxmlformats.org/officeDocument/2006/relationships/image" Target="../media/image128.svg"/><Relationship Id="rId4" Type="http://schemas.openxmlformats.org/officeDocument/2006/relationships/image" Target="../media/image12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8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spect="1" noChangeArrowheads="1"/>
          </p:cNvSpPr>
          <p:nvPr/>
        </p:nvSpPr>
        <p:spPr bwMode="auto">
          <a:xfrm>
            <a:off x="251743" y="699542"/>
            <a:ext cx="8640514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+mj-lt"/>
                <a:ea typeface="MS PGothic" pitchFamily="34" charset="-128"/>
                <a:cs typeface="ＭＳ Ｐゴシック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9pPr>
          </a:lstStyle>
          <a:p>
            <a:pPr algn="l" eaLnBrk="1" hangingPunct="1">
              <a:defRPr/>
            </a:pPr>
            <a:r>
              <a:rPr lang="en-GB" sz="4000" dirty="0"/>
              <a:t>Nuclear Energy </a:t>
            </a:r>
          </a:p>
          <a:p>
            <a:pPr algn="l" eaLnBrk="1" hangingPunct="1">
              <a:defRPr/>
            </a:pPr>
            <a:r>
              <a:rPr lang="en-GB" sz="4000" dirty="0"/>
              <a:t>Fusion Reactor Instrumentation and Approach </a:t>
            </a:r>
            <a:endParaRPr lang="en-GB" altLang="en-US" sz="6600" kern="0" dirty="0"/>
          </a:p>
        </p:txBody>
      </p:sp>
      <p:sp>
        <p:nvSpPr>
          <p:cNvPr id="12292" name="TextBox 1"/>
          <p:cNvSpPr txBox="1">
            <a:spLocks noChangeArrowheads="1"/>
          </p:cNvSpPr>
          <p:nvPr/>
        </p:nvSpPr>
        <p:spPr bwMode="auto">
          <a:xfrm>
            <a:off x="4403138" y="3402102"/>
            <a:ext cx="468589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solidFill>
                  <a:srgbClr val="0000FF"/>
                </a:solidFill>
                <a:latin typeface="+mj-lt"/>
              </a:rPr>
              <a:t>By Michael Walsh</a:t>
            </a:r>
          </a:p>
          <a:p>
            <a:pPr algn="ctr"/>
            <a:endParaRPr lang="en-US" altLang="en-US" sz="2000" b="1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altLang="en-US" sz="2000" b="1" dirty="0">
                <a:solidFill>
                  <a:srgbClr val="0000FF"/>
                </a:solidFill>
                <a:latin typeface="+mj-lt"/>
              </a:rPr>
              <a:t>ITER Organization, Provence, France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-396875" y="4443413"/>
            <a:ext cx="99060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ts val="2300"/>
              </a:lnSpc>
              <a:buClr>
                <a:srgbClr val="FFFFFF"/>
              </a:buClr>
            </a:pPr>
            <a:r>
              <a:rPr kumimoji="1" lang="en-GB" altLang="en-US" sz="900" i="1">
                <a:latin typeface="Arial" panose="020B0604020202020204" pitchFamily="34" charset="0"/>
                <a:cs typeface="Arial" panose="020B0604020202020204" pitchFamily="34" charset="0"/>
              </a:rPr>
              <a:t>The views and opinions expressed herein do not necessarily reflect those of the ITER Organization</a:t>
            </a:r>
            <a:r>
              <a:rPr kumimoji="1" lang="en-GB" altLang="en-US" sz="9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en-US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00381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691879" y="23813"/>
            <a:ext cx="5850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2400">
                <a:solidFill>
                  <a:srgbClr val="0000FF"/>
                </a:solidFill>
                <a:cs typeface="Arial" panose="020B0604020202020204" pitchFamily="34" charset="0"/>
              </a:rPr>
              <a:t>TF Coil – To contextualise</a:t>
            </a:r>
            <a:endParaRPr lang="en-GB" altLang="en-US" sz="240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223962" y="4075510"/>
            <a:ext cx="302418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500">
                <a:solidFill>
                  <a:srgbClr val="003399"/>
                </a:solidFill>
              </a:rPr>
              <a:t>Mass of (1) TF Coil: </a:t>
            </a:r>
          </a:p>
          <a:p>
            <a:pPr eaLnBrk="1" hangingPunct="1"/>
            <a:r>
              <a:rPr lang="en-US" altLang="en-US" sz="1500">
                <a:solidFill>
                  <a:srgbClr val="000099"/>
                </a:solidFill>
              </a:rPr>
              <a:t>16 m Tall x 9 m Wide, </a:t>
            </a:r>
            <a:r>
              <a:rPr lang="en-US" altLang="en-US" sz="1500">
                <a:solidFill>
                  <a:srgbClr val="CC0000"/>
                </a:solidFill>
              </a:rPr>
              <a:t>~360 t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193382" y="4088606"/>
            <a:ext cx="345638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500">
                <a:solidFill>
                  <a:srgbClr val="003399"/>
                </a:solidFill>
              </a:rPr>
              <a:t> Boeing 747-300 </a:t>
            </a:r>
          </a:p>
          <a:p>
            <a:pPr eaLnBrk="1" hangingPunct="1"/>
            <a:r>
              <a:rPr lang="en-US" altLang="en-US" sz="1500">
                <a:solidFill>
                  <a:srgbClr val="003399"/>
                </a:solidFill>
              </a:rPr>
              <a:t>(Maximum Takeoff Weight) </a:t>
            </a:r>
            <a:r>
              <a:rPr lang="en-US" altLang="en-US" sz="1500">
                <a:solidFill>
                  <a:srgbClr val="CC0000"/>
                </a:solidFill>
              </a:rPr>
              <a:t>~377 t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2" y="519113"/>
            <a:ext cx="1634729" cy="345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 descr="Увеличить картинку Boeing 747-31 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104" y="735806"/>
            <a:ext cx="4286250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4" descr="cryostat-section-700dpi copy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01"/>
          <a:stretch>
            <a:fillRect/>
          </a:stretch>
        </p:blipFill>
        <p:spPr bwMode="auto">
          <a:xfrm>
            <a:off x="1143000" y="442913"/>
            <a:ext cx="820341" cy="95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433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20429704-38B7-2A85-3AA1-3EBDC5459571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6399" y="1"/>
            <a:ext cx="7447601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281486" y="1281487"/>
            <a:ext cx="5152769" cy="2589797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</p:grpSp>
      <p:pic>
        <p:nvPicPr>
          <p:cNvPr id="11" name="Graphique 10">
            <a:extLst>
              <a:ext uri="{FF2B5EF4-FFF2-40B4-BE49-F238E27FC236}">
                <a16:creationId xmlns:a16="http://schemas.microsoft.com/office/drawing/2014/main" id="{EDC5FF79-D73B-1D48-7DB4-25843D3FE3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2010" y="4578171"/>
            <a:ext cx="649670" cy="3240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7697356" y="4703331"/>
            <a:ext cx="3432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75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11</a:t>
            </a:fld>
            <a:endParaRPr lang="fr-FR" sz="750" dirty="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3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107999" y="94488"/>
            <a:ext cx="2363469" cy="3659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1350"/>
              </a:spcAft>
              <a:defRPr/>
            </a:pPr>
            <a:r>
              <a:rPr lang="en-US" sz="1800" b="1" dirty="0">
                <a:solidFill>
                  <a:srgbClr val="003C58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TOROIDAL FIELD COILS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GB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18 coils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41 gigajoules</a:t>
            </a:r>
          </a:p>
          <a:p>
            <a:pPr marL="257175" indent="-257175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11.8 Tesla</a:t>
            </a:r>
            <a:endParaRPr lang="en-GB" sz="1500" dirty="0">
              <a:solidFill>
                <a:srgbClr val="002060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GB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Each coil: 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360 </a:t>
            </a:r>
            <a:r>
              <a:rPr lang="en-US" sz="1500" dirty="0" err="1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tonnes</a:t>
            </a:r>
            <a:endParaRPr lang="en-US" sz="1500" dirty="0">
              <a:solidFill>
                <a:srgbClr val="002060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57175" indent="-257175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9 x 17 </a:t>
            </a:r>
            <a:r>
              <a:rPr lang="en-US" sz="1500" dirty="0" err="1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metres</a:t>
            </a:r>
            <a:endParaRPr lang="en-GB" sz="1500" b="1" dirty="0">
              <a:solidFill>
                <a:srgbClr val="002060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>
              <a:spcAft>
                <a:spcPts val="450"/>
              </a:spcAft>
              <a:defRPr/>
            </a:pPr>
            <a:r>
              <a:rPr lang="en-GB" sz="1500" b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Status: </a:t>
            </a:r>
          </a:p>
          <a:p>
            <a:pPr>
              <a:spcAft>
                <a:spcPts val="450"/>
              </a:spcAft>
              <a:defRPr/>
            </a:pPr>
            <a:r>
              <a:rPr lang="en-GB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Manufacturing of all 19 coils </a:t>
            </a:r>
            <a:r>
              <a:rPr lang="en-GB" sz="1500" dirty="0">
                <a:solidFill>
                  <a:srgbClr val="C0000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completed</a:t>
            </a:r>
            <a:r>
              <a:rPr lang="en-GB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. All coils have been </a:t>
            </a:r>
            <a:r>
              <a:rPr lang="en-GB" sz="1500" dirty="0">
                <a:solidFill>
                  <a:srgbClr val="C0000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delivered</a:t>
            </a:r>
            <a:r>
              <a:rPr lang="en-GB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 to the ITER site.</a:t>
            </a:r>
          </a:p>
        </p:txBody>
      </p:sp>
    </p:spTree>
    <p:extLst>
      <p:ext uri="{BB962C8B-B14F-4D97-AF65-F5344CB8AC3E}">
        <p14:creationId xmlns:p14="http://schemas.microsoft.com/office/powerpoint/2010/main" val="1729706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 descr="d69b1b27-8844-4ddb-8ca8-955933e082e3@i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" y="-37819"/>
            <a:ext cx="9097074" cy="6137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H="1">
            <a:off x="5940152" y="2643758"/>
            <a:ext cx="216024" cy="4320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248632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17"/>
          <a:stretch/>
        </p:blipFill>
        <p:spPr>
          <a:xfrm>
            <a:off x="101388" y="5482"/>
            <a:ext cx="8941224" cy="476296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spect="1" noChangeArrowheads="1"/>
          </p:cNvSpPr>
          <p:nvPr/>
        </p:nvSpPr>
        <p:spPr bwMode="auto">
          <a:xfrm>
            <a:off x="-180528" y="123478"/>
            <a:ext cx="9863510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+mj-lt"/>
                <a:ea typeface="MS PGothic" pitchFamily="34" charset="-128"/>
                <a:cs typeface="ＭＳ Ｐゴシック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9pPr>
          </a:lstStyle>
          <a:p>
            <a:pPr eaLnBrk="1" hangingPunct="1">
              <a:defRPr/>
            </a:pPr>
            <a:r>
              <a:rPr lang="en-GB" b="0" dirty="0">
                <a:solidFill>
                  <a:schemeClr val="bg1"/>
                </a:solidFill>
              </a:rPr>
              <a:t>The Site Recently [Provence, France]</a:t>
            </a:r>
            <a:endParaRPr lang="en-GB" altLang="en-US" sz="5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708711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Century Gothic" panose="020B0502020202020204" pitchFamily="34" charset="0"/>
            </a:endParaRPr>
          </a:p>
        </p:txBody>
      </p:sp>
      <p:pic>
        <p:nvPicPr>
          <p:cNvPr id="20483" name="Picture 2" descr="C:\Users\arnouxr\Documents\Work\En Cours\HOUSE COMMITTEE ON SCIENCE\ITER_participants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966" y="485775"/>
            <a:ext cx="9396413" cy="434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916" y="0"/>
            <a:ext cx="8248650" cy="48458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bg1">
                    <a:lumMod val="95000"/>
                  </a:schemeClr>
                </a:solidFill>
                <a:effectLst/>
                <a:latin typeface="Tahoma" pitchFamily="34" charset="0"/>
                <a:ea typeface="+mj-ea"/>
                <a:cs typeface="+mj-cs"/>
              </a:defRPr>
            </a:lvl1pPr>
            <a:lvl2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fr-FR" sz="2800" dirty="0" err="1">
                <a:solidFill>
                  <a:schemeClr val="bg1"/>
                </a:solidFill>
                <a:latin typeface="Arial" charset="0"/>
                <a:cs typeface="+mn-cs"/>
              </a:rPr>
              <a:t>Who</a:t>
            </a:r>
            <a:r>
              <a:rPr lang="fr-FR" sz="2800" dirty="0">
                <a:solidFill>
                  <a:schemeClr val="bg1"/>
                </a:solidFill>
                <a:latin typeface="Arial" charset="0"/>
                <a:cs typeface="+mn-cs"/>
              </a:rPr>
              <a:t> </a:t>
            </a:r>
            <a:r>
              <a:rPr lang="fr-FR" sz="2800" dirty="0" err="1">
                <a:solidFill>
                  <a:schemeClr val="bg1"/>
                </a:solidFill>
                <a:latin typeface="Arial" charset="0"/>
                <a:cs typeface="+mn-cs"/>
              </a:rPr>
              <a:t>is</a:t>
            </a:r>
            <a:r>
              <a:rPr lang="fr-FR" sz="2800" dirty="0">
                <a:solidFill>
                  <a:schemeClr val="bg1"/>
                </a:solidFill>
                <a:latin typeface="Arial" charset="0"/>
                <a:cs typeface="+mn-cs"/>
              </a:rPr>
              <a:t> </a:t>
            </a:r>
            <a:r>
              <a:rPr lang="fr-FR" sz="2800" dirty="0" err="1">
                <a:solidFill>
                  <a:schemeClr val="bg1"/>
                </a:solidFill>
                <a:latin typeface="Arial" charset="0"/>
                <a:cs typeface="+mn-cs"/>
              </a:rPr>
              <a:t>working</a:t>
            </a:r>
            <a:r>
              <a:rPr lang="fr-FR" sz="2800" dirty="0">
                <a:solidFill>
                  <a:schemeClr val="bg1"/>
                </a:solidFill>
                <a:latin typeface="Arial" charset="0"/>
                <a:cs typeface="+mn-cs"/>
              </a:rPr>
              <a:t> on </a:t>
            </a:r>
            <a:r>
              <a:rPr lang="fr-FR" sz="2800" dirty="0" err="1">
                <a:solidFill>
                  <a:schemeClr val="bg1"/>
                </a:solidFill>
                <a:latin typeface="Arial" charset="0"/>
                <a:cs typeface="+mn-cs"/>
              </a:rPr>
              <a:t>this</a:t>
            </a:r>
            <a:r>
              <a:rPr lang="fr-FR" sz="2800" dirty="0">
                <a:solidFill>
                  <a:schemeClr val="bg1"/>
                </a:solidFill>
                <a:latin typeface="Arial" charset="0"/>
                <a:cs typeface="+mn-cs"/>
              </a:rPr>
              <a:t> Project?</a:t>
            </a:r>
          </a:p>
        </p:txBody>
      </p:sp>
      <p:pic>
        <p:nvPicPr>
          <p:cNvPr id="7" name="Picture 10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132285"/>
            <a:ext cx="338138" cy="1905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2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691" y="1501378"/>
            <a:ext cx="338138" cy="19407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"/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7" y="1866901"/>
            <a:ext cx="338138" cy="19407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4"/>
          <p:cNvPicPr preferRelativeResize="0"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341" y="1987153"/>
            <a:ext cx="340519" cy="19407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/>
          <p:cNvPicPr preferRelativeResize="0"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248" y="1809751"/>
            <a:ext cx="339328" cy="19407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5"/>
          <p:cNvPicPr preferRelativeResize="0"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803" y="1906192"/>
            <a:ext cx="338138" cy="19288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1" descr="Ind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685" y="2284810"/>
            <a:ext cx="310753" cy="205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839641" y="1666875"/>
            <a:ext cx="12049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defRPr/>
            </a:pPr>
            <a:r>
              <a:rPr lang="fr-FR" altLang="en-US" sz="1400" b="1" dirty="0" err="1">
                <a:solidFill>
                  <a:srgbClr val="FFC000"/>
                </a:solidFill>
              </a:rPr>
              <a:t>We</a:t>
            </a:r>
            <a:r>
              <a:rPr lang="fr-FR" altLang="en-US" sz="1400" b="1" dirty="0">
                <a:solidFill>
                  <a:srgbClr val="FFC000"/>
                </a:solidFill>
              </a:rPr>
              <a:t> are </a:t>
            </a:r>
            <a:r>
              <a:rPr lang="fr-FR" altLang="en-US" sz="1400" b="1" dirty="0" err="1">
                <a:solidFill>
                  <a:srgbClr val="FFC000"/>
                </a:solidFill>
              </a:rPr>
              <a:t>here</a:t>
            </a:r>
            <a:endParaRPr lang="en-GB" altLang="en-US" sz="1400" b="1" dirty="0">
              <a:solidFill>
                <a:srgbClr val="FFC000"/>
              </a:solidFill>
            </a:endParaRPr>
          </a:p>
        </p:txBody>
      </p:sp>
      <p:cxnSp>
        <p:nvCxnSpPr>
          <p:cNvPr id="15" name="Straight Arrow Connector 14"/>
          <p:cNvCxnSpPr>
            <a:stCxn id="14" idx="3"/>
          </p:cNvCxnSpPr>
          <p:nvPr/>
        </p:nvCxnSpPr>
        <p:spPr>
          <a:xfrm flipV="1">
            <a:off x="4044553" y="1743075"/>
            <a:ext cx="338138" cy="66675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5" name="Picture 8" descr="File:Flag of Australia.svg - Wikipedi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50" y="3718322"/>
            <a:ext cx="248841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5728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BBB9B8A9-3453-0FED-6DFC-79B2E1850382}"/>
              </a:ext>
            </a:extLst>
          </p:cNvPr>
          <p:cNvSpPr/>
          <p:nvPr/>
        </p:nvSpPr>
        <p:spPr bwMode="auto">
          <a:xfrm>
            <a:off x="2699792" y="708264"/>
            <a:ext cx="3600400" cy="3600399"/>
          </a:xfrm>
          <a:prstGeom prst="donut">
            <a:avLst/>
          </a:prstGeom>
          <a:solidFill>
            <a:srgbClr val="A21E50"/>
          </a:solidFill>
          <a:ln w="9525" cap="flat" cmpd="sng" algn="ctr">
            <a:solidFill>
              <a:srgbClr val="A21E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434" name="Rectangle 2"/>
          <p:cNvSpPr>
            <a:spLocks noGrp="1" noChangeAspect="1" noChangeArrowheads="1"/>
          </p:cNvSpPr>
          <p:nvPr>
            <p:ph type="title"/>
          </p:nvPr>
        </p:nvSpPr>
        <p:spPr>
          <a:xfrm>
            <a:off x="707952" y="0"/>
            <a:ext cx="7680472" cy="390525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rgbClr val="FF3300"/>
                </a:solidFill>
              </a:rPr>
              <a:t>An International, Integrated Team</a:t>
            </a:r>
            <a:endParaRPr lang="en-GB" altLang="en-US" dirty="0">
              <a:solidFill>
                <a:srgbClr val="FF330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 rot="18848078">
            <a:off x="5092755" y="3101429"/>
            <a:ext cx="377429" cy="120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287338" indent="-287338" algn="l" defTabSz="795338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l" defTabSz="795338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GB" sz="200" kern="0" dirty="0">
                <a:solidFill>
                  <a:srgbClr val="951B49"/>
                </a:solidFill>
              </a:rPr>
              <a:t>Eoin Walsh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2862287" y="843969"/>
            <a:ext cx="3275410" cy="3328988"/>
            <a:chOff x="2273969" y="1059825"/>
            <a:chExt cx="4365971" cy="4438885"/>
          </a:xfrm>
        </p:grpSpPr>
        <p:pic>
          <p:nvPicPr>
            <p:cNvPr id="18446" name="Picture 8" descr="j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865647" y="4701046"/>
              <a:ext cx="1152000" cy="797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7" name="Picture 11" descr="us5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663783">
              <a:off x="2619651" y="1656552"/>
              <a:ext cx="1152000" cy="778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8" name="Picture 6" descr="c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809574">
              <a:off x="5174392" y="1662586"/>
              <a:ext cx="1152000" cy="79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9" name="Picture 7" descr="eun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665268" y="2930784"/>
              <a:ext cx="1152000" cy="79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0" name="Picture 12" descr="Inde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194984">
              <a:off x="5115266" y="4196282"/>
              <a:ext cx="1152000" cy="767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1" name="Picture 9" descr="kr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970376">
              <a:off x="2587589" y="4162905"/>
              <a:ext cx="1152000" cy="79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2" name="Picture 10" descr="ru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096641" y="2904617"/>
              <a:ext cx="1152000" cy="79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3" name="Picture 4" descr="http://www.perotmuseum.org/media/images/About_The_Perot/Newsroom/newssources/iter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59" t="15247" r="18402" b="37753"/>
            <a:stretch>
              <a:fillRect/>
            </a:stretch>
          </p:blipFill>
          <p:spPr bwMode="auto">
            <a:xfrm>
              <a:off x="3890938" y="1059825"/>
              <a:ext cx="1174602" cy="85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2776661-AD6B-5122-E8B6-B92FBB416BED}"/>
              </a:ext>
            </a:extLst>
          </p:cNvPr>
          <p:cNvSpPr txBox="1"/>
          <p:nvPr/>
        </p:nvSpPr>
        <p:spPr>
          <a:xfrm>
            <a:off x="3962410" y="1970875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3D3B89-F173-B311-FBD1-F699F44D62CA}"/>
              </a:ext>
            </a:extLst>
          </p:cNvPr>
          <p:cNvSpPr txBox="1"/>
          <p:nvPr/>
        </p:nvSpPr>
        <p:spPr>
          <a:xfrm>
            <a:off x="4108146" y="1970875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252164-411F-0A48-DB49-E4B6F2BB2C58}"/>
              </a:ext>
            </a:extLst>
          </p:cNvPr>
          <p:cNvSpPr txBox="1"/>
          <p:nvPr/>
        </p:nvSpPr>
        <p:spPr>
          <a:xfrm>
            <a:off x="4324170" y="1970875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B4807E-3C59-1782-61E5-46C91E99DD3F}"/>
              </a:ext>
            </a:extLst>
          </p:cNvPr>
          <p:cNvSpPr txBox="1"/>
          <p:nvPr/>
        </p:nvSpPr>
        <p:spPr>
          <a:xfrm>
            <a:off x="4599500" y="1970875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5AD7B9-F38D-5D74-EAB3-4FEE46CEED39}"/>
              </a:ext>
            </a:extLst>
          </p:cNvPr>
          <p:cNvSpPr txBox="1"/>
          <p:nvPr/>
        </p:nvSpPr>
        <p:spPr>
          <a:xfrm>
            <a:off x="3760902" y="2473403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A14838-74ED-53DE-20B2-54BF54C02468}"/>
              </a:ext>
            </a:extLst>
          </p:cNvPr>
          <p:cNvSpPr txBox="1"/>
          <p:nvPr/>
        </p:nvSpPr>
        <p:spPr>
          <a:xfrm>
            <a:off x="3989086" y="2473403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2E0475-CE80-3B8C-6ECE-1016B7547A64}"/>
              </a:ext>
            </a:extLst>
          </p:cNvPr>
          <p:cNvSpPr txBox="1"/>
          <p:nvPr/>
        </p:nvSpPr>
        <p:spPr>
          <a:xfrm>
            <a:off x="4283497" y="2473403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46AD03-3DF1-5963-757C-C18072CECE3A}"/>
              </a:ext>
            </a:extLst>
          </p:cNvPr>
          <p:cNvSpPr txBox="1"/>
          <p:nvPr/>
        </p:nvSpPr>
        <p:spPr>
          <a:xfrm>
            <a:off x="4656570" y="2473403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C8BCCB-9FBC-AEAE-F377-5314F0517488}"/>
              </a:ext>
            </a:extLst>
          </p:cNvPr>
          <p:cNvSpPr txBox="1"/>
          <p:nvPr/>
        </p:nvSpPr>
        <p:spPr>
          <a:xfrm>
            <a:off x="2949145" y="782175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BE18E0-C04E-B078-22E4-FC5101EBA851}"/>
              </a:ext>
            </a:extLst>
          </p:cNvPr>
          <p:cNvSpPr txBox="1"/>
          <p:nvPr/>
        </p:nvSpPr>
        <p:spPr>
          <a:xfrm>
            <a:off x="4349086" y="266052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BB083A-4DEC-121D-FF37-61F8F7D09D06}"/>
              </a:ext>
            </a:extLst>
          </p:cNvPr>
          <p:cNvSpPr txBox="1"/>
          <p:nvPr/>
        </p:nvSpPr>
        <p:spPr>
          <a:xfrm>
            <a:off x="5749027" y="819529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5BBEA14-2BEC-9900-5F77-5BF733264F6B}"/>
              </a:ext>
            </a:extLst>
          </p:cNvPr>
          <p:cNvSpPr txBox="1"/>
          <p:nvPr/>
        </p:nvSpPr>
        <p:spPr>
          <a:xfrm>
            <a:off x="6253905" y="2144246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85EA4B-6635-E3CB-3E8B-170ED4C0B14F}"/>
              </a:ext>
            </a:extLst>
          </p:cNvPr>
          <p:cNvSpPr txBox="1"/>
          <p:nvPr/>
        </p:nvSpPr>
        <p:spPr>
          <a:xfrm>
            <a:off x="2325145" y="2185297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126A61-2352-5E08-A2D8-A61AA2AE37D2}"/>
              </a:ext>
            </a:extLst>
          </p:cNvPr>
          <p:cNvSpPr txBox="1"/>
          <p:nvPr/>
        </p:nvSpPr>
        <p:spPr>
          <a:xfrm>
            <a:off x="2707845" y="3583344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7F098A-34F5-E4D8-709A-28B619A7F0A2}"/>
              </a:ext>
            </a:extLst>
          </p:cNvPr>
          <p:cNvSpPr txBox="1"/>
          <p:nvPr/>
        </p:nvSpPr>
        <p:spPr>
          <a:xfrm>
            <a:off x="4239500" y="4229675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1D96708-F4CA-3A73-9699-136A203E44B9}"/>
              </a:ext>
            </a:extLst>
          </p:cNvPr>
          <p:cNvSpPr txBox="1"/>
          <p:nvPr/>
        </p:nvSpPr>
        <p:spPr>
          <a:xfrm>
            <a:off x="5782415" y="3618612"/>
            <a:ext cx="36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M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B7450B8-72D5-286E-6DDB-34FC3510C3CC}"/>
              </a:ext>
            </a:extLst>
          </p:cNvPr>
          <p:cNvSpPr/>
          <p:nvPr/>
        </p:nvSpPr>
        <p:spPr bwMode="auto">
          <a:xfrm>
            <a:off x="3754577" y="1760957"/>
            <a:ext cx="1514363" cy="158417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8612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6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75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34568E-6 L -0.00069 0.00123 C -0.0033 0.00278 -0.0059 0.00463 -0.00833 0.00617 C -0.00937 0.00648 -0.01024 0.00679 -0.01111 0.00741 C -0.01198 0.00771 -0.0125 0.00802 -0.01319 0.00864 C -0.01667 0.00741 -0.02048 0.0071 -0.02361 0.00494 C -0.02465 0.00401 -0.025 0.00154 -0.025 2.34568E-6 C -0.02535 -0.00803 -0.025 -0.01574 -0.0243 -0.02346 C -0.02396 -0.03118 -0.02292 -0.03025 -0.02083 -0.0358 C -0.01979 -0.03889 -0.01892 -0.04383 -0.01805 -0.04692 C -0.0184 -0.04939 -0.01875 -0.07161 -0.02361 -0.07655 C -0.02448 -0.07747 -0.02552 -0.07747 -0.02639 -0.07778 C -0.02986 -0.07747 -0.03351 -0.0784 -0.0368 -0.07655 C -0.03906 -0.07562 -0.04062 -0.07192 -0.04236 -0.06914 C -0.04913 -0.05988 -0.04548 -0.06482 -0.05069 -0.05432 C -0.05173 -0.05278 -0.05278 -0.05124 -0.05347 -0.04939 C -0.05434 -0.04784 -0.05469 -0.04599 -0.05555 -0.04445 C -0.05625 -0.04383 -0.05694 -0.04352 -0.05764 -0.04321 C -0.05937 -0.0429 -0.06094 -0.04259 -0.0625 -0.04198 C -0.06493 -0.0429 -0.06736 -0.0429 -0.06944 -0.04445 C -0.07153 -0.0463 -0.07326 -0.04877 -0.0743 -0.05185 C -0.07673 -0.05803 -0.07847 -0.06482 -0.07986 -0.07161 C -0.08125 -0.07809 -0.08177 -0.08488 -0.08264 -0.09136 C -0.08316 -0.09414 -0.08368 -0.0963 -0.08403 -0.09877 C -0.08246 -0.11605 -0.08489 -0.09568 -0.07778 -0.12346 C -0.07101 -0.15062 -0.07326 -0.13982 -0.07014 -0.15556 C -0.07066 -0.16667 -0.07014 -0.17809 -0.07153 -0.18889 C -0.07239 -0.19568 -0.07621 -0.20093 -0.07986 -0.20124 C -0.0908 -0.20247 -0.10173 -0.20216 -0.1125 -0.20247 C -0.11354 -0.20371 -0.11458 -0.20494 -0.11528 -0.20618 C -0.1191 -0.21358 -0.11875 -0.21513 -0.12083 -0.22346 C -0.12309 -0.2321 -0.1217 -0.22531 -0.12292 -0.2321 C -0.12257 -0.23426 -0.12239 -0.23673 -0.12153 -0.23827 C -0.12118 -0.23951 -0.12031 -0.23951 -0.11944 -0.23951 C -0.11736 -0.23951 -0.11528 -0.23889 -0.11319 -0.23827 C -0.11215 -0.2355 -0.11076 -0.23241 -0.11042 -0.2284 C -0.11042 -0.22716 -0.11111 -0.22469 -0.11111 -0.22439 L -0.11042 -0.22469 " pathEditMode="relative" rAng="0" ptsTypes="AAAAAAAAAAAAAAAAAAAAAAAAAAAAAAAAAAAAAA">
                                      <p:cBhvr>
                                        <p:cTn id="9" dur="3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6" y="-1154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216 L -0.00017 0.00247 C -0.0026 -0.00155 -0.00625 -0.00556 -0.0085 -0.01019 C -0.0092 -0.01204 -0.00989 -0.01358 -0.01059 -0.01513 C -0.01024 -0.02099 -0.01041 -0.02685 -0.00989 -0.03241 C -0.00937 -0.03735 -0.00625 -0.03766 -0.00434 -0.03858 C 0.00834 -0.04568 -0.00503 -0.03827 0.0033 -0.04229 C 0.00973 -0.04568 0.01042 -0.0463 0.0165 -0.04969 C 0.01823 -0.05185 0.02032 -0.05309 0.02136 -0.05587 C 0.0257 -0.06698 0.02431 -0.07963 0.02275 -0.09167 C 0.02257 -0.09383 0.02171 -0.09537 0.02066 -0.09661 C 0.01806 -0.10062 0.01424 -0.10155 0.01094 -0.10278 C 0.00886 -0.10371 0.00677 -0.10463 0.00469 -0.10525 C 0.00035 -0.1105 -0.00277 -0.11297 -0.00642 -0.12006 C -0.0085 -0.12439 -0.01007 -0.12932 -0.01198 -0.13364 C -0.01284 -0.14599 -0.01354 -0.14908 -0.01128 -0.16327 C -0.01111 -0.16482 -0.00989 -0.16513 -0.0092 -0.16574 C -0.00694 -0.1679 -0.00451 -0.16914 -0.00225 -0.17068 C -0.00086 -0.17192 0.00052 -0.17346 0.00191 -0.17439 C 0.00382 -0.17562 0.00573 -0.17593 0.00747 -0.17685 C 0.00868 -0.17778 0.0099 -0.17871 0.01094 -0.17932 C 0.01372 -0.18118 0.0165 -0.18272 0.01927 -0.18426 C 0.02118 -0.1855 0.02309 -0.18642 0.02483 -0.18797 C 0.02848 -0.19167 0.02986 -0.19445 0.03247 -0.19908 C 0.03282 -0.20124 0.03299 -0.2034 0.03316 -0.20525 C 0.03351 -0.2071 0.03403 -0.20864 0.03386 -0.21019 C 0.03368 -0.21389 0.03108 -0.21852 0.02969 -0.22006 C 0.01719 -0.23735 0.02796 -0.22192 0.02066 -0.22994 C 0.01441 -0.23704 0.02171 -0.23025 0.01511 -0.23858 C 0.01441 -0.23982 0.0132 -0.24013 0.01233 -0.24105 C 0.01164 -0.24229 0.01094 -0.24352 0.01025 -0.24476 C 0.00816 -0.24939 0.00521 -0.25309 0.004 -0.25834 C 0.00365 -0.2605 0.00313 -0.26266 0.00261 -0.26451 C 0.00209 -0.26667 0.00122 -0.26883 0.00052 -0.27068 C -0.00034 -0.27377 -0.00086 -0.27747 -0.00156 -0.28056 C -0.00121 -0.29167 -0.00295 -0.30679 0.00052 -0.31759 C 0.00105 -0.31945 0.00191 -0.32099 0.00261 -0.32253 C 0.00608 -0.32192 0.00973 -0.32192 0.01302 -0.32006 C 0.01493 -0.31945 0.01632 -0.31667 0.01789 -0.31513 C 0.01875 -0.31451 0.0198 -0.31451 0.02066 -0.31389 C 0.02431 -0.31266 0.025 -0.31266 0.029 -0.31142 C 0.03143 -0.31235 0.03386 -0.31204 0.03594 -0.31389 C 0.03924 -0.31729 0.03785 -0.32439 0.03733 -0.32871 C 0.03716 -0.33056 0.03733 -0.33241 0.03664 -0.33364 C 0.03629 -0.33488 0.03525 -0.33457 0.03455 -0.33488 C 0.03299 -0.33457 0.03004 -0.33395 0.0283 -0.33241 C 0.02813 -0.33241 0.02796 -0.33179 0.02761 -0.33118 L 0.02761 -0.33087 " pathEditMode="relative" rAng="0" ptsTypes="AAAAAAAAAAAAAAAAAAAAAAAAAAAAAAAAAAAAAAAAAAAAAAAA">
                                      <p:cBhvr>
                                        <p:cTn id="11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7" y="-1685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34568E-6 L -4.72222E-6 0.00031 C -0.00208 -0.0034 -0.00451 -0.00618 -0.00625 -0.00988 C -0.00694 -0.01142 -0.00677 -0.01327 -0.00694 -0.01482 C -0.00729 -0.01729 -0.00746 -0.01976 -0.00763 -0.02222 C -0.00729 -0.02439 -0.00729 -0.02716 -0.00625 -0.0284 C -0.00503 -0.03056 -0.00312 -0.03118 -0.00138 -0.0321 C 0.00782 -0.03858 0.0099 -0.0355 0.02431 -0.03704 C 0.02535 -0.03827 0.02691 -0.03889 0.02778 -0.04074 C 0.03438 -0.05648 0.03316 -0.05618 0.03403 -0.07284 C 0.03351 -0.07994 0.03334 -0.08704 0.03264 -0.09383 C 0.0323 -0.09661 0.03108 -0.09877 0.03056 -0.10124 C 0.02952 -0.10494 0.0283 -0.11389 0.02778 -0.11729 C 0.02813 -0.12469 0.02761 -0.13272 0.02917 -0.13951 C 0.02969 -0.14229 0.03178 -0.14352 0.03334 -0.14445 C 0.0375 -0.14753 0.04202 -0.14846 0.04653 -0.14939 C 0.05035 -0.14784 0.05452 -0.14722 0.05834 -0.14445 C 0.06355 -0.14074 0.06563 -0.13179 0.06945 -0.12469 C 0.07205 -0.11976 0.08264 -0.10401 0.08542 -0.10124 C 0.09306 -0.09383 0.09775 -0.09506 0.10625 -0.09383 C 0.11233 -0.09537 0.11355 -0.09414 0.11875 -0.10371 C 0.1198 -0.10618 0.12014 -0.10957 0.12084 -0.11235 C 0.12049 -0.12037 0.12066 -0.12809 0.12014 -0.1358 C 0.11962 -0.14043 0.11702 -0.14908 0.11598 -0.15309 C 0.11546 -0.15741 0.11441 -0.16142 0.11459 -0.16543 C 0.11459 -0.16945 0.11511 -0.17377 0.11667 -0.17655 C 0.11771 -0.17871 0.1198 -0.1784 0.12153 -0.17901 C 0.1231 -0.17963 0.12466 -0.17963 0.12639 -0.18025 C 0.12848 -0.18087 0.13056 -0.1821 0.13264 -0.18272 C 0.13542 -0.18118 0.13803 -0.17901 0.14098 -0.17778 C 0.14948 -0.17408 0.15921 -0.17963 0.16737 -0.18148 C 0.16806 -0.18272 0.1731 -0.1892 0.17362 -0.19136 C 0.17448 -0.19537 0.17448 -0.19969 0.175 -0.20371 C 0.17431 -0.2108 0.17448 -0.21821 0.17292 -0.22469 C 0.1724 -0.22655 0.17049 -0.22593 0.16945 -0.22593 C 0.15782 -0.22593 0.16042 -0.22778 0.15556 -0.22346 L 0.15556 -0.22315 " pathEditMode="relative" rAng="0" ptsTypes="AAAAAAAAAAAAAAAAAAAAAAAAAAAAAAAAAAAAA">
                                      <p:cBhvr>
                                        <p:cTn id="13" dur="3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68" y="-1132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34568E-6 L 5.55556E-7 0.00031 C 0.00226 -0.00278 0.00417 -0.0071 0.00694 -0.00864 C 0.00833 -0.00957 0.01042 -0.00895 0.01181 -0.00741 C 0.01996 0.00278 0.01823 0.00524 0.02361 0.01481 C 0.02431 0.01636 0.02535 0.01728 0.02639 0.01852 C 0.0316 0.01728 0.03698 0.01697 0.04236 0.01481 C 0.0559 0.00926 0.04028 0.0108 0.05069 0.00741 C 0.05312 0.00648 0.05573 0.00648 0.05833 0.00617 C 0.06528 0.01265 0.06146 0.0071 0.06597 0.02469 C 0.06667 0.02808 0.06753 0.03148 0.06875 0.03457 C 0.06927 0.03642 0.06962 0.03889 0.07083 0.0395 C 0.07361 0.04166 0.07674 0.04136 0.07986 0.04197 C 0.08142 0.04043 0.08333 0.0395 0.08472 0.03703 C 0.08611 0.03426 0.08698 0.03055 0.08819 0.02716 C 0.09132 0.01697 0.09219 0.00926 0.09722 0.00123 C 0.09861 -0.00124 0.10312 -0.00185 0.10486 -0.00247 C 0.10903 -0.00155 0.11371 -0.00401 0.11736 2.34568E-6 C 0.11996 0.00308 0.12222 0.02284 0.12361 0.02839 C 0.12448 0.03271 0.12552 0.03703 0.12708 0.04074 C 0.13038 0.04907 0.1342 0.05339 0.13958 0.05679 C 0.14149 0.05833 0.14375 0.05864 0.14583 0.05957 C 0.1474 0.05895 0.14913 0.05957 0.15069 0.05802 C 0.15208 0.05648 0.15295 0.05339 0.15417 0.05061 C 0.15556 0.04753 0.15677 0.04413 0.15833 0.04074 C 0.15885 0.0395 0.15955 0.03796 0.16042 0.03703 C 0.16111 0.03642 0.16215 0.03642 0.16319 0.0358 C 0.16528 0.03765 0.16753 0.03827 0.16944 0.04074 C 0.17066 0.04259 0.17222 0.05031 0.17431 0.05185 C 0.17552 0.05308 0.17708 0.05278 0.17847 0.05308 C 0.18003 0.05278 0.18194 0.0537 0.18333 0.05185 C 0.18455 0.05 0.18455 0.04629 0.18542 0.04321 C 0.18576 0.04166 0.18628 0.04012 0.18681 0.03827 C 0.18646 0.03673 0.18646 0.03487 0.18611 0.03333 C 0.18472 0.02963 0.18385 0.02963 0.18194 0.02839 C 0.17951 0.02994 0.17986 0.02839 0.17986 0.03086 L 0.17986 0.03117 " pathEditMode="relative" rAng="0" ptsTypes="AAAAAAAAAAAAAAAAAAAAAAAAAAAAAAAAAAAAA">
                                      <p:cBhvr>
                                        <p:cTn id="15" dur="3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40" y="25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-2.77778E-6 0.00031 C -0.00243 -0.00062 -0.00486 1.48148E-6 -0.00712 -0.00124 C -0.00781 -0.00185 -0.00781 -0.00401 -0.0085 -0.00494 C -0.01007 -0.00864 -0.01059 -0.00895 -0.01267 -0.01111 C -0.0151 -0.0105 -0.01788 -0.0105 -0.02031 -0.00864 C -0.02187 -0.00772 -0.02257 -0.00309 -0.02448 -0.00247 C -0.02569 -0.00247 -0.02899 -0.01266 -0.02934 -0.01358 C -0.03003 -0.01698 -0.0309 -0.02037 -0.03142 -0.02346 C -0.03194 -0.02778 -0.03142 -0.03241 -0.03281 -0.0358 C -0.03316 -0.03704 -0.0335 -0.03858 -0.0342 -0.03951 C -0.03472 -0.04074 -0.03559 -0.04105 -0.03628 -0.04198 C -0.03698 -0.04321 -0.03767 -0.04445 -0.03837 -0.04568 C -0.04201 -0.04537 -0.04583 -0.04599 -0.04948 -0.04445 C -0.05451 -0.04229 -0.0585 -0.03333 -0.06198 -0.02716 C -0.06267 -0.02593 -0.06319 -0.02438 -0.06406 -0.02346 L -0.06684 -0.02099 L -0.07239 -0.02222 C -0.07482 -0.02593 -0.07534 -0.0355 -0.07587 -0.04074 C -0.07621 -0.05648 -0.07291 -0.06945 -0.07934 -0.07901 C -0.07986 -0.07994 -0.08073 -0.08025 -0.08142 -0.08025 C -0.08316 -0.08087 -0.08507 -0.08117 -0.08698 -0.08148 C -0.0967 -0.07747 -0.10017 -0.08148 -0.10434 -0.06914 C -0.10521 -0.06667 -0.10573 -0.06358 -0.10642 -0.0605 C -0.10677 -0.05556 -0.10729 -0.05062 -0.10781 -0.04568 C -0.10798 -0.04383 -0.10798 -0.04167 -0.1085 -0.03951 C -0.10885 -0.03796 -0.10989 -0.03735 -0.11059 -0.0358 C -0.11146 -0.03395 -0.11232 -0.03179 -0.11337 -0.02963 C -0.1151 -0.03056 -0.11736 -0.03025 -0.11892 -0.0321 C -0.11996 -0.03395 -0.12014 -0.03704 -0.12031 -0.03951 C -0.121 -0.04938 -0.11788 -0.07037 -0.12448 -0.07901 C -0.12517 -0.08025 -0.12621 -0.07994 -0.12725 -0.08025 C -0.12864 -0.08087 -0.13003 -0.08117 -0.13142 -0.08148 C -0.13385 -0.07994 -0.1368 -0.07932 -0.13906 -0.07654 C -0.14027 -0.07531 -0.14097 -0.06482 -0.14114 -0.06296 C -0.14132 -0.05957 -0.14166 -0.05587 -0.14184 -0.05185 C -0.14184 -0.05154 -0.1368 -0.01327 -0.14531 -0.00741 C -0.14635 -0.00679 -0.14757 -0.00679 -0.14878 -0.00617 C -0.15191 -0.0071 -0.15538 -0.0071 -0.1585 -0.00864 C -0.15937 -0.00926 -0.15989 -0.01142 -0.16059 -0.01235 C -0.16146 -0.01389 -0.16232 -0.01482 -0.16337 -0.01605 C -0.16371 -0.01945 -0.16423 -0.02284 -0.16475 -0.02593 C -0.1651 -0.02809 -0.16614 -0.02994 -0.16614 -0.0321 C -0.16632 -0.03982 -0.16632 -0.04722 -0.16545 -0.05432 C -0.1651 -0.0571 -0.1618 -0.05864 -0.16059 -0.05926 C -0.15989 -0.05864 -0.15902 -0.05803 -0.1585 -0.05679 C -0.15712 -0.05401 -0.15816 -0.05031 -0.1585 -0.04692 C -0.15937 -0.04753 -0.16093 -0.04661 -0.16128 -0.04815 C -0.16284 -0.05463 -0.16093 -0.05525 -0.1592 -0.05679 L -0.1592 -0.05648 L -0.15573 -0.05926 " pathEditMode="relative" rAng="0" ptsTypes="AAAAAAAAAAAAAAAAAAAAAAAAAAAAAAAAAAAAAAAAAAAAAAAAAAA">
                                      <p:cBhvr>
                                        <p:cTn id="17" dur="3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16" y="-407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-2.77778E-6 0.00031 C -0.00173 0.00617 -0.00399 0.01173 -0.00486 0.01852 C -0.0059 0.02562 -0.00277 0.03549 -0.00555 0.04074 C -0.00798 0.04475 -0.01215 0.03827 -0.01527 0.03704 C -0.01649 0.03642 -0.01771 0.03518 -0.01875 0.03457 C -0.02135 0.03241 -0.02257 0.03086 -0.025 0.02839 C -0.0283 0.02901 -0.03212 0.02778 -0.03472 0.03086 C -0.03646 0.03241 -0.03611 0.03734 -0.03611 0.04074 C -0.03611 0.05648 -0.03281 0.06142 -0.02847 0.07654 L -0.02569 0.08642 C -0.02396 0.10308 -0.02205 0.09815 -0.03194 0.1 C -0.03715 0.09876 -0.03889 0.09907 -0.04375 0.09506 C -0.04496 0.09413 -0.04566 0.09228 -0.04652 0.09136 C -0.04982 0.08765 -0.05208 0.0858 -0.05555 0.08271 C -0.06284 0.08395 -0.06597 0.08117 -0.07014 0.08889 C -0.07083 0.08981 -0.07118 0.09136 -0.07152 0.09259 C -0.07083 0.10278 -0.07048 0.11296 -0.06944 0.12346 C -0.06927 0.12592 -0.06857 0.12839 -0.06805 0.13086 C -0.06736 0.13518 -0.06666 0.13981 -0.06597 0.14444 C -0.06614 0.14753 -0.06545 0.16265 -0.06875 0.16667 C -0.07066 0.16883 -0.07291 0.16913 -0.075 0.17037 L -0.08889 0.1679 C -0.0901 0.16759 -0.09132 0.16667 -0.09236 0.16667 C -0.09843 0.16574 -0.10451 0.16574 -0.11041 0.16543 C -0.11562 0.16759 -0.11944 0.16605 -0.12222 0.17407 C -0.12274 0.17531 -0.12274 0.17716 -0.12291 0.17901 C -0.12257 0.18518 -0.12239 0.19136 -0.12152 0.19753 C -0.12135 0.19938 -0.12066 0.20062 -0.12014 0.20247 C -0.11701 0.21759 -0.12343 0.19352 -0.11736 0.21481 C -0.11805 0.23086 -0.11562 0.23241 -0.12222 0.2395 C -0.12309 0.24043 -0.12413 0.24012 -0.125 0.24074 C -0.13541 0.23981 -0.13628 0.24413 -0.14166 0.23457 C -0.14236 0.23333 -0.14271 0.2321 -0.14305 0.23086 C -0.14409 0.22284 -0.14583 0.2179 -0.14305 0.21111 C -0.14253 0.20926 -0.14132 0.20864 -0.14027 0.20741 C -0.13767 0.21234 -0.13819 0.20926 -0.13819 0.21605 L -0.13819 0.21636 " pathEditMode="relative" rAng="0" ptsTypes="AAAAAAAAAAAAAAAAAAAAAAAAAAAAAAAAAAAAAA">
                                      <p:cBhvr>
                                        <p:cTn id="19" dur="3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40" y="1203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-8.33333E-7 0.00031 C -0.00347 0.00216 -0.00573 0.00154 -0.00694 0.00741 C -0.00746 0.00926 -0.00746 0.01142 -0.00764 0.01358 C -0.00729 0.01481 -0.00694 0.01605 -0.00625 0.01728 C -0.00469 0.02068 -0.00087 0.02592 0.0007 0.02839 C 0.00799 0.04074 0.00642 0.03704 0.00972 0.04568 C 0.00903 0.05 0.00955 0.05617 0.00764 0.05926 C 0.00538 0.06234 0.00191 0.06049 -0.00069 0.06173 L -0.00417 0.06296 C -0.00486 0.06481 -0.0059 0.06667 -0.00625 0.06913 C -0.00764 0.07623 -0.00694 0.08148 -0.00555 0.08889 C -0.00434 0.09599 -0.0026 0.10154 0.00139 0.10617 C 0.00313 0.10802 0.00556 0.10864 0.00764 0.10988 C 0.01007 0.11358 0.0158 0.11512 0.01528 0.12099 C 0.01476 0.12531 0.01545 0.13086 0.01389 0.13457 C 0.01198 0.13796 0.00886 0.13796 0.00625 0.1395 C 0.00382 0.14043 0.00156 0.14074 -0.00069 0.14197 C -0.00295 0.1429 -0.00486 0.14444 -0.00694 0.14568 C -0.00799 0.14599 -0.00885 0.14629 -0.00972 0.14691 C -0.01285 0.15216 -0.0125 0.15031 -0.0125 0.16049 C -0.0125 0.1645 -0.01285 0.16883 -0.0118 0.17284 C -0.01094 0.17654 -0.00903 0.17994 -0.00694 0.18271 C -0.00469 0.18549 0.00278 0.19105 0.00625 0.19383 C 0.00781 0.1966 0.0092 0.19876 0.01042 0.20247 C 0.01146 0.20617 0.01181 0.20926 0.0125 0.21358 C 0.00903 0.22963 0.01267 0.22037 0.00139 0.22716 C -0.00226 0.22901 -0.00903 0.23457 -0.00903 0.23488 C -0.01042 0.23704 -0.01354 0.23827 -0.01319 0.24197 C -0.01285 0.24753 -0.01354 0.25401 -0.0118 0.25926 C -0.01094 0.26234 -0.00816 0.26265 -0.00625 0.2642 C -0.00104 0.2679 0.00677 0.27315 0.0125 0.27531 C 0.01493 0.27592 0.01754 0.27592 0.02014 0.27654 C 0.02188 0.27778 0.02379 0.27839 0.0257 0.28025 C 0.02656 0.28086 0.02743 0.28241 0.02847 0.28395 C 0.0309 0.28734 0.03264 0.28889 0.03403 0.29383 C 0.0342 0.29475 0.03438 0.29629 0.03472 0.29753 C 0.03368 0.29907 0.03316 0.30216 0.03195 0.30247 C 0.0309 0.30247 -0.00555 0.29259 -0.01875 0.30864 C -0.02049 0.31049 -0.02135 0.31327 -0.02222 0.31605 C -0.02187 0.32253 -0.02187 0.32932 -0.02083 0.3358 C -0.02066 0.33765 -0.01962 0.33889 -0.01875 0.34074 C -0.01823 0.34197 -0.01753 0.34321 -0.01667 0.34444 C -0.01354 0.34846 -0.00937 0.34815 -0.00555 0.34938 C -0.00417 0.34846 0.00156 0.34537 0.00278 0.34321 C 0.00347 0.34136 0.00313 0.33889 0.00347 0.33704 C 0.00295 0.33518 0.00278 0.33302 0.00208 0.3321 C 0.00104 0.33055 -0.00347 0.32994 -0.00417 0.3321 C -0.00503 0.33395 -0.00417 0.33704 -0.00417 0.3395 L -0.00417 0.33981 " pathEditMode="relative" rAng="0" ptsTypes="AAAAAAAAAAAAAAAAAAAAAAAAAAAAAAAAAAAAAAAAAAAAAAAAAA">
                                      <p:cBhvr>
                                        <p:cTn id="21" dur="3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746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5.55556E-7 0.00031 C 0.00174 0.00154 0.00347 0.00401 0.00556 0.00463 C 0.01111 0.00648 0.01753 0.00278 0.02292 0.0071 C 0.02517 0.00926 0.02378 0.01636 0.02431 0.02068 C 0.02292 0.03549 0.02465 0.02068 0.02083 0.03796 C 0.02014 0.04074 0.01996 0.04383 0.01944 0.0466 C 0.01875 0.04969 0.01806 0.05247 0.01736 0.05525 C 0.02535 0.07407 0.02205 0.07592 0.03681 0.06883 C 0.04149 0.06667 0.05069 0.05895 0.05069 0.05926 C 0.05382 0.06204 0.05781 0.06327 0.06042 0.06759 C 0.06181 0.07037 0.06163 0.075 0.06181 0.0787 C 0.06181 0.08333 0.06215 0.08827 0.06111 0.09228 C 0.05972 0.09722 0.05712 0.10031 0.05486 0.10339 C 0.04878 0.11204 0.04253 0.11605 0.03819 0.12685 C 0.03542 0.13364 0.03403 0.14259 0.03264 0.15031 C 0.03299 0.15864 0.03194 0.16759 0.03403 0.175 C 0.0349 0.17839 0.03802 0.17685 0.04028 0.17747 C 0.04288 0.17839 0.04583 0.17839 0.04861 0.1787 C 0.05417 0.17623 0.05972 0.17469 0.06528 0.17129 C 0.06979 0.16852 0.07378 0.16327 0.07847 0.16018 C 0.0934 0.15092 0.0875 0.15339 0.09583 0.15031 L 0.10139 0.15154 C 0.10365 0.15216 0.10625 0.15092 0.10833 0.15278 C 0.10937 0.1537 0.1092 0.1571 0.10972 0.15895 C 0.11024 0.16913 0.11146 0.17747 0.10833 0.18734 C 0.10556 0.19568 0.10069 0.19722 0.09722 0.20339 C 0.09462 0.20771 0.09375 0.21204 0.09236 0.21697 C 0.09271 0.22685 0.09288 0.23673 0.09375 0.2466 C 0.09375 0.24846 0.09444 0.25031 0.09514 0.25154 C 0.09583 0.25308 0.09687 0.25401 0.09792 0.25525 C 0.09844 0.25617 0.09913 0.25741 0.1 0.25771 C 0.10208 0.25895 0.10451 0.25926 0.10694 0.26018 C 0.11059 0.25988 0.11458 0.26142 0.11806 0.25895 C 0.12083 0.2571 0.12292 0.25216 0.125 0.24784 C 0.12552 0.2466 0.12535 0.24444 0.12569 0.2429 C 0.12587 0.24105 0.12604 0.23889 0.12639 0.23673 C 0.12604 0.22994 0.12708 0.22222 0.12431 0.21697 C 0.12361 0.21605 0.12292 0.21543 0.12222 0.2145 C 0.12083 0.21697 0.11892 0.21883 0.11806 0.22191 C 0.11753 0.22346 0.11771 0.22685 0.11875 0.22685 C 0.12465 0.22808 0.12431 0.22562 0.12431 0.22068 L 0.12431 0.22099 " pathEditMode="relative" rAng="0" ptsTypes="AAAAAAAAAAAAAAAAAAAAAAAAAAAAAAAAAAAAAAAAAAA">
                                      <p:cBhvr>
                                        <p:cTn id="23" dur="3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9" y="1299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Diagnostics/instrumentation is to provide the measurements necessary to control the plasma</a:t>
            </a:r>
          </a:p>
        </p:txBody>
      </p:sp>
    </p:spTree>
    <p:extLst>
      <p:ext uri="{BB962C8B-B14F-4D97-AF65-F5344CB8AC3E}">
        <p14:creationId xmlns:p14="http://schemas.microsoft.com/office/powerpoint/2010/main" val="107567235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0" y="-1588"/>
            <a:ext cx="9105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chemeClr val="accent6"/>
                </a:solidFill>
                <a:latin typeface="Arial" panose="020B0604020202020204" pitchFamily="34" charset="0"/>
              </a:rPr>
              <a:t>Spectral Areas Covered by the Diagnostics</a:t>
            </a:r>
            <a:endParaRPr lang="en-GB" altLang="en-US" b="1" dirty="0">
              <a:solidFill>
                <a:schemeClr val="accent6"/>
              </a:solidFill>
              <a:latin typeface="Arial" panose="020B0604020202020204" pitchFamily="34" charset="0"/>
            </a:endParaRPr>
          </a:p>
        </p:txBody>
      </p:sp>
      <p:sp>
        <p:nvSpPr>
          <p:cNvPr id="38915" name="TextBox 4"/>
          <p:cNvSpPr txBox="1">
            <a:spLocks noChangeArrowheads="1"/>
          </p:cNvSpPr>
          <p:nvPr/>
        </p:nvSpPr>
        <p:spPr bwMode="auto">
          <a:xfrm>
            <a:off x="331788" y="4383088"/>
            <a:ext cx="8480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ITER- the plasma emits in all regions and diagnostics make good use of this</a:t>
            </a:r>
          </a:p>
        </p:txBody>
      </p:sp>
      <p:pic>
        <p:nvPicPr>
          <p:cNvPr id="2970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2495550"/>
            <a:ext cx="7878763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834188" y="3944938"/>
            <a:ext cx="1103312" cy="601662"/>
            <a:chOff x="8048927" y="4437112"/>
            <a:chExt cx="1102936" cy="801970"/>
          </a:xfrm>
        </p:grpSpPr>
        <p:sp>
          <p:nvSpPr>
            <p:cNvPr id="3" name="5-Point Star 2"/>
            <p:cNvSpPr/>
            <p:nvPr/>
          </p:nvSpPr>
          <p:spPr bwMode="auto">
            <a:xfrm>
              <a:off x="8769406" y="4437112"/>
              <a:ext cx="266609" cy="285662"/>
            </a:xfrm>
            <a:prstGeom prst="star5">
              <a:avLst/>
            </a:prstGeom>
            <a:solidFill>
              <a:srgbClr val="FF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solidFill>
                  <a:srgbClr val="0000FF"/>
                </a:solidFill>
                <a:ea typeface="ＭＳ Ｐゴシック" pitchFamily="1" charset="-128"/>
              </a:endParaRPr>
            </a:p>
          </p:txBody>
        </p:sp>
        <p:sp>
          <p:nvSpPr>
            <p:cNvPr id="29724" name="TextBox 3"/>
            <p:cNvSpPr txBox="1">
              <a:spLocks noChangeArrowheads="1"/>
            </p:cNvSpPr>
            <p:nvPr/>
          </p:nvSpPr>
          <p:spPr bwMode="auto">
            <a:xfrm>
              <a:off x="8048927" y="4869739"/>
              <a:ext cx="1102936" cy="369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b="1">
                  <a:solidFill>
                    <a:srgbClr val="0000FF"/>
                  </a:solidFill>
                </a:rPr>
                <a:t>250 Million K</a:t>
              </a:r>
              <a:endParaRPr lang="en-GB" altLang="en-US" sz="12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331788" y="492125"/>
            <a:ext cx="1830387" cy="2025650"/>
            <a:chOff x="332581" y="656371"/>
            <a:chExt cx="1830094" cy="2700621"/>
          </a:xfrm>
        </p:grpSpPr>
        <p:pic>
          <p:nvPicPr>
            <p:cNvPr id="29720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581" y="656371"/>
              <a:ext cx="1359299" cy="1291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Straight Connector 3"/>
            <p:cNvCxnSpPr>
              <a:endCxn id="29720" idx="2"/>
            </p:cNvCxnSpPr>
            <p:nvPr/>
          </p:nvCxnSpPr>
          <p:spPr bwMode="auto">
            <a:xfrm flipH="1" flipV="1">
              <a:off x="1011922" y="1947420"/>
              <a:ext cx="1150753" cy="140957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9722" name="TextBox 9"/>
            <p:cNvSpPr txBox="1">
              <a:spLocks noChangeArrowheads="1"/>
            </p:cNvSpPr>
            <p:nvPr/>
          </p:nvSpPr>
          <p:spPr bwMode="auto">
            <a:xfrm>
              <a:off x="1123904" y="1974665"/>
              <a:ext cx="513200" cy="348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100" b="1">
                  <a:solidFill>
                    <a:srgbClr val="0000FF"/>
                  </a:solidFill>
                </a:rPr>
                <a:t>IOCT</a:t>
              </a:r>
              <a:endParaRPr lang="en-GB" altLang="en-US" sz="11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1785938" y="492125"/>
            <a:ext cx="1290637" cy="2025650"/>
            <a:chOff x="1785977" y="656371"/>
            <a:chExt cx="1290723" cy="2700621"/>
          </a:xfrm>
        </p:grpSpPr>
        <p:pic>
          <p:nvPicPr>
            <p:cNvPr id="29717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5977" y="656371"/>
              <a:ext cx="1290723" cy="2170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Straight Connector 12"/>
            <p:cNvCxnSpPr>
              <a:endCxn id="29717" idx="2"/>
            </p:cNvCxnSpPr>
            <p:nvPr/>
          </p:nvCxnSpPr>
          <p:spPr bwMode="auto">
            <a:xfrm flipH="1" flipV="1">
              <a:off x="2432132" y="2827873"/>
              <a:ext cx="644568" cy="529119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9719" name="TextBox 18"/>
            <p:cNvSpPr txBox="1">
              <a:spLocks noChangeArrowheads="1"/>
            </p:cNvSpPr>
            <p:nvPr/>
          </p:nvSpPr>
          <p:spPr bwMode="auto">
            <a:xfrm>
              <a:off x="2300918" y="2511872"/>
              <a:ext cx="537363" cy="348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100" b="1">
                  <a:solidFill>
                    <a:srgbClr val="0000FF"/>
                  </a:solidFill>
                </a:rPr>
                <a:t>RFDA</a:t>
              </a:r>
              <a:endParaRPr lang="en-GB" altLang="en-US" sz="11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11280" name="Group 36"/>
          <p:cNvGrpSpPr>
            <a:grpSpLocks/>
          </p:cNvGrpSpPr>
          <p:nvPr/>
        </p:nvGrpSpPr>
        <p:grpSpPr bwMode="auto">
          <a:xfrm>
            <a:off x="3144838" y="471488"/>
            <a:ext cx="1822450" cy="2062162"/>
            <a:chOff x="3144411" y="628780"/>
            <a:chExt cx="1823340" cy="2750152"/>
          </a:xfrm>
        </p:grpSpPr>
        <p:pic>
          <p:nvPicPr>
            <p:cNvPr id="29714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4411" y="628780"/>
              <a:ext cx="1823340" cy="1472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TextBox 19"/>
            <p:cNvSpPr txBox="1">
              <a:spLocks noChangeArrowheads="1"/>
            </p:cNvSpPr>
            <p:nvPr/>
          </p:nvSpPr>
          <p:spPr bwMode="auto">
            <a:xfrm>
              <a:off x="3162245" y="2080986"/>
              <a:ext cx="801371" cy="574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100" b="1">
                  <a:solidFill>
                    <a:srgbClr val="0000FF"/>
                  </a:solidFill>
                </a:rPr>
                <a:t>IOCT - CEA</a:t>
              </a:r>
              <a:endParaRPr lang="en-GB" altLang="en-US" sz="1100" b="1">
                <a:solidFill>
                  <a:srgbClr val="0000FF"/>
                </a:solidFill>
              </a:endParaRPr>
            </a:p>
          </p:txBody>
        </p:sp>
        <p:cxnSp>
          <p:nvCxnSpPr>
            <p:cNvPr id="21" name="Straight Connector 20"/>
            <p:cNvCxnSpPr>
              <a:endCxn id="29714" idx="2"/>
            </p:cNvCxnSpPr>
            <p:nvPr/>
          </p:nvCxnSpPr>
          <p:spPr bwMode="auto">
            <a:xfrm flipV="1">
              <a:off x="3876605" y="2100185"/>
              <a:ext cx="179476" cy="1278747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4967288" y="506413"/>
            <a:ext cx="1439862" cy="2011362"/>
            <a:chOff x="4788024" y="695053"/>
            <a:chExt cx="1440160" cy="2683881"/>
          </a:xfrm>
        </p:grpSpPr>
        <p:pic>
          <p:nvPicPr>
            <p:cNvPr id="29711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6340" y="695053"/>
              <a:ext cx="1161844" cy="1988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2" name="TextBox 32"/>
            <p:cNvSpPr txBox="1">
              <a:spLocks noChangeArrowheads="1"/>
            </p:cNvSpPr>
            <p:nvPr/>
          </p:nvSpPr>
          <p:spPr bwMode="auto">
            <a:xfrm>
              <a:off x="5066340" y="2696125"/>
              <a:ext cx="400685" cy="348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100" b="1">
                  <a:solidFill>
                    <a:srgbClr val="0000FF"/>
                  </a:solidFill>
                </a:rPr>
                <a:t>JET</a:t>
              </a:r>
              <a:endParaRPr lang="en-GB" altLang="en-US" sz="1100" b="1">
                <a:solidFill>
                  <a:srgbClr val="0000FF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flipV="1">
              <a:off x="4788024" y="2794284"/>
              <a:ext cx="859015" cy="58465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656388" y="700088"/>
            <a:ext cx="2330450" cy="2636837"/>
            <a:chOff x="6656388" y="933450"/>
            <a:chExt cx="2330450" cy="3514725"/>
          </a:xfrm>
        </p:grpSpPr>
        <p:grpSp>
          <p:nvGrpSpPr>
            <p:cNvPr id="29707" name="Group 1"/>
            <p:cNvGrpSpPr>
              <a:grpSpLocks/>
            </p:cNvGrpSpPr>
            <p:nvPr/>
          </p:nvGrpSpPr>
          <p:grpSpPr bwMode="auto">
            <a:xfrm>
              <a:off x="6656388" y="933450"/>
              <a:ext cx="2330450" cy="3514725"/>
              <a:chOff x="6656388" y="933450"/>
              <a:chExt cx="2330450" cy="3514725"/>
            </a:xfrm>
          </p:grpSpPr>
          <p:pic>
            <p:nvPicPr>
              <p:cNvPr id="29709" name="Рисунок 13" descr="24.bmp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6388" y="933450"/>
                <a:ext cx="2330450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Freeform 31"/>
              <p:cNvSpPr/>
              <p:nvPr/>
            </p:nvSpPr>
            <p:spPr bwMode="auto">
              <a:xfrm>
                <a:off x="7512050" y="2251736"/>
                <a:ext cx="804863" cy="2196439"/>
              </a:xfrm>
              <a:custGeom>
                <a:avLst/>
                <a:gdLst>
                  <a:gd name="connsiteX0" fmla="*/ 1180731 w 1180731"/>
                  <a:gd name="connsiteY0" fmla="*/ 0 h 1340529"/>
                  <a:gd name="connsiteX1" fmla="*/ 1029810 w 1180731"/>
                  <a:gd name="connsiteY1" fmla="*/ 612560 h 1340529"/>
                  <a:gd name="connsiteX2" fmla="*/ 648070 w 1180731"/>
                  <a:gd name="connsiteY2" fmla="*/ 1145220 h 1340529"/>
                  <a:gd name="connsiteX3" fmla="*/ 0 w 1180731"/>
                  <a:gd name="connsiteY3" fmla="*/ 1340529 h 1340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0731" h="1340529">
                    <a:moveTo>
                      <a:pt x="1180731" y="0"/>
                    </a:moveTo>
                    <a:cubicBezTo>
                      <a:pt x="1149659" y="210845"/>
                      <a:pt x="1118587" y="421690"/>
                      <a:pt x="1029810" y="612560"/>
                    </a:cubicBezTo>
                    <a:cubicBezTo>
                      <a:pt x="941033" y="803430"/>
                      <a:pt x="819705" y="1023892"/>
                      <a:pt x="648070" y="1145220"/>
                    </a:cubicBezTo>
                    <a:cubicBezTo>
                      <a:pt x="476435" y="1266548"/>
                      <a:pt x="238217" y="1303538"/>
                      <a:pt x="0" y="1340529"/>
                    </a:cubicBezTo>
                  </a:path>
                </a:pathLst>
              </a:cu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en-GB">
                  <a:solidFill>
                    <a:srgbClr val="0000FF"/>
                  </a:solidFill>
                  <a:latin typeface="Century Gothic" pitchFamily="34" charset="0"/>
                </a:endParaRPr>
              </a:p>
            </p:txBody>
          </p:sp>
        </p:grpSp>
        <p:sp>
          <p:nvSpPr>
            <p:cNvPr id="29708" name="TextBox 5"/>
            <p:cNvSpPr txBox="1">
              <a:spLocks noChangeArrowheads="1"/>
            </p:cNvSpPr>
            <p:nvPr/>
          </p:nvSpPr>
          <p:spPr bwMode="auto">
            <a:xfrm>
              <a:off x="6977063" y="2211389"/>
              <a:ext cx="1223962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000" b="1">
                  <a:solidFill>
                    <a:srgbClr val="0000FF"/>
                  </a:solidFill>
                </a:rPr>
                <a:t>Radial Neutron </a:t>
              </a:r>
              <a:r>
                <a:rPr lang="en-US" altLang="en-US" sz="1000">
                  <a:solidFill>
                    <a:srgbClr val="0000FF"/>
                  </a:solidFill>
                </a:rPr>
                <a:t>Camera</a:t>
              </a:r>
              <a:r>
                <a:rPr lang="en-US" altLang="en-US" sz="1000" b="1">
                  <a:solidFill>
                    <a:srgbClr val="0000FF"/>
                  </a:solidFill>
                </a:rPr>
                <a:t> Schematic</a:t>
              </a:r>
              <a:endParaRPr lang="en-GB" altLang="en-US" sz="1000" b="1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47853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\\iter\cfs\public\honorel\[ITER GFX DESIGNS]\[LQ] - CMM_OVERVIEW_JUNE_20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" t="27539" r="8473" b="16599"/>
          <a:stretch/>
        </p:blipFill>
        <p:spPr bwMode="auto">
          <a:xfrm>
            <a:off x="520963" y="1333818"/>
            <a:ext cx="4017161" cy="2642869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7244"/>
            <a:ext cx="4916091" cy="396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20963" y="501690"/>
            <a:ext cx="2660675" cy="507831"/>
          </a:xfrm>
          <a:prstGeom prst="rect">
            <a:avLst/>
          </a:prstGeom>
          <a:solidFill>
            <a:srgbClr val="CC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1200" b="1" dirty="0">
                <a:solidFill>
                  <a:srgbClr val="003399"/>
                </a:solidFill>
                <a:latin typeface="Arial" panose="020B0604020202020204" pitchFamily="34" charset="0"/>
              </a:rPr>
              <a:t>Q=10 scenario with </a:t>
            </a:r>
            <a:r>
              <a:rPr lang="en-GB" altLang="en-US" sz="700" b="1" dirty="0">
                <a:solidFill>
                  <a:srgbClr val="003399"/>
                </a:solidFill>
                <a:latin typeface="Arial" panose="020B0604020202020204" pitchFamily="34" charset="0"/>
              </a:rPr>
              <a:t>(</a:t>
            </a:r>
            <a:r>
              <a:rPr lang="en-US" altLang="en-US" sz="7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ELMy</a:t>
            </a:r>
            <a:r>
              <a:rPr lang="en-US" altLang="en-US" sz="700" b="1" dirty="0">
                <a:solidFill>
                  <a:srgbClr val="0000FF"/>
                </a:solidFill>
                <a:latin typeface="Arial" panose="020B0604020202020204" pitchFamily="34" charset="0"/>
              </a:rPr>
              <a:t> H-mode )</a:t>
            </a:r>
            <a:r>
              <a:rPr lang="en-GB" altLang="en-US" sz="1200" b="1" dirty="0">
                <a:solidFill>
                  <a:srgbClr val="003399"/>
                </a:solidFill>
                <a:latin typeface="Arial" panose="020B0604020202020204" pitchFamily="34" charset="0"/>
              </a:rPr>
              <a:t>:</a:t>
            </a:r>
            <a:endParaRPr lang="en-GB" altLang="en-US" sz="1200" b="1" dirty="0">
              <a:latin typeface="Arial" panose="020B0604020202020204" pitchFamily="34" charset="0"/>
            </a:endParaRPr>
          </a:p>
          <a:p>
            <a:pPr algn="ctr">
              <a:spcBef>
                <a:spcPct val="25000"/>
              </a:spcBef>
              <a:buFontTx/>
              <a:buNone/>
            </a:pPr>
            <a:r>
              <a:rPr lang="en-US" altLang="en-US" sz="1100" b="1" dirty="0" err="1">
                <a:solidFill>
                  <a:srgbClr val="FF0000"/>
                </a:solidFill>
                <a:latin typeface="Arial" panose="020B0604020202020204" pitchFamily="34" charset="0"/>
              </a:rPr>
              <a:t>I</a:t>
            </a:r>
            <a:r>
              <a:rPr lang="en-US" altLang="en-US" sz="1100" b="1" baseline="-25000" dirty="0" err="1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en-US" altLang="en-US" sz="1100" b="1" dirty="0">
                <a:solidFill>
                  <a:srgbClr val="FF0000"/>
                </a:solidFill>
                <a:latin typeface="Arial" panose="020B0604020202020204" pitchFamily="34" charset="0"/>
              </a:rPr>
              <a:t>= 15MA, </a:t>
            </a:r>
            <a:r>
              <a:rPr lang="en-US" altLang="en-US" sz="1100" b="1" dirty="0" err="1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en-US" altLang="en-US" sz="1100" b="1" baseline="-25000" dirty="0" err="1">
                <a:solidFill>
                  <a:srgbClr val="FF0000"/>
                </a:solidFill>
                <a:latin typeface="Arial" panose="020B0604020202020204" pitchFamily="34" charset="0"/>
              </a:rPr>
              <a:t>aux</a:t>
            </a:r>
            <a:r>
              <a:rPr lang="en-US" altLang="en-US" sz="1100" b="1" dirty="0">
                <a:solidFill>
                  <a:srgbClr val="FF0000"/>
                </a:solidFill>
                <a:latin typeface="Arial" panose="020B0604020202020204" pitchFamily="34" charset="0"/>
              </a:rPr>
              <a:t>= 50MW, H</a:t>
            </a:r>
            <a:r>
              <a:rPr lang="en-US" altLang="en-US" sz="11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98(y,2) </a:t>
            </a:r>
            <a:r>
              <a:rPr lang="en-US" altLang="en-US" sz="1100" b="1" dirty="0">
                <a:solidFill>
                  <a:srgbClr val="FF0000"/>
                </a:solidFill>
                <a:latin typeface="Arial" panose="020B0604020202020204" pitchFamily="34" charset="0"/>
              </a:rPr>
              <a:t>= 1</a:t>
            </a:r>
            <a:endParaRPr lang="en-GB" altLang="en-US" sz="1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Text Box 29"/>
          <p:cNvSpPr txBox="1">
            <a:spLocks noChangeArrowheads="1"/>
          </p:cNvSpPr>
          <p:nvPr/>
        </p:nvSpPr>
        <p:spPr bwMode="auto">
          <a:xfrm>
            <a:off x="351235" y="4408885"/>
            <a:ext cx="4373165" cy="300082"/>
          </a:xfrm>
          <a:prstGeom prst="rect">
            <a:avLst/>
          </a:prstGeom>
          <a:solidFill>
            <a:srgbClr val="FFFF00">
              <a:alpha val="3294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350" b="1" dirty="0">
                <a:solidFill>
                  <a:srgbClr val="FF0000"/>
                </a:solidFill>
                <a:latin typeface="Arial" panose="020B0604020202020204" pitchFamily="34" charset="0"/>
              </a:rPr>
              <a:t>This allows us to control what is happening?</a:t>
            </a:r>
            <a:endParaRPr lang="en-GB" altLang="en-US" sz="1350" dirty="0">
              <a:latin typeface="Arial" panose="020B0604020202020204" pitchFamily="34" charset="0"/>
            </a:endParaRPr>
          </a:p>
        </p:txBody>
      </p:sp>
      <p:sp>
        <p:nvSpPr>
          <p:cNvPr id="23557" name="Rectangle 33"/>
          <p:cNvSpPr>
            <a:spLocks noChangeArrowheads="1"/>
          </p:cNvSpPr>
          <p:nvPr/>
        </p:nvSpPr>
        <p:spPr bwMode="auto">
          <a:xfrm>
            <a:off x="0" y="32147"/>
            <a:ext cx="9144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Some example uses of real-time measurements?</a:t>
            </a:r>
            <a:endParaRPr lang="en-US" altLang="en-US" sz="27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360" y="1172766"/>
            <a:ext cx="3504009" cy="323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443288" y="2571750"/>
            <a:ext cx="39290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586413" y="4531519"/>
            <a:ext cx="2826544" cy="714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0403782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2051720" y="1059582"/>
            <a:ext cx="3636962" cy="2862322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FF00"/>
                </a:solidFill>
                <a:latin typeface="Arial Narrow" panose="020B0606020202030204" pitchFamily="34" charset="0"/>
              </a:rPr>
              <a:t>Plasma shape and size</a:t>
            </a:r>
          </a:p>
          <a:p>
            <a:pPr eaLnBrk="1" hangingPunct="1"/>
            <a:r>
              <a:rPr lang="en-US" altLang="en-US" sz="1800" dirty="0">
                <a:solidFill>
                  <a:srgbClr val="FFFF00"/>
                </a:solidFill>
                <a:latin typeface="Arial Narrow" panose="020B0606020202030204" pitchFamily="34" charset="0"/>
              </a:rPr>
              <a:t>Neutrons</a:t>
            </a:r>
          </a:p>
          <a:p>
            <a:pPr eaLnBrk="1" hangingPunct="1"/>
            <a:r>
              <a:rPr lang="en-US" altLang="en-US" sz="1800" dirty="0">
                <a:solidFill>
                  <a:srgbClr val="FFFF00"/>
                </a:solidFill>
                <a:latin typeface="Arial Narrow" panose="020B0606020202030204" pitchFamily="34" charset="0"/>
              </a:rPr>
              <a:t>Light emitted</a:t>
            </a:r>
          </a:p>
          <a:p>
            <a:pPr eaLnBrk="1" hangingPunct="1"/>
            <a:r>
              <a:rPr lang="en-US" altLang="en-US" sz="1800" dirty="0">
                <a:solidFill>
                  <a:srgbClr val="FFFF00"/>
                </a:solidFill>
                <a:latin typeface="Arial Narrow" panose="020B0606020202030204" pitchFamily="34" charset="0"/>
              </a:rPr>
              <a:t>Hot surfaces</a:t>
            </a:r>
          </a:p>
          <a:p>
            <a:pPr eaLnBrk="1" hangingPunct="1"/>
            <a:r>
              <a:rPr lang="en-US" altLang="en-US" sz="1800" dirty="0">
                <a:solidFill>
                  <a:srgbClr val="FFFF00"/>
                </a:solidFill>
                <a:latin typeface="Arial Narrow" panose="020B0606020202030204" pitchFamily="34" charset="0"/>
              </a:rPr>
              <a:t>Gases</a:t>
            </a:r>
          </a:p>
          <a:p>
            <a:pPr eaLnBrk="1" hangingPunct="1"/>
            <a:r>
              <a:rPr lang="en-US" altLang="en-US" sz="1800" dirty="0">
                <a:solidFill>
                  <a:srgbClr val="FFFF00"/>
                </a:solidFill>
                <a:latin typeface="Arial Narrow" panose="020B0606020202030204" pitchFamily="34" charset="0"/>
              </a:rPr>
              <a:t>Safe operation</a:t>
            </a:r>
          </a:p>
          <a:p>
            <a:pPr eaLnBrk="1" hangingPunct="1"/>
            <a:endParaRPr lang="en-US" altLang="en-US" sz="1800" dirty="0">
              <a:solidFill>
                <a:srgbClr val="FFFF00"/>
              </a:solidFill>
              <a:latin typeface="Arial Narrow" panose="020B0606020202030204" pitchFamily="34" charset="0"/>
            </a:endParaRPr>
          </a:p>
          <a:p>
            <a:pPr eaLnBrk="1" hangingPunct="1"/>
            <a:r>
              <a:rPr lang="en-US" altLang="en-US" sz="1800" dirty="0">
                <a:solidFill>
                  <a:srgbClr val="FFFF00"/>
                </a:solidFill>
                <a:latin typeface="Arial Narrow" panose="020B0606020202030204" pitchFamily="34" charset="0"/>
              </a:rPr>
              <a:t>Around 50 diagnostics and &gt;100 projects needed to realize the measurement systems</a:t>
            </a: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2375298" y="-75009"/>
            <a:ext cx="462676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700" dirty="0"/>
              <a:t>Things to Control</a:t>
            </a:r>
            <a:endParaRPr lang="en-GB" altLang="en-US" sz="2700" dirty="0"/>
          </a:p>
        </p:txBody>
      </p:sp>
    </p:spTree>
    <p:extLst>
      <p:ext uri="{BB962C8B-B14F-4D97-AF65-F5344CB8AC3E}">
        <p14:creationId xmlns:p14="http://schemas.microsoft.com/office/powerpoint/2010/main" val="2745138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rnouxr\Desktop\Untitled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18625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spect="1" noChangeArrowheads="1"/>
          </p:cNvSpPr>
          <p:nvPr/>
        </p:nvSpPr>
        <p:spPr bwMode="auto">
          <a:xfrm>
            <a:off x="35496" y="3651870"/>
            <a:ext cx="6048226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+mj-lt"/>
                <a:ea typeface="MS PGothic" pitchFamily="34" charset="-128"/>
                <a:cs typeface="ＭＳ Ｐゴシック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ＭＳ Ｐゴシック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FF"/>
                </a:solidFill>
                <a:latin typeface="Arial" charset="0"/>
                <a:ea typeface="ＭＳ Ｐゴシック" pitchFamily="-76" charset="-128"/>
              </a:defRPr>
            </a:lvl9pPr>
          </a:lstStyle>
          <a:p>
            <a:pPr algn="l" eaLnBrk="1" hangingPunct="1">
              <a:defRPr/>
            </a:pPr>
            <a:r>
              <a:rPr lang="en-GB" b="0" dirty="0">
                <a:solidFill>
                  <a:schemeClr val="bg1"/>
                </a:solidFill>
              </a:rPr>
              <a:t>Nuclear Energy – Fusion</a:t>
            </a:r>
            <a:endParaRPr lang="en-GB" altLang="en-US" sz="5400" kern="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723429-0AD4-358F-A4E4-001613B81280}"/>
              </a:ext>
            </a:extLst>
          </p:cNvPr>
          <p:cNvSpPr txBox="1"/>
          <p:nvPr/>
        </p:nvSpPr>
        <p:spPr>
          <a:xfrm>
            <a:off x="-23584" y="-14446"/>
            <a:ext cx="34218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https://euro-fusion.org/fusion/fusion-on-the-sun/</a:t>
            </a:r>
          </a:p>
        </p:txBody>
      </p:sp>
    </p:spTree>
    <p:extLst>
      <p:ext uri="{BB962C8B-B14F-4D97-AF65-F5344CB8AC3E}">
        <p14:creationId xmlns:p14="http://schemas.microsoft.com/office/powerpoint/2010/main" val="22153568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3"/>
          <p:cNvSpPr txBox="1">
            <a:spLocks noChangeArrowheads="1"/>
          </p:cNvSpPr>
          <p:nvPr/>
        </p:nvSpPr>
        <p:spPr bwMode="auto">
          <a:xfrm>
            <a:off x="1818085" y="-75009"/>
            <a:ext cx="577810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>
                <a:solidFill>
                  <a:schemeClr val="accent2"/>
                </a:solidFill>
              </a:rPr>
              <a:t>To Observe – Systems are either</a:t>
            </a:r>
            <a:endParaRPr kumimoji="0" lang="en-GB" altLang="en-US" sz="2700" b="1">
              <a:solidFill>
                <a:schemeClr val="accent2"/>
              </a:solidFill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06328" y="1512094"/>
            <a:ext cx="148951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 sz="2100">
                <a:solidFill>
                  <a:schemeClr val="accent2"/>
                </a:solidFill>
              </a:rPr>
              <a:t>Passive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100">
                <a:solidFill>
                  <a:schemeClr val="accent2"/>
                </a:solidFill>
              </a:rPr>
              <a:t>or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en-US" sz="2100">
                <a:solidFill>
                  <a:schemeClr val="accent2"/>
                </a:solidFill>
              </a:rPr>
              <a:t>Active</a:t>
            </a:r>
          </a:p>
        </p:txBody>
      </p:sp>
    </p:spTree>
    <p:extLst>
      <p:ext uri="{BB962C8B-B14F-4D97-AF65-F5344CB8AC3E}">
        <p14:creationId xmlns:p14="http://schemas.microsoft.com/office/powerpoint/2010/main" val="39630969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2375298" y="-75009"/>
            <a:ext cx="462676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 dirty="0">
                <a:solidFill>
                  <a:schemeClr val="accent2"/>
                </a:solidFill>
              </a:rPr>
              <a:t>Passive Systems</a:t>
            </a:r>
            <a:endParaRPr kumimoji="0" lang="en-GB" altLang="en-US" sz="2700" b="1" dirty="0">
              <a:solidFill>
                <a:schemeClr val="accent2"/>
              </a:solidFill>
            </a:endParaRP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790700" y="1041797"/>
            <a:ext cx="5795963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>
                <a:solidFill>
                  <a:schemeClr val="accent2"/>
                </a:solidFill>
              </a:rPr>
              <a:t>Measure what is happening</a:t>
            </a:r>
          </a:p>
          <a:p>
            <a:pPr eaLnBrk="1" hangingPunct="1">
              <a:spcBef>
                <a:spcPct val="0"/>
              </a:spcBef>
            </a:pPr>
            <a:endParaRPr kumimoji="0" lang="en-US" altLang="en-US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kumimoji="0" lang="en-US" altLang="en-US">
                <a:solidFill>
                  <a:schemeClr val="accent2"/>
                </a:solidFill>
              </a:rPr>
              <a:t>Example- Heart monitor</a:t>
            </a:r>
          </a:p>
          <a:p>
            <a:pPr eaLnBrk="1" hangingPunct="1">
              <a:spcBef>
                <a:spcPct val="0"/>
              </a:spcBef>
            </a:pPr>
            <a:endParaRPr kumimoji="0" lang="en-US" altLang="en-US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kumimoji="0" lang="en-US" altLang="en-US">
                <a:solidFill>
                  <a:srgbClr val="990000"/>
                </a:solidFill>
              </a:rPr>
              <a:t>In ITER- place detectors around the machine and measure what is happening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6329" y="976313"/>
            <a:ext cx="3069431" cy="308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89828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1871663" y="2079625"/>
            <a:ext cx="40430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Passive Systems Examples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92133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Box 3"/>
          <p:cNvSpPr txBox="1">
            <a:spLocks noChangeArrowheads="1"/>
          </p:cNvSpPr>
          <p:nvPr/>
        </p:nvSpPr>
        <p:spPr bwMode="auto">
          <a:xfrm>
            <a:off x="1332496" y="-43249"/>
            <a:ext cx="626469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 dirty="0">
                <a:solidFill>
                  <a:schemeClr val="accent2"/>
                </a:solidFill>
              </a:rPr>
              <a:t>Plasma Current and magnetic Field?</a:t>
            </a:r>
            <a:endParaRPr kumimoji="0" lang="en-GB" altLang="en-US" sz="2700" b="1" dirty="0">
              <a:solidFill>
                <a:schemeClr val="accent2"/>
              </a:solidFill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277938" y="423863"/>
            <a:ext cx="647858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 sz="2100">
                <a:solidFill>
                  <a:schemeClr val="accent2"/>
                </a:solidFill>
              </a:rPr>
              <a:t>Magnetic fields created by putting current in coil</a:t>
            </a:r>
          </a:p>
        </p:txBody>
      </p:sp>
      <p:pic>
        <p:nvPicPr>
          <p:cNvPr id="139268" name="Picture 2" descr="File:Electromagnetism.sv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444" y="958145"/>
            <a:ext cx="2592388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19672" y="4155926"/>
            <a:ext cx="71644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 sz="2100" dirty="0">
                <a:solidFill>
                  <a:schemeClr val="accent2"/>
                </a:solidFill>
              </a:rPr>
              <a:t>ITER will have 15MA flowing in the “jelly” like plasma?</a:t>
            </a:r>
          </a:p>
        </p:txBody>
      </p:sp>
      <p:pic>
        <p:nvPicPr>
          <p:cNvPr id="188418" name="Picture 2" descr="Electromagnetic Induction - MagLa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14994"/>
            <a:ext cx="3304381" cy="248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97192" y="3575908"/>
            <a:ext cx="763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MagLab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8411861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  <p:bldP spid="6" grpId="0" autoUpdateAnimBg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605784" y="597519"/>
            <a:ext cx="2504498" cy="2082244"/>
            <a:chOff x="4904195" y="1196752"/>
            <a:chExt cx="3339330" cy="277632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78" y="1340768"/>
              <a:ext cx="2682237" cy="2448273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 bwMode="auto">
            <a:xfrm>
              <a:off x="4932040" y="1196752"/>
              <a:ext cx="3096344" cy="5040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4950124" y="1196752"/>
              <a:ext cx="485972" cy="267416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4904195" y="3605004"/>
              <a:ext cx="3096344" cy="368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7757553" y="1248598"/>
              <a:ext cx="485972" cy="267416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</p:grpSp>
      <p:sp>
        <p:nvSpPr>
          <p:cNvPr id="41" name="Rectangle 2"/>
          <p:cNvSpPr txBox="1">
            <a:spLocks noChangeAspect="1" noChangeArrowheads="1"/>
          </p:cNvSpPr>
          <p:nvPr/>
        </p:nvSpPr>
        <p:spPr bwMode="auto">
          <a:xfrm>
            <a:off x="1284415" y="-81948"/>
            <a:ext cx="6642738" cy="54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kern="0" dirty="0">
                <a:solidFill>
                  <a:srgbClr val="0000FF"/>
                </a:solidFill>
              </a:rPr>
              <a:t>how to measure local magnetic field?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516233" y="1214631"/>
            <a:ext cx="2824154" cy="1158717"/>
            <a:chOff x="3978119" y="1621400"/>
            <a:chExt cx="3765539" cy="154495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3978119" y="2008859"/>
                  <a:ext cx="3765539" cy="11574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Faraday’s law of inductance</a:t>
                  </a:r>
                </a:p>
                <a:p>
                  <a:endParaRPr lang="en-US" sz="3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50" i="1">
                            <a:latin typeface="Cambria Math"/>
                          </a:rPr>
                          <m:t>𝑉</m:t>
                        </m:r>
                        <m:r>
                          <a:rPr lang="en-US" sz="1350" i="1">
                            <a:latin typeface="Cambria Math"/>
                          </a:rPr>
                          <m:t>=</m:t>
                        </m:r>
                        <m:r>
                          <a:rPr lang="en-US" sz="1350" i="1">
                            <a:latin typeface="Cambria Math"/>
                          </a:rPr>
                          <m:t>𝑁𝐴</m:t>
                        </m:r>
                        <m:f>
                          <m:fPr>
                            <m:ctrlPr>
                              <a:rPr lang="en-US" sz="135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350" i="1">
                                <a:latin typeface="Cambria Math"/>
                              </a:rPr>
                              <m:t>𝑑𝐵</m:t>
                            </m:r>
                          </m:num>
                          <m:den>
                            <m:r>
                              <a:rPr lang="en-US" sz="1350" i="1">
                                <a:latin typeface="Cambria Math"/>
                              </a:rPr>
                              <m:t>𝑑𝑡</m:t>
                            </m:r>
                          </m:den>
                        </m:f>
                        <m:r>
                          <a:rPr lang="en-US" sz="1350">
                            <a:latin typeface="Cambria Math"/>
                          </a:rPr>
                          <m:t>  </m:t>
                        </m:r>
                        <m:r>
                          <a:rPr lang="en-US" sz="1350" i="1">
                            <a:latin typeface="Cambria Math"/>
                          </a:rPr>
                          <m:t>→</m:t>
                        </m:r>
                        <m:r>
                          <a:rPr lang="en-US" sz="1350" i="1">
                            <a:latin typeface="Cambria Math"/>
                          </a:rPr>
                          <m:t>𝐵</m:t>
                        </m:r>
                        <m:r>
                          <a:rPr lang="en-US" sz="135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35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35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350" i="1">
                                <a:latin typeface="Cambria Math"/>
                              </a:rPr>
                              <m:t>𝑁𝐴</m:t>
                            </m:r>
                          </m:den>
                        </m:f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35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350" i="1">
                                <a:latin typeface="Cambria Math"/>
                              </a:rPr>
                              <m:t>𝑉𝑑𝑡</m:t>
                            </m:r>
                          </m:e>
                        </m:nary>
                      </m:oMath>
                    </m:oMathPara>
                  </a14:m>
                  <a:endParaRPr lang="en-GB" sz="1800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8119" y="2008859"/>
                  <a:ext cx="3765539" cy="1157497"/>
                </a:xfrm>
                <a:prstGeom prst="rect">
                  <a:avLst/>
                </a:prstGeom>
                <a:blipFill>
                  <a:blip r:embed="rId4"/>
                  <a:stretch>
                    <a:fillRect l="-216" t="-66197" r="-14255" b="-13028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TextBox 3"/>
            <p:cNvSpPr txBox="1"/>
            <p:nvPr/>
          </p:nvSpPr>
          <p:spPr>
            <a:xfrm>
              <a:off x="4020499" y="1621400"/>
              <a:ext cx="228310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sz="1350" b="1" dirty="0"/>
                <a:t>Inductive coil </a:t>
              </a:r>
            </a:p>
          </p:txBody>
        </p:sp>
      </p:grpSp>
      <p:sp>
        <p:nvSpPr>
          <p:cNvPr id="17" name="Rectangle 16"/>
          <p:cNvSpPr/>
          <p:nvPr/>
        </p:nvSpPr>
        <p:spPr bwMode="auto">
          <a:xfrm>
            <a:off x="1516233" y="998172"/>
            <a:ext cx="5540501" cy="146556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grpSp>
        <p:nvGrpSpPr>
          <p:cNvPr id="19" name="Group 18"/>
          <p:cNvGrpSpPr/>
          <p:nvPr/>
        </p:nvGrpSpPr>
        <p:grpSpPr>
          <a:xfrm>
            <a:off x="4896037" y="2685034"/>
            <a:ext cx="2312219" cy="1999920"/>
            <a:chOff x="5004049" y="3580044"/>
            <a:chExt cx="3082959" cy="2666560"/>
          </a:xfrm>
        </p:grpSpPr>
        <p:grpSp>
          <p:nvGrpSpPr>
            <p:cNvPr id="15" name="Group 14"/>
            <p:cNvGrpSpPr/>
            <p:nvPr/>
          </p:nvGrpSpPr>
          <p:grpSpPr>
            <a:xfrm>
              <a:off x="5004049" y="3580044"/>
              <a:ext cx="3082959" cy="2369236"/>
              <a:chOff x="5004049" y="3580044"/>
              <a:chExt cx="3082959" cy="2369236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5436096" y="3580044"/>
                <a:ext cx="1956091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i="1" dirty="0"/>
                  <a:t>3. Hall-effect sensor</a:t>
                </a: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60"/>
              <a:stretch/>
            </p:blipFill>
            <p:spPr bwMode="auto">
              <a:xfrm>
                <a:off x="5004049" y="3981891"/>
                <a:ext cx="3082959" cy="1967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5681558" y="5877272"/>
              <a:ext cx="18663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>
                  <a:latin typeface="+mn-lt"/>
                </a:rPr>
                <a:t>I.Duran</a:t>
              </a:r>
              <a:r>
                <a:rPr lang="en-US" sz="1200" dirty="0">
                  <a:latin typeface="+mn-lt"/>
                </a:rPr>
                <a:t> for WEST</a:t>
              </a:r>
              <a:endParaRPr lang="en-GB" sz="1200" dirty="0">
                <a:latin typeface="+mn-l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63682" y="2672357"/>
            <a:ext cx="3129254" cy="2012596"/>
            <a:chOff x="294243" y="3563143"/>
            <a:chExt cx="4172338" cy="2683461"/>
          </a:xfrm>
        </p:grpSpPr>
        <p:grpSp>
          <p:nvGrpSpPr>
            <p:cNvPr id="16" name="Group 15"/>
            <p:cNvGrpSpPr/>
            <p:nvPr/>
          </p:nvGrpSpPr>
          <p:grpSpPr>
            <a:xfrm>
              <a:off x="294243" y="3563143"/>
              <a:ext cx="4172338" cy="2360876"/>
              <a:chOff x="294243" y="3563143"/>
              <a:chExt cx="4172338" cy="2360876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294243" y="3563143"/>
                <a:ext cx="4172338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i="1" dirty="0"/>
                  <a:t>2. Micro Electro-Mechanical System (MEMS)</a:t>
                </a:r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4518" y="4025210"/>
                <a:ext cx="2871788" cy="1898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9" name="TextBox 38"/>
            <p:cNvSpPr txBox="1"/>
            <p:nvPr/>
          </p:nvSpPr>
          <p:spPr>
            <a:xfrm>
              <a:off x="2062804" y="5877272"/>
              <a:ext cx="6352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+mn-lt"/>
                </a:rPr>
                <a:t>VTT</a:t>
              </a:r>
              <a:endParaRPr lang="en-GB" sz="12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66211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1670461" y="0"/>
            <a:ext cx="6000750" cy="48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kern="0" dirty="0">
                <a:solidFill>
                  <a:srgbClr val="0000FF"/>
                </a:solidFill>
              </a:rPr>
              <a:t>design procedures </a:t>
            </a:r>
            <a:endParaRPr lang="en-GB" sz="2400" kern="0" dirty="0">
              <a:solidFill>
                <a:srgbClr val="0000FF"/>
              </a:solidFill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3653898" y="3489852"/>
            <a:ext cx="594066" cy="4336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200" dirty="0"/>
          </a:p>
        </p:txBody>
      </p:sp>
      <p:sp>
        <p:nvSpPr>
          <p:cNvPr id="28" name="Right Arrow 27"/>
          <p:cNvSpPr/>
          <p:nvPr/>
        </p:nvSpPr>
        <p:spPr bwMode="auto">
          <a:xfrm rot="5400000">
            <a:off x="2836794" y="2922307"/>
            <a:ext cx="398093" cy="48003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16" name="TextBox 15"/>
          <p:cNvSpPr txBox="1"/>
          <p:nvPr/>
        </p:nvSpPr>
        <p:spPr>
          <a:xfrm>
            <a:off x="2521103" y="3489852"/>
            <a:ext cx="984482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Spatial allocation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192180" y="3361369"/>
            <a:ext cx="1201761" cy="101566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Engineering Analysis</a:t>
            </a:r>
          </a:p>
          <a:p>
            <a:pPr algn="ctr"/>
            <a:r>
              <a:rPr lang="en-US" sz="1200" b="1" dirty="0"/>
              <a:t>(Loading, structural, welding…)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223628" y="1183906"/>
            <a:ext cx="3780420" cy="1702873"/>
            <a:chOff x="971600" y="1124744"/>
            <a:chExt cx="5832648" cy="2626478"/>
          </a:xfrm>
        </p:grpSpPr>
        <p:sp>
          <p:nvSpPr>
            <p:cNvPr id="41" name="Oval 40"/>
            <p:cNvSpPr/>
            <p:nvPr/>
          </p:nvSpPr>
          <p:spPr bwMode="auto">
            <a:xfrm>
              <a:off x="971600" y="1124744"/>
              <a:ext cx="5832648" cy="262647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 dirty="0"/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4427984" y="1766901"/>
              <a:ext cx="1862165" cy="106433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87184" y="1535439"/>
              <a:ext cx="2130003" cy="9144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243831" y="1700808"/>
              <a:ext cx="3063150" cy="1831427"/>
              <a:chOff x="3343873" y="1700808"/>
              <a:chExt cx="3063150" cy="183142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5023971" y="2527071"/>
                <a:ext cx="1383052" cy="928197"/>
                <a:chOff x="2869579" y="4163888"/>
                <a:chExt cx="1227754" cy="720080"/>
              </a:xfrm>
            </p:grpSpPr>
            <p:sp>
              <p:nvSpPr>
                <p:cNvPr id="32" name="Oval 31"/>
                <p:cNvSpPr/>
                <p:nvPr/>
              </p:nvSpPr>
              <p:spPr bwMode="auto">
                <a:xfrm>
                  <a:off x="2869579" y="4163888"/>
                  <a:ext cx="1227754" cy="720080"/>
                </a:xfrm>
                <a:prstGeom prst="ellipse">
                  <a:avLst/>
                </a:prstGeom>
                <a:solidFill>
                  <a:srgbClr val="92D05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/>
                  <a:endParaRPr lang="en-GB" sz="180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3214481" y="4364664"/>
                  <a:ext cx="621764" cy="3866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500" dirty="0"/>
                    <a:t>VV</a:t>
                  </a:r>
                  <a:endParaRPr lang="en-GB" sz="1500" dirty="0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3343873" y="2449839"/>
                <a:ext cx="1656184" cy="1082396"/>
                <a:chOff x="5644886" y="4625551"/>
                <a:chExt cx="1656184" cy="978495"/>
              </a:xfrm>
            </p:grpSpPr>
            <p:sp>
              <p:nvSpPr>
                <p:cNvPr id="30" name="Oval 29"/>
                <p:cNvSpPr/>
                <p:nvPr/>
              </p:nvSpPr>
              <p:spPr bwMode="auto">
                <a:xfrm>
                  <a:off x="5644886" y="4625551"/>
                  <a:ext cx="1656184" cy="978495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/>
                  <a:endParaRPr lang="en-GB" sz="180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5921468" y="4905234"/>
                  <a:ext cx="1340972" cy="4505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500" dirty="0"/>
                    <a:t>Blanket</a:t>
                  </a:r>
                  <a:endParaRPr lang="en-GB" sz="1500" dirty="0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4171965" y="1700808"/>
                <a:ext cx="1701764" cy="1102836"/>
                <a:chOff x="6116067" y="4986493"/>
                <a:chExt cx="1701764" cy="996973"/>
              </a:xfrm>
            </p:grpSpPr>
            <p:sp>
              <p:nvSpPr>
                <p:cNvPr id="26" name="Oval 25"/>
                <p:cNvSpPr/>
                <p:nvPr/>
              </p:nvSpPr>
              <p:spPr bwMode="auto">
                <a:xfrm>
                  <a:off x="6116067" y="4986493"/>
                  <a:ext cx="1661668" cy="996973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/>
                  <a:endParaRPr lang="en-GB" sz="180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6120717" y="5251359"/>
                  <a:ext cx="1697114" cy="4184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350" dirty="0"/>
                    <a:t>Distribution</a:t>
                  </a:r>
                </a:p>
              </p:txBody>
            </p:sp>
          </p:grpSp>
        </p:grpSp>
        <p:sp>
          <p:nvSpPr>
            <p:cNvPr id="36" name="TextBox 35"/>
            <p:cNvSpPr txBox="1"/>
            <p:nvPr/>
          </p:nvSpPr>
          <p:spPr>
            <a:xfrm>
              <a:off x="1811505" y="1678705"/>
              <a:ext cx="1551193" cy="712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Functional </a:t>
              </a:r>
            </a:p>
            <a:p>
              <a:pPr algn="ctr"/>
              <a:r>
                <a:rPr lang="en-US" sz="1200" dirty="0"/>
                <a:t>REQs.</a:t>
              </a:r>
              <a:endParaRPr lang="en-GB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18030" y="1959908"/>
              <a:ext cx="1756470" cy="712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Assembly </a:t>
              </a:r>
            </a:p>
            <a:p>
              <a:pPr algn="ctr"/>
              <a:r>
                <a:rPr lang="en-US" sz="1200" dirty="0"/>
                <a:t>&amp; Installation</a:t>
              </a:r>
              <a:endParaRPr lang="en-GB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038505" y="1309375"/>
              <a:ext cx="1773783" cy="462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Integration </a:t>
              </a:r>
              <a:endParaRPr lang="en-GB" sz="1350" dirty="0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336956" y="3483319"/>
            <a:ext cx="1120821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design</a:t>
            </a:r>
          </a:p>
          <a:p>
            <a:pPr algn="ctr"/>
            <a:r>
              <a:rPr lang="en-US" sz="1200" b="1" dirty="0"/>
              <a:t>components</a:t>
            </a:r>
            <a:endParaRPr lang="en-GB" sz="1200" b="1" dirty="0"/>
          </a:p>
        </p:txBody>
      </p:sp>
      <p:sp>
        <p:nvSpPr>
          <p:cNvPr id="47" name="Right Arrow 46"/>
          <p:cNvSpPr/>
          <p:nvPr/>
        </p:nvSpPr>
        <p:spPr bwMode="auto">
          <a:xfrm>
            <a:off x="5598114" y="3489852"/>
            <a:ext cx="483888" cy="486054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53" name="Curved Up Arrow 52"/>
          <p:cNvSpPr/>
          <p:nvPr/>
        </p:nvSpPr>
        <p:spPr bwMode="auto">
          <a:xfrm rot="13311775">
            <a:off x="4865826" y="2032008"/>
            <a:ext cx="2314712" cy="578353"/>
          </a:xfrm>
          <a:prstGeom prst="curvedUp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2" name="TextBox 1"/>
          <p:cNvSpPr txBox="1"/>
          <p:nvPr/>
        </p:nvSpPr>
        <p:spPr>
          <a:xfrm>
            <a:off x="4352530" y="4108743"/>
            <a:ext cx="1181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specification,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prototyping, 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lab testing… </a:t>
            </a:r>
          </a:p>
        </p:txBody>
      </p:sp>
      <p:sp>
        <p:nvSpPr>
          <p:cNvPr id="3" name="Down Arrow 2"/>
          <p:cNvSpPr/>
          <p:nvPr/>
        </p:nvSpPr>
        <p:spPr bwMode="auto">
          <a:xfrm>
            <a:off x="4735349" y="3916782"/>
            <a:ext cx="324036" cy="226260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113724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8" grpId="0" animBg="1"/>
      <p:bldP spid="16" grpId="0" animBg="1"/>
      <p:bldP spid="18" grpId="0" animBg="1"/>
      <p:bldP spid="43" grpId="0" animBg="1"/>
      <p:bldP spid="47" grpId="0" animBg="1"/>
      <p:bldP spid="53" grpId="0" animBg="1"/>
      <p:bldP spid="2" grpId="0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spect="1" noChangeArrowheads="1"/>
          </p:cNvSpPr>
          <p:nvPr>
            <p:ph type="title"/>
          </p:nvPr>
        </p:nvSpPr>
        <p:spPr>
          <a:xfrm>
            <a:off x="1494838" y="-11845"/>
            <a:ext cx="6000750" cy="449616"/>
          </a:xfrm>
        </p:spPr>
        <p:txBody>
          <a:bodyPr/>
          <a:lstStyle/>
          <a:p>
            <a:r>
              <a:rPr lang="en-US" dirty="0"/>
              <a:t>inductive coil design  </a:t>
            </a:r>
          </a:p>
        </p:txBody>
      </p:sp>
      <p:grpSp>
        <p:nvGrpSpPr>
          <p:cNvPr id="19" name="Group 18"/>
          <p:cNvGrpSpPr/>
          <p:nvPr/>
        </p:nvGrpSpPr>
        <p:grpSpPr>
          <a:xfrm rot="4267189">
            <a:off x="1809644" y="637931"/>
            <a:ext cx="1629146" cy="2689741"/>
            <a:chOff x="376291" y="1560651"/>
            <a:chExt cx="2172195" cy="3586321"/>
          </a:xfrm>
        </p:grpSpPr>
        <p:grpSp>
          <p:nvGrpSpPr>
            <p:cNvPr id="4" name="Group 3"/>
            <p:cNvGrpSpPr/>
            <p:nvPr/>
          </p:nvGrpSpPr>
          <p:grpSpPr>
            <a:xfrm rot="17516593">
              <a:off x="-110767" y="2047709"/>
              <a:ext cx="3146311" cy="2172195"/>
              <a:chOff x="959595" y="1484784"/>
              <a:chExt cx="3146311" cy="2172195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302695" y="1484784"/>
                <a:ext cx="2803211" cy="2172195"/>
                <a:chOff x="1672690" y="1544836"/>
                <a:chExt cx="2803211" cy="2172195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605"/>
                <a:stretch/>
              </p:blipFill>
              <p:spPr>
                <a:xfrm>
                  <a:off x="1703199" y="1544836"/>
                  <a:ext cx="2772702" cy="2172195"/>
                </a:xfrm>
                <a:prstGeom prst="rect">
                  <a:avLst/>
                </a:prstGeom>
              </p:spPr>
            </p:pic>
            <p:sp>
              <p:nvSpPr>
                <p:cNvPr id="14" name="TextBox 13"/>
                <p:cNvSpPr txBox="1"/>
                <p:nvPr/>
              </p:nvSpPr>
              <p:spPr>
                <a:xfrm>
                  <a:off x="2597275" y="1572361"/>
                  <a:ext cx="417208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i="1" dirty="0"/>
                    <a:t>N</a:t>
                  </a:r>
                  <a:endParaRPr lang="en-GB" sz="1350" i="1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672690" y="3029359"/>
                  <a:ext cx="417208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i="1" dirty="0"/>
                    <a:t>A</a:t>
                  </a:r>
                  <a:endParaRPr lang="en-GB" sz="1350" i="1" dirty="0"/>
                </a:p>
              </p:txBody>
            </p:sp>
          </p:grpSp>
          <p:sp>
            <p:nvSpPr>
              <p:cNvPr id="3" name="Rectangle 2"/>
              <p:cNvSpPr/>
              <p:nvPr/>
            </p:nvSpPr>
            <p:spPr bwMode="auto">
              <a:xfrm rot="4326618">
                <a:off x="796069" y="2796003"/>
                <a:ext cx="864096" cy="53704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en-GB" sz="1800"/>
              </a:p>
            </p:txBody>
          </p:sp>
        </p:grpSp>
        <p:sp>
          <p:nvSpPr>
            <p:cNvPr id="16" name="Down Arrow 15"/>
            <p:cNvSpPr/>
            <p:nvPr/>
          </p:nvSpPr>
          <p:spPr bwMode="auto">
            <a:xfrm rot="10800000">
              <a:off x="1201062" y="3933056"/>
              <a:ext cx="484632" cy="978408"/>
            </a:xfrm>
            <a:prstGeom prst="downArrow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17" name="TextBox 16"/>
            <p:cNvSpPr txBox="1"/>
            <p:nvPr/>
          </p:nvSpPr>
          <p:spPr>
            <a:xfrm rot="17332811">
              <a:off x="1311167" y="4460032"/>
              <a:ext cx="94299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dB/</a:t>
              </a:r>
              <a:r>
                <a:rPr lang="en-US" sz="1500" i="1" dirty="0" err="1"/>
                <a:t>dt</a:t>
              </a:r>
              <a:endParaRPr lang="en-GB" sz="1500" i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7332811">
              <a:off x="512083" y="2513377"/>
              <a:ext cx="41720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i="1" dirty="0"/>
                <a:t>A</a:t>
              </a:r>
              <a:endParaRPr lang="en-GB" sz="1350" i="1" dirty="0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230"/>
          <a:stretch/>
        </p:blipFill>
        <p:spPr bwMode="auto">
          <a:xfrm>
            <a:off x="5544108" y="1097294"/>
            <a:ext cx="1775943" cy="170857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4031940" y="1633128"/>
            <a:ext cx="18088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equivalent circuit </a:t>
            </a:r>
            <a:endParaRPr lang="en-GB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490102" y="3096053"/>
                <a:ext cx="1097416" cy="4867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/>
                        </a:rPr>
                        <m:t>𝑉</m:t>
                      </m:r>
                      <m:r>
                        <a:rPr lang="en-US" sz="1350" i="1">
                          <a:latin typeface="Cambria Math"/>
                        </a:rPr>
                        <m:t>=</m:t>
                      </m:r>
                      <m:r>
                        <a:rPr lang="en-US" sz="1350" i="1">
                          <a:latin typeface="Cambria Math"/>
                        </a:rPr>
                        <m:t>𝑁𝐴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 i="1">
                              <a:latin typeface="Cambria Math"/>
                            </a:rPr>
                            <m:t>𝑑𝐵</m:t>
                          </m:r>
                        </m:num>
                        <m:den>
                          <m:r>
                            <a:rPr lang="en-US" sz="135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35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102" y="3096053"/>
                <a:ext cx="1097416" cy="486736"/>
              </a:xfrm>
              <a:prstGeom prst="rect">
                <a:avLst/>
              </a:prstGeom>
              <a:blipFill>
                <a:blip r:embed="rId5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635313" y="3128567"/>
                <a:ext cx="2558645" cy="344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dirty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1500" b="1" i="1" dirty="0">
                            <a:latin typeface="Cambria Math"/>
                          </a:rPr>
                          <m:t>𝒆𝒇𝒇</m:t>
                        </m:r>
                      </m:sub>
                    </m:sSub>
                    <m:r>
                      <a:rPr lang="en-US" sz="1500" b="1" i="1" dirty="0">
                        <a:latin typeface="Cambria Math"/>
                      </a:rPr>
                      <m:t>=</m:t>
                    </m:r>
                    <m:r>
                      <a:rPr lang="en-US" sz="1500" b="1" i="1" dirty="0">
                        <a:latin typeface="Cambria Math"/>
                      </a:rPr>
                      <m:t>𝑵𝑨</m:t>
                    </m:r>
                    <m:r>
                      <a:rPr lang="en-US" sz="1500" b="1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1500" b="1" dirty="0"/>
                  <a:t>: </a:t>
                </a:r>
                <a:r>
                  <a:rPr lang="en-US" sz="1500" dirty="0"/>
                  <a:t>effective area</a:t>
                </a:r>
                <a:endParaRPr lang="en-GB" sz="15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5313" y="3128567"/>
                <a:ext cx="2558645" cy="344966"/>
              </a:xfrm>
              <a:prstGeom prst="rect">
                <a:avLst/>
              </a:prstGeom>
              <a:blipFill>
                <a:blip r:embed="rId6"/>
                <a:stretch>
                  <a:fillRect t="-3509" b="-122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630861" y="3672802"/>
                <a:ext cx="164711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500" b="1" i="1">
                        <a:latin typeface="Cambria Math"/>
                      </a:rPr>
                      <m:t>𝑳</m:t>
                    </m:r>
                    <m:r>
                      <a:rPr lang="en-US" sz="1500" b="1" i="1">
                        <a:latin typeface="Cambria Math"/>
                      </a:rPr>
                      <m:t> </m:t>
                    </m:r>
                    <m:r>
                      <a:rPr lang="en-US" sz="1500" i="1">
                        <a:latin typeface="Cambria Math"/>
                      </a:rPr>
                      <m:t>: </m:t>
                    </m:r>
                  </m:oMath>
                </a14:m>
                <a:r>
                  <a:rPr lang="en-GB" sz="1500" dirty="0"/>
                  <a:t> inductance 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861" y="3672802"/>
                <a:ext cx="1647118" cy="323165"/>
              </a:xfrm>
              <a:prstGeom prst="rect">
                <a:avLst/>
              </a:prstGeom>
              <a:blipFill>
                <a:blip r:embed="rId7"/>
                <a:stretch>
                  <a:fillRect t="-1852" r="-741" b="-20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3265628" y="3532793"/>
                <a:ext cx="1081706" cy="5091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US" sz="1350" i="1">
                              <a:latin typeface="Cambria Math"/>
                            </a:rPr>
                            <m:t>𝑐𝑜𝑖𝑙</m:t>
                          </m:r>
                        </m:sub>
                      </m:sSub>
                      <m:r>
                        <a:rPr lang="en-US" sz="1350" i="1">
                          <a:latin typeface="Cambria Math"/>
                        </a:rPr>
                        <m:t> ~</m:t>
                      </m:r>
                      <m:f>
                        <m:fPr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latin typeface="Cambria Math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135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350" i="1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1350" i="1">
                              <a:latin typeface="Cambria Math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5628" y="3532793"/>
                <a:ext cx="1081706" cy="509178"/>
              </a:xfrm>
              <a:prstGeom prst="rect">
                <a:avLst/>
              </a:prstGeom>
              <a:blipFill>
                <a:blip r:embed="rId8"/>
                <a:stretch>
                  <a:fillRect b="-3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630862" y="4107872"/>
                <a:ext cx="1515671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500" b="1" i="1" dirty="0">
                        <a:latin typeface="Cambria Math"/>
                      </a:rPr>
                      <m:t>𝑹</m:t>
                    </m:r>
                    <m:r>
                      <a:rPr lang="en-US" sz="1500" b="1" i="1" dirty="0">
                        <a:latin typeface="Cambria Math"/>
                      </a:rPr>
                      <m:t> </m:t>
                    </m:r>
                    <m:r>
                      <a:rPr lang="en-US" sz="1500" i="1">
                        <a:latin typeface="Cambria Math"/>
                      </a:rPr>
                      <m:t>: </m:t>
                    </m:r>
                  </m:oMath>
                </a14:m>
                <a:r>
                  <a:rPr lang="en-GB" sz="1500" dirty="0"/>
                  <a:t> resistance </a:t>
                </a: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862" y="4107872"/>
                <a:ext cx="1515671" cy="323165"/>
              </a:xfrm>
              <a:prstGeom prst="rect">
                <a:avLst/>
              </a:prstGeom>
              <a:blipFill>
                <a:blip r:embed="rId9"/>
                <a:stretch>
                  <a:fillRect t="-1887" r="-806" b="-207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3185754" y="4127933"/>
                <a:ext cx="1304075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350" i="1">
                              <a:latin typeface="Cambria Math"/>
                            </a:rPr>
                            <m:t>𝐷𝐶</m:t>
                          </m:r>
                        </m:sub>
                      </m:sSub>
                      <m:r>
                        <a:rPr lang="en-US" sz="135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US" sz="1350" i="1">
                              <a:latin typeface="Cambria Math"/>
                            </a:rPr>
                            <m:t>𝑢</m:t>
                          </m:r>
                        </m:sub>
                      </m:sSub>
                      <m:r>
                        <a:rPr lang="en-US" sz="1350" i="1">
                          <a:latin typeface="Cambria Math"/>
                        </a:rPr>
                        <m:t>𝜆</m:t>
                      </m:r>
                      <m:r>
                        <a:rPr lang="en-US" sz="1350" i="1">
                          <a:latin typeface="Cambria Math"/>
                        </a:rPr>
                        <m:t>/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350" i="1">
                              <a:latin typeface="Cambria Math"/>
                            </a:rPr>
                            <m:t>𝑤</m:t>
                          </m:r>
                        </m:sub>
                      </m:sSub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5754" y="4127933"/>
                <a:ext cx="1304075" cy="300082"/>
              </a:xfrm>
              <a:prstGeom prst="rect">
                <a:avLst/>
              </a:prstGeom>
              <a:blipFill>
                <a:blip r:embed="rId10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ight Arrow 28"/>
          <p:cNvSpPr/>
          <p:nvPr/>
        </p:nvSpPr>
        <p:spPr bwMode="auto">
          <a:xfrm>
            <a:off x="4796645" y="3165816"/>
            <a:ext cx="455549" cy="363474"/>
          </a:xfrm>
          <a:prstGeom prst="rightArrow">
            <a:avLst/>
          </a:prstGeom>
          <a:solidFill>
            <a:srgbClr val="EFB94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33" name="Right Arrow 32"/>
          <p:cNvSpPr/>
          <p:nvPr/>
        </p:nvSpPr>
        <p:spPr bwMode="auto">
          <a:xfrm>
            <a:off x="4788024" y="3882016"/>
            <a:ext cx="455549" cy="363474"/>
          </a:xfrm>
          <a:prstGeom prst="rightArrow">
            <a:avLst/>
          </a:prstGeom>
          <a:solidFill>
            <a:srgbClr val="EFB94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16384" name="TextBox 16383"/>
          <p:cNvSpPr txBox="1"/>
          <p:nvPr/>
        </p:nvSpPr>
        <p:spPr>
          <a:xfrm>
            <a:off x="5544109" y="3925253"/>
            <a:ext cx="10454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/>
              <a:t>f-</a:t>
            </a:r>
            <a:r>
              <a:rPr lang="en-US" sz="1350" dirty="0"/>
              <a:t>response</a:t>
            </a:r>
            <a:endParaRPr lang="en-GB" sz="1350" dirty="0"/>
          </a:p>
        </p:txBody>
      </p:sp>
      <p:sp>
        <p:nvSpPr>
          <p:cNvPr id="16385" name="Up-Down Arrow 16384"/>
          <p:cNvSpPr/>
          <p:nvPr/>
        </p:nvSpPr>
        <p:spPr bwMode="auto">
          <a:xfrm rot="5400000">
            <a:off x="4630296" y="1609034"/>
            <a:ext cx="363474" cy="912114"/>
          </a:xfrm>
          <a:prstGeom prst="upDownArrow">
            <a:avLst/>
          </a:prstGeom>
          <a:solidFill>
            <a:srgbClr val="EFB94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2680317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7" grpId="0"/>
      <p:bldP spid="28" grpId="0"/>
      <p:bldP spid="30" grpId="0"/>
      <p:bldP spid="31" grpId="0"/>
      <p:bldP spid="29" grpId="0" animBg="1"/>
      <p:bldP spid="33" grpId="0" animBg="1"/>
      <p:bldP spid="16384" grpId="0"/>
      <p:bldP spid="1638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spect="1" noChangeArrowheads="1"/>
          </p:cNvSpPr>
          <p:nvPr>
            <p:ph type="title"/>
          </p:nvPr>
        </p:nvSpPr>
        <p:spPr>
          <a:xfrm>
            <a:off x="981214" y="-135479"/>
            <a:ext cx="7289583" cy="685800"/>
          </a:xfrm>
        </p:spPr>
        <p:txBody>
          <a:bodyPr/>
          <a:lstStyle/>
          <a:p>
            <a:r>
              <a:rPr lang="en-US" dirty="0"/>
              <a:t>step forward: sensor development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44829" y="1455802"/>
            <a:ext cx="1555397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i="1" dirty="0"/>
              <a:t>LTCC Sensor</a:t>
            </a:r>
          </a:p>
          <a:p>
            <a:pPr algn="ctr"/>
            <a:r>
              <a:rPr lang="en-US" sz="1050" dirty="0"/>
              <a:t>(Low-Temperature Co-fired Ceramic) </a:t>
            </a:r>
            <a:endParaRPr lang="en-GB" sz="10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862" y="1236783"/>
            <a:ext cx="1210866" cy="123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06" t="56403" r="38727" b="1679"/>
          <a:stretch/>
        </p:blipFill>
        <p:spPr bwMode="auto">
          <a:xfrm>
            <a:off x="5058054" y="1171813"/>
            <a:ext cx="1236021" cy="134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8" b="-7141"/>
          <a:stretch/>
        </p:blipFill>
        <p:spPr bwMode="auto">
          <a:xfrm>
            <a:off x="1277634" y="2247714"/>
            <a:ext cx="1731645" cy="1735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213" y="1247856"/>
            <a:ext cx="1320165" cy="121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21850" y="2503371"/>
            <a:ext cx="15320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metallic ink via filling on ceramic substrate  </a:t>
            </a:r>
            <a:endParaRPr lang="en-GB" sz="1050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2517744"/>
            <a:ext cx="15661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Substrates stacking, </a:t>
            </a:r>
            <a:r>
              <a:rPr lang="en-US" sz="1050" dirty="0" err="1"/>
              <a:t>vias</a:t>
            </a:r>
            <a:r>
              <a:rPr lang="en-US" sz="1050" dirty="0"/>
              <a:t> connected</a:t>
            </a:r>
            <a:endParaRPr lang="en-GB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6898202" y="2598535"/>
            <a:ext cx="9721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sintering</a:t>
            </a:r>
            <a:endParaRPr lang="en-GB" sz="1050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4626006" y="1690044"/>
            <a:ext cx="366903" cy="363474"/>
          </a:xfrm>
          <a:prstGeom prst="rightArrow">
            <a:avLst/>
          </a:prstGeom>
          <a:solidFill>
            <a:srgbClr val="EFB942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19" name="Right Arrow 18"/>
          <p:cNvSpPr/>
          <p:nvPr/>
        </p:nvSpPr>
        <p:spPr bwMode="auto">
          <a:xfrm>
            <a:off x="6300192" y="1690044"/>
            <a:ext cx="366903" cy="363474"/>
          </a:xfrm>
          <a:prstGeom prst="rightArrow">
            <a:avLst/>
          </a:prstGeom>
          <a:solidFill>
            <a:srgbClr val="EFB942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9" name="Rectangle 8"/>
          <p:cNvSpPr/>
          <p:nvPr/>
        </p:nvSpPr>
        <p:spPr>
          <a:xfrm>
            <a:off x="1297662" y="3867894"/>
            <a:ext cx="169790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i="1" dirty="0"/>
              <a:t>Courtesy </a:t>
            </a:r>
            <a:r>
              <a:rPr lang="en-GB" sz="1050" i="1" dirty="0" err="1"/>
              <a:t>Consorzio</a:t>
            </a:r>
            <a:r>
              <a:rPr lang="en-GB" sz="1050" i="1" dirty="0"/>
              <a:t> RFX</a:t>
            </a:r>
            <a:endParaRPr lang="en-GB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3167845" y="3136635"/>
            <a:ext cx="4702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b="1" dirty="0"/>
              <a:t>small and thin (~few mm thickness)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b="1" dirty="0"/>
              <a:t>easy to integrate and cool, excellent thermal performance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b="1" dirty="0"/>
              <a:t>suitable for long-pulse, </a:t>
            </a:r>
            <a:r>
              <a:rPr lang="en-US" sz="1200" b="1" dirty="0"/>
              <a:t>ideal for equilibrium sensors</a:t>
            </a:r>
            <a:endParaRPr lang="en-GB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41222" y="3921900"/>
            <a:ext cx="4779150" cy="43858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125" b="1" dirty="0">
                <a:solidFill>
                  <a:schemeClr val="accent2"/>
                </a:solidFill>
              </a:rPr>
              <a:t>ceramic brittle, need to keep temperature uniform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125" b="1" dirty="0">
                <a:solidFill>
                  <a:schemeClr val="accent2"/>
                </a:solidFill>
              </a:rPr>
              <a:t>structural integrity after neutron radiation (initial test promising)</a:t>
            </a:r>
            <a:endParaRPr lang="en-GB" sz="1125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9860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7" grpId="0"/>
      <p:bldP spid="7" grpId="0" animBg="1"/>
      <p:bldP spid="19" grpId="0" animBg="1"/>
      <p:bldP spid="13" grpId="0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451" y="0"/>
            <a:ext cx="906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Times New Roman"/>
                <a:cs typeface="Times New Roman"/>
              </a:rPr>
              <a:t>Delivery of Integrated Sensor Housing </a:t>
            </a:r>
            <a:r>
              <a:rPr kumimoji="0" lang="en-GB" sz="1800" b="1" i="0" u="none" strike="noStrike" kern="1200" cap="none" spc="0" normalizeH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Times New Roman"/>
                <a:cs typeface="Times New Roman"/>
              </a:rPr>
              <a:t> [size for each is 15cmX15cmX10cm]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33399">
                  <a:lumMod val="75000"/>
                </a:srgbClr>
              </a:solidFill>
              <a:effectLst/>
              <a:uLnTx/>
              <a:uFillTx/>
              <a:latin typeface="Arial"/>
              <a:ea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451" y="801912"/>
            <a:ext cx="8031941" cy="82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Site delivery of integrated Sensor Housing (just over 150</a:t>
            </a:r>
            <a:r>
              <a:rPr kumimoji="0" lang="en-US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sensors out of 400 in </a:t>
            </a:r>
            <a:r>
              <a:rPr kumimoji="0" lang="en-US" sz="1400" b="1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+mn-ea"/>
              </a:rPr>
              <a:t>l</a:t>
            </a:r>
            <a:r>
              <a:rPr kumimoji="0" lang="en-US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Items packaged in zip plastic bags and carton boxes </a:t>
            </a:r>
          </a:p>
          <a:p>
            <a:pPr marL="285750" marR="0" lvl="0" indent="-285750" algn="l" defTabSz="914400" rtl="0" eaLnBrk="0" fontAlgn="base" latinLnBrk="0" hangingPunct="0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Carton boxes stacked and loaded into wooden crates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51" y="2191132"/>
            <a:ext cx="3224700" cy="24395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2191131"/>
            <a:ext cx="2475277" cy="24395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8800" y="1489623"/>
            <a:ext cx="3429000" cy="314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87302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363538" y="-1588"/>
            <a:ext cx="8512175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1F497D"/>
                </a:solidFill>
                <a:latin typeface="Calibri" panose="020F0502020204030204" pitchFamily="34" charset="0"/>
              </a:rPr>
              <a:t>Outer Vessel Diagnostic Coils fully installed on the Vacuum vessel Sector 6</a:t>
            </a:r>
            <a:endParaRPr lang="en-GB" altLang="en-US" sz="1800" b="1" dirty="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pic>
        <p:nvPicPr>
          <p:cNvPr id="18435" name="Picture 2" descr="image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98"/>
          <a:stretch>
            <a:fillRect/>
          </a:stretch>
        </p:blipFill>
        <p:spPr bwMode="auto">
          <a:xfrm>
            <a:off x="1042988" y="344488"/>
            <a:ext cx="668655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14"/>
          <p:cNvSpPr txBox="1">
            <a:spLocks noChangeArrowheads="1"/>
          </p:cNvSpPr>
          <p:nvPr/>
        </p:nvSpPr>
        <p:spPr bwMode="auto">
          <a:xfrm>
            <a:off x="4300538" y="4040188"/>
            <a:ext cx="3543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i="1">
                <a:solidFill>
                  <a:schemeClr val="bg1"/>
                </a:solidFill>
                <a:latin typeface="Century Gothic" panose="020B0502020202020204" pitchFamily="34" charset="0"/>
              </a:rPr>
              <a:t>OVC Diagnostic coils(EUDA) </a:t>
            </a:r>
            <a:endParaRPr lang="en-GB" altLang="en-US" sz="1800" b="1" i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789613" y="3513138"/>
            <a:ext cx="425450" cy="15001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 rot="21382925">
            <a:off x="2595563" y="2693988"/>
            <a:ext cx="4030662" cy="892175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12580990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Box 3"/>
          <p:cNvSpPr txBox="1">
            <a:spLocks noChangeArrowheads="1"/>
          </p:cNvSpPr>
          <p:nvPr/>
        </p:nvSpPr>
        <p:spPr bwMode="auto">
          <a:xfrm>
            <a:off x="1619672" y="-74613"/>
            <a:ext cx="669674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 dirty="0">
                <a:solidFill>
                  <a:schemeClr val="accent2"/>
                </a:solidFill>
              </a:rPr>
              <a:t>What fuel is used in the sun?</a:t>
            </a:r>
            <a:endParaRPr kumimoji="0" lang="en-GB" altLang="en-US" sz="2700" b="1" dirty="0">
              <a:solidFill>
                <a:schemeClr val="accent2"/>
              </a:solidFill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691680" y="1131590"/>
            <a:ext cx="6696744" cy="223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kumimoji="0" lang="en-US" altLang="en-US" dirty="0">
                <a:solidFill>
                  <a:schemeClr val="accent2"/>
                </a:solidFill>
              </a:rPr>
              <a:t>Hydrogen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kumimoji="0" lang="en-US" altLang="en-US" dirty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kumimoji="0" lang="en-US" altLang="en-US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kumimoji="0" lang="en-US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9089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A8371-7FAF-8C1D-C642-C0A77A96E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>
            <a:extLst>
              <a:ext uri="{FF2B5EF4-FFF2-40B4-BE49-F238E27FC236}">
                <a16:creationId xmlns:a16="http://schemas.microsoft.com/office/drawing/2014/main" id="{7A874695-AC53-4B18-A1D0-AECA8F1B0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" r="68391"/>
          <a:stretch>
            <a:fillRect/>
          </a:stretch>
        </p:blipFill>
        <p:spPr bwMode="auto">
          <a:xfrm>
            <a:off x="174625" y="1270000"/>
            <a:ext cx="419100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987" name="Group 6">
            <a:extLst>
              <a:ext uri="{FF2B5EF4-FFF2-40B4-BE49-F238E27FC236}">
                <a16:creationId xmlns:a16="http://schemas.microsoft.com/office/drawing/2014/main" id="{02592E75-3930-A2F5-D1DF-9EED0607E35B}"/>
              </a:ext>
            </a:extLst>
          </p:cNvPr>
          <p:cNvGrpSpPr>
            <a:grpSpLocks/>
          </p:cNvGrpSpPr>
          <p:nvPr/>
        </p:nvGrpSpPr>
        <p:grpSpPr bwMode="auto">
          <a:xfrm>
            <a:off x="7954963" y="1279525"/>
            <a:ext cx="1079500" cy="2643188"/>
            <a:chOff x="6165701" y="387858"/>
            <a:chExt cx="1440722" cy="3524250"/>
          </a:xfrm>
        </p:grpSpPr>
        <p:pic>
          <p:nvPicPr>
            <p:cNvPr id="42011" name="Picture 3">
              <a:extLst>
                <a:ext uri="{FF2B5EF4-FFF2-40B4-BE49-F238E27FC236}">
                  <a16:creationId xmlns:a16="http://schemas.microsoft.com/office/drawing/2014/main" id="{AAED0F77-7066-977B-E658-8C4D833C8E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25"/>
            <a:stretch>
              <a:fillRect/>
            </a:stretch>
          </p:blipFill>
          <p:spPr bwMode="auto">
            <a:xfrm>
              <a:off x="6165701" y="387858"/>
              <a:ext cx="1440722" cy="352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BA033F-51DF-0210-3B99-58F7C6A0837D}"/>
                </a:ext>
              </a:extLst>
            </p:cNvPr>
            <p:cNvSpPr/>
            <p:nvPr/>
          </p:nvSpPr>
          <p:spPr>
            <a:xfrm>
              <a:off x="6229262" y="883158"/>
              <a:ext cx="197039" cy="282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/>
            </a:p>
          </p:txBody>
        </p:sp>
      </p:grpSp>
      <p:pic>
        <p:nvPicPr>
          <p:cNvPr id="41988" name="Picture 8">
            <a:extLst>
              <a:ext uri="{FF2B5EF4-FFF2-40B4-BE49-F238E27FC236}">
                <a16:creationId xmlns:a16="http://schemas.microsoft.com/office/drawing/2014/main" id="{D464F0DE-0263-6995-C109-B4A65B308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88" y="652463"/>
            <a:ext cx="1354137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989" name="Group 11">
            <a:extLst>
              <a:ext uri="{FF2B5EF4-FFF2-40B4-BE49-F238E27FC236}">
                <a16:creationId xmlns:a16="http://schemas.microsoft.com/office/drawing/2014/main" id="{88C2660A-1616-67DA-5A8D-97476D513146}"/>
              </a:ext>
            </a:extLst>
          </p:cNvPr>
          <p:cNvGrpSpPr>
            <a:grpSpLocks/>
          </p:cNvGrpSpPr>
          <p:nvPr/>
        </p:nvGrpSpPr>
        <p:grpSpPr bwMode="auto">
          <a:xfrm>
            <a:off x="5414963" y="465138"/>
            <a:ext cx="2411412" cy="4252912"/>
            <a:chOff x="6044565" y="535686"/>
            <a:chExt cx="3215640" cy="5669280"/>
          </a:xfrm>
        </p:grpSpPr>
        <p:pic>
          <p:nvPicPr>
            <p:cNvPr id="42008" name="Picture 7">
              <a:extLst>
                <a:ext uri="{FF2B5EF4-FFF2-40B4-BE49-F238E27FC236}">
                  <a16:creationId xmlns:a16="http://schemas.microsoft.com/office/drawing/2014/main" id="{44C9042A-936E-EA32-4CDC-F52D0B9C5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4565" y="535686"/>
              <a:ext cx="3215640" cy="5669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6C97572-29D6-011A-9327-652578AB3771}"/>
                </a:ext>
              </a:extLst>
            </p:cNvPr>
            <p:cNvSpPr/>
            <p:nvPr/>
          </p:nvSpPr>
          <p:spPr>
            <a:xfrm>
              <a:off x="7287212" y="3889851"/>
              <a:ext cx="702826" cy="46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F4C39C-BAE6-D590-C0F8-CAEF1FDCFA28}"/>
                </a:ext>
              </a:extLst>
            </p:cNvPr>
            <p:cNvSpPr/>
            <p:nvPr/>
          </p:nvSpPr>
          <p:spPr>
            <a:xfrm rot="5400000">
              <a:off x="7653575" y="3246520"/>
              <a:ext cx="736435" cy="465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/>
            </a:p>
          </p:txBody>
        </p:sp>
      </p:grpSp>
      <p:pic>
        <p:nvPicPr>
          <p:cNvPr id="41990" name="Picture 19">
            <a:extLst>
              <a:ext uri="{FF2B5EF4-FFF2-40B4-BE49-F238E27FC236}">
                <a16:creationId xmlns:a16="http://schemas.microsoft.com/office/drawing/2014/main" id="{5F137C73-A573-8EB6-6B62-A578E516FB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500438"/>
            <a:ext cx="123825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20">
            <a:extLst>
              <a:ext uri="{FF2B5EF4-FFF2-40B4-BE49-F238E27FC236}">
                <a16:creationId xmlns:a16="http://schemas.microsoft.com/office/drawing/2014/main" id="{C3286C59-FDC3-12EE-A9D2-6D17249D14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5" y="1487488"/>
            <a:ext cx="1204913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A38C50F-6F61-BA2A-5388-AEE59C450C85}"/>
              </a:ext>
            </a:extLst>
          </p:cNvPr>
          <p:cNvCxnSpPr/>
          <p:nvPr/>
        </p:nvCxnSpPr>
        <p:spPr>
          <a:xfrm>
            <a:off x="588963" y="3740150"/>
            <a:ext cx="492125" cy="690563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87C357C-4213-5300-443F-BDFAFDB58A5D}"/>
              </a:ext>
            </a:extLst>
          </p:cNvPr>
          <p:cNvCxnSpPr/>
          <p:nvPr/>
        </p:nvCxnSpPr>
        <p:spPr>
          <a:xfrm flipV="1">
            <a:off x="593725" y="987425"/>
            <a:ext cx="671513" cy="6492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166DB64-689C-E444-8953-9568FB2419AE}"/>
              </a:ext>
            </a:extLst>
          </p:cNvPr>
          <p:cNvCxnSpPr/>
          <p:nvPr/>
        </p:nvCxnSpPr>
        <p:spPr>
          <a:xfrm>
            <a:off x="7191375" y="1057275"/>
            <a:ext cx="763588" cy="5842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11AC0EF-3AD2-57E7-E52E-DB02FAA0BF74}"/>
              </a:ext>
            </a:extLst>
          </p:cNvPr>
          <p:cNvCxnSpPr/>
          <p:nvPr/>
        </p:nvCxnSpPr>
        <p:spPr>
          <a:xfrm flipV="1">
            <a:off x="7058025" y="3836988"/>
            <a:ext cx="896938" cy="58102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6" name="TextBox 82">
            <a:extLst>
              <a:ext uri="{FF2B5EF4-FFF2-40B4-BE49-F238E27FC236}">
                <a16:creationId xmlns:a16="http://schemas.microsoft.com/office/drawing/2014/main" id="{258DF3E1-52D5-59C6-9EB0-0BBC5068D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2556" y="2810373"/>
            <a:ext cx="2709863" cy="369888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b="1"/>
              <a:t>High Frequency (MHD)</a:t>
            </a:r>
            <a:endParaRPr lang="en-GB" altLang="en-US" sz="1800" b="1"/>
          </a:p>
        </p:txBody>
      </p:sp>
      <p:sp>
        <p:nvSpPr>
          <p:cNvPr id="41997" name="TextBox 83">
            <a:extLst>
              <a:ext uri="{FF2B5EF4-FFF2-40B4-BE49-F238E27FC236}">
                <a16:creationId xmlns:a16="http://schemas.microsoft.com/office/drawing/2014/main" id="{5E9E74F1-8CA0-B597-36A6-84E5D8E5C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2663" y="827070"/>
            <a:ext cx="3352200" cy="36933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b="1" dirty="0"/>
              <a:t>Real Magnetic Coil Example</a:t>
            </a:r>
            <a:endParaRPr lang="en-GB" altLang="en-US" sz="1800" b="1" dirty="0"/>
          </a:p>
        </p:txBody>
      </p:sp>
      <p:sp>
        <p:nvSpPr>
          <p:cNvPr id="41998" name="TextBox 87">
            <a:extLst>
              <a:ext uri="{FF2B5EF4-FFF2-40B4-BE49-F238E27FC236}">
                <a16:creationId xmlns:a16="http://schemas.microsoft.com/office/drawing/2014/main" id="{5E6B4BBF-302D-4F1A-8A96-CED4F8FE2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800" y="30113"/>
            <a:ext cx="877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b="1" dirty="0"/>
              <a:t>Distribution of Sensors on the Vessel and </a:t>
            </a:r>
            <a:r>
              <a:rPr lang="en-US" altLang="en-US" b="1" dirty="0" err="1"/>
              <a:t>Divertor</a:t>
            </a:r>
            <a:endParaRPr lang="en-GB" altLang="en-US" b="1" dirty="0"/>
          </a:p>
        </p:txBody>
      </p:sp>
      <p:sp>
        <p:nvSpPr>
          <p:cNvPr id="41999" name="TextBox 88">
            <a:extLst>
              <a:ext uri="{FF2B5EF4-FFF2-40B4-BE49-F238E27FC236}">
                <a16:creationId xmlns:a16="http://schemas.microsoft.com/office/drawing/2014/main" id="{0727774B-414B-8400-58B1-37F8AD2AA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3" y="1211263"/>
            <a:ext cx="1071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i="1"/>
              <a:t>Inboard</a:t>
            </a:r>
            <a:endParaRPr lang="en-GB" altLang="en-US" sz="1800" i="1"/>
          </a:p>
        </p:txBody>
      </p:sp>
      <p:sp>
        <p:nvSpPr>
          <p:cNvPr id="42000" name="TextBox 89">
            <a:extLst>
              <a:ext uri="{FF2B5EF4-FFF2-40B4-BE49-F238E27FC236}">
                <a16:creationId xmlns:a16="http://schemas.microsoft.com/office/drawing/2014/main" id="{61F103A0-0848-57F7-C36F-EAA5E22E6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2419" y="987425"/>
            <a:ext cx="1296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i="1" dirty="0"/>
              <a:t>Outboard</a:t>
            </a:r>
            <a:endParaRPr lang="en-GB" altLang="en-US" sz="1800" i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271E502-9D1D-FD98-3705-23895CB844E1}"/>
              </a:ext>
            </a:extLst>
          </p:cNvPr>
          <p:cNvSpPr/>
          <p:nvPr/>
        </p:nvSpPr>
        <p:spPr>
          <a:xfrm>
            <a:off x="7858125" y="1663700"/>
            <a:ext cx="128588" cy="2098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/>
          </a:p>
        </p:txBody>
      </p:sp>
      <p:pic>
        <p:nvPicPr>
          <p:cNvPr id="42002" name="Picture 1">
            <a:extLst>
              <a:ext uri="{FF2B5EF4-FFF2-40B4-BE49-F238E27FC236}">
                <a16:creationId xmlns:a16="http://schemas.microsoft.com/office/drawing/2014/main" id="{A80005AC-A68F-4ED6-00CF-5A372AF7FD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331913"/>
            <a:ext cx="1814512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3" name="Picture 2">
            <a:extLst>
              <a:ext uri="{FF2B5EF4-FFF2-40B4-BE49-F238E27FC236}">
                <a16:creationId xmlns:a16="http://schemas.microsoft.com/office/drawing/2014/main" id="{CB0F3752-3193-660A-AB01-D928693DA7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8" y="3355975"/>
            <a:ext cx="1749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2C3842-0D87-16B7-21B2-1DF57AC43814}"/>
              </a:ext>
            </a:extLst>
          </p:cNvPr>
          <p:cNvCxnSpPr/>
          <p:nvPr/>
        </p:nvCxnSpPr>
        <p:spPr>
          <a:xfrm flipV="1">
            <a:off x="4202113" y="2087563"/>
            <a:ext cx="71437" cy="50323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DCC3E0A-12D4-A2EE-3A00-B7BCD8925ED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58091" y="2336023"/>
            <a:ext cx="407291" cy="402931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0DB21C5-45BD-B621-7A4C-F1022B33AC03}"/>
              </a:ext>
            </a:extLst>
          </p:cNvPr>
          <p:cNvCxnSpPr/>
          <p:nvPr/>
        </p:nvCxnSpPr>
        <p:spPr>
          <a:xfrm flipV="1">
            <a:off x="3048000" y="3876675"/>
            <a:ext cx="71438" cy="50323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AB25635-8750-602A-27F8-9C6AEF9D5F0A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026921" y="4077292"/>
            <a:ext cx="407291" cy="402931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EAC5AEE-9239-F923-62D4-1F1AA0934A76}"/>
              </a:ext>
            </a:extLst>
          </p:cNvPr>
          <p:cNvSpPr txBox="1"/>
          <p:nvPr/>
        </p:nvSpPr>
        <p:spPr>
          <a:xfrm>
            <a:off x="179513" y="3496994"/>
            <a:ext cx="36004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Components delivered</a:t>
            </a: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16126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1E259-929A-939B-D549-ED76A00E2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72B45-FF3F-F1C7-C5B4-9A743EF06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019" y="273844"/>
            <a:ext cx="6816437" cy="33431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Status of 55.Ax FP magnetics by delivery milestone fraction (parts quantity in brackets)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ECE687-97EA-6835-4CFE-6D32F3488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749028"/>
            <a:ext cx="6614002" cy="432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9513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>
            <a:spLocks noChangeArrowheads="1"/>
          </p:cNvSpPr>
          <p:nvPr/>
        </p:nvSpPr>
        <p:spPr bwMode="auto">
          <a:xfrm>
            <a:off x="1403648" y="2067694"/>
            <a:ext cx="64331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Plasma Shape measurements and Control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458255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47" y="555625"/>
            <a:ext cx="254000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43338" y="2060575"/>
            <a:ext cx="1114425" cy="707886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00" b="1" dirty="0">
                <a:latin typeface="+mn-lt"/>
              </a:rPr>
              <a:t>Reconstruction</a:t>
            </a:r>
          </a:p>
          <a:p>
            <a:pPr algn="ctr">
              <a:defRPr/>
            </a:pPr>
            <a:r>
              <a:rPr lang="en-GB" sz="1000" b="1" dirty="0">
                <a:latin typeface="+mn-lt"/>
              </a:rPr>
              <a:t>Numerical Code</a:t>
            </a:r>
          </a:p>
          <a:p>
            <a:pPr algn="ctr">
              <a:defRPr/>
            </a:pPr>
            <a:r>
              <a:rPr lang="en-GB" sz="1000" b="1" dirty="0">
                <a:latin typeface="+mn-lt"/>
              </a:rPr>
              <a:t>(EFIT) </a:t>
            </a:r>
          </a:p>
        </p:txBody>
      </p:sp>
      <p:pic>
        <p:nvPicPr>
          <p:cNvPr id="430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88" y="827088"/>
            <a:ext cx="2928937" cy="395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8" name="Right Arrow 17"/>
          <p:cNvSpPr>
            <a:spLocks noChangeArrowheads="1"/>
          </p:cNvSpPr>
          <p:nvPr/>
        </p:nvSpPr>
        <p:spPr bwMode="auto">
          <a:xfrm>
            <a:off x="5057775" y="2254250"/>
            <a:ext cx="558800" cy="417513"/>
          </a:xfrm>
          <a:prstGeom prst="rightArrow">
            <a:avLst>
              <a:gd name="adj1" fmla="val 50000"/>
              <a:gd name="adj2" fmla="val 5020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>
            <a:lvl1pPr defTabSz="685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685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685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685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685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 sz="1800"/>
          </a:p>
        </p:txBody>
      </p:sp>
      <p:sp>
        <p:nvSpPr>
          <p:cNvPr id="19" name="TextBox 18"/>
          <p:cNvSpPr txBox="1"/>
          <p:nvPr/>
        </p:nvSpPr>
        <p:spPr>
          <a:xfrm>
            <a:off x="5845968" y="483518"/>
            <a:ext cx="26701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i="1" dirty="0">
                <a:latin typeface="+mn-lt"/>
              </a:rPr>
              <a:t>Magnetic Flux Topology (reconstructed)</a:t>
            </a:r>
            <a:endParaRPr lang="en-GB" sz="1200" i="1" dirty="0" err="1">
              <a:latin typeface="+mn-l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772447" y="1707654"/>
            <a:ext cx="945478" cy="8148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75178" y="2348597"/>
            <a:ext cx="24813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rgbClr val="00B050"/>
                </a:solidFill>
              </a:rPr>
              <a:t>Magnetics densely distributed on VV surface inside and outside the vessel wall </a:t>
            </a:r>
            <a:endParaRPr lang="en-GB" sz="1200" b="1" i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6612171" y="1126582"/>
            <a:ext cx="144016" cy="1476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489057" y="1342286"/>
            <a:ext cx="144016" cy="1476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160618" y="1470674"/>
            <a:ext cx="144016" cy="1476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668442" y="4207406"/>
            <a:ext cx="144016" cy="1476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517192" y="4029215"/>
            <a:ext cx="144016" cy="1476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8253402" y="3133572"/>
            <a:ext cx="144016" cy="1476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8267679" y="1986759"/>
            <a:ext cx="144016" cy="1476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160618" y="3881583"/>
            <a:ext cx="144016" cy="1476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45397" y="3377683"/>
            <a:ext cx="3215511" cy="127727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100" dirty="0">
                <a:solidFill>
                  <a:schemeClr val="accent2"/>
                </a:solidFill>
                <a:latin typeface="+mj-lt"/>
              </a:rPr>
              <a:t>Very importantly- these measurements can be used to grow the plasma and maintain it in real-time within centimeters of the walls of ITER and keep it </a:t>
            </a:r>
            <a:r>
              <a:rPr lang="en-US" altLang="en-US" sz="1100" b="1" dirty="0">
                <a:solidFill>
                  <a:srgbClr val="00B050"/>
                </a:solidFill>
                <a:latin typeface="+mj-lt"/>
              </a:rPr>
              <a:t>there for very long periods</a:t>
            </a:r>
          </a:p>
          <a:p>
            <a:pPr eaLnBrk="1" hangingPunct="1"/>
            <a:endParaRPr lang="en-US" altLang="en-US" sz="1100" b="1" dirty="0">
              <a:solidFill>
                <a:srgbClr val="00B050"/>
              </a:solidFill>
              <a:latin typeface="+mj-lt"/>
            </a:endParaRPr>
          </a:p>
          <a:p>
            <a:pPr eaLnBrk="1" hangingPunct="1"/>
            <a:r>
              <a:rPr lang="en-US" altLang="en-US" sz="1100" b="1" dirty="0">
                <a:solidFill>
                  <a:srgbClr val="00B050"/>
                </a:solidFill>
                <a:latin typeface="+mj-lt"/>
              </a:rPr>
              <a:t>A very serious undertaking given the hostile environment!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0" y="3175"/>
            <a:ext cx="9144000" cy="4079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ea typeface="MS PGothic" pitchFamily="34" charset="-128"/>
              </a:rPr>
              <a:t>What do we do with all the magnetic signals?</a:t>
            </a:r>
            <a:endParaRPr lang="en-GB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660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5" grpId="0" animBg="1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9"/>
          <p:cNvSpPr txBox="1">
            <a:spLocks noChangeArrowheads="1"/>
          </p:cNvSpPr>
          <p:nvPr/>
        </p:nvSpPr>
        <p:spPr bwMode="auto">
          <a:xfrm>
            <a:off x="5435600" y="4379913"/>
            <a:ext cx="2228850" cy="300037"/>
          </a:xfrm>
          <a:prstGeom prst="rect">
            <a:avLst/>
          </a:prstGeom>
          <a:solidFill>
            <a:srgbClr val="FFFF00">
              <a:alpha val="3294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1350">
                <a:solidFill>
                  <a:srgbClr val="FF0000"/>
                </a:solidFill>
              </a:rPr>
              <a:t>Plasma Start up</a:t>
            </a:r>
            <a:endParaRPr lang="en-GB" altLang="en-US" sz="1350">
              <a:solidFill>
                <a:schemeClr val="tx1"/>
              </a:solidFill>
            </a:endParaRPr>
          </a:p>
        </p:txBody>
      </p:sp>
      <p:sp>
        <p:nvSpPr>
          <p:cNvPr id="41987" name="Rectangle 33"/>
          <p:cNvSpPr>
            <a:spLocks noChangeArrowheads="1"/>
          </p:cNvSpPr>
          <p:nvPr/>
        </p:nvSpPr>
        <p:spPr bwMode="auto">
          <a:xfrm>
            <a:off x="1143000" y="0"/>
            <a:ext cx="6858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b="1" dirty="0">
                <a:solidFill>
                  <a:schemeClr val="accent6"/>
                </a:solidFill>
              </a:rPr>
              <a:t>ITER Plasma using Magnetics</a:t>
            </a:r>
            <a:endParaRPr kumimoji="0" lang="en-US" altLang="en-US" sz="2700" b="1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77938" y="1579563"/>
            <a:ext cx="3509962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 sz="2100" dirty="0">
                <a:solidFill>
                  <a:schemeClr val="accent2"/>
                </a:solidFill>
              </a:rPr>
              <a:t>The magnetic field is also measured using an array of coils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en-US" sz="2100" dirty="0">
                <a:solidFill>
                  <a:schemeClr val="accent2"/>
                </a:solidFill>
              </a:rPr>
              <a:t>With these - the plasma shape, position and many other parameters can be determined</a:t>
            </a:r>
          </a:p>
        </p:txBody>
      </p:sp>
      <p:pic>
        <p:nvPicPr>
          <p:cNvPr id="41989" name="Picture 2" descr="ITER_in_vess_box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113" y="398463"/>
            <a:ext cx="2295525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549275"/>
            <a:ext cx="2382837" cy="3830638"/>
          </a:xfrm>
          <a:prstGeom prst="rect">
            <a:avLst/>
          </a:prstGeom>
          <a:solidFill>
            <a:schemeClr val="accent1">
              <a:alpha val="5882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60056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How about getting samples of dust from inside ITER</a:t>
            </a:r>
          </a:p>
        </p:txBody>
      </p:sp>
    </p:spTree>
    <p:extLst>
      <p:ext uri="{BB962C8B-B14F-4D97-AF65-F5344CB8AC3E}">
        <p14:creationId xmlns:p14="http://schemas.microsoft.com/office/powerpoint/2010/main" val="3307881680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100" y="2017381"/>
            <a:ext cx="5620688" cy="25623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0850" y="-311978"/>
            <a:ext cx="7391400" cy="994172"/>
          </a:xfrm>
        </p:spPr>
        <p:txBody>
          <a:bodyPr/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Dust Collection Head  design and prototype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AE5616A-5212-4FB6-8299-B5DAD52F60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C3C8D2"/>
              </a:clrFrom>
              <a:clrTo>
                <a:srgbClr val="C3C8D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9188" y="428899"/>
            <a:ext cx="5588517" cy="211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8402AAE6-8FD5-4956-B020-E843007A6534}"/>
              </a:ext>
            </a:extLst>
          </p:cNvPr>
          <p:cNvCxnSpPr>
            <a:cxnSpLocks/>
          </p:cNvCxnSpPr>
          <p:nvPr/>
        </p:nvCxnSpPr>
        <p:spPr>
          <a:xfrm flipV="1">
            <a:off x="1556642" y="1761985"/>
            <a:ext cx="840144" cy="7200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194D96A0-8F84-44D6-BEAD-DB82D30C9850}"/>
              </a:ext>
            </a:extLst>
          </p:cNvPr>
          <p:cNvCxnSpPr>
            <a:cxnSpLocks/>
          </p:cNvCxnSpPr>
          <p:nvPr/>
        </p:nvCxnSpPr>
        <p:spPr>
          <a:xfrm flipV="1">
            <a:off x="3295946" y="1666734"/>
            <a:ext cx="807720" cy="8153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7C16CEC8-9668-4599-B1DB-C68C87C3F13B}"/>
              </a:ext>
            </a:extLst>
          </p:cNvPr>
          <p:cNvCxnSpPr>
            <a:cxnSpLocks/>
          </p:cNvCxnSpPr>
          <p:nvPr/>
        </p:nvCxnSpPr>
        <p:spPr>
          <a:xfrm flipH="1" flipV="1">
            <a:off x="5480741" y="1620066"/>
            <a:ext cx="401063" cy="43410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386A0ACD-FEDC-4D3A-8BB7-1924E84A68E7}"/>
              </a:ext>
            </a:extLst>
          </p:cNvPr>
          <p:cNvCxnSpPr>
            <a:cxnSpLocks/>
          </p:cNvCxnSpPr>
          <p:nvPr/>
        </p:nvCxnSpPr>
        <p:spPr>
          <a:xfrm flipH="1" flipV="1">
            <a:off x="5378657" y="1018327"/>
            <a:ext cx="503147" cy="103584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51FEB58-FD4F-4B40-8731-46F41D465E63}"/>
              </a:ext>
            </a:extLst>
          </p:cNvPr>
          <p:cNvSpPr txBox="1"/>
          <p:nvPr/>
        </p:nvSpPr>
        <p:spPr>
          <a:xfrm>
            <a:off x="633467" y="2573390"/>
            <a:ext cx="1372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Dust Collection Container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FDC2B7-25C5-4F1D-8F01-81BA1412E458}"/>
              </a:ext>
            </a:extLst>
          </p:cNvPr>
          <p:cNvSpPr txBox="1"/>
          <p:nvPr/>
        </p:nvSpPr>
        <p:spPr>
          <a:xfrm>
            <a:off x="2327664" y="2319947"/>
            <a:ext cx="1372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Biased grid assembly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4D93FB-8850-4316-B348-871C7E1431A8}"/>
              </a:ext>
            </a:extLst>
          </p:cNvPr>
          <p:cNvSpPr txBox="1"/>
          <p:nvPr/>
        </p:nvSpPr>
        <p:spPr>
          <a:xfrm>
            <a:off x="5838778" y="1876895"/>
            <a:ext cx="1826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Ceramic insulators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64F14A-201F-4A6D-80FF-C5CF77E8530B}"/>
              </a:ext>
            </a:extLst>
          </p:cNvPr>
          <p:cNvSpPr txBox="1"/>
          <p:nvPr/>
        </p:nvSpPr>
        <p:spPr>
          <a:xfrm>
            <a:off x="6977664" y="1090728"/>
            <a:ext cx="192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HV contact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electrode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12" name="Прямая со стрелкой 11"/>
          <p:cNvCxnSpPr>
            <a:cxnSpLocks/>
          </p:cNvCxnSpPr>
          <p:nvPr/>
        </p:nvCxnSpPr>
        <p:spPr>
          <a:xfrm flipH="1">
            <a:off x="509391" y="1856443"/>
            <a:ext cx="1128530" cy="2509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67969" y="1297402"/>
            <a:ext cx="1269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Direction of container removal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C745B4-604A-4460-A86D-C2A057591E5A}"/>
              </a:ext>
            </a:extLst>
          </p:cNvPr>
          <p:cNvSpPr txBox="1"/>
          <p:nvPr/>
        </p:nvSpPr>
        <p:spPr>
          <a:xfrm flipH="1">
            <a:off x="740499" y="549317"/>
            <a:ext cx="2735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Dust tube guidance spring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061739" y="3239640"/>
            <a:ext cx="32625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First version of dust collection head prototype has been manufactured and tested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Dust collection efficiency has been tested 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701203" y="474212"/>
            <a:ext cx="1310425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CAD – Design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665321" y="3851089"/>
            <a:ext cx="1310425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Prototype</a:t>
            </a:r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1401409" y="4605714"/>
            <a:ext cx="5274893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605743" y="4271976"/>
            <a:ext cx="7906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110 mm</a:t>
            </a:r>
          </a:p>
        </p:txBody>
      </p:sp>
      <p:cxnSp>
        <p:nvCxnSpPr>
          <p:cNvPr id="67" name="Прямая со стрелкой 9">
            <a:extLst>
              <a:ext uri="{FF2B5EF4-FFF2-40B4-BE49-F238E27FC236}">
                <a16:creationId xmlns:a16="http://schemas.microsoft.com/office/drawing/2014/main" id="{194D96A0-8F84-44D6-BEAD-DB82D30C9850}"/>
              </a:ext>
            </a:extLst>
          </p:cNvPr>
          <p:cNvCxnSpPr>
            <a:cxnSpLocks/>
          </p:cNvCxnSpPr>
          <p:nvPr/>
        </p:nvCxnSpPr>
        <p:spPr>
          <a:xfrm>
            <a:off x="3295946" y="2482074"/>
            <a:ext cx="1085850" cy="10316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6">
            <a:extLst>
              <a:ext uri="{FF2B5EF4-FFF2-40B4-BE49-F238E27FC236}">
                <a16:creationId xmlns:a16="http://schemas.microsoft.com/office/drawing/2014/main" id="{8402AAE6-8FD5-4956-B020-E843007A6534}"/>
              </a:ext>
            </a:extLst>
          </p:cNvPr>
          <p:cNvCxnSpPr>
            <a:cxnSpLocks/>
          </p:cNvCxnSpPr>
          <p:nvPr/>
        </p:nvCxnSpPr>
        <p:spPr>
          <a:xfrm>
            <a:off x="2853255" y="675672"/>
            <a:ext cx="649821" cy="10444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рямоугольник 14"/>
          <p:cNvSpPr/>
          <p:nvPr/>
        </p:nvSpPr>
        <p:spPr>
          <a:xfrm>
            <a:off x="105523" y="3416851"/>
            <a:ext cx="1269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Opening for the dust container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80" name="Прямая со стрелкой 11"/>
          <p:cNvCxnSpPr>
            <a:cxnSpLocks/>
          </p:cNvCxnSpPr>
          <p:nvPr/>
        </p:nvCxnSpPr>
        <p:spPr>
          <a:xfrm flipV="1">
            <a:off x="1135515" y="3786183"/>
            <a:ext cx="663677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C64F14A-201F-4A6D-80FF-C5CF77E8530B}"/>
              </a:ext>
            </a:extLst>
          </p:cNvPr>
          <p:cNvSpPr txBox="1"/>
          <p:nvPr/>
        </p:nvSpPr>
        <p:spPr>
          <a:xfrm>
            <a:off x="7025066" y="574007"/>
            <a:ext cx="192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Latching tailpiece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85" name="Прямая со стрелкой 13">
            <a:extLst>
              <a:ext uri="{FF2B5EF4-FFF2-40B4-BE49-F238E27FC236}">
                <a16:creationId xmlns:a16="http://schemas.microsoft.com/office/drawing/2014/main" id="{386A0ACD-FEDC-4D3A-8BB7-1924E84A68E7}"/>
              </a:ext>
            </a:extLst>
          </p:cNvPr>
          <p:cNvCxnSpPr>
            <a:cxnSpLocks/>
            <a:stCxn id="82" idx="1"/>
          </p:cNvCxnSpPr>
          <p:nvPr/>
        </p:nvCxnSpPr>
        <p:spPr>
          <a:xfrm flipH="1">
            <a:off x="6473473" y="727896"/>
            <a:ext cx="551593" cy="4216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13">
            <a:extLst>
              <a:ext uri="{FF2B5EF4-FFF2-40B4-BE49-F238E27FC236}">
                <a16:creationId xmlns:a16="http://schemas.microsoft.com/office/drawing/2014/main" id="{386A0ACD-FEDC-4D3A-8BB7-1924E84A68E7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5888631" y="1247505"/>
            <a:ext cx="1089033" cy="10483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50145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091"/>
          <a:stretch/>
        </p:blipFill>
        <p:spPr>
          <a:xfrm>
            <a:off x="143914" y="919280"/>
            <a:ext cx="1481695" cy="16490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9082" y="903769"/>
            <a:ext cx="1526556" cy="15665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841" t="3488" b="1"/>
          <a:stretch/>
        </p:blipFill>
        <p:spPr>
          <a:xfrm>
            <a:off x="133095" y="2652573"/>
            <a:ext cx="1492515" cy="18407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975"/>
          <a:stretch/>
        </p:blipFill>
        <p:spPr>
          <a:xfrm>
            <a:off x="1675868" y="2647950"/>
            <a:ext cx="1524532" cy="180653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65516" y="2263276"/>
            <a:ext cx="2090374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Tungsten Dust  1-100 µm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19095" y="4324350"/>
            <a:ext cx="2699974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Aluminium Chips up to 1500 µm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133096" y="386701"/>
          <a:ext cx="304789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166">
                  <a:extLst>
                    <a:ext uri="{9D8B030D-6E8A-4147-A177-3AD203B41FA5}">
                      <a16:colId xmlns:a16="http://schemas.microsoft.com/office/drawing/2014/main" val="64157214"/>
                    </a:ext>
                  </a:extLst>
                </a:gridCol>
                <a:gridCol w="1523730">
                  <a:extLst>
                    <a:ext uri="{9D8B030D-6E8A-4147-A177-3AD203B41FA5}">
                      <a16:colId xmlns:a16="http://schemas.microsoft.com/office/drawing/2014/main" val="633040223"/>
                    </a:ext>
                  </a:extLst>
                </a:gridCol>
              </a:tblGrid>
              <a:tr h="511965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Dust sample</a:t>
                      </a:r>
                    </a:p>
                    <a:p>
                      <a:pPr algn="ctr"/>
                      <a:r>
                        <a:rPr lang="en-GB" sz="14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before collection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Dust sample</a:t>
                      </a:r>
                    </a:p>
                    <a:p>
                      <a:pPr algn="ctr"/>
                      <a:r>
                        <a:rPr lang="en-GB" sz="14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after collection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558820"/>
                  </a:ext>
                </a:extLst>
              </a:tr>
            </a:tbl>
          </a:graphicData>
        </a:graphic>
      </p:graphicFrame>
      <p:sp>
        <p:nvSpPr>
          <p:cNvPr id="29" name="Rectangle 28"/>
          <p:cNvSpPr/>
          <p:nvPr/>
        </p:nvSpPr>
        <p:spPr>
          <a:xfrm>
            <a:off x="4860032" y="1685892"/>
            <a:ext cx="2927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Prototype demonstrated its ability to mobilize dust particles of different sizes and collect them with approximately 84% efficiency.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776343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1"/>
          <p:cNvSpPr txBox="1">
            <a:spLocks noChangeArrowheads="1"/>
          </p:cNvSpPr>
          <p:nvPr/>
        </p:nvSpPr>
        <p:spPr bwMode="auto">
          <a:xfrm>
            <a:off x="1871663" y="2079625"/>
            <a:ext cx="38699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Infrared Viewing systems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52489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extBox 3"/>
          <p:cNvSpPr txBox="1">
            <a:spLocks noChangeArrowheads="1"/>
          </p:cNvSpPr>
          <p:nvPr/>
        </p:nvSpPr>
        <p:spPr bwMode="auto">
          <a:xfrm>
            <a:off x="827584" y="1347614"/>
            <a:ext cx="727217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 dirty="0">
                <a:solidFill>
                  <a:srgbClr val="00B050"/>
                </a:solidFill>
              </a:rPr>
              <a:t>Let’s take an example measurement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en-US" altLang="en-US" sz="2700" b="1" dirty="0">
              <a:solidFill>
                <a:srgbClr val="00B05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 dirty="0">
                <a:solidFill>
                  <a:srgbClr val="00B050"/>
                </a:solidFill>
              </a:rPr>
              <a:t>Infrared or also known as IR measurement</a:t>
            </a:r>
            <a:endParaRPr kumimoji="0" lang="en-GB" altLang="en-US" sz="2700" b="1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55763" y="3436938"/>
            <a:ext cx="618172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 sz="2100" dirty="0">
                <a:solidFill>
                  <a:schemeClr val="accent2"/>
                </a:solidFill>
              </a:rPr>
              <a:t>Can’t see with naked eye but we have detectors</a:t>
            </a:r>
          </a:p>
        </p:txBody>
      </p:sp>
    </p:spTree>
    <p:extLst>
      <p:ext uri="{BB962C8B-B14F-4D97-AF65-F5344CB8AC3E}">
        <p14:creationId xmlns:p14="http://schemas.microsoft.com/office/powerpoint/2010/main" val="22849981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Box 3"/>
          <p:cNvSpPr txBox="1">
            <a:spLocks noChangeArrowheads="1"/>
          </p:cNvSpPr>
          <p:nvPr/>
        </p:nvSpPr>
        <p:spPr bwMode="auto">
          <a:xfrm>
            <a:off x="1619672" y="-74613"/>
            <a:ext cx="669674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 dirty="0">
                <a:solidFill>
                  <a:schemeClr val="accent2"/>
                </a:solidFill>
              </a:rPr>
              <a:t>What fuel is practical on earth?</a:t>
            </a:r>
            <a:endParaRPr kumimoji="0" lang="en-GB" altLang="en-US" sz="2700" b="1" dirty="0">
              <a:solidFill>
                <a:schemeClr val="accent2"/>
              </a:solidFill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475656" y="627534"/>
            <a:ext cx="6696744" cy="4455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kumimoji="0" lang="en-US" altLang="en-US" dirty="0">
                <a:solidFill>
                  <a:schemeClr val="accent2"/>
                </a:solidFill>
              </a:rPr>
              <a:t>Deuterium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kumimoji="0" lang="en-US" altLang="en-US" dirty="0">
                <a:solidFill>
                  <a:schemeClr val="accent2"/>
                </a:solidFill>
              </a:rPr>
              <a:t>Tritium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kumimoji="0" lang="en-US" altLang="en-US" dirty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kumimoji="0" lang="en-US" altLang="en-US" dirty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kumimoji="0" lang="en-US" altLang="en-US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kumimoji="0" lang="en-US" altLang="en-US" dirty="0">
                <a:solidFill>
                  <a:schemeClr val="accent2"/>
                </a:solidFill>
              </a:rPr>
              <a:t>In reality a mix of D/T us used as the practical way forward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kumimoji="0" lang="en-US" alt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Box 3"/>
          <p:cNvSpPr txBox="1">
            <a:spLocks noChangeArrowheads="1"/>
          </p:cNvSpPr>
          <p:nvPr/>
        </p:nvSpPr>
        <p:spPr bwMode="auto">
          <a:xfrm>
            <a:off x="1277938" y="-74613"/>
            <a:ext cx="6480175" cy="50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>
                <a:solidFill>
                  <a:schemeClr val="accent2"/>
                </a:solidFill>
              </a:rPr>
              <a:t>Infrared Viewing?</a:t>
            </a:r>
            <a:endParaRPr kumimoji="0" lang="en-GB" altLang="en-US" sz="2700" b="1">
              <a:solidFill>
                <a:schemeClr val="accent2"/>
              </a:solidFill>
            </a:endParaRPr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863" y="2432050"/>
            <a:ext cx="4343400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3943350" y="4572000"/>
            <a:ext cx="2836863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1050"/>
              <a:t>infrared map of sea surface temperatures</a:t>
            </a:r>
          </a:p>
        </p:txBody>
      </p:sp>
      <p:pic>
        <p:nvPicPr>
          <p:cNvPr id="1617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596900"/>
            <a:ext cx="2535238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78" name="Rectangle 5"/>
          <p:cNvSpPr>
            <a:spLocks noChangeArrowheads="1"/>
          </p:cNvSpPr>
          <p:nvPr/>
        </p:nvSpPr>
        <p:spPr bwMode="auto">
          <a:xfrm>
            <a:off x="3881438" y="1058863"/>
            <a:ext cx="3922712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1050" dirty="0"/>
              <a:t>an infrared image of a cup holding a hot drink (degrees F)</a:t>
            </a:r>
          </a:p>
        </p:txBody>
      </p:sp>
    </p:spTree>
    <p:extLst>
      <p:ext uri="{BB962C8B-B14F-4D97-AF65-F5344CB8AC3E}">
        <p14:creationId xmlns:p14="http://schemas.microsoft.com/office/powerpoint/2010/main" val="15569202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Box 3"/>
          <p:cNvSpPr txBox="1">
            <a:spLocks noChangeArrowheads="1"/>
          </p:cNvSpPr>
          <p:nvPr/>
        </p:nvSpPr>
        <p:spPr bwMode="auto">
          <a:xfrm>
            <a:off x="1277938" y="-74613"/>
            <a:ext cx="6480175" cy="50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>
                <a:solidFill>
                  <a:schemeClr val="accent2"/>
                </a:solidFill>
              </a:rPr>
              <a:t>How about the walls of the machine?</a:t>
            </a:r>
            <a:endParaRPr kumimoji="0" lang="en-GB" altLang="en-US" sz="2700" b="1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7938" y="843558"/>
            <a:ext cx="759650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buFont typeface="Arial" pitchFamily="34" charset="0"/>
              <a:buChar char="•"/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What happens if they get hot?</a:t>
            </a:r>
          </a:p>
          <a:p>
            <a:pPr>
              <a:defRPr/>
            </a:pPr>
            <a:endParaRPr lang="en-US" dirty="0">
              <a:latin typeface="Arial" charset="0"/>
              <a:ea typeface="ＭＳ Ｐゴシック" charset="-128"/>
            </a:endParaRPr>
          </a:p>
          <a:p>
            <a:pPr marL="214313" indent="-214313">
              <a:buFont typeface="Arial" pitchFamily="34" charset="0"/>
              <a:buChar char="•"/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When they get hot - they emit a characteristic signal</a:t>
            </a:r>
          </a:p>
          <a:p>
            <a:pPr marL="214313" indent="-214313">
              <a:buFont typeface="Arial" pitchFamily="34" charset="0"/>
              <a:buChar char="•"/>
              <a:defRPr/>
            </a:pPr>
            <a:endParaRPr lang="en-US" dirty="0">
              <a:latin typeface="Arial" charset="0"/>
              <a:ea typeface="ＭＳ Ｐゴシック" charset="-128"/>
            </a:endParaRPr>
          </a:p>
          <a:p>
            <a:pPr marL="214313" indent="-214313">
              <a:buFont typeface="Arial" pitchFamily="34" charset="0"/>
              <a:buChar char="•"/>
              <a:defRPr/>
            </a:pPr>
            <a:r>
              <a:rPr lang="en-US" dirty="0">
                <a:latin typeface="Arial" charset="0"/>
                <a:ea typeface="ＭＳ Ｐゴシック" charset="-128"/>
              </a:rPr>
              <a:t>This is well measured using infrared</a:t>
            </a:r>
          </a:p>
          <a:p>
            <a:pPr marL="214313" indent="-214313">
              <a:buFont typeface="Arial" pitchFamily="34" charset="0"/>
              <a:buChar char="•"/>
              <a:defRPr/>
            </a:pPr>
            <a:endParaRPr lang="en-US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250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Box 3"/>
          <p:cNvSpPr txBox="1">
            <a:spLocks noChangeArrowheads="1"/>
          </p:cNvSpPr>
          <p:nvPr/>
        </p:nvSpPr>
        <p:spPr bwMode="auto">
          <a:xfrm>
            <a:off x="1143000" y="-74613"/>
            <a:ext cx="6858000" cy="50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>
                <a:solidFill>
                  <a:schemeClr val="accent2"/>
                </a:solidFill>
              </a:rPr>
              <a:t>Key areas are monitored – like Divertor</a:t>
            </a:r>
            <a:endParaRPr kumimoji="0" lang="en-GB" altLang="en-US" sz="2700" b="1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55700" y="546100"/>
            <a:ext cx="6697662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 sz="2100" dirty="0">
                <a:solidFill>
                  <a:schemeClr val="accent2"/>
                </a:solidFill>
              </a:rPr>
              <a:t>If this gets too hot –we have a big problem</a:t>
            </a:r>
          </a:p>
        </p:txBody>
      </p:sp>
      <p:pic>
        <p:nvPicPr>
          <p:cNvPr id="16384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46"/>
          <a:stretch>
            <a:fillRect/>
          </a:stretch>
        </p:blipFill>
        <p:spPr bwMode="auto">
          <a:xfrm>
            <a:off x="3654425" y="1074738"/>
            <a:ext cx="2474913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3845" name="Object 1"/>
          <p:cNvGraphicFramePr>
            <a:graphicFrameLocks noChangeAspect="1"/>
          </p:cNvGraphicFramePr>
          <p:nvPr/>
        </p:nvGraphicFramePr>
        <p:xfrm>
          <a:off x="1389063" y="1279525"/>
          <a:ext cx="1727200" cy="320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7715250" imgH="14287653" progId="Word.Document.8">
                  <p:embed/>
                </p:oleObj>
              </mc:Choice>
              <mc:Fallback>
                <p:oleObj name="Document" r:id="rId3" imgW="7715250" imgH="14287653" progId="Word.Document.8">
                  <p:embed/>
                  <p:pic>
                    <p:nvPicPr>
                      <p:cNvPr id="163845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9063" y="1279525"/>
                        <a:ext cx="1727200" cy="320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6" name="Oval 2"/>
          <p:cNvSpPr>
            <a:spLocks noChangeArrowheads="1"/>
          </p:cNvSpPr>
          <p:nvPr/>
        </p:nvSpPr>
        <p:spPr bwMode="auto">
          <a:xfrm>
            <a:off x="1338263" y="3813175"/>
            <a:ext cx="946150" cy="6699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287338" indent="-287338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n-GB" altLang="en-US" sz="1050"/>
          </a:p>
        </p:txBody>
      </p:sp>
      <p:cxnSp>
        <p:nvCxnSpPr>
          <p:cNvPr id="163847" name="Straight Arrow Connector 7"/>
          <p:cNvCxnSpPr>
            <a:cxnSpLocks noChangeShapeType="1"/>
          </p:cNvCxnSpPr>
          <p:nvPr/>
        </p:nvCxnSpPr>
        <p:spPr bwMode="auto">
          <a:xfrm>
            <a:off x="2265363" y="4641850"/>
            <a:ext cx="1092200" cy="6858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63848" name="Straight Arrow Connector 10"/>
          <p:cNvCxnSpPr>
            <a:cxnSpLocks noChangeShapeType="1"/>
          </p:cNvCxnSpPr>
          <p:nvPr/>
        </p:nvCxnSpPr>
        <p:spPr bwMode="auto">
          <a:xfrm flipV="1">
            <a:off x="1709738" y="2463800"/>
            <a:ext cx="2322512" cy="156686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779912" y="4008329"/>
            <a:ext cx="5248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 sz="1800" dirty="0">
                <a:solidFill>
                  <a:schemeClr val="accent2"/>
                </a:solidFill>
              </a:rPr>
              <a:t>The IR system will monitor this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en-US" sz="1800" dirty="0">
                <a:solidFill>
                  <a:schemeClr val="accent2"/>
                </a:solidFill>
              </a:rPr>
              <a:t>And allow us to stop the operation if needed</a:t>
            </a:r>
          </a:p>
        </p:txBody>
      </p:sp>
    </p:spTree>
    <p:extLst>
      <p:ext uri="{BB962C8B-B14F-4D97-AF65-F5344CB8AC3E}">
        <p14:creationId xmlns:p14="http://schemas.microsoft.com/office/powerpoint/2010/main" val="4572414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1871663" y="2079625"/>
            <a:ext cx="52164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Now to Active Diagnostic Systems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769130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2375298" y="-75009"/>
            <a:ext cx="462676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en-US" sz="2700" b="1" dirty="0">
                <a:solidFill>
                  <a:schemeClr val="accent2"/>
                </a:solidFill>
              </a:rPr>
              <a:t>Active Systems</a:t>
            </a:r>
            <a:endParaRPr kumimoji="0" lang="en-GB" altLang="en-US" sz="2700" b="1" dirty="0">
              <a:solidFill>
                <a:schemeClr val="accent2"/>
              </a:solidFill>
            </a:endParaRP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1385887" y="1062038"/>
            <a:ext cx="612933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>
                <a:solidFill>
                  <a:schemeClr val="accent2"/>
                </a:solidFill>
              </a:rPr>
              <a:t>Externally influence to see effect</a:t>
            </a:r>
          </a:p>
          <a:p>
            <a:pPr eaLnBrk="1" hangingPunct="1">
              <a:spcBef>
                <a:spcPct val="0"/>
              </a:spcBef>
            </a:pPr>
            <a:endParaRPr kumimoji="0" lang="en-US" altLang="en-US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kumimoji="0" lang="en-US" altLang="en-US">
                <a:solidFill>
                  <a:schemeClr val="accent2"/>
                </a:solidFill>
              </a:rPr>
              <a:t>Example- Magnetic Resonance Imaging (or NMR)-</a:t>
            </a:r>
          </a:p>
          <a:p>
            <a:pPr eaLnBrk="1" hangingPunct="1">
              <a:spcBef>
                <a:spcPct val="0"/>
              </a:spcBef>
            </a:pPr>
            <a:endParaRPr kumimoji="0" lang="en-US" altLang="en-US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kumimoji="0" lang="en-US" altLang="en-US">
                <a:solidFill>
                  <a:srgbClr val="990000"/>
                </a:solidFill>
              </a:rPr>
              <a:t>In ITER- launch laser, microwave or Particle beam and look at various physics effects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6056" y="789385"/>
            <a:ext cx="3805238" cy="348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6435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1"/>
          <p:cNvSpPr txBox="1">
            <a:spLocks noChangeArrowheads="1"/>
          </p:cNvSpPr>
          <p:nvPr/>
        </p:nvSpPr>
        <p:spPr bwMode="auto">
          <a:xfrm>
            <a:off x="539750" y="1851025"/>
            <a:ext cx="74166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b="1" dirty="0">
                <a:solidFill>
                  <a:srgbClr val="FF0000"/>
                </a:solidFill>
              </a:rPr>
              <a:t>Electron Density measurement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31237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TIP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3" y="2817813"/>
            <a:ext cx="4889500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itle 1"/>
          <p:cNvSpPr>
            <a:spLocks noGrp="1"/>
          </p:cNvSpPr>
          <p:nvPr>
            <p:ph type="title"/>
          </p:nvPr>
        </p:nvSpPr>
        <p:spPr>
          <a:xfrm>
            <a:off x="1547813" y="0"/>
            <a:ext cx="6000750" cy="412750"/>
          </a:xfrm>
        </p:spPr>
        <p:txBody>
          <a:bodyPr/>
          <a:lstStyle/>
          <a:p>
            <a:r>
              <a:rPr lang="en-US" altLang="en-US" dirty="0">
                <a:solidFill>
                  <a:schemeClr val="accent6"/>
                </a:solidFill>
              </a:rPr>
              <a:t>TIP </a:t>
            </a:r>
            <a:r>
              <a:rPr lang="en-US" altLang="en-US" sz="2100" dirty="0">
                <a:solidFill>
                  <a:schemeClr val="accent6"/>
                </a:solidFill>
              </a:rPr>
              <a:t>[Toroidal Interferometer/</a:t>
            </a:r>
            <a:r>
              <a:rPr lang="en-US" altLang="en-US" sz="2100" dirty="0" err="1">
                <a:solidFill>
                  <a:schemeClr val="accent6"/>
                </a:solidFill>
              </a:rPr>
              <a:t>Polarimeter</a:t>
            </a:r>
            <a:r>
              <a:rPr lang="en-US" altLang="en-US" sz="2100" dirty="0">
                <a:solidFill>
                  <a:schemeClr val="accent6"/>
                </a:solidFill>
              </a:rPr>
              <a:t>]</a:t>
            </a:r>
          </a:p>
        </p:txBody>
      </p:sp>
      <p:sp>
        <p:nvSpPr>
          <p:cNvPr id="30724" name="Content Placeholder 2"/>
          <p:cNvSpPr>
            <a:spLocks noGrp="1"/>
          </p:cNvSpPr>
          <p:nvPr>
            <p:ph idx="1"/>
          </p:nvPr>
        </p:nvSpPr>
        <p:spPr>
          <a:xfrm>
            <a:off x="250825" y="533400"/>
            <a:ext cx="6319838" cy="4052888"/>
          </a:xfrm>
        </p:spPr>
        <p:txBody>
          <a:bodyPr/>
          <a:lstStyle/>
          <a:p>
            <a:r>
              <a:rPr lang="en-US" altLang="en-US" sz="1800"/>
              <a:t>Principle</a:t>
            </a:r>
          </a:p>
          <a:p>
            <a:pPr lvl="1"/>
            <a:r>
              <a:rPr lang="en-US" altLang="en-US" sz="1600"/>
              <a:t>IR interferometer</a:t>
            </a:r>
          </a:p>
          <a:p>
            <a:pPr lvl="1"/>
            <a:r>
              <a:rPr lang="en-US" altLang="en-US" sz="1600"/>
              <a:t>2nd interferometer for vibration compensation</a:t>
            </a:r>
          </a:p>
          <a:p>
            <a:pPr lvl="1"/>
            <a:r>
              <a:rPr lang="en-US" altLang="en-US" sz="1600"/>
              <a:t>Polarimeter for fringe skips</a:t>
            </a:r>
          </a:p>
          <a:p>
            <a:r>
              <a:rPr lang="en-US" altLang="en-US" sz="1800"/>
              <a:t>Design Features</a:t>
            </a:r>
          </a:p>
          <a:p>
            <a:pPr lvl="1"/>
            <a:r>
              <a:rPr lang="en-US" altLang="en-US" sz="1600"/>
              <a:t>CO2 laser, 10.6μm; </a:t>
            </a:r>
          </a:p>
          <a:p>
            <a:pPr lvl="1"/>
            <a:r>
              <a:rPr lang="en-US" altLang="en-US" sz="1600"/>
              <a:t>2nd laser - Quantum Cascade ~5μm</a:t>
            </a:r>
          </a:p>
          <a:p>
            <a:pPr lvl="1"/>
            <a:r>
              <a:rPr lang="en-US" altLang="en-US" sz="1600"/>
              <a:t>Corner cube retroreflector (CCR) in blankets</a:t>
            </a:r>
          </a:p>
          <a:p>
            <a:r>
              <a:rPr lang="en-US" altLang="en-US" sz="1800"/>
              <a:t>Particular Challenges</a:t>
            </a:r>
          </a:p>
          <a:p>
            <a:pPr lvl="1"/>
            <a:r>
              <a:rPr lang="en-US" altLang="en-US" sz="1600"/>
              <a:t>Retroreflector design</a:t>
            </a:r>
          </a:p>
          <a:p>
            <a:pPr lvl="1"/>
            <a:r>
              <a:rPr lang="en-US" altLang="en-US" sz="1600"/>
              <a:t>Long beam path (&gt;50m round trip)</a:t>
            </a:r>
          </a:p>
          <a:p>
            <a:pPr lvl="1"/>
            <a:r>
              <a:rPr lang="en-US" altLang="en-US" sz="1600"/>
              <a:t>Alignment issues</a:t>
            </a:r>
          </a:p>
          <a:p>
            <a:pPr lvl="1"/>
            <a:r>
              <a:rPr lang="en-US" altLang="en-US" sz="1600"/>
              <a:t>Large vibrations</a:t>
            </a:r>
          </a:p>
        </p:txBody>
      </p:sp>
      <p:pic>
        <p:nvPicPr>
          <p:cNvPr id="4710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863" y="538163"/>
            <a:ext cx="2451100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02400" y="2525713"/>
            <a:ext cx="89535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kia"/>
                <a:ea typeface="ＭＳ Ｐゴシック" charset="-128"/>
                <a:cs typeface="Skia"/>
              </a:rPr>
              <a:t>interferometry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76875" y="4176713"/>
            <a:ext cx="1460500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kia"/>
                <a:ea typeface="ＭＳ Ｐゴシック" charset="-128"/>
                <a:cs typeface="Skia"/>
              </a:rPr>
              <a:t>overview of TIP in vessel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64163" y="4452938"/>
            <a:ext cx="46751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200" b="1" dirty="0">
                <a:solidFill>
                  <a:srgbClr val="FF0000"/>
                </a:solidFill>
                <a:latin typeface="Arial" panose="020B0604020202020204" pitchFamily="34" charset="0"/>
              </a:rPr>
              <a:t>USDA /</a:t>
            </a:r>
            <a:r>
              <a:rPr lang="en-GB" altLang="en-US" sz="1200" b="1">
                <a:solidFill>
                  <a:srgbClr val="FF0000"/>
                </a:solidFill>
                <a:latin typeface="Arial" panose="020B0604020202020204" pitchFamily="34" charset="0"/>
              </a:rPr>
              <a:t>PPPL/General Atomics/IO</a:t>
            </a:r>
            <a:endParaRPr lang="en-GB" altLang="en-US" sz="27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7435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77EE0A3-D3AE-9942-83B3-3A385883C97C}"/>
              </a:ext>
            </a:extLst>
          </p:cNvPr>
          <p:cNvSpPr/>
          <p:nvPr/>
        </p:nvSpPr>
        <p:spPr>
          <a:xfrm>
            <a:off x="68451" y="0"/>
            <a:ext cx="906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2">
                    <a:lumMod val="75000"/>
                  </a:schemeClr>
                </a:solidFill>
                <a:latin typeface="Arial"/>
                <a:ea typeface="Times New Roman"/>
                <a:cs typeface="Times New Roman"/>
              </a:rPr>
              <a:t>TIP System Overview</a:t>
            </a:r>
          </a:p>
        </p:txBody>
      </p:sp>
      <p:pic>
        <p:nvPicPr>
          <p:cNvPr id="12" name="Picture 11" descr="A high angle view of a building&#10;&#10;Description automatically generated with low confidence">
            <a:extLst>
              <a:ext uri="{FF2B5EF4-FFF2-40B4-BE49-F238E27FC236}">
                <a16:creationId xmlns:a16="http://schemas.microsoft.com/office/drawing/2014/main" id="{64B0073B-2CFC-2F40-A1EF-A774B63D2B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986" y="582828"/>
            <a:ext cx="8732027" cy="397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785368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1871663" y="2079625"/>
            <a:ext cx="6441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I&amp;C is a Critically important system for ITER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41077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spect="1" noChangeArrowheads="1"/>
          </p:cNvSpPr>
          <p:nvPr>
            <p:ph type="title" idx="4294967295"/>
          </p:nvPr>
        </p:nvSpPr>
        <p:spPr>
          <a:xfrm>
            <a:off x="1493838" y="0"/>
            <a:ext cx="6000750" cy="468313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chemeClr val="accent6"/>
                </a:solidFill>
              </a:rPr>
              <a:t>Electronics and Cameras</a:t>
            </a:r>
            <a:endParaRPr lang="en-GB" altLang="en-US" sz="2800" dirty="0">
              <a:solidFill>
                <a:schemeClr val="accent6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22375" y="1006475"/>
            <a:ext cx="6778625" cy="2320925"/>
          </a:xfrm>
        </p:spPr>
        <p:txBody>
          <a:bodyPr/>
          <a:lstStyle/>
          <a:p>
            <a:pPr marL="352425" lvl="1" indent="0" eaLnBrk="1" hangingPunct="1">
              <a:buFontTx/>
              <a:buNone/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r>
              <a:rPr lang="en-US" altLang="en-US" sz="1800" dirty="0">
                <a:solidFill>
                  <a:schemeClr val="accent2"/>
                </a:solidFill>
                <a:ea typeface="MS PGothic" pitchFamily="34" charset="-128"/>
              </a:rPr>
              <a:t>Need to be able to face up to some neutrons and gammas</a:t>
            </a: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r>
              <a:rPr lang="en-US" altLang="en-US" sz="1800" dirty="0">
                <a:solidFill>
                  <a:schemeClr val="accent2"/>
                </a:solidFill>
                <a:ea typeface="MS PGothic" pitchFamily="34" charset="-128"/>
              </a:rPr>
              <a:t>Need also to be able to take local magnetic fields (not DC-DC transformers!!))</a:t>
            </a:r>
          </a:p>
          <a:p>
            <a:pPr marL="352425" lvl="1" indent="0" eaLnBrk="1" hangingPunct="1">
              <a:buFontTx/>
              <a:buNone/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r>
              <a:rPr lang="en-US" altLang="en-US" sz="1800" dirty="0">
                <a:solidFill>
                  <a:schemeClr val="accent2"/>
                </a:solidFill>
                <a:ea typeface="MS PGothic" pitchFamily="34" charset="-128"/>
              </a:rPr>
              <a:t>Radiation effects Data for components is important</a:t>
            </a: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50780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083692" y="2067694"/>
            <a:ext cx="4033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Arial" charset="0"/>
              </a:rPr>
              <a:t>&gt;100 Million </a:t>
            </a:r>
            <a:r>
              <a:rPr lang="fr-FR" sz="2000" dirty="0" err="1">
                <a:latin typeface="Arial" charset="0"/>
              </a:rPr>
              <a:t>degrees</a:t>
            </a:r>
            <a:r>
              <a:rPr lang="fr-FR" sz="2000" dirty="0">
                <a:latin typeface="Arial" charset="0"/>
              </a:rPr>
              <a:t> Kelvin </a:t>
            </a:r>
            <a:r>
              <a:rPr lang="fr-FR" sz="2000" dirty="0" err="1">
                <a:latin typeface="Arial" charset="0"/>
              </a:rPr>
              <a:t>needed</a:t>
            </a:r>
            <a:r>
              <a:rPr lang="fr-FR" sz="2000" dirty="0">
                <a:latin typeface="Arial" charset="0"/>
              </a:rPr>
              <a:t>, 1eV </a:t>
            </a:r>
            <a:r>
              <a:rPr lang="fr-FR" sz="2000" dirty="0" err="1">
                <a:latin typeface="Arial" charset="0"/>
              </a:rPr>
              <a:t>is</a:t>
            </a:r>
            <a:r>
              <a:rPr lang="fr-FR" sz="2000" dirty="0">
                <a:latin typeface="Arial" charset="0"/>
              </a:rPr>
              <a:t> 11605 K</a:t>
            </a:r>
          </a:p>
          <a:p>
            <a:pPr marL="342900" indent="-342900">
              <a:buFont typeface="Wingdings"/>
              <a:buChar char="Ø"/>
            </a:pPr>
            <a:endParaRPr lang="fr-FR" sz="2000" dirty="0">
              <a:latin typeface="Arial" charset="0"/>
            </a:endParaRPr>
          </a:p>
          <a:p>
            <a:r>
              <a:rPr lang="fr-FR" sz="2000" dirty="0">
                <a:latin typeface="Arial" charset="0"/>
              </a:rPr>
              <a:t>D+T =&gt; n (14 MeV) + </a:t>
            </a:r>
            <a:r>
              <a:rPr lang="el-GR" sz="2000" dirty="0">
                <a:latin typeface="Arial" charset="0"/>
              </a:rPr>
              <a:t>α</a:t>
            </a:r>
            <a:r>
              <a:rPr lang="en-US" sz="2000" dirty="0">
                <a:latin typeface="Arial" charset="0"/>
              </a:rPr>
              <a:t> (3.5 MeV)</a:t>
            </a:r>
            <a:endParaRPr lang="fr-FR" sz="2000" dirty="0">
              <a:latin typeface="Arial" charset="0"/>
            </a:endParaRPr>
          </a:p>
        </p:txBody>
      </p:sp>
      <p:sp>
        <p:nvSpPr>
          <p:cNvPr id="10" name="Rectangle 2"/>
          <p:cNvSpPr txBox="1">
            <a:spLocks noRot="1" noChangeArrowheads="1"/>
          </p:cNvSpPr>
          <p:nvPr/>
        </p:nvSpPr>
        <p:spPr bwMode="auto">
          <a:xfrm>
            <a:off x="323528" y="555526"/>
            <a:ext cx="8534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 dirty="0" err="1"/>
              <a:t>Deuterium</a:t>
            </a:r>
            <a:r>
              <a:rPr lang="fr-FR" dirty="0"/>
              <a:t>-Tritium Fusion</a:t>
            </a:r>
          </a:p>
        </p:txBody>
      </p:sp>
      <p:pic>
        <p:nvPicPr>
          <p:cNvPr id="1026" name="Picture 2" descr="1: Reaction rate averaged over a Maxwellian energy distribution as function of the temperature for different fusion reactions between hydrogen isotopes: deuterium-deuterium (D-D), deuterium-tritium (D-T) and deuterium-helium (D-3 He) [1].">
            <a:extLst>
              <a:ext uri="{FF2B5EF4-FFF2-40B4-BE49-F238E27FC236}">
                <a16:creationId xmlns:a16="http://schemas.microsoft.com/office/drawing/2014/main" id="{E9156D44-CAFC-9B15-47DD-BB2E228A7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32" y="1275606"/>
            <a:ext cx="4739505" cy="339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F5836F-89B4-CBC8-A435-5AAFA73D1F3A}"/>
              </a:ext>
            </a:extLst>
          </p:cNvPr>
          <p:cNvSpPr txBox="1"/>
          <p:nvPr/>
        </p:nvSpPr>
        <p:spPr>
          <a:xfrm>
            <a:off x="2339752" y="4560401"/>
            <a:ext cx="691276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https://www.researchgate.net/figure/Reaction-rate-averaged-over-a-Maxwellian-energy-distribution-as-function-of-the_fig1_338596522</a:t>
            </a:r>
          </a:p>
        </p:txBody>
      </p:sp>
    </p:spTree>
    <p:extLst>
      <p:ext uri="{BB962C8B-B14F-4D97-AF65-F5344CB8AC3E}">
        <p14:creationId xmlns:p14="http://schemas.microsoft.com/office/powerpoint/2010/main" val="1205044038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1316038" y="-17463"/>
            <a:ext cx="651510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Electronic Components and Radiation</a:t>
            </a:r>
          </a:p>
        </p:txBody>
      </p:sp>
      <p:pic>
        <p:nvPicPr>
          <p:cNvPr id="5529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88963"/>
            <a:ext cx="6102350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43000" y="4462463"/>
            <a:ext cx="6688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200"/>
              <a:t>577 in the port-cells, 540 in galleries, 726 in the shielded corners and 1646 in Diag Building</a:t>
            </a:r>
          </a:p>
        </p:txBody>
      </p:sp>
    </p:spTree>
    <p:extLst>
      <p:ext uri="{BB962C8B-B14F-4D97-AF65-F5344CB8AC3E}">
        <p14:creationId xmlns:p14="http://schemas.microsoft.com/office/powerpoint/2010/main" val="15967244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46" name="Object 1"/>
          <p:cNvGraphicFramePr>
            <a:graphicFrameLocks noChangeAspect="1"/>
          </p:cNvGraphicFramePr>
          <p:nvPr/>
        </p:nvGraphicFramePr>
        <p:xfrm>
          <a:off x="827088" y="449263"/>
          <a:ext cx="4697412" cy="405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9868228" imgH="5921263" progId="Visio.Drawing.11">
                  <p:embed/>
                </p:oleObj>
              </mc:Choice>
              <mc:Fallback>
                <p:oleObj name="Visio" r:id="rId3" imgW="9868228" imgH="5921263" progId="Visio.Drawing.11">
                  <p:embed/>
                  <p:pic>
                    <p:nvPicPr>
                      <p:cNvPr id="57346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49263"/>
                        <a:ext cx="4697412" cy="405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73775" y="674688"/>
            <a:ext cx="2962275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+mn-lt"/>
                <a:ea typeface="MS PGothic" panose="020B0600070205080204" pitchFamily="34" charset="-128"/>
              </a:rPr>
              <a:t>Use configurable code modules provided 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+mn-lt"/>
              <a:ea typeface="MS PGothic" panose="020B0600070205080204" pitchFamily="34" charset="-128"/>
            </a:endParaRP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+mn-lt"/>
                <a:ea typeface="MS PGothic" panose="020B0600070205080204" pitchFamily="34" charset="-128"/>
              </a:rPr>
              <a:t>Still works with CCS out of the box, all interfaces handled by infrastructure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+mn-lt"/>
              <a:ea typeface="MS PGothic" panose="020B0600070205080204" pitchFamily="34" charset="-128"/>
            </a:endParaRP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+mn-lt"/>
                <a:ea typeface="MS PGothic" panose="020B0600070205080204" pitchFamily="34" charset="-128"/>
              </a:rPr>
              <a:t>Signal exchange fully transparent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+mn-lt"/>
              <a:ea typeface="MS PGothic" panose="020B0600070205080204" pitchFamily="34" charset="-128"/>
            </a:endParaRP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+mn-lt"/>
                <a:ea typeface="MS PGothic" panose="020B0600070205080204" pitchFamily="34" charset="-128"/>
              </a:rPr>
              <a:t>Interface management drastically simplified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+mn-lt"/>
              <a:ea typeface="MS PGothic" panose="020B0600070205080204" pitchFamily="34" charset="-128"/>
            </a:endParaRP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+mn-lt"/>
                <a:ea typeface="MS PGothic" panose="020B0600070205080204" pitchFamily="34" charset="-128"/>
              </a:rPr>
              <a:t>Highly flexible, easy to maintain, scalable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+mn-lt"/>
              <a:ea typeface="MS PGothic" panose="020B0600070205080204" pitchFamily="34" charset="-128"/>
            </a:endParaRP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+mn-lt"/>
                <a:ea typeface="MS PGothic" panose="020B0600070205080204" pitchFamily="34" charset="-128"/>
              </a:rPr>
              <a:t>Synergy possible between diagnostics for similar functions (binning, averaging, calibrating, 2-out-of-3 voting, etc.)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7463" y="1584325"/>
            <a:ext cx="1420813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latin typeface="+mn-lt"/>
                <a:ea typeface="MS PGothic" panose="020B0600070205080204" pitchFamily="34" charset="-128"/>
              </a:rPr>
              <a:t>Diagnostic under resp. of DA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779713"/>
            <a:ext cx="149383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latin typeface="+mn-lt"/>
                <a:ea typeface="MS PGothic" panose="020B0600070205080204" pitchFamily="34" charset="-128"/>
              </a:rPr>
              <a:t>Diagnostic under resp. of DA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8888" y="4500563"/>
            <a:ext cx="1755775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latin typeface="+mn-lt"/>
                <a:ea typeface="MS PGothic" panose="020B0600070205080204" pitchFamily="34" charset="-128"/>
              </a:rPr>
              <a:t>Diagnostic under resp. of DA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350" y="1963738"/>
            <a:ext cx="595313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latin typeface="+mn-lt"/>
                <a:ea typeface="MS PGothic" panose="020B0600070205080204" pitchFamily="34" charset="-128"/>
              </a:rPr>
              <a:t>IO resp.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81425" y="4443413"/>
            <a:ext cx="1544638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latin typeface="+mn-lt"/>
                <a:ea typeface="MS PGothic" panose="020B0600070205080204" pitchFamily="34" charset="-128"/>
              </a:rPr>
              <a:t>Real-time signal exchange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83113" y="3922713"/>
            <a:ext cx="14859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latin typeface="+mn-lt"/>
                <a:ea typeface="MS PGothic" panose="020B0600070205080204" pitchFamily="34" charset="-128"/>
              </a:rPr>
              <a:t>Common use of the ITER</a:t>
            </a:r>
          </a:p>
          <a:p>
            <a:pPr>
              <a:defRPr/>
            </a:pPr>
            <a:r>
              <a:rPr lang="en-US" sz="900" dirty="0">
                <a:latin typeface="+mn-lt"/>
                <a:ea typeface="MS PGothic" panose="020B0600070205080204" pitchFamily="34" charset="-128"/>
              </a:rPr>
              <a:t>Real-time framework</a:t>
            </a:r>
          </a:p>
        </p:txBody>
      </p:sp>
      <p:sp>
        <p:nvSpPr>
          <p:cNvPr id="57354" name="TextBox 3"/>
          <p:cNvSpPr txBox="1">
            <a:spLocks noChangeArrowheads="1"/>
          </p:cNvSpPr>
          <p:nvPr/>
        </p:nvSpPr>
        <p:spPr bwMode="auto">
          <a:xfrm>
            <a:off x="1331913" y="0"/>
            <a:ext cx="6372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9" tIns="34285" rIns="68569" bIns="34285"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en-US" b="1" dirty="0">
                <a:solidFill>
                  <a:schemeClr val="accent6"/>
                </a:solidFill>
              </a:rPr>
              <a:t>I&amp;C Infrastructure</a:t>
            </a:r>
            <a:endParaRPr kumimoji="0" lang="en-GB" alt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242201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28509"/>
            <a:ext cx="8991600" cy="390459"/>
          </a:xfrm>
        </p:spPr>
        <p:txBody>
          <a:bodyPr/>
          <a:lstStyle/>
          <a:p>
            <a:r>
              <a:rPr lang="en-US" sz="2800" dirty="0"/>
              <a:t>I&amp;C for the Power distribution for the Diagnostics</a:t>
            </a:r>
            <a:endParaRPr lang="en-GB" sz="2800" dirty="0"/>
          </a:p>
        </p:txBody>
      </p:sp>
      <p:pic>
        <p:nvPicPr>
          <p:cNvPr id="2050" name="Picture 2" descr="https://confluence.iter.org/download/attachments/176067743/MicrosoftTeams-image%20%287%29.png?version=1&amp;modificationDate=1662709427633&amp;api=v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7613"/>
            <a:ext cx="3888433" cy="29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onfluence.iter.org/download/attachments/176067743/IMG20220908110036.jpg?version=1&amp;modificationDate=1662709774593&amp;api=v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347613"/>
            <a:ext cx="1640433" cy="29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72200" y="1347613"/>
            <a:ext cx="2736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I&amp;C subsystem of 55.NE.X0 controls and monitors the power supply to every diagnostic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prototype has been installed in </a:t>
            </a:r>
            <a:r>
              <a:rPr kumimoji="0" lang="en-US" sz="160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Corbières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verify operation and HMI</a:t>
            </a:r>
            <a:endParaRPr kumimoji="0" lang="en-GB" sz="160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3320270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2339752" y="1563638"/>
            <a:ext cx="4174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4400" b="1" dirty="0">
                <a:solidFill>
                  <a:srgbClr val="FF0000"/>
                </a:solidFill>
              </a:rPr>
              <a:t>The big Picture</a:t>
            </a:r>
            <a:endParaRPr lang="en-GB" alt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440214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8"/>
          <a:stretch/>
        </p:blipFill>
        <p:spPr>
          <a:xfrm>
            <a:off x="0" y="95250"/>
            <a:ext cx="9144000" cy="5048250"/>
          </a:xfrm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>
            <a:off x="-1" y="3818238"/>
            <a:ext cx="9144002" cy="1325264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74617">
                <a:moveTo>
                  <a:pt x="0" y="1720"/>
                </a:moveTo>
                <a:cubicBezTo>
                  <a:pt x="4188178" y="-5806"/>
                  <a:pt x="7281334" y="-13333"/>
                  <a:pt x="12192001" y="554875"/>
                </a:cubicBezTo>
                <a:lnTo>
                  <a:pt x="12192001" y="2274617"/>
                </a:lnTo>
                <a:lnTo>
                  <a:pt x="0" y="2274617"/>
                </a:lnTo>
                <a:lnTo>
                  <a:pt x="0" y="17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</p:grpSp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314474" y="3910853"/>
            <a:ext cx="8001941" cy="108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50"/>
              </a:lnSpc>
            </a:pPr>
            <a:r>
              <a:rPr lang="en-US" sz="1500" b="1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Who works for ITER? </a:t>
            </a:r>
          </a:p>
          <a:p>
            <a:r>
              <a:rPr lang="en-US" sz="1200" dirty="0"/>
              <a:t>The ITER Organization employs ~1250 staff from 35 countries, plus about 500 experts and subcontractors.</a:t>
            </a:r>
          </a:p>
          <a:p>
            <a:r>
              <a:rPr lang="en-US" sz="1200" dirty="0"/>
              <a:t>ITER Domestic Agencies (mostly Fusion for Energy, the EU-DA) has about 350 employees in France.</a:t>
            </a:r>
          </a:p>
          <a:p>
            <a:r>
              <a:rPr lang="en-US" sz="1200" dirty="0"/>
              <a:t>On the construction site, we also have about 2500 additional workers. </a:t>
            </a:r>
          </a:p>
          <a:p>
            <a:r>
              <a:rPr lang="en-US" sz="1200" dirty="0"/>
              <a:t>Globally, ITER partners also employ more than 3000 scientists, engineers, technicians, and support staff.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E430A7D1-E2BC-F6AE-E1D4-92D9F1A823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2010" y="4578170"/>
            <a:ext cx="64967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725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E1CF13E-29EA-842F-1AF0-8F7021BC91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03"/>
          <a:stretch/>
        </p:blipFill>
        <p:spPr>
          <a:xfrm>
            <a:off x="171098" y="474329"/>
            <a:ext cx="1138605" cy="10227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77B910-798E-A30A-7662-3FC5AE7FF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8616" y="474330"/>
            <a:ext cx="1232420" cy="108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29FAEB7-E0D5-DE0C-D338-925A1AB76C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4621" y="543123"/>
            <a:ext cx="1017158" cy="94241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9D56CCF-25DC-60AC-40FC-EC0F5C7EF25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163" b="10808"/>
          <a:stretch/>
        </p:blipFill>
        <p:spPr>
          <a:xfrm>
            <a:off x="1603967" y="543123"/>
            <a:ext cx="1441608" cy="9424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63C694B-C53C-9356-5576-5F8C14D1178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902"/>
          <a:stretch/>
        </p:blipFill>
        <p:spPr>
          <a:xfrm>
            <a:off x="3211150" y="507770"/>
            <a:ext cx="1180900" cy="9838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048C305-3CC5-E8F4-78F4-A04F45E8CC3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187"/>
          <a:stretch/>
        </p:blipFill>
        <p:spPr>
          <a:xfrm>
            <a:off x="7794846" y="543122"/>
            <a:ext cx="1160816" cy="9483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F2C270-23ED-BC28-DF2E-C8C0AFF0F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3377"/>
            <a:ext cx="8001000" cy="465614"/>
          </a:xfrm>
        </p:spPr>
        <p:txBody>
          <a:bodyPr/>
          <a:lstStyle/>
          <a:p>
            <a:r>
              <a:rPr lang="en-US" dirty="0"/>
              <a:t>Work to be </a:t>
            </a:r>
            <a:r>
              <a:rPr lang="en-GB" dirty="0"/>
              <a:t>done roughly?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22B2E85-3C1B-6CE6-803B-741CD9788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9622"/>
            <a:ext cx="1440000" cy="504056"/>
          </a:xfrm>
        </p:spPr>
        <p:txBody>
          <a:bodyPr lIns="0" rIns="0"/>
          <a:lstStyle/>
          <a:p>
            <a:pPr marL="0" indent="0" algn="ctr">
              <a:spcBef>
                <a:spcPts val="0"/>
              </a:spcBef>
              <a:buNone/>
            </a:pPr>
            <a:r>
              <a:rPr lang="en-GB" sz="1400" dirty="0"/>
              <a:t>Funding (getting enough!)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B46AA90-FF22-49FF-DE50-155A34D5154F}"/>
              </a:ext>
            </a:extLst>
          </p:cNvPr>
          <p:cNvSpPr txBox="1">
            <a:spLocks/>
          </p:cNvSpPr>
          <p:nvPr/>
        </p:nvSpPr>
        <p:spPr bwMode="auto">
          <a:xfrm>
            <a:off x="4622400" y="1419622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Hiring (the right people!)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45A3DA5-147D-E43E-5495-01E4B6538392}"/>
              </a:ext>
            </a:extLst>
          </p:cNvPr>
          <p:cNvSpPr txBox="1">
            <a:spLocks/>
          </p:cNvSpPr>
          <p:nvPr/>
        </p:nvSpPr>
        <p:spPr bwMode="auto">
          <a:xfrm>
            <a:off x="6163200" y="1419622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Safety &amp; Training (takes time in new industries!)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B0B4D1E-2D10-B783-4705-774D57843E2F}"/>
              </a:ext>
            </a:extLst>
          </p:cNvPr>
          <p:cNvSpPr txBox="1">
            <a:spLocks/>
          </p:cNvSpPr>
          <p:nvPr/>
        </p:nvSpPr>
        <p:spPr bwMode="auto">
          <a:xfrm>
            <a:off x="1540800" y="1419622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Managing budgets and projects and Administration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CCA683B-1A70-F3F7-41ED-849007F576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9494" y="2787774"/>
            <a:ext cx="939346" cy="959052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270B71E2-23F7-0FFA-19D5-141246D0DFE7}"/>
              </a:ext>
            </a:extLst>
          </p:cNvPr>
          <p:cNvSpPr txBox="1">
            <a:spLocks/>
          </p:cNvSpPr>
          <p:nvPr/>
        </p:nvSpPr>
        <p:spPr bwMode="auto">
          <a:xfrm>
            <a:off x="4622400" y="3795886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Mechanical and Electrical Engineering and Physics 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EEC66EC-09EC-E9B6-A629-FFB3D84205EF}"/>
              </a:ext>
            </a:extLst>
          </p:cNvPr>
          <p:cNvSpPr txBox="1">
            <a:spLocks/>
          </p:cNvSpPr>
          <p:nvPr/>
        </p:nvSpPr>
        <p:spPr bwMode="auto">
          <a:xfrm>
            <a:off x="3081600" y="1419622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System Engineering (essential for big projects!)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91874F07-FA4F-C6E1-9917-F09DE2D77540}"/>
              </a:ext>
            </a:extLst>
          </p:cNvPr>
          <p:cNvSpPr txBox="1">
            <a:spLocks/>
          </p:cNvSpPr>
          <p:nvPr/>
        </p:nvSpPr>
        <p:spPr bwMode="auto">
          <a:xfrm>
            <a:off x="7704000" y="1419622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Managing people (everyone is different!)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1840D76D-E4A3-0516-D0C5-D3CB0C52FF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79527" y="2840953"/>
            <a:ext cx="1159560" cy="954933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90A1CB85-2503-2CFF-416B-57522FA06818}"/>
              </a:ext>
            </a:extLst>
          </p:cNvPr>
          <p:cNvSpPr txBox="1">
            <a:spLocks/>
          </p:cNvSpPr>
          <p:nvPr/>
        </p:nvSpPr>
        <p:spPr bwMode="auto">
          <a:xfrm>
            <a:off x="6163200" y="3795886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Computer Aided Design (CAD) and Diagrams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BF8BCFD0-2464-822F-3A98-F088D21D25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38741" y="2845338"/>
            <a:ext cx="970518" cy="950548"/>
          </a:xfrm>
          <a:prstGeom prst="rect">
            <a:avLst/>
          </a:prstGeom>
        </p:spPr>
      </p:pic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5D3A6E27-9253-B68B-E14F-B6D4D7F6DABB}"/>
              </a:ext>
            </a:extLst>
          </p:cNvPr>
          <p:cNvSpPr txBox="1">
            <a:spLocks/>
          </p:cNvSpPr>
          <p:nvPr/>
        </p:nvSpPr>
        <p:spPr bwMode="auto">
          <a:xfrm>
            <a:off x="7704000" y="3795886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Instrumentation &amp; Control (I&amp;C) and real-time programming</a:t>
            </a:r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B93BCBD3-8868-791A-FCF3-CFEE1BE316B3}"/>
              </a:ext>
            </a:extLst>
          </p:cNvPr>
          <p:cNvSpPr txBox="1">
            <a:spLocks/>
          </p:cNvSpPr>
          <p:nvPr/>
        </p:nvSpPr>
        <p:spPr bwMode="auto">
          <a:xfrm>
            <a:off x="1540800" y="3795886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Conflict management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F7509E-2439-D25E-000E-D26FE27844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2497" y="2817529"/>
            <a:ext cx="938455" cy="95039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48D01A7-4155-1C9F-6A94-C728360B9F91}"/>
              </a:ext>
            </a:extLst>
          </p:cNvPr>
          <p:cNvSpPr txBox="1">
            <a:spLocks/>
          </p:cNvSpPr>
          <p:nvPr/>
        </p:nvSpPr>
        <p:spPr bwMode="auto">
          <a:xfrm>
            <a:off x="0" y="3795886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Leading and Team Building (developing a positive culture)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2E281B-C7C2-503B-BEAC-16D1BE064CD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31927" y="2831492"/>
            <a:ext cx="939346" cy="92247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87C1068-AA65-FE35-1DA1-7B463836F0A7}"/>
              </a:ext>
            </a:extLst>
          </p:cNvPr>
          <p:cNvSpPr txBox="1">
            <a:spLocks/>
          </p:cNvSpPr>
          <p:nvPr/>
        </p:nvSpPr>
        <p:spPr bwMode="auto">
          <a:xfrm>
            <a:off x="3081600" y="3795886"/>
            <a:ext cx="14400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287338" indent="-287338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1pPr>
            <a:lvl2pPr marL="757238" indent="-27940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2pPr>
            <a:lvl3pPr marL="1136650" indent="-188913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3pPr>
            <a:lvl4pPr marL="151130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4pPr>
            <a:lvl5pPr marL="1885950" indent="-184150" algn="l" defTabSz="7953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ＭＳ Ｐゴシック" panose="020B0600070205080204" pitchFamily="34" charset="-128"/>
                <a:cs typeface="ＭＳ Ｐゴシック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400" kern="0" dirty="0"/>
              <a:t>Overall Design and Ideas and Modelling (collaborative!)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1F334-DFFE-0D6F-0B75-4D2D3D3FD4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35904" y="2817529"/>
            <a:ext cx="1047802" cy="102641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BAB1F6E-D30B-B598-397F-E1E044A2AF8C}"/>
              </a:ext>
            </a:extLst>
          </p:cNvPr>
          <p:cNvSpPr txBox="1"/>
          <p:nvPr/>
        </p:nvSpPr>
        <p:spPr>
          <a:xfrm>
            <a:off x="1950920" y="2355726"/>
            <a:ext cx="5141360" cy="4924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  <a:latin typeface="+mj-lt"/>
              </a:rPr>
              <a:t>You must work out what your strengths are, and what are your areas where you could develop</a:t>
            </a:r>
          </a:p>
        </p:txBody>
      </p:sp>
    </p:spTree>
    <p:extLst>
      <p:ext uri="{BB962C8B-B14F-4D97-AF65-F5344CB8AC3E}">
        <p14:creationId xmlns:p14="http://schemas.microsoft.com/office/powerpoint/2010/main" val="283719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4" grpId="0"/>
      <p:bldP spid="17" grpId="0"/>
      <p:bldP spid="22" grpId="0"/>
      <p:bldP spid="25" grpId="0"/>
      <p:bldP spid="28" grpId="0"/>
      <p:bldP spid="31" grpId="0"/>
      <p:bldP spid="34" grpId="0"/>
      <p:bldP spid="37" grpId="0"/>
      <p:bldP spid="40" grpId="0"/>
      <p:bldP spid="5" grpId="0"/>
      <p:bldP spid="10" grpId="0"/>
      <p:bldP spid="4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ACD3A38-1A00-529C-5588-4CBEF87E5CF2}"/>
              </a:ext>
            </a:extLst>
          </p:cNvPr>
          <p:cNvSpPr txBox="1"/>
          <p:nvPr/>
        </p:nvSpPr>
        <p:spPr>
          <a:xfrm>
            <a:off x="2123729" y="1923678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See Video</a:t>
            </a:r>
            <a:r>
              <a:rPr lang="en-US" dirty="0"/>
              <a:t> [</a:t>
            </a:r>
            <a:r>
              <a:rPr lang="en-US" dirty="0">
                <a:hlinkClick r:id="rId3" action="ppaction://hlinkpres?slideindex=1&amp;slidetitle="/>
              </a:rPr>
              <a:t>on disk</a:t>
            </a:r>
            <a:r>
              <a:rPr lang="en-US" dirty="0"/>
              <a:t>]</a:t>
            </a:r>
          </a:p>
          <a:p>
            <a:endParaRPr lang="en-US" dirty="0"/>
          </a:p>
          <a:p>
            <a:r>
              <a:rPr lang="en-GB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https://youtu.be/iHZjgPSfZNs?si=DnKo3JwsR7dr2DWb</a:t>
            </a:r>
            <a:endParaRPr lang="en-GB" sz="18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107343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spect="1" noChangeArrowheads="1"/>
          </p:cNvSpPr>
          <p:nvPr>
            <p:ph type="title" idx="4294967295"/>
          </p:nvPr>
        </p:nvSpPr>
        <p:spPr>
          <a:xfrm>
            <a:off x="715963" y="0"/>
            <a:ext cx="7600453" cy="468313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chemeClr val="accent6"/>
                </a:solidFill>
              </a:rPr>
              <a:t>Conclusion – I issue a challenge to you all</a:t>
            </a:r>
            <a:endParaRPr lang="en-GB" altLang="en-US" sz="2800" dirty="0">
              <a:solidFill>
                <a:schemeClr val="accent6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2687" y="1113588"/>
            <a:ext cx="6778625" cy="2916324"/>
          </a:xfrm>
        </p:spPr>
        <p:txBody>
          <a:bodyPr anchor="ctr"/>
          <a:lstStyle/>
          <a:p>
            <a:pPr marL="609600" lvl="1" indent="-257175" eaLnBrk="1" hangingPunct="1">
              <a:defRPr/>
            </a:pPr>
            <a:r>
              <a:rPr lang="en-US" altLang="en-US" sz="1800" dirty="0">
                <a:solidFill>
                  <a:schemeClr val="accent2"/>
                </a:solidFill>
                <a:ea typeface="MS PGothic" pitchFamily="34" charset="-128"/>
              </a:rPr>
              <a:t>Work to high quality, making sure to balance time and cost</a:t>
            </a: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r>
              <a:rPr lang="en-US" altLang="en-US" sz="1800" dirty="0">
                <a:solidFill>
                  <a:schemeClr val="accent2"/>
                </a:solidFill>
                <a:ea typeface="MS PGothic" pitchFamily="34" charset="-128"/>
              </a:rPr>
              <a:t>Look for opportunities to innovate and simplify using modern methods, keep up with the times</a:t>
            </a:r>
          </a:p>
          <a:p>
            <a:pPr marL="352425" lvl="1" indent="0" eaLnBrk="1" hangingPunct="1">
              <a:buNone/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r>
              <a:rPr lang="en-US" altLang="en-US" sz="1800" dirty="0">
                <a:solidFill>
                  <a:schemeClr val="accent2"/>
                </a:solidFill>
                <a:ea typeface="MS PGothic" pitchFamily="34" charset="-128"/>
              </a:rPr>
              <a:t>Integrate systems to simplify where possible</a:t>
            </a:r>
          </a:p>
          <a:p>
            <a:pPr marL="609600" lvl="1" indent="-257175" eaLnBrk="1" hangingPunct="1">
              <a:defRPr/>
            </a:pPr>
            <a:endParaRPr lang="en-US" altLang="en-US" sz="1800" dirty="0">
              <a:solidFill>
                <a:schemeClr val="accent2"/>
              </a:solidFill>
              <a:ea typeface="MS PGothic" pitchFamily="34" charset="-128"/>
            </a:endParaRPr>
          </a:p>
          <a:p>
            <a:pPr marL="609600" lvl="1" indent="-257175" eaLnBrk="1" hangingPunct="1">
              <a:defRPr/>
            </a:pPr>
            <a:r>
              <a:rPr lang="en-US" altLang="en-US" sz="1800" dirty="0">
                <a:solidFill>
                  <a:schemeClr val="accent2"/>
                </a:solidFill>
                <a:ea typeface="MS PGothic" pitchFamily="34" charset="-128"/>
              </a:rPr>
              <a:t>Work hard and always believe in yourself</a:t>
            </a:r>
          </a:p>
        </p:txBody>
      </p:sp>
    </p:spTree>
    <p:extLst>
      <p:ext uri="{BB962C8B-B14F-4D97-AF65-F5344CB8AC3E}">
        <p14:creationId xmlns:p14="http://schemas.microsoft.com/office/powerpoint/2010/main" val="41803556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706424"/>
            <a:ext cx="9144000" cy="5143500"/>
          </a:xfrm>
        </p:spPr>
      </p:pic>
      <p:sp>
        <p:nvSpPr>
          <p:cNvPr id="12" name="Rectangle 32">
            <a:extLst>
              <a:ext uri="{FF2B5EF4-FFF2-40B4-BE49-F238E27FC236}">
                <a16:creationId xmlns:a16="http://schemas.microsoft.com/office/drawing/2014/main" id="{5DA64322-1F30-10CE-0262-B7AEF92DCFFE}"/>
              </a:ext>
            </a:extLst>
          </p:cNvPr>
          <p:cNvSpPr/>
          <p:nvPr/>
        </p:nvSpPr>
        <p:spPr>
          <a:xfrm>
            <a:off x="0" y="4244196"/>
            <a:ext cx="9161585" cy="899304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192001"/>
              <a:gd name="connsiteY0" fmla="*/ 12991 h 2285888"/>
              <a:gd name="connsiteX1" fmla="*/ 12180278 w 12192001"/>
              <a:gd name="connsiteY1" fmla="*/ 465499 h 2285888"/>
              <a:gd name="connsiteX2" fmla="*/ 12192001 w 12192001"/>
              <a:gd name="connsiteY2" fmla="*/ 2285888 h 2285888"/>
              <a:gd name="connsiteX3" fmla="*/ 0 w 12192001"/>
              <a:gd name="connsiteY3" fmla="*/ 2285888 h 2285888"/>
              <a:gd name="connsiteX4" fmla="*/ 0 w 12192001"/>
              <a:gd name="connsiteY4" fmla="*/ 12991 h 2285888"/>
              <a:gd name="connsiteX0" fmla="*/ 0 w 12192001"/>
              <a:gd name="connsiteY0" fmla="*/ 14880 h 2287777"/>
              <a:gd name="connsiteX1" fmla="*/ 12180278 w 12192001"/>
              <a:gd name="connsiteY1" fmla="*/ 467388 h 2287777"/>
              <a:gd name="connsiteX2" fmla="*/ 12192001 w 12192001"/>
              <a:gd name="connsiteY2" fmla="*/ 2287777 h 2287777"/>
              <a:gd name="connsiteX3" fmla="*/ 0 w 12192001"/>
              <a:gd name="connsiteY3" fmla="*/ 2287777 h 2287777"/>
              <a:gd name="connsiteX4" fmla="*/ 0 w 12192001"/>
              <a:gd name="connsiteY4" fmla="*/ 14880 h 2287777"/>
              <a:gd name="connsiteX0" fmla="*/ 0 w 12192001"/>
              <a:gd name="connsiteY0" fmla="*/ 10434 h 2283331"/>
              <a:gd name="connsiteX1" fmla="*/ 12180278 w 12192001"/>
              <a:gd name="connsiteY1" fmla="*/ 462942 h 2283331"/>
              <a:gd name="connsiteX2" fmla="*/ 12192001 w 12192001"/>
              <a:gd name="connsiteY2" fmla="*/ 2283331 h 2283331"/>
              <a:gd name="connsiteX3" fmla="*/ 0 w 12192001"/>
              <a:gd name="connsiteY3" fmla="*/ 2283331 h 2283331"/>
              <a:gd name="connsiteX4" fmla="*/ 0 w 12192001"/>
              <a:gd name="connsiteY4" fmla="*/ 10434 h 2283331"/>
              <a:gd name="connsiteX0" fmla="*/ 0 w 12192001"/>
              <a:gd name="connsiteY0" fmla="*/ 39989 h 2312886"/>
              <a:gd name="connsiteX1" fmla="*/ 12180278 w 12192001"/>
              <a:gd name="connsiteY1" fmla="*/ 398328 h 2312886"/>
              <a:gd name="connsiteX2" fmla="*/ 12192001 w 12192001"/>
              <a:gd name="connsiteY2" fmla="*/ 2312886 h 2312886"/>
              <a:gd name="connsiteX3" fmla="*/ 0 w 12192001"/>
              <a:gd name="connsiteY3" fmla="*/ 2312886 h 2312886"/>
              <a:gd name="connsiteX4" fmla="*/ 0 w 12192001"/>
              <a:gd name="connsiteY4" fmla="*/ 39989 h 2312886"/>
              <a:gd name="connsiteX0" fmla="*/ 0 w 12192001"/>
              <a:gd name="connsiteY0" fmla="*/ 1017 h 2273914"/>
              <a:gd name="connsiteX1" fmla="*/ 12180278 w 12192001"/>
              <a:gd name="connsiteY1" fmla="*/ 359356 h 2273914"/>
              <a:gd name="connsiteX2" fmla="*/ 12192001 w 12192001"/>
              <a:gd name="connsiteY2" fmla="*/ 2273914 h 2273914"/>
              <a:gd name="connsiteX3" fmla="*/ 0 w 12192001"/>
              <a:gd name="connsiteY3" fmla="*/ 2273914 h 2273914"/>
              <a:gd name="connsiteX4" fmla="*/ 0 w 12192001"/>
              <a:gd name="connsiteY4" fmla="*/ 1017 h 227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2273914">
                <a:moveTo>
                  <a:pt x="0" y="1017"/>
                </a:moveTo>
                <a:cubicBezTo>
                  <a:pt x="26487" y="3557"/>
                  <a:pt x="5546318" y="-49413"/>
                  <a:pt x="12180278" y="359356"/>
                </a:cubicBezTo>
                <a:cubicBezTo>
                  <a:pt x="12184186" y="966152"/>
                  <a:pt x="12188093" y="1667118"/>
                  <a:pt x="12192001" y="2273914"/>
                </a:cubicBezTo>
                <a:lnTo>
                  <a:pt x="0" y="2273914"/>
                </a:lnTo>
                <a:lnTo>
                  <a:pt x="0" y="10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5860385-D9BA-7199-F8D6-059C0BA2806C}"/>
              </a:ext>
            </a:extLst>
          </p:cNvPr>
          <p:cNvSpPr txBox="1"/>
          <p:nvPr/>
        </p:nvSpPr>
        <p:spPr>
          <a:xfrm>
            <a:off x="242176" y="4357091"/>
            <a:ext cx="3880599" cy="796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75" spc="-225" dirty="0">
                <a:solidFill>
                  <a:schemeClr val="accent1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Thank you!</a:t>
            </a:r>
            <a:endParaRPr lang="en-US" sz="4575" i="1" spc="-225" dirty="0">
              <a:solidFill>
                <a:schemeClr val="accent1"/>
              </a:solidFill>
              <a:latin typeface="Arial" panose="020B0604020202020204" pitchFamily="34" charset="0"/>
              <a:ea typeface="Open Sans Light" pitchFamily="2" charset="0"/>
              <a:cs typeface="Arial" panose="020B0604020202020204" pitchFamily="34" charset="0"/>
            </a:endParaRPr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3BEBEB5A-A821-17CF-0C71-AC43C61394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39491" y="4502780"/>
            <a:ext cx="1068573" cy="552710"/>
          </a:xfrm>
          <a:prstGeom prst="rect">
            <a:avLst/>
          </a:prstGeom>
        </p:spPr>
      </p:pic>
      <p:sp>
        <p:nvSpPr>
          <p:cNvPr id="9" name="Title 17"/>
          <p:cNvSpPr txBox="1">
            <a:spLocks/>
          </p:cNvSpPr>
          <p:nvPr/>
        </p:nvSpPr>
        <p:spPr>
          <a:xfrm>
            <a:off x="3980865" y="4581811"/>
            <a:ext cx="2719722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sz="1200" b="1" kern="0" dirty="0">
                <a:solidFill>
                  <a:srgbClr val="003D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ITER Open Doors Day</a:t>
            </a:r>
          </a:p>
          <a:p>
            <a:pPr algn="l">
              <a:spcAft>
                <a:spcPts val="0"/>
              </a:spcAft>
            </a:pPr>
            <a:r>
              <a:rPr lang="en-US" sz="1275" i="1" kern="0" dirty="0">
                <a:solidFill>
                  <a:srgbClr val="003D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2023</a:t>
            </a:r>
            <a:endParaRPr kumimoji="1" lang="en-US" sz="1350" b="1" dirty="0">
              <a:solidFill>
                <a:srgbClr val="003D58"/>
              </a:solidFill>
              <a:latin typeface="+mn-lt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35542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5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171" r="30891" b="1"/>
          <a:stretch/>
        </p:blipFill>
        <p:spPr>
          <a:xfrm>
            <a:off x="300613" y="0"/>
            <a:ext cx="8843387" cy="5026230"/>
          </a:xfrm>
          <a:prstGeom prst="rect">
            <a:avLst/>
          </a:prstGeom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362334" y="1362335"/>
            <a:ext cx="5152769" cy="2428102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</p:grpSp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108000" y="255503"/>
            <a:ext cx="2320102" cy="16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21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ASSEMBLING THE MACHINE: </a:t>
            </a:r>
            <a:r>
              <a:rPr lang="en-US" sz="2100" i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ITER Assembly Hall </a:t>
            </a:r>
          </a:p>
          <a:p>
            <a:pPr>
              <a:spcAft>
                <a:spcPts val="450"/>
              </a:spcAft>
            </a:pPr>
            <a:r>
              <a:rPr lang="en-US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September 2023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EDC5FF79-D73B-1D48-7DB4-25843D3FE3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2010" y="4578171"/>
            <a:ext cx="649670" cy="3240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7697356" y="4703331"/>
            <a:ext cx="3432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75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59</a:t>
            </a:fld>
            <a:endParaRPr lang="fr-FR" sz="750" dirty="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952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219" y="519112"/>
            <a:ext cx="5214938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1483519" y="-13097"/>
            <a:ext cx="60043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400" dirty="0"/>
              <a:t>What happens?</a:t>
            </a:r>
            <a:endParaRPr lang="en-GB" altLang="en-US" sz="2400" dirty="0"/>
          </a:p>
        </p:txBody>
      </p:sp>
      <p:sp>
        <p:nvSpPr>
          <p:cNvPr id="22532" name="TextBox 2"/>
          <p:cNvSpPr txBox="1">
            <a:spLocks noChangeArrowheads="1"/>
          </p:cNvSpPr>
          <p:nvPr/>
        </p:nvSpPr>
        <p:spPr bwMode="auto">
          <a:xfrm>
            <a:off x="2286000" y="519112"/>
            <a:ext cx="104067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350"/>
              <a:t>Deuterium</a:t>
            </a:r>
            <a:endParaRPr lang="en-GB" altLang="en-US" sz="1350"/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2415779" y="1869281"/>
            <a:ext cx="76181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350"/>
              <a:t>Tritium</a:t>
            </a:r>
            <a:endParaRPr lang="en-GB" altLang="en-US" sz="1350"/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5598319" y="985838"/>
            <a:ext cx="123303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350"/>
              <a:t>High energy </a:t>
            </a:r>
          </a:p>
          <a:p>
            <a:pPr eaLnBrk="1" hangingPunct="1"/>
            <a:r>
              <a:rPr lang="en-US" altLang="en-US" sz="1350"/>
              <a:t>Neutron</a:t>
            </a:r>
            <a:endParaRPr lang="en-GB" altLang="en-US" sz="1350"/>
          </a:p>
        </p:txBody>
      </p:sp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6491288" y="1887142"/>
            <a:ext cx="83869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350"/>
              <a:t>Helium</a:t>
            </a:r>
          </a:p>
          <a:p>
            <a:pPr eaLnBrk="1" hangingPunct="1"/>
            <a:r>
              <a:rPr lang="en-US" altLang="en-US" sz="1350"/>
              <a:t>nucleus</a:t>
            </a:r>
            <a:endParaRPr lang="en-GB" altLang="en-US" sz="1350"/>
          </a:p>
        </p:txBody>
      </p:sp>
      <p:sp>
        <p:nvSpPr>
          <p:cNvPr id="5" name="Hexagon 4"/>
          <p:cNvSpPr>
            <a:spLocks noChangeArrowheads="1"/>
          </p:cNvSpPr>
          <p:nvPr/>
        </p:nvSpPr>
        <p:spPr bwMode="auto">
          <a:xfrm>
            <a:off x="5310188" y="627460"/>
            <a:ext cx="1620441" cy="1241822"/>
          </a:xfrm>
          <a:prstGeom prst="hexagon">
            <a:avLst>
              <a:gd name="adj" fmla="val 25010"/>
              <a:gd name="vf" fmla="val 115470"/>
            </a:avLst>
          </a:prstGeom>
          <a:noFill/>
          <a:ln w="762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287338" indent="-287338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US" sz="10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1CE1C2-97BF-F4BF-4586-6A02B1932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883" y="3607847"/>
            <a:ext cx="7640233" cy="923330"/>
          </a:xfrm>
          <a:prstGeom prst="rect">
            <a:avLst/>
          </a:prstGeom>
          <a:solidFill>
            <a:srgbClr val="4DE5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800" dirty="0"/>
              <a:t>Need high speed of D and T ions to force collisions</a:t>
            </a:r>
          </a:p>
          <a:p>
            <a:endParaRPr lang="en-GB" altLang="en-US" sz="1800" dirty="0"/>
          </a:p>
          <a:p>
            <a:r>
              <a:rPr lang="en-GB" altLang="en-US" sz="1800" dirty="0"/>
              <a:t>Results in Helium-nucleus and n and something else too……………..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1191545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98" t="1026" b="1026"/>
          <a:stretch/>
        </p:blipFill>
        <p:spPr>
          <a:xfrm>
            <a:off x="36094" y="1005"/>
            <a:ext cx="8440153" cy="5143500"/>
          </a:xfrm>
          <a:prstGeom prst="rect">
            <a:avLst/>
          </a:prstGeom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16200000">
            <a:off x="5099764" y="1108528"/>
            <a:ext cx="5152770" cy="2935709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  <a:gd name="connsiteX0" fmla="*/ 1 w 12280001"/>
              <a:gd name="connsiteY0" fmla="*/ 216 h 2378442"/>
              <a:gd name="connsiteX1" fmla="*/ 12280000 w 12280001"/>
              <a:gd name="connsiteY1" fmla="*/ 431947 h 2378442"/>
              <a:gd name="connsiteX2" fmla="*/ 12192003 w 12280001"/>
              <a:gd name="connsiteY2" fmla="*/ 2378442 h 2378442"/>
              <a:gd name="connsiteX3" fmla="*/ 2 w 12280001"/>
              <a:gd name="connsiteY3" fmla="*/ 2378442 h 2378442"/>
              <a:gd name="connsiteX4" fmla="*/ 1 w 12280001"/>
              <a:gd name="connsiteY4" fmla="*/ 216 h 2378442"/>
              <a:gd name="connsiteX0" fmla="*/ -1 w 12279997"/>
              <a:gd name="connsiteY0" fmla="*/ 0 h 2378226"/>
              <a:gd name="connsiteX1" fmla="*/ 12279998 w 12279997"/>
              <a:gd name="connsiteY1" fmla="*/ 431731 h 2378226"/>
              <a:gd name="connsiteX2" fmla="*/ 12192001 w 12279997"/>
              <a:gd name="connsiteY2" fmla="*/ 2378226 h 2378226"/>
              <a:gd name="connsiteX3" fmla="*/ 0 w 12279997"/>
              <a:gd name="connsiteY3" fmla="*/ 2378226 h 2378226"/>
              <a:gd name="connsiteX4" fmla="*/ -1 w 12279997"/>
              <a:gd name="connsiteY4" fmla="*/ 0 h 2378226"/>
              <a:gd name="connsiteX0" fmla="*/ 1 w 12280001"/>
              <a:gd name="connsiteY0" fmla="*/ 0 h 2378226"/>
              <a:gd name="connsiteX1" fmla="*/ 12280000 w 12280001"/>
              <a:gd name="connsiteY1" fmla="*/ 431731 h 2378226"/>
              <a:gd name="connsiteX2" fmla="*/ 12192003 w 12280001"/>
              <a:gd name="connsiteY2" fmla="*/ 2378226 h 2378226"/>
              <a:gd name="connsiteX3" fmla="*/ 2 w 12280001"/>
              <a:gd name="connsiteY3" fmla="*/ 2378226 h 2378226"/>
              <a:gd name="connsiteX4" fmla="*/ 1 w 12280001"/>
              <a:gd name="connsiteY4" fmla="*/ 0 h 2378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80001" h="2378226">
                <a:moveTo>
                  <a:pt x="1" y="0"/>
                </a:moveTo>
                <a:cubicBezTo>
                  <a:pt x="4569536" y="62694"/>
                  <a:pt x="7698850" y="182395"/>
                  <a:pt x="12280000" y="431731"/>
                </a:cubicBezTo>
                <a:lnTo>
                  <a:pt x="12192003" y="2378226"/>
                </a:lnTo>
                <a:lnTo>
                  <a:pt x="2" y="2378226"/>
                </a:lnTo>
                <a:cubicBezTo>
                  <a:pt x="2" y="1620594"/>
                  <a:pt x="1" y="757632"/>
                  <a:pt x="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/>
              <a:t>a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</p:grpSp>
      <p:pic>
        <p:nvPicPr>
          <p:cNvPr id="12" name="Graphique 11">
            <a:extLst>
              <a:ext uri="{FF2B5EF4-FFF2-40B4-BE49-F238E27FC236}">
                <a16:creationId xmlns:a16="http://schemas.microsoft.com/office/drawing/2014/main" id="{ACDC038B-88BB-F690-5E42-8A3F927485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52010" y="4578170"/>
            <a:ext cx="649670" cy="324000"/>
          </a:xfrm>
          <a:prstGeom prst="rect">
            <a:avLst/>
          </a:prstGeom>
        </p:spPr>
      </p:pic>
      <p:sp>
        <p:nvSpPr>
          <p:cNvPr id="14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7697356" y="4703331"/>
            <a:ext cx="3432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750">
                <a:solidFill>
                  <a:srgbClr val="00206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60</a:t>
            </a:fld>
            <a:endParaRPr lang="fr-FR" sz="750" dirty="0">
              <a:solidFill>
                <a:srgbClr val="00206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6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6740409" y="184801"/>
            <a:ext cx="2403592" cy="2049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CRYOGENIC PLANT</a:t>
            </a:r>
          </a:p>
          <a:p>
            <a:pPr>
              <a:spcAft>
                <a:spcPts val="900"/>
              </a:spcAft>
            </a:pPr>
            <a:r>
              <a:rPr lang="en-US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75kW @ 4 Kelvin</a:t>
            </a:r>
            <a:endParaRPr lang="en-US" sz="1500" b="1" dirty="0">
              <a:solidFill>
                <a:srgbClr val="002060"/>
              </a:solidFill>
              <a:latin typeface="Ice kingdom"/>
              <a:ea typeface="Open Sans" pitchFamily="2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r>
              <a:rPr lang="en-US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Equipment installation is </a:t>
            </a:r>
            <a: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complete</a:t>
            </a:r>
            <a:r>
              <a:rPr lang="en-US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, and has entered </a:t>
            </a:r>
            <a: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pre-commissioning phase</a:t>
            </a:r>
            <a:r>
              <a:rPr lang="en-US" sz="12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>
              <a:lnSpc>
                <a:spcPts val="1350"/>
              </a:lnSpc>
              <a:spcAft>
                <a:spcPts val="900"/>
              </a:spcAft>
            </a:pP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62701" y="2271207"/>
            <a:ext cx="3345661" cy="2078210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6" t="10943" r="8777" b="7629"/>
          <a:stretch/>
        </p:blipFill>
        <p:spPr>
          <a:xfrm>
            <a:off x="222844" y="234861"/>
            <a:ext cx="3012061" cy="1800557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0206747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"/>
          <a:stretch/>
        </p:blipFill>
        <p:spPr>
          <a:xfrm>
            <a:off x="1952372" y="9270"/>
            <a:ext cx="7179596" cy="5134230"/>
          </a:xfrm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1272463" y="1272463"/>
            <a:ext cx="5152769" cy="2607845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</p:grpSp>
      <p:pic>
        <p:nvPicPr>
          <p:cNvPr id="11" name="Graphique 10">
            <a:extLst>
              <a:ext uri="{FF2B5EF4-FFF2-40B4-BE49-F238E27FC236}">
                <a16:creationId xmlns:a16="http://schemas.microsoft.com/office/drawing/2014/main" id="{EDC5FF79-D73B-1D48-7DB4-25843D3FE3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52010" y="4578171"/>
            <a:ext cx="649670" cy="324000"/>
          </a:xfrm>
          <a:prstGeom prst="rect">
            <a:avLst/>
          </a:prstGeom>
        </p:spPr>
      </p:pic>
      <p:sp>
        <p:nvSpPr>
          <p:cNvPr id="13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57166" y="241329"/>
            <a:ext cx="2463451" cy="347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CHALLENGES OF </a:t>
            </a:r>
          </a:p>
          <a:p>
            <a:pPr>
              <a:spcAft>
                <a:spcPts val="1350"/>
              </a:spcAft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FIRST-OF-A-KIND COMPONENTS</a:t>
            </a:r>
          </a:p>
          <a:p>
            <a:pPr>
              <a:spcAft>
                <a:spcPts val="900"/>
              </a:spcAft>
            </a:pPr>
            <a:r>
              <a:rPr lang="en-GB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… but the sector-to-sector welding of Vacuum Vessel sectors was reassessed to be too challenging to perform </a:t>
            </a:r>
            <a:r>
              <a:rPr lang="en-GB" sz="1500" i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in situ, </a:t>
            </a:r>
            <a:r>
              <a:rPr lang="en-GB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based on the previously identified geometric non-conformities in the field joints.</a:t>
            </a:r>
            <a:endParaRPr lang="en-US" sz="1500" dirty="0">
              <a:solidFill>
                <a:srgbClr val="002060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>
              <a:lnSpc>
                <a:spcPts val="1350"/>
              </a:lnSpc>
              <a:spcAft>
                <a:spcPts val="900"/>
              </a:spcAft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14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7697356" y="4703331"/>
            <a:ext cx="3432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75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61</a:t>
            </a:fld>
            <a:endParaRPr lang="fr-FR" sz="750" dirty="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74373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" b="-251"/>
          <a:stretch/>
        </p:blipFill>
        <p:spPr>
          <a:xfrm>
            <a:off x="54001" y="0"/>
            <a:ext cx="7715225" cy="5152768"/>
          </a:xfrm>
          <a:prstGeom prst="rect">
            <a:avLst/>
          </a:prstGeom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16200000">
            <a:off x="4995992" y="1004756"/>
            <a:ext cx="5152770" cy="3143253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  <a:gd name="connsiteX0" fmla="*/ 1 w 12280001"/>
              <a:gd name="connsiteY0" fmla="*/ 216 h 2378442"/>
              <a:gd name="connsiteX1" fmla="*/ 12280000 w 12280001"/>
              <a:gd name="connsiteY1" fmla="*/ 431947 h 2378442"/>
              <a:gd name="connsiteX2" fmla="*/ 12192003 w 12280001"/>
              <a:gd name="connsiteY2" fmla="*/ 2378442 h 2378442"/>
              <a:gd name="connsiteX3" fmla="*/ 2 w 12280001"/>
              <a:gd name="connsiteY3" fmla="*/ 2378442 h 2378442"/>
              <a:gd name="connsiteX4" fmla="*/ 1 w 12280001"/>
              <a:gd name="connsiteY4" fmla="*/ 216 h 2378442"/>
              <a:gd name="connsiteX0" fmla="*/ -1 w 12279997"/>
              <a:gd name="connsiteY0" fmla="*/ 0 h 2378226"/>
              <a:gd name="connsiteX1" fmla="*/ 12279998 w 12279997"/>
              <a:gd name="connsiteY1" fmla="*/ 431731 h 2378226"/>
              <a:gd name="connsiteX2" fmla="*/ 12192001 w 12279997"/>
              <a:gd name="connsiteY2" fmla="*/ 2378226 h 2378226"/>
              <a:gd name="connsiteX3" fmla="*/ 0 w 12279997"/>
              <a:gd name="connsiteY3" fmla="*/ 2378226 h 2378226"/>
              <a:gd name="connsiteX4" fmla="*/ -1 w 12279997"/>
              <a:gd name="connsiteY4" fmla="*/ 0 h 2378226"/>
              <a:gd name="connsiteX0" fmla="*/ 1 w 12280001"/>
              <a:gd name="connsiteY0" fmla="*/ 0 h 2378226"/>
              <a:gd name="connsiteX1" fmla="*/ 12280000 w 12280001"/>
              <a:gd name="connsiteY1" fmla="*/ 431731 h 2378226"/>
              <a:gd name="connsiteX2" fmla="*/ 12192003 w 12280001"/>
              <a:gd name="connsiteY2" fmla="*/ 2378226 h 2378226"/>
              <a:gd name="connsiteX3" fmla="*/ 2 w 12280001"/>
              <a:gd name="connsiteY3" fmla="*/ 2378226 h 2378226"/>
              <a:gd name="connsiteX4" fmla="*/ 1 w 12280001"/>
              <a:gd name="connsiteY4" fmla="*/ 0 h 2378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80001" h="2378226">
                <a:moveTo>
                  <a:pt x="1" y="0"/>
                </a:moveTo>
                <a:cubicBezTo>
                  <a:pt x="4569536" y="62694"/>
                  <a:pt x="7698850" y="182395"/>
                  <a:pt x="12280000" y="431731"/>
                </a:cubicBezTo>
                <a:lnTo>
                  <a:pt x="12192003" y="2378226"/>
                </a:lnTo>
                <a:lnTo>
                  <a:pt x="2" y="2378226"/>
                </a:lnTo>
                <a:cubicBezTo>
                  <a:pt x="2" y="1620594"/>
                  <a:pt x="1" y="757632"/>
                  <a:pt x="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/>
              <a:t>a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</p:grpSp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6599353" y="269555"/>
            <a:ext cx="2447745" cy="2026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350"/>
              </a:spcAft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CHALLENGES OF FIRST-OF-A-KIND COMPONENTS</a:t>
            </a:r>
          </a:p>
          <a:p>
            <a:pPr>
              <a:spcAft>
                <a:spcPts val="1350"/>
              </a:spcAft>
            </a:pPr>
            <a:r>
              <a:rPr lang="en-US" sz="1500" dirty="0">
                <a:solidFill>
                  <a:srgbClr val="002060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Leakage was also identified in thermal shield cooling piping due to chloride stress corrosion.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ACDC038B-88BB-F690-5E42-8A3F927485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52010" y="4578170"/>
            <a:ext cx="649670" cy="324000"/>
          </a:xfrm>
          <a:prstGeom prst="rect">
            <a:avLst/>
          </a:prstGeom>
        </p:spPr>
      </p:pic>
      <p:sp>
        <p:nvSpPr>
          <p:cNvPr id="14" name="ZoneTexte 11">
            <a:extLst>
              <a:ext uri="{FF2B5EF4-FFF2-40B4-BE49-F238E27FC236}">
                <a16:creationId xmlns:a16="http://schemas.microsoft.com/office/drawing/2014/main" id="{71FA8DDF-DFDE-4604-E4E5-71ED21F29D16}"/>
              </a:ext>
            </a:extLst>
          </p:cNvPr>
          <p:cNvSpPr txBox="1"/>
          <p:nvPr/>
        </p:nvSpPr>
        <p:spPr>
          <a:xfrm>
            <a:off x="7697356" y="4703331"/>
            <a:ext cx="3432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C4C52B0-8C01-7849-9FBD-81D69A89DA73}" type="slidenum">
              <a:rPr lang="fr-FR" sz="750">
                <a:solidFill>
                  <a:srgbClr val="00206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62</a:t>
            </a:fld>
            <a:endParaRPr lang="fr-FR" sz="750" dirty="0">
              <a:solidFill>
                <a:srgbClr val="00206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3" name="Picture 2" descr="https://www.iter.org/img/resize-900-90/www/content/com/Lists/Stories/Attachments/3818/scc_crack_1-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0349" y="2630546"/>
            <a:ext cx="2638491" cy="1596671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99238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34925" y="87313"/>
            <a:ext cx="9083675" cy="269875"/>
          </a:xfrm>
        </p:spPr>
        <p:txBody>
          <a:bodyPr/>
          <a:lstStyle/>
          <a:p>
            <a:r>
              <a:rPr lang="en-US" altLang="en-US" sz="2800" kern="1200" dirty="0">
                <a:solidFill>
                  <a:schemeClr val="accent6"/>
                </a:solidFill>
                <a:latin typeface="Century Gothic" panose="020B0502020202020204" pitchFamily="34" charset="0"/>
                <a:cs typeface="+mn-cs"/>
              </a:rPr>
              <a:t>Power Creation</a:t>
            </a:r>
            <a:endParaRPr lang="en-GB" altLang="en-US" sz="2800" kern="1200" dirty="0">
              <a:solidFill>
                <a:schemeClr val="accent6"/>
              </a:solidFill>
              <a:latin typeface="Century Gothic" panose="020B0502020202020204" pitchFamily="34" charset="0"/>
              <a:cs typeface="+mn-cs"/>
            </a:endParaRPr>
          </a:p>
        </p:txBody>
      </p:sp>
      <p:pic>
        <p:nvPicPr>
          <p:cNvPr id="73731" name="Picture 1031" descr="C:\WINDOWS\DESKTOP\UKAE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25" y="3702050"/>
            <a:ext cx="137160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Text Box 1067"/>
          <p:cNvSpPr txBox="1">
            <a:spLocks noChangeArrowheads="1"/>
          </p:cNvSpPr>
          <p:nvPr/>
        </p:nvSpPr>
        <p:spPr bwMode="auto">
          <a:xfrm>
            <a:off x="706438" y="3749675"/>
            <a:ext cx="20383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4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0" lang="en-GB" altLang="en-US" sz="1200" b="1" dirty="0">
                <a:solidFill>
                  <a:schemeClr val="accent2"/>
                </a:solidFill>
              </a:rPr>
              <a:t>Picture courtesy of the SOHO/EIT collaboration</a:t>
            </a:r>
          </a:p>
        </p:txBody>
      </p:sp>
      <p:grpSp>
        <p:nvGrpSpPr>
          <p:cNvPr id="73733" name="Group 2"/>
          <p:cNvGrpSpPr>
            <a:grpSpLocks/>
          </p:cNvGrpSpPr>
          <p:nvPr/>
        </p:nvGrpSpPr>
        <p:grpSpPr bwMode="auto">
          <a:xfrm>
            <a:off x="611188" y="446088"/>
            <a:ext cx="3529012" cy="2933700"/>
            <a:chOff x="179388" y="806748"/>
            <a:chExt cx="4557712" cy="3912890"/>
          </a:xfrm>
        </p:grpSpPr>
        <p:pic>
          <p:nvPicPr>
            <p:cNvPr id="73740" name="Picture 1065" descr="C:\WINDOWS\DESKTOP\Superprom91499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51" b="12575"/>
            <a:stretch>
              <a:fillRect/>
            </a:stretch>
          </p:blipFill>
          <p:spPr bwMode="auto">
            <a:xfrm>
              <a:off x="179388" y="1268413"/>
              <a:ext cx="4557712" cy="345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741" name="TextBox 1"/>
            <p:cNvSpPr txBox="1">
              <a:spLocks noChangeArrowheads="1"/>
            </p:cNvSpPr>
            <p:nvPr/>
          </p:nvSpPr>
          <p:spPr bwMode="auto">
            <a:xfrm>
              <a:off x="1704309" y="806748"/>
              <a:ext cx="1735611" cy="451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Sun</a:t>
              </a:r>
              <a:r>
                <a:rPr lang="en-US" altLang="en-US" sz="1600">
                  <a:sym typeface="Wingdings" panose="05000000000000000000" pitchFamily="2" charset="2"/>
                </a:rPr>
                <a:t></a:t>
              </a:r>
              <a:r>
                <a:rPr lang="en-US" altLang="en-US" sz="1600"/>
                <a:t>Fusion</a:t>
              </a:r>
              <a:endParaRPr lang="en-GB" altLang="en-US" sz="1600"/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148263" y="411163"/>
            <a:ext cx="4154487" cy="3338512"/>
            <a:chOff x="4416160" y="696725"/>
            <a:chExt cx="5179064" cy="4451538"/>
          </a:xfrm>
        </p:grpSpPr>
        <p:sp>
          <p:nvSpPr>
            <p:cNvPr id="73736" name="Text Box 1067"/>
            <p:cNvSpPr txBox="1">
              <a:spLocks noChangeArrowheads="1"/>
            </p:cNvSpPr>
            <p:nvPr/>
          </p:nvSpPr>
          <p:spPr bwMode="auto">
            <a:xfrm>
              <a:off x="5805745" y="4778828"/>
              <a:ext cx="2038350" cy="369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240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00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0" lang="en-US" altLang="en-US" sz="1200" b="1">
                  <a:solidFill>
                    <a:schemeClr val="accent2"/>
                  </a:solidFill>
                </a:rPr>
                <a:t>START Machine-CCFE</a:t>
              </a:r>
              <a:endParaRPr kumimoji="0" lang="en-GB" altLang="en-US" sz="1200" b="1">
                <a:solidFill>
                  <a:schemeClr val="accent2"/>
                </a:solidFill>
              </a:endParaRPr>
            </a:p>
          </p:txBody>
        </p:sp>
        <p:grpSp>
          <p:nvGrpSpPr>
            <p:cNvPr id="73737" name="Group 3"/>
            <p:cNvGrpSpPr>
              <a:grpSpLocks/>
            </p:cNvGrpSpPr>
            <p:nvPr/>
          </p:nvGrpSpPr>
          <p:grpSpPr bwMode="auto">
            <a:xfrm>
              <a:off x="4416160" y="696725"/>
              <a:ext cx="5179064" cy="4030850"/>
              <a:chOff x="4416160" y="696725"/>
              <a:chExt cx="5179064" cy="4030850"/>
            </a:xfrm>
          </p:grpSpPr>
          <p:pic>
            <p:nvPicPr>
              <p:cNvPr id="73738" name="Picture 1062" descr="C:\WINDOWS\DESKTOP\IoP\start3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5200" y="1249363"/>
                <a:ext cx="4308475" cy="3478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3739" name="TextBox 8"/>
              <p:cNvSpPr txBox="1">
                <a:spLocks noChangeArrowheads="1"/>
              </p:cNvSpPr>
              <p:nvPr/>
            </p:nvSpPr>
            <p:spPr bwMode="auto">
              <a:xfrm>
                <a:off x="4416160" y="696725"/>
                <a:ext cx="5179064" cy="4925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/>
                  <a:t>Our Approach to Fusion on earth</a:t>
                </a:r>
                <a:endParaRPr lang="en-GB" altLang="en-US" sz="1800"/>
              </a:p>
            </p:txBody>
          </p:sp>
        </p:grp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563938" y="3957638"/>
            <a:ext cx="5562600" cy="708025"/>
          </a:xfrm>
          <a:prstGeom prst="rect">
            <a:avLst/>
          </a:prstGeom>
          <a:solidFill>
            <a:srgbClr val="4DE5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chemeClr val="accent2"/>
                </a:solidFill>
                <a:latin typeface="Arial" panose="020B0604020202020204" pitchFamily="34" charset="0"/>
              </a:rPr>
              <a:t>Magnetic Confinement Fusion- Tokamak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chemeClr val="accent2"/>
                </a:solidFill>
                <a:latin typeface="Arial" panose="020B0604020202020204" pitchFamily="34" charset="0"/>
              </a:rPr>
              <a:t>This leads to ITER</a:t>
            </a:r>
          </a:p>
        </p:txBody>
      </p:sp>
    </p:spTree>
    <p:extLst>
      <p:ext uri="{BB962C8B-B14F-4D97-AF65-F5344CB8AC3E}">
        <p14:creationId xmlns:p14="http://schemas.microsoft.com/office/powerpoint/2010/main" val="39510491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13820" y="-11513"/>
            <a:ext cx="6627323" cy="51170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 fontAlgn="auto">
              <a:spcAft>
                <a:spcPts val="0"/>
              </a:spcAft>
              <a:defRPr/>
            </a:pPr>
            <a:r>
              <a:rPr lang="en-US" sz="21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55B4 D0  Neutron Flux Monitor EQ#7 – NFM-7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029" y="519202"/>
            <a:ext cx="6595796" cy="411720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3390" y="3447908"/>
            <a:ext cx="2124404" cy="78002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 fontAlgn="auto">
              <a:spcAft>
                <a:spcPts val="0"/>
              </a:spcAft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Lower cryostat cylinder LCC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883477" y="2486025"/>
            <a:ext cx="2212148" cy="9238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8001000" y="4343400"/>
            <a:ext cx="123825" cy="5700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80312" y="4781034"/>
            <a:ext cx="105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>
                <a:solidFill>
                  <a:srgbClr val="FF0000"/>
                </a:solidFill>
              </a:rPr>
              <a:t>NFM7 </a:t>
            </a:r>
            <a:endParaRPr lang="en-GB" sz="1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70267"/>
      </p:ext>
    </p:extLst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Fusion Product - Fusion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9582"/>
            <a:ext cx="4644045" cy="314821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Fusion power limit of  500 MW – for archiving </a:t>
            </a:r>
            <a:r>
              <a:rPr lang="en-US" sz="2000" dirty="0">
                <a:solidFill>
                  <a:srgbClr val="FF0000"/>
                </a:solidFill>
              </a:rPr>
              <a:t>for nuclear licensing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olidFill>
                  <a:srgbClr val="0070C0"/>
                </a:solidFill>
              </a:rPr>
              <a:t>Redundancy through large number.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 algn="l">
              <a:spcBef>
                <a:spcPts val="0"/>
              </a:spcBef>
              <a:buNone/>
            </a:pPr>
            <a:r>
              <a:rPr lang="en-US" sz="2000" dirty="0"/>
              <a:t>Neutron Flux Monitors NFM (fission chambers)</a:t>
            </a:r>
            <a:br>
              <a:rPr lang="en-US" sz="2000" dirty="0"/>
            </a:br>
            <a:r>
              <a:rPr lang="en-US" sz="2000" dirty="0"/>
              <a:t>Front end electronics in port-cell</a:t>
            </a:r>
            <a:br>
              <a:rPr lang="en-US" sz="2000" dirty="0"/>
            </a:br>
            <a:r>
              <a:rPr lang="en-US" sz="2000" dirty="0">
                <a:solidFill>
                  <a:srgbClr val="FF0000"/>
                </a:solidFill>
              </a:rPr>
              <a:t>Radiation hard preamplifiers?</a:t>
            </a:r>
            <a:br>
              <a:rPr lang="en-US" sz="2000" dirty="0">
                <a:solidFill>
                  <a:srgbClr val="FF0000"/>
                </a:solidFill>
              </a:rPr>
            </a:br>
            <a:endParaRPr lang="en-US" sz="2000" dirty="0">
              <a:solidFill>
                <a:srgbClr val="FF0000"/>
              </a:solidFill>
            </a:endParaRPr>
          </a:p>
          <a:p>
            <a:pPr marL="0" indent="0" algn="l">
              <a:spcBef>
                <a:spcPts val="0"/>
              </a:spcBef>
              <a:buNone/>
            </a:pPr>
            <a:r>
              <a:rPr lang="en-US" sz="2000" dirty="0">
                <a:solidFill>
                  <a:srgbClr val="0070C0"/>
                </a:solidFill>
              </a:rPr>
              <a:t>Calorimetry for diversity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en-US" sz="2000" dirty="0"/>
              <a:t>Electronics in diagnostics building</a:t>
            </a:r>
            <a:br>
              <a:rPr lang="en-US" sz="2000" dirty="0"/>
            </a:br>
            <a:r>
              <a:rPr lang="en-US" sz="2000" dirty="0">
                <a:solidFill>
                  <a:srgbClr val="FF0000"/>
                </a:solidFill>
              </a:rPr>
              <a:t>Details to be developed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endParaRPr lang="en-US" sz="1000" dirty="0"/>
          </a:p>
          <a:p>
            <a:pPr marL="0" indent="0" algn="l">
              <a:buNone/>
            </a:pPr>
            <a:endParaRPr lang="en-US" sz="1000" dirty="0"/>
          </a:p>
          <a:p>
            <a:pPr algn="l"/>
            <a:endParaRPr lang="en-US" sz="1000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6" t="18840" r="11100" b="3189"/>
          <a:stretch/>
        </p:blipFill>
        <p:spPr bwMode="auto">
          <a:xfrm>
            <a:off x="4871151" y="1275606"/>
            <a:ext cx="4124738" cy="310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657741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6858000" cy="403225"/>
          </a:xfrm>
        </p:spPr>
        <p:txBody>
          <a:bodyPr/>
          <a:lstStyle/>
          <a:p>
            <a:r>
              <a:rPr lang="fr-FR" altLang="en-US" sz="2800" dirty="0" err="1">
                <a:solidFill>
                  <a:schemeClr val="accent6"/>
                </a:solidFill>
              </a:rPr>
              <a:t>Magnetic</a:t>
            </a:r>
            <a:r>
              <a:rPr lang="fr-FR" altLang="en-US" sz="2800" dirty="0">
                <a:solidFill>
                  <a:schemeClr val="accent6"/>
                </a:solidFill>
              </a:rPr>
              <a:t> Field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004048" y="3692575"/>
            <a:ext cx="3888233" cy="92333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/>
              <a:t>Circular Road leads to a clever scheme known as a Tokamak- other options also exist</a:t>
            </a:r>
          </a:p>
        </p:txBody>
      </p:sp>
      <p:pic>
        <p:nvPicPr>
          <p:cNvPr id="52226" name="Picture 2" descr="C:\Users\walshm\AppData\Local\Microsoft\Windows\Temporary Internet Files\Content.Outlook\6V58VQW6\photo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0" y="757238"/>
            <a:ext cx="3130550" cy="273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C:\Users\walshm\AppData\Local\Microsoft\Windows\Temporary Internet Files\Content.Outlook\6V58VQW6\photo 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579438"/>
            <a:ext cx="2633662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2" descr="C:\Users\walshm\AppData\Local\Microsoft\Windows\Temporary Internet Files\Content.Outlook\6V58VQW6\photo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>
            <a:fillRect/>
          </a:stretch>
        </p:blipFill>
        <p:spPr bwMode="auto">
          <a:xfrm>
            <a:off x="1447800" y="757238"/>
            <a:ext cx="3132138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361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Several images of a machine&#10;&#10;Description automatically generated">
            <a:extLst>
              <a:ext uri="{FF2B5EF4-FFF2-40B4-BE49-F238E27FC236}">
                <a16:creationId xmlns:a16="http://schemas.microsoft.com/office/drawing/2014/main" id="{834294BC-571A-0889-A12B-74F9CF8220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7"/>
          <a:stretch/>
        </p:blipFill>
        <p:spPr>
          <a:xfrm>
            <a:off x="2277694" y="117270"/>
            <a:ext cx="6758306" cy="4922957"/>
          </a:xfrm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E97E95CA-7283-5B46-9EFB-EE7D6DEDBBB2}"/>
              </a:ext>
            </a:extLst>
          </p:cNvPr>
          <p:cNvSpPr/>
          <p:nvPr/>
        </p:nvSpPr>
        <p:spPr>
          <a:xfrm rot="5400000">
            <a:off x="-920850" y="930118"/>
            <a:ext cx="5124959" cy="3283265"/>
          </a:xfrm>
          <a:custGeom>
            <a:avLst/>
            <a:gdLst>
              <a:gd name="connsiteX0" fmla="*/ 0 w 12192001"/>
              <a:gd name="connsiteY0" fmla="*/ 0 h 2272897"/>
              <a:gd name="connsiteX1" fmla="*/ 12192001 w 12192001"/>
              <a:gd name="connsiteY1" fmla="*/ 0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0 h 2272897"/>
              <a:gd name="connsiteX1" fmla="*/ 12192001 w 12192001"/>
              <a:gd name="connsiteY1" fmla="*/ 553155 h 2272897"/>
              <a:gd name="connsiteX2" fmla="*/ 12192001 w 12192001"/>
              <a:gd name="connsiteY2" fmla="*/ 2272897 h 2272897"/>
              <a:gd name="connsiteX3" fmla="*/ 0 w 12192001"/>
              <a:gd name="connsiteY3" fmla="*/ 2272897 h 2272897"/>
              <a:gd name="connsiteX4" fmla="*/ 0 w 12192001"/>
              <a:gd name="connsiteY4" fmla="*/ 0 h 2272897"/>
              <a:gd name="connsiteX0" fmla="*/ 0 w 12192001"/>
              <a:gd name="connsiteY0" fmla="*/ 1720 h 2274617"/>
              <a:gd name="connsiteX1" fmla="*/ 12192001 w 12192001"/>
              <a:gd name="connsiteY1" fmla="*/ 554875 h 2274617"/>
              <a:gd name="connsiteX2" fmla="*/ 12192001 w 12192001"/>
              <a:gd name="connsiteY2" fmla="*/ 2274617 h 2274617"/>
              <a:gd name="connsiteX3" fmla="*/ 0 w 12192001"/>
              <a:gd name="connsiteY3" fmla="*/ 2274617 h 2274617"/>
              <a:gd name="connsiteX4" fmla="*/ 0 w 12192001"/>
              <a:gd name="connsiteY4" fmla="*/ 1720 h 2274617"/>
              <a:gd name="connsiteX0" fmla="*/ 0 w 12213973"/>
              <a:gd name="connsiteY0" fmla="*/ 15781 h 2288678"/>
              <a:gd name="connsiteX1" fmla="*/ 12213973 w 12213973"/>
              <a:gd name="connsiteY1" fmla="*/ 455559 h 2288678"/>
              <a:gd name="connsiteX2" fmla="*/ 12192001 w 12213973"/>
              <a:gd name="connsiteY2" fmla="*/ 2288678 h 2288678"/>
              <a:gd name="connsiteX3" fmla="*/ 0 w 12213973"/>
              <a:gd name="connsiteY3" fmla="*/ 2288678 h 2288678"/>
              <a:gd name="connsiteX4" fmla="*/ 0 w 12213973"/>
              <a:gd name="connsiteY4" fmla="*/ 15781 h 2288678"/>
              <a:gd name="connsiteX0" fmla="*/ 0 w 12213973"/>
              <a:gd name="connsiteY0" fmla="*/ 754 h 2273651"/>
              <a:gd name="connsiteX1" fmla="*/ 12213973 w 12213973"/>
              <a:gd name="connsiteY1" fmla="*/ 440532 h 2273651"/>
              <a:gd name="connsiteX2" fmla="*/ 12192001 w 12213973"/>
              <a:gd name="connsiteY2" fmla="*/ 2273651 h 2273651"/>
              <a:gd name="connsiteX3" fmla="*/ 0 w 12213973"/>
              <a:gd name="connsiteY3" fmla="*/ 2273651 h 2273651"/>
              <a:gd name="connsiteX4" fmla="*/ 0 w 12213973"/>
              <a:gd name="connsiteY4" fmla="*/ 754 h 2273651"/>
              <a:gd name="connsiteX0" fmla="*/ 0 w 12213973"/>
              <a:gd name="connsiteY0" fmla="*/ 286 h 2273183"/>
              <a:gd name="connsiteX1" fmla="*/ 12213973 w 12213973"/>
              <a:gd name="connsiteY1" fmla="*/ 440064 h 2273183"/>
              <a:gd name="connsiteX2" fmla="*/ 12192001 w 12213973"/>
              <a:gd name="connsiteY2" fmla="*/ 2273183 h 2273183"/>
              <a:gd name="connsiteX3" fmla="*/ 0 w 12213973"/>
              <a:gd name="connsiteY3" fmla="*/ 2273183 h 2273183"/>
              <a:gd name="connsiteX4" fmla="*/ 0 w 12213973"/>
              <a:gd name="connsiteY4" fmla="*/ 286 h 2273183"/>
              <a:gd name="connsiteX0" fmla="*/ 0 w 12235941"/>
              <a:gd name="connsiteY0" fmla="*/ 780 h 2273677"/>
              <a:gd name="connsiteX1" fmla="*/ 12235941 w 12235941"/>
              <a:gd name="connsiteY1" fmla="*/ 341354 h 2273677"/>
              <a:gd name="connsiteX2" fmla="*/ 12192001 w 12235941"/>
              <a:gd name="connsiteY2" fmla="*/ 2273677 h 2273677"/>
              <a:gd name="connsiteX3" fmla="*/ 0 w 12235941"/>
              <a:gd name="connsiteY3" fmla="*/ 2273677 h 2273677"/>
              <a:gd name="connsiteX4" fmla="*/ 0 w 12235941"/>
              <a:gd name="connsiteY4" fmla="*/ 780 h 2273677"/>
              <a:gd name="connsiteX0" fmla="*/ 0 w 12257907"/>
              <a:gd name="connsiteY0" fmla="*/ 2331 h 2275228"/>
              <a:gd name="connsiteX1" fmla="*/ 12257907 w 12257907"/>
              <a:gd name="connsiteY1" fmla="*/ 293303 h 2275228"/>
              <a:gd name="connsiteX2" fmla="*/ 12192001 w 12257907"/>
              <a:gd name="connsiteY2" fmla="*/ 2275228 h 2275228"/>
              <a:gd name="connsiteX3" fmla="*/ 0 w 12257907"/>
              <a:gd name="connsiteY3" fmla="*/ 2275228 h 2275228"/>
              <a:gd name="connsiteX4" fmla="*/ 0 w 12257907"/>
              <a:gd name="connsiteY4" fmla="*/ 2331 h 2275228"/>
              <a:gd name="connsiteX0" fmla="*/ 0 w 12257907"/>
              <a:gd name="connsiteY0" fmla="*/ 712 h 2273609"/>
              <a:gd name="connsiteX1" fmla="*/ 12257907 w 12257907"/>
              <a:gd name="connsiteY1" fmla="*/ 291684 h 2273609"/>
              <a:gd name="connsiteX2" fmla="*/ 12192001 w 12257907"/>
              <a:gd name="connsiteY2" fmla="*/ 2273609 h 2273609"/>
              <a:gd name="connsiteX3" fmla="*/ 0 w 12257907"/>
              <a:gd name="connsiteY3" fmla="*/ 2273609 h 2273609"/>
              <a:gd name="connsiteX4" fmla="*/ 0 w 12257907"/>
              <a:gd name="connsiteY4" fmla="*/ 712 h 2273609"/>
              <a:gd name="connsiteX0" fmla="*/ 0 w 12279997"/>
              <a:gd name="connsiteY0" fmla="*/ 457 h 2273354"/>
              <a:gd name="connsiteX1" fmla="*/ 12279998 w 12279997"/>
              <a:gd name="connsiteY1" fmla="*/ 326859 h 2273354"/>
              <a:gd name="connsiteX2" fmla="*/ 12192001 w 12279997"/>
              <a:gd name="connsiteY2" fmla="*/ 2273354 h 2273354"/>
              <a:gd name="connsiteX3" fmla="*/ 0 w 12279997"/>
              <a:gd name="connsiteY3" fmla="*/ 2273354 h 2273354"/>
              <a:gd name="connsiteX4" fmla="*/ 0 w 12279997"/>
              <a:gd name="connsiteY4" fmla="*/ 457 h 227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9997" h="2273354">
                <a:moveTo>
                  <a:pt x="0" y="457"/>
                </a:moveTo>
                <a:cubicBezTo>
                  <a:pt x="4188178" y="-7069"/>
                  <a:pt x="7698848" y="77523"/>
                  <a:pt x="12279998" y="326859"/>
                </a:cubicBezTo>
                <a:lnTo>
                  <a:pt x="12192001" y="2273354"/>
                </a:lnTo>
                <a:lnTo>
                  <a:pt x="0" y="2273354"/>
                </a:lnTo>
                <a:lnTo>
                  <a:pt x="0" y="4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3401892-F6E1-A046-047D-36CF119361CF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34" name="Espace réservé du texte 19">
              <a:extLst>
                <a:ext uri="{FF2B5EF4-FFF2-40B4-BE49-F238E27FC236}">
                  <a16:creationId xmlns:a16="http://schemas.microsoft.com/office/drawing/2014/main" id="{739B0032-1A15-E2B1-B4EC-4E80EF30D03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5" name="Espace réservé du texte 19">
              <a:extLst>
                <a:ext uri="{FF2B5EF4-FFF2-40B4-BE49-F238E27FC236}">
                  <a16:creationId xmlns:a16="http://schemas.microsoft.com/office/drawing/2014/main" id="{FC215C27-F9FA-056D-BBA9-2125744B56E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6714000"/>
              <a:ext cx="12192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  <p:sp>
          <p:nvSpPr>
            <p:cNvPr id="36" name="Espace réservé du texte 19">
              <a:extLst>
                <a:ext uri="{FF2B5EF4-FFF2-40B4-BE49-F238E27FC236}">
                  <a16:creationId xmlns:a16="http://schemas.microsoft.com/office/drawing/2014/main" id="{0927FD10-BD22-418F-760B-A562CE27674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3357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 dirty="0"/>
                <a:t>text</a:t>
              </a:r>
            </a:p>
          </p:txBody>
        </p:sp>
        <p:sp>
          <p:nvSpPr>
            <p:cNvPr id="37" name="Espace réservé du texte 19">
              <a:extLst>
                <a:ext uri="{FF2B5EF4-FFF2-40B4-BE49-F238E27FC236}">
                  <a16:creationId xmlns:a16="http://schemas.microsoft.com/office/drawing/2014/main" id="{6A1049DD-7B4A-6C8F-AF3F-A9C3C066D31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8691000" y="3357000"/>
              <a:ext cx="685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800" kern="1200">
                  <a:noFill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600"/>
                <a:t>text</a:t>
              </a:r>
            </a:p>
          </p:txBody>
        </p:sp>
      </p:grpSp>
      <p:sp>
        <p:nvSpPr>
          <p:cNvPr id="54" name="ZoneTexte 53">
            <a:extLst>
              <a:ext uri="{FF2B5EF4-FFF2-40B4-BE49-F238E27FC236}">
                <a16:creationId xmlns:a16="http://schemas.microsoft.com/office/drawing/2014/main" id="{6655A2D1-9070-4AA7-8ACA-4265CBD83500}"/>
              </a:ext>
            </a:extLst>
          </p:cNvPr>
          <p:cNvSpPr txBox="1"/>
          <p:nvPr/>
        </p:nvSpPr>
        <p:spPr>
          <a:xfrm>
            <a:off x="54000" y="200161"/>
            <a:ext cx="3229262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5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Many Different Options</a:t>
            </a:r>
          </a:p>
          <a:p>
            <a:pPr>
              <a:spcAft>
                <a:spcPts val="450"/>
              </a:spcAft>
            </a:pPr>
            <a:endParaRPr lang="en-GB" sz="1200" dirty="0">
              <a:solidFill>
                <a:srgbClr val="002060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3" name="ZoneTexte 53">
            <a:extLst>
              <a:ext uri="{FF2B5EF4-FFF2-40B4-BE49-F238E27FC236}">
                <a16:creationId xmlns:a16="http://schemas.microsoft.com/office/drawing/2014/main" id="{DB061F08-9EAB-C0BC-8458-498065FC5E5C}"/>
              </a:ext>
            </a:extLst>
          </p:cNvPr>
          <p:cNvSpPr txBox="1"/>
          <p:nvPr/>
        </p:nvSpPr>
        <p:spPr>
          <a:xfrm>
            <a:off x="81000" y="3799437"/>
            <a:ext cx="3229262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5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 will explore the Tokamak now</a:t>
            </a:r>
          </a:p>
          <a:p>
            <a:pPr>
              <a:spcAft>
                <a:spcPts val="450"/>
              </a:spcAft>
            </a:pPr>
            <a:endParaRPr lang="en-GB" sz="1200" dirty="0">
              <a:solidFill>
                <a:srgbClr val="002060"/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2D902B-9320-44D6-43F8-17EF561FA5D1}"/>
              </a:ext>
            </a:extLst>
          </p:cNvPr>
          <p:cNvSpPr/>
          <p:nvPr/>
        </p:nvSpPr>
        <p:spPr bwMode="auto">
          <a:xfrm>
            <a:off x="4716016" y="1779662"/>
            <a:ext cx="2376264" cy="1584176"/>
          </a:xfrm>
          <a:prstGeom prst="rect">
            <a:avLst/>
          </a:prstGeom>
          <a:noFill/>
          <a:ln w="571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55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7315200" y="4343400"/>
            <a:ext cx="40005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05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1596" y="43793"/>
            <a:ext cx="90769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chemeClr val="tx1"/>
                </a:solidFill>
              </a:rPr>
              <a:t>Example Magnetic Fusion Power Generators- TFTR, JET proved- ITER coming</a:t>
            </a:r>
            <a:endParaRPr lang="en-US" altLang="en-US" sz="1100" dirty="0">
              <a:solidFill>
                <a:schemeClr val="tx1"/>
              </a:solidFill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75"/>
          <a:stretch/>
        </p:blipFill>
        <p:spPr bwMode="auto">
          <a:xfrm>
            <a:off x="1339800" y="1563638"/>
            <a:ext cx="1787624" cy="189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66"/>
          <a:stretch/>
        </p:blipFill>
        <p:spPr bwMode="auto">
          <a:xfrm>
            <a:off x="1681808" y="3651364"/>
            <a:ext cx="1380727" cy="1001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 descr="ITER_PICTURE_081106_smal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595313"/>
            <a:ext cx="3445669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46"/>
          <a:stretch/>
        </p:blipFill>
        <p:spPr bwMode="auto">
          <a:xfrm>
            <a:off x="5486400" y="3704035"/>
            <a:ext cx="1461864" cy="853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691680" y="3898106"/>
            <a:ext cx="5823545" cy="253916"/>
          </a:xfrm>
          <a:prstGeom prst="rect">
            <a:avLst/>
          </a:prstGeom>
          <a:solidFill>
            <a:schemeClr val="accent1">
              <a:alpha val="4392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US" sz="1050"/>
          </a:p>
        </p:txBody>
      </p:sp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7315200" y="3381376"/>
            <a:ext cx="400050" cy="298847"/>
          </a:xfrm>
          <a:prstGeom prst="ellipse">
            <a:avLst/>
          </a:prstGeom>
          <a:noFill/>
          <a:ln w="762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287338" indent="-287338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95338" eaLnBrk="0" hangingPunct="0"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795338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en-US" sz="1050"/>
          </a:p>
        </p:txBody>
      </p:sp>
      <p:cxnSp>
        <p:nvCxnSpPr>
          <p:cNvPr id="5" name="Straight Arrow Connector 4"/>
          <p:cNvCxnSpPr>
            <a:cxnSpLocks noChangeShapeType="1"/>
          </p:cNvCxnSpPr>
          <p:nvPr/>
        </p:nvCxnSpPr>
        <p:spPr bwMode="auto">
          <a:xfrm>
            <a:off x="3815953" y="1275160"/>
            <a:ext cx="1670447" cy="648890"/>
          </a:xfrm>
          <a:prstGeom prst="straightConnector1">
            <a:avLst/>
          </a:prstGeom>
          <a:noFill/>
          <a:ln w="76200" algn="ctr">
            <a:solidFill>
              <a:srgbClr val="00206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0302792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3.5|9.9|6.1"/>
</p:tagLst>
</file>

<file path=ppt/theme/theme1.xml><?xml version="1.0" encoding="utf-8"?>
<a:theme xmlns:a="http://schemas.openxmlformats.org/drawingml/2006/main" name="1_ITER_PPTemplate (2)">
  <a:themeElements>
    <a:clrScheme name="1_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ITER_PPTemplate (2)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1_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ITER_PPTemplate (2)">
  <a:themeElements>
    <a:clrScheme name="1_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ITER_PPTemplate (2)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1_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ITER_PPTemplate (2)">
  <a:themeElements>
    <a:clrScheme name="1_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ITER_PPTemplate (2)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1_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166298</TotalTime>
  <Words>1913</Words>
  <Application>Microsoft Office PowerPoint</Application>
  <PresentationFormat>On-screen Show (16:9)</PresentationFormat>
  <Paragraphs>415</Paragraphs>
  <Slides>65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65</vt:i4>
      </vt:variant>
    </vt:vector>
  </HeadingPairs>
  <TitlesOfParts>
    <vt:vector size="83" baseType="lpstr">
      <vt:lpstr>MS PGothic</vt:lpstr>
      <vt:lpstr>MS PGothic</vt:lpstr>
      <vt:lpstr>Arial</vt:lpstr>
      <vt:lpstr>Arial Narrow</vt:lpstr>
      <vt:lpstr>Calibri</vt:lpstr>
      <vt:lpstr>Cambria Math</vt:lpstr>
      <vt:lpstr>Century Gothic</vt:lpstr>
      <vt:lpstr>Garamond</vt:lpstr>
      <vt:lpstr>Ice kingdom</vt:lpstr>
      <vt:lpstr>Open Sans</vt:lpstr>
      <vt:lpstr>Skia</vt:lpstr>
      <vt:lpstr>Times New Roman</vt:lpstr>
      <vt:lpstr>Wingdings</vt:lpstr>
      <vt:lpstr>1_ITER_PPTemplate (2)</vt:lpstr>
      <vt:lpstr>2_ITER_PPTemplate (2)</vt:lpstr>
      <vt:lpstr>3_ITER_PPTemplate (2)</vt:lpstr>
      <vt:lpstr>Document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Magnetic Field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 International, Integrated Team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inductive coil design  </vt:lpstr>
      <vt:lpstr>step forward: sensor development</vt:lpstr>
      <vt:lpstr>PowerPoint Presentation</vt:lpstr>
      <vt:lpstr>PowerPoint Presentation</vt:lpstr>
      <vt:lpstr>PowerPoint Presentation</vt:lpstr>
      <vt:lpstr>Status of 55.Ax FP magnetics by delivery milestone fraction (parts quantity in brackets)</vt:lpstr>
      <vt:lpstr>PowerPoint Presentation</vt:lpstr>
      <vt:lpstr>What do we do with all the magnetic signals?</vt:lpstr>
      <vt:lpstr>PowerPoint Presentation</vt:lpstr>
      <vt:lpstr>PowerPoint Presentation</vt:lpstr>
      <vt:lpstr>Dust Collection Head  design and prototype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TIP [Toroidal Interferometer/Polarimeter]</vt:lpstr>
      <vt:lpstr>PowerPoint Presentation</vt:lpstr>
      <vt:lpstr>PowerPoint Presentation</vt:lpstr>
      <vt:lpstr>Electronics and Cameras</vt:lpstr>
      <vt:lpstr>PowerPoint Presentation</vt:lpstr>
      <vt:lpstr>PowerPoint Presentation</vt:lpstr>
      <vt:lpstr>I&amp;C for the Power distribution for the Diagnostics</vt:lpstr>
      <vt:lpstr>PowerPoint Presentation</vt:lpstr>
      <vt:lpstr>PowerPoint Presentation</vt:lpstr>
      <vt:lpstr>Work to be done roughly?</vt:lpstr>
      <vt:lpstr>PowerPoint Presentation</vt:lpstr>
      <vt:lpstr>Conclusion – I issue a challenge to you 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 Creation</vt:lpstr>
      <vt:lpstr>PowerPoint Presentation</vt:lpstr>
      <vt:lpstr>Fusion Product - Fusion Power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ITER</dc:creator>
  <cp:lastModifiedBy>Walsh Michael</cp:lastModifiedBy>
  <cp:revision>1221</cp:revision>
  <cp:lastPrinted>2011-06-20T12:40:42Z</cp:lastPrinted>
  <dcterms:created xsi:type="dcterms:W3CDTF">2008-09-02T15:06:07Z</dcterms:created>
  <dcterms:modified xsi:type="dcterms:W3CDTF">2024-07-02T08:24:34Z</dcterms:modified>
</cp:coreProperties>
</file>