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Lst>
  <p:sldSz cx="9144000" cy="6858000" type="screen4x3"/>
  <p:notesSz cx="6858000" cy="9144000"/>
  <p:embeddedFontLst>
    <p:embeddedFont>
      <p:font typeface="Helvetica Neue" panose="020B0604020202020204" charset="0"/>
      <p:regular r:id="rId90"/>
      <p:bold r:id="rId91"/>
      <p:italic r:id="rId92"/>
      <p:boldItalic r:id="rId93"/>
    </p:embeddedFont>
    <p:embeddedFont>
      <p:font typeface="Tahoma" panose="020B0604030504040204" pitchFamily="34" charset="0"/>
      <p:regular r:id="rId94"/>
      <p:bold r:id="rId95"/>
    </p:embeddedFont>
    <p:embeddedFont>
      <p:font typeface="Calibri" panose="020F0502020204030204" pitchFamily="34" charset="0"/>
      <p:regular r:id="rId96"/>
      <p:bold r:id="rId97"/>
      <p:italic r:id="rId98"/>
      <p:boldItalic r:id="rId99"/>
    </p:embeddedFont>
    <p:embeddedFont>
      <p:font typeface="Comic Sans MS" panose="030F0702030302020204" pitchFamily="66" charset="0"/>
      <p:regular r:id="rId100"/>
      <p:bold r:id="rId101"/>
      <p:italic r:id="rId102"/>
      <p:boldItalic r:id="rId10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1426" y="77"/>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font" Target="fonts/font1.fntdata"/><Relationship Id="rId95"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11.fntdata"/><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font" Target="fonts/font4.fntdata"/><Relationship Id="rId98"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2.fntdata"/><Relationship Id="rId96"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5.fntdata"/><Relationship Id="rId99" Type="http://schemas.openxmlformats.org/officeDocument/2006/relationships/font" Target="fonts/font10.fntdata"/><Relationship Id="rId10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8.fntdata"/><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1292170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0" name="Google Shape;140;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5395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22" name="Google Shape;322;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latin typeface="Arial"/>
              <a:ea typeface="Arial"/>
              <a:cs typeface="Arial"/>
              <a:sym typeface="Arial"/>
            </a:endParaRPr>
          </a:p>
        </p:txBody>
      </p:sp>
      <p:sp>
        <p:nvSpPr>
          <p:cNvPr id="323" name="Google Shape;323;p8:notes"/>
          <p:cNvSpPr txBox="1">
            <a:spLocks noGrp="1"/>
          </p:cNvSpPr>
          <p:nvPr>
            <p:ph type="hdr" idx="3"/>
          </p:nvPr>
        </p:nvSpPr>
        <p:spPr>
          <a:xfrm>
            <a:off x="0" y="0"/>
            <a:ext cx="2971800" cy="457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300">
                <a:solidFill>
                  <a:schemeClr val="dk1"/>
                </a:solidFill>
                <a:latin typeface="Arial"/>
                <a:ea typeface="Arial"/>
                <a:cs typeface="Arial"/>
                <a:sym typeface="Arial"/>
              </a:rPr>
              <a:t>This is a test</a:t>
            </a:r>
            <a:endParaRPr/>
          </a:p>
        </p:txBody>
      </p:sp>
    </p:spTree>
    <p:extLst>
      <p:ext uri="{BB962C8B-B14F-4D97-AF65-F5344CB8AC3E}">
        <p14:creationId xmlns:p14="http://schemas.microsoft.com/office/powerpoint/2010/main" val="30555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2" name="Google Shape;33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66304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2" name="Google Shape;34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4129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9" name="Google Shape;34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7969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
        <p:nvSpPr>
          <p:cNvPr id="359" name="Google Shape;359;p13:notes"/>
          <p:cNvSpPr>
            <a:spLocks noGrp="1" noRot="1" noChangeAspect="1"/>
          </p:cNvSpPr>
          <p:nvPr>
            <p:ph type="sldImg" idx="2"/>
          </p:nvPr>
        </p:nvSpPr>
        <p:spPr>
          <a:xfrm>
            <a:off x="917575" y="744538"/>
            <a:ext cx="4964113"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60" name="Google Shape;360;p13:notes"/>
          <p:cNvSpPr txBox="1">
            <a:spLocks noGrp="1"/>
          </p:cNvSpPr>
          <p:nvPr>
            <p:ph type="body" idx="1"/>
          </p:nvPr>
        </p:nvSpPr>
        <p:spPr>
          <a:xfrm>
            <a:off x="906463" y="4714875"/>
            <a:ext cx="4984750" cy="44672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9435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3" name="Google Shape;383;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3675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93" name="Google Shape;393;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1422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30" name="Google Shape;430;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8102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1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
        <p:nvSpPr>
          <p:cNvPr id="443" name="Google Shape;443;p17:notes"/>
          <p:cNvSpPr>
            <a:spLocks noGrp="1" noRot="1" noChangeAspect="1"/>
          </p:cNvSpPr>
          <p:nvPr>
            <p:ph type="sldImg" idx="2"/>
          </p:nvPr>
        </p:nvSpPr>
        <p:spPr>
          <a:xfrm>
            <a:off x="917575" y="744538"/>
            <a:ext cx="4964113"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44" name="Google Shape;444;p17:notes"/>
          <p:cNvSpPr txBox="1">
            <a:spLocks noGrp="1"/>
          </p:cNvSpPr>
          <p:nvPr>
            <p:ph type="body" idx="1"/>
          </p:nvPr>
        </p:nvSpPr>
        <p:spPr>
          <a:xfrm>
            <a:off x="906463" y="4714875"/>
            <a:ext cx="4984750" cy="44672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7778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09" name="Google Shape;509;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67408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782e4e0bbe_6_118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782e4e0bbe_6_11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1457965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2" name="Google Shape;522;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3" name="Google Shape;523;p19:notes"/>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endParaRPr sz="1200">
              <a:solidFill>
                <a:schemeClr val="dk1"/>
              </a:solidFill>
              <a:latin typeface="Arial"/>
              <a:ea typeface="Arial"/>
              <a:cs typeface="Arial"/>
              <a:sym typeface="Arial"/>
            </a:endParaRPr>
          </a:p>
        </p:txBody>
      </p:sp>
      <p:sp>
        <p:nvSpPr>
          <p:cNvPr id="524" name="Google Shape;524;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20</a:t>
            </a:fld>
            <a:endParaRPr sz="1200">
              <a:solidFill>
                <a:schemeClr val="dk1"/>
              </a:solidFill>
              <a:latin typeface="Arial"/>
              <a:ea typeface="Arial"/>
              <a:cs typeface="Arial"/>
              <a:sym typeface="Arial"/>
            </a:endParaRPr>
          </a:p>
        </p:txBody>
      </p:sp>
    </p:spTree>
    <p:extLst>
      <p:ext uri="{BB962C8B-B14F-4D97-AF65-F5344CB8AC3E}">
        <p14:creationId xmlns:p14="http://schemas.microsoft.com/office/powerpoint/2010/main" val="874816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latin typeface="Calibri"/>
                <a:ea typeface="Calibri"/>
                <a:cs typeface="Calibri"/>
                <a:sym typeface="Calibri"/>
              </a:rPr>
              <a:t>21</a:t>
            </a:fld>
            <a:endParaRPr>
              <a:solidFill>
                <a:srgbClr val="000000"/>
              </a:solidFill>
              <a:latin typeface="Calibri"/>
              <a:ea typeface="Calibri"/>
              <a:cs typeface="Calibri"/>
              <a:sym typeface="Calibri"/>
            </a:endParaRPr>
          </a:p>
        </p:txBody>
      </p:sp>
      <p:sp>
        <p:nvSpPr>
          <p:cNvPr id="558" name="Google Shape;558;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59" name="Google Shape;559;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1306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0" name="Google Shape;570;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1" name="Google Shape;571;p21:notes"/>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endParaRPr sz="1200">
              <a:solidFill>
                <a:schemeClr val="dk1"/>
              </a:solidFill>
              <a:latin typeface="Arial"/>
              <a:ea typeface="Arial"/>
              <a:cs typeface="Arial"/>
              <a:sym typeface="Arial"/>
            </a:endParaRPr>
          </a:p>
        </p:txBody>
      </p:sp>
      <p:sp>
        <p:nvSpPr>
          <p:cNvPr id="572" name="Google Shape;572;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22</a:t>
            </a:fld>
            <a:endParaRPr sz="1200">
              <a:solidFill>
                <a:schemeClr val="dk1"/>
              </a:solidFill>
              <a:latin typeface="Arial"/>
              <a:ea typeface="Arial"/>
              <a:cs typeface="Arial"/>
              <a:sym typeface="Arial"/>
            </a:endParaRPr>
          </a:p>
        </p:txBody>
      </p:sp>
    </p:spTree>
    <p:extLst>
      <p:ext uri="{BB962C8B-B14F-4D97-AF65-F5344CB8AC3E}">
        <p14:creationId xmlns:p14="http://schemas.microsoft.com/office/powerpoint/2010/main" val="1442060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1" name="Google Shape;591;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71460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1" name="Google Shape;601;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0765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12" name="Google Shape;612;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5112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1782e4e0bbe_6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1782e4e0bbe_6_1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722093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g1782e4e0bbe_6_1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8" name="Google Shape;628;g1782e4e0bbe_6_1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9071422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g17b635f3931_1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8" name="Google Shape;638;g17b635f3931_1_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3156041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1782e4e0bbe_6_2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6" name="Google Shape;646;g1782e4e0bbe_6_2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47" name="Google Shape;647;g1782e4e0bbe_6_27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29</a:t>
            </a:fld>
            <a:endParaRPr/>
          </a:p>
        </p:txBody>
      </p:sp>
    </p:spTree>
    <p:extLst>
      <p:ext uri="{BB962C8B-B14F-4D97-AF65-F5344CB8AC3E}">
        <p14:creationId xmlns:p14="http://schemas.microsoft.com/office/powerpoint/2010/main" val="3580579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782e4e0bbe_6_11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782e4e0bbe_6_11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US"/>
              <a:t>2022 Corvette Stingray 3LT - Chevrolet</a:t>
            </a:r>
            <a:endParaRPr/>
          </a:p>
        </p:txBody>
      </p:sp>
    </p:spTree>
    <p:extLst>
      <p:ext uri="{BB962C8B-B14F-4D97-AF65-F5344CB8AC3E}">
        <p14:creationId xmlns:p14="http://schemas.microsoft.com/office/powerpoint/2010/main" val="726630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1782e4e0bbe_6_2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1782e4e0bbe_6_2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315462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66" name="Google Shape;666;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35915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1782e4e0bbe_6_9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1782e4e0bbe_6_9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0" name="Google Shape;680;g1782e4e0bbe_6_95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32</a:t>
            </a:fld>
            <a:endParaRPr/>
          </a:p>
        </p:txBody>
      </p:sp>
    </p:spTree>
    <p:extLst>
      <p:ext uri="{BB962C8B-B14F-4D97-AF65-F5344CB8AC3E}">
        <p14:creationId xmlns:p14="http://schemas.microsoft.com/office/powerpoint/2010/main" val="9481856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g179c1eed6ce_0_4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9" name="Google Shape;689;g179c1eed6ce_0_4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13351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g1782e4e0bbe_6_5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8" name="Google Shape;698;g1782e4e0bbe_6_5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849985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g17b635f3931_1_1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8" name="Google Shape;708;g17b635f3931_1_15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latin typeface="Times New Roman"/>
              <a:ea typeface="Times New Roman"/>
              <a:cs typeface="Times New Roman"/>
              <a:sym typeface="Times New Roman"/>
            </a:endParaRPr>
          </a:p>
        </p:txBody>
      </p:sp>
      <p:sp>
        <p:nvSpPr>
          <p:cNvPr id="709" name="Google Shape;709;g17b635f3931_1_15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Tahoma"/>
                <a:ea typeface="Tahoma"/>
                <a:cs typeface="Tahoma"/>
                <a:sym typeface="Tahoma"/>
              </a:rPr>
              <a:t>35</a:t>
            </a:fld>
            <a:endParaRPr sz="1200">
              <a:solidFill>
                <a:schemeClr val="dk1"/>
              </a:solidFill>
              <a:latin typeface="Tahoma"/>
              <a:ea typeface="Tahoma"/>
              <a:cs typeface="Tahoma"/>
              <a:sym typeface="Tahoma"/>
            </a:endParaRPr>
          </a:p>
        </p:txBody>
      </p:sp>
      <p:sp>
        <p:nvSpPr>
          <p:cNvPr id="710" name="Google Shape;710;g17b635f3931_1_153:notes"/>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endParaRPr sz="1200">
              <a:solidFill>
                <a:schemeClr val="dk1"/>
              </a:solidFill>
              <a:latin typeface="Tahoma"/>
              <a:ea typeface="Tahoma"/>
              <a:cs typeface="Tahoma"/>
              <a:sym typeface="Tahoma"/>
            </a:endParaRPr>
          </a:p>
        </p:txBody>
      </p:sp>
    </p:spTree>
    <p:extLst>
      <p:ext uri="{BB962C8B-B14F-4D97-AF65-F5344CB8AC3E}">
        <p14:creationId xmlns:p14="http://schemas.microsoft.com/office/powerpoint/2010/main" val="1799691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g1945fdbb443_0_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5" name="Google Shape;735;g1945fdbb443_0_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36" name="Google Shape;736;g1945fdbb443_0_4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extLst>
      <p:ext uri="{BB962C8B-B14F-4D97-AF65-F5344CB8AC3E}">
        <p14:creationId xmlns:p14="http://schemas.microsoft.com/office/powerpoint/2010/main" val="35179902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1945fdbb443_0_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1945fdbb443_0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47" name="Google Shape;747;g1945fdbb443_0_5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29768161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1945fdbb443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7" name="Google Shape;757;g1945fdbb443_0_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58" name="Google Shape;758;g1945fdbb443_0_6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extLst>
      <p:ext uri="{BB962C8B-B14F-4D97-AF65-F5344CB8AC3E}">
        <p14:creationId xmlns:p14="http://schemas.microsoft.com/office/powerpoint/2010/main" val="33100847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g1782e4e0bbe_6_6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9" name="Google Shape;769;g1782e4e0bbe_6_6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2442151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6" name="Google Shape;176;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80251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17b3d2704ef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17b3d2704ef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87" name="Google Shape;787;g17b3d2704ef_0_2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40</a:t>
            </a:fld>
            <a:endParaRPr/>
          </a:p>
        </p:txBody>
      </p:sp>
    </p:spTree>
    <p:extLst>
      <p:ext uri="{BB962C8B-B14F-4D97-AF65-F5344CB8AC3E}">
        <p14:creationId xmlns:p14="http://schemas.microsoft.com/office/powerpoint/2010/main" val="19690528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98" name="Google Shape;798;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2512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17b635f3931_1_5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07" name="Google Shape;807;g17b635f3931_1_56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31849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17b635f3931_1_5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17b635f3931_1_5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21" name="Google Shape;821;g17b635f3931_1_55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43</a:t>
            </a:fld>
            <a:endParaRPr/>
          </a:p>
        </p:txBody>
      </p:sp>
    </p:spTree>
    <p:extLst>
      <p:ext uri="{BB962C8B-B14F-4D97-AF65-F5344CB8AC3E}">
        <p14:creationId xmlns:p14="http://schemas.microsoft.com/office/powerpoint/2010/main" val="21869935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2"/>
        <p:cNvGrpSpPr/>
        <p:nvPr/>
      </p:nvGrpSpPr>
      <p:grpSpPr>
        <a:xfrm>
          <a:off x="0" y="0"/>
          <a:ext cx="0" cy="0"/>
          <a:chOff x="0" y="0"/>
          <a:chExt cx="0" cy="0"/>
        </a:xfrm>
      </p:grpSpPr>
      <p:sp>
        <p:nvSpPr>
          <p:cNvPr id="833" name="Google Shape;833;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34" name="Google Shape;834;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73845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179c1eed6ce_0_1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46" name="Google Shape;846;g179c1eed6ce_0_1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1394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5"/>
        <p:cNvGrpSpPr/>
        <p:nvPr/>
      </p:nvGrpSpPr>
      <p:grpSpPr>
        <a:xfrm>
          <a:off x="0" y="0"/>
          <a:ext cx="0" cy="0"/>
          <a:chOff x="0" y="0"/>
          <a:chExt cx="0" cy="0"/>
        </a:xfrm>
      </p:grpSpPr>
      <p:sp>
        <p:nvSpPr>
          <p:cNvPr id="856" name="Google Shape;856;g1782e4e0bbe_6_70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7" name="Google Shape;857;g1782e4e0bbe_6_70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14358851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67" name="Google Shape;867;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89088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5"/>
        <p:cNvGrpSpPr/>
        <p:nvPr/>
      </p:nvGrpSpPr>
      <p:grpSpPr>
        <a:xfrm>
          <a:off x="0" y="0"/>
          <a:ext cx="0" cy="0"/>
          <a:chOff x="0" y="0"/>
          <a:chExt cx="0" cy="0"/>
        </a:xfrm>
      </p:grpSpPr>
      <p:sp>
        <p:nvSpPr>
          <p:cNvPr id="876" name="Google Shape;876;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77" name="Google Shape;877;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398678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g17b635f3931_1_1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90" name="Google Shape;890;g17b635f3931_1_17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7087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2:notes"/>
          <p:cNvSpPr>
            <a:spLocks noGrp="1" noRot="1" noChangeAspect="1"/>
          </p:cNvSpPr>
          <p:nvPr>
            <p:ph type="sldImg" idx="2"/>
          </p:nvPr>
        </p:nvSpPr>
        <p:spPr>
          <a:xfrm>
            <a:off x="1222375" y="688975"/>
            <a:ext cx="4594225" cy="34448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7" name="Google Shape;187;p2:notes"/>
          <p:cNvSpPr txBox="1">
            <a:spLocks noGrp="1"/>
          </p:cNvSpPr>
          <p:nvPr>
            <p:ph type="body" idx="1"/>
          </p:nvPr>
        </p:nvSpPr>
        <p:spPr>
          <a:xfrm>
            <a:off x="703263" y="4362450"/>
            <a:ext cx="5632450" cy="41338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2300927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99" name="Google Shape;899;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09545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1782e4e0bbe_6_7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7" name="Google Shape;907;g1782e4e0bbe_6_76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345354385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17" name="Google Shape;917;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16974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25" name="Google Shape;925;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32476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g1782e4e0bbe_6_95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37" name="Google Shape;937;g1782e4e0bbe_6_9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11953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g179c1eed6ce_0_22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52" name="Google Shape;952;g179c1eed6ce_0_22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11434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1782e4e0bbe_6_8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1" name="Google Shape;961;g1782e4e0bbe_6_8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14346773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0"/>
        <p:cNvGrpSpPr/>
        <p:nvPr/>
      </p:nvGrpSpPr>
      <p:grpSpPr>
        <a:xfrm>
          <a:off x="0" y="0"/>
          <a:ext cx="0" cy="0"/>
          <a:chOff x="0" y="0"/>
          <a:chExt cx="0" cy="0"/>
        </a:xfrm>
      </p:grpSpPr>
      <p:sp>
        <p:nvSpPr>
          <p:cNvPr id="971" name="Google Shape;971;g179c1eed6ce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2" name="Google Shape;972;g179c1eed6ce_0_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73" name="Google Shape;973;g179c1eed6ce_0_1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57</a:t>
            </a:fld>
            <a:endParaRPr/>
          </a:p>
        </p:txBody>
      </p:sp>
    </p:spTree>
    <p:extLst>
      <p:ext uri="{BB962C8B-B14F-4D97-AF65-F5344CB8AC3E}">
        <p14:creationId xmlns:p14="http://schemas.microsoft.com/office/powerpoint/2010/main" val="39889355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g17b635f3931_1_68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91" name="Google Shape;991;g17b635f3931_1_68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1346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0"/>
        <p:cNvGrpSpPr/>
        <p:nvPr/>
      </p:nvGrpSpPr>
      <p:grpSpPr>
        <a:xfrm>
          <a:off x="0" y="0"/>
          <a:ext cx="0" cy="0"/>
          <a:chOff x="0" y="0"/>
          <a:chExt cx="0" cy="0"/>
        </a:xfrm>
      </p:grpSpPr>
      <p:sp>
        <p:nvSpPr>
          <p:cNvPr id="1001" name="Google Shape;1001;g17b635f3931_1_12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2" name="Google Shape;1002;g17b635f3931_1_12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03" name="Google Shape;1003;g17b635f3931_1_125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59</a:t>
            </a:fld>
            <a:endParaRPr/>
          </a:p>
        </p:txBody>
      </p:sp>
    </p:spTree>
    <p:extLst>
      <p:ext uri="{BB962C8B-B14F-4D97-AF65-F5344CB8AC3E}">
        <p14:creationId xmlns:p14="http://schemas.microsoft.com/office/powerpoint/2010/main" val="3112783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300" b="0" i="0" u="none" strike="noStrike" cap="none">
                <a:solidFill>
                  <a:schemeClr val="dk1"/>
                </a:solidFill>
                <a:latin typeface="Tahoma"/>
                <a:ea typeface="Tahoma"/>
                <a:cs typeface="Tahoma"/>
                <a:sym typeface="Tahoma"/>
              </a:rPr>
              <a:t>6</a:t>
            </a:fld>
            <a:endParaRPr sz="1300" b="0" i="0" u="none" strike="noStrike" cap="none">
              <a:solidFill>
                <a:schemeClr val="dk1"/>
              </a:solidFill>
              <a:latin typeface="Tahoma"/>
              <a:ea typeface="Tahoma"/>
              <a:cs typeface="Tahoma"/>
              <a:sym typeface="Tahoma"/>
            </a:endParaRPr>
          </a:p>
        </p:txBody>
      </p:sp>
      <p:sp>
        <p:nvSpPr>
          <p:cNvPr id="197" name="Google Shape;197;p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8" name="Google Shape;198;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31407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2"/>
        <p:cNvGrpSpPr/>
        <p:nvPr/>
      </p:nvGrpSpPr>
      <p:grpSpPr>
        <a:xfrm>
          <a:off x="0" y="0"/>
          <a:ext cx="0" cy="0"/>
          <a:chOff x="0" y="0"/>
          <a:chExt cx="0" cy="0"/>
        </a:xfrm>
      </p:grpSpPr>
      <p:sp>
        <p:nvSpPr>
          <p:cNvPr id="1013" name="Google Shape;1013;g17b635f3931_1_78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14" name="Google Shape;1014;g17b635f3931_1_78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886855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g17b635f3931_1_8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28" name="Google Shape;1028;g17b635f3931_1_8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418153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0"/>
        <p:cNvGrpSpPr/>
        <p:nvPr/>
      </p:nvGrpSpPr>
      <p:grpSpPr>
        <a:xfrm>
          <a:off x="0" y="0"/>
          <a:ext cx="0" cy="0"/>
          <a:chOff x="0" y="0"/>
          <a:chExt cx="0" cy="0"/>
        </a:xfrm>
      </p:grpSpPr>
      <p:sp>
        <p:nvSpPr>
          <p:cNvPr id="1041" name="Google Shape;1041;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42" name="Google Shape;1042;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88594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1"/>
        <p:cNvGrpSpPr/>
        <p:nvPr/>
      </p:nvGrpSpPr>
      <p:grpSpPr>
        <a:xfrm>
          <a:off x="0" y="0"/>
          <a:ext cx="0" cy="0"/>
          <a:chOff x="0" y="0"/>
          <a:chExt cx="0" cy="0"/>
        </a:xfrm>
      </p:grpSpPr>
      <p:sp>
        <p:nvSpPr>
          <p:cNvPr id="1052" name="Google Shape;1052;g17b635f3931_1_10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53" name="Google Shape;1053;g17b635f3931_1_10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493002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g17b635f3931_1_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62" name="Google Shape;1062;g17b635f3931_1_6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724890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1"/>
        <p:cNvGrpSpPr/>
        <p:nvPr/>
      </p:nvGrpSpPr>
      <p:grpSpPr>
        <a:xfrm>
          <a:off x="0" y="0"/>
          <a:ext cx="0" cy="0"/>
          <a:chOff x="0" y="0"/>
          <a:chExt cx="0" cy="0"/>
        </a:xfrm>
      </p:grpSpPr>
      <p:sp>
        <p:nvSpPr>
          <p:cNvPr id="1072" name="Google Shape;1072;g17b635f3931_1_9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73" name="Google Shape;1073;g17b635f3931_1_9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107065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1782e4e0bbe_6_12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1782e4e0bbe_6_12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41146502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Google Shape;1095;g1782e4e0bbe_6_13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6" name="Google Shape;1096;g1782e4e0bbe_6_13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12527820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6"/>
        <p:cNvGrpSpPr/>
        <p:nvPr/>
      </p:nvGrpSpPr>
      <p:grpSpPr>
        <a:xfrm>
          <a:off x="0" y="0"/>
          <a:ext cx="0" cy="0"/>
          <a:chOff x="0" y="0"/>
          <a:chExt cx="0" cy="0"/>
        </a:xfrm>
      </p:grpSpPr>
      <p:sp>
        <p:nvSpPr>
          <p:cNvPr id="1117" name="Google Shape;1117;g17b635f3931_1_12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8" name="Google Shape;1118;g17b635f3931_1_126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19" name="Google Shape;1119;g17b635f3931_1_126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68</a:t>
            </a:fld>
            <a:endParaRPr/>
          </a:p>
        </p:txBody>
      </p:sp>
    </p:spTree>
    <p:extLst>
      <p:ext uri="{BB962C8B-B14F-4D97-AF65-F5344CB8AC3E}">
        <p14:creationId xmlns:p14="http://schemas.microsoft.com/office/powerpoint/2010/main" val="18079176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6"/>
        <p:cNvGrpSpPr/>
        <p:nvPr/>
      </p:nvGrpSpPr>
      <p:grpSpPr>
        <a:xfrm>
          <a:off x="0" y="0"/>
          <a:ext cx="0" cy="0"/>
          <a:chOff x="0" y="0"/>
          <a:chExt cx="0" cy="0"/>
        </a:xfrm>
      </p:grpSpPr>
      <p:sp>
        <p:nvSpPr>
          <p:cNvPr id="1127" name="Google Shape;1127;p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28" name="Google Shape;1128;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6201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782e4e0bbe_1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782e4e0bbe_1_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30570732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8"/>
        <p:cNvGrpSpPr/>
        <p:nvPr/>
      </p:nvGrpSpPr>
      <p:grpSpPr>
        <a:xfrm>
          <a:off x="0" y="0"/>
          <a:ext cx="0" cy="0"/>
          <a:chOff x="0" y="0"/>
          <a:chExt cx="0" cy="0"/>
        </a:xfrm>
      </p:grpSpPr>
      <p:sp>
        <p:nvSpPr>
          <p:cNvPr id="1139" name="Google Shape;1139;g1782e4e0bbe_6_13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0" name="Google Shape;1140;g1782e4e0bbe_6_13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6275564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2"/>
        <p:cNvGrpSpPr/>
        <p:nvPr/>
      </p:nvGrpSpPr>
      <p:grpSpPr>
        <a:xfrm>
          <a:off x="0" y="0"/>
          <a:ext cx="0" cy="0"/>
          <a:chOff x="0" y="0"/>
          <a:chExt cx="0" cy="0"/>
        </a:xfrm>
      </p:grpSpPr>
      <p:sp>
        <p:nvSpPr>
          <p:cNvPr id="1153" name="Google Shape;1153;g1782e4e0bbe_6_14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4" name="Google Shape;1154;g1782e4e0bbe_6_14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27717621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5"/>
        <p:cNvGrpSpPr/>
        <p:nvPr/>
      </p:nvGrpSpPr>
      <p:grpSpPr>
        <a:xfrm>
          <a:off x="0" y="0"/>
          <a:ext cx="0" cy="0"/>
          <a:chOff x="0" y="0"/>
          <a:chExt cx="0" cy="0"/>
        </a:xfrm>
      </p:grpSpPr>
      <p:sp>
        <p:nvSpPr>
          <p:cNvPr id="1166" name="Google Shape;1166;p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67" name="Google Shape;1167;p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04768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5"/>
        <p:cNvGrpSpPr/>
        <p:nvPr/>
      </p:nvGrpSpPr>
      <p:grpSpPr>
        <a:xfrm>
          <a:off x="0" y="0"/>
          <a:ext cx="0" cy="0"/>
          <a:chOff x="0" y="0"/>
          <a:chExt cx="0" cy="0"/>
        </a:xfrm>
      </p:grpSpPr>
      <p:sp>
        <p:nvSpPr>
          <p:cNvPr id="1176" name="Google Shape;1176;p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77" name="Google Shape;1177;p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4774126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p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87" name="Google Shape;1187;p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403480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2"/>
        <p:cNvGrpSpPr/>
        <p:nvPr/>
      </p:nvGrpSpPr>
      <p:grpSpPr>
        <a:xfrm>
          <a:off x="0" y="0"/>
          <a:ext cx="0" cy="0"/>
          <a:chOff x="0" y="0"/>
          <a:chExt cx="0" cy="0"/>
        </a:xfrm>
      </p:grpSpPr>
      <p:sp>
        <p:nvSpPr>
          <p:cNvPr id="1193" name="Google Shape;1193;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94" name="Google Shape;1194;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928121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1"/>
        <p:cNvGrpSpPr/>
        <p:nvPr/>
      </p:nvGrpSpPr>
      <p:grpSpPr>
        <a:xfrm>
          <a:off x="0" y="0"/>
          <a:ext cx="0" cy="0"/>
          <a:chOff x="0" y="0"/>
          <a:chExt cx="0" cy="0"/>
        </a:xfrm>
      </p:grpSpPr>
      <p:sp>
        <p:nvSpPr>
          <p:cNvPr id="1202" name="Google Shape;1202;g1945fdbb443_0_1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3" name="Google Shape;1203;g1945fdbb443_0_1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04" name="Google Shape;1204;g1945fdbb443_0_11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76</a:t>
            </a:fld>
            <a:endParaRPr/>
          </a:p>
        </p:txBody>
      </p:sp>
    </p:spTree>
    <p:extLst>
      <p:ext uri="{BB962C8B-B14F-4D97-AF65-F5344CB8AC3E}">
        <p14:creationId xmlns:p14="http://schemas.microsoft.com/office/powerpoint/2010/main" val="300900992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0"/>
        <p:cNvGrpSpPr/>
        <p:nvPr/>
      </p:nvGrpSpPr>
      <p:grpSpPr>
        <a:xfrm>
          <a:off x="0" y="0"/>
          <a:ext cx="0" cy="0"/>
          <a:chOff x="0" y="0"/>
          <a:chExt cx="0" cy="0"/>
        </a:xfrm>
      </p:grpSpPr>
      <p:sp>
        <p:nvSpPr>
          <p:cNvPr id="1211" name="Google Shape;1211;g17b635f3931_1_9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2" name="Google Shape;1212;g17b635f3931_1_9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13" name="Google Shape;1213;g17b635f3931_1_91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77</a:t>
            </a:fld>
            <a:endParaRPr/>
          </a:p>
        </p:txBody>
      </p:sp>
    </p:spTree>
    <p:extLst>
      <p:ext uri="{BB962C8B-B14F-4D97-AF65-F5344CB8AC3E}">
        <p14:creationId xmlns:p14="http://schemas.microsoft.com/office/powerpoint/2010/main" val="325854285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24" name="Google Shape;1224;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980241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1"/>
        <p:cNvGrpSpPr/>
        <p:nvPr/>
      </p:nvGrpSpPr>
      <p:grpSpPr>
        <a:xfrm>
          <a:off x="0" y="0"/>
          <a:ext cx="0" cy="0"/>
          <a:chOff x="0" y="0"/>
          <a:chExt cx="0" cy="0"/>
        </a:xfrm>
      </p:grpSpPr>
      <p:sp>
        <p:nvSpPr>
          <p:cNvPr id="1232" name="Google Shape;1232;g17b635f3931_1_2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33" name="Google Shape;1233;g17b635f3931_1_27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052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6" name="Google Shape;21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01775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1782e4e0bbe_6_10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1782e4e0bbe_6_10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310892088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1"/>
        <p:cNvGrpSpPr/>
        <p:nvPr/>
      </p:nvGrpSpPr>
      <p:grpSpPr>
        <a:xfrm>
          <a:off x="0" y="0"/>
          <a:ext cx="0" cy="0"/>
          <a:chOff x="0" y="0"/>
          <a:chExt cx="0" cy="0"/>
        </a:xfrm>
      </p:grpSpPr>
      <p:sp>
        <p:nvSpPr>
          <p:cNvPr id="1262" name="Google Shape;1262;g17b635f3931_1_4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63" name="Google Shape;1263;g17b635f3931_1_46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640613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1"/>
        <p:cNvGrpSpPr/>
        <p:nvPr/>
      </p:nvGrpSpPr>
      <p:grpSpPr>
        <a:xfrm>
          <a:off x="0" y="0"/>
          <a:ext cx="0" cy="0"/>
          <a:chOff x="0" y="0"/>
          <a:chExt cx="0" cy="0"/>
        </a:xfrm>
      </p:grpSpPr>
      <p:sp>
        <p:nvSpPr>
          <p:cNvPr id="1272" name="Google Shape;1272;g17b635f3931_1_11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3" name="Google Shape;1273;g17b635f3931_1_11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67983129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4"/>
        <p:cNvGrpSpPr/>
        <p:nvPr/>
      </p:nvGrpSpPr>
      <p:grpSpPr>
        <a:xfrm>
          <a:off x="0" y="0"/>
          <a:ext cx="0" cy="0"/>
          <a:chOff x="0" y="0"/>
          <a:chExt cx="0" cy="0"/>
        </a:xfrm>
      </p:grpSpPr>
      <p:sp>
        <p:nvSpPr>
          <p:cNvPr id="1285" name="Google Shape;1285;g17b635f3931_1_3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86" name="Google Shape;1286;g17b635f3931_1_36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0684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6"/>
        <p:cNvGrpSpPr/>
        <p:nvPr/>
      </p:nvGrpSpPr>
      <p:grpSpPr>
        <a:xfrm>
          <a:off x="0" y="0"/>
          <a:ext cx="0" cy="0"/>
          <a:chOff x="0" y="0"/>
          <a:chExt cx="0" cy="0"/>
        </a:xfrm>
      </p:grpSpPr>
      <p:sp>
        <p:nvSpPr>
          <p:cNvPr id="1297" name="Google Shape;1297;g1782e4e0bbe_6_8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8" name="Google Shape;1298;g1782e4e0bbe_6_88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Tree>
    <p:extLst>
      <p:ext uri="{BB962C8B-B14F-4D97-AF65-F5344CB8AC3E}">
        <p14:creationId xmlns:p14="http://schemas.microsoft.com/office/powerpoint/2010/main" val="218707869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9"/>
        <p:cNvGrpSpPr/>
        <p:nvPr/>
      </p:nvGrpSpPr>
      <p:grpSpPr>
        <a:xfrm>
          <a:off x="0" y="0"/>
          <a:ext cx="0" cy="0"/>
          <a:chOff x="0" y="0"/>
          <a:chExt cx="0" cy="0"/>
        </a:xfrm>
      </p:grpSpPr>
      <p:sp>
        <p:nvSpPr>
          <p:cNvPr id="1310" name="Google Shape;131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11" name="Google Shape;1311;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36829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g17b635f3931_1_11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3" name="Google Shape;1323;g17b635f3931_1_11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24" name="Google Shape;1324;g17b635f3931_1_110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86</a:t>
            </a:fld>
            <a:endParaRPr/>
          </a:p>
        </p:txBody>
      </p:sp>
    </p:spTree>
    <p:extLst>
      <p:ext uri="{BB962C8B-B14F-4D97-AF65-F5344CB8AC3E}">
        <p14:creationId xmlns:p14="http://schemas.microsoft.com/office/powerpoint/2010/main" val="209069050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g17c26687c8b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6" name="Google Shape;1336;g17c26687c8b_0_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37" name="Google Shape;1337;g17c26687c8b_0_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87</a:t>
            </a:fld>
            <a:endParaRPr/>
          </a:p>
        </p:txBody>
      </p:sp>
    </p:spTree>
    <p:extLst>
      <p:ext uri="{BB962C8B-B14F-4D97-AF65-F5344CB8AC3E}">
        <p14:creationId xmlns:p14="http://schemas.microsoft.com/office/powerpoint/2010/main" val="1433438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
        <p:nvSpPr>
          <p:cNvPr id="232" name="Google Shape;232;p7:notes"/>
          <p:cNvSpPr txBox="1"/>
          <p:nvPr/>
        </p:nvSpPr>
        <p:spPr>
          <a:xfrm>
            <a:off x="3851275" y="9431338"/>
            <a:ext cx="2946400" cy="495300"/>
          </a:xfrm>
          <a:prstGeom prst="rect">
            <a:avLst/>
          </a:prstGeom>
          <a:noFill/>
          <a:ln>
            <a:noFill/>
          </a:ln>
        </p:spPr>
        <p:txBody>
          <a:bodyPr spcFirstLastPara="1" wrap="square" lIns="95400" tIns="47875" rIns="95400" bIns="47875" anchor="b" anchorCtr="0">
            <a:noAutofit/>
          </a:bodyPr>
          <a:lstStyle/>
          <a:p>
            <a:pPr marL="0" marR="0" lvl="0" indent="0" algn="r" rtl="0">
              <a:spcBef>
                <a:spcPts val="0"/>
              </a:spcBef>
              <a:spcAft>
                <a:spcPts val="0"/>
              </a:spcAft>
              <a:buClr>
                <a:srgbClr val="000000"/>
              </a:buClr>
              <a:buSzPts val="1300"/>
              <a:buFont typeface="Tahoma"/>
              <a:buNone/>
            </a:pPr>
            <a:fld id="{00000000-1234-1234-1234-123412341234}" type="slidenum">
              <a:rPr lang="en-US" sz="1300">
                <a:solidFill>
                  <a:srgbClr val="000000"/>
                </a:solidFill>
                <a:latin typeface="Tahoma"/>
                <a:ea typeface="Tahoma"/>
                <a:cs typeface="Tahoma"/>
                <a:sym typeface="Tahoma"/>
              </a:rPr>
              <a:t>9</a:t>
            </a:fld>
            <a:endParaRPr sz="1300">
              <a:solidFill>
                <a:srgbClr val="000000"/>
              </a:solidFill>
              <a:latin typeface="Tahoma"/>
              <a:ea typeface="Tahoma"/>
              <a:cs typeface="Tahoma"/>
              <a:sym typeface="Tahoma"/>
            </a:endParaRPr>
          </a:p>
        </p:txBody>
      </p:sp>
      <p:sp>
        <p:nvSpPr>
          <p:cNvPr id="233" name="Google Shape;233;p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34" name="Google Shape;234;p7:notes"/>
          <p:cNvSpPr txBox="1">
            <a:spLocks noGrp="1"/>
          </p:cNvSpPr>
          <p:nvPr>
            <p:ph type="body" idx="1"/>
          </p:nvPr>
        </p:nvSpPr>
        <p:spPr>
          <a:xfrm>
            <a:off x="906463" y="4714875"/>
            <a:ext cx="4984750" cy="44672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200"/>
              <a:buFont typeface="Arial"/>
              <a:buNone/>
            </a:pPr>
            <a:endParaRPr/>
          </a:p>
        </p:txBody>
      </p:sp>
    </p:spTree>
    <p:extLst>
      <p:ext uri="{BB962C8B-B14F-4D97-AF65-F5344CB8AC3E}">
        <p14:creationId xmlns:p14="http://schemas.microsoft.com/office/powerpoint/2010/main" val="2822744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1"/>
        <p:cNvGrpSpPr/>
        <p:nvPr/>
      </p:nvGrpSpPr>
      <p:grpSpPr>
        <a:xfrm>
          <a:off x="0" y="0"/>
          <a:ext cx="0" cy="0"/>
          <a:chOff x="0" y="0"/>
          <a:chExt cx="0" cy="0"/>
        </a:xfrm>
      </p:grpSpPr>
      <p:sp>
        <p:nvSpPr>
          <p:cNvPr id="82" name="Google Shape;82;p2"/>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
          <p:cNvSpPr txBox="1">
            <a:spLocks noGrp="1"/>
          </p:cNvSpPr>
          <p:nvPr>
            <p:ph type="body" idx="1"/>
          </p:nvPr>
        </p:nvSpPr>
        <p:spPr>
          <a:xfrm>
            <a:off x="704850" y="1609725"/>
            <a:ext cx="8215313" cy="4687888"/>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28600" algn="l">
              <a:spcBef>
                <a:spcPts val="280"/>
              </a:spcBef>
              <a:spcAft>
                <a:spcPts val="0"/>
              </a:spcAft>
              <a:buSzPts val="840"/>
              <a:buNone/>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84" name="Google Shape;84;p2"/>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b="0" i="0" u="none" strike="noStrike" cap="none">
                <a:solidFill>
                  <a:srgbClr val="9092B1"/>
                </a:solidFill>
                <a:latin typeface="Arial"/>
                <a:ea typeface="Arial"/>
                <a:cs typeface="Arial"/>
                <a:sym typeface="Arial"/>
              </a:defRPr>
            </a:lvl1pPr>
            <a:lvl2pPr marL="0" marR="0" lvl="1" indent="0" algn="r">
              <a:spcBef>
                <a:spcPts val="0"/>
              </a:spcBef>
              <a:spcAft>
                <a:spcPts val="0"/>
              </a:spcAft>
              <a:buNone/>
              <a:defRPr sz="1200" b="0" i="0" u="none" strike="noStrike" cap="none">
                <a:solidFill>
                  <a:srgbClr val="9092B1"/>
                </a:solidFill>
                <a:latin typeface="Arial"/>
                <a:ea typeface="Arial"/>
                <a:cs typeface="Arial"/>
                <a:sym typeface="Arial"/>
              </a:defRPr>
            </a:lvl2pPr>
            <a:lvl3pPr marL="0" marR="0" lvl="2" indent="0" algn="r">
              <a:spcBef>
                <a:spcPts val="0"/>
              </a:spcBef>
              <a:spcAft>
                <a:spcPts val="0"/>
              </a:spcAft>
              <a:buNone/>
              <a:defRPr sz="1200" b="0" i="0" u="none" strike="noStrike" cap="none">
                <a:solidFill>
                  <a:srgbClr val="9092B1"/>
                </a:solidFill>
                <a:latin typeface="Arial"/>
                <a:ea typeface="Arial"/>
                <a:cs typeface="Arial"/>
                <a:sym typeface="Arial"/>
              </a:defRPr>
            </a:lvl3pPr>
            <a:lvl4pPr marL="0" marR="0" lvl="3" indent="0" algn="r">
              <a:spcBef>
                <a:spcPts val="0"/>
              </a:spcBef>
              <a:spcAft>
                <a:spcPts val="0"/>
              </a:spcAft>
              <a:buNone/>
              <a:defRPr sz="1200" b="0" i="0" u="none" strike="noStrike" cap="none">
                <a:solidFill>
                  <a:srgbClr val="9092B1"/>
                </a:solidFill>
                <a:latin typeface="Arial"/>
                <a:ea typeface="Arial"/>
                <a:cs typeface="Arial"/>
                <a:sym typeface="Arial"/>
              </a:defRPr>
            </a:lvl4pPr>
            <a:lvl5pPr marL="0" marR="0" lvl="4" indent="0" algn="r">
              <a:spcBef>
                <a:spcPts val="0"/>
              </a:spcBef>
              <a:spcAft>
                <a:spcPts val="0"/>
              </a:spcAft>
              <a:buNone/>
              <a:defRPr sz="1200" b="0" i="0" u="none" strike="noStrike" cap="none">
                <a:solidFill>
                  <a:srgbClr val="9092B1"/>
                </a:solidFill>
                <a:latin typeface="Arial"/>
                <a:ea typeface="Arial"/>
                <a:cs typeface="Arial"/>
                <a:sym typeface="Arial"/>
              </a:defRPr>
            </a:lvl5pPr>
            <a:lvl6pPr marL="0" marR="0" lvl="5" indent="0" algn="r">
              <a:spcBef>
                <a:spcPts val="0"/>
              </a:spcBef>
              <a:spcAft>
                <a:spcPts val="0"/>
              </a:spcAft>
              <a:buNone/>
              <a:defRPr sz="1200" b="0" i="0" u="none" strike="noStrike" cap="none">
                <a:solidFill>
                  <a:srgbClr val="9092B1"/>
                </a:solidFill>
                <a:latin typeface="Arial"/>
                <a:ea typeface="Arial"/>
                <a:cs typeface="Arial"/>
                <a:sym typeface="Arial"/>
              </a:defRPr>
            </a:lvl6pPr>
            <a:lvl7pPr marL="0" marR="0" lvl="6" indent="0" algn="r">
              <a:spcBef>
                <a:spcPts val="0"/>
              </a:spcBef>
              <a:spcAft>
                <a:spcPts val="0"/>
              </a:spcAft>
              <a:buNone/>
              <a:defRPr sz="1200" b="0" i="0" u="none" strike="noStrike" cap="none">
                <a:solidFill>
                  <a:srgbClr val="9092B1"/>
                </a:solidFill>
                <a:latin typeface="Arial"/>
                <a:ea typeface="Arial"/>
                <a:cs typeface="Arial"/>
                <a:sym typeface="Arial"/>
              </a:defRPr>
            </a:lvl7pPr>
            <a:lvl8pPr marL="0" marR="0" lvl="7" indent="0" algn="r">
              <a:spcBef>
                <a:spcPts val="0"/>
              </a:spcBef>
              <a:spcAft>
                <a:spcPts val="0"/>
              </a:spcAft>
              <a:buNone/>
              <a:defRPr sz="1200" b="0" i="0" u="none" strike="noStrike" cap="none">
                <a:solidFill>
                  <a:srgbClr val="9092B1"/>
                </a:solidFill>
                <a:latin typeface="Arial"/>
                <a:ea typeface="Arial"/>
                <a:cs typeface="Arial"/>
                <a:sym typeface="Arial"/>
              </a:defRPr>
            </a:lvl8pPr>
            <a:lvl9pPr marL="0" marR="0" lvl="8" indent="0" algn="r">
              <a:spcBef>
                <a:spcPts val="0"/>
              </a:spcBef>
              <a:spcAft>
                <a:spcPts val="0"/>
              </a:spcAft>
              <a:buNone/>
              <a:defRPr sz="1200" b="0" i="0" u="none" strike="noStrike" cap="none">
                <a:solidFill>
                  <a:srgbClr val="9092B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5" name="Google Shape;85;p2"/>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0"/>
        <p:cNvGrpSpPr/>
        <p:nvPr/>
      </p:nvGrpSpPr>
      <p:grpSpPr>
        <a:xfrm>
          <a:off x="0" y="0"/>
          <a:ext cx="0" cy="0"/>
          <a:chOff x="0" y="0"/>
          <a:chExt cx="0" cy="0"/>
        </a:xfrm>
      </p:grpSpPr>
      <p:sp>
        <p:nvSpPr>
          <p:cNvPr id="131" name="Google Shape;131;p11"/>
          <p:cNvSpPr txBox="1">
            <a:spLocks noGrp="1"/>
          </p:cNvSpPr>
          <p:nvPr>
            <p:ph type="ctrTitle"/>
          </p:nvPr>
        </p:nvSpPr>
        <p:spPr>
          <a:xfrm>
            <a:off x="311708" y="992767"/>
            <a:ext cx="8520600" cy="2736900"/>
          </a:xfrm>
          <a:prstGeom prst="rect">
            <a:avLst/>
          </a:prstGeom>
        </p:spPr>
        <p:txBody>
          <a:bodyPr spcFirstLastPara="1" wrap="square" lIns="91425" tIns="45700" rIns="91425" bIns="45700"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2" name="Google Shape;132;p11"/>
          <p:cNvSpPr txBox="1">
            <a:spLocks noGrp="1"/>
          </p:cNvSpPr>
          <p:nvPr>
            <p:ph type="subTitle" idx="1"/>
          </p:nvPr>
        </p:nvSpPr>
        <p:spPr>
          <a:xfrm>
            <a:off x="311700" y="3778833"/>
            <a:ext cx="8520600" cy="1056900"/>
          </a:xfrm>
          <a:prstGeom prst="rect">
            <a:avLst/>
          </a:prstGeom>
        </p:spPr>
        <p:txBody>
          <a:bodyPr spcFirstLastPara="1" wrap="square" lIns="91425" tIns="45700" rIns="91425" bIns="45700" anchor="t" anchorCtr="0">
            <a:noAutofit/>
          </a:bodyPr>
          <a:lstStyle>
            <a:lvl1pPr lvl="0" algn="ctr" rtl="0">
              <a:lnSpc>
                <a:spcPct val="100000"/>
              </a:lnSpc>
              <a:spcBef>
                <a:spcPts val="400"/>
              </a:spcBef>
              <a:spcAft>
                <a:spcPts val="0"/>
              </a:spcAft>
              <a:buSzPts val="2800"/>
              <a:buNone/>
              <a:defRPr sz="2800"/>
            </a:lvl1pPr>
            <a:lvl2pPr lvl="1" algn="ctr" rtl="0">
              <a:lnSpc>
                <a:spcPct val="100000"/>
              </a:lnSpc>
              <a:spcBef>
                <a:spcPts val="360"/>
              </a:spcBef>
              <a:spcAft>
                <a:spcPts val="0"/>
              </a:spcAft>
              <a:buSzPts val="2800"/>
              <a:buNone/>
              <a:defRPr sz="2800"/>
            </a:lvl2pPr>
            <a:lvl3pPr lvl="2" algn="ctr" rtl="0">
              <a:lnSpc>
                <a:spcPct val="100000"/>
              </a:lnSpc>
              <a:spcBef>
                <a:spcPts val="320"/>
              </a:spcBef>
              <a:spcAft>
                <a:spcPts val="0"/>
              </a:spcAft>
              <a:buSzPts val="2800"/>
              <a:buNone/>
              <a:defRPr sz="2800"/>
            </a:lvl3pPr>
            <a:lvl4pPr lvl="3" algn="ctr" rtl="0">
              <a:lnSpc>
                <a:spcPct val="100000"/>
              </a:lnSpc>
              <a:spcBef>
                <a:spcPts val="280"/>
              </a:spcBef>
              <a:spcAft>
                <a:spcPts val="0"/>
              </a:spcAft>
              <a:buSzPts val="2800"/>
              <a:buNone/>
              <a:defRPr sz="2800"/>
            </a:lvl4pPr>
            <a:lvl5pPr lvl="4" algn="ctr" rtl="0">
              <a:lnSpc>
                <a:spcPct val="100000"/>
              </a:lnSpc>
              <a:spcBef>
                <a:spcPts val="280"/>
              </a:spcBef>
              <a:spcAft>
                <a:spcPts val="0"/>
              </a:spcAft>
              <a:buSzPts val="2800"/>
              <a:buNone/>
              <a:defRPr sz="2800"/>
            </a:lvl5pPr>
            <a:lvl6pPr lvl="5" algn="ctr" rtl="0">
              <a:lnSpc>
                <a:spcPct val="100000"/>
              </a:lnSpc>
              <a:spcBef>
                <a:spcPts val="400"/>
              </a:spcBef>
              <a:spcAft>
                <a:spcPts val="0"/>
              </a:spcAft>
              <a:buSzPts val="2800"/>
              <a:buNone/>
              <a:defRPr sz="2800"/>
            </a:lvl6pPr>
            <a:lvl7pPr lvl="6" algn="ctr" rtl="0">
              <a:lnSpc>
                <a:spcPct val="100000"/>
              </a:lnSpc>
              <a:spcBef>
                <a:spcPts val="400"/>
              </a:spcBef>
              <a:spcAft>
                <a:spcPts val="0"/>
              </a:spcAft>
              <a:buSzPts val="2800"/>
              <a:buNone/>
              <a:defRPr sz="2800"/>
            </a:lvl7pPr>
            <a:lvl8pPr lvl="7" algn="ctr" rtl="0">
              <a:lnSpc>
                <a:spcPct val="100000"/>
              </a:lnSpc>
              <a:spcBef>
                <a:spcPts val="400"/>
              </a:spcBef>
              <a:spcAft>
                <a:spcPts val="0"/>
              </a:spcAft>
              <a:buSzPts val="2800"/>
              <a:buNone/>
              <a:defRPr sz="2800"/>
            </a:lvl8pPr>
            <a:lvl9pPr lvl="8" algn="ctr" rtl="0">
              <a:lnSpc>
                <a:spcPct val="100000"/>
              </a:lnSpc>
              <a:spcBef>
                <a:spcPts val="400"/>
              </a:spcBef>
              <a:spcAft>
                <a:spcPts val="0"/>
              </a:spcAft>
              <a:buSzPts val="2800"/>
              <a:buNone/>
              <a:defRPr sz="2800"/>
            </a:lvl9pPr>
          </a:lstStyle>
          <a:p>
            <a:endParaRPr/>
          </a:p>
        </p:txBody>
      </p:sp>
      <p:sp>
        <p:nvSpPr>
          <p:cNvPr id="133" name="Google Shape;133;p11"/>
          <p:cNvSpPr txBox="1">
            <a:spLocks noGrp="1"/>
          </p:cNvSpPr>
          <p:nvPr>
            <p:ph type="sldNum" idx="12"/>
          </p:nvPr>
        </p:nvSpPr>
        <p:spPr>
          <a:xfrm>
            <a:off x="8472458" y="6217622"/>
            <a:ext cx="548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4"/>
        <p:cNvGrpSpPr/>
        <p:nvPr/>
      </p:nvGrpSpPr>
      <p:grpSpPr>
        <a:xfrm>
          <a:off x="0" y="0"/>
          <a:ext cx="0" cy="0"/>
          <a:chOff x="0" y="0"/>
          <a:chExt cx="0" cy="0"/>
        </a:xfrm>
      </p:grpSpPr>
      <p:sp>
        <p:nvSpPr>
          <p:cNvPr id="135" name="Google Shape;135;p12"/>
          <p:cNvSpPr txBox="1">
            <a:spLocks noGrp="1"/>
          </p:cNvSpPr>
          <p:nvPr>
            <p:ph type="title"/>
          </p:nvPr>
        </p:nvSpPr>
        <p:spPr>
          <a:xfrm>
            <a:off x="311700" y="593367"/>
            <a:ext cx="8520600" cy="763500"/>
          </a:xfrm>
          <a:prstGeom prst="rect">
            <a:avLst/>
          </a:prstGeom>
        </p:spPr>
        <p:txBody>
          <a:bodyPr spcFirstLastPara="1" wrap="square" lIns="91425" tIns="45700" rIns="91425" bIns="45700" anchor="b"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6" name="Google Shape;136;p12"/>
          <p:cNvSpPr txBox="1">
            <a:spLocks noGrp="1"/>
          </p:cNvSpPr>
          <p:nvPr>
            <p:ph type="body" idx="1"/>
          </p:nvPr>
        </p:nvSpPr>
        <p:spPr>
          <a:xfrm>
            <a:off x="311700" y="1536633"/>
            <a:ext cx="8520600" cy="4555200"/>
          </a:xfrm>
          <a:prstGeom prst="rect">
            <a:avLst/>
          </a:prstGeom>
        </p:spPr>
        <p:txBody>
          <a:bodyPr spcFirstLastPara="1" wrap="square" lIns="91425" tIns="45700" rIns="91425" bIns="45700" anchor="t" anchorCtr="0">
            <a:noAutofit/>
          </a:bodyPr>
          <a:lstStyle>
            <a:lvl1pPr marL="457200" lvl="0" indent="-342900" rtl="0">
              <a:spcBef>
                <a:spcPts val="400"/>
              </a:spcBef>
              <a:spcAft>
                <a:spcPts val="0"/>
              </a:spcAft>
              <a:buSzPts val="1800"/>
              <a:buChar char="◆"/>
              <a:defRPr/>
            </a:lvl1pPr>
            <a:lvl2pPr marL="914400" lvl="1" indent="-331469" rtl="0">
              <a:spcBef>
                <a:spcPts val="360"/>
              </a:spcBef>
              <a:spcAft>
                <a:spcPts val="0"/>
              </a:spcAft>
              <a:buSzPts val="1620"/>
              <a:buChar char="◆"/>
              <a:defRPr/>
            </a:lvl2pPr>
            <a:lvl3pPr marL="1371600" lvl="2" indent="-320039" rtl="0">
              <a:spcBef>
                <a:spcPts val="320"/>
              </a:spcBef>
              <a:spcAft>
                <a:spcPts val="0"/>
              </a:spcAft>
              <a:buSzPts val="1440"/>
              <a:buChar char="◆"/>
              <a:defRPr/>
            </a:lvl3pPr>
            <a:lvl4pPr marL="1828800" lvl="3" indent="-308610" rtl="0">
              <a:spcBef>
                <a:spcPts val="280"/>
              </a:spcBef>
              <a:spcAft>
                <a:spcPts val="0"/>
              </a:spcAft>
              <a:buSzPts val="1260"/>
              <a:buChar char="◆"/>
              <a:defRPr/>
            </a:lvl4pPr>
            <a:lvl5pPr marL="2286000" lvl="4" indent="-281939" rtl="0">
              <a:spcBef>
                <a:spcPts val="280"/>
              </a:spcBef>
              <a:spcAft>
                <a:spcPts val="0"/>
              </a:spcAft>
              <a:buSzPts val="840"/>
              <a:buChar char="⮚"/>
              <a:defRPr/>
            </a:lvl5pPr>
            <a:lvl6pPr marL="2743200" lvl="5" indent="-304800" rtl="0">
              <a:spcBef>
                <a:spcPts val="400"/>
              </a:spcBef>
              <a:spcAft>
                <a:spcPts val="0"/>
              </a:spcAft>
              <a:buSzPts val="1200"/>
              <a:buChar char="■"/>
              <a:defRPr/>
            </a:lvl6pPr>
            <a:lvl7pPr marL="3200400" lvl="6" indent="-304800" rtl="0">
              <a:spcBef>
                <a:spcPts val="400"/>
              </a:spcBef>
              <a:spcAft>
                <a:spcPts val="0"/>
              </a:spcAft>
              <a:buSzPts val="1200"/>
              <a:buChar char="■"/>
              <a:defRPr/>
            </a:lvl7pPr>
            <a:lvl8pPr marL="3657600" lvl="7" indent="-304800" rtl="0">
              <a:spcBef>
                <a:spcPts val="400"/>
              </a:spcBef>
              <a:spcAft>
                <a:spcPts val="0"/>
              </a:spcAft>
              <a:buSzPts val="1200"/>
              <a:buChar char="■"/>
              <a:defRPr/>
            </a:lvl8pPr>
            <a:lvl9pPr marL="4114800" lvl="8" indent="-304800" rtl="0">
              <a:spcBef>
                <a:spcPts val="400"/>
              </a:spcBef>
              <a:spcAft>
                <a:spcPts val="0"/>
              </a:spcAft>
              <a:buSzPts val="1200"/>
              <a:buChar char="■"/>
              <a:defRPr/>
            </a:lvl9pPr>
          </a:lstStyle>
          <a:p>
            <a:endParaRPr/>
          </a:p>
        </p:txBody>
      </p:sp>
      <p:sp>
        <p:nvSpPr>
          <p:cNvPr id="137" name="Google Shape;137;p12"/>
          <p:cNvSpPr txBox="1">
            <a:spLocks noGrp="1"/>
          </p:cNvSpPr>
          <p:nvPr>
            <p:ph type="sldNum" idx="12"/>
          </p:nvPr>
        </p:nvSpPr>
        <p:spPr>
          <a:xfrm>
            <a:off x="8472458" y="6217622"/>
            <a:ext cx="548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87"/>
        <p:cNvGrpSpPr/>
        <p:nvPr/>
      </p:nvGrpSpPr>
      <p:grpSpPr>
        <a:xfrm>
          <a:off x="0" y="0"/>
          <a:ext cx="0" cy="0"/>
          <a:chOff x="0" y="0"/>
          <a:chExt cx="0" cy="0"/>
        </a:xfrm>
      </p:grpSpPr>
      <p:sp>
        <p:nvSpPr>
          <p:cNvPr id="88" name="Google Shape;88;p3"/>
          <p:cNvSpPr txBox="1">
            <a:spLocks noGrp="1"/>
          </p:cNvSpPr>
          <p:nvPr>
            <p:ph type="title"/>
          </p:nvPr>
        </p:nvSpPr>
        <p:spPr>
          <a:xfrm>
            <a:off x="1524000" y="0"/>
            <a:ext cx="7467600" cy="944563"/>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89"/>
        <p:cNvGrpSpPr/>
        <p:nvPr/>
      </p:nvGrpSpPr>
      <p:grpSpPr>
        <a:xfrm>
          <a:off x="0" y="0"/>
          <a:ext cx="0" cy="0"/>
          <a:chOff x="0" y="0"/>
          <a:chExt cx="0" cy="0"/>
        </a:xfrm>
      </p:grpSpPr>
      <p:sp>
        <p:nvSpPr>
          <p:cNvPr id="90" name="Google Shape;90;p4"/>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4"/>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4"/>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a:lvl1pPr>
            <a:lvl2pPr marL="0" lvl="1" indent="0" algn="r">
              <a:spcBef>
                <a:spcPts val="0"/>
              </a:spcBef>
              <a:spcAft>
                <a:spcPts val="0"/>
              </a:spcAft>
              <a:buNone/>
              <a:defRPr/>
            </a:lvl2pPr>
            <a:lvl3pPr marL="0" lvl="2" indent="0" algn="r">
              <a:spcBef>
                <a:spcPts val="0"/>
              </a:spcBef>
              <a:spcAft>
                <a:spcPts val="0"/>
              </a:spcAft>
              <a:buNone/>
              <a:defRPr/>
            </a:lvl3pPr>
            <a:lvl4pPr marL="0" lvl="3" indent="0" algn="r">
              <a:spcBef>
                <a:spcPts val="0"/>
              </a:spcBef>
              <a:spcAft>
                <a:spcPts val="0"/>
              </a:spcAft>
              <a:buNone/>
              <a:defRPr/>
            </a:lvl4pPr>
            <a:lvl5pPr marL="0" lvl="4" indent="0" algn="r">
              <a:spcBef>
                <a:spcPts val="0"/>
              </a:spcBef>
              <a:spcAft>
                <a:spcPts val="0"/>
              </a:spcAft>
              <a:buNone/>
              <a:defRPr/>
            </a:lvl5pPr>
            <a:lvl6pPr marL="0" lvl="5" indent="0" algn="r">
              <a:spcBef>
                <a:spcPts val="0"/>
              </a:spcBef>
              <a:spcAft>
                <a:spcPts val="0"/>
              </a:spcAft>
              <a:buNone/>
              <a:defRPr/>
            </a:lvl6pPr>
            <a:lvl7pPr marL="0" lvl="6" indent="0" algn="r">
              <a:spcBef>
                <a:spcPts val="0"/>
              </a:spcBef>
              <a:spcAft>
                <a:spcPts val="0"/>
              </a:spcAft>
              <a:buNone/>
              <a:defRPr/>
            </a:lvl7pPr>
            <a:lvl8pPr marL="0" lvl="7" indent="0" algn="r">
              <a:spcBef>
                <a:spcPts val="0"/>
              </a:spcBef>
              <a:spcAft>
                <a:spcPts val="0"/>
              </a:spcAft>
              <a:buNone/>
              <a:defRPr/>
            </a:lvl8pPr>
            <a:lvl9pPr marL="0" lvl="8" indent="0" algn="r">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93"/>
        <p:cNvGrpSpPr/>
        <p:nvPr/>
      </p:nvGrpSpPr>
      <p:grpSpPr>
        <a:xfrm>
          <a:off x="0" y="0"/>
          <a:ext cx="0" cy="0"/>
          <a:chOff x="0" y="0"/>
          <a:chExt cx="0" cy="0"/>
        </a:xfrm>
      </p:grpSpPr>
      <p:sp>
        <p:nvSpPr>
          <p:cNvPr id="94" name="Google Shape;94;p5"/>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5"/>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a:solidFill>
                  <a:srgbClr val="9092B1"/>
                </a:solidFill>
                <a:latin typeface="Arial"/>
                <a:ea typeface="Arial"/>
                <a:cs typeface="Arial"/>
                <a:sym typeface="Arial"/>
              </a:defRPr>
            </a:lvl1pPr>
            <a:lvl2pPr marL="0" marR="0" lvl="1" indent="0" algn="r">
              <a:spcBef>
                <a:spcPts val="0"/>
              </a:spcBef>
              <a:spcAft>
                <a:spcPts val="0"/>
              </a:spcAft>
              <a:buNone/>
              <a:defRPr sz="1200">
                <a:solidFill>
                  <a:srgbClr val="9092B1"/>
                </a:solidFill>
                <a:latin typeface="Arial"/>
                <a:ea typeface="Arial"/>
                <a:cs typeface="Arial"/>
                <a:sym typeface="Arial"/>
              </a:defRPr>
            </a:lvl2pPr>
            <a:lvl3pPr marL="0" marR="0" lvl="2" indent="0" algn="r">
              <a:spcBef>
                <a:spcPts val="0"/>
              </a:spcBef>
              <a:spcAft>
                <a:spcPts val="0"/>
              </a:spcAft>
              <a:buNone/>
              <a:defRPr sz="1200">
                <a:solidFill>
                  <a:srgbClr val="9092B1"/>
                </a:solidFill>
                <a:latin typeface="Arial"/>
                <a:ea typeface="Arial"/>
                <a:cs typeface="Arial"/>
                <a:sym typeface="Arial"/>
              </a:defRPr>
            </a:lvl3pPr>
            <a:lvl4pPr marL="0" marR="0" lvl="3" indent="0" algn="r">
              <a:spcBef>
                <a:spcPts val="0"/>
              </a:spcBef>
              <a:spcAft>
                <a:spcPts val="0"/>
              </a:spcAft>
              <a:buNone/>
              <a:defRPr sz="1200">
                <a:solidFill>
                  <a:srgbClr val="9092B1"/>
                </a:solidFill>
                <a:latin typeface="Arial"/>
                <a:ea typeface="Arial"/>
                <a:cs typeface="Arial"/>
                <a:sym typeface="Arial"/>
              </a:defRPr>
            </a:lvl4pPr>
            <a:lvl5pPr marL="0" marR="0" lvl="4" indent="0" algn="r">
              <a:spcBef>
                <a:spcPts val="0"/>
              </a:spcBef>
              <a:spcAft>
                <a:spcPts val="0"/>
              </a:spcAft>
              <a:buNone/>
              <a:defRPr sz="1200">
                <a:solidFill>
                  <a:srgbClr val="9092B1"/>
                </a:solidFill>
                <a:latin typeface="Arial"/>
                <a:ea typeface="Arial"/>
                <a:cs typeface="Arial"/>
                <a:sym typeface="Arial"/>
              </a:defRPr>
            </a:lvl5pPr>
            <a:lvl6pPr marL="0" marR="0" lvl="5" indent="0" algn="r">
              <a:spcBef>
                <a:spcPts val="0"/>
              </a:spcBef>
              <a:spcAft>
                <a:spcPts val="0"/>
              </a:spcAft>
              <a:buNone/>
              <a:defRPr sz="1200">
                <a:solidFill>
                  <a:srgbClr val="9092B1"/>
                </a:solidFill>
                <a:latin typeface="Arial"/>
                <a:ea typeface="Arial"/>
                <a:cs typeface="Arial"/>
                <a:sym typeface="Arial"/>
              </a:defRPr>
            </a:lvl6pPr>
            <a:lvl7pPr marL="0" marR="0" lvl="6" indent="0" algn="r">
              <a:spcBef>
                <a:spcPts val="0"/>
              </a:spcBef>
              <a:spcAft>
                <a:spcPts val="0"/>
              </a:spcAft>
              <a:buNone/>
              <a:defRPr sz="1200">
                <a:solidFill>
                  <a:srgbClr val="9092B1"/>
                </a:solidFill>
                <a:latin typeface="Arial"/>
                <a:ea typeface="Arial"/>
                <a:cs typeface="Arial"/>
                <a:sym typeface="Arial"/>
              </a:defRPr>
            </a:lvl7pPr>
            <a:lvl8pPr marL="0" marR="0" lvl="7" indent="0" algn="r">
              <a:spcBef>
                <a:spcPts val="0"/>
              </a:spcBef>
              <a:spcAft>
                <a:spcPts val="0"/>
              </a:spcAft>
              <a:buNone/>
              <a:defRPr sz="1200">
                <a:solidFill>
                  <a:srgbClr val="9092B1"/>
                </a:solidFill>
                <a:latin typeface="Arial"/>
                <a:ea typeface="Arial"/>
                <a:cs typeface="Arial"/>
                <a:sym typeface="Arial"/>
              </a:defRPr>
            </a:lvl8pPr>
            <a:lvl9pPr marL="0" marR="0" lvl="8" indent="0" algn="r">
              <a:spcBef>
                <a:spcPts val="0"/>
              </a:spcBef>
              <a:spcAft>
                <a:spcPts val="0"/>
              </a:spcAft>
              <a:buNone/>
              <a:defRPr sz="1200">
                <a:solidFill>
                  <a:srgbClr val="9092B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6" name="Google Shape;96;p5"/>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5"/>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8"/>
        <p:cNvGrpSpPr/>
        <p:nvPr/>
      </p:nvGrpSpPr>
      <p:grpSpPr>
        <a:xfrm>
          <a:off x="0" y="0"/>
          <a:ext cx="0" cy="0"/>
          <a:chOff x="0" y="0"/>
          <a:chExt cx="0" cy="0"/>
        </a:xfrm>
      </p:grpSpPr>
      <p:sp>
        <p:nvSpPr>
          <p:cNvPr id="99" name="Google Shape;99;p6"/>
          <p:cNvSpPr txBox="1">
            <a:spLocks noGrp="1"/>
          </p:cNvSpPr>
          <p:nvPr>
            <p:ph type="title"/>
          </p:nvPr>
        </p:nvSpPr>
        <p:spPr>
          <a:xfrm>
            <a:off x="609600" y="304800"/>
            <a:ext cx="777240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6"/>
          <p:cNvSpPr txBox="1">
            <a:spLocks noGrp="1"/>
          </p:cNvSpPr>
          <p:nvPr>
            <p:ph type="body" idx="1"/>
          </p:nvPr>
        </p:nvSpPr>
        <p:spPr>
          <a:xfrm>
            <a:off x="838200" y="1905000"/>
            <a:ext cx="7772400" cy="41148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01" name="Google Shape;101;p6"/>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6"/>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2 Content over Text" type="twoObjOverTx">
  <p:cSld name="TWO_OBJECTS_OVER_TEXT">
    <p:spTree>
      <p:nvGrpSpPr>
        <p:cNvPr id="1" name="Shape 103"/>
        <p:cNvGrpSpPr/>
        <p:nvPr/>
      </p:nvGrpSpPr>
      <p:grpSpPr>
        <a:xfrm>
          <a:off x="0" y="0"/>
          <a:ext cx="0" cy="0"/>
          <a:chOff x="0" y="0"/>
          <a:chExt cx="0" cy="0"/>
        </a:xfrm>
      </p:grpSpPr>
      <p:sp>
        <p:nvSpPr>
          <p:cNvPr id="104" name="Google Shape;104;p7"/>
          <p:cNvSpPr txBox="1">
            <a:spLocks noGrp="1"/>
          </p:cNvSpPr>
          <p:nvPr>
            <p:ph type="title"/>
          </p:nvPr>
        </p:nvSpPr>
        <p:spPr>
          <a:xfrm>
            <a:off x="609600" y="304800"/>
            <a:ext cx="777240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7"/>
          <p:cNvSpPr txBox="1">
            <a:spLocks noGrp="1"/>
          </p:cNvSpPr>
          <p:nvPr>
            <p:ph type="body" idx="1"/>
          </p:nvPr>
        </p:nvSpPr>
        <p:spPr>
          <a:xfrm>
            <a:off x="838200" y="1905000"/>
            <a:ext cx="3810000" cy="19812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06" name="Google Shape;106;p7"/>
          <p:cNvSpPr txBox="1">
            <a:spLocks noGrp="1"/>
          </p:cNvSpPr>
          <p:nvPr>
            <p:ph type="body" idx="2"/>
          </p:nvPr>
        </p:nvSpPr>
        <p:spPr>
          <a:xfrm>
            <a:off x="4800600" y="1905000"/>
            <a:ext cx="3810000" cy="19812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07" name="Google Shape;107;p7"/>
          <p:cNvSpPr txBox="1">
            <a:spLocks noGrp="1"/>
          </p:cNvSpPr>
          <p:nvPr>
            <p:ph type="body" idx="3"/>
          </p:nvPr>
        </p:nvSpPr>
        <p:spPr>
          <a:xfrm>
            <a:off x="838200" y="4038600"/>
            <a:ext cx="7772400" cy="19812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08" name="Google Shape;108;p7"/>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7"/>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over Text" type="objOverTx">
  <p:cSld name="OBJECT_OVER_TEXT">
    <p:spTree>
      <p:nvGrpSpPr>
        <p:cNvPr id="1" name="Shape 110"/>
        <p:cNvGrpSpPr/>
        <p:nvPr/>
      </p:nvGrpSpPr>
      <p:grpSpPr>
        <a:xfrm>
          <a:off x="0" y="0"/>
          <a:ext cx="0" cy="0"/>
          <a:chOff x="0" y="0"/>
          <a:chExt cx="0" cy="0"/>
        </a:xfrm>
      </p:grpSpPr>
      <p:sp>
        <p:nvSpPr>
          <p:cNvPr id="111" name="Google Shape;111;p8"/>
          <p:cNvSpPr txBox="1">
            <a:spLocks noGrp="1"/>
          </p:cNvSpPr>
          <p:nvPr>
            <p:ph type="title"/>
          </p:nvPr>
        </p:nvSpPr>
        <p:spPr>
          <a:xfrm>
            <a:off x="609600" y="304800"/>
            <a:ext cx="7772400"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8"/>
          <p:cNvSpPr txBox="1">
            <a:spLocks noGrp="1"/>
          </p:cNvSpPr>
          <p:nvPr>
            <p:ph type="body" idx="1"/>
          </p:nvPr>
        </p:nvSpPr>
        <p:spPr>
          <a:xfrm>
            <a:off x="838200" y="1905000"/>
            <a:ext cx="7772400" cy="19812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13" name="Google Shape;113;p8"/>
          <p:cNvSpPr txBox="1">
            <a:spLocks noGrp="1"/>
          </p:cNvSpPr>
          <p:nvPr>
            <p:ph type="body" idx="2"/>
          </p:nvPr>
        </p:nvSpPr>
        <p:spPr>
          <a:xfrm>
            <a:off x="838200" y="4038600"/>
            <a:ext cx="7772400" cy="19812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14" name="Google Shape;114;p8"/>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8"/>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adpis, text a 2 obsahy" type="txAndTwoObj">
  <p:cSld name="TEXT_AND_TWO_OBJECTS">
    <p:spTree>
      <p:nvGrpSpPr>
        <p:cNvPr id="1" name="Shape 116"/>
        <p:cNvGrpSpPr/>
        <p:nvPr/>
      </p:nvGrpSpPr>
      <p:grpSpPr>
        <a:xfrm>
          <a:off x="0" y="0"/>
          <a:ext cx="0" cy="0"/>
          <a:chOff x="0" y="0"/>
          <a:chExt cx="0" cy="0"/>
        </a:xfrm>
      </p:grpSpPr>
      <p:sp>
        <p:nvSpPr>
          <p:cNvPr id="117" name="Google Shape;117;p9"/>
          <p:cNvSpPr txBox="1">
            <a:spLocks noGrp="1"/>
          </p:cNvSpPr>
          <p:nvPr>
            <p:ph type="title"/>
          </p:nvPr>
        </p:nvSpPr>
        <p:spPr>
          <a:xfrm>
            <a:off x="609600" y="260350"/>
            <a:ext cx="7346950" cy="93662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9"/>
          <p:cNvSpPr txBox="1">
            <a:spLocks noGrp="1"/>
          </p:cNvSpPr>
          <p:nvPr>
            <p:ph type="body" idx="1"/>
          </p:nvPr>
        </p:nvSpPr>
        <p:spPr>
          <a:xfrm>
            <a:off x="755650" y="1484313"/>
            <a:ext cx="3884613" cy="4681537"/>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19" name="Google Shape;119;p9"/>
          <p:cNvSpPr txBox="1">
            <a:spLocks noGrp="1"/>
          </p:cNvSpPr>
          <p:nvPr>
            <p:ph type="body" idx="2"/>
          </p:nvPr>
        </p:nvSpPr>
        <p:spPr>
          <a:xfrm>
            <a:off x="4792663" y="1484313"/>
            <a:ext cx="3884612" cy="2263775"/>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20" name="Google Shape;120;p9"/>
          <p:cNvSpPr txBox="1">
            <a:spLocks noGrp="1"/>
          </p:cNvSpPr>
          <p:nvPr>
            <p:ph type="body" idx="3"/>
          </p:nvPr>
        </p:nvSpPr>
        <p:spPr>
          <a:xfrm>
            <a:off x="4792663" y="3900488"/>
            <a:ext cx="3884612" cy="2265362"/>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21" name="Google Shape;121;p9"/>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9"/>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9"/>
          <p:cNvSpPr txBox="1">
            <a:spLocks noGrp="1"/>
          </p:cNvSpPr>
          <p:nvPr>
            <p:ph type="sldNum" idx="12"/>
          </p:nvPr>
        </p:nvSpPr>
        <p:spPr>
          <a:xfrm>
            <a:off x="6732588" y="6453188"/>
            <a:ext cx="1800225" cy="287337"/>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a:solidFill>
                  <a:srgbClr val="9092B1"/>
                </a:solidFill>
                <a:latin typeface="Arial"/>
                <a:ea typeface="Arial"/>
                <a:cs typeface="Arial"/>
                <a:sym typeface="Arial"/>
              </a:defRPr>
            </a:lvl1pPr>
            <a:lvl2pPr marL="0" marR="0" lvl="1" indent="0" algn="r">
              <a:spcBef>
                <a:spcPts val="0"/>
              </a:spcBef>
              <a:spcAft>
                <a:spcPts val="0"/>
              </a:spcAft>
              <a:buNone/>
              <a:defRPr sz="1200">
                <a:solidFill>
                  <a:srgbClr val="9092B1"/>
                </a:solidFill>
                <a:latin typeface="Arial"/>
                <a:ea typeface="Arial"/>
                <a:cs typeface="Arial"/>
                <a:sym typeface="Arial"/>
              </a:defRPr>
            </a:lvl2pPr>
            <a:lvl3pPr marL="0" marR="0" lvl="2" indent="0" algn="r">
              <a:spcBef>
                <a:spcPts val="0"/>
              </a:spcBef>
              <a:spcAft>
                <a:spcPts val="0"/>
              </a:spcAft>
              <a:buNone/>
              <a:defRPr sz="1200">
                <a:solidFill>
                  <a:srgbClr val="9092B1"/>
                </a:solidFill>
                <a:latin typeface="Arial"/>
                <a:ea typeface="Arial"/>
                <a:cs typeface="Arial"/>
                <a:sym typeface="Arial"/>
              </a:defRPr>
            </a:lvl3pPr>
            <a:lvl4pPr marL="0" marR="0" lvl="3" indent="0" algn="r">
              <a:spcBef>
                <a:spcPts val="0"/>
              </a:spcBef>
              <a:spcAft>
                <a:spcPts val="0"/>
              </a:spcAft>
              <a:buNone/>
              <a:defRPr sz="1200">
                <a:solidFill>
                  <a:srgbClr val="9092B1"/>
                </a:solidFill>
                <a:latin typeface="Arial"/>
                <a:ea typeface="Arial"/>
                <a:cs typeface="Arial"/>
                <a:sym typeface="Arial"/>
              </a:defRPr>
            </a:lvl4pPr>
            <a:lvl5pPr marL="0" marR="0" lvl="4" indent="0" algn="r">
              <a:spcBef>
                <a:spcPts val="0"/>
              </a:spcBef>
              <a:spcAft>
                <a:spcPts val="0"/>
              </a:spcAft>
              <a:buNone/>
              <a:defRPr sz="1200">
                <a:solidFill>
                  <a:srgbClr val="9092B1"/>
                </a:solidFill>
                <a:latin typeface="Arial"/>
                <a:ea typeface="Arial"/>
                <a:cs typeface="Arial"/>
                <a:sym typeface="Arial"/>
              </a:defRPr>
            </a:lvl5pPr>
            <a:lvl6pPr marL="0" marR="0" lvl="5" indent="0" algn="r">
              <a:spcBef>
                <a:spcPts val="0"/>
              </a:spcBef>
              <a:spcAft>
                <a:spcPts val="0"/>
              </a:spcAft>
              <a:buNone/>
              <a:defRPr sz="1200">
                <a:solidFill>
                  <a:srgbClr val="9092B1"/>
                </a:solidFill>
                <a:latin typeface="Arial"/>
                <a:ea typeface="Arial"/>
                <a:cs typeface="Arial"/>
                <a:sym typeface="Arial"/>
              </a:defRPr>
            </a:lvl6pPr>
            <a:lvl7pPr marL="0" marR="0" lvl="6" indent="0" algn="r">
              <a:spcBef>
                <a:spcPts val="0"/>
              </a:spcBef>
              <a:spcAft>
                <a:spcPts val="0"/>
              </a:spcAft>
              <a:buNone/>
              <a:defRPr sz="1200">
                <a:solidFill>
                  <a:srgbClr val="9092B1"/>
                </a:solidFill>
                <a:latin typeface="Arial"/>
                <a:ea typeface="Arial"/>
                <a:cs typeface="Arial"/>
                <a:sym typeface="Arial"/>
              </a:defRPr>
            </a:lvl7pPr>
            <a:lvl8pPr marL="0" marR="0" lvl="7" indent="0" algn="r">
              <a:spcBef>
                <a:spcPts val="0"/>
              </a:spcBef>
              <a:spcAft>
                <a:spcPts val="0"/>
              </a:spcAft>
              <a:buNone/>
              <a:defRPr sz="1200">
                <a:solidFill>
                  <a:srgbClr val="9092B1"/>
                </a:solidFill>
                <a:latin typeface="Arial"/>
                <a:ea typeface="Arial"/>
                <a:cs typeface="Arial"/>
                <a:sym typeface="Arial"/>
              </a:defRPr>
            </a:lvl8pPr>
            <a:lvl9pPr marL="0" marR="0" lvl="8" indent="0" algn="r">
              <a:spcBef>
                <a:spcPts val="0"/>
              </a:spcBef>
              <a:spcAft>
                <a:spcPts val="0"/>
              </a:spcAft>
              <a:buNone/>
              <a:defRPr sz="1200">
                <a:solidFill>
                  <a:srgbClr val="9092B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ext and Clip Art" type="txAndClipArt">
  <p:cSld name="TEXT_AND_CLIPART">
    <p:spTree>
      <p:nvGrpSpPr>
        <p:cNvPr id="1" name="Shape 124"/>
        <p:cNvGrpSpPr/>
        <p:nvPr/>
      </p:nvGrpSpPr>
      <p:grpSpPr>
        <a:xfrm>
          <a:off x="0" y="0"/>
          <a:ext cx="0" cy="0"/>
          <a:chOff x="0" y="0"/>
          <a:chExt cx="0" cy="0"/>
        </a:xfrm>
      </p:grpSpPr>
      <p:sp>
        <p:nvSpPr>
          <p:cNvPr id="125" name="Google Shape;125;p10"/>
          <p:cNvSpPr/>
          <p:nvPr/>
        </p:nvSpPr>
        <p:spPr>
          <a:xfrm>
            <a:off x="3116263" y="6332538"/>
            <a:ext cx="3176587" cy="523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Preparing for the First Flight of Medipix on the ISS</a:t>
            </a:r>
            <a:endParaRPr/>
          </a:p>
        </p:txBody>
      </p:sp>
      <p:sp>
        <p:nvSpPr>
          <p:cNvPr id="126" name="Google Shape;126;p10"/>
          <p:cNvSpPr txBox="1">
            <a:spLocks noGrp="1"/>
          </p:cNvSpPr>
          <p:nvPr>
            <p:ph type="title"/>
          </p:nvPr>
        </p:nvSpPr>
        <p:spPr>
          <a:xfrm>
            <a:off x="2057400" y="533400"/>
            <a:ext cx="5943600" cy="609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10"/>
          <p:cNvSpPr txBox="1">
            <a:spLocks noGrp="1"/>
          </p:cNvSpPr>
          <p:nvPr>
            <p:ph type="body" idx="1"/>
          </p:nvPr>
        </p:nvSpPr>
        <p:spPr>
          <a:xfrm>
            <a:off x="990600" y="1981200"/>
            <a:ext cx="3505200" cy="4114800"/>
          </a:xfrm>
          <a:prstGeom prst="rect">
            <a:avLst/>
          </a:prstGeom>
          <a:noFill/>
          <a:ln>
            <a:noFill/>
          </a:ln>
        </p:spPr>
        <p:txBody>
          <a:bodyPr spcFirstLastPara="1" wrap="square" lIns="91425" tIns="45700" rIns="91425" bIns="45700" anchor="t" anchorCtr="0">
            <a:noAutofit/>
          </a:bodyPr>
          <a:lstStyle>
            <a:lvl1pPr marL="457200" lvl="0" indent="-331470" algn="l">
              <a:spcBef>
                <a:spcPts val="360"/>
              </a:spcBef>
              <a:spcAft>
                <a:spcPts val="0"/>
              </a:spcAft>
              <a:buSzPts val="1620"/>
              <a:buChar char="◆"/>
              <a:defRPr/>
            </a:lvl1pPr>
            <a:lvl2pPr marL="914400" lvl="1" indent="-331469" algn="l">
              <a:spcBef>
                <a:spcPts val="360"/>
              </a:spcBef>
              <a:spcAft>
                <a:spcPts val="0"/>
              </a:spcAft>
              <a:buSzPts val="1620"/>
              <a:buChar char="◆"/>
              <a:defRPr/>
            </a:lvl2pPr>
            <a:lvl3pPr marL="1371600" lvl="2" indent="-331469" algn="l">
              <a:spcBef>
                <a:spcPts val="360"/>
              </a:spcBef>
              <a:spcAft>
                <a:spcPts val="0"/>
              </a:spcAft>
              <a:buSzPts val="1620"/>
              <a:buChar char="◆"/>
              <a:defRPr/>
            </a:lvl3pPr>
            <a:lvl4pPr marL="1828800" lvl="3" indent="-331469" algn="l">
              <a:spcBef>
                <a:spcPts val="360"/>
              </a:spcBef>
              <a:spcAft>
                <a:spcPts val="0"/>
              </a:spcAft>
              <a:buSzPts val="1620"/>
              <a:buChar char="◆"/>
              <a:defRPr/>
            </a:lvl4pPr>
            <a:lvl5pPr marL="2286000" lvl="4" indent="-297179" algn="l">
              <a:spcBef>
                <a:spcPts val="360"/>
              </a:spcBef>
              <a:spcAft>
                <a:spcPts val="0"/>
              </a:spcAft>
              <a:buSzPts val="1080"/>
              <a:buChar char="⮚"/>
              <a:defRPr/>
            </a:lvl5pPr>
            <a:lvl6pPr marL="2743200" lvl="5" indent="-297179" algn="l">
              <a:spcBef>
                <a:spcPts val="360"/>
              </a:spcBef>
              <a:spcAft>
                <a:spcPts val="0"/>
              </a:spcAft>
              <a:buSzPts val="1080"/>
              <a:buChar char="■"/>
              <a:defRPr/>
            </a:lvl6pPr>
            <a:lvl7pPr marL="3200400" lvl="6" indent="-297179" algn="l">
              <a:spcBef>
                <a:spcPts val="360"/>
              </a:spcBef>
              <a:spcAft>
                <a:spcPts val="0"/>
              </a:spcAft>
              <a:buSzPts val="1080"/>
              <a:buChar char="■"/>
              <a:defRPr/>
            </a:lvl7pPr>
            <a:lvl8pPr marL="3657600" lvl="7" indent="-297179" algn="l">
              <a:spcBef>
                <a:spcPts val="360"/>
              </a:spcBef>
              <a:spcAft>
                <a:spcPts val="0"/>
              </a:spcAft>
              <a:buSzPts val="1080"/>
              <a:buChar char="■"/>
              <a:defRPr/>
            </a:lvl8pPr>
            <a:lvl9pPr marL="4114800" lvl="8" indent="-297179" algn="l">
              <a:spcBef>
                <a:spcPts val="360"/>
              </a:spcBef>
              <a:spcAft>
                <a:spcPts val="0"/>
              </a:spcAft>
              <a:buSzPts val="1080"/>
              <a:buChar char="■"/>
              <a:defRPr/>
            </a:lvl9pPr>
          </a:lstStyle>
          <a:p>
            <a:endParaRPr/>
          </a:p>
        </p:txBody>
      </p:sp>
      <p:sp>
        <p:nvSpPr>
          <p:cNvPr id="128" name="Google Shape;128;p10"/>
          <p:cNvSpPr>
            <a:spLocks noGrp="1"/>
          </p:cNvSpPr>
          <p:nvPr>
            <p:ph type="clipArt" idx="2"/>
          </p:nvPr>
        </p:nvSpPr>
        <p:spPr>
          <a:xfrm>
            <a:off x="4648200" y="1981200"/>
            <a:ext cx="3505200" cy="4114800"/>
          </a:xfrm>
          <a:prstGeom prst="rect">
            <a:avLst/>
          </a:prstGeom>
          <a:noFill/>
          <a:ln>
            <a:noFill/>
          </a:ln>
        </p:spPr>
      </p:sp>
      <p:sp>
        <p:nvSpPr>
          <p:cNvPr id="129" name="Google Shape;129;p10"/>
          <p:cNvSpPr txBox="1">
            <a:spLocks noGrp="1"/>
          </p:cNvSpPr>
          <p:nvPr>
            <p:ph type="sldNum" idx="12"/>
          </p:nvPr>
        </p:nvSpPr>
        <p:spPr>
          <a:xfrm>
            <a:off x="7848600" y="6248400"/>
            <a:ext cx="990600" cy="457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200">
                <a:solidFill>
                  <a:srgbClr val="9092B1"/>
                </a:solidFill>
                <a:latin typeface="Arial"/>
                <a:ea typeface="Arial"/>
                <a:cs typeface="Arial"/>
                <a:sym typeface="Arial"/>
              </a:defRPr>
            </a:lvl1pPr>
            <a:lvl2pPr marL="0" marR="0" lvl="1" indent="0" algn="r">
              <a:spcBef>
                <a:spcPts val="0"/>
              </a:spcBef>
              <a:spcAft>
                <a:spcPts val="0"/>
              </a:spcAft>
              <a:buNone/>
              <a:defRPr sz="1200">
                <a:solidFill>
                  <a:srgbClr val="9092B1"/>
                </a:solidFill>
                <a:latin typeface="Arial"/>
                <a:ea typeface="Arial"/>
                <a:cs typeface="Arial"/>
                <a:sym typeface="Arial"/>
              </a:defRPr>
            </a:lvl2pPr>
            <a:lvl3pPr marL="0" marR="0" lvl="2" indent="0" algn="r">
              <a:spcBef>
                <a:spcPts val="0"/>
              </a:spcBef>
              <a:spcAft>
                <a:spcPts val="0"/>
              </a:spcAft>
              <a:buNone/>
              <a:defRPr sz="1200">
                <a:solidFill>
                  <a:srgbClr val="9092B1"/>
                </a:solidFill>
                <a:latin typeface="Arial"/>
                <a:ea typeface="Arial"/>
                <a:cs typeface="Arial"/>
                <a:sym typeface="Arial"/>
              </a:defRPr>
            </a:lvl3pPr>
            <a:lvl4pPr marL="0" marR="0" lvl="3" indent="0" algn="r">
              <a:spcBef>
                <a:spcPts val="0"/>
              </a:spcBef>
              <a:spcAft>
                <a:spcPts val="0"/>
              </a:spcAft>
              <a:buNone/>
              <a:defRPr sz="1200">
                <a:solidFill>
                  <a:srgbClr val="9092B1"/>
                </a:solidFill>
                <a:latin typeface="Arial"/>
                <a:ea typeface="Arial"/>
                <a:cs typeface="Arial"/>
                <a:sym typeface="Arial"/>
              </a:defRPr>
            </a:lvl4pPr>
            <a:lvl5pPr marL="0" marR="0" lvl="4" indent="0" algn="r">
              <a:spcBef>
                <a:spcPts val="0"/>
              </a:spcBef>
              <a:spcAft>
                <a:spcPts val="0"/>
              </a:spcAft>
              <a:buNone/>
              <a:defRPr sz="1200">
                <a:solidFill>
                  <a:srgbClr val="9092B1"/>
                </a:solidFill>
                <a:latin typeface="Arial"/>
                <a:ea typeface="Arial"/>
                <a:cs typeface="Arial"/>
                <a:sym typeface="Arial"/>
              </a:defRPr>
            </a:lvl5pPr>
            <a:lvl6pPr marL="0" marR="0" lvl="5" indent="0" algn="r">
              <a:spcBef>
                <a:spcPts val="0"/>
              </a:spcBef>
              <a:spcAft>
                <a:spcPts val="0"/>
              </a:spcAft>
              <a:buNone/>
              <a:defRPr sz="1200">
                <a:solidFill>
                  <a:srgbClr val="9092B1"/>
                </a:solidFill>
                <a:latin typeface="Arial"/>
                <a:ea typeface="Arial"/>
                <a:cs typeface="Arial"/>
                <a:sym typeface="Arial"/>
              </a:defRPr>
            </a:lvl6pPr>
            <a:lvl7pPr marL="0" marR="0" lvl="6" indent="0" algn="r">
              <a:spcBef>
                <a:spcPts val="0"/>
              </a:spcBef>
              <a:spcAft>
                <a:spcPts val="0"/>
              </a:spcAft>
              <a:buNone/>
              <a:defRPr sz="1200">
                <a:solidFill>
                  <a:srgbClr val="9092B1"/>
                </a:solidFill>
                <a:latin typeface="Arial"/>
                <a:ea typeface="Arial"/>
                <a:cs typeface="Arial"/>
                <a:sym typeface="Arial"/>
              </a:defRPr>
            </a:lvl7pPr>
            <a:lvl8pPr marL="0" marR="0" lvl="7" indent="0" algn="r">
              <a:spcBef>
                <a:spcPts val="0"/>
              </a:spcBef>
              <a:spcAft>
                <a:spcPts val="0"/>
              </a:spcAft>
              <a:buNone/>
              <a:defRPr sz="1200">
                <a:solidFill>
                  <a:srgbClr val="9092B1"/>
                </a:solidFill>
                <a:latin typeface="Arial"/>
                <a:ea typeface="Arial"/>
                <a:cs typeface="Arial"/>
                <a:sym typeface="Arial"/>
              </a:defRPr>
            </a:lvl8pPr>
            <a:lvl9pPr marL="0" marR="0" lvl="8" indent="0" algn="r">
              <a:spcBef>
                <a:spcPts val="0"/>
              </a:spcBef>
              <a:spcAft>
                <a:spcPts val="0"/>
              </a:spcAft>
              <a:buNone/>
              <a:defRPr sz="1200">
                <a:solidFill>
                  <a:srgbClr val="9092B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1524000"/>
            <a:ext cx="9144000" cy="152400"/>
          </a:xfrm>
          <a:prstGeom prst="rect">
            <a:avLst/>
          </a:prstGeom>
          <a:gradFill>
            <a:gsLst>
              <a:gs pos="0">
                <a:srgbClr val="E8EEFE"/>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1" name="Google Shape;11;p1"/>
          <p:cNvSpPr/>
          <p:nvPr/>
        </p:nvSpPr>
        <p:spPr>
          <a:xfrm>
            <a:off x="8839200" y="1524000"/>
            <a:ext cx="304800" cy="1219200"/>
          </a:xfrm>
          <a:prstGeom prst="rect">
            <a:avLst/>
          </a:prstGeom>
          <a:gradFill>
            <a:gsLst>
              <a:gs pos="0">
                <a:srgbClr val="E8EEFE"/>
              </a:gs>
              <a:gs pos="100000">
                <a:srgbClr val="FFFFFF"/>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2" name="Google Shape;12;p1"/>
          <p:cNvSpPr/>
          <p:nvPr/>
        </p:nvSpPr>
        <p:spPr>
          <a:xfrm>
            <a:off x="0" y="1524000"/>
            <a:ext cx="609600" cy="3810000"/>
          </a:xfrm>
          <a:prstGeom prst="rect">
            <a:avLst/>
          </a:prstGeom>
          <a:gradFill>
            <a:gsLst>
              <a:gs pos="0">
                <a:srgbClr val="E8EEFE"/>
              </a:gs>
              <a:gs pos="100000">
                <a:srgbClr val="FFFFFF"/>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3" name="Google Shape;13;p1"/>
          <p:cNvSpPr/>
          <p:nvPr/>
        </p:nvSpPr>
        <p:spPr>
          <a:xfrm>
            <a:off x="0" y="0"/>
            <a:ext cx="9144000" cy="1524000"/>
          </a:xfrm>
          <a:prstGeom prst="rect">
            <a:avLst/>
          </a:prstGeom>
          <a:gradFill>
            <a:gsLst>
              <a:gs pos="0">
                <a:schemeClr val="lt1"/>
              </a:gs>
              <a:gs pos="100000">
                <a:srgbClr val="E8EEFE"/>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grpSp>
        <p:nvGrpSpPr>
          <p:cNvPr id="14" name="Google Shape;14;p1"/>
          <p:cNvGrpSpPr/>
          <p:nvPr/>
        </p:nvGrpSpPr>
        <p:grpSpPr>
          <a:xfrm>
            <a:off x="0" y="0"/>
            <a:ext cx="9144000" cy="6858000"/>
            <a:chOff x="0" y="0"/>
            <a:chExt cx="5760" cy="4320"/>
          </a:xfrm>
        </p:grpSpPr>
        <p:grpSp>
          <p:nvGrpSpPr>
            <p:cNvPr id="15" name="Google Shape;15;p1"/>
            <p:cNvGrpSpPr/>
            <p:nvPr/>
          </p:nvGrpSpPr>
          <p:grpSpPr>
            <a:xfrm>
              <a:off x="0" y="192"/>
              <a:ext cx="5760" cy="4032"/>
              <a:chOff x="0" y="192"/>
              <a:chExt cx="5760" cy="4032"/>
            </a:xfrm>
          </p:grpSpPr>
          <p:cxnSp>
            <p:nvCxnSpPr>
              <p:cNvPr id="16" name="Google Shape;16;p1"/>
              <p:cNvCxnSpPr/>
              <p:nvPr/>
            </p:nvCxnSpPr>
            <p:spPr>
              <a:xfrm>
                <a:off x="0" y="192"/>
                <a:ext cx="5760" cy="0"/>
              </a:xfrm>
              <a:prstGeom prst="straightConnector1">
                <a:avLst/>
              </a:prstGeom>
              <a:noFill/>
              <a:ln w="9525" cap="flat" cmpd="sng">
                <a:solidFill>
                  <a:srgbClr val="D3DEFD"/>
                </a:solidFill>
                <a:prstDash val="dot"/>
                <a:round/>
                <a:headEnd type="none" w="med" len="med"/>
                <a:tailEnd type="none" w="med" len="med"/>
              </a:ln>
            </p:spPr>
          </p:cxnSp>
          <p:cxnSp>
            <p:nvCxnSpPr>
              <p:cNvPr id="17" name="Google Shape;17;p1"/>
              <p:cNvCxnSpPr/>
              <p:nvPr/>
            </p:nvCxnSpPr>
            <p:spPr>
              <a:xfrm>
                <a:off x="0" y="384"/>
                <a:ext cx="5760" cy="0"/>
              </a:xfrm>
              <a:prstGeom prst="straightConnector1">
                <a:avLst/>
              </a:prstGeom>
              <a:noFill/>
              <a:ln w="9525" cap="flat" cmpd="sng">
                <a:solidFill>
                  <a:srgbClr val="D3DEFD"/>
                </a:solidFill>
                <a:prstDash val="dot"/>
                <a:round/>
                <a:headEnd type="none" w="med" len="med"/>
                <a:tailEnd type="none" w="med" len="med"/>
              </a:ln>
            </p:spPr>
          </p:cxnSp>
          <p:cxnSp>
            <p:nvCxnSpPr>
              <p:cNvPr id="18" name="Google Shape;18;p1"/>
              <p:cNvCxnSpPr/>
              <p:nvPr/>
            </p:nvCxnSpPr>
            <p:spPr>
              <a:xfrm>
                <a:off x="0" y="576"/>
                <a:ext cx="5760" cy="0"/>
              </a:xfrm>
              <a:prstGeom prst="straightConnector1">
                <a:avLst/>
              </a:prstGeom>
              <a:noFill/>
              <a:ln w="9525" cap="flat" cmpd="sng">
                <a:solidFill>
                  <a:srgbClr val="D3DEFD"/>
                </a:solidFill>
                <a:prstDash val="dot"/>
                <a:round/>
                <a:headEnd type="none" w="med" len="med"/>
                <a:tailEnd type="none" w="med" len="med"/>
              </a:ln>
            </p:spPr>
          </p:cxnSp>
          <p:cxnSp>
            <p:nvCxnSpPr>
              <p:cNvPr id="19" name="Google Shape;19;p1"/>
              <p:cNvCxnSpPr/>
              <p:nvPr/>
            </p:nvCxnSpPr>
            <p:spPr>
              <a:xfrm>
                <a:off x="0" y="768"/>
                <a:ext cx="5760" cy="0"/>
              </a:xfrm>
              <a:prstGeom prst="straightConnector1">
                <a:avLst/>
              </a:prstGeom>
              <a:noFill/>
              <a:ln w="9525" cap="flat" cmpd="sng">
                <a:solidFill>
                  <a:srgbClr val="D3DEFD"/>
                </a:solidFill>
                <a:prstDash val="dot"/>
                <a:round/>
                <a:headEnd type="none" w="med" len="med"/>
                <a:tailEnd type="none" w="med" len="med"/>
              </a:ln>
            </p:spPr>
          </p:cxnSp>
          <p:cxnSp>
            <p:nvCxnSpPr>
              <p:cNvPr id="20" name="Google Shape;20;p1"/>
              <p:cNvCxnSpPr/>
              <p:nvPr/>
            </p:nvCxnSpPr>
            <p:spPr>
              <a:xfrm>
                <a:off x="0" y="960"/>
                <a:ext cx="5760" cy="0"/>
              </a:xfrm>
              <a:prstGeom prst="straightConnector1">
                <a:avLst/>
              </a:prstGeom>
              <a:noFill/>
              <a:ln w="9525" cap="flat" cmpd="sng">
                <a:solidFill>
                  <a:srgbClr val="D3DEFD"/>
                </a:solidFill>
                <a:prstDash val="dot"/>
                <a:round/>
                <a:headEnd type="none" w="med" len="med"/>
                <a:tailEnd type="none" w="med" len="med"/>
              </a:ln>
            </p:spPr>
          </p:cxnSp>
          <p:cxnSp>
            <p:nvCxnSpPr>
              <p:cNvPr id="21" name="Google Shape;21;p1"/>
              <p:cNvCxnSpPr/>
              <p:nvPr/>
            </p:nvCxnSpPr>
            <p:spPr>
              <a:xfrm>
                <a:off x="0" y="1152"/>
                <a:ext cx="5760" cy="0"/>
              </a:xfrm>
              <a:prstGeom prst="straightConnector1">
                <a:avLst/>
              </a:prstGeom>
              <a:noFill/>
              <a:ln w="9525" cap="flat" cmpd="sng">
                <a:solidFill>
                  <a:srgbClr val="D3DEFD"/>
                </a:solidFill>
                <a:prstDash val="dot"/>
                <a:round/>
                <a:headEnd type="none" w="med" len="med"/>
                <a:tailEnd type="none" w="med" len="med"/>
              </a:ln>
            </p:spPr>
          </p:cxnSp>
          <p:cxnSp>
            <p:nvCxnSpPr>
              <p:cNvPr id="22" name="Google Shape;22;p1"/>
              <p:cNvCxnSpPr/>
              <p:nvPr/>
            </p:nvCxnSpPr>
            <p:spPr>
              <a:xfrm>
                <a:off x="0" y="1344"/>
                <a:ext cx="5760" cy="0"/>
              </a:xfrm>
              <a:prstGeom prst="straightConnector1">
                <a:avLst/>
              </a:prstGeom>
              <a:noFill/>
              <a:ln w="9525" cap="flat" cmpd="sng">
                <a:solidFill>
                  <a:srgbClr val="D3DEFD"/>
                </a:solidFill>
                <a:prstDash val="dot"/>
                <a:round/>
                <a:headEnd type="none" w="med" len="med"/>
                <a:tailEnd type="none" w="med" len="med"/>
              </a:ln>
            </p:spPr>
          </p:cxnSp>
          <p:cxnSp>
            <p:nvCxnSpPr>
              <p:cNvPr id="23" name="Google Shape;23;p1"/>
              <p:cNvCxnSpPr/>
              <p:nvPr/>
            </p:nvCxnSpPr>
            <p:spPr>
              <a:xfrm>
                <a:off x="0" y="1536"/>
                <a:ext cx="5760" cy="0"/>
              </a:xfrm>
              <a:prstGeom prst="straightConnector1">
                <a:avLst/>
              </a:prstGeom>
              <a:noFill/>
              <a:ln w="9525" cap="flat" cmpd="sng">
                <a:solidFill>
                  <a:srgbClr val="D3DEFD"/>
                </a:solidFill>
                <a:prstDash val="dot"/>
                <a:round/>
                <a:headEnd type="none" w="med" len="med"/>
                <a:tailEnd type="none" w="med" len="med"/>
              </a:ln>
            </p:spPr>
          </p:cxnSp>
          <p:cxnSp>
            <p:nvCxnSpPr>
              <p:cNvPr id="24" name="Google Shape;24;p1"/>
              <p:cNvCxnSpPr/>
              <p:nvPr/>
            </p:nvCxnSpPr>
            <p:spPr>
              <a:xfrm>
                <a:off x="0" y="1728"/>
                <a:ext cx="5760" cy="0"/>
              </a:xfrm>
              <a:prstGeom prst="straightConnector1">
                <a:avLst/>
              </a:prstGeom>
              <a:noFill/>
              <a:ln w="9525" cap="flat" cmpd="sng">
                <a:solidFill>
                  <a:srgbClr val="D3DEFD"/>
                </a:solidFill>
                <a:prstDash val="dot"/>
                <a:round/>
                <a:headEnd type="none" w="med" len="med"/>
                <a:tailEnd type="none" w="med" len="med"/>
              </a:ln>
            </p:spPr>
          </p:cxnSp>
          <p:cxnSp>
            <p:nvCxnSpPr>
              <p:cNvPr id="25" name="Google Shape;25;p1"/>
              <p:cNvCxnSpPr/>
              <p:nvPr/>
            </p:nvCxnSpPr>
            <p:spPr>
              <a:xfrm>
                <a:off x="0" y="1920"/>
                <a:ext cx="5760" cy="0"/>
              </a:xfrm>
              <a:prstGeom prst="straightConnector1">
                <a:avLst/>
              </a:prstGeom>
              <a:noFill/>
              <a:ln w="9525" cap="flat" cmpd="sng">
                <a:solidFill>
                  <a:srgbClr val="D3DEFD"/>
                </a:solidFill>
                <a:prstDash val="dot"/>
                <a:round/>
                <a:headEnd type="none" w="med" len="med"/>
                <a:tailEnd type="none" w="med" len="med"/>
              </a:ln>
            </p:spPr>
          </p:cxnSp>
          <p:cxnSp>
            <p:nvCxnSpPr>
              <p:cNvPr id="26" name="Google Shape;26;p1"/>
              <p:cNvCxnSpPr/>
              <p:nvPr/>
            </p:nvCxnSpPr>
            <p:spPr>
              <a:xfrm>
                <a:off x="0" y="2112"/>
                <a:ext cx="5760" cy="0"/>
              </a:xfrm>
              <a:prstGeom prst="straightConnector1">
                <a:avLst/>
              </a:prstGeom>
              <a:noFill/>
              <a:ln w="9525" cap="flat" cmpd="sng">
                <a:solidFill>
                  <a:srgbClr val="D3DEFD"/>
                </a:solidFill>
                <a:prstDash val="dot"/>
                <a:round/>
                <a:headEnd type="none" w="med" len="med"/>
                <a:tailEnd type="none" w="med" len="med"/>
              </a:ln>
            </p:spPr>
          </p:cxnSp>
          <p:cxnSp>
            <p:nvCxnSpPr>
              <p:cNvPr id="27" name="Google Shape;27;p1"/>
              <p:cNvCxnSpPr/>
              <p:nvPr/>
            </p:nvCxnSpPr>
            <p:spPr>
              <a:xfrm>
                <a:off x="0" y="2304"/>
                <a:ext cx="5760" cy="0"/>
              </a:xfrm>
              <a:prstGeom prst="straightConnector1">
                <a:avLst/>
              </a:prstGeom>
              <a:noFill/>
              <a:ln w="9525" cap="flat" cmpd="sng">
                <a:solidFill>
                  <a:srgbClr val="D3DEFD"/>
                </a:solidFill>
                <a:prstDash val="dot"/>
                <a:round/>
                <a:headEnd type="none" w="med" len="med"/>
                <a:tailEnd type="none" w="med" len="med"/>
              </a:ln>
            </p:spPr>
          </p:cxnSp>
          <p:cxnSp>
            <p:nvCxnSpPr>
              <p:cNvPr id="28" name="Google Shape;28;p1"/>
              <p:cNvCxnSpPr/>
              <p:nvPr/>
            </p:nvCxnSpPr>
            <p:spPr>
              <a:xfrm>
                <a:off x="0" y="2496"/>
                <a:ext cx="5760" cy="0"/>
              </a:xfrm>
              <a:prstGeom prst="straightConnector1">
                <a:avLst/>
              </a:prstGeom>
              <a:noFill/>
              <a:ln w="9525" cap="flat" cmpd="sng">
                <a:solidFill>
                  <a:srgbClr val="D3DEFD"/>
                </a:solidFill>
                <a:prstDash val="dot"/>
                <a:round/>
                <a:headEnd type="none" w="med" len="med"/>
                <a:tailEnd type="none" w="med" len="med"/>
              </a:ln>
            </p:spPr>
          </p:cxnSp>
          <p:cxnSp>
            <p:nvCxnSpPr>
              <p:cNvPr id="29" name="Google Shape;29;p1"/>
              <p:cNvCxnSpPr/>
              <p:nvPr/>
            </p:nvCxnSpPr>
            <p:spPr>
              <a:xfrm>
                <a:off x="0" y="2688"/>
                <a:ext cx="5760" cy="0"/>
              </a:xfrm>
              <a:prstGeom prst="straightConnector1">
                <a:avLst/>
              </a:prstGeom>
              <a:noFill/>
              <a:ln w="9525" cap="flat" cmpd="sng">
                <a:solidFill>
                  <a:srgbClr val="D3DEFD"/>
                </a:solidFill>
                <a:prstDash val="dot"/>
                <a:round/>
                <a:headEnd type="none" w="med" len="med"/>
                <a:tailEnd type="none" w="med" len="med"/>
              </a:ln>
            </p:spPr>
          </p:cxnSp>
          <p:cxnSp>
            <p:nvCxnSpPr>
              <p:cNvPr id="30" name="Google Shape;30;p1"/>
              <p:cNvCxnSpPr/>
              <p:nvPr/>
            </p:nvCxnSpPr>
            <p:spPr>
              <a:xfrm>
                <a:off x="0" y="2880"/>
                <a:ext cx="5760" cy="0"/>
              </a:xfrm>
              <a:prstGeom prst="straightConnector1">
                <a:avLst/>
              </a:prstGeom>
              <a:noFill/>
              <a:ln w="9525" cap="flat" cmpd="sng">
                <a:solidFill>
                  <a:srgbClr val="D3DEFD"/>
                </a:solidFill>
                <a:prstDash val="dot"/>
                <a:round/>
                <a:headEnd type="none" w="med" len="med"/>
                <a:tailEnd type="none" w="med" len="med"/>
              </a:ln>
            </p:spPr>
          </p:cxnSp>
          <p:cxnSp>
            <p:nvCxnSpPr>
              <p:cNvPr id="31" name="Google Shape;31;p1"/>
              <p:cNvCxnSpPr/>
              <p:nvPr/>
            </p:nvCxnSpPr>
            <p:spPr>
              <a:xfrm>
                <a:off x="0" y="3072"/>
                <a:ext cx="5760" cy="0"/>
              </a:xfrm>
              <a:prstGeom prst="straightConnector1">
                <a:avLst/>
              </a:prstGeom>
              <a:noFill/>
              <a:ln w="9525" cap="flat" cmpd="sng">
                <a:solidFill>
                  <a:srgbClr val="D3DEFD"/>
                </a:solidFill>
                <a:prstDash val="dot"/>
                <a:round/>
                <a:headEnd type="none" w="med" len="med"/>
                <a:tailEnd type="none" w="med" len="med"/>
              </a:ln>
            </p:spPr>
          </p:cxnSp>
          <p:cxnSp>
            <p:nvCxnSpPr>
              <p:cNvPr id="32" name="Google Shape;32;p1"/>
              <p:cNvCxnSpPr/>
              <p:nvPr/>
            </p:nvCxnSpPr>
            <p:spPr>
              <a:xfrm>
                <a:off x="0" y="3264"/>
                <a:ext cx="5760" cy="0"/>
              </a:xfrm>
              <a:prstGeom prst="straightConnector1">
                <a:avLst/>
              </a:prstGeom>
              <a:noFill/>
              <a:ln w="9525" cap="flat" cmpd="sng">
                <a:solidFill>
                  <a:srgbClr val="D3DEFD"/>
                </a:solidFill>
                <a:prstDash val="dot"/>
                <a:round/>
                <a:headEnd type="none" w="med" len="med"/>
                <a:tailEnd type="none" w="med" len="med"/>
              </a:ln>
            </p:spPr>
          </p:cxnSp>
          <p:cxnSp>
            <p:nvCxnSpPr>
              <p:cNvPr id="33" name="Google Shape;33;p1"/>
              <p:cNvCxnSpPr/>
              <p:nvPr/>
            </p:nvCxnSpPr>
            <p:spPr>
              <a:xfrm>
                <a:off x="0" y="3456"/>
                <a:ext cx="5760" cy="0"/>
              </a:xfrm>
              <a:prstGeom prst="straightConnector1">
                <a:avLst/>
              </a:prstGeom>
              <a:noFill/>
              <a:ln w="9525" cap="flat" cmpd="sng">
                <a:solidFill>
                  <a:srgbClr val="D3DEFD"/>
                </a:solidFill>
                <a:prstDash val="dot"/>
                <a:round/>
                <a:headEnd type="none" w="med" len="med"/>
                <a:tailEnd type="none" w="med" len="med"/>
              </a:ln>
            </p:spPr>
          </p:cxnSp>
          <p:cxnSp>
            <p:nvCxnSpPr>
              <p:cNvPr id="34" name="Google Shape;34;p1"/>
              <p:cNvCxnSpPr/>
              <p:nvPr/>
            </p:nvCxnSpPr>
            <p:spPr>
              <a:xfrm>
                <a:off x="0" y="3648"/>
                <a:ext cx="5760" cy="0"/>
              </a:xfrm>
              <a:prstGeom prst="straightConnector1">
                <a:avLst/>
              </a:prstGeom>
              <a:noFill/>
              <a:ln w="9525" cap="flat" cmpd="sng">
                <a:solidFill>
                  <a:srgbClr val="D3DEFD"/>
                </a:solidFill>
                <a:prstDash val="dot"/>
                <a:round/>
                <a:headEnd type="none" w="med" len="med"/>
                <a:tailEnd type="none" w="med" len="med"/>
              </a:ln>
            </p:spPr>
          </p:cxnSp>
          <p:cxnSp>
            <p:nvCxnSpPr>
              <p:cNvPr id="35" name="Google Shape;35;p1"/>
              <p:cNvCxnSpPr/>
              <p:nvPr/>
            </p:nvCxnSpPr>
            <p:spPr>
              <a:xfrm>
                <a:off x="0" y="3840"/>
                <a:ext cx="5760" cy="0"/>
              </a:xfrm>
              <a:prstGeom prst="straightConnector1">
                <a:avLst/>
              </a:prstGeom>
              <a:noFill/>
              <a:ln w="9525" cap="flat" cmpd="sng">
                <a:solidFill>
                  <a:srgbClr val="D3DEFD"/>
                </a:solidFill>
                <a:prstDash val="dot"/>
                <a:round/>
                <a:headEnd type="none" w="med" len="med"/>
                <a:tailEnd type="none" w="med" len="med"/>
              </a:ln>
            </p:spPr>
          </p:cxnSp>
          <p:cxnSp>
            <p:nvCxnSpPr>
              <p:cNvPr id="36" name="Google Shape;36;p1"/>
              <p:cNvCxnSpPr/>
              <p:nvPr/>
            </p:nvCxnSpPr>
            <p:spPr>
              <a:xfrm>
                <a:off x="0" y="4032"/>
                <a:ext cx="5760" cy="0"/>
              </a:xfrm>
              <a:prstGeom prst="straightConnector1">
                <a:avLst/>
              </a:prstGeom>
              <a:noFill/>
              <a:ln w="9525" cap="flat" cmpd="sng">
                <a:solidFill>
                  <a:srgbClr val="D3DEFD"/>
                </a:solidFill>
                <a:prstDash val="dot"/>
                <a:round/>
                <a:headEnd type="none" w="med" len="med"/>
                <a:tailEnd type="none" w="med" len="med"/>
              </a:ln>
            </p:spPr>
          </p:cxnSp>
          <p:cxnSp>
            <p:nvCxnSpPr>
              <p:cNvPr id="37" name="Google Shape;37;p1"/>
              <p:cNvCxnSpPr/>
              <p:nvPr/>
            </p:nvCxnSpPr>
            <p:spPr>
              <a:xfrm>
                <a:off x="0" y="4224"/>
                <a:ext cx="5760" cy="0"/>
              </a:xfrm>
              <a:prstGeom prst="straightConnector1">
                <a:avLst/>
              </a:prstGeom>
              <a:noFill/>
              <a:ln w="9525" cap="flat" cmpd="sng">
                <a:solidFill>
                  <a:srgbClr val="D3DEFD"/>
                </a:solidFill>
                <a:prstDash val="dot"/>
                <a:round/>
                <a:headEnd type="none" w="med" len="med"/>
                <a:tailEnd type="none" w="med" len="med"/>
              </a:ln>
            </p:spPr>
          </p:cxnSp>
        </p:grpSp>
        <p:grpSp>
          <p:nvGrpSpPr>
            <p:cNvPr id="38" name="Google Shape;38;p1"/>
            <p:cNvGrpSpPr/>
            <p:nvPr/>
          </p:nvGrpSpPr>
          <p:grpSpPr>
            <a:xfrm>
              <a:off x="192" y="0"/>
              <a:ext cx="5376" cy="4320"/>
              <a:chOff x="192" y="0"/>
              <a:chExt cx="5376" cy="4320"/>
            </a:xfrm>
          </p:grpSpPr>
          <p:cxnSp>
            <p:nvCxnSpPr>
              <p:cNvPr id="39" name="Google Shape;39;p1"/>
              <p:cNvCxnSpPr/>
              <p:nvPr/>
            </p:nvCxnSpPr>
            <p:spPr>
              <a:xfrm>
                <a:off x="19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0" name="Google Shape;40;p1"/>
              <p:cNvCxnSpPr/>
              <p:nvPr/>
            </p:nvCxnSpPr>
            <p:spPr>
              <a:xfrm>
                <a:off x="38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1" name="Google Shape;41;p1"/>
              <p:cNvCxnSpPr/>
              <p:nvPr/>
            </p:nvCxnSpPr>
            <p:spPr>
              <a:xfrm>
                <a:off x="57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2" name="Google Shape;42;p1"/>
              <p:cNvCxnSpPr/>
              <p:nvPr/>
            </p:nvCxnSpPr>
            <p:spPr>
              <a:xfrm>
                <a:off x="768"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3" name="Google Shape;43;p1"/>
              <p:cNvCxnSpPr/>
              <p:nvPr/>
            </p:nvCxnSpPr>
            <p:spPr>
              <a:xfrm>
                <a:off x="960"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4" name="Google Shape;44;p1"/>
              <p:cNvCxnSpPr/>
              <p:nvPr/>
            </p:nvCxnSpPr>
            <p:spPr>
              <a:xfrm>
                <a:off x="115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5" name="Google Shape;45;p1"/>
              <p:cNvCxnSpPr/>
              <p:nvPr/>
            </p:nvCxnSpPr>
            <p:spPr>
              <a:xfrm>
                <a:off x="134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6" name="Google Shape;46;p1"/>
              <p:cNvCxnSpPr/>
              <p:nvPr/>
            </p:nvCxnSpPr>
            <p:spPr>
              <a:xfrm>
                <a:off x="153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7" name="Google Shape;47;p1"/>
              <p:cNvCxnSpPr/>
              <p:nvPr/>
            </p:nvCxnSpPr>
            <p:spPr>
              <a:xfrm>
                <a:off x="1728"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8" name="Google Shape;48;p1"/>
              <p:cNvCxnSpPr/>
              <p:nvPr/>
            </p:nvCxnSpPr>
            <p:spPr>
              <a:xfrm>
                <a:off x="1920" y="0"/>
                <a:ext cx="0" cy="4320"/>
              </a:xfrm>
              <a:prstGeom prst="straightConnector1">
                <a:avLst/>
              </a:prstGeom>
              <a:noFill/>
              <a:ln w="9525" cap="flat" cmpd="sng">
                <a:solidFill>
                  <a:srgbClr val="D3DEFD"/>
                </a:solidFill>
                <a:prstDash val="dot"/>
                <a:round/>
                <a:headEnd type="none" w="med" len="med"/>
                <a:tailEnd type="none" w="med" len="med"/>
              </a:ln>
            </p:spPr>
          </p:cxnSp>
          <p:cxnSp>
            <p:nvCxnSpPr>
              <p:cNvPr id="49" name="Google Shape;49;p1"/>
              <p:cNvCxnSpPr/>
              <p:nvPr/>
            </p:nvCxnSpPr>
            <p:spPr>
              <a:xfrm>
                <a:off x="211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0" name="Google Shape;50;p1"/>
              <p:cNvCxnSpPr/>
              <p:nvPr/>
            </p:nvCxnSpPr>
            <p:spPr>
              <a:xfrm>
                <a:off x="230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1" name="Google Shape;51;p1"/>
              <p:cNvCxnSpPr/>
              <p:nvPr/>
            </p:nvCxnSpPr>
            <p:spPr>
              <a:xfrm>
                <a:off x="249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2" name="Google Shape;52;p1"/>
              <p:cNvCxnSpPr/>
              <p:nvPr/>
            </p:nvCxnSpPr>
            <p:spPr>
              <a:xfrm>
                <a:off x="2688"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3" name="Google Shape;53;p1"/>
              <p:cNvCxnSpPr/>
              <p:nvPr/>
            </p:nvCxnSpPr>
            <p:spPr>
              <a:xfrm>
                <a:off x="2880"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4" name="Google Shape;54;p1"/>
              <p:cNvCxnSpPr/>
              <p:nvPr/>
            </p:nvCxnSpPr>
            <p:spPr>
              <a:xfrm>
                <a:off x="307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5" name="Google Shape;55;p1"/>
              <p:cNvCxnSpPr/>
              <p:nvPr/>
            </p:nvCxnSpPr>
            <p:spPr>
              <a:xfrm>
                <a:off x="326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6" name="Google Shape;56;p1"/>
              <p:cNvCxnSpPr/>
              <p:nvPr/>
            </p:nvCxnSpPr>
            <p:spPr>
              <a:xfrm>
                <a:off x="345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7" name="Google Shape;57;p1"/>
              <p:cNvCxnSpPr/>
              <p:nvPr/>
            </p:nvCxnSpPr>
            <p:spPr>
              <a:xfrm>
                <a:off x="3648"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8" name="Google Shape;58;p1"/>
              <p:cNvCxnSpPr/>
              <p:nvPr/>
            </p:nvCxnSpPr>
            <p:spPr>
              <a:xfrm>
                <a:off x="3840" y="0"/>
                <a:ext cx="0" cy="4320"/>
              </a:xfrm>
              <a:prstGeom prst="straightConnector1">
                <a:avLst/>
              </a:prstGeom>
              <a:noFill/>
              <a:ln w="9525" cap="flat" cmpd="sng">
                <a:solidFill>
                  <a:srgbClr val="D3DEFD"/>
                </a:solidFill>
                <a:prstDash val="dot"/>
                <a:round/>
                <a:headEnd type="none" w="med" len="med"/>
                <a:tailEnd type="none" w="med" len="med"/>
              </a:ln>
            </p:spPr>
          </p:cxnSp>
          <p:cxnSp>
            <p:nvCxnSpPr>
              <p:cNvPr id="59" name="Google Shape;59;p1"/>
              <p:cNvCxnSpPr/>
              <p:nvPr/>
            </p:nvCxnSpPr>
            <p:spPr>
              <a:xfrm>
                <a:off x="403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0" name="Google Shape;60;p1"/>
              <p:cNvCxnSpPr/>
              <p:nvPr/>
            </p:nvCxnSpPr>
            <p:spPr>
              <a:xfrm>
                <a:off x="422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1" name="Google Shape;61;p1"/>
              <p:cNvCxnSpPr/>
              <p:nvPr/>
            </p:nvCxnSpPr>
            <p:spPr>
              <a:xfrm>
                <a:off x="441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2" name="Google Shape;62;p1"/>
              <p:cNvCxnSpPr/>
              <p:nvPr/>
            </p:nvCxnSpPr>
            <p:spPr>
              <a:xfrm>
                <a:off x="4608"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3" name="Google Shape;63;p1"/>
              <p:cNvCxnSpPr/>
              <p:nvPr/>
            </p:nvCxnSpPr>
            <p:spPr>
              <a:xfrm>
                <a:off x="4800"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4" name="Google Shape;64;p1"/>
              <p:cNvCxnSpPr/>
              <p:nvPr/>
            </p:nvCxnSpPr>
            <p:spPr>
              <a:xfrm>
                <a:off x="4992"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5" name="Google Shape;65;p1"/>
              <p:cNvCxnSpPr/>
              <p:nvPr/>
            </p:nvCxnSpPr>
            <p:spPr>
              <a:xfrm>
                <a:off x="5184"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6" name="Google Shape;66;p1"/>
              <p:cNvCxnSpPr/>
              <p:nvPr/>
            </p:nvCxnSpPr>
            <p:spPr>
              <a:xfrm>
                <a:off x="5376" y="0"/>
                <a:ext cx="0" cy="4320"/>
              </a:xfrm>
              <a:prstGeom prst="straightConnector1">
                <a:avLst/>
              </a:prstGeom>
              <a:noFill/>
              <a:ln w="9525" cap="flat" cmpd="sng">
                <a:solidFill>
                  <a:srgbClr val="D3DEFD"/>
                </a:solidFill>
                <a:prstDash val="dot"/>
                <a:round/>
                <a:headEnd type="none" w="med" len="med"/>
                <a:tailEnd type="none" w="med" len="med"/>
              </a:ln>
            </p:spPr>
          </p:cxnSp>
          <p:cxnSp>
            <p:nvCxnSpPr>
              <p:cNvPr id="67" name="Google Shape;67;p1"/>
              <p:cNvCxnSpPr/>
              <p:nvPr/>
            </p:nvCxnSpPr>
            <p:spPr>
              <a:xfrm>
                <a:off x="5568" y="0"/>
                <a:ext cx="0" cy="4320"/>
              </a:xfrm>
              <a:prstGeom prst="straightConnector1">
                <a:avLst/>
              </a:prstGeom>
              <a:noFill/>
              <a:ln w="9525" cap="flat" cmpd="sng">
                <a:solidFill>
                  <a:srgbClr val="D3DEFD"/>
                </a:solidFill>
                <a:prstDash val="dot"/>
                <a:round/>
                <a:headEnd type="none" w="med" len="med"/>
                <a:tailEnd type="none" w="med" len="med"/>
              </a:ln>
            </p:spPr>
          </p:cxnSp>
        </p:grpSp>
      </p:grpSp>
      <p:sp>
        <p:nvSpPr>
          <p:cNvPr id="68" name="Google Shape;68;p1"/>
          <p:cNvSpPr/>
          <p:nvPr/>
        </p:nvSpPr>
        <p:spPr>
          <a:xfrm>
            <a:off x="3352800" y="0"/>
            <a:ext cx="5791200" cy="1524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69" name="Google Shape;69;p1"/>
          <p:cNvCxnSpPr/>
          <p:nvPr/>
        </p:nvCxnSpPr>
        <p:spPr>
          <a:xfrm>
            <a:off x="8993188" y="0"/>
            <a:ext cx="0" cy="2362200"/>
          </a:xfrm>
          <a:prstGeom prst="straightConnector1">
            <a:avLst/>
          </a:prstGeom>
          <a:noFill/>
          <a:ln w="9525" cap="flat" cmpd="sng">
            <a:solidFill>
              <a:schemeClr val="hlink"/>
            </a:solidFill>
            <a:prstDash val="solid"/>
            <a:round/>
            <a:headEnd type="none" w="med" len="med"/>
            <a:tailEnd type="none" w="med" len="med"/>
          </a:ln>
        </p:spPr>
      </p:cxnSp>
      <p:grpSp>
        <p:nvGrpSpPr>
          <p:cNvPr id="70" name="Google Shape;70;p1"/>
          <p:cNvGrpSpPr/>
          <p:nvPr/>
        </p:nvGrpSpPr>
        <p:grpSpPr>
          <a:xfrm>
            <a:off x="414338" y="1416050"/>
            <a:ext cx="1784350" cy="2324100"/>
            <a:chOff x="96" y="916"/>
            <a:chExt cx="2208" cy="2876"/>
          </a:xfrm>
        </p:grpSpPr>
        <p:cxnSp>
          <p:nvCxnSpPr>
            <p:cNvPr id="71" name="Google Shape;71;p1"/>
            <p:cNvCxnSpPr/>
            <p:nvPr/>
          </p:nvCxnSpPr>
          <p:spPr>
            <a:xfrm rot="10800000">
              <a:off x="96" y="1038"/>
              <a:ext cx="2208" cy="0"/>
            </a:xfrm>
            <a:prstGeom prst="straightConnector1">
              <a:avLst/>
            </a:prstGeom>
            <a:noFill/>
            <a:ln w="9525" cap="flat" cmpd="sng">
              <a:solidFill>
                <a:schemeClr val="hlink"/>
              </a:solidFill>
              <a:prstDash val="solid"/>
              <a:round/>
              <a:headEnd type="none" w="med" len="med"/>
              <a:tailEnd type="none" w="med" len="med"/>
            </a:ln>
          </p:spPr>
        </p:cxnSp>
        <p:cxnSp>
          <p:nvCxnSpPr>
            <p:cNvPr id="72" name="Google Shape;72;p1"/>
            <p:cNvCxnSpPr/>
            <p:nvPr/>
          </p:nvCxnSpPr>
          <p:spPr>
            <a:xfrm>
              <a:off x="336" y="920"/>
              <a:ext cx="0" cy="2872"/>
            </a:xfrm>
            <a:prstGeom prst="straightConnector1">
              <a:avLst/>
            </a:prstGeom>
            <a:noFill/>
            <a:ln w="9525" cap="flat" cmpd="sng">
              <a:solidFill>
                <a:schemeClr val="hlink"/>
              </a:solidFill>
              <a:prstDash val="solid"/>
              <a:round/>
              <a:headEnd type="none" w="med" len="med"/>
              <a:tailEnd type="none" w="med" len="med"/>
            </a:ln>
          </p:spPr>
        </p:cxnSp>
        <p:sp>
          <p:nvSpPr>
            <p:cNvPr id="73" name="Google Shape;73;p1"/>
            <p:cNvSpPr/>
            <p:nvPr/>
          </p:nvSpPr>
          <p:spPr>
            <a:xfrm flipH="1">
              <a:off x="218" y="916"/>
              <a:ext cx="238" cy="240"/>
            </a:xfrm>
            <a:custGeom>
              <a:avLst/>
              <a:gdLst/>
              <a:ahLst/>
              <a:cxnLst/>
              <a:rect l="l" t="t"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cap="flat" cmpd="sng">
              <a:solidFill>
                <a:schemeClr val="hlink"/>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grpSp>
      <p:sp>
        <p:nvSpPr>
          <p:cNvPr id="74" name="Google Shape;74;p1"/>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3200" b="0" i="0" u="none" strike="noStrike" cap="none">
                <a:solidFill>
                  <a:schemeClr val="dk2"/>
                </a:solidFill>
                <a:latin typeface="Tahoma"/>
                <a:ea typeface="Tahoma"/>
                <a:cs typeface="Tahoma"/>
                <a:sym typeface="Tahoma"/>
              </a:defRPr>
            </a:lvl1pPr>
            <a:lvl2pPr marR="0" lvl="1" algn="l" rtl="0">
              <a:spcBef>
                <a:spcPts val="0"/>
              </a:spcBef>
              <a:spcAft>
                <a:spcPts val="0"/>
              </a:spcAft>
              <a:buSzPts val="1400"/>
              <a:buNone/>
              <a:defRPr sz="3200" b="0" i="0" u="none" strike="noStrike" cap="none">
                <a:solidFill>
                  <a:schemeClr val="dk2"/>
                </a:solidFill>
                <a:latin typeface="Tahoma"/>
                <a:ea typeface="Tahoma"/>
                <a:cs typeface="Tahoma"/>
                <a:sym typeface="Tahoma"/>
              </a:defRPr>
            </a:lvl2pPr>
            <a:lvl3pPr marR="0" lvl="2" algn="l" rtl="0">
              <a:spcBef>
                <a:spcPts val="0"/>
              </a:spcBef>
              <a:spcAft>
                <a:spcPts val="0"/>
              </a:spcAft>
              <a:buSzPts val="1400"/>
              <a:buNone/>
              <a:defRPr sz="3200" b="0" i="0" u="none" strike="noStrike" cap="none">
                <a:solidFill>
                  <a:schemeClr val="dk2"/>
                </a:solidFill>
                <a:latin typeface="Tahoma"/>
                <a:ea typeface="Tahoma"/>
                <a:cs typeface="Tahoma"/>
                <a:sym typeface="Tahoma"/>
              </a:defRPr>
            </a:lvl3pPr>
            <a:lvl4pPr marR="0" lvl="3" algn="l" rtl="0">
              <a:spcBef>
                <a:spcPts val="0"/>
              </a:spcBef>
              <a:spcAft>
                <a:spcPts val="0"/>
              </a:spcAft>
              <a:buSzPts val="1400"/>
              <a:buNone/>
              <a:defRPr sz="3200" b="0" i="0" u="none" strike="noStrike" cap="none">
                <a:solidFill>
                  <a:schemeClr val="dk2"/>
                </a:solidFill>
                <a:latin typeface="Tahoma"/>
                <a:ea typeface="Tahoma"/>
                <a:cs typeface="Tahoma"/>
                <a:sym typeface="Tahoma"/>
              </a:defRPr>
            </a:lvl4pPr>
            <a:lvl5pPr marR="0" lvl="4" algn="l" rtl="0">
              <a:spcBef>
                <a:spcPts val="0"/>
              </a:spcBef>
              <a:spcAft>
                <a:spcPts val="0"/>
              </a:spcAft>
              <a:buSzPts val="1400"/>
              <a:buNone/>
              <a:defRPr sz="3200" b="0" i="0" u="none" strike="noStrike" cap="none">
                <a:solidFill>
                  <a:schemeClr val="dk2"/>
                </a:solidFill>
                <a:latin typeface="Tahoma"/>
                <a:ea typeface="Tahoma"/>
                <a:cs typeface="Tahoma"/>
                <a:sym typeface="Tahoma"/>
              </a:defRPr>
            </a:lvl5pPr>
            <a:lvl6pPr marR="0" lvl="5" algn="l" rtl="0">
              <a:spcBef>
                <a:spcPts val="0"/>
              </a:spcBef>
              <a:spcAft>
                <a:spcPts val="0"/>
              </a:spcAft>
              <a:buSzPts val="1400"/>
              <a:buNone/>
              <a:defRPr sz="4400" b="0" i="0" u="none" strike="noStrike" cap="none">
                <a:solidFill>
                  <a:schemeClr val="dk2"/>
                </a:solidFill>
                <a:latin typeface="Tahoma"/>
                <a:ea typeface="Tahoma"/>
                <a:cs typeface="Tahoma"/>
                <a:sym typeface="Tahoma"/>
              </a:defRPr>
            </a:lvl6pPr>
            <a:lvl7pPr marR="0" lvl="6" algn="l" rtl="0">
              <a:spcBef>
                <a:spcPts val="0"/>
              </a:spcBef>
              <a:spcAft>
                <a:spcPts val="0"/>
              </a:spcAft>
              <a:buSzPts val="1400"/>
              <a:buNone/>
              <a:defRPr sz="4400" b="0" i="0" u="none" strike="noStrike" cap="none">
                <a:solidFill>
                  <a:schemeClr val="dk2"/>
                </a:solidFill>
                <a:latin typeface="Tahoma"/>
                <a:ea typeface="Tahoma"/>
                <a:cs typeface="Tahoma"/>
                <a:sym typeface="Tahoma"/>
              </a:defRPr>
            </a:lvl7pPr>
            <a:lvl8pPr marR="0" lvl="7" algn="l" rtl="0">
              <a:spcBef>
                <a:spcPts val="0"/>
              </a:spcBef>
              <a:spcAft>
                <a:spcPts val="0"/>
              </a:spcAft>
              <a:buSzPts val="1400"/>
              <a:buNone/>
              <a:defRPr sz="4400" b="0" i="0" u="none" strike="noStrike" cap="none">
                <a:solidFill>
                  <a:schemeClr val="dk2"/>
                </a:solidFill>
                <a:latin typeface="Tahoma"/>
                <a:ea typeface="Tahoma"/>
                <a:cs typeface="Tahoma"/>
                <a:sym typeface="Tahoma"/>
              </a:defRPr>
            </a:lvl8pPr>
            <a:lvl9pPr marR="0" lvl="8" algn="l" rtl="0">
              <a:spcBef>
                <a:spcPts val="0"/>
              </a:spcBef>
              <a:spcAft>
                <a:spcPts val="0"/>
              </a:spcAft>
              <a:buSzPts val="1400"/>
              <a:buNone/>
              <a:defRPr sz="4400" b="0" i="0" u="none" strike="noStrike" cap="none">
                <a:solidFill>
                  <a:schemeClr val="dk2"/>
                </a:solidFill>
                <a:latin typeface="Tahoma"/>
                <a:ea typeface="Tahoma"/>
                <a:cs typeface="Tahoma"/>
                <a:sym typeface="Tahoma"/>
              </a:defRPr>
            </a:lvl9pPr>
          </a:lstStyle>
          <a:p>
            <a:endParaRPr/>
          </a:p>
        </p:txBody>
      </p:sp>
      <p:sp>
        <p:nvSpPr>
          <p:cNvPr id="75" name="Google Shape;75;p1" descr="Rectangle: Click to edit Master text styles&#10;Second level&#10;Third level&#10;Fourth level&#10;Fifth level"/>
          <p:cNvSpPr txBox="1">
            <a:spLocks noGrp="1"/>
          </p:cNvSpPr>
          <p:nvPr>
            <p:ph type="body" idx="1"/>
          </p:nvPr>
        </p:nvSpPr>
        <p:spPr>
          <a:xfrm>
            <a:off x="704850" y="1609725"/>
            <a:ext cx="8215313" cy="4687888"/>
          </a:xfrm>
          <a:prstGeom prst="rect">
            <a:avLst/>
          </a:prstGeom>
          <a:noFill/>
          <a:ln>
            <a:noFill/>
          </a:ln>
        </p:spPr>
        <p:txBody>
          <a:bodyPr spcFirstLastPara="1" wrap="square" lIns="91425" tIns="45700" rIns="91425" bIns="45700" anchor="t" anchorCtr="0">
            <a:noAutofit/>
          </a:bodyPr>
          <a:lstStyle>
            <a:lvl1pPr marL="457200" marR="0" lvl="0" indent="-342900" algn="l" rtl="0">
              <a:spcBef>
                <a:spcPts val="400"/>
              </a:spcBef>
              <a:spcAft>
                <a:spcPts val="0"/>
              </a:spcAft>
              <a:buClr>
                <a:schemeClr val="dk1"/>
              </a:buClr>
              <a:buSzPts val="1800"/>
              <a:buFont typeface="Noto Sans Symbols"/>
              <a:buChar char="◆"/>
              <a:defRPr sz="2000" b="0" i="0" u="none" strike="noStrike" cap="none">
                <a:solidFill>
                  <a:schemeClr val="dk1"/>
                </a:solidFill>
                <a:latin typeface="Tahoma"/>
                <a:ea typeface="Tahoma"/>
                <a:cs typeface="Tahoma"/>
                <a:sym typeface="Tahoma"/>
              </a:defRPr>
            </a:lvl1pPr>
            <a:lvl2pPr marL="914400" marR="0" lvl="1" indent="-331469" algn="l" rtl="0">
              <a:spcBef>
                <a:spcPts val="360"/>
              </a:spcBef>
              <a:spcAft>
                <a:spcPts val="0"/>
              </a:spcAft>
              <a:buClr>
                <a:schemeClr val="dk1"/>
              </a:buClr>
              <a:buSzPts val="1620"/>
              <a:buFont typeface="Noto Sans Symbols"/>
              <a:buChar char="◆"/>
              <a:defRPr sz="1800" b="0" i="0" u="none" strike="noStrike" cap="none">
                <a:solidFill>
                  <a:schemeClr val="dk1"/>
                </a:solidFill>
                <a:latin typeface="Tahoma"/>
                <a:ea typeface="Tahoma"/>
                <a:cs typeface="Tahoma"/>
                <a:sym typeface="Tahoma"/>
              </a:defRPr>
            </a:lvl2pPr>
            <a:lvl3pPr marL="1371600" marR="0" lvl="2" indent="-320039" algn="l" rtl="0">
              <a:spcBef>
                <a:spcPts val="320"/>
              </a:spcBef>
              <a:spcAft>
                <a:spcPts val="0"/>
              </a:spcAft>
              <a:buClr>
                <a:schemeClr val="dk1"/>
              </a:buClr>
              <a:buSzPts val="1440"/>
              <a:buFont typeface="Noto Sans Symbols"/>
              <a:buChar char="◆"/>
              <a:defRPr sz="1600" b="0" i="0" u="none" strike="noStrike" cap="none">
                <a:solidFill>
                  <a:schemeClr val="dk1"/>
                </a:solidFill>
                <a:latin typeface="Tahoma"/>
                <a:ea typeface="Tahoma"/>
                <a:cs typeface="Tahoma"/>
                <a:sym typeface="Tahoma"/>
              </a:defRPr>
            </a:lvl3pPr>
            <a:lvl4pPr marL="1828800" marR="0" lvl="3" indent="-308610" algn="l" rtl="0">
              <a:spcBef>
                <a:spcPts val="280"/>
              </a:spcBef>
              <a:spcAft>
                <a:spcPts val="0"/>
              </a:spcAft>
              <a:buClr>
                <a:schemeClr val="dk1"/>
              </a:buClr>
              <a:buSzPts val="1260"/>
              <a:buFont typeface="Noto Sans Symbols"/>
              <a:buChar char="◆"/>
              <a:defRPr sz="1400" b="0" i="0" u="none" strike="noStrike" cap="none">
                <a:solidFill>
                  <a:schemeClr val="dk1"/>
                </a:solidFill>
                <a:latin typeface="Tahoma"/>
                <a:ea typeface="Tahoma"/>
                <a:cs typeface="Tahoma"/>
                <a:sym typeface="Tahoma"/>
              </a:defRPr>
            </a:lvl4pPr>
            <a:lvl5pPr marL="2286000" marR="0" lvl="4" indent="-281939" algn="l" rtl="0">
              <a:spcBef>
                <a:spcPts val="280"/>
              </a:spcBef>
              <a:spcAft>
                <a:spcPts val="0"/>
              </a:spcAft>
              <a:buClr>
                <a:schemeClr val="dk1"/>
              </a:buClr>
              <a:buSzPts val="840"/>
              <a:buFont typeface="Noto Sans Symbols"/>
              <a:buChar char="⮚"/>
              <a:defRPr sz="1400" b="0" i="0" u="none" strike="noStrike" cap="none">
                <a:solidFill>
                  <a:schemeClr val="dk1"/>
                </a:solidFill>
                <a:latin typeface="Tahoma"/>
                <a:ea typeface="Tahoma"/>
                <a:cs typeface="Tahoma"/>
                <a:sym typeface="Tahoma"/>
              </a:defRPr>
            </a:lvl5pPr>
            <a:lvl6pPr marL="2743200" marR="0" lvl="5" indent="-304800" algn="l" rtl="0">
              <a:spcBef>
                <a:spcPts val="400"/>
              </a:spcBef>
              <a:spcAft>
                <a:spcPts val="0"/>
              </a:spcAft>
              <a:buClr>
                <a:schemeClr val="hlink"/>
              </a:buClr>
              <a:buSzPts val="1200"/>
              <a:buFont typeface="Noto Sans Symbols"/>
              <a:buChar char="■"/>
              <a:defRPr sz="2000" b="0" i="0" u="none" strike="noStrike" cap="none">
                <a:solidFill>
                  <a:schemeClr val="dk1"/>
                </a:solidFill>
                <a:latin typeface="Tahoma"/>
                <a:ea typeface="Tahoma"/>
                <a:cs typeface="Tahoma"/>
                <a:sym typeface="Tahoma"/>
              </a:defRPr>
            </a:lvl6pPr>
            <a:lvl7pPr marL="3200400" marR="0" lvl="6" indent="-304800" algn="l" rtl="0">
              <a:spcBef>
                <a:spcPts val="400"/>
              </a:spcBef>
              <a:spcAft>
                <a:spcPts val="0"/>
              </a:spcAft>
              <a:buClr>
                <a:schemeClr val="hlink"/>
              </a:buClr>
              <a:buSzPts val="1200"/>
              <a:buFont typeface="Noto Sans Symbols"/>
              <a:buChar char="■"/>
              <a:defRPr sz="2000" b="0" i="0" u="none" strike="noStrike" cap="none">
                <a:solidFill>
                  <a:schemeClr val="dk1"/>
                </a:solidFill>
                <a:latin typeface="Tahoma"/>
                <a:ea typeface="Tahoma"/>
                <a:cs typeface="Tahoma"/>
                <a:sym typeface="Tahoma"/>
              </a:defRPr>
            </a:lvl7pPr>
            <a:lvl8pPr marL="3657600" marR="0" lvl="7" indent="-304800" algn="l" rtl="0">
              <a:spcBef>
                <a:spcPts val="400"/>
              </a:spcBef>
              <a:spcAft>
                <a:spcPts val="0"/>
              </a:spcAft>
              <a:buClr>
                <a:schemeClr val="hlink"/>
              </a:buClr>
              <a:buSzPts val="1200"/>
              <a:buFont typeface="Noto Sans Symbols"/>
              <a:buChar char="■"/>
              <a:defRPr sz="2000" b="0" i="0" u="none" strike="noStrike" cap="none">
                <a:solidFill>
                  <a:schemeClr val="dk1"/>
                </a:solidFill>
                <a:latin typeface="Tahoma"/>
                <a:ea typeface="Tahoma"/>
                <a:cs typeface="Tahoma"/>
                <a:sym typeface="Tahoma"/>
              </a:defRPr>
            </a:lvl8pPr>
            <a:lvl9pPr marL="4114800" marR="0" lvl="8" indent="-304800" algn="l" rtl="0">
              <a:spcBef>
                <a:spcPts val="400"/>
              </a:spcBef>
              <a:spcAft>
                <a:spcPts val="0"/>
              </a:spcAft>
              <a:buClr>
                <a:schemeClr val="hlink"/>
              </a:buClr>
              <a:buSzPts val="1200"/>
              <a:buFont typeface="Noto Sans Symbols"/>
              <a:buChar char="■"/>
              <a:defRPr sz="2000" b="0" i="0" u="none" strike="noStrike" cap="none">
                <a:solidFill>
                  <a:schemeClr val="dk1"/>
                </a:solidFill>
                <a:latin typeface="Tahoma"/>
                <a:ea typeface="Tahoma"/>
                <a:cs typeface="Tahoma"/>
                <a:sym typeface="Tahoma"/>
              </a:defRPr>
            </a:lvl9pPr>
          </a:lstStyle>
          <a:p>
            <a:endParaRPr/>
          </a:p>
        </p:txBody>
      </p:sp>
      <p:pic>
        <p:nvPicPr>
          <p:cNvPr id="76" name="Google Shape;76;p1" descr="logo_utef_modre"/>
          <p:cNvPicPr preferRelativeResize="0"/>
          <p:nvPr/>
        </p:nvPicPr>
        <p:blipFill rotWithShape="1">
          <a:blip r:embed="rId13">
            <a:alphaModFix/>
          </a:blip>
          <a:srcRect/>
          <a:stretch/>
        </p:blipFill>
        <p:spPr>
          <a:xfrm>
            <a:off x="107950" y="152400"/>
            <a:ext cx="868363" cy="714375"/>
          </a:xfrm>
          <a:prstGeom prst="rect">
            <a:avLst/>
          </a:prstGeom>
          <a:noFill/>
          <a:ln>
            <a:noFill/>
          </a:ln>
        </p:spPr>
      </p:pic>
      <p:pic>
        <p:nvPicPr>
          <p:cNvPr id="77" name="Google Shape;77;p1" descr="LZ"/>
          <p:cNvPicPr preferRelativeResize="0"/>
          <p:nvPr/>
        </p:nvPicPr>
        <p:blipFill rotWithShape="1">
          <a:blip r:embed="rId14">
            <a:alphaModFix/>
          </a:blip>
          <a:srcRect/>
          <a:stretch/>
        </p:blipFill>
        <p:spPr>
          <a:xfrm>
            <a:off x="8118475" y="304800"/>
            <a:ext cx="801688" cy="665163"/>
          </a:xfrm>
          <a:prstGeom prst="rect">
            <a:avLst/>
          </a:prstGeom>
          <a:noFill/>
          <a:ln>
            <a:noFill/>
          </a:ln>
        </p:spPr>
      </p:pic>
      <p:sp>
        <p:nvSpPr>
          <p:cNvPr id="78" name="Google Shape;78;p1"/>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9092B1"/>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9092B1"/>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9092B1"/>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9092B1"/>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9092B1"/>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9092B1"/>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9092B1"/>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9092B1"/>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9092B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9" name="Google Shape;79;p1"/>
          <p:cNvSpPr txBox="1">
            <a:spLocks noGrp="1"/>
          </p:cNvSpPr>
          <p:nvPr>
            <p:ph type="dt" idx="10"/>
          </p:nvPr>
        </p:nvSpPr>
        <p:spPr>
          <a:xfrm>
            <a:off x="149225" y="6356350"/>
            <a:ext cx="1069975"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092B1"/>
                </a:solidFill>
                <a:latin typeface="Arial"/>
                <a:ea typeface="Arial"/>
                <a:cs typeface="Arial"/>
                <a:sym typeface="Arial"/>
              </a:defRPr>
            </a:lvl1pPr>
            <a:lvl2pPr marR="0" lvl="1" algn="ctr"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0" name="Google Shape;80;p1"/>
          <p:cNvSpPr txBox="1">
            <a:spLocks noGrp="1"/>
          </p:cNvSpPr>
          <p:nvPr>
            <p:ph type="ftr" idx="11"/>
          </p:nvPr>
        </p:nvSpPr>
        <p:spPr>
          <a:xfrm>
            <a:off x="1641475" y="6356350"/>
            <a:ext cx="5673725"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092B1"/>
                </a:solidFill>
                <a:latin typeface="Arial"/>
                <a:ea typeface="Arial"/>
                <a:cs typeface="Arial"/>
                <a:sym typeface="Arial"/>
              </a:defRPr>
            </a:lvl1pPr>
            <a:lvl2pPr marR="0" lvl="1" algn="ctr"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8" Type="http://schemas.openxmlformats.org/officeDocument/2006/relationships/image" Target="../media/image68.jpg"/><Relationship Id="rId3" Type="http://schemas.openxmlformats.org/officeDocument/2006/relationships/hyperlink" Target="http://www.sujb.cz/index.php?eID=tx_cms_showpic&amp;file=fileadmin/sujb/imgs/importovane/karafa.jpg&amp;md5=3a5239e7745fd3237ba77405a3e2b3b62fcf117c&amp;parameters%5b0%5d=YTo1OntzOjU6IndpZHRoIjtzOjM6IjgwMCI7czo2OiJoZWlnaHQiO3M6NDoiNjAw&amp;parameters%5b1%5d=bSI7czo3OiJib2R5VGFnIjtzOjQxOiI8Ym9keSBzdHlsZT0ibWFyZ2luOjA7IGJh&amp;parameters%5b2%5d=Y2tncm91bmQ6I2ZmZjsiPiI7czo1OiJ0aXRsZSI7czoxNToiT3pkb2Juw6Ega2Fy&amp;parameters%5b3%5d=YWZhIjtzOjQ6IndyYXAiO3M6Mzc6IjxhIGhyZWY9ImphdmFzY3JpcHQ6Y2xvc2Uo&amp;parameters%5b4%5d=KTsiPiB8IDwvYT4iO30=" TargetMode="External"/><Relationship Id="rId7" Type="http://schemas.openxmlformats.org/officeDocument/2006/relationships/image" Target="../media/image67.jp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hyperlink" Target="http://www.sujb.cz/index.php?eID=tx_cms_showpic&amp;file=fileadmin/sujb/imgs/importovane/bizu03.jpg&amp;md5=b923454ef94ee0bbb179780a88d9f649f990b02d&amp;parameters%5b0%5d=YTo1OntzOjU6IndpZHRoIjtzOjM6IjgwMCI7czo2OiJoZWlnaHQiO3M6NDoiNjAw&amp;parameters%5b1%5d=bSI7czo3OiJib2R5VGFnIjtzOjQxOiI8Ym9keSBzdHlsZT0ibWFyZ2luOjA7IGJh&amp;parameters%5b2%5d=Y2tncm91bmQ6I2ZmZjsiPiI7czo1OiJ0aXRsZSI7czo0NzoiVWvDoXprYSBuw6Fo&amp;parameters%5b3%5d=cmRlbG7DrWt1IHplIHNrbGEgYmFydmVuw6lobyB1cmFuZW0iO3M6NDoid3JhcCI7&amp;parameters%5b4%5d=czozNzoiPGEgaHJlZj0iamF2YXNjcmlwdDpjbG9zZSgpOyI+IHwgPC9hPiI7fQ==" TargetMode="External"/><Relationship Id="rId5" Type="http://schemas.openxmlformats.org/officeDocument/2006/relationships/image" Target="../media/image66.jpg"/><Relationship Id="rId4" Type="http://schemas.openxmlformats.org/officeDocument/2006/relationships/image" Target="../media/image65.jpg"/></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70.jpg"/></Relationships>
</file>

<file path=ppt/slides/_rels/slide34.xml.rels><?xml version="1.0" encoding="UTF-8" standalone="yes"?>
<Relationships xmlns="http://schemas.openxmlformats.org/package/2006/relationships"><Relationship Id="rId3" Type="http://schemas.openxmlformats.org/officeDocument/2006/relationships/image" Target="../media/image71.gif"/><Relationship Id="rId2" Type="http://schemas.openxmlformats.org/officeDocument/2006/relationships/notesSlide" Target="../notesSlides/notesSlide34.xml"/><Relationship Id="rId1" Type="http://schemas.openxmlformats.org/officeDocument/2006/relationships/slideLayout" Target="../slideLayouts/slideLayout11.xml"/><Relationship Id="rId5" Type="http://schemas.openxmlformats.org/officeDocument/2006/relationships/image" Target="../media/image70.jpg"/><Relationship Id="rId4" Type="http://schemas.openxmlformats.org/officeDocument/2006/relationships/image" Target="../media/image72.png"/></Relationships>
</file>

<file path=ppt/slides/_rels/slide3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3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82.png"/></Relationships>
</file>

<file path=ppt/slides/_rels/slide3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84.pn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91.jpg"/></Relationships>
</file>

<file path=ppt/slides/_rels/slide46.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46.xml"/><Relationship Id="rId1" Type="http://schemas.openxmlformats.org/officeDocument/2006/relationships/slideLayout" Target="../slideLayouts/slideLayout11.xml"/><Relationship Id="rId5" Type="http://schemas.openxmlformats.org/officeDocument/2006/relationships/image" Target="../media/image91.jpg"/><Relationship Id="rId4" Type="http://schemas.openxmlformats.org/officeDocument/2006/relationships/image" Target="../media/image92.gif"/></Relationships>
</file>

<file path=ppt/slides/_rels/slide4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94.png"/></Relationships>
</file>

<file path=ppt/slides/_rels/slide4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49.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01.gif"/><Relationship Id="rId2" Type="http://schemas.openxmlformats.org/officeDocument/2006/relationships/notesSlide" Target="../notesSlides/notesSlide51.xml"/><Relationship Id="rId1" Type="http://schemas.openxmlformats.org/officeDocument/2006/relationships/slideLayout" Target="../slideLayouts/slideLayout11.xml"/><Relationship Id="rId5" Type="http://schemas.openxmlformats.org/officeDocument/2006/relationships/image" Target="../media/image103.png"/><Relationship Id="rId4" Type="http://schemas.openxmlformats.org/officeDocument/2006/relationships/image" Target="../media/image102.png"/></Relationships>
</file>

<file path=ppt/slides/_rels/slide5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06.jpg"/></Relationships>
</file>

<file path=ppt/slides/_rels/slide5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55.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112.jpg"/></Relationships>
</file>

<file path=ppt/slides/_rels/slide56.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56.xml"/><Relationship Id="rId1" Type="http://schemas.openxmlformats.org/officeDocument/2006/relationships/slideLayout" Target="../slideLayouts/slideLayout11.xml"/><Relationship Id="rId5" Type="http://schemas.openxmlformats.org/officeDocument/2006/relationships/image" Target="../media/image114.gif"/><Relationship Id="rId4" Type="http://schemas.openxmlformats.org/officeDocument/2006/relationships/image" Target="../media/image113.gif"/></Relationships>
</file>

<file path=ppt/slides/_rels/slide5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image" Target="../media/image122.png"/></Relationships>
</file>

<file path=ppt/slides/_rels/slide6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6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2.xml"/><Relationship Id="rId1" Type="http://schemas.openxmlformats.org/officeDocument/2006/relationships/slideLayout" Target="../slideLayouts/slideLayout1.xml"/><Relationship Id="rId5" Type="http://schemas.openxmlformats.org/officeDocument/2006/relationships/image" Target="../media/image129.png"/><Relationship Id="rId4" Type="http://schemas.openxmlformats.org/officeDocument/2006/relationships/image" Target="../media/image128.png"/></Relationships>
</file>

<file path=ppt/slides/_rels/slide6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131.png"/></Relationships>
</file>

<file path=ppt/slides/_rels/slide6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image" Target="../media/image134.png"/><Relationship Id="rId4" Type="http://schemas.openxmlformats.org/officeDocument/2006/relationships/image" Target="../media/image133.png"/></Relationships>
</file>

<file path=ppt/slides/_rels/slide6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66.xml"/><Relationship Id="rId1" Type="http://schemas.openxmlformats.org/officeDocument/2006/relationships/slideLayout" Target="../slideLayouts/slideLayout11.xml"/><Relationship Id="rId5" Type="http://schemas.openxmlformats.org/officeDocument/2006/relationships/image" Target="../media/image138.gif"/><Relationship Id="rId4" Type="http://schemas.openxmlformats.org/officeDocument/2006/relationships/image" Target="../media/image137.gif"/></Relationships>
</file>

<file path=ppt/slides/_rels/slide6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7.xml"/><Relationship Id="rId1" Type="http://schemas.openxmlformats.org/officeDocument/2006/relationships/slideLayout" Target="../slideLayouts/slideLayout11.xml"/><Relationship Id="rId4" Type="http://schemas.openxmlformats.org/officeDocument/2006/relationships/image" Target="../media/image140.png"/></Relationships>
</file>

<file path=ppt/slides/_rels/slide68.xml.rels><?xml version="1.0" encoding="UTF-8" standalone="yes"?>
<Relationships xmlns="http://schemas.openxmlformats.org/package/2006/relationships"><Relationship Id="rId3" Type="http://schemas.openxmlformats.org/officeDocument/2006/relationships/image" Target="../media/image141.jpg"/><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4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70.xml"/><Relationship Id="rId1" Type="http://schemas.openxmlformats.org/officeDocument/2006/relationships/slideLayout" Target="../slideLayouts/slideLayout11.xml"/><Relationship Id="rId6" Type="http://schemas.openxmlformats.org/officeDocument/2006/relationships/image" Target="../media/image148.jpg"/><Relationship Id="rId5" Type="http://schemas.openxmlformats.org/officeDocument/2006/relationships/image" Target="../media/image147.jpg"/><Relationship Id="rId4" Type="http://schemas.openxmlformats.org/officeDocument/2006/relationships/image" Target="../media/image146.png"/></Relationships>
</file>

<file path=ppt/slides/_rels/slide71.xml.rels><?xml version="1.0" encoding="UTF-8" standalone="yes"?>
<Relationships xmlns="http://schemas.openxmlformats.org/package/2006/relationships"><Relationship Id="rId3" Type="http://schemas.openxmlformats.org/officeDocument/2006/relationships/image" Target="../media/image149.gif"/><Relationship Id="rId2" Type="http://schemas.openxmlformats.org/officeDocument/2006/relationships/notesSlide" Target="../notesSlides/notesSlide71.xml"/><Relationship Id="rId1" Type="http://schemas.openxmlformats.org/officeDocument/2006/relationships/slideLayout" Target="../slideLayouts/slideLayout11.xml"/><Relationship Id="rId5" Type="http://schemas.openxmlformats.org/officeDocument/2006/relationships/image" Target="../media/image151.png"/><Relationship Id="rId4" Type="http://schemas.openxmlformats.org/officeDocument/2006/relationships/image" Target="../media/image150.gif"/></Relationships>
</file>

<file path=ppt/slides/_rels/slide7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72.xml"/><Relationship Id="rId1" Type="http://schemas.openxmlformats.org/officeDocument/2006/relationships/slideLayout" Target="../slideLayouts/slideLayout1.xml"/><Relationship Id="rId5" Type="http://schemas.openxmlformats.org/officeDocument/2006/relationships/image" Target="../media/image154.png"/><Relationship Id="rId4" Type="http://schemas.openxmlformats.org/officeDocument/2006/relationships/image" Target="../media/image153.png"/></Relationships>
</file>

<file path=ppt/slides/_rels/slide73.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73.xml"/><Relationship Id="rId1" Type="http://schemas.openxmlformats.org/officeDocument/2006/relationships/slideLayout" Target="../slideLayouts/slideLayout1.xml"/><Relationship Id="rId5" Type="http://schemas.openxmlformats.org/officeDocument/2006/relationships/image" Target="../media/image155.png"/><Relationship Id="rId4" Type="http://schemas.openxmlformats.org/officeDocument/2006/relationships/image" Target="../media/image153.png"/></Relationships>
</file>

<file path=ppt/slides/_rels/slide7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157.jpg"/><Relationship Id="rId2" Type="http://schemas.openxmlformats.org/officeDocument/2006/relationships/notesSlide" Target="../notesSlides/notesSlide75.xml"/><Relationship Id="rId1" Type="http://schemas.openxmlformats.org/officeDocument/2006/relationships/slideLayout" Target="../slideLayouts/slideLayout1.xml"/><Relationship Id="rId4" Type="http://schemas.openxmlformats.org/officeDocument/2006/relationships/image" Target="../media/image158.jpg"/></Relationships>
</file>

<file path=ppt/slides/_rels/slide76.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77.xml"/><Relationship Id="rId1" Type="http://schemas.openxmlformats.org/officeDocument/2006/relationships/slideLayout" Target="../slideLayouts/slideLayout1.xml"/><Relationship Id="rId5" Type="http://schemas.openxmlformats.org/officeDocument/2006/relationships/image" Target="../media/image162.png"/><Relationship Id="rId4" Type="http://schemas.openxmlformats.org/officeDocument/2006/relationships/image" Target="../media/image161.png"/></Relationships>
</file>

<file path=ppt/slides/_rels/slide78.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78.xml"/><Relationship Id="rId1" Type="http://schemas.openxmlformats.org/officeDocument/2006/relationships/slideLayout" Target="../slideLayouts/slideLayout1.xml"/><Relationship Id="rId4" Type="http://schemas.openxmlformats.org/officeDocument/2006/relationships/image" Target="../media/image164.png"/></Relationships>
</file>

<file path=ppt/slides/_rels/slide79.xml.rels><?xml version="1.0" encoding="UTF-8" standalone="yes"?>
<Relationships xmlns="http://schemas.openxmlformats.org/package/2006/relationships"><Relationship Id="rId3" Type="http://schemas.openxmlformats.org/officeDocument/2006/relationships/image" Target="../media/image165.jpg"/><Relationship Id="rId2" Type="http://schemas.openxmlformats.org/officeDocument/2006/relationships/notesSlide" Target="../notesSlides/notesSlide79.xml"/><Relationship Id="rId1" Type="http://schemas.openxmlformats.org/officeDocument/2006/relationships/slideLayout" Target="../slideLayouts/slideLayout1.xml"/><Relationship Id="rId5" Type="http://schemas.openxmlformats.org/officeDocument/2006/relationships/image" Target="../media/image167.jpg"/><Relationship Id="rId4" Type="http://schemas.openxmlformats.org/officeDocument/2006/relationships/image" Target="../media/image166.jp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0.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7.jpg"/><Relationship Id="rId7" Type="http://schemas.openxmlformats.org/officeDocument/2006/relationships/image" Target="../media/image170.png"/><Relationship Id="rId2" Type="http://schemas.openxmlformats.org/officeDocument/2006/relationships/notesSlide" Target="../notesSlides/notesSlide80.xml"/><Relationship Id="rId1" Type="http://schemas.openxmlformats.org/officeDocument/2006/relationships/slideLayout" Target="../slideLayouts/slideLayout11.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6.jpg"/></Relationships>
</file>

<file path=ppt/slides/_rels/slide81.xml.rels><?xml version="1.0" encoding="UTF-8" standalone="yes"?>
<Relationships xmlns="http://schemas.openxmlformats.org/package/2006/relationships"><Relationship Id="rId3" Type="http://schemas.openxmlformats.org/officeDocument/2006/relationships/image" Target="../media/image172.jpg"/><Relationship Id="rId2" Type="http://schemas.openxmlformats.org/officeDocument/2006/relationships/notesSlide" Target="../notesSlides/notesSlide81.xml"/><Relationship Id="rId1" Type="http://schemas.openxmlformats.org/officeDocument/2006/relationships/slideLayout" Target="../slideLayouts/slideLayout1.xml"/><Relationship Id="rId4" Type="http://schemas.openxmlformats.org/officeDocument/2006/relationships/image" Target="../media/image173.jpg"/></Relationships>
</file>

<file path=ppt/slides/_rels/slide82.xml.rels><?xml version="1.0" encoding="UTF-8" standalone="yes"?>
<Relationships xmlns="http://schemas.openxmlformats.org/package/2006/relationships"><Relationship Id="rId3" Type="http://schemas.openxmlformats.org/officeDocument/2006/relationships/image" Target="../media/image173.jpg"/><Relationship Id="rId2" Type="http://schemas.openxmlformats.org/officeDocument/2006/relationships/notesSlide" Target="../notesSlides/notesSlide82.xml"/><Relationship Id="rId1" Type="http://schemas.openxmlformats.org/officeDocument/2006/relationships/slideLayout" Target="../slideLayouts/slideLayout11.xml"/><Relationship Id="rId4" Type="http://schemas.openxmlformats.org/officeDocument/2006/relationships/image" Target="../media/image174.jpg"/></Relationships>
</file>

<file path=ppt/slides/_rels/slide8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83.xml"/><Relationship Id="rId1" Type="http://schemas.openxmlformats.org/officeDocument/2006/relationships/slideLayout" Target="../slideLayouts/slideLayout1.xml"/><Relationship Id="rId4" Type="http://schemas.openxmlformats.org/officeDocument/2006/relationships/image" Target="../media/image176.png"/></Relationships>
</file>

<file path=ppt/slides/_rels/slide84.xml.rels><?xml version="1.0" encoding="UTF-8" standalone="yes"?>
<Relationships xmlns="http://schemas.openxmlformats.org/package/2006/relationships"><Relationship Id="rId8" Type="http://schemas.openxmlformats.org/officeDocument/2006/relationships/image" Target="../media/image179.jpg"/><Relationship Id="rId3" Type="http://schemas.openxmlformats.org/officeDocument/2006/relationships/image" Target="../media/image177.png"/><Relationship Id="rId7" Type="http://schemas.openxmlformats.org/officeDocument/2006/relationships/hyperlink" Target="http://drive.google.com/file/d/1hrIqsDG8WG3SisAiryuXaqbpatI89Efl/view" TargetMode="External"/><Relationship Id="rId2" Type="http://schemas.openxmlformats.org/officeDocument/2006/relationships/notesSlide" Target="../notesSlides/notesSlide84.xml"/><Relationship Id="rId1" Type="http://schemas.openxmlformats.org/officeDocument/2006/relationships/slideLayout" Target="../slideLayouts/slideLayout11.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78.gif"/></Relationships>
</file>

<file path=ppt/slides/_rels/slide8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85.xml"/><Relationship Id="rId1" Type="http://schemas.openxmlformats.org/officeDocument/2006/relationships/slideLayout" Target="../slideLayouts/slideLayout4.xml"/><Relationship Id="rId6" Type="http://schemas.openxmlformats.org/officeDocument/2006/relationships/image" Target="../media/image183.jpg"/><Relationship Id="rId5" Type="http://schemas.openxmlformats.org/officeDocument/2006/relationships/image" Target="../media/image182.png"/><Relationship Id="rId4" Type="http://schemas.openxmlformats.org/officeDocument/2006/relationships/image" Target="../media/image181.png"/></Relationships>
</file>

<file path=ppt/slides/_rels/slide86.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6.png"/><Relationship Id="rId2" Type="http://schemas.openxmlformats.org/officeDocument/2006/relationships/notesSlide" Target="../notesSlides/notesSlide8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85.png"/><Relationship Id="rId4" Type="http://schemas.openxmlformats.org/officeDocument/2006/relationships/image" Target="../media/image184.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3"/>
          <p:cNvSpPr txBox="1"/>
          <p:nvPr/>
        </p:nvSpPr>
        <p:spPr>
          <a:xfrm>
            <a:off x="1024786" y="-132556"/>
            <a:ext cx="7032600" cy="10431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None/>
            </a:pPr>
            <a:endParaRPr sz="4800" b="1" i="0" u="none" strike="noStrike" cap="none">
              <a:solidFill>
                <a:srgbClr val="800000"/>
              </a:solidFill>
              <a:latin typeface="Times New Roman"/>
              <a:ea typeface="Times New Roman"/>
              <a:cs typeface="Times New Roman"/>
              <a:sym typeface="Times New Roman"/>
            </a:endParaRPr>
          </a:p>
        </p:txBody>
      </p:sp>
      <p:sp>
        <p:nvSpPr>
          <p:cNvPr id="143" name="Google Shape;143;p13"/>
          <p:cNvSpPr txBox="1"/>
          <p:nvPr/>
        </p:nvSpPr>
        <p:spPr>
          <a:xfrm>
            <a:off x="524524" y="2977963"/>
            <a:ext cx="8447700" cy="2586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chemeClr val="dk1"/>
                </a:solidFill>
                <a:latin typeface="Arial"/>
                <a:ea typeface="Arial"/>
                <a:cs typeface="Arial"/>
                <a:sym typeface="Arial"/>
              </a:rPr>
              <a:t>Michael Holik, Vladimir Vicha, Stanislav Pospisil</a:t>
            </a:r>
            <a:r>
              <a:rPr lang="en-US" sz="2400" b="1">
                <a:solidFill>
                  <a:schemeClr val="dk1"/>
                </a:solidFill>
              </a:rPr>
              <a:t>, et al.</a:t>
            </a:r>
            <a:endParaRPr/>
          </a:p>
          <a:p>
            <a:pPr marL="0" marR="0" lvl="0" indent="0" algn="l" rtl="0">
              <a:spcBef>
                <a:spcPts val="0"/>
              </a:spcBef>
              <a:spcAft>
                <a:spcPts val="0"/>
              </a:spcAft>
              <a:buNone/>
            </a:pPr>
            <a:endParaRPr sz="2000" b="1" i="1" u="none" strike="noStrike" cap="none">
              <a:solidFill>
                <a:schemeClr val="dk1"/>
              </a:solidFill>
              <a:latin typeface="Arial"/>
              <a:ea typeface="Arial"/>
              <a:cs typeface="Arial"/>
              <a:sym typeface="Arial"/>
            </a:endParaRPr>
          </a:p>
          <a:p>
            <a:pPr marL="0" marR="0" lvl="0" indent="0" algn="ctr" rtl="0">
              <a:spcBef>
                <a:spcPts val="0"/>
              </a:spcBef>
              <a:spcAft>
                <a:spcPts val="0"/>
              </a:spcAft>
              <a:buNone/>
            </a:pPr>
            <a:endParaRPr sz="2000" b="1" i="1">
              <a:solidFill>
                <a:schemeClr val="dk1"/>
              </a:solidFill>
            </a:endParaRPr>
          </a:p>
          <a:p>
            <a:pPr marL="0" marR="0" lvl="0" indent="0" algn="ctr" rtl="0">
              <a:spcBef>
                <a:spcPts val="0"/>
              </a:spcBef>
              <a:spcAft>
                <a:spcPts val="0"/>
              </a:spcAft>
              <a:buNone/>
            </a:pPr>
            <a:r>
              <a:rPr lang="en-US" sz="2700" b="1" i="1" u="none" strike="noStrike" cap="none">
                <a:solidFill>
                  <a:schemeClr val="dk1"/>
                </a:solidFill>
                <a:latin typeface="Arial"/>
                <a:ea typeface="Arial"/>
                <a:cs typeface="Arial"/>
                <a:sym typeface="Arial"/>
              </a:rPr>
              <a:t>Institute of Experimental and Applied Physics</a:t>
            </a:r>
            <a:endParaRPr sz="2700" b="1" i="1"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2700" b="1" i="1" u="none" strike="noStrike" cap="none">
                <a:solidFill>
                  <a:schemeClr val="dk1"/>
                </a:solidFill>
                <a:latin typeface="Arial"/>
                <a:ea typeface="Arial"/>
                <a:cs typeface="Arial"/>
                <a:sym typeface="Arial"/>
              </a:rPr>
              <a:t>Czech Technical University in Prague</a:t>
            </a:r>
            <a:endParaRPr sz="2700" b="1" i="1" u="none" strike="noStrike" cap="none">
              <a:solidFill>
                <a:schemeClr val="dk1"/>
              </a:solidFill>
              <a:latin typeface="Arial"/>
              <a:ea typeface="Arial"/>
              <a:cs typeface="Arial"/>
              <a:sym typeface="Arial"/>
            </a:endParaRPr>
          </a:p>
          <a:p>
            <a:pPr marL="0" marR="0" lvl="0" indent="0" algn="ctr" rtl="0">
              <a:spcBef>
                <a:spcPts val="0"/>
              </a:spcBef>
              <a:spcAft>
                <a:spcPts val="0"/>
              </a:spcAft>
              <a:buNone/>
            </a:pPr>
            <a:endParaRPr sz="2000" b="1" i="1" u="none" strike="noStrike" cap="none">
              <a:solidFill>
                <a:schemeClr val="dk1"/>
              </a:solidFill>
              <a:latin typeface="Arial"/>
              <a:ea typeface="Arial"/>
              <a:cs typeface="Arial"/>
              <a:sym typeface="Arial"/>
            </a:endParaRPr>
          </a:p>
          <a:p>
            <a:pPr marL="0" marR="0" lvl="0" indent="0" algn="ctr" rtl="0">
              <a:spcBef>
                <a:spcPts val="0"/>
              </a:spcBef>
              <a:spcAft>
                <a:spcPts val="0"/>
              </a:spcAft>
              <a:buNone/>
            </a:pPr>
            <a:endParaRPr sz="2400" b="1" i="1" u="none" strike="noStrike" cap="none" baseline="30000">
              <a:solidFill>
                <a:schemeClr val="dk1"/>
              </a:solidFill>
              <a:latin typeface="Arial"/>
              <a:ea typeface="Arial"/>
              <a:cs typeface="Arial"/>
              <a:sym typeface="Arial"/>
            </a:endParaRPr>
          </a:p>
        </p:txBody>
      </p:sp>
      <p:sp>
        <p:nvSpPr>
          <p:cNvPr id="144" name="Google Shape;144;p13"/>
          <p:cNvSpPr txBox="1">
            <a:spLocks noGrp="1"/>
          </p:cNvSpPr>
          <p:nvPr>
            <p:ph type="title"/>
          </p:nvPr>
        </p:nvSpPr>
        <p:spPr>
          <a:xfrm>
            <a:off x="420950" y="1624002"/>
            <a:ext cx="8488200" cy="11553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sz="4800" b="1">
                <a:solidFill>
                  <a:srgbClr val="FF0000"/>
                </a:solidFill>
              </a:rPr>
              <a:t>Particle Camera</a:t>
            </a:r>
            <a:r>
              <a:rPr lang="en-US" sz="4000" b="1">
                <a:solidFill>
                  <a:srgbClr val="FF0000"/>
                </a:solidFill>
              </a:rPr>
              <a:t/>
            </a:r>
            <a:br>
              <a:rPr lang="en-US" sz="4000" b="1">
                <a:solidFill>
                  <a:srgbClr val="FF0000"/>
                </a:solidFill>
              </a:rPr>
            </a:br>
            <a:r>
              <a:rPr lang="en-US" sz="4000" b="1">
                <a:solidFill>
                  <a:srgbClr val="FF0000"/>
                </a:solidFill>
              </a:rPr>
              <a:t>Experiment guidelines</a:t>
            </a:r>
            <a:endParaRPr sz="4000" b="1">
              <a:solidFill>
                <a:srgbClr val="FF0000"/>
              </a:solidFill>
            </a:endParaRPr>
          </a:p>
        </p:txBody>
      </p:sp>
      <p:pic>
        <p:nvPicPr>
          <p:cNvPr id="145" name="Google Shape;145;p13"/>
          <p:cNvPicPr preferRelativeResize="0"/>
          <p:nvPr/>
        </p:nvPicPr>
        <p:blipFill>
          <a:blip r:embed="rId3">
            <a:alphaModFix/>
          </a:blip>
          <a:stretch>
            <a:fillRect/>
          </a:stretch>
        </p:blipFill>
        <p:spPr>
          <a:xfrm>
            <a:off x="2002026" y="5197175"/>
            <a:ext cx="1760675" cy="763601"/>
          </a:xfrm>
          <a:prstGeom prst="rect">
            <a:avLst/>
          </a:prstGeom>
          <a:noFill/>
          <a:ln>
            <a:noFill/>
          </a:ln>
        </p:spPr>
      </p:pic>
      <p:pic>
        <p:nvPicPr>
          <p:cNvPr id="146" name="Google Shape;146;p13"/>
          <p:cNvPicPr preferRelativeResize="0"/>
          <p:nvPr/>
        </p:nvPicPr>
        <p:blipFill rotWithShape="1">
          <a:blip r:embed="rId4">
            <a:alphaModFix/>
          </a:blip>
          <a:srcRect/>
          <a:stretch/>
        </p:blipFill>
        <p:spPr>
          <a:xfrm>
            <a:off x="1147811" y="5197167"/>
            <a:ext cx="763599" cy="763599"/>
          </a:xfrm>
          <a:prstGeom prst="rect">
            <a:avLst/>
          </a:prstGeom>
          <a:noFill/>
          <a:ln>
            <a:noFill/>
          </a:ln>
        </p:spPr>
      </p:pic>
      <p:sp>
        <p:nvSpPr>
          <p:cNvPr id="147" name="Google Shape;147;p13"/>
          <p:cNvSpPr txBox="1"/>
          <p:nvPr/>
        </p:nvSpPr>
        <p:spPr>
          <a:xfrm>
            <a:off x="6472725" y="6378875"/>
            <a:ext cx="26307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Helvetica Neue"/>
                <a:ea typeface="Helvetica Neue"/>
                <a:cs typeface="Helvetica Neue"/>
                <a:sym typeface="Helvetica Neue"/>
              </a:rPr>
              <a:t>2022/11/02</a:t>
            </a:r>
            <a:endParaRPr/>
          </a:p>
        </p:txBody>
      </p:sp>
      <p:pic>
        <p:nvPicPr>
          <p:cNvPr id="148" name="Google Shape;148;p13"/>
          <p:cNvPicPr preferRelativeResize="0"/>
          <p:nvPr/>
        </p:nvPicPr>
        <p:blipFill rotWithShape="1">
          <a:blip r:embed="rId5">
            <a:alphaModFix/>
          </a:blip>
          <a:srcRect/>
          <a:stretch/>
        </p:blipFill>
        <p:spPr>
          <a:xfrm>
            <a:off x="4131225" y="5348275"/>
            <a:ext cx="2154075" cy="518300"/>
          </a:xfrm>
          <a:prstGeom prst="rect">
            <a:avLst/>
          </a:prstGeom>
          <a:noFill/>
          <a:ln>
            <a:noFill/>
          </a:ln>
        </p:spPr>
      </p:pic>
      <p:pic>
        <p:nvPicPr>
          <p:cNvPr id="149" name="Google Shape;149;p13"/>
          <p:cNvPicPr preferRelativeResize="0"/>
          <p:nvPr/>
        </p:nvPicPr>
        <p:blipFill rotWithShape="1">
          <a:blip r:embed="rId6">
            <a:alphaModFix/>
          </a:blip>
          <a:srcRect/>
          <a:stretch/>
        </p:blipFill>
        <p:spPr>
          <a:xfrm>
            <a:off x="6661575" y="5080051"/>
            <a:ext cx="1112057" cy="10431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p22"/>
          <p:cNvPicPr preferRelativeResize="0"/>
          <p:nvPr/>
        </p:nvPicPr>
        <p:blipFill rotWithShape="1">
          <a:blip r:embed="rId3">
            <a:alphaModFix/>
          </a:blip>
          <a:srcRect/>
          <a:stretch/>
        </p:blipFill>
        <p:spPr>
          <a:xfrm>
            <a:off x="108850" y="2917600"/>
            <a:ext cx="2522125" cy="2893225"/>
          </a:xfrm>
          <a:prstGeom prst="rect">
            <a:avLst/>
          </a:prstGeom>
          <a:noFill/>
          <a:ln>
            <a:noFill/>
          </a:ln>
        </p:spPr>
      </p:pic>
      <p:sp>
        <p:nvSpPr>
          <p:cNvPr id="326" name="Google Shape;326;p22"/>
          <p:cNvSpPr txBox="1">
            <a:spLocks noGrp="1"/>
          </p:cNvSpPr>
          <p:nvPr>
            <p:ph type="title"/>
          </p:nvPr>
        </p:nvSpPr>
        <p:spPr>
          <a:xfrm>
            <a:off x="1343925" y="251866"/>
            <a:ext cx="5943600" cy="10869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b="1"/>
              <a:t>Timepix read-out chip</a:t>
            </a:r>
            <a:br>
              <a:rPr lang="en-US" b="1"/>
            </a:br>
            <a:r>
              <a:rPr lang="en-US" i="1"/>
              <a:t>Single pixel schematics</a:t>
            </a:r>
            <a:endParaRPr i="1"/>
          </a:p>
        </p:txBody>
      </p:sp>
      <p:sp>
        <p:nvSpPr>
          <p:cNvPr id="327" name="Google Shape;327;p22"/>
          <p:cNvSpPr txBox="1"/>
          <p:nvPr/>
        </p:nvSpPr>
        <p:spPr>
          <a:xfrm>
            <a:off x="602725" y="1535475"/>
            <a:ext cx="7690500" cy="1086900"/>
          </a:xfrm>
          <a:prstGeom prst="rect">
            <a:avLst/>
          </a:prstGeom>
          <a:noFill/>
          <a:ln>
            <a:noFill/>
          </a:ln>
        </p:spPr>
        <p:txBody>
          <a:bodyPr spcFirstLastPara="1" wrap="square" lIns="91425" tIns="45700" rIns="91425" bIns="45700" anchor="t" anchorCtr="0">
            <a:noAutofit/>
          </a:bodyPr>
          <a:lstStyle/>
          <a:p>
            <a:pPr marL="457200" marR="0" lvl="0" indent="-336550" algn="l" rtl="0">
              <a:lnSpc>
                <a:spcPct val="100000"/>
              </a:lnSpc>
              <a:spcBef>
                <a:spcPts val="0"/>
              </a:spcBef>
              <a:spcAft>
                <a:spcPts val="0"/>
              </a:spcAft>
              <a:buClr>
                <a:schemeClr val="dk1"/>
              </a:buClr>
              <a:buSzPts val="1700"/>
              <a:buChar char="●"/>
            </a:pPr>
            <a:r>
              <a:rPr lang="en-US" sz="1700" b="1">
                <a:solidFill>
                  <a:schemeClr val="dk1"/>
                </a:solidFill>
              </a:rPr>
              <a:t>Independent signal processing is performed in each individual pixel</a:t>
            </a:r>
            <a:endParaRPr sz="1700" b="1">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b="1">
                <a:solidFill>
                  <a:schemeClr val="dk1"/>
                </a:solidFill>
              </a:rPr>
              <a:t>Very high level of miniaturization and functionality implementation</a:t>
            </a:r>
            <a:endParaRPr sz="1700" b="1">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b="1">
                <a:solidFill>
                  <a:schemeClr val="dk1"/>
                </a:solidFill>
              </a:rPr>
              <a:t>All 65 536 detector channels (pixels) are running in parallel</a:t>
            </a:r>
            <a:endParaRPr sz="1600">
              <a:solidFill>
                <a:srgbClr val="40458C"/>
              </a:solidFill>
              <a:latin typeface="Tahoma"/>
              <a:ea typeface="Tahoma"/>
              <a:cs typeface="Tahoma"/>
              <a:sym typeface="Tahoma"/>
            </a:endParaRPr>
          </a:p>
        </p:txBody>
      </p:sp>
      <p:pic>
        <p:nvPicPr>
          <p:cNvPr id="328" name="Google Shape;328;p22"/>
          <p:cNvPicPr preferRelativeResize="0"/>
          <p:nvPr/>
        </p:nvPicPr>
        <p:blipFill>
          <a:blip r:embed="rId4">
            <a:alphaModFix/>
          </a:blip>
          <a:stretch>
            <a:fillRect/>
          </a:stretch>
        </p:blipFill>
        <p:spPr>
          <a:xfrm>
            <a:off x="2630975" y="2622375"/>
            <a:ext cx="6489349" cy="4260675"/>
          </a:xfrm>
          <a:prstGeom prst="rect">
            <a:avLst/>
          </a:prstGeom>
          <a:noFill/>
          <a:ln>
            <a:noFill/>
          </a:ln>
        </p:spPr>
      </p:pic>
      <p:sp>
        <p:nvSpPr>
          <p:cNvPr id="329" name="Google Shape;329;p22"/>
          <p:cNvSpPr txBox="1">
            <a:spLocks noGrp="1"/>
          </p:cNvSpPr>
          <p:nvPr>
            <p:ph type="sldNum" idx="4294967295"/>
          </p:nvPr>
        </p:nvSpPr>
        <p:spPr>
          <a:xfrm>
            <a:off x="69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3"/>
          <p:cNvSpPr txBox="1">
            <a:spLocks noGrp="1"/>
          </p:cNvSpPr>
          <p:nvPr>
            <p:ph type="title"/>
          </p:nvPr>
        </p:nvSpPr>
        <p:spPr>
          <a:xfrm>
            <a:off x="1524000" y="0"/>
            <a:ext cx="7467600" cy="944563"/>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Timepix readout chip layout</a:t>
            </a:r>
            <a:endParaRPr b="1"/>
          </a:p>
        </p:txBody>
      </p:sp>
      <p:pic>
        <p:nvPicPr>
          <p:cNvPr id="335" name="Google Shape;335;p23"/>
          <p:cNvPicPr preferRelativeResize="0"/>
          <p:nvPr/>
        </p:nvPicPr>
        <p:blipFill rotWithShape="1">
          <a:blip r:embed="rId3">
            <a:alphaModFix/>
          </a:blip>
          <a:srcRect/>
          <a:stretch/>
        </p:blipFill>
        <p:spPr>
          <a:xfrm>
            <a:off x="4478306" y="1674812"/>
            <a:ext cx="4241800" cy="5183188"/>
          </a:xfrm>
          <a:prstGeom prst="rect">
            <a:avLst/>
          </a:prstGeom>
          <a:noFill/>
          <a:ln>
            <a:noFill/>
          </a:ln>
        </p:spPr>
      </p:pic>
      <p:sp>
        <p:nvSpPr>
          <p:cNvPr id="336" name="Google Shape;336;p23"/>
          <p:cNvSpPr/>
          <p:nvPr/>
        </p:nvSpPr>
        <p:spPr>
          <a:xfrm>
            <a:off x="596151" y="1551086"/>
            <a:ext cx="4168889" cy="1659474"/>
          </a:xfrm>
          <a:prstGeom prst="rect">
            <a:avLst/>
          </a:prstGeom>
          <a:noFill/>
          <a:ln>
            <a:noFill/>
          </a:ln>
        </p:spPr>
        <p:txBody>
          <a:bodyPr spcFirstLastPara="1" wrap="square" lIns="92075" tIns="46025" rIns="92075" bIns="46025" anchor="t" anchorCtr="0">
            <a:noAutofit/>
          </a:bodyPr>
          <a:lstStyle/>
          <a:p>
            <a:pPr marL="0" marR="0" lvl="0" indent="0" algn="l" rtl="0">
              <a:spcBef>
                <a:spcPts val="0"/>
              </a:spcBef>
              <a:spcAft>
                <a:spcPts val="0"/>
              </a:spcAft>
              <a:buClr>
                <a:srgbClr val="FF3300"/>
              </a:buClr>
              <a:buSzPts val="1080"/>
              <a:buFont typeface="Noto Sans Symbols"/>
              <a:buNone/>
            </a:pPr>
            <a:r>
              <a:rPr lang="en-US" sz="1800" b="0">
                <a:solidFill>
                  <a:srgbClr val="0000FF"/>
                </a:solidFill>
                <a:latin typeface="Tahoma"/>
                <a:ea typeface="Tahoma"/>
                <a:cs typeface="Tahoma"/>
                <a:sym typeface="Tahoma"/>
              </a:rPr>
              <a:t>256x256 55µm square pixels</a:t>
            </a:r>
            <a:endParaRPr/>
          </a:p>
          <a:p>
            <a:pPr marL="0" marR="0" lvl="0" indent="0" algn="l" rtl="0">
              <a:spcBef>
                <a:spcPts val="360"/>
              </a:spcBef>
              <a:spcAft>
                <a:spcPts val="0"/>
              </a:spcAft>
              <a:buClr>
                <a:srgbClr val="FF3300"/>
              </a:buClr>
              <a:buSzPts val="1080"/>
              <a:buFont typeface="Noto Sans Symbols"/>
              <a:buNone/>
            </a:pPr>
            <a:r>
              <a:rPr lang="en-US" sz="1800">
                <a:solidFill>
                  <a:srgbClr val="0000FF"/>
                </a:solidFill>
                <a:latin typeface="Comic Sans MS"/>
                <a:ea typeface="Comic Sans MS"/>
                <a:cs typeface="Comic Sans MS"/>
                <a:sym typeface="Comic Sans MS"/>
              </a:rPr>
              <a:t>36M Transistors</a:t>
            </a:r>
            <a:r>
              <a:rPr lang="en-US" sz="1800" b="0">
                <a:solidFill>
                  <a:srgbClr val="0000FF"/>
                </a:solidFill>
                <a:latin typeface="Tahoma"/>
                <a:ea typeface="Tahoma"/>
                <a:cs typeface="Tahoma"/>
                <a:sym typeface="Tahoma"/>
              </a:rPr>
              <a:t/>
            </a:r>
            <a:br>
              <a:rPr lang="en-US" sz="1800" b="0">
                <a:solidFill>
                  <a:srgbClr val="0000FF"/>
                </a:solidFill>
                <a:latin typeface="Tahoma"/>
                <a:ea typeface="Tahoma"/>
                <a:cs typeface="Tahoma"/>
                <a:sym typeface="Tahoma"/>
              </a:rPr>
            </a:br>
            <a:r>
              <a:rPr lang="en-US" sz="1800" b="0">
                <a:solidFill>
                  <a:srgbClr val="0000FF"/>
                </a:solidFill>
                <a:latin typeface="Tahoma"/>
                <a:ea typeface="Tahoma"/>
                <a:cs typeface="Tahoma"/>
                <a:sym typeface="Tahoma"/>
              </a:rPr>
              <a:t>Serial readout (@100MHz) -&gt; 9.17 ms</a:t>
            </a:r>
            <a:br>
              <a:rPr lang="en-US" sz="1800" b="0">
                <a:solidFill>
                  <a:srgbClr val="0000FF"/>
                </a:solidFill>
                <a:latin typeface="Tahoma"/>
                <a:ea typeface="Tahoma"/>
                <a:cs typeface="Tahoma"/>
                <a:sym typeface="Tahoma"/>
              </a:rPr>
            </a:br>
            <a:r>
              <a:rPr lang="en-US" sz="1800" b="0" i="1">
                <a:solidFill>
                  <a:srgbClr val="0000FF"/>
                </a:solidFill>
                <a:latin typeface="Tahoma"/>
                <a:ea typeface="Tahoma"/>
                <a:cs typeface="Tahoma"/>
                <a:sym typeface="Tahoma"/>
              </a:rPr>
              <a:t>(~100 frames per second)</a:t>
            </a:r>
            <a:r>
              <a:rPr lang="en-US" sz="1800" b="0">
                <a:solidFill>
                  <a:srgbClr val="0000FF"/>
                </a:solidFill>
                <a:latin typeface="Tahoma"/>
                <a:ea typeface="Tahoma"/>
                <a:cs typeface="Tahoma"/>
                <a:sym typeface="Tahoma"/>
              </a:rPr>
              <a:t/>
            </a:r>
            <a:br>
              <a:rPr lang="en-US" sz="1800" b="0">
                <a:solidFill>
                  <a:srgbClr val="0000FF"/>
                </a:solidFill>
                <a:latin typeface="Tahoma"/>
                <a:ea typeface="Tahoma"/>
                <a:cs typeface="Tahoma"/>
                <a:sym typeface="Tahoma"/>
              </a:rPr>
            </a:br>
            <a:r>
              <a:rPr lang="en-US" sz="1800" b="0">
                <a:solidFill>
                  <a:srgbClr val="0000FF"/>
                </a:solidFill>
                <a:latin typeface="Tahoma"/>
                <a:ea typeface="Tahoma"/>
                <a:cs typeface="Tahoma"/>
                <a:sym typeface="Tahoma"/>
              </a:rPr>
              <a:t>Parallel readout (@100MHz) -&gt; 287 µs</a:t>
            </a:r>
            <a:br>
              <a:rPr lang="en-US" sz="1800" b="0">
                <a:solidFill>
                  <a:srgbClr val="0000FF"/>
                </a:solidFill>
                <a:latin typeface="Tahoma"/>
                <a:ea typeface="Tahoma"/>
                <a:cs typeface="Tahoma"/>
                <a:sym typeface="Tahoma"/>
              </a:rPr>
            </a:br>
            <a:r>
              <a:rPr lang="en-US" sz="1800" b="0" i="1">
                <a:solidFill>
                  <a:srgbClr val="0000FF"/>
                </a:solidFill>
                <a:latin typeface="Tahoma"/>
                <a:ea typeface="Tahoma"/>
                <a:cs typeface="Tahoma"/>
                <a:sym typeface="Tahoma"/>
              </a:rPr>
              <a:t>(~3000 frames per second)</a:t>
            </a:r>
            <a:endParaRPr/>
          </a:p>
          <a:p>
            <a:pPr marL="0" marR="0" lvl="0" indent="0" algn="l" rtl="0">
              <a:spcBef>
                <a:spcPts val="320"/>
              </a:spcBef>
              <a:spcAft>
                <a:spcPts val="0"/>
              </a:spcAft>
              <a:buClr>
                <a:srgbClr val="FF3300"/>
              </a:buClr>
              <a:buSzPts val="960"/>
              <a:buFont typeface="Noto Sans Symbols"/>
              <a:buNone/>
            </a:pPr>
            <a:endParaRPr sz="1600" b="0">
              <a:solidFill>
                <a:srgbClr val="0000FF"/>
              </a:solidFill>
              <a:latin typeface="Tahoma"/>
              <a:ea typeface="Tahoma"/>
              <a:cs typeface="Tahoma"/>
              <a:sym typeface="Tahoma"/>
            </a:endParaRPr>
          </a:p>
          <a:p>
            <a:pPr marL="0" marR="0" lvl="0" indent="0" algn="l" rtl="0">
              <a:spcBef>
                <a:spcPts val="320"/>
              </a:spcBef>
              <a:spcAft>
                <a:spcPts val="0"/>
              </a:spcAft>
              <a:buClr>
                <a:srgbClr val="FF3300"/>
              </a:buClr>
              <a:buSzPts val="960"/>
              <a:buFont typeface="Noto Sans Symbols"/>
              <a:buNone/>
            </a:pPr>
            <a:endParaRPr sz="1600" b="0">
              <a:solidFill>
                <a:srgbClr val="0000FF"/>
              </a:solidFill>
              <a:latin typeface="Comic Sans MS"/>
              <a:ea typeface="Comic Sans MS"/>
              <a:cs typeface="Comic Sans MS"/>
              <a:sym typeface="Comic Sans MS"/>
            </a:endParaRPr>
          </a:p>
          <a:p>
            <a:pPr marL="0" marR="0" lvl="0" indent="0" algn="l" rtl="0">
              <a:spcBef>
                <a:spcPts val="320"/>
              </a:spcBef>
              <a:spcAft>
                <a:spcPts val="0"/>
              </a:spcAft>
              <a:buClr>
                <a:srgbClr val="FF3300"/>
              </a:buClr>
              <a:buSzPts val="960"/>
              <a:buFont typeface="Noto Sans Symbols"/>
              <a:buNone/>
            </a:pPr>
            <a:endParaRPr sz="1600" b="0">
              <a:solidFill>
                <a:srgbClr val="0000FF"/>
              </a:solidFill>
              <a:latin typeface="Comic Sans MS"/>
              <a:ea typeface="Comic Sans MS"/>
              <a:cs typeface="Comic Sans MS"/>
              <a:sym typeface="Comic Sans MS"/>
            </a:endParaRPr>
          </a:p>
          <a:p>
            <a:pPr marL="0" marR="0" lvl="0" indent="0" algn="l" rtl="0">
              <a:spcBef>
                <a:spcPts val="320"/>
              </a:spcBef>
              <a:spcAft>
                <a:spcPts val="0"/>
              </a:spcAft>
              <a:buClr>
                <a:srgbClr val="FF3300"/>
              </a:buClr>
              <a:buSzPts val="960"/>
              <a:buFont typeface="Noto Sans Symbols"/>
              <a:buNone/>
            </a:pPr>
            <a:endParaRPr sz="1600" b="0">
              <a:solidFill>
                <a:srgbClr val="0000FF"/>
              </a:solidFill>
              <a:latin typeface="Comic Sans MS"/>
              <a:ea typeface="Comic Sans MS"/>
              <a:cs typeface="Comic Sans MS"/>
              <a:sym typeface="Comic Sans MS"/>
            </a:endParaRPr>
          </a:p>
        </p:txBody>
      </p:sp>
      <p:pic>
        <p:nvPicPr>
          <p:cNvPr id="337" name="Google Shape;337;p23"/>
          <p:cNvPicPr preferRelativeResize="0"/>
          <p:nvPr/>
        </p:nvPicPr>
        <p:blipFill rotWithShape="1">
          <a:blip r:embed="rId4">
            <a:alphaModFix/>
          </a:blip>
          <a:srcRect/>
          <a:stretch/>
        </p:blipFill>
        <p:spPr>
          <a:xfrm>
            <a:off x="819508" y="3405634"/>
            <a:ext cx="3006305" cy="3070482"/>
          </a:xfrm>
          <a:prstGeom prst="rect">
            <a:avLst/>
          </a:prstGeom>
          <a:noFill/>
          <a:ln>
            <a:noFill/>
          </a:ln>
        </p:spPr>
      </p:pic>
      <p:sp>
        <p:nvSpPr>
          <p:cNvPr id="338" name="Google Shape;338;p23"/>
          <p:cNvSpPr/>
          <p:nvPr/>
        </p:nvSpPr>
        <p:spPr>
          <a:xfrm>
            <a:off x="541037" y="6381311"/>
            <a:ext cx="3455987" cy="431800"/>
          </a:xfrm>
          <a:prstGeom prst="rect">
            <a:avLst/>
          </a:prstGeom>
          <a:noFill/>
          <a:ln>
            <a:noFill/>
          </a:ln>
        </p:spPr>
        <p:txBody>
          <a:bodyPr spcFirstLastPara="1" wrap="square" lIns="92075" tIns="46025" rIns="92075" bIns="46025" anchor="t" anchorCtr="0">
            <a:noAutofit/>
          </a:bodyPr>
          <a:lstStyle/>
          <a:p>
            <a:pPr marL="0" marR="0" lvl="0" indent="0" algn="ctr" rtl="0">
              <a:spcBef>
                <a:spcPts val="0"/>
              </a:spcBef>
              <a:spcAft>
                <a:spcPts val="0"/>
              </a:spcAft>
              <a:buClr>
                <a:srgbClr val="FF3300"/>
              </a:buClr>
              <a:buSzPts val="1080"/>
              <a:buFont typeface="Noto Sans Symbols"/>
              <a:buNone/>
            </a:pPr>
            <a:r>
              <a:rPr lang="en-US" sz="1800">
                <a:solidFill>
                  <a:srgbClr val="0000FF"/>
                </a:solidFill>
                <a:latin typeface="Tahoma"/>
                <a:ea typeface="Tahoma"/>
                <a:cs typeface="Tahoma"/>
                <a:sym typeface="Tahoma"/>
              </a:rPr>
              <a:t>Single pixel floor plan</a:t>
            </a:r>
            <a:endParaRPr sz="1800" b="0">
              <a:solidFill>
                <a:srgbClr val="0000FF"/>
              </a:solidFill>
              <a:latin typeface="Tahoma"/>
              <a:ea typeface="Tahoma"/>
              <a:cs typeface="Tahoma"/>
              <a:sym typeface="Tahoma"/>
            </a:endParaRPr>
          </a:p>
        </p:txBody>
      </p:sp>
      <p:sp>
        <p:nvSpPr>
          <p:cNvPr id="339" name="Google Shape;339;p23"/>
          <p:cNvSpPr txBox="1">
            <a:spLocks noGrp="1"/>
          </p:cNvSpPr>
          <p:nvPr>
            <p:ph type="sldNum" idx="4294967295"/>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24"/>
          <p:cNvSpPr txBox="1">
            <a:spLocks noGrp="1"/>
          </p:cNvSpPr>
          <p:nvPr>
            <p:ph type="title"/>
          </p:nvPr>
        </p:nvSpPr>
        <p:spPr>
          <a:xfrm>
            <a:off x="1524000" y="0"/>
            <a:ext cx="7467600" cy="944563"/>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Pixel Operation Modes</a:t>
            </a:r>
            <a:endParaRPr b="1"/>
          </a:p>
        </p:txBody>
      </p:sp>
      <p:sp>
        <p:nvSpPr>
          <p:cNvPr id="345" name="Google Shape;345;p24"/>
          <p:cNvSpPr txBox="1"/>
          <p:nvPr/>
        </p:nvSpPr>
        <p:spPr>
          <a:xfrm>
            <a:off x="609600" y="1545038"/>
            <a:ext cx="8382000" cy="4716379"/>
          </a:xfrm>
          <a:prstGeom prst="rect">
            <a:avLst/>
          </a:prstGeom>
          <a:noFill/>
          <a:ln>
            <a:noFill/>
          </a:ln>
        </p:spPr>
        <p:txBody>
          <a:bodyPr spcFirstLastPara="1" wrap="square" lIns="91425" tIns="45700" rIns="91425" bIns="45700" anchor="t" anchorCtr="0">
            <a:noAutofit/>
          </a:bodyPr>
          <a:lstStyle/>
          <a:p>
            <a:pPr marL="327025" marR="0" lvl="0" indent="-327025" algn="l" rtl="0">
              <a:spcBef>
                <a:spcPts val="0"/>
              </a:spcBef>
              <a:spcAft>
                <a:spcPts val="0"/>
              </a:spcAft>
              <a:buClr>
                <a:schemeClr val="dk1"/>
              </a:buClr>
              <a:buSzPts val="1800"/>
              <a:buFont typeface="Noto Sans Symbols"/>
              <a:buChar char="◆"/>
            </a:pPr>
            <a:r>
              <a:rPr lang="en-US" sz="2000">
                <a:solidFill>
                  <a:schemeClr val="dk1"/>
                </a:solidFill>
                <a:latin typeface="Tahoma"/>
                <a:ea typeface="Tahoma"/>
                <a:cs typeface="Tahoma"/>
                <a:sym typeface="Tahoma"/>
              </a:rPr>
              <a:t>Each pixel can be configured to operate in different mode independently to other pixels</a:t>
            </a:r>
            <a:endParaRPr sz="2000" b="1">
              <a:solidFill>
                <a:schemeClr val="dk1"/>
              </a:solidFill>
              <a:latin typeface="Tahoma"/>
              <a:ea typeface="Tahoma"/>
              <a:cs typeface="Tahoma"/>
              <a:sym typeface="Tahoma"/>
            </a:endParaRPr>
          </a:p>
          <a:p>
            <a:pPr marL="327025" marR="0" lvl="0" indent="-212725" algn="l" rtl="0">
              <a:spcBef>
                <a:spcPts val="400"/>
              </a:spcBef>
              <a:spcAft>
                <a:spcPts val="0"/>
              </a:spcAft>
              <a:buClr>
                <a:schemeClr val="dk1"/>
              </a:buClr>
              <a:buSzPts val="1800"/>
              <a:buFont typeface="Noto Sans Symbols"/>
              <a:buNone/>
            </a:pPr>
            <a:endParaRPr sz="2000" b="1">
              <a:solidFill>
                <a:schemeClr val="dk1"/>
              </a:solidFill>
              <a:latin typeface="Tahoma"/>
              <a:ea typeface="Tahoma"/>
              <a:cs typeface="Tahoma"/>
              <a:sym typeface="Tahoma"/>
            </a:endParaRPr>
          </a:p>
          <a:p>
            <a:pPr marL="327025" marR="0" lvl="0" indent="-327025" algn="l" rtl="0">
              <a:spcBef>
                <a:spcPts val="400"/>
              </a:spcBef>
              <a:spcAft>
                <a:spcPts val="0"/>
              </a:spcAft>
              <a:buClr>
                <a:schemeClr val="dk1"/>
              </a:buClr>
              <a:buSzPts val="1800"/>
              <a:buFont typeface="Noto Sans Symbols"/>
              <a:buChar char="◆"/>
            </a:pPr>
            <a:r>
              <a:rPr lang="en-US" sz="2000" b="1">
                <a:solidFill>
                  <a:schemeClr val="dk1"/>
                </a:solidFill>
                <a:latin typeface="Tahoma"/>
                <a:ea typeface="Tahoma"/>
                <a:cs typeface="Tahoma"/>
                <a:sym typeface="Tahoma"/>
              </a:rPr>
              <a:t>Medipix</a:t>
            </a:r>
            <a:r>
              <a:rPr lang="en-US" sz="2000">
                <a:solidFill>
                  <a:schemeClr val="dk1"/>
                </a:solidFill>
                <a:latin typeface="Tahoma"/>
                <a:ea typeface="Tahoma"/>
                <a:cs typeface="Tahoma"/>
                <a:sym typeface="Tahoma"/>
              </a:rPr>
              <a:t> </a:t>
            </a:r>
            <a:r>
              <a:rPr lang="en-US" sz="2000" b="1">
                <a:solidFill>
                  <a:schemeClr val="dk1"/>
                </a:solidFill>
                <a:latin typeface="Tahoma"/>
                <a:ea typeface="Tahoma"/>
                <a:cs typeface="Tahoma"/>
                <a:sym typeface="Tahoma"/>
              </a:rPr>
              <a:t>mode</a:t>
            </a:r>
            <a:r>
              <a:rPr lang="en-US" sz="2000">
                <a:solidFill>
                  <a:schemeClr val="dk1"/>
                </a:solidFill>
                <a:latin typeface="Tahoma"/>
                <a:ea typeface="Tahoma"/>
                <a:cs typeface="Tahoma"/>
                <a:sym typeface="Tahoma"/>
              </a:rPr>
              <a:t/>
            </a:r>
            <a:br>
              <a:rPr lang="en-US" sz="2000">
                <a:solidFill>
                  <a:schemeClr val="dk1"/>
                </a:solidFill>
                <a:latin typeface="Tahoma"/>
                <a:ea typeface="Tahoma"/>
                <a:cs typeface="Tahoma"/>
                <a:sym typeface="Tahoma"/>
              </a:rPr>
            </a:br>
            <a:r>
              <a:rPr lang="en-US" sz="2000">
                <a:solidFill>
                  <a:schemeClr val="dk1"/>
                </a:solidFill>
                <a:latin typeface="Tahoma"/>
                <a:ea typeface="Tahoma"/>
                <a:cs typeface="Tahoma"/>
                <a:sym typeface="Tahoma"/>
              </a:rPr>
              <a:t>Counter is incremented if incoming particle is registered</a:t>
            </a:r>
            <a:endParaRPr sz="2000" b="1">
              <a:solidFill>
                <a:schemeClr val="dk1"/>
              </a:solidFill>
              <a:latin typeface="Tahoma"/>
              <a:ea typeface="Tahoma"/>
              <a:cs typeface="Tahoma"/>
              <a:sym typeface="Tahoma"/>
            </a:endParaRPr>
          </a:p>
          <a:p>
            <a:pPr marL="327025" marR="0" lvl="0" indent="-327025" algn="l" rtl="0">
              <a:spcBef>
                <a:spcPts val="400"/>
              </a:spcBef>
              <a:spcAft>
                <a:spcPts val="0"/>
              </a:spcAft>
              <a:buClr>
                <a:schemeClr val="dk1"/>
              </a:buClr>
              <a:buSzPts val="1800"/>
              <a:buFont typeface="Noto Sans Symbols"/>
              <a:buChar char="◆"/>
            </a:pPr>
            <a:r>
              <a:rPr lang="en-US" sz="2000" b="1">
                <a:solidFill>
                  <a:schemeClr val="dk1"/>
                </a:solidFill>
                <a:latin typeface="Tahoma"/>
                <a:ea typeface="Tahoma"/>
                <a:cs typeface="Tahoma"/>
                <a:sym typeface="Tahoma"/>
              </a:rPr>
              <a:t>Time of Arival mode</a:t>
            </a:r>
            <a:r>
              <a:rPr lang="en-US" sz="2000">
                <a:solidFill>
                  <a:schemeClr val="dk1"/>
                </a:solidFill>
                <a:latin typeface="Tahoma"/>
                <a:ea typeface="Tahoma"/>
                <a:cs typeface="Tahoma"/>
                <a:sym typeface="Tahoma"/>
              </a:rPr>
              <a:t/>
            </a:r>
            <a:br>
              <a:rPr lang="en-US" sz="2000">
                <a:solidFill>
                  <a:schemeClr val="dk1"/>
                </a:solidFill>
                <a:latin typeface="Tahoma"/>
                <a:ea typeface="Tahoma"/>
                <a:cs typeface="Tahoma"/>
                <a:sym typeface="Tahoma"/>
              </a:rPr>
            </a:br>
            <a:r>
              <a:rPr lang="en-US" sz="2000">
                <a:solidFill>
                  <a:schemeClr val="dk1"/>
                </a:solidFill>
                <a:latin typeface="Tahoma"/>
                <a:ea typeface="Tahoma"/>
                <a:cs typeface="Tahoma"/>
                <a:sym typeface="Tahoma"/>
              </a:rPr>
              <a:t>Counter is continuously incremented from the time when first particle is registered</a:t>
            </a:r>
            <a:endParaRPr/>
          </a:p>
          <a:p>
            <a:pPr marL="327025" marR="0" lvl="0" indent="-327025" algn="l" rtl="0">
              <a:spcBef>
                <a:spcPts val="400"/>
              </a:spcBef>
              <a:spcAft>
                <a:spcPts val="0"/>
              </a:spcAft>
              <a:buClr>
                <a:schemeClr val="dk1"/>
              </a:buClr>
              <a:buSzPts val="1800"/>
              <a:buFont typeface="Noto Sans Symbols"/>
              <a:buChar char="◆"/>
            </a:pPr>
            <a:r>
              <a:rPr lang="en-US" sz="2000" b="1">
                <a:solidFill>
                  <a:schemeClr val="dk1"/>
                </a:solidFill>
                <a:latin typeface="Tahoma"/>
                <a:ea typeface="Tahoma"/>
                <a:cs typeface="Tahoma"/>
                <a:sym typeface="Tahoma"/>
              </a:rPr>
              <a:t>Time Over Threshold mode</a:t>
            </a:r>
            <a:r>
              <a:rPr lang="en-US" sz="2000">
                <a:solidFill>
                  <a:schemeClr val="dk1"/>
                </a:solidFill>
                <a:latin typeface="Tahoma"/>
                <a:ea typeface="Tahoma"/>
                <a:cs typeface="Tahoma"/>
                <a:sym typeface="Tahoma"/>
              </a:rPr>
              <a:t/>
            </a:r>
            <a:br>
              <a:rPr lang="en-US" sz="2000">
                <a:solidFill>
                  <a:schemeClr val="dk1"/>
                </a:solidFill>
                <a:latin typeface="Tahoma"/>
                <a:ea typeface="Tahoma"/>
                <a:cs typeface="Tahoma"/>
                <a:sym typeface="Tahoma"/>
              </a:rPr>
            </a:br>
            <a:r>
              <a:rPr lang="en-US" sz="2000">
                <a:solidFill>
                  <a:schemeClr val="dk1"/>
                </a:solidFill>
                <a:latin typeface="Tahoma"/>
                <a:ea typeface="Tahoma"/>
                <a:cs typeface="Tahoma"/>
                <a:sym typeface="Tahoma"/>
              </a:rPr>
              <a:t>Counter is incremented as long as a signal is over threshold</a:t>
            </a:r>
            <a:endParaRPr sz="2000">
              <a:solidFill>
                <a:schemeClr val="dk1"/>
              </a:solidFill>
              <a:latin typeface="Tahoma"/>
              <a:ea typeface="Tahoma"/>
              <a:cs typeface="Tahoma"/>
              <a:sym typeface="Tahoma"/>
            </a:endParaRPr>
          </a:p>
          <a:p>
            <a:pPr marL="327025" marR="0" lvl="0" indent="-327025" algn="l" rtl="0">
              <a:spcBef>
                <a:spcPts val="400"/>
              </a:spcBef>
              <a:spcAft>
                <a:spcPts val="0"/>
              </a:spcAft>
              <a:buClr>
                <a:schemeClr val="dk1"/>
              </a:buClr>
              <a:buSzPts val="1800"/>
              <a:buFont typeface="Noto Sans Symbols"/>
              <a:buChar char="◆"/>
            </a:pPr>
            <a:r>
              <a:rPr lang="en-US" sz="2000" b="1">
                <a:solidFill>
                  <a:schemeClr val="dk1"/>
                </a:solidFill>
                <a:latin typeface="Tahoma"/>
                <a:ea typeface="Tahoma"/>
                <a:cs typeface="Tahoma"/>
                <a:sym typeface="Tahoma"/>
              </a:rPr>
              <a:t>Masked mode</a:t>
            </a:r>
            <a:r>
              <a:rPr lang="en-US" sz="2000">
                <a:solidFill>
                  <a:schemeClr val="dk1"/>
                </a:solidFill>
                <a:latin typeface="Tahoma"/>
                <a:ea typeface="Tahoma"/>
                <a:cs typeface="Tahoma"/>
                <a:sym typeface="Tahoma"/>
              </a:rPr>
              <a:t/>
            </a:r>
            <a:br>
              <a:rPr lang="en-US" sz="2000">
                <a:solidFill>
                  <a:schemeClr val="dk1"/>
                </a:solidFill>
                <a:latin typeface="Tahoma"/>
                <a:ea typeface="Tahoma"/>
                <a:cs typeface="Tahoma"/>
                <a:sym typeface="Tahoma"/>
              </a:rPr>
            </a:br>
            <a:r>
              <a:rPr lang="en-US" sz="2000">
                <a:solidFill>
                  <a:schemeClr val="dk1"/>
                </a:solidFill>
                <a:latin typeface="Tahoma"/>
                <a:ea typeface="Tahoma"/>
                <a:cs typeface="Tahoma"/>
                <a:sym typeface="Tahoma"/>
              </a:rPr>
              <a:t>pixel is disabled</a:t>
            </a:r>
            <a:endParaRPr/>
          </a:p>
        </p:txBody>
      </p:sp>
      <p:sp>
        <p:nvSpPr>
          <p:cNvPr id="346" name="Google Shape;346;p24"/>
          <p:cNvSpPr txBox="1">
            <a:spLocks noGrp="1"/>
          </p:cNvSpPr>
          <p:nvPr>
            <p:ph type="sldNum" idx="4294967295"/>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25"/>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Medipix / Event Counting Mode</a:t>
            </a:r>
            <a:endParaRPr/>
          </a:p>
        </p:txBody>
      </p:sp>
      <p:sp>
        <p:nvSpPr>
          <p:cNvPr id="352" name="Google Shape;352;p25"/>
          <p:cNvSpPr/>
          <p:nvPr/>
        </p:nvSpPr>
        <p:spPr>
          <a:xfrm>
            <a:off x="753290" y="1795144"/>
            <a:ext cx="7728010" cy="1077882"/>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376092"/>
              </a:buClr>
              <a:buSzPts val="1800"/>
              <a:buFont typeface="Arial"/>
              <a:buChar char="•"/>
            </a:pPr>
            <a:r>
              <a:rPr lang="en-US" sz="1800" b="1">
                <a:solidFill>
                  <a:srgbClr val="376092"/>
                </a:solidFill>
                <a:latin typeface="Arial"/>
                <a:ea typeface="Arial"/>
                <a:cs typeface="Arial"/>
                <a:sym typeface="Arial"/>
              </a:rPr>
              <a:t>Each event registered is counted as 1</a:t>
            </a:r>
            <a:endParaRPr sz="1800" b="1">
              <a:solidFill>
                <a:srgbClr val="376092"/>
              </a:solidFill>
              <a:latin typeface="Arial"/>
              <a:ea typeface="Arial"/>
              <a:cs typeface="Arial"/>
              <a:sym typeface="Arial"/>
            </a:endParaRPr>
          </a:p>
          <a:p>
            <a:pPr marL="342900" marR="0" lvl="0" indent="-342900" algn="l" rtl="0">
              <a:spcBef>
                <a:spcPts val="360"/>
              </a:spcBef>
              <a:spcAft>
                <a:spcPts val="0"/>
              </a:spcAft>
              <a:buClr>
                <a:srgbClr val="376092"/>
              </a:buClr>
              <a:buSzPts val="1800"/>
              <a:buFont typeface="Arial"/>
              <a:buChar char="•"/>
            </a:pPr>
            <a:r>
              <a:rPr lang="en-US" sz="1800" b="1">
                <a:solidFill>
                  <a:srgbClr val="376092"/>
                </a:solidFill>
                <a:latin typeface="Arial"/>
                <a:ea typeface="Arial"/>
                <a:cs typeface="Arial"/>
                <a:sym typeface="Arial"/>
              </a:rPr>
              <a:t>Counter value equals to a number of interacted particles</a:t>
            </a:r>
            <a:endParaRPr/>
          </a:p>
          <a:p>
            <a:pPr marL="342900" marR="0" lvl="0" indent="-342900" algn="l" rtl="0">
              <a:spcBef>
                <a:spcPts val="360"/>
              </a:spcBef>
              <a:spcAft>
                <a:spcPts val="0"/>
              </a:spcAft>
              <a:buClr>
                <a:srgbClr val="376092"/>
              </a:buClr>
              <a:buSzPts val="1800"/>
              <a:buFont typeface="Arial"/>
              <a:buChar char="•"/>
            </a:pPr>
            <a:r>
              <a:rPr lang="en-US" sz="1800" b="1">
                <a:solidFill>
                  <a:srgbClr val="376092"/>
                </a:solidFill>
                <a:latin typeface="Arial"/>
                <a:ea typeface="Arial"/>
                <a:cs typeface="Arial"/>
                <a:sym typeface="Arial"/>
              </a:rPr>
              <a:t>Event rate is limited by run up time and time of integration</a:t>
            </a:r>
            <a:endParaRPr sz="1800" b="1">
              <a:solidFill>
                <a:srgbClr val="376092"/>
              </a:solidFill>
              <a:latin typeface="Arial"/>
              <a:ea typeface="Arial"/>
              <a:cs typeface="Arial"/>
              <a:sym typeface="Arial"/>
            </a:endParaRPr>
          </a:p>
        </p:txBody>
      </p:sp>
      <p:pic>
        <p:nvPicPr>
          <p:cNvPr id="353" name="Google Shape;353;p25"/>
          <p:cNvPicPr preferRelativeResize="0"/>
          <p:nvPr/>
        </p:nvPicPr>
        <p:blipFill rotWithShape="1">
          <a:blip r:embed="rId3">
            <a:alphaModFix/>
          </a:blip>
          <a:srcRect/>
          <a:stretch/>
        </p:blipFill>
        <p:spPr>
          <a:xfrm>
            <a:off x="2566628" y="3169920"/>
            <a:ext cx="3885668" cy="3360578"/>
          </a:xfrm>
          <a:prstGeom prst="rect">
            <a:avLst/>
          </a:prstGeom>
          <a:noFill/>
          <a:ln>
            <a:noFill/>
          </a:ln>
        </p:spPr>
      </p:pic>
      <p:sp>
        <p:nvSpPr>
          <p:cNvPr id="354" name="Google Shape;354;p25"/>
          <p:cNvSpPr txBox="1"/>
          <p:nvPr/>
        </p:nvSpPr>
        <p:spPr>
          <a:xfrm>
            <a:off x="5496744" y="3699664"/>
            <a:ext cx="1073100" cy="307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7F7F7F"/>
                </a:solidFill>
                <a:latin typeface="Arial"/>
                <a:ea typeface="Arial"/>
                <a:cs typeface="Arial"/>
                <a:sym typeface="Arial"/>
              </a:rPr>
              <a:t>Threshold</a:t>
            </a:r>
            <a:endParaRPr/>
          </a:p>
        </p:txBody>
      </p:sp>
      <p:sp>
        <p:nvSpPr>
          <p:cNvPr id="355" name="Google Shape;355;p25"/>
          <p:cNvSpPr txBox="1"/>
          <p:nvPr/>
        </p:nvSpPr>
        <p:spPr>
          <a:xfrm>
            <a:off x="5846511" y="6090495"/>
            <a:ext cx="1311300" cy="523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7F7F7F"/>
                </a:solidFill>
                <a:latin typeface="Arial"/>
                <a:ea typeface="Arial"/>
                <a:cs typeface="Arial"/>
                <a:sym typeface="Arial"/>
              </a:rPr>
              <a:t>Pixel Counter</a:t>
            </a:r>
            <a:endParaRPr sz="1400" b="1">
              <a:solidFill>
                <a:srgbClr val="7F7F7F"/>
              </a:solidFill>
              <a:latin typeface="Arial"/>
              <a:ea typeface="Arial"/>
              <a:cs typeface="Arial"/>
              <a:sym typeface="Arial"/>
            </a:endParaRPr>
          </a:p>
        </p:txBody>
      </p:sp>
      <p:sp>
        <p:nvSpPr>
          <p:cNvPr id="356" name="Google Shape;356;p25"/>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26"/>
          <p:cNvSpPr txBox="1"/>
          <p:nvPr/>
        </p:nvSpPr>
        <p:spPr>
          <a:xfrm>
            <a:off x="609600" y="258763"/>
            <a:ext cx="7772400" cy="1189037"/>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2000"/>
              <a:buFont typeface="Tahoma"/>
              <a:buNone/>
            </a:pPr>
            <a:r>
              <a:rPr lang="en-US" sz="2000" b="1">
                <a:solidFill>
                  <a:srgbClr val="660066"/>
                </a:solidFill>
                <a:latin typeface="Tahoma"/>
                <a:ea typeface="Tahoma"/>
                <a:cs typeface="Tahoma"/>
                <a:sym typeface="Tahoma"/>
              </a:rPr>
              <a:t>High contrast imaging:</a:t>
            </a:r>
            <a:r>
              <a:rPr lang="en-US" sz="3200" b="1">
                <a:solidFill>
                  <a:srgbClr val="660066"/>
                </a:solidFill>
                <a:latin typeface="Tahoma"/>
                <a:ea typeface="Tahoma"/>
                <a:cs typeface="Tahoma"/>
                <a:sym typeface="Tahoma"/>
              </a:rPr>
              <a:t> </a:t>
            </a:r>
            <a:br>
              <a:rPr lang="en-US" sz="3200" b="1">
                <a:solidFill>
                  <a:srgbClr val="660066"/>
                </a:solidFill>
                <a:latin typeface="Tahoma"/>
                <a:ea typeface="Tahoma"/>
                <a:cs typeface="Tahoma"/>
                <a:sym typeface="Tahoma"/>
              </a:rPr>
            </a:br>
            <a:r>
              <a:rPr lang="en-US" sz="4000" b="1">
                <a:solidFill>
                  <a:srgbClr val="660066"/>
                </a:solidFill>
                <a:latin typeface="Tahoma"/>
                <a:ea typeface="Tahoma"/>
                <a:cs typeface="Tahoma"/>
                <a:sym typeface="Tahoma"/>
              </a:rPr>
              <a:t>Unlimited dynamic range</a:t>
            </a:r>
            <a:endParaRPr/>
          </a:p>
        </p:txBody>
      </p:sp>
      <p:sp>
        <p:nvSpPr>
          <p:cNvPr id="363" name="Google Shape;363;p26"/>
          <p:cNvSpPr txBox="1"/>
          <p:nvPr/>
        </p:nvSpPr>
        <p:spPr>
          <a:xfrm>
            <a:off x="6227763" y="1724025"/>
            <a:ext cx="2486025" cy="4659313"/>
          </a:xfrm>
          <a:prstGeom prst="rect">
            <a:avLst/>
          </a:prstGeom>
          <a:solidFill>
            <a:srgbClr val="ECD882"/>
          </a:solid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40458C"/>
              </a:buClr>
              <a:buSzPts val="1760"/>
              <a:buFont typeface="Tahoma"/>
              <a:buNone/>
            </a:pPr>
            <a:endParaRPr sz="1600">
              <a:solidFill>
                <a:srgbClr val="40458C"/>
              </a:solidFill>
              <a:latin typeface="Tahoma"/>
              <a:ea typeface="Tahoma"/>
              <a:cs typeface="Tahoma"/>
              <a:sym typeface="Tahoma"/>
            </a:endParaRPr>
          </a:p>
          <a:p>
            <a:pPr marL="0" marR="0" lvl="0" indent="0" algn="ctr" rtl="0">
              <a:spcBef>
                <a:spcPts val="400"/>
              </a:spcBef>
              <a:spcAft>
                <a:spcPts val="0"/>
              </a:spcAft>
              <a:buClr>
                <a:srgbClr val="40458C"/>
              </a:buClr>
              <a:buSzPts val="1760"/>
              <a:buFont typeface="Tahoma"/>
              <a:buNone/>
            </a:pPr>
            <a:r>
              <a:rPr lang="en-US" sz="1600">
                <a:solidFill>
                  <a:srgbClr val="40458C"/>
                </a:solidFill>
                <a:latin typeface="Tahoma"/>
                <a:ea typeface="Tahoma"/>
                <a:cs typeface="Tahoma"/>
                <a:sym typeface="Tahoma"/>
              </a:rPr>
              <a:t>Single photon counting device can count unlimited number of photons, noise in images is given just by poissonian statistics:</a:t>
            </a:r>
            <a:endParaRPr/>
          </a:p>
          <a:p>
            <a:pPr marL="534988" marR="0" lvl="1" indent="-354013" algn="ctr" rtl="0">
              <a:spcBef>
                <a:spcPts val="350"/>
              </a:spcBef>
              <a:spcAft>
                <a:spcPts val="0"/>
              </a:spcAft>
              <a:buClr>
                <a:srgbClr val="40458C"/>
              </a:buClr>
              <a:buSzPts val="840"/>
              <a:buFont typeface="Tahoma"/>
              <a:buNone/>
            </a:pPr>
            <a:endParaRPr sz="1400" b="0" i="0" u="none" strike="noStrike" cap="none">
              <a:solidFill>
                <a:srgbClr val="40458C"/>
              </a:solidFill>
              <a:latin typeface="Tahoma"/>
              <a:ea typeface="Tahoma"/>
              <a:cs typeface="Tahoma"/>
              <a:sym typeface="Tahoma"/>
            </a:endParaRPr>
          </a:p>
          <a:p>
            <a:pPr marL="534988" marR="0" lvl="1" indent="-354013" algn="ctr" rtl="0">
              <a:spcBef>
                <a:spcPts val="350"/>
              </a:spcBef>
              <a:spcAft>
                <a:spcPts val="0"/>
              </a:spcAft>
              <a:buClr>
                <a:srgbClr val="40458C"/>
              </a:buClr>
              <a:buSzPts val="840"/>
              <a:buFont typeface="Tahoma"/>
              <a:buNone/>
            </a:pPr>
            <a:r>
              <a:rPr lang="en-US" sz="1400" b="0" i="0" u="none" strike="noStrike" cap="none">
                <a:solidFill>
                  <a:srgbClr val="40458C"/>
                </a:solidFill>
                <a:latin typeface="Tahoma"/>
                <a:ea typeface="Tahoma"/>
                <a:cs typeface="Tahoma"/>
                <a:sym typeface="Tahoma"/>
              </a:rPr>
              <a:t>=&gt; 	Unlimited number of gray levels in images depending just on the beam intensity and exposure time.</a:t>
            </a:r>
            <a:endParaRPr/>
          </a:p>
          <a:p>
            <a:pPr marL="534988" marR="0" lvl="1" indent="-354013" algn="ctr" rtl="0">
              <a:spcBef>
                <a:spcPts val="350"/>
              </a:spcBef>
              <a:spcAft>
                <a:spcPts val="0"/>
              </a:spcAft>
              <a:buClr>
                <a:srgbClr val="40458C"/>
              </a:buClr>
              <a:buSzPts val="840"/>
              <a:buFont typeface="Tahoma"/>
              <a:buNone/>
            </a:pPr>
            <a:endParaRPr sz="1400" b="0" i="0" u="none" strike="noStrike" cap="none">
              <a:solidFill>
                <a:srgbClr val="40458C"/>
              </a:solidFill>
              <a:latin typeface="Tahoma"/>
              <a:ea typeface="Tahoma"/>
              <a:cs typeface="Tahoma"/>
              <a:sym typeface="Tahoma"/>
            </a:endParaRPr>
          </a:p>
          <a:p>
            <a:pPr marL="534988" marR="0" lvl="1" indent="-354013" algn="ctr" rtl="0">
              <a:spcBef>
                <a:spcPts val="350"/>
              </a:spcBef>
              <a:spcAft>
                <a:spcPts val="0"/>
              </a:spcAft>
              <a:buClr>
                <a:srgbClr val="40458C"/>
              </a:buClr>
              <a:buSzPts val="840"/>
              <a:buFont typeface="Tahoma"/>
              <a:buNone/>
            </a:pPr>
            <a:r>
              <a:rPr lang="en-US" sz="1400" b="0" i="0" u="none" strike="noStrike" cap="none">
                <a:solidFill>
                  <a:srgbClr val="40458C"/>
                </a:solidFill>
                <a:latin typeface="Tahoma"/>
                <a:ea typeface="Tahoma"/>
                <a:cs typeface="Tahoma"/>
                <a:sym typeface="Tahoma"/>
              </a:rPr>
              <a:t>=&gt; 	Almost unlimited contrast</a:t>
            </a:r>
            <a:endParaRPr/>
          </a:p>
        </p:txBody>
      </p:sp>
      <p:sp>
        <p:nvSpPr>
          <p:cNvPr id="364" name="Google Shape;364;p26"/>
          <p:cNvSpPr txBox="1"/>
          <p:nvPr/>
        </p:nvSpPr>
        <p:spPr>
          <a:xfrm>
            <a:off x="879475" y="6051550"/>
            <a:ext cx="4991100" cy="336550"/>
          </a:xfrm>
          <a:prstGeom prst="rect">
            <a:avLst/>
          </a:prstGeom>
          <a:solidFill>
            <a:srgbClr val="000000"/>
          </a:solidFill>
          <a:ln>
            <a:noFill/>
          </a:ln>
        </p:spPr>
        <p:txBody>
          <a:bodyPr spcFirstLastPara="1" wrap="square" lIns="90000" tIns="46800" rIns="90000" bIns="46800" anchor="t" anchorCtr="0">
            <a:noAutofit/>
          </a:bodyPr>
          <a:lstStyle/>
          <a:p>
            <a:pPr marL="0" marR="0" lvl="0" indent="0" algn="ctr" rtl="0">
              <a:spcBef>
                <a:spcPts val="0"/>
              </a:spcBef>
              <a:spcAft>
                <a:spcPts val="0"/>
              </a:spcAft>
              <a:buClr>
                <a:srgbClr val="FFFFFF"/>
              </a:buClr>
              <a:buSzPts val="1600"/>
              <a:buFont typeface="Arial"/>
              <a:buNone/>
            </a:pPr>
            <a:r>
              <a:rPr lang="en-US" sz="1600">
                <a:solidFill>
                  <a:srgbClr val="FFFFFF"/>
                </a:solidFill>
                <a:latin typeface="Arial"/>
                <a:ea typeface="Arial"/>
                <a:cs typeface="Arial"/>
                <a:sym typeface="Arial"/>
              </a:rPr>
              <a:t>Mouse head – different scaling of same data</a:t>
            </a:r>
            <a:endParaRPr/>
          </a:p>
        </p:txBody>
      </p:sp>
      <p:pic>
        <p:nvPicPr>
          <p:cNvPr id="365" name="Google Shape;365;p26"/>
          <p:cNvPicPr preferRelativeResize="0"/>
          <p:nvPr/>
        </p:nvPicPr>
        <p:blipFill rotWithShape="1">
          <a:blip r:embed="rId3">
            <a:alphaModFix/>
          </a:blip>
          <a:srcRect/>
          <a:stretch/>
        </p:blipFill>
        <p:spPr>
          <a:xfrm>
            <a:off x="889000" y="1776413"/>
            <a:ext cx="4981575" cy="4267200"/>
          </a:xfrm>
          <a:prstGeom prst="rect">
            <a:avLst/>
          </a:prstGeom>
          <a:noFill/>
          <a:ln>
            <a:noFill/>
          </a:ln>
        </p:spPr>
      </p:pic>
      <p:sp>
        <p:nvSpPr>
          <p:cNvPr id="366" name="Google Shape;366;p26"/>
          <p:cNvSpPr txBox="1"/>
          <p:nvPr/>
        </p:nvSpPr>
        <p:spPr>
          <a:xfrm>
            <a:off x="3300413" y="1774825"/>
            <a:ext cx="2574925" cy="398463"/>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FFFFFF"/>
              </a:buClr>
              <a:buSzPts val="2000"/>
              <a:buFont typeface="Arial"/>
              <a:buNone/>
            </a:pPr>
            <a:r>
              <a:rPr lang="en-US" sz="2000">
                <a:solidFill>
                  <a:srgbClr val="FFFFFF"/>
                </a:solidFill>
                <a:latin typeface="Arial"/>
                <a:ea typeface="Arial"/>
                <a:cs typeface="Arial"/>
                <a:sym typeface="Arial"/>
              </a:rPr>
              <a:t>Hard structures: skull</a:t>
            </a:r>
            <a:endParaRPr/>
          </a:p>
        </p:txBody>
      </p:sp>
      <p:grpSp>
        <p:nvGrpSpPr>
          <p:cNvPr id="367" name="Google Shape;367;p26"/>
          <p:cNvGrpSpPr/>
          <p:nvPr/>
        </p:nvGrpSpPr>
        <p:grpSpPr>
          <a:xfrm>
            <a:off x="889000" y="1779588"/>
            <a:ext cx="4986338" cy="4267200"/>
            <a:chOff x="560" y="1121"/>
            <a:chExt cx="3141" cy="2688"/>
          </a:xfrm>
        </p:grpSpPr>
        <p:pic>
          <p:nvPicPr>
            <p:cNvPr id="368" name="Google Shape;368;p26"/>
            <p:cNvPicPr preferRelativeResize="0"/>
            <p:nvPr/>
          </p:nvPicPr>
          <p:blipFill rotWithShape="1">
            <a:blip r:embed="rId4">
              <a:alphaModFix/>
            </a:blip>
            <a:srcRect/>
            <a:stretch/>
          </p:blipFill>
          <p:spPr>
            <a:xfrm>
              <a:off x="560" y="1122"/>
              <a:ext cx="3137" cy="2687"/>
            </a:xfrm>
            <a:prstGeom prst="rect">
              <a:avLst/>
            </a:prstGeom>
            <a:noFill/>
            <a:ln>
              <a:noFill/>
            </a:ln>
          </p:spPr>
        </p:pic>
        <p:sp>
          <p:nvSpPr>
            <p:cNvPr id="369" name="Google Shape;369;p26"/>
            <p:cNvSpPr txBox="1"/>
            <p:nvPr/>
          </p:nvSpPr>
          <p:spPr>
            <a:xfrm>
              <a:off x="1733" y="1121"/>
              <a:ext cx="1968" cy="25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FFFFFF"/>
                </a:buClr>
                <a:buSzPts val="2000"/>
                <a:buFont typeface="Arial"/>
                <a:buNone/>
              </a:pPr>
              <a:r>
                <a:rPr lang="en-US" sz="2000">
                  <a:solidFill>
                    <a:srgbClr val="FFFFFF"/>
                  </a:solidFill>
                  <a:latin typeface="Arial"/>
                  <a:ea typeface="Arial"/>
                  <a:cs typeface="Arial"/>
                  <a:sym typeface="Arial"/>
                </a:rPr>
                <a:t>Softer structures: muscles</a:t>
              </a:r>
              <a:endParaRPr/>
            </a:p>
          </p:txBody>
        </p:sp>
      </p:grpSp>
      <p:grpSp>
        <p:nvGrpSpPr>
          <p:cNvPr id="370" name="Google Shape;370;p26"/>
          <p:cNvGrpSpPr/>
          <p:nvPr/>
        </p:nvGrpSpPr>
        <p:grpSpPr>
          <a:xfrm>
            <a:off x="889000" y="1781175"/>
            <a:ext cx="4979988" cy="4268788"/>
            <a:chOff x="560" y="1122"/>
            <a:chExt cx="3137" cy="2689"/>
          </a:xfrm>
        </p:grpSpPr>
        <p:pic>
          <p:nvPicPr>
            <p:cNvPr id="371" name="Google Shape;371;p26"/>
            <p:cNvPicPr preferRelativeResize="0"/>
            <p:nvPr/>
          </p:nvPicPr>
          <p:blipFill rotWithShape="1">
            <a:blip r:embed="rId5">
              <a:alphaModFix/>
            </a:blip>
            <a:srcRect/>
            <a:stretch/>
          </p:blipFill>
          <p:spPr>
            <a:xfrm>
              <a:off x="560" y="1124"/>
              <a:ext cx="3137" cy="2687"/>
            </a:xfrm>
            <a:prstGeom prst="rect">
              <a:avLst/>
            </a:prstGeom>
            <a:noFill/>
            <a:ln>
              <a:noFill/>
            </a:ln>
          </p:spPr>
        </p:pic>
        <p:sp>
          <p:nvSpPr>
            <p:cNvPr id="372" name="Google Shape;372;p26"/>
            <p:cNvSpPr txBox="1"/>
            <p:nvPr/>
          </p:nvSpPr>
          <p:spPr>
            <a:xfrm>
              <a:off x="1748" y="1122"/>
              <a:ext cx="1938" cy="25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FFFFFF"/>
                </a:buClr>
                <a:buSzPts val="2000"/>
                <a:buFont typeface="Arial"/>
                <a:buNone/>
              </a:pPr>
              <a:r>
                <a:rPr lang="en-US" sz="2000">
                  <a:solidFill>
                    <a:srgbClr val="FFFFFF"/>
                  </a:solidFill>
                  <a:latin typeface="Arial"/>
                  <a:ea typeface="Arial"/>
                  <a:cs typeface="Arial"/>
                  <a:sym typeface="Arial"/>
                </a:rPr>
                <a:t>      Even softer structures</a:t>
              </a:r>
              <a:endParaRPr/>
            </a:p>
          </p:txBody>
        </p:sp>
      </p:grpSp>
      <p:grpSp>
        <p:nvGrpSpPr>
          <p:cNvPr id="373" name="Google Shape;373;p26"/>
          <p:cNvGrpSpPr/>
          <p:nvPr/>
        </p:nvGrpSpPr>
        <p:grpSpPr>
          <a:xfrm>
            <a:off x="889000" y="1771650"/>
            <a:ext cx="4983163" cy="4278313"/>
            <a:chOff x="560" y="1116"/>
            <a:chExt cx="3139" cy="2695"/>
          </a:xfrm>
        </p:grpSpPr>
        <p:pic>
          <p:nvPicPr>
            <p:cNvPr id="374" name="Google Shape;374;p26"/>
            <p:cNvPicPr preferRelativeResize="0"/>
            <p:nvPr/>
          </p:nvPicPr>
          <p:blipFill rotWithShape="1">
            <a:blip r:embed="rId6">
              <a:alphaModFix/>
            </a:blip>
            <a:srcRect/>
            <a:stretch/>
          </p:blipFill>
          <p:spPr>
            <a:xfrm>
              <a:off x="560" y="1124"/>
              <a:ext cx="3137" cy="2687"/>
            </a:xfrm>
            <a:prstGeom prst="rect">
              <a:avLst/>
            </a:prstGeom>
            <a:noFill/>
            <a:ln>
              <a:noFill/>
            </a:ln>
          </p:spPr>
        </p:pic>
        <p:sp>
          <p:nvSpPr>
            <p:cNvPr id="375" name="Google Shape;375;p26"/>
            <p:cNvSpPr txBox="1"/>
            <p:nvPr/>
          </p:nvSpPr>
          <p:spPr>
            <a:xfrm>
              <a:off x="1945" y="1116"/>
              <a:ext cx="1754" cy="25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FFFFFF"/>
                </a:buClr>
                <a:buSzPts val="2000"/>
                <a:buFont typeface="Arial"/>
                <a:buNone/>
              </a:pPr>
              <a:r>
                <a:rPr lang="en-US" sz="2000">
                  <a:solidFill>
                    <a:srgbClr val="FFFFFF"/>
                  </a:solidFill>
                  <a:latin typeface="Arial"/>
                  <a:ea typeface="Arial"/>
                  <a:cs typeface="Arial"/>
                  <a:sym typeface="Arial"/>
                </a:rPr>
                <a:t>Surrounding soft tissue</a:t>
              </a:r>
              <a:endParaRPr/>
            </a:p>
          </p:txBody>
        </p:sp>
      </p:grpSp>
      <p:grpSp>
        <p:nvGrpSpPr>
          <p:cNvPr id="376" name="Google Shape;376;p26"/>
          <p:cNvGrpSpPr/>
          <p:nvPr/>
        </p:nvGrpSpPr>
        <p:grpSpPr>
          <a:xfrm>
            <a:off x="889000" y="1771650"/>
            <a:ext cx="4979988" cy="4268788"/>
            <a:chOff x="560" y="1116"/>
            <a:chExt cx="3137" cy="2689"/>
          </a:xfrm>
        </p:grpSpPr>
        <p:pic>
          <p:nvPicPr>
            <p:cNvPr id="377" name="Google Shape;377;p26"/>
            <p:cNvPicPr preferRelativeResize="0"/>
            <p:nvPr/>
          </p:nvPicPr>
          <p:blipFill rotWithShape="1">
            <a:blip r:embed="rId7">
              <a:alphaModFix/>
            </a:blip>
            <a:srcRect/>
            <a:stretch/>
          </p:blipFill>
          <p:spPr>
            <a:xfrm>
              <a:off x="560" y="1118"/>
              <a:ext cx="3137" cy="2687"/>
            </a:xfrm>
            <a:prstGeom prst="rect">
              <a:avLst/>
            </a:prstGeom>
            <a:noFill/>
            <a:ln>
              <a:noFill/>
            </a:ln>
          </p:spPr>
        </p:pic>
        <p:sp>
          <p:nvSpPr>
            <p:cNvPr id="378" name="Google Shape;378;p26"/>
            <p:cNvSpPr txBox="1"/>
            <p:nvPr/>
          </p:nvSpPr>
          <p:spPr>
            <a:xfrm>
              <a:off x="2066" y="1116"/>
              <a:ext cx="1618" cy="25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FFFFFF"/>
                </a:buClr>
                <a:buSzPts val="2000"/>
                <a:buFont typeface="Arial"/>
                <a:buNone/>
              </a:pPr>
              <a:r>
                <a:rPr lang="en-US" sz="2000">
                  <a:solidFill>
                    <a:srgbClr val="FFFFFF"/>
                  </a:solidFill>
                  <a:latin typeface="Arial"/>
                  <a:ea typeface="Arial"/>
                  <a:cs typeface="Arial"/>
                  <a:sym typeface="Arial"/>
                </a:rPr>
                <a:t>Very light parts: hairs</a:t>
              </a:r>
              <a:endParaRPr/>
            </a:p>
          </p:txBody>
        </p:sp>
      </p:grpSp>
      <p:sp>
        <p:nvSpPr>
          <p:cNvPr id="379" name="Google Shape;379;p26"/>
          <p:cNvSpPr txBox="1"/>
          <p:nvPr/>
        </p:nvSpPr>
        <p:spPr>
          <a:xfrm>
            <a:off x="879475" y="1724025"/>
            <a:ext cx="5129213" cy="4686300"/>
          </a:xfrm>
          <a:prstGeom prst="rect">
            <a:avLst/>
          </a:prstGeom>
          <a:solidFill>
            <a:srgbClr val="000000"/>
          </a:solidFill>
          <a:ln>
            <a:noFill/>
          </a:ln>
        </p:spPr>
        <p:txBody>
          <a:bodyPr spcFirstLastPara="1" wrap="square" lIns="90000" tIns="46800" rIns="90000" bIns="46800" anchor="ctr" anchorCtr="0">
            <a:noAutofit/>
          </a:bodyPr>
          <a:lstStyle/>
          <a:p>
            <a:pPr marL="0" marR="0" lvl="0" indent="0" algn="ctr" rtl="0">
              <a:spcBef>
                <a:spcPts val="0"/>
              </a:spcBef>
              <a:spcAft>
                <a:spcPts val="0"/>
              </a:spcAft>
              <a:buClr>
                <a:srgbClr val="40458C"/>
              </a:buClr>
              <a:buSzPts val="3600"/>
              <a:buFont typeface="Arial"/>
              <a:buNone/>
            </a:pPr>
            <a:r>
              <a:rPr lang="en-US" sz="3600" b="1">
                <a:solidFill>
                  <a:srgbClr val="40458C"/>
                </a:solidFill>
                <a:latin typeface="Arial"/>
                <a:ea typeface="Arial"/>
                <a:cs typeface="Arial"/>
                <a:sym typeface="Arial"/>
              </a:rPr>
              <a:t>Example 1</a:t>
            </a:r>
            <a:r>
              <a:rPr lang="en-US" sz="3600">
                <a:solidFill>
                  <a:srgbClr val="40458C"/>
                </a:solidFill>
                <a:latin typeface="Arial"/>
                <a:ea typeface="Arial"/>
                <a:cs typeface="Arial"/>
                <a:sym typeface="Arial"/>
              </a:rPr>
              <a:t>:</a:t>
            </a:r>
            <a:endParaRPr/>
          </a:p>
          <a:p>
            <a:pPr marL="0" marR="0" lvl="0" indent="0" algn="ctr" rtl="0">
              <a:spcBef>
                <a:spcPts val="2250"/>
              </a:spcBef>
              <a:spcAft>
                <a:spcPts val="0"/>
              </a:spcAft>
              <a:buClr>
                <a:srgbClr val="40458C"/>
              </a:buClr>
              <a:buSzPts val="3600"/>
              <a:buFont typeface="Tahoma"/>
              <a:buNone/>
            </a:pPr>
            <a:endParaRPr sz="3600">
              <a:solidFill>
                <a:srgbClr val="40458C"/>
              </a:solidFill>
              <a:latin typeface="Arial"/>
              <a:ea typeface="Arial"/>
              <a:cs typeface="Arial"/>
              <a:sym typeface="Arial"/>
            </a:endParaRPr>
          </a:p>
          <a:p>
            <a:pPr marL="0" marR="0" lvl="0" indent="0" algn="ctr" rtl="0">
              <a:spcBef>
                <a:spcPts val="2000"/>
              </a:spcBef>
              <a:spcAft>
                <a:spcPts val="0"/>
              </a:spcAft>
              <a:buClr>
                <a:srgbClr val="40458C"/>
              </a:buClr>
              <a:buSzPts val="3200"/>
              <a:buFont typeface="Arial"/>
              <a:buNone/>
            </a:pPr>
            <a:r>
              <a:rPr lang="en-US" sz="3200">
                <a:solidFill>
                  <a:srgbClr val="40458C"/>
                </a:solidFill>
                <a:latin typeface="Arial"/>
                <a:ea typeface="Arial"/>
                <a:cs typeface="Arial"/>
                <a:sym typeface="Arial"/>
              </a:rPr>
              <a:t>X-ray transmission</a:t>
            </a:r>
            <a:endParaRPr/>
          </a:p>
          <a:p>
            <a:pPr marL="0" marR="0" lvl="0" indent="0" algn="ctr" rtl="0">
              <a:spcBef>
                <a:spcPts val="2000"/>
              </a:spcBef>
              <a:spcAft>
                <a:spcPts val="0"/>
              </a:spcAft>
              <a:buClr>
                <a:srgbClr val="40458C"/>
              </a:buClr>
              <a:buSzPts val="3200"/>
              <a:buFont typeface="Arial"/>
              <a:buNone/>
            </a:pPr>
            <a:r>
              <a:rPr lang="en-US" sz="3200">
                <a:solidFill>
                  <a:srgbClr val="40458C"/>
                </a:solidFill>
                <a:latin typeface="Arial"/>
                <a:ea typeface="Arial"/>
                <a:cs typeface="Arial"/>
                <a:sym typeface="Arial"/>
              </a:rPr>
              <a:t>Image of mouse head</a:t>
            </a:r>
            <a:endParaRPr/>
          </a:p>
          <a:p>
            <a:pPr marL="0" marR="0" lvl="0" indent="0" algn="ctr" rtl="0">
              <a:spcBef>
                <a:spcPts val="2000"/>
              </a:spcBef>
              <a:spcAft>
                <a:spcPts val="0"/>
              </a:spcAft>
              <a:buClr>
                <a:srgbClr val="40458C"/>
              </a:buClr>
              <a:buSzPts val="3200"/>
              <a:buFont typeface="Arial"/>
              <a:buNone/>
            </a:pPr>
            <a:r>
              <a:rPr lang="en-US" sz="3200">
                <a:solidFill>
                  <a:srgbClr val="40458C"/>
                </a:solidFill>
                <a:latin typeface="Arial"/>
                <a:ea typeface="Arial"/>
                <a:cs typeface="Arial"/>
                <a:sym typeface="Arial"/>
              </a:rPr>
              <a:t>(dose 0.9 mGy)</a:t>
            </a:r>
            <a:endParaRPr/>
          </a:p>
        </p:txBody>
      </p:sp>
      <p:sp>
        <p:nvSpPr>
          <p:cNvPr id="380" name="Google Shape;380;p26"/>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1"/>
                                          </p:stCondLst>
                                        </p:cTn>
                                        <p:tgtEl>
                                          <p:spTgt spid="37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pic>
        <p:nvPicPr>
          <p:cNvPr id="385" name="Google Shape;385;p27"/>
          <p:cNvPicPr preferRelativeResize="0"/>
          <p:nvPr/>
        </p:nvPicPr>
        <p:blipFill rotWithShape="1">
          <a:blip r:embed="rId3">
            <a:alphaModFix/>
          </a:blip>
          <a:srcRect/>
          <a:stretch/>
        </p:blipFill>
        <p:spPr>
          <a:xfrm>
            <a:off x="2448561" y="3128997"/>
            <a:ext cx="3770882" cy="3254974"/>
          </a:xfrm>
          <a:prstGeom prst="rect">
            <a:avLst/>
          </a:prstGeom>
          <a:noFill/>
          <a:ln>
            <a:noFill/>
          </a:ln>
        </p:spPr>
      </p:pic>
      <p:sp>
        <p:nvSpPr>
          <p:cNvPr id="386" name="Google Shape;386;p27"/>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Timepix / Time Of Arrival Mode</a:t>
            </a:r>
            <a:endParaRPr/>
          </a:p>
        </p:txBody>
      </p:sp>
      <p:sp>
        <p:nvSpPr>
          <p:cNvPr id="387" name="Google Shape;387;p27"/>
          <p:cNvSpPr txBox="1"/>
          <p:nvPr/>
        </p:nvSpPr>
        <p:spPr>
          <a:xfrm>
            <a:off x="5295068" y="3618286"/>
            <a:ext cx="1147217" cy="3186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7F7F7F"/>
                </a:solidFill>
                <a:latin typeface="Arial"/>
                <a:ea typeface="Arial"/>
                <a:cs typeface="Arial"/>
                <a:sym typeface="Arial"/>
              </a:rPr>
              <a:t>Threshold</a:t>
            </a:r>
            <a:endParaRPr/>
          </a:p>
        </p:txBody>
      </p:sp>
      <p:sp>
        <p:nvSpPr>
          <p:cNvPr id="388" name="Google Shape;388;p27"/>
          <p:cNvSpPr/>
          <p:nvPr/>
        </p:nvSpPr>
        <p:spPr>
          <a:xfrm>
            <a:off x="822960" y="1937089"/>
            <a:ext cx="7498080" cy="1077882"/>
          </a:xfrm>
          <a:prstGeom prst="rect">
            <a:avLst/>
          </a:prstGeom>
          <a:noFill/>
          <a:ln>
            <a:noFill/>
          </a:ln>
        </p:spPr>
        <p:txBody>
          <a:bodyPr spcFirstLastPara="1" wrap="square" lIns="91425" tIns="45700" rIns="91425" bIns="45700" anchor="t" anchorCtr="0">
            <a:noAutofit/>
          </a:bodyPr>
          <a:lstStyle/>
          <a:p>
            <a:pPr marL="342900" marR="0" lvl="0" indent="-342900" algn="ctr" rtl="0">
              <a:spcBef>
                <a:spcPts val="0"/>
              </a:spcBef>
              <a:spcAft>
                <a:spcPts val="0"/>
              </a:spcAft>
              <a:buClr>
                <a:srgbClr val="376092"/>
              </a:buClr>
              <a:buSzPts val="1800"/>
              <a:buFont typeface="Arial"/>
              <a:buChar char="•"/>
            </a:pPr>
            <a:r>
              <a:rPr lang="en-US" sz="1800" b="1">
                <a:solidFill>
                  <a:srgbClr val="376092"/>
                </a:solidFill>
                <a:latin typeface="Arial"/>
                <a:ea typeface="Arial"/>
                <a:cs typeface="Arial"/>
                <a:sym typeface="Arial"/>
              </a:rPr>
              <a:t>Counts from passing threshold to closing shutter</a:t>
            </a:r>
            <a:endParaRPr/>
          </a:p>
          <a:p>
            <a:pPr marL="342900" marR="0" lvl="0" indent="-342900" algn="ctr" rtl="0">
              <a:spcBef>
                <a:spcPts val="360"/>
              </a:spcBef>
              <a:spcAft>
                <a:spcPts val="0"/>
              </a:spcAft>
              <a:buClr>
                <a:srgbClr val="376092"/>
              </a:buClr>
              <a:buSzPts val="1800"/>
              <a:buFont typeface="Arial"/>
              <a:buChar char="•"/>
            </a:pPr>
            <a:r>
              <a:rPr lang="en-US" sz="1800" b="1">
                <a:solidFill>
                  <a:srgbClr val="376092"/>
                </a:solidFill>
                <a:latin typeface="Arial"/>
                <a:ea typeface="Arial"/>
                <a:cs typeface="Arial"/>
                <a:sym typeface="Arial"/>
              </a:rPr>
              <a:t>Allows accurate timing of hits in individual pixels</a:t>
            </a:r>
            <a:endParaRPr/>
          </a:p>
        </p:txBody>
      </p:sp>
      <p:sp>
        <p:nvSpPr>
          <p:cNvPr id="389" name="Google Shape;389;p27"/>
          <p:cNvSpPr txBox="1"/>
          <p:nvPr/>
        </p:nvSpPr>
        <p:spPr>
          <a:xfrm>
            <a:off x="5621011" y="5942770"/>
            <a:ext cx="1311300" cy="523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7F7F7F"/>
                </a:solidFill>
                <a:latin typeface="Arial"/>
                <a:ea typeface="Arial"/>
                <a:cs typeface="Arial"/>
                <a:sym typeface="Arial"/>
              </a:rPr>
              <a:t>Pixel Counter</a:t>
            </a:r>
            <a:endParaRPr sz="1400" b="1">
              <a:solidFill>
                <a:srgbClr val="7F7F7F"/>
              </a:solidFill>
              <a:latin typeface="Arial"/>
              <a:ea typeface="Arial"/>
              <a:cs typeface="Arial"/>
              <a:sym typeface="Arial"/>
            </a:endParaRPr>
          </a:p>
        </p:txBody>
      </p:sp>
      <p:sp>
        <p:nvSpPr>
          <p:cNvPr id="390" name="Google Shape;390;p27"/>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28"/>
          <p:cNvSpPr txBox="1"/>
          <p:nvPr/>
        </p:nvSpPr>
        <p:spPr>
          <a:xfrm>
            <a:off x="703263" y="-33338"/>
            <a:ext cx="7772400" cy="828676"/>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None/>
            </a:pPr>
            <a:r>
              <a:rPr lang="en-US" sz="2800" b="1">
                <a:solidFill>
                  <a:srgbClr val="FF0000"/>
                </a:solidFill>
                <a:latin typeface="Arial"/>
                <a:ea typeface="Arial"/>
                <a:cs typeface="Arial"/>
                <a:sym typeface="Arial"/>
              </a:rPr>
              <a:t>Measured events: </a:t>
            </a:r>
            <a:r>
              <a:rPr lang="en-US" sz="2800" b="1" baseline="30000">
                <a:solidFill>
                  <a:srgbClr val="FF0000"/>
                </a:solidFill>
                <a:latin typeface="Arial"/>
                <a:ea typeface="Arial"/>
                <a:cs typeface="Arial"/>
                <a:sym typeface="Arial"/>
              </a:rPr>
              <a:t>8</a:t>
            </a:r>
            <a:r>
              <a:rPr lang="en-US" sz="2800" b="1">
                <a:solidFill>
                  <a:srgbClr val="FF0000"/>
                </a:solidFill>
                <a:latin typeface="Arial"/>
                <a:ea typeface="Arial"/>
                <a:cs typeface="Arial"/>
                <a:sym typeface="Arial"/>
              </a:rPr>
              <a:t>He decays (TOA Mode)</a:t>
            </a:r>
            <a:endParaRPr sz="2800" b="1">
              <a:solidFill>
                <a:srgbClr val="FF0000"/>
              </a:solidFill>
              <a:latin typeface="Arial"/>
              <a:ea typeface="Arial"/>
              <a:cs typeface="Arial"/>
              <a:sym typeface="Arial"/>
            </a:endParaRPr>
          </a:p>
        </p:txBody>
      </p:sp>
      <p:grpSp>
        <p:nvGrpSpPr>
          <p:cNvPr id="396" name="Google Shape;396;p28"/>
          <p:cNvGrpSpPr/>
          <p:nvPr/>
        </p:nvGrpSpPr>
        <p:grpSpPr>
          <a:xfrm>
            <a:off x="803275" y="1114425"/>
            <a:ext cx="3657600" cy="2687638"/>
            <a:chOff x="1015429" y="1880171"/>
            <a:chExt cx="3658742" cy="2688028"/>
          </a:xfrm>
        </p:grpSpPr>
        <p:pic>
          <p:nvPicPr>
            <p:cNvPr id="397" name="Google Shape;397;p28"/>
            <p:cNvPicPr preferRelativeResize="0"/>
            <p:nvPr/>
          </p:nvPicPr>
          <p:blipFill rotWithShape="1">
            <a:blip r:embed="rId3">
              <a:alphaModFix/>
            </a:blip>
            <a:srcRect l="10321" t="16400" r="5626" b="35723"/>
            <a:stretch/>
          </p:blipFill>
          <p:spPr>
            <a:xfrm>
              <a:off x="1015429" y="1880171"/>
              <a:ext cx="3658742" cy="2558265"/>
            </a:xfrm>
            <a:prstGeom prst="rect">
              <a:avLst/>
            </a:prstGeom>
            <a:noFill/>
            <a:ln>
              <a:noFill/>
            </a:ln>
          </p:spPr>
        </p:pic>
        <p:sp>
          <p:nvSpPr>
            <p:cNvPr id="398" name="Google Shape;398;p28"/>
            <p:cNvSpPr/>
            <p:nvPr/>
          </p:nvSpPr>
          <p:spPr>
            <a:xfrm>
              <a:off x="1303106" y="3955551"/>
              <a:ext cx="914400" cy="612648"/>
            </a:xfrm>
            <a:prstGeom prst="wedgeRectCallout">
              <a:avLst>
                <a:gd name="adj1" fmla="val 98269"/>
                <a:gd name="adj2" fmla="val -76690"/>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chemeClr val="dk1"/>
                  </a:solidFill>
                  <a:latin typeface="Helvetica Neue"/>
                  <a:ea typeface="Helvetica Neue"/>
                  <a:cs typeface="Helvetica Neue"/>
                  <a:sym typeface="Helvetica Neue"/>
                </a:rPr>
                <a:t>Alpha decay</a:t>
              </a:r>
              <a:endParaRPr sz="1600" b="1">
                <a:solidFill>
                  <a:schemeClr val="dk1"/>
                </a:solidFill>
                <a:latin typeface="Helvetica Neue"/>
                <a:ea typeface="Helvetica Neue"/>
                <a:cs typeface="Helvetica Neue"/>
                <a:sym typeface="Helvetica Neue"/>
              </a:endParaRPr>
            </a:p>
          </p:txBody>
        </p:sp>
        <p:sp>
          <p:nvSpPr>
            <p:cNvPr id="399" name="Google Shape;399;p28"/>
            <p:cNvSpPr/>
            <p:nvPr/>
          </p:nvSpPr>
          <p:spPr>
            <a:xfrm>
              <a:off x="3594814" y="2496620"/>
              <a:ext cx="914400" cy="612648"/>
            </a:xfrm>
            <a:prstGeom prst="wedgeRectCallout">
              <a:avLst>
                <a:gd name="adj1" fmla="val -29824"/>
                <a:gd name="adj2" fmla="val 148028"/>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chemeClr val="dk1"/>
                  </a:solidFill>
                  <a:latin typeface="Helvetica Neue"/>
                  <a:ea typeface="Helvetica Neue"/>
                  <a:cs typeface="Helvetica Neue"/>
                  <a:sym typeface="Helvetica Neue"/>
                </a:rPr>
                <a:t>2</a:t>
              </a:r>
              <a:r>
                <a:rPr lang="en-US" sz="1600" b="1" baseline="30000">
                  <a:solidFill>
                    <a:schemeClr val="dk1"/>
                  </a:solidFill>
                  <a:latin typeface="Helvetica Neue"/>
                  <a:ea typeface="Helvetica Neue"/>
                  <a:cs typeface="Helvetica Neue"/>
                  <a:sym typeface="Helvetica Neue"/>
                </a:rPr>
                <a:t>nd</a:t>
              </a:r>
              <a:r>
                <a:rPr lang="en-US" sz="1600" b="1">
                  <a:solidFill>
                    <a:schemeClr val="dk1"/>
                  </a:solidFill>
                  <a:latin typeface="Helvetica Neue"/>
                  <a:ea typeface="Helvetica Neue"/>
                  <a:cs typeface="Helvetica Neue"/>
                  <a:sym typeface="Helvetica Neue"/>
                </a:rPr>
                <a:t>beta decay</a:t>
              </a:r>
              <a:endParaRPr sz="1600" b="1">
                <a:solidFill>
                  <a:schemeClr val="dk1"/>
                </a:solidFill>
                <a:latin typeface="Helvetica Neue"/>
                <a:ea typeface="Helvetica Neue"/>
                <a:cs typeface="Helvetica Neue"/>
                <a:sym typeface="Helvetica Neue"/>
              </a:endParaRPr>
            </a:p>
          </p:txBody>
        </p:sp>
        <p:sp>
          <p:nvSpPr>
            <p:cNvPr id="400" name="Google Shape;400;p28"/>
            <p:cNvSpPr/>
            <p:nvPr/>
          </p:nvSpPr>
          <p:spPr>
            <a:xfrm>
              <a:off x="1015429" y="3109268"/>
              <a:ext cx="914400" cy="612648"/>
            </a:xfrm>
            <a:prstGeom prst="wedgeRectCallout">
              <a:avLst>
                <a:gd name="adj1" fmla="val 30852"/>
                <a:gd name="adj2" fmla="val -93463"/>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chemeClr val="dk1"/>
                  </a:solidFill>
                  <a:latin typeface="Helvetica Neue"/>
                  <a:ea typeface="Helvetica Neue"/>
                  <a:cs typeface="Helvetica Neue"/>
                  <a:sym typeface="Helvetica Neue"/>
                </a:rPr>
                <a:t>1</a:t>
              </a:r>
              <a:r>
                <a:rPr lang="en-US" sz="1600" b="1" baseline="30000">
                  <a:solidFill>
                    <a:schemeClr val="dk1"/>
                  </a:solidFill>
                  <a:latin typeface="Helvetica Neue"/>
                  <a:ea typeface="Helvetica Neue"/>
                  <a:cs typeface="Helvetica Neue"/>
                  <a:sym typeface="Helvetica Neue"/>
                </a:rPr>
                <a:t>st</a:t>
              </a:r>
              <a:r>
                <a:rPr lang="en-US" sz="1600" b="1">
                  <a:solidFill>
                    <a:schemeClr val="dk1"/>
                  </a:solidFill>
                  <a:latin typeface="Helvetica Neue"/>
                  <a:ea typeface="Helvetica Neue"/>
                  <a:cs typeface="Helvetica Neue"/>
                  <a:sym typeface="Helvetica Neue"/>
                </a:rPr>
                <a:t> beta decay</a:t>
              </a:r>
              <a:endParaRPr sz="1600" b="1">
                <a:solidFill>
                  <a:schemeClr val="dk1"/>
                </a:solidFill>
                <a:latin typeface="Helvetica Neue"/>
                <a:ea typeface="Helvetica Neue"/>
                <a:cs typeface="Helvetica Neue"/>
                <a:sym typeface="Helvetica Neue"/>
              </a:endParaRPr>
            </a:p>
          </p:txBody>
        </p:sp>
        <p:sp>
          <p:nvSpPr>
            <p:cNvPr id="401" name="Google Shape;401;p28"/>
            <p:cNvSpPr/>
            <p:nvPr/>
          </p:nvSpPr>
          <p:spPr>
            <a:xfrm>
              <a:off x="2387600" y="2190296"/>
              <a:ext cx="983887" cy="612648"/>
            </a:xfrm>
            <a:prstGeom prst="wedgeRectCallout">
              <a:avLst>
                <a:gd name="adj1" fmla="val 1639"/>
                <a:gd name="adj2" fmla="val 198338"/>
              </a:avLst>
            </a:prstGeom>
            <a:solidFill>
              <a:srgbClr val="FFFFFF"/>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chemeClr val="dk1"/>
                  </a:solidFill>
                  <a:latin typeface="Helvetica Neue"/>
                  <a:ea typeface="Helvetica Neue"/>
                  <a:cs typeface="Helvetica Neue"/>
                  <a:sym typeface="Helvetica Neue"/>
                </a:rPr>
                <a:t>Primary ion</a:t>
              </a:r>
              <a:endParaRPr sz="1600" b="1">
                <a:solidFill>
                  <a:schemeClr val="dk1"/>
                </a:solidFill>
                <a:latin typeface="Helvetica Neue"/>
                <a:ea typeface="Helvetica Neue"/>
                <a:cs typeface="Helvetica Neue"/>
                <a:sym typeface="Helvetica Neue"/>
              </a:endParaRPr>
            </a:p>
          </p:txBody>
        </p:sp>
      </p:grpSp>
      <p:pic>
        <p:nvPicPr>
          <p:cNvPr id="402" name="Google Shape;402;p28"/>
          <p:cNvPicPr preferRelativeResize="0"/>
          <p:nvPr/>
        </p:nvPicPr>
        <p:blipFill rotWithShape="1">
          <a:blip r:embed="rId4">
            <a:alphaModFix/>
          </a:blip>
          <a:srcRect l="38449" r="28003" b="40146"/>
          <a:stretch/>
        </p:blipFill>
        <p:spPr>
          <a:xfrm>
            <a:off x="4630738" y="1104900"/>
            <a:ext cx="1766887" cy="2557463"/>
          </a:xfrm>
          <a:prstGeom prst="rect">
            <a:avLst/>
          </a:prstGeom>
          <a:noFill/>
          <a:ln>
            <a:noFill/>
          </a:ln>
        </p:spPr>
      </p:pic>
      <p:pic>
        <p:nvPicPr>
          <p:cNvPr id="403" name="Google Shape;403;p28"/>
          <p:cNvPicPr preferRelativeResize="0"/>
          <p:nvPr/>
        </p:nvPicPr>
        <p:blipFill rotWithShape="1">
          <a:blip r:embed="rId5">
            <a:alphaModFix/>
          </a:blip>
          <a:srcRect l="20489" t="22939" r="15057" b="25150"/>
          <a:stretch/>
        </p:blipFill>
        <p:spPr>
          <a:xfrm>
            <a:off x="6538913" y="1104900"/>
            <a:ext cx="2463800" cy="2559050"/>
          </a:xfrm>
          <a:prstGeom prst="rect">
            <a:avLst/>
          </a:prstGeom>
          <a:noFill/>
          <a:ln>
            <a:noFill/>
          </a:ln>
        </p:spPr>
      </p:pic>
      <p:pic>
        <p:nvPicPr>
          <p:cNvPr id="404" name="Google Shape;404;p28"/>
          <p:cNvPicPr preferRelativeResize="0"/>
          <p:nvPr/>
        </p:nvPicPr>
        <p:blipFill rotWithShape="1">
          <a:blip r:embed="rId6">
            <a:alphaModFix/>
          </a:blip>
          <a:srcRect l="9914" t="12923" r="19910" b="17072"/>
          <a:stretch/>
        </p:blipFill>
        <p:spPr>
          <a:xfrm>
            <a:off x="762000" y="4094163"/>
            <a:ext cx="3698875" cy="1917700"/>
          </a:xfrm>
          <a:prstGeom prst="rect">
            <a:avLst/>
          </a:prstGeom>
          <a:noFill/>
          <a:ln>
            <a:noFill/>
          </a:ln>
        </p:spPr>
      </p:pic>
      <p:pic>
        <p:nvPicPr>
          <p:cNvPr id="405" name="Google Shape;405;p28"/>
          <p:cNvPicPr preferRelativeResize="0"/>
          <p:nvPr/>
        </p:nvPicPr>
        <p:blipFill rotWithShape="1">
          <a:blip r:embed="rId7">
            <a:alphaModFix/>
          </a:blip>
          <a:srcRect l="14388" t="8325" r="9460" b="32648"/>
          <a:stretch/>
        </p:blipFill>
        <p:spPr>
          <a:xfrm>
            <a:off x="762000" y="4095750"/>
            <a:ext cx="4638675" cy="1919288"/>
          </a:xfrm>
          <a:prstGeom prst="rect">
            <a:avLst/>
          </a:prstGeom>
          <a:noFill/>
          <a:ln>
            <a:noFill/>
          </a:ln>
        </p:spPr>
      </p:pic>
      <p:cxnSp>
        <p:nvCxnSpPr>
          <p:cNvPr id="406" name="Google Shape;406;p28"/>
          <p:cNvCxnSpPr/>
          <p:nvPr/>
        </p:nvCxnSpPr>
        <p:spPr>
          <a:xfrm>
            <a:off x="6208083" y="4156974"/>
            <a:ext cx="477838" cy="1587"/>
          </a:xfrm>
          <a:prstGeom prst="straightConnector1">
            <a:avLst/>
          </a:prstGeom>
          <a:noFill/>
          <a:ln w="28575" cap="flat" cmpd="sng">
            <a:solidFill>
              <a:srgbClr val="000000"/>
            </a:solidFill>
            <a:prstDash val="solid"/>
            <a:round/>
            <a:headEnd type="none" w="med" len="med"/>
            <a:tailEnd type="none" w="med" len="med"/>
          </a:ln>
        </p:spPr>
      </p:cxnSp>
      <p:cxnSp>
        <p:nvCxnSpPr>
          <p:cNvPr id="407" name="Google Shape;407;p28"/>
          <p:cNvCxnSpPr/>
          <p:nvPr/>
        </p:nvCxnSpPr>
        <p:spPr>
          <a:xfrm>
            <a:off x="7016121" y="4623699"/>
            <a:ext cx="473075" cy="1587"/>
          </a:xfrm>
          <a:prstGeom prst="straightConnector1">
            <a:avLst/>
          </a:prstGeom>
          <a:noFill/>
          <a:ln w="28575" cap="flat" cmpd="sng">
            <a:solidFill>
              <a:srgbClr val="000000"/>
            </a:solidFill>
            <a:prstDash val="solid"/>
            <a:round/>
            <a:headEnd type="none" w="med" len="med"/>
            <a:tailEnd type="none" w="med" len="med"/>
          </a:ln>
        </p:spPr>
      </p:cxnSp>
      <p:cxnSp>
        <p:nvCxnSpPr>
          <p:cNvPr id="408" name="Google Shape;408;p28"/>
          <p:cNvCxnSpPr/>
          <p:nvPr/>
        </p:nvCxnSpPr>
        <p:spPr>
          <a:xfrm>
            <a:off x="7784471" y="5099949"/>
            <a:ext cx="360362" cy="0"/>
          </a:xfrm>
          <a:prstGeom prst="straightConnector1">
            <a:avLst/>
          </a:prstGeom>
          <a:noFill/>
          <a:ln w="28575" cap="flat" cmpd="sng">
            <a:solidFill>
              <a:srgbClr val="000000"/>
            </a:solidFill>
            <a:prstDash val="dash"/>
            <a:round/>
            <a:headEnd type="none" w="med" len="med"/>
            <a:tailEnd type="none" w="med" len="med"/>
          </a:ln>
        </p:spPr>
      </p:cxnSp>
      <p:cxnSp>
        <p:nvCxnSpPr>
          <p:cNvPr id="409" name="Google Shape;409;p28"/>
          <p:cNvCxnSpPr/>
          <p:nvPr/>
        </p:nvCxnSpPr>
        <p:spPr>
          <a:xfrm>
            <a:off x="7784471" y="5380936"/>
            <a:ext cx="360362" cy="1588"/>
          </a:xfrm>
          <a:prstGeom prst="straightConnector1">
            <a:avLst/>
          </a:prstGeom>
          <a:noFill/>
          <a:ln w="28575" cap="flat" cmpd="sng">
            <a:solidFill>
              <a:srgbClr val="000000"/>
            </a:solidFill>
            <a:prstDash val="solid"/>
            <a:round/>
            <a:headEnd type="none" w="med" len="med"/>
            <a:tailEnd type="none" w="med" len="med"/>
          </a:ln>
        </p:spPr>
      </p:cxnSp>
      <p:sp>
        <p:nvSpPr>
          <p:cNvPr id="410" name="Google Shape;410;p28"/>
          <p:cNvSpPr txBox="1"/>
          <p:nvPr/>
        </p:nvSpPr>
        <p:spPr>
          <a:xfrm>
            <a:off x="5735008" y="3982349"/>
            <a:ext cx="565150" cy="369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baseline="30000">
                <a:solidFill>
                  <a:schemeClr val="dk1"/>
                </a:solidFill>
                <a:latin typeface="Helvetica Neue"/>
                <a:ea typeface="Helvetica Neue"/>
                <a:cs typeface="Helvetica Neue"/>
                <a:sym typeface="Helvetica Neue"/>
              </a:rPr>
              <a:t>8</a:t>
            </a:r>
            <a:r>
              <a:rPr lang="en-US" sz="1800" b="1">
                <a:solidFill>
                  <a:schemeClr val="dk1"/>
                </a:solidFill>
                <a:latin typeface="Helvetica Neue"/>
                <a:ea typeface="Helvetica Neue"/>
                <a:cs typeface="Helvetica Neue"/>
                <a:sym typeface="Helvetica Neue"/>
              </a:rPr>
              <a:t>He</a:t>
            </a:r>
            <a:endParaRPr sz="1800" b="1">
              <a:solidFill>
                <a:schemeClr val="dk1"/>
              </a:solidFill>
              <a:latin typeface="Helvetica Neue"/>
              <a:ea typeface="Helvetica Neue"/>
              <a:cs typeface="Helvetica Neue"/>
              <a:sym typeface="Helvetica Neue"/>
            </a:endParaRPr>
          </a:p>
        </p:txBody>
      </p:sp>
      <p:cxnSp>
        <p:nvCxnSpPr>
          <p:cNvPr id="411" name="Google Shape;411;p28"/>
          <p:cNvCxnSpPr/>
          <p:nvPr/>
        </p:nvCxnSpPr>
        <p:spPr>
          <a:xfrm rot="-5400000" flipH="1">
            <a:off x="6652583" y="4242699"/>
            <a:ext cx="396875" cy="330200"/>
          </a:xfrm>
          <a:prstGeom prst="straightConnector1">
            <a:avLst/>
          </a:prstGeom>
          <a:noFill/>
          <a:ln w="9525" cap="flat" cmpd="sng">
            <a:solidFill>
              <a:srgbClr val="000000"/>
            </a:solidFill>
            <a:prstDash val="solid"/>
            <a:round/>
            <a:headEnd type="none" w="med" len="med"/>
            <a:tailEnd type="stealth" w="med" len="med"/>
          </a:ln>
        </p:spPr>
      </p:cxnSp>
      <p:cxnSp>
        <p:nvCxnSpPr>
          <p:cNvPr id="412" name="Google Shape;412;p28"/>
          <p:cNvCxnSpPr/>
          <p:nvPr/>
        </p:nvCxnSpPr>
        <p:spPr>
          <a:xfrm rot="-5400000" flipH="1">
            <a:off x="7455858" y="4718949"/>
            <a:ext cx="396875" cy="330200"/>
          </a:xfrm>
          <a:prstGeom prst="straightConnector1">
            <a:avLst/>
          </a:prstGeom>
          <a:noFill/>
          <a:ln w="9525" cap="flat" cmpd="sng">
            <a:solidFill>
              <a:srgbClr val="000000"/>
            </a:solidFill>
            <a:prstDash val="solid"/>
            <a:round/>
            <a:headEnd type="none" w="med" len="med"/>
            <a:tailEnd type="stealth" w="med" len="med"/>
          </a:ln>
        </p:spPr>
      </p:cxnSp>
      <p:cxnSp>
        <p:nvCxnSpPr>
          <p:cNvPr id="413" name="Google Shape;413;p28"/>
          <p:cNvCxnSpPr/>
          <p:nvPr/>
        </p:nvCxnSpPr>
        <p:spPr>
          <a:xfrm>
            <a:off x="7819396" y="5841311"/>
            <a:ext cx="360362" cy="1588"/>
          </a:xfrm>
          <a:prstGeom prst="straightConnector1">
            <a:avLst/>
          </a:prstGeom>
          <a:noFill/>
          <a:ln w="28575" cap="flat" cmpd="sng">
            <a:solidFill>
              <a:srgbClr val="000000"/>
            </a:solidFill>
            <a:prstDash val="solid"/>
            <a:round/>
            <a:headEnd type="none" w="med" len="med"/>
            <a:tailEnd type="none" w="med" len="med"/>
          </a:ln>
        </p:spPr>
      </p:cxnSp>
      <p:cxnSp>
        <p:nvCxnSpPr>
          <p:cNvPr id="414" name="Google Shape;414;p28"/>
          <p:cNvCxnSpPr/>
          <p:nvPr/>
        </p:nvCxnSpPr>
        <p:spPr>
          <a:xfrm rot="5400000">
            <a:off x="7693984" y="5622236"/>
            <a:ext cx="436562" cy="1587"/>
          </a:xfrm>
          <a:prstGeom prst="straightConnector1">
            <a:avLst/>
          </a:prstGeom>
          <a:solidFill>
            <a:srgbClr val="FFFFFF"/>
          </a:solidFill>
          <a:ln w="9525" cap="flat" cmpd="sng">
            <a:solidFill>
              <a:srgbClr val="505050"/>
            </a:solidFill>
            <a:prstDash val="solid"/>
            <a:round/>
            <a:headEnd type="none" w="sm" len="sm"/>
            <a:tailEnd type="stealth" w="med" len="med"/>
          </a:ln>
        </p:spPr>
      </p:cxnSp>
      <p:cxnSp>
        <p:nvCxnSpPr>
          <p:cNvPr id="415" name="Google Shape;415;p28"/>
          <p:cNvCxnSpPr/>
          <p:nvPr/>
        </p:nvCxnSpPr>
        <p:spPr>
          <a:xfrm rot="5400000">
            <a:off x="7688427" y="5464280"/>
            <a:ext cx="755650" cy="1588"/>
          </a:xfrm>
          <a:prstGeom prst="straightConnector1">
            <a:avLst/>
          </a:prstGeom>
          <a:noFill/>
          <a:ln w="9525" cap="flat" cmpd="sng">
            <a:solidFill>
              <a:srgbClr val="000000"/>
            </a:solidFill>
            <a:prstDash val="solid"/>
            <a:round/>
            <a:headEnd type="none" w="med" len="med"/>
            <a:tailEnd type="stealth" w="med" len="med"/>
          </a:ln>
        </p:spPr>
      </p:cxnSp>
      <p:sp>
        <p:nvSpPr>
          <p:cNvPr id="416" name="Google Shape;416;p28"/>
          <p:cNvSpPr txBox="1"/>
          <p:nvPr/>
        </p:nvSpPr>
        <p:spPr>
          <a:xfrm>
            <a:off x="6374771" y="4256986"/>
            <a:ext cx="311150" cy="368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Noto Sans Symbols"/>
                <a:ea typeface="Noto Sans Symbols"/>
                <a:cs typeface="Noto Sans Symbols"/>
                <a:sym typeface="Noto Sans Symbols"/>
              </a:rPr>
              <a:t>β</a:t>
            </a:r>
            <a:endParaRPr sz="1800" b="1">
              <a:solidFill>
                <a:schemeClr val="dk1"/>
              </a:solidFill>
              <a:latin typeface="Noto Sans Symbols"/>
              <a:ea typeface="Noto Sans Symbols"/>
              <a:cs typeface="Noto Sans Symbols"/>
              <a:sym typeface="Noto Sans Symbols"/>
            </a:endParaRPr>
          </a:p>
        </p:txBody>
      </p:sp>
      <p:sp>
        <p:nvSpPr>
          <p:cNvPr id="417" name="Google Shape;417;p28"/>
          <p:cNvSpPr txBox="1"/>
          <p:nvPr/>
        </p:nvSpPr>
        <p:spPr>
          <a:xfrm>
            <a:off x="7228846" y="4823724"/>
            <a:ext cx="311150" cy="369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Noto Sans Symbols"/>
                <a:ea typeface="Noto Sans Symbols"/>
                <a:cs typeface="Noto Sans Symbols"/>
                <a:sym typeface="Noto Sans Symbols"/>
              </a:rPr>
              <a:t>β</a:t>
            </a:r>
            <a:endParaRPr sz="1800" b="1">
              <a:solidFill>
                <a:schemeClr val="dk1"/>
              </a:solidFill>
              <a:latin typeface="Noto Sans Symbols"/>
              <a:ea typeface="Noto Sans Symbols"/>
              <a:cs typeface="Noto Sans Symbols"/>
              <a:sym typeface="Noto Sans Symbols"/>
            </a:endParaRPr>
          </a:p>
        </p:txBody>
      </p:sp>
      <p:sp>
        <p:nvSpPr>
          <p:cNvPr id="418" name="Google Shape;418;p28"/>
          <p:cNvSpPr txBox="1"/>
          <p:nvPr/>
        </p:nvSpPr>
        <p:spPr>
          <a:xfrm>
            <a:off x="8227383" y="5220599"/>
            <a:ext cx="330200" cy="369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Noto Sans Symbols"/>
                <a:ea typeface="Noto Sans Symbols"/>
                <a:cs typeface="Noto Sans Symbols"/>
                <a:sym typeface="Noto Sans Symbols"/>
              </a:rPr>
              <a:t>α</a:t>
            </a:r>
            <a:endParaRPr sz="1800" b="1">
              <a:solidFill>
                <a:schemeClr val="dk1"/>
              </a:solidFill>
              <a:latin typeface="Noto Sans Symbols"/>
              <a:ea typeface="Noto Sans Symbols"/>
              <a:cs typeface="Noto Sans Symbols"/>
              <a:sym typeface="Noto Sans Symbols"/>
            </a:endParaRPr>
          </a:p>
        </p:txBody>
      </p:sp>
      <p:cxnSp>
        <p:nvCxnSpPr>
          <p:cNvPr id="419" name="Google Shape;419;p28"/>
          <p:cNvCxnSpPr/>
          <p:nvPr/>
        </p:nvCxnSpPr>
        <p:spPr>
          <a:xfrm>
            <a:off x="7016121" y="4352236"/>
            <a:ext cx="473075" cy="1588"/>
          </a:xfrm>
          <a:prstGeom prst="straightConnector1">
            <a:avLst/>
          </a:prstGeom>
          <a:noFill/>
          <a:ln w="28575" cap="flat" cmpd="sng">
            <a:solidFill>
              <a:srgbClr val="000000"/>
            </a:solidFill>
            <a:prstDash val="dash"/>
            <a:round/>
            <a:headEnd type="none" w="med" len="med"/>
            <a:tailEnd type="none" w="med" len="med"/>
          </a:ln>
        </p:spPr>
      </p:cxnSp>
      <p:cxnSp>
        <p:nvCxnSpPr>
          <p:cNvPr id="420" name="Google Shape;420;p28"/>
          <p:cNvCxnSpPr/>
          <p:nvPr/>
        </p:nvCxnSpPr>
        <p:spPr>
          <a:xfrm>
            <a:off x="6685921" y="4209361"/>
            <a:ext cx="330200" cy="142875"/>
          </a:xfrm>
          <a:prstGeom prst="straightConnector1">
            <a:avLst/>
          </a:prstGeom>
          <a:noFill/>
          <a:ln w="9525" cap="flat" cmpd="sng">
            <a:solidFill>
              <a:srgbClr val="000000"/>
            </a:solidFill>
            <a:prstDash val="solid"/>
            <a:round/>
            <a:headEnd type="none" w="med" len="med"/>
            <a:tailEnd type="stealth" w="med" len="med"/>
          </a:ln>
        </p:spPr>
      </p:cxnSp>
      <p:cxnSp>
        <p:nvCxnSpPr>
          <p:cNvPr id="421" name="Google Shape;421;p28"/>
          <p:cNvCxnSpPr/>
          <p:nvPr/>
        </p:nvCxnSpPr>
        <p:spPr>
          <a:xfrm>
            <a:off x="8067046" y="4731649"/>
            <a:ext cx="471487" cy="1587"/>
          </a:xfrm>
          <a:prstGeom prst="straightConnector1">
            <a:avLst/>
          </a:prstGeom>
          <a:noFill/>
          <a:ln w="28575" cap="flat" cmpd="sng">
            <a:solidFill>
              <a:srgbClr val="000000"/>
            </a:solidFill>
            <a:prstDash val="solid"/>
            <a:round/>
            <a:headEnd type="none" w="med" len="med"/>
            <a:tailEnd type="none" w="med" len="med"/>
          </a:ln>
        </p:spPr>
      </p:cxnSp>
      <p:cxnSp>
        <p:nvCxnSpPr>
          <p:cNvPr id="422" name="Google Shape;422;p28"/>
          <p:cNvCxnSpPr/>
          <p:nvPr/>
        </p:nvCxnSpPr>
        <p:spPr>
          <a:xfrm>
            <a:off x="7489196" y="4385574"/>
            <a:ext cx="577850" cy="341312"/>
          </a:xfrm>
          <a:prstGeom prst="straightConnector1">
            <a:avLst/>
          </a:prstGeom>
          <a:noFill/>
          <a:ln w="9525" cap="flat" cmpd="sng">
            <a:solidFill>
              <a:srgbClr val="000000"/>
            </a:solidFill>
            <a:prstDash val="solid"/>
            <a:round/>
            <a:headEnd type="none" w="med" len="med"/>
            <a:tailEnd type="stealth" w="med" len="med"/>
          </a:ln>
        </p:spPr>
      </p:cxnSp>
      <p:sp>
        <p:nvSpPr>
          <p:cNvPr id="423" name="Google Shape;423;p28"/>
          <p:cNvSpPr txBox="1"/>
          <p:nvPr/>
        </p:nvSpPr>
        <p:spPr>
          <a:xfrm>
            <a:off x="7628896" y="4236349"/>
            <a:ext cx="312737" cy="368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Arial"/>
                <a:ea typeface="Arial"/>
                <a:cs typeface="Arial"/>
                <a:sym typeface="Arial"/>
              </a:rPr>
              <a:t>n</a:t>
            </a:r>
            <a:endParaRPr sz="1800" b="1">
              <a:solidFill>
                <a:schemeClr val="dk1"/>
              </a:solidFill>
              <a:latin typeface="Arial"/>
              <a:ea typeface="Arial"/>
              <a:cs typeface="Arial"/>
              <a:sym typeface="Arial"/>
            </a:endParaRPr>
          </a:p>
        </p:txBody>
      </p:sp>
      <p:sp>
        <p:nvSpPr>
          <p:cNvPr id="424" name="Google Shape;424;p28"/>
          <p:cNvSpPr txBox="1"/>
          <p:nvPr/>
        </p:nvSpPr>
        <p:spPr>
          <a:xfrm>
            <a:off x="6208083" y="4547499"/>
            <a:ext cx="687388" cy="2762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1"/>
                </a:solidFill>
                <a:latin typeface="Helvetica Neue"/>
                <a:ea typeface="Helvetica Neue"/>
                <a:cs typeface="Helvetica Neue"/>
                <a:sym typeface="Helvetica Neue"/>
              </a:rPr>
              <a:t>120 ms</a:t>
            </a:r>
            <a:endParaRPr sz="1200" b="1">
              <a:solidFill>
                <a:schemeClr val="dk1"/>
              </a:solidFill>
              <a:latin typeface="Helvetica Neue"/>
              <a:ea typeface="Helvetica Neue"/>
              <a:cs typeface="Helvetica Neue"/>
              <a:sym typeface="Helvetica Neue"/>
            </a:endParaRPr>
          </a:p>
        </p:txBody>
      </p:sp>
      <p:sp>
        <p:nvSpPr>
          <p:cNvPr id="425" name="Google Shape;425;p28"/>
          <p:cNvSpPr txBox="1"/>
          <p:nvPr/>
        </p:nvSpPr>
        <p:spPr>
          <a:xfrm>
            <a:off x="7060571" y="5082486"/>
            <a:ext cx="687387" cy="2762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1"/>
                </a:solidFill>
                <a:latin typeface="Helvetica Neue"/>
                <a:ea typeface="Helvetica Neue"/>
                <a:cs typeface="Helvetica Neue"/>
                <a:sym typeface="Helvetica Neue"/>
              </a:rPr>
              <a:t>810 ms</a:t>
            </a:r>
            <a:endParaRPr sz="1200" b="1">
              <a:solidFill>
                <a:schemeClr val="dk1"/>
              </a:solidFill>
              <a:latin typeface="Helvetica Neue"/>
              <a:ea typeface="Helvetica Neue"/>
              <a:cs typeface="Helvetica Neue"/>
              <a:sym typeface="Helvetica Neue"/>
            </a:endParaRPr>
          </a:p>
        </p:txBody>
      </p:sp>
      <p:sp>
        <p:nvSpPr>
          <p:cNvPr id="426" name="Google Shape;426;p28"/>
          <p:cNvSpPr txBox="1"/>
          <p:nvPr/>
        </p:nvSpPr>
        <p:spPr>
          <a:xfrm>
            <a:off x="8144833" y="5450786"/>
            <a:ext cx="479425" cy="27781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1"/>
                </a:solidFill>
                <a:latin typeface="Helvetica Neue"/>
                <a:ea typeface="Helvetica Neue"/>
                <a:cs typeface="Helvetica Neue"/>
                <a:sym typeface="Helvetica Neue"/>
              </a:rPr>
              <a:t>&lt; ns</a:t>
            </a:r>
            <a:endParaRPr sz="1200" b="1">
              <a:solidFill>
                <a:schemeClr val="dk1"/>
              </a:solidFill>
              <a:latin typeface="Helvetica Neue"/>
              <a:ea typeface="Helvetica Neue"/>
              <a:cs typeface="Helvetica Neue"/>
              <a:sym typeface="Helvetica Neue"/>
            </a:endParaRPr>
          </a:p>
        </p:txBody>
      </p:sp>
      <p:sp>
        <p:nvSpPr>
          <p:cNvPr id="427" name="Google Shape;427;p28"/>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29"/>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Time Over Threshold Mode</a:t>
            </a:r>
            <a:br>
              <a:rPr lang="en-US" b="1"/>
            </a:br>
            <a:r>
              <a:rPr lang="en-US" b="1"/>
              <a:t>Energy measurement</a:t>
            </a:r>
            <a:endParaRPr b="1"/>
          </a:p>
        </p:txBody>
      </p:sp>
      <p:sp>
        <p:nvSpPr>
          <p:cNvPr id="433" name="Google Shape;433;p29"/>
          <p:cNvSpPr txBox="1"/>
          <p:nvPr/>
        </p:nvSpPr>
        <p:spPr>
          <a:xfrm>
            <a:off x="258574" y="4976200"/>
            <a:ext cx="5731200" cy="1671900"/>
          </a:xfrm>
          <a:prstGeom prst="rect">
            <a:avLst/>
          </a:prstGeom>
          <a:noFill/>
          <a:ln>
            <a:noFill/>
          </a:ln>
        </p:spPr>
        <p:txBody>
          <a:bodyPr spcFirstLastPara="1" wrap="square" lIns="91425" tIns="45700" rIns="91425" bIns="45700" anchor="t" anchorCtr="0">
            <a:noAutofit/>
          </a:bodyPr>
          <a:lstStyle/>
          <a:p>
            <a:pPr marL="342900" marR="0" lvl="0" indent="-342900" algn="ctr" rtl="0">
              <a:lnSpc>
                <a:spcPct val="90000"/>
              </a:lnSpc>
              <a:spcBef>
                <a:spcPts val="0"/>
              </a:spcBef>
              <a:spcAft>
                <a:spcPts val="0"/>
              </a:spcAft>
              <a:buNone/>
            </a:pPr>
            <a:r>
              <a:rPr lang="en-US" sz="1600" b="1">
                <a:solidFill>
                  <a:srgbClr val="376092"/>
                </a:solidFill>
                <a:latin typeface="Arial"/>
                <a:ea typeface="Arial"/>
                <a:cs typeface="Arial"/>
                <a:sym typeface="Arial"/>
              </a:rPr>
              <a:t>E.g. 20ke- ~1us = 40 x 25ns (i.e. base clock 40 MHz)</a:t>
            </a:r>
            <a:endParaRPr sz="1600" b="1">
              <a:solidFill>
                <a:srgbClr val="376092"/>
              </a:solidFill>
              <a:latin typeface="Arial"/>
              <a:ea typeface="Arial"/>
              <a:cs typeface="Arial"/>
              <a:sym typeface="Arial"/>
            </a:endParaRPr>
          </a:p>
          <a:p>
            <a:pPr marL="342900" marR="0" lvl="0" indent="-342900" algn="ctr" rtl="0">
              <a:lnSpc>
                <a:spcPct val="90000"/>
              </a:lnSpc>
              <a:spcBef>
                <a:spcPts val="320"/>
              </a:spcBef>
              <a:spcAft>
                <a:spcPts val="0"/>
              </a:spcAft>
              <a:buNone/>
            </a:pPr>
            <a:endParaRPr sz="1600" b="1">
              <a:solidFill>
                <a:srgbClr val="376092"/>
              </a:solidFill>
              <a:latin typeface="Arial"/>
              <a:ea typeface="Arial"/>
              <a:cs typeface="Arial"/>
              <a:sym typeface="Arial"/>
            </a:endParaRPr>
          </a:p>
          <a:p>
            <a:pPr marL="342900" marR="0" lvl="0" indent="-342900" algn="ctr" rtl="0">
              <a:lnSpc>
                <a:spcPct val="90000"/>
              </a:lnSpc>
              <a:spcBef>
                <a:spcPts val="320"/>
              </a:spcBef>
              <a:spcAft>
                <a:spcPts val="0"/>
              </a:spcAft>
              <a:buNone/>
            </a:pPr>
            <a:r>
              <a:rPr lang="en-US" sz="1600" b="1">
                <a:solidFill>
                  <a:srgbClr val="376092"/>
                </a:solidFill>
                <a:latin typeface="Arial"/>
                <a:ea typeface="Arial"/>
                <a:cs typeface="Arial"/>
                <a:sym typeface="Arial"/>
              </a:rPr>
              <a:t>Residual errors come from non linearity with small charge signals and a slow return to baseline</a:t>
            </a:r>
            <a:endParaRPr/>
          </a:p>
          <a:p>
            <a:pPr marL="342900" marR="0" lvl="0" indent="-342900" algn="ctr" rtl="0">
              <a:lnSpc>
                <a:spcPct val="90000"/>
              </a:lnSpc>
              <a:spcBef>
                <a:spcPts val="320"/>
              </a:spcBef>
              <a:spcAft>
                <a:spcPts val="0"/>
              </a:spcAft>
              <a:buNone/>
            </a:pPr>
            <a:r>
              <a:rPr lang="en-US" sz="1600" b="1">
                <a:solidFill>
                  <a:srgbClr val="376092"/>
                </a:solidFill>
                <a:latin typeface="Arial"/>
                <a:ea typeface="Arial"/>
                <a:cs typeface="Arial"/>
                <a:sym typeface="Arial"/>
              </a:rPr>
              <a:t>Preamp has fast rise (90ns) but slow (500ns -2500ns) constant current return to zero</a:t>
            </a:r>
            <a:endParaRPr/>
          </a:p>
          <a:p>
            <a:pPr marL="342900" marR="0" lvl="0" indent="-342900" algn="ctr" rtl="0">
              <a:lnSpc>
                <a:spcPct val="90000"/>
              </a:lnSpc>
              <a:spcBef>
                <a:spcPts val="320"/>
              </a:spcBef>
              <a:spcAft>
                <a:spcPts val="0"/>
              </a:spcAft>
              <a:buNone/>
            </a:pPr>
            <a:endParaRPr sz="1600" b="1">
              <a:solidFill>
                <a:srgbClr val="376092"/>
              </a:solidFill>
              <a:latin typeface="Arial"/>
              <a:ea typeface="Arial"/>
              <a:cs typeface="Arial"/>
              <a:sym typeface="Arial"/>
            </a:endParaRPr>
          </a:p>
        </p:txBody>
      </p:sp>
      <p:pic>
        <p:nvPicPr>
          <p:cNvPr id="434" name="Google Shape;434;p29"/>
          <p:cNvPicPr preferRelativeResize="0"/>
          <p:nvPr/>
        </p:nvPicPr>
        <p:blipFill rotWithShape="1">
          <a:blip r:embed="rId3">
            <a:alphaModFix/>
          </a:blip>
          <a:srcRect/>
          <a:stretch/>
        </p:blipFill>
        <p:spPr>
          <a:xfrm>
            <a:off x="5792800" y="1832850"/>
            <a:ext cx="3242400" cy="3297826"/>
          </a:xfrm>
          <a:prstGeom prst="rect">
            <a:avLst/>
          </a:prstGeom>
          <a:noFill/>
          <a:ln>
            <a:noFill/>
          </a:ln>
        </p:spPr>
      </p:pic>
      <p:sp>
        <p:nvSpPr>
          <p:cNvPr id="435" name="Google Shape;435;p29"/>
          <p:cNvSpPr txBox="1"/>
          <p:nvPr/>
        </p:nvSpPr>
        <p:spPr>
          <a:xfrm>
            <a:off x="1464582" y="3663080"/>
            <a:ext cx="1433513"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7F7F7F"/>
                </a:solidFill>
                <a:latin typeface="Arial"/>
                <a:ea typeface="Arial"/>
                <a:cs typeface="Arial"/>
                <a:sym typeface="Arial"/>
              </a:rPr>
              <a:t>Threshold</a:t>
            </a:r>
            <a:endParaRPr/>
          </a:p>
        </p:txBody>
      </p:sp>
      <p:sp>
        <p:nvSpPr>
          <p:cNvPr id="436" name="Google Shape;436;p29"/>
          <p:cNvSpPr txBox="1"/>
          <p:nvPr/>
        </p:nvSpPr>
        <p:spPr>
          <a:xfrm>
            <a:off x="6209584" y="5371520"/>
            <a:ext cx="2665500" cy="395400"/>
          </a:xfrm>
          <a:prstGeom prst="rect">
            <a:avLst/>
          </a:prstGeom>
          <a:solidFill>
            <a:schemeClr val="lt1"/>
          </a:solidFill>
          <a:ln>
            <a:noFill/>
          </a:ln>
        </p:spPr>
        <p:txBody>
          <a:bodyPr spcFirstLastPara="1" wrap="square" lIns="91425" tIns="45700" rIns="91425" bIns="45700" anchor="t" anchorCtr="0">
            <a:noAutofit/>
          </a:bodyPr>
          <a:lstStyle/>
          <a:p>
            <a:pPr marL="342900" marR="0" lvl="0" indent="-342900" algn="ctr" rtl="0">
              <a:spcBef>
                <a:spcPts val="0"/>
              </a:spcBef>
              <a:spcAft>
                <a:spcPts val="0"/>
              </a:spcAft>
              <a:buNone/>
            </a:pPr>
            <a:r>
              <a:rPr lang="en-US" sz="1200">
                <a:solidFill>
                  <a:schemeClr val="dk2"/>
                </a:solidFill>
                <a:latin typeface="Arial"/>
                <a:ea typeface="Arial"/>
                <a:cs typeface="Arial"/>
                <a:sym typeface="Arial"/>
              </a:rPr>
              <a:t>Linearity of one pixel measured at three different threshold values</a:t>
            </a:r>
            <a:endParaRPr/>
          </a:p>
        </p:txBody>
      </p:sp>
      <p:pic>
        <p:nvPicPr>
          <p:cNvPr id="437" name="Google Shape;437;p29"/>
          <p:cNvPicPr preferRelativeResize="0"/>
          <p:nvPr/>
        </p:nvPicPr>
        <p:blipFill rotWithShape="1">
          <a:blip r:embed="rId4">
            <a:alphaModFix/>
          </a:blip>
          <a:srcRect/>
          <a:stretch/>
        </p:blipFill>
        <p:spPr>
          <a:xfrm>
            <a:off x="249559" y="2213124"/>
            <a:ext cx="5136491" cy="2628900"/>
          </a:xfrm>
          <a:prstGeom prst="rect">
            <a:avLst/>
          </a:prstGeom>
          <a:noFill/>
          <a:ln>
            <a:noFill/>
          </a:ln>
        </p:spPr>
      </p:pic>
      <p:sp>
        <p:nvSpPr>
          <p:cNvPr id="438" name="Google Shape;438;p29"/>
          <p:cNvSpPr txBox="1"/>
          <p:nvPr/>
        </p:nvSpPr>
        <p:spPr>
          <a:xfrm>
            <a:off x="4726895" y="3663080"/>
            <a:ext cx="10659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FF0000"/>
                </a:solidFill>
                <a:latin typeface="Arial"/>
                <a:ea typeface="Arial"/>
                <a:cs typeface="Arial"/>
                <a:sym typeface="Arial"/>
              </a:rPr>
              <a:t>Counter</a:t>
            </a:r>
            <a:br>
              <a:rPr lang="en-US" sz="1400" b="1">
                <a:solidFill>
                  <a:srgbClr val="FF0000"/>
                </a:solidFill>
                <a:latin typeface="Arial"/>
                <a:ea typeface="Arial"/>
                <a:cs typeface="Arial"/>
                <a:sym typeface="Arial"/>
              </a:rPr>
            </a:br>
            <a:r>
              <a:rPr lang="en-US" sz="1400" b="1">
                <a:solidFill>
                  <a:srgbClr val="FF0000"/>
                </a:solidFill>
                <a:latin typeface="Arial"/>
                <a:ea typeface="Arial"/>
                <a:cs typeface="Arial"/>
                <a:sym typeface="Arial"/>
              </a:rPr>
              <a:t>Clock</a:t>
            </a:r>
            <a:endParaRPr sz="1400" b="1">
              <a:solidFill>
                <a:srgbClr val="FF0000"/>
              </a:solidFill>
              <a:latin typeface="Arial"/>
              <a:ea typeface="Arial"/>
              <a:cs typeface="Arial"/>
              <a:sym typeface="Arial"/>
            </a:endParaRPr>
          </a:p>
        </p:txBody>
      </p:sp>
      <p:sp>
        <p:nvSpPr>
          <p:cNvPr id="439" name="Google Shape;439;p29"/>
          <p:cNvSpPr txBox="1"/>
          <p:nvPr/>
        </p:nvSpPr>
        <p:spPr>
          <a:xfrm>
            <a:off x="782959" y="1623051"/>
            <a:ext cx="7116389" cy="305222"/>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None/>
            </a:pPr>
            <a:r>
              <a:rPr lang="en-US" sz="1600">
                <a:solidFill>
                  <a:schemeClr val="dk1"/>
                </a:solidFill>
                <a:latin typeface="Arial"/>
                <a:ea typeface="Arial"/>
                <a:cs typeface="Arial"/>
                <a:sym typeface="Arial"/>
              </a:rPr>
              <a:t>Counter is incremented as long as a signal is over threshold</a:t>
            </a:r>
            <a:endParaRPr sz="1600" b="1">
              <a:solidFill>
                <a:srgbClr val="376092"/>
              </a:solidFill>
              <a:latin typeface="Arial"/>
              <a:ea typeface="Arial"/>
              <a:cs typeface="Arial"/>
              <a:sym typeface="Arial"/>
            </a:endParaRPr>
          </a:p>
          <a:p>
            <a:pPr marL="342900" marR="0" lvl="0" indent="-342900" algn="l" rtl="0">
              <a:lnSpc>
                <a:spcPct val="90000"/>
              </a:lnSpc>
              <a:spcBef>
                <a:spcPts val="320"/>
              </a:spcBef>
              <a:spcAft>
                <a:spcPts val="0"/>
              </a:spcAft>
              <a:buNone/>
            </a:pPr>
            <a:endParaRPr sz="1600" b="1">
              <a:solidFill>
                <a:srgbClr val="376092"/>
              </a:solidFill>
              <a:latin typeface="Arial"/>
              <a:ea typeface="Arial"/>
              <a:cs typeface="Arial"/>
              <a:sym typeface="Arial"/>
            </a:endParaRPr>
          </a:p>
        </p:txBody>
      </p:sp>
      <p:sp>
        <p:nvSpPr>
          <p:cNvPr id="440" name="Google Shape;440;p29"/>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30"/>
          <p:cNvSpPr txBox="1"/>
          <p:nvPr/>
        </p:nvSpPr>
        <p:spPr>
          <a:xfrm>
            <a:off x="609600" y="304800"/>
            <a:ext cx="7772400" cy="11430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2400"/>
              <a:buFont typeface="Tahoma"/>
              <a:buNone/>
            </a:pPr>
            <a:r>
              <a:rPr lang="en-US" sz="2400" b="1">
                <a:solidFill>
                  <a:srgbClr val="660066"/>
                </a:solidFill>
                <a:latin typeface="Tahoma"/>
                <a:ea typeface="Tahoma"/>
                <a:cs typeface="Tahoma"/>
                <a:sym typeface="Tahoma"/>
              </a:rPr>
              <a:t>per pixel energy measurement:</a:t>
            </a:r>
            <a:br>
              <a:rPr lang="en-US" sz="2400" b="1">
                <a:solidFill>
                  <a:srgbClr val="660066"/>
                </a:solidFill>
                <a:latin typeface="Tahoma"/>
                <a:ea typeface="Tahoma"/>
                <a:cs typeface="Tahoma"/>
                <a:sym typeface="Tahoma"/>
              </a:rPr>
            </a:br>
            <a:r>
              <a:rPr lang="en-US" sz="3600" b="1">
                <a:solidFill>
                  <a:srgbClr val="660066"/>
                </a:solidFill>
                <a:latin typeface="Tahoma"/>
                <a:ea typeface="Tahoma"/>
                <a:cs typeface="Tahoma"/>
                <a:sym typeface="Tahoma"/>
              </a:rPr>
              <a:t>Time Over Threshold mode</a:t>
            </a:r>
            <a:endParaRPr/>
          </a:p>
        </p:txBody>
      </p:sp>
      <p:sp>
        <p:nvSpPr>
          <p:cNvPr id="447" name="Google Shape;447;p30"/>
          <p:cNvSpPr txBox="1"/>
          <p:nvPr/>
        </p:nvSpPr>
        <p:spPr>
          <a:xfrm>
            <a:off x="4810125" y="3223973"/>
            <a:ext cx="4319588" cy="2855912"/>
          </a:xfrm>
          <a:prstGeom prst="rect">
            <a:avLst/>
          </a:prstGeom>
          <a:noFill/>
          <a:ln>
            <a:noFill/>
          </a:ln>
        </p:spPr>
        <p:txBody>
          <a:bodyPr spcFirstLastPara="1" wrap="square" lIns="91425" tIns="45700" rIns="91425" bIns="45700" anchor="t" anchorCtr="0">
            <a:noAutofit/>
          </a:bodyPr>
          <a:lstStyle/>
          <a:p>
            <a:pPr marL="341313" marR="0" lvl="0" indent="-341313" algn="l" rtl="0">
              <a:spcBef>
                <a:spcPts val="0"/>
              </a:spcBef>
              <a:spcAft>
                <a:spcPts val="0"/>
              </a:spcAft>
              <a:buClr>
                <a:srgbClr val="6F89F7"/>
              </a:buClr>
              <a:buSzPts val="3520"/>
              <a:buFont typeface="Arial"/>
              <a:buChar char="•"/>
            </a:pPr>
            <a:r>
              <a:rPr lang="en-US" sz="1600">
                <a:solidFill>
                  <a:srgbClr val="40458C"/>
                </a:solidFill>
                <a:latin typeface="Tahoma"/>
                <a:ea typeface="Tahoma"/>
                <a:cs typeface="Tahoma"/>
                <a:sym typeface="Tahoma"/>
              </a:rPr>
              <a:t>If the pulse shape is triangular then Time over Threshold is proportional to collected charge i.e. to energy.</a:t>
            </a:r>
            <a:endParaRPr/>
          </a:p>
          <a:p>
            <a:pPr marL="341313" marR="0" lvl="0" indent="-117793" algn="l" rtl="0">
              <a:spcBef>
                <a:spcPts val="400"/>
              </a:spcBef>
              <a:spcAft>
                <a:spcPts val="0"/>
              </a:spcAft>
              <a:buClr>
                <a:srgbClr val="6F89F7"/>
              </a:buClr>
              <a:buSzPts val="3520"/>
              <a:buFont typeface="Arial"/>
              <a:buNone/>
            </a:pPr>
            <a:endParaRPr sz="1600">
              <a:solidFill>
                <a:srgbClr val="40458C"/>
              </a:solidFill>
              <a:latin typeface="Tahoma"/>
              <a:ea typeface="Tahoma"/>
              <a:cs typeface="Tahoma"/>
              <a:sym typeface="Tahoma"/>
            </a:endParaRPr>
          </a:p>
          <a:p>
            <a:pPr marL="341313" marR="0" lvl="0" indent="-341313" algn="l" rtl="0">
              <a:spcBef>
                <a:spcPts val="400"/>
              </a:spcBef>
              <a:spcAft>
                <a:spcPts val="0"/>
              </a:spcAft>
              <a:buClr>
                <a:srgbClr val="6F89F7"/>
              </a:buClr>
              <a:buSzPts val="3520"/>
              <a:buFont typeface="Arial"/>
              <a:buChar char="•"/>
            </a:pPr>
            <a:r>
              <a:rPr lang="en-US" sz="1600">
                <a:solidFill>
                  <a:srgbClr val="40458C"/>
                </a:solidFill>
                <a:latin typeface="Tahoma"/>
                <a:ea typeface="Tahoma"/>
                <a:cs typeface="Tahoma"/>
                <a:sym typeface="Tahoma"/>
              </a:rPr>
              <a:t>Due to limited bandwidth the pulse can be NEVER perfectly triangular.</a:t>
            </a:r>
            <a:endParaRPr/>
          </a:p>
          <a:p>
            <a:pPr marL="341313" marR="0" lvl="0" indent="-117793" algn="l" rtl="0">
              <a:spcBef>
                <a:spcPts val="400"/>
              </a:spcBef>
              <a:spcAft>
                <a:spcPts val="0"/>
              </a:spcAft>
              <a:buClr>
                <a:srgbClr val="6F89F7"/>
              </a:buClr>
              <a:buSzPts val="3520"/>
              <a:buFont typeface="Arial"/>
              <a:buNone/>
            </a:pPr>
            <a:endParaRPr sz="1600">
              <a:solidFill>
                <a:srgbClr val="40458C"/>
              </a:solidFill>
              <a:latin typeface="Tahoma"/>
              <a:ea typeface="Tahoma"/>
              <a:cs typeface="Tahoma"/>
              <a:sym typeface="Tahoma"/>
            </a:endParaRPr>
          </a:p>
          <a:p>
            <a:pPr marL="341313" marR="0" lvl="0" indent="-341313" algn="l" rtl="0">
              <a:spcBef>
                <a:spcPts val="400"/>
              </a:spcBef>
              <a:spcAft>
                <a:spcPts val="0"/>
              </a:spcAft>
              <a:buClr>
                <a:srgbClr val="6F89F7"/>
              </a:buClr>
              <a:buSzPts val="3520"/>
              <a:buFont typeface="Arial"/>
              <a:buChar char="•"/>
            </a:pPr>
            <a:r>
              <a:rPr lang="en-US" sz="1600">
                <a:solidFill>
                  <a:srgbClr val="40458C"/>
                </a:solidFill>
                <a:latin typeface="Tahoma"/>
                <a:ea typeface="Tahoma"/>
                <a:cs typeface="Tahoma"/>
                <a:sym typeface="Tahoma"/>
              </a:rPr>
              <a:t>Non-linear TOT to energy dependence</a:t>
            </a:r>
            <a:endParaRPr/>
          </a:p>
        </p:txBody>
      </p:sp>
      <p:sp>
        <p:nvSpPr>
          <p:cNvPr id="448" name="Google Shape;448;p30"/>
          <p:cNvSpPr/>
          <p:nvPr/>
        </p:nvSpPr>
        <p:spPr>
          <a:xfrm>
            <a:off x="1722438" y="2746376"/>
            <a:ext cx="1630362" cy="1260475"/>
          </a:xfrm>
          <a:custGeom>
            <a:avLst/>
            <a:gdLst/>
            <a:ahLst/>
            <a:cxnLst/>
            <a:rect l="l" t="t" r="r" b="b"/>
            <a:pathLst>
              <a:path w="1027" h="794" extrusionOk="0">
                <a:moveTo>
                  <a:pt x="1027" y="0"/>
                </a:moveTo>
                <a:cubicBezTo>
                  <a:pt x="863" y="104"/>
                  <a:pt x="214" y="493"/>
                  <a:pt x="44" y="625"/>
                </a:cubicBezTo>
                <a:cubicBezTo>
                  <a:pt x="0" y="700"/>
                  <a:pt x="15" y="759"/>
                  <a:pt x="7" y="794"/>
                </a:cubicBezTo>
              </a:path>
            </a:pathLst>
          </a:custGeom>
          <a:noFill/>
          <a:ln w="284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49" name="Google Shape;449;p30"/>
          <p:cNvCxnSpPr/>
          <p:nvPr/>
        </p:nvCxnSpPr>
        <p:spPr>
          <a:xfrm>
            <a:off x="1389063" y="5473701"/>
            <a:ext cx="2809875" cy="1587"/>
          </a:xfrm>
          <a:prstGeom prst="straightConnector1">
            <a:avLst/>
          </a:prstGeom>
          <a:noFill/>
          <a:ln w="9525" cap="flat" cmpd="sng">
            <a:solidFill>
              <a:srgbClr val="40458C"/>
            </a:solidFill>
            <a:prstDash val="solid"/>
            <a:miter lim="800000"/>
            <a:headEnd type="none" w="med" len="med"/>
            <a:tailEnd type="none" w="med" len="med"/>
          </a:ln>
        </p:spPr>
      </p:cxnSp>
      <p:sp>
        <p:nvSpPr>
          <p:cNvPr id="450" name="Google Shape;450;p30"/>
          <p:cNvSpPr/>
          <p:nvPr/>
        </p:nvSpPr>
        <p:spPr>
          <a:xfrm>
            <a:off x="1389063" y="4633913"/>
            <a:ext cx="1547812" cy="1066800"/>
          </a:xfrm>
          <a:custGeom>
            <a:avLst/>
            <a:gdLst/>
            <a:ahLst/>
            <a:cxnLst/>
            <a:rect l="l" t="t" r="r" b="b"/>
            <a:pathLst>
              <a:path w="975" h="672" extrusionOk="0">
                <a:moveTo>
                  <a:pt x="0" y="672"/>
                </a:moveTo>
                <a:cubicBezTo>
                  <a:pt x="54" y="336"/>
                  <a:pt x="0" y="642"/>
                  <a:pt x="120" y="0"/>
                </a:cubicBezTo>
                <a:cubicBezTo>
                  <a:pt x="975" y="657"/>
                  <a:pt x="790" y="516"/>
                  <a:pt x="966" y="651"/>
                </a:cubicBezTo>
              </a:path>
            </a:pathLst>
          </a:custGeom>
          <a:noFill/>
          <a:ln w="9525" cap="flat" cmpd="sng">
            <a:solidFill>
              <a:srgbClr val="0000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51" name="Google Shape;451;p30"/>
          <p:cNvSpPr txBox="1"/>
          <p:nvPr/>
        </p:nvSpPr>
        <p:spPr>
          <a:xfrm>
            <a:off x="3263900" y="5222876"/>
            <a:ext cx="957263" cy="306387"/>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Threshold</a:t>
            </a:r>
            <a:endParaRPr/>
          </a:p>
        </p:txBody>
      </p:sp>
      <p:grpSp>
        <p:nvGrpSpPr>
          <p:cNvPr id="452" name="Google Shape;452;p30"/>
          <p:cNvGrpSpPr/>
          <p:nvPr/>
        </p:nvGrpSpPr>
        <p:grpSpPr>
          <a:xfrm>
            <a:off x="1252538" y="3978276"/>
            <a:ext cx="2800350" cy="2468562"/>
            <a:chOff x="687" y="2913"/>
            <a:chExt cx="1764" cy="1555"/>
          </a:xfrm>
        </p:grpSpPr>
        <p:sp>
          <p:nvSpPr>
            <p:cNvPr id="453" name="Google Shape;453;p30"/>
            <p:cNvSpPr/>
            <p:nvPr/>
          </p:nvSpPr>
          <p:spPr>
            <a:xfrm>
              <a:off x="924" y="2913"/>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54" name="Google Shape;454;p30"/>
            <p:cNvSpPr/>
            <p:nvPr/>
          </p:nvSpPr>
          <p:spPr>
            <a:xfrm>
              <a:off x="687" y="3857"/>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nvGrpSpPr>
          <p:cNvPr id="455" name="Google Shape;455;p30"/>
          <p:cNvGrpSpPr/>
          <p:nvPr/>
        </p:nvGrpSpPr>
        <p:grpSpPr>
          <a:xfrm>
            <a:off x="1276350" y="3635376"/>
            <a:ext cx="2800350" cy="2684462"/>
            <a:chOff x="702" y="2697"/>
            <a:chExt cx="1764" cy="1691"/>
          </a:xfrm>
        </p:grpSpPr>
        <p:sp>
          <p:nvSpPr>
            <p:cNvPr id="456" name="Google Shape;456;p30"/>
            <p:cNvSpPr/>
            <p:nvPr/>
          </p:nvSpPr>
          <p:spPr>
            <a:xfrm>
              <a:off x="1060" y="2697"/>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57" name="Google Shape;457;p30"/>
            <p:cNvCxnSpPr/>
            <p:nvPr/>
          </p:nvCxnSpPr>
          <p:spPr>
            <a:xfrm rot="10800000">
              <a:off x="797"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58" name="Google Shape;458;p30"/>
            <p:cNvCxnSpPr/>
            <p:nvPr/>
          </p:nvCxnSpPr>
          <p:spPr>
            <a:xfrm rot="10800000">
              <a:off x="984"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59" name="Google Shape;459;p30"/>
            <p:cNvCxnSpPr/>
            <p:nvPr/>
          </p:nvCxnSpPr>
          <p:spPr>
            <a:xfrm>
              <a:off x="797" y="3191"/>
              <a:ext cx="186" cy="0"/>
            </a:xfrm>
            <a:prstGeom prst="straightConnector1">
              <a:avLst/>
            </a:prstGeom>
            <a:noFill/>
            <a:ln w="9525" cap="flat" cmpd="sng">
              <a:solidFill>
                <a:srgbClr val="40458C"/>
              </a:solidFill>
              <a:prstDash val="solid"/>
              <a:miter lim="800000"/>
              <a:headEnd type="triangle" w="med" len="med"/>
              <a:tailEnd type="triangle" w="med" len="med"/>
            </a:ln>
          </p:spPr>
        </p:cxnSp>
        <p:sp>
          <p:nvSpPr>
            <p:cNvPr id="460" name="Google Shape;460;p30"/>
            <p:cNvSpPr/>
            <p:nvPr/>
          </p:nvSpPr>
          <p:spPr>
            <a:xfrm>
              <a:off x="702" y="3777"/>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nvGrpSpPr>
          <p:cNvPr id="461" name="Google Shape;461;p30"/>
          <p:cNvGrpSpPr/>
          <p:nvPr/>
        </p:nvGrpSpPr>
        <p:grpSpPr>
          <a:xfrm>
            <a:off x="1298575" y="3492501"/>
            <a:ext cx="2800350" cy="2700337"/>
            <a:chOff x="716" y="2607"/>
            <a:chExt cx="1764" cy="1701"/>
          </a:xfrm>
        </p:grpSpPr>
        <p:sp>
          <p:nvSpPr>
            <p:cNvPr id="462" name="Google Shape;462;p30"/>
            <p:cNvSpPr/>
            <p:nvPr/>
          </p:nvSpPr>
          <p:spPr>
            <a:xfrm>
              <a:off x="1196" y="2607"/>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63" name="Google Shape;463;p30"/>
            <p:cNvSpPr/>
            <p:nvPr/>
          </p:nvSpPr>
          <p:spPr>
            <a:xfrm>
              <a:off x="716" y="3697"/>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64" name="Google Shape;464;p30"/>
            <p:cNvCxnSpPr/>
            <p:nvPr/>
          </p:nvCxnSpPr>
          <p:spPr>
            <a:xfrm rot="10800000">
              <a:off x="1101"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65" name="Google Shape;465;p30"/>
            <p:cNvCxnSpPr/>
            <p:nvPr/>
          </p:nvCxnSpPr>
          <p:spPr>
            <a:xfrm>
              <a:off x="984" y="3191"/>
              <a:ext cx="116" cy="0"/>
            </a:xfrm>
            <a:prstGeom prst="straightConnector1">
              <a:avLst/>
            </a:prstGeom>
            <a:noFill/>
            <a:ln w="9525" cap="flat" cmpd="sng">
              <a:solidFill>
                <a:srgbClr val="40458C"/>
              </a:solidFill>
              <a:prstDash val="solid"/>
              <a:miter lim="800000"/>
              <a:headEnd type="triangle" w="med" len="med"/>
              <a:tailEnd type="triangle" w="med" len="med"/>
            </a:ln>
          </p:spPr>
        </p:cxnSp>
      </p:grpSp>
      <p:grpSp>
        <p:nvGrpSpPr>
          <p:cNvPr id="466" name="Google Shape;466;p30"/>
          <p:cNvGrpSpPr/>
          <p:nvPr/>
        </p:nvGrpSpPr>
        <p:grpSpPr>
          <a:xfrm>
            <a:off x="1322388" y="3359151"/>
            <a:ext cx="2800350" cy="2708275"/>
            <a:chOff x="731" y="2523"/>
            <a:chExt cx="1764" cy="1706"/>
          </a:xfrm>
        </p:grpSpPr>
        <p:sp>
          <p:nvSpPr>
            <p:cNvPr id="467" name="Google Shape;467;p30"/>
            <p:cNvSpPr/>
            <p:nvPr/>
          </p:nvSpPr>
          <p:spPr>
            <a:xfrm>
              <a:off x="1332" y="2523"/>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68" name="Google Shape;468;p30"/>
            <p:cNvSpPr/>
            <p:nvPr/>
          </p:nvSpPr>
          <p:spPr>
            <a:xfrm>
              <a:off x="731" y="3618"/>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69" name="Google Shape;469;p30"/>
            <p:cNvCxnSpPr/>
            <p:nvPr/>
          </p:nvCxnSpPr>
          <p:spPr>
            <a:xfrm rot="10800000">
              <a:off x="1218"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70" name="Google Shape;470;p30"/>
            <p:cNvCxnSpPr/>
            <p:nvPr/>
          </p:nvCxnSpPr>
          <p:spPr>
            <a:xfrm>
              <a:off x="1101" y="3191"/>
              <a:ext cx="116" cy="0"/>
            </a:xfrm>
            <a:prstGeom prst="straightConnector1">
              <a:avLst/>
            </a:prstGeom>
            <a:noFill/>
            <a:ln w="9525" cap="flat" cmpd="sng">
              <a:solidFill>
                <a:srgbClr val="40458C"/>
              </a:solidFill>
              <a:prstDash val="solid"/>
              <a:miter lim="800000"/>
              <a:headEnd type="triangle" w="med" len="med"/>
              <a:tailEnd type="triangle" w="med" len="med"/>
            </a:ln>
          </p:spPr>
        </p:cxnSp>
      </p:grpSp>
      <p:grpSp>
        <p:nvGrpSpPr>
          <p:cNvPr id="471" name="Google Shape;471;p30"/>
          <p:cNvGrpSpPr/>
          <p:nvPr/>
        </p:nvGrpSpPr>
        <p:grpSpPr>
          <a:xfrm>
            <a:off x="1344613" y="3216276"/>
            <a:ext cx="2800350" cy="2724150"/>
            <a:chOff x="745" y="2433"/>
            <a:chExt cx="1764" cy="1716"/>
          </a:xfrm>
        </p:grpSpPr>
        <p:sp>
          <p:nvSpPr>
            <p:cNvPr id="472" name="Google Shape;472;p30"/>
            <p:cNvSpPr/>
            <p:nvPr/>
          </p:nvSpPr>
          <p:spPr>
            <a:xfrm>
              <a:off x="1468" y="2433"/>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73" name="Google Shape;473;p30"/>
            <p:cNvSpPr/>
            <p:nvPr/>
          </p:nvSpPr>
          <p:spPr>
            <a:xfrm>
              <a:off x="745" y="3538"/>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74" name="Google Shape;474;p30"/>
            <p:cNvCxnSpPr/>
            <p:nvPr/>
          </p:nvCxnSpPr>
          <p:spPr>
            <a:xfrm rot="10800000">
              <a:off x="1336"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75" name="Google Shape;475;p30"/>
            <p:cNvCxnSpPr/>
            <p:nvPr/>
          </p:nvCxnSpPr>
          <p:spPr>
            <a:xfrm>
              <a:off x="1220" y="3191"/>
              <a:ext cx="116" cy="0"/>
            </a:xfrm>
            <a:prstGeom prst="straightConnector1">
              <a:avLst/>
            </a:prstGeom>
            <a:noFill/>
            <a:ln w="9525" cap="flat" cmpd="sng">
              <a:solidFill>
                <a:srgbClr val="40458C"/>
              </a:solidFill>
              <a:prstDash val="solid"/>
              <a:miter lim="800000"/>
              <a:headEnd type="triangle" w="med" len="med"/>
              <a:tailEnd type="triangle" w="med" len="med"/>
            </a:ln>
          </p:spPr>
        </p:cxnSp>
      </p:grpSp>
      <p:grpSp>
        <p:nvGrpSpPr>
          <p:cNvPr id="476" name="Google Shape;476;p30"/>
          <p:cNvGrpSpPr/>
          <p:nvPr/>
        </p:nvGrpSpPr>
        <p:grpSpPr>
          <a:xfrm>
            <a:off x="1368425" y="3092451"/>
            <a:ext cx="2800350" cy="2720975"/>
            <a:chOff x="760" y="2355"/>
            <a:chExt cx="1764" cy="1714"/>
          </a:xfrm>
        </p:grpSpPr>
        <p:sp>
          <p:nvSpPr>
            <p:cNvPr id="477" name="Google Shape;477;p30"/>
            <p:cNvSpPr/>
            <p:nvPr/>
          </p:nvSpPr>
          <p:spPr>
            <a:xfrm>
              <a:off x="1604" y="2355"/>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78" name="Google Shape;478;p30"/>
            <p:cNvSpPr/>
            <p:nvPr/>
          </p:nvSpPr>
          <p:spPr>
            <a:xfrm>
              <a:off x="760" y="3458"/>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79" name="Google Shape;479;p30"/>
            <p:cNvCxnSpPr/>
            <p:nvPr/>
          </p:nvCxnSpPr>
          <p:spPr>
            <a:xfrm rot="10800000">
              <a:off x="1453"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80" name="Google Shape;480;p30"/>
            <p:cNvCxnSpPr/>
            <p:nvPr/>
          </p:nvCxnSpPr>
          <p:spPr>
            <a:xfrm>
              <a:off x="1333" y="3191"/>
              <a:ext cx="116" cy="0"/>
            </a:xfrm>
            <a:prstGeom prst="straightConnector1">
              <a:avLst/>
            </a:prstGeom>
            <a:noFill/>
            <a:ln w="9525" cap="flat" cmpd="sng">
              <a:solidFill>
                <a:srgbClr val="40458C"/>
              </a:solidFill>
              <a:prstDash val="solid"/>
              <a:miter lim="800000"/>
              <a:headEnd type="triangle" w="med" len="med"/>
              <a:tailEnd type="triangle" w="med" len="med"/>
            </a:ln>
          </p:spPr>
        </p:cxnSp>
      </p:grpSp>
      <p:grpSp>
        <p:nvGrpSpPr>
          <p:cNvPr id="481" name="Google Shape;481;p30"/>
          <p:cNvGrpSpPr/>
          <p:nvPr/>
        </p:nvGrpSpPr>
        <p:grpSpPr>
          <a:xfrm>
            <a:off x="1390650" y="2959101"/>
            <a:ext cx="2800350" cy="2727325"/>
            <a:chOff x="774" y="2271"/>
            <a:chExt cx="1764" cy="1718"/>
          </a:xfrm>
        </p:grpSpPr>
        <p:sp>
          <p:nvSpPr>
            <p:cNvPr id="482" name="Google Shape;482;p30"/>
            <p:cNvSpPr/>
            <p:nvPr/>
          </p:nvSpPr>
          <p:spPr>
            <a:xfrm>
              <a:off x="1740" y="2271"/>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83" name="Google Shape;483;p30"/>
            <p:cNvSpPr/>
            <p:nvPr/>
          </p:nvSpPr>
          <p:spPr>
            <a:xfrm>
              <a:off x="774" y="3378"/>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84" name="Google Shape;484;p30"/>
            <p:cNvCxnSpPr/>
            <p:nvPr/>
          </p:nvCxnSpPr>
          <p:spPr>
            <a:xfrm rot="10800000">
              <a:off x="1571" y="3190"/>
              <a:ext cx="0" cy="665"/>
            </a:xfrm>
            <a:prstGeom prst="straightConnector1">
              <a:avLst/>
            </a:prstGeom>
            <a:noFill/>
            <a:ln w="9525" cap="flat" cmpd="sng">
              <a:solidFill>
                <a:srgbClr val="40458C"/>
              </a:solidFill>
              <a:prstDash val="dot"/>
              <a:miter lim="800000"/>
              <a:headEnd type="none" w="med" len="med"/>
              <a:tailEnd type="none" w="med" len="med"/>
            </a:ln>
          </p:spPr>
        </p:cxnSp>
        <p:cxnSp>
          <p:nvCxnSpPr>
            <p:cNvPr id="485" name="Google Shape;485;p30"/>
            <p:cNvCxnSpPr/>
            <p:nvPr/>
          </p:nvCxnSpPr>
          <p:spPr>
            <a:xfrm>
              <a:off x="1450" y="3191"/>
              <a:ext cx="116" cy="0"/>
            </a:xfrm>
            <a:prstGeom prst="straightConnector1">
              <a:avLst/>
            </a:prstGeom>
            <a:noFill/>
            <a:ln w="9525" cap="flat" cmpd="sng">
              <a:solidFill>
                <a:srgbClr val="40458C"/>
              </a:solidFill>
              <a:prstDash val="solid"/>
              <a:miter lim="800000"/>
              <a:headEnd type="triangle" w="med" len="med"/>
              <a:tailEnd type="triangle" w="med" len="med"/>
            </a:ln>
          </p:spPr>
        </p:cxnSp>
      </p:grpSp>
      <p:grpSp>
        <p:nvGrpSpPr>
          <p:cNvPr id="486" name="Google Shape;486;p30"/>
          <p:cNvGrpSpPr/>
          <p:nvPr/>
        </p:nvGrpSpPr>
        <p:grpSpPr>
          <a:xfrm>
            <a:off x="1228725" y="3978276"/>
            <a:ext cx="2940050" cy="2593975"/>
            <a:chOff x="672" y="2913"/>
            <a:chExt cx="1852" cy="1634"/>
          </a:xfrm>
        </p:grpSpPr>
        <p:grpSp>
          <p:nvGrpSpPr>
            <p:cNvPr id="487" name="Google Shape;487;p30"/>
            <p:cNvGrpSpPr/>
            <p:nvPr/>
          </p:nvGrpSpPr>
          <p:grpSpPr>
            <a:xfrm>
              <a:off x="672" y="2913"/>
              <a:ext cx="1764" cy="1634"/>
              <a:chOff x="672" y="2913"/>
              <a:chExt cx="1764" cy="1634"/>
            </a:xfrm>
          </p:grpSpPr>
          <p:sp>
            <p:nvSpPr>
              <p:cNvPr id="488" name="Google Shape;488;p30"/>
              <p:cNvSpPr/>
              <p:nvPr/>
            </p:nvSpPr>
            <p:spPr>
              <a:xfrm>
                <a:off x="788" y="2913"/>
                <a:ext cx="44" cy="44"/>
              </a:xfrm>
              <a:prstGeom prst="ellipse">
                <a:avLst/>
              </a:prstGeom>
              <a:solidFill>
                <a:srgbClr val="CB0F01"/>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89" name="Google Shape;489;p30"/>
              <p:cNvSpPr/>
              <p:nvPr/>
            </p:nvSpPr>
            <p:spPr>
              <a:xfrm>
                <a:off x="672" y="3936"/>
                <a:ext cx="1764" cy="611"/>
              </a:xfrm>
              <a:custGeom>
                <a:avLst/>
                <a:gdLst/>
                <a:ahLst/>
                <a:cxnLst/>
                <a:rect l="l" t="t" r="r" b="b"/>
                <a:pathLst>
                  <a:path w="1765" h="612" extrusionOk="0">
                    <a:moveTo>
                      <a:pt x="0" y="612"/>
                    </a:moveTo>
                    <a:cubicBezTo>
                      <a:pt x="32" y="421"/>
                      <a:pt x="68" y="233"/>
                      <a:pt x="88" y="130"/>
                    </a:cubicBezTo>
                    <a:cubicBezTo>
                      <a:pt x="108" y="27"/>
                      <a:pt x="114" y="34"/>
                      <a:pt x="134" y="17"/>
                    </a:cubicBezTo>
                    <a:cubicBezTo>
                      <a:pt x="154" y="0"/>
                      <a:pt x="181" y="13"/>
                      <a:pt x="209" y="26"/>
                    </a:cubicBezTo>
                    <a:cubicBezTo>
                      <a:pt x="233" y="42"/>
                      <a:pt x="264" y="63"/>
                      <a:pt x="302" y="95"/>
                    </a:cubicBezTo>
                    <a:cubicBezTo>
                      <a:pt x="340" y="127"/>
                      <a:pt x="898" y="551"/>
                      <a:pt x="939" y="581"/>
                    </a:cubicBezTo>
                    <a:cubicBezTo>
                      <a:pt x="980" y="611"/>
                      <a:pt x="980" y="599"/>
                      <a:pt x="1039" y="600"/>
                    </a:cubicBezTo>
                    <a:cubicBezTo>
                      <a:pt x="1098" y="601"/>
                      <a:pt x="1471" y="605"/>
                      <a:pt x="1765" y="606"/>
                    </a:cubicBezTo>
                  </a:path>
                </a:pathLst>
              </a:custGeom>
              <a:noFill/>
              <a:ln w="19075" cap="flat" cmpd="sng">
                <a:solidFill>
                  <a:srgbClr val="CB0F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cxnSp>
          <p:nvCxnSpPr>
            <p:cNvPr id="490" name="Google Shape;490;p30"/>
            <p:cNvCxnSpPr/>
            <p:nvPr/>
          </p:nvCxnSpPr>
          <p:spPr>
            <a:xfrm>
              <a:off x="923" y="3990"/>
              <a:ext cx="1601" cy="0"/>
            </a:xfrm>
            <a:prstGeom prst="straightConnector1">
              <a:avLst/>
            </a:prstGeom>
            <a:noFill/>
            <a:ln w="19075" cap="flat" cmpd="sng">
              <a:solidFill>
                <a:srgbClr val="CB0F01"/>
              </a:solidFill>
              <a:prstDash val="solid"/>
              <a:miter lim="800000"/>
              <a:headEnd type="none" w="med" len="med"/>
              <a:tailEnd type="none" w="med" len="med"/>
            </a:ln>
          </p:spPr>
        </p:cxnSp>
      </p:grpSp>
      <p:sp>
        <p:nvSpPr>
          <p:cNvPr id="491" name="Google Shape;491;p30"/>
          <p:cNvSpPr/>
          <p:nvPr/>
        </p:nvSpPr>
        <p:spPr>
          <a:xfrm>
            <a:off x="1165225" y="5691188"/>
            <a:ext cx="3043238" cy="1019175"/>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nvGrpSpPr>
          <p:cNvPr id="492" name="Google Shape;492;p30"/>
          <p:cNvGrpSpPr/>
          <p:nvPr/>
        </p:nvGrpSpPr>
        <p:grpSpPr>
          <a:xfrm>
            <a:off x="1042194" y="4418013"/>
            <a:ext cx="3167856" cy="1471613"/>
            <a:chOff x="555" y="3190"/>
            <a:chExt cx="1996" cy="927"/>
          </a:xfrm>
        </p:grpSpPr>
        <p:cxnSp>
          <p:nvCxnSpPr>
            <p:cNvPr id="493" name="Google Shape;493;p30"/>
            <p:cNvCxnSpPr/>
            <p:nvPr/>
          </p:nvCxnSpPr>
          <p:spPr>
            <a:xfrm>
              <a:off x="702" y="3996"/>
              <a:ext cx="1843" cy="0"/>
            </a:xfrm>
            <a:prstGeom prst="straightConnector1">
              <a:avLst/>
            </a:prstGeom>
            <a:noFill/>
            <a:ln w="9525" cap="flat" cmpd="sng">
              <a:solidFill>
                <a:srgbClr val="40458C"/>
              </a:solidFill>
              <a:prstDash val="solid"/>
              <a:miter lim="800000"/>
              <a:headEnd type="none" w="med" len="med"/>
              <a:tailEnd type="none" w="med" len="med"/>
            </a:ln>
          </p:spPr>
        </p:cxnSp>
        <p:cxnSp>
          <p:nvCxnSpPr>
            <p:cNvPr id="494" name="Google Shape;494;p30"/>
            <p:cNvCxnSpPr/>
            <p:nvPr/>
          </p:nvCxnSpPr>
          <p:spPr>
            <a:xfrm rot="10800000">
              <a:off x="702" y="3190"/>
              <a:ext cx="0" cy="800"/>
            </a:xfrm>
            <a:prstGeom prst="straightConnector1">
              <a:avLst/>
            </a:prstGeom>
            <a:noFill/>
            <a:ln w="9525" cap="flat" cmpd="sng">
              <a:solidFill>
                <a:srgbClr val="000000"/>
              </a:solidFill>
              <a:prstDash val="solid"/>
              <a:miter lim="800000"/>
              <a:headEnd type="none" w="med" len="med"/>
              <a:tailEnd type="triangle" w="med" len="med"/>
            </a:ln>
          </p:spPr>
        </p:cxnSp>
        <p:sp>
          <p:nvSpPr>
            <p:cNvPr id="495" name="Google Shape;495;p30"/>
            <p:cNvSpPr txBox="1"/>
            <p:nvPr/>
          </p:nvSpPr>
          <p:spPr>
            <a:xfrm>
              <a:off x="2281" y="3972"/>
              <a:ext cx="269" cy="14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900"/>
                <a:buFont typeface="Tahoma"/>
                <a:buNone/>
              </a:pPr>
              <a:r>
                <a:rPr lang="en-US" sz="900">
                  <a:solidFill>
                    <a:srgbClr val="40458C"/>
                  </a:solidFill>
                  <a:latin typeface="Tahoma"/>
                  <a:ea typeface="Tahoma"/>
                  <a:cs typeface="Tahoma"/>
                  <a:sym typeface="Tahoma"/>
                </a:rPr>
                <a:t>Time</a:t>
              </a:r>
              <a:endParaRPr/>
            </a:p>
          </p:txBody>
        </p:sp>
        <p:sp>
          <p:nvSpPr>
            <p:cNvPr id="496" name="Google Shape;496;p30"/>
            <p:cNvSpPr txBox="1"/>
            <p:nvPr/>
          </p:nvSpPr>
          <p:spPr>
            <a:xfrm rot="-5400000">
              <a:off x="453" y="3300"/>
              <a:ext cx="357" cy="154"/>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000"/>
                <a:buFont typeface="Tahoma"/>
                <a:buNone/>
              </a:pPr>
              <a:r>
                <a:rPr lang="en-US" sz="1000">
                  <a:solidFill>
                    <a:srgbClr val="40458C"/>
                  </a:solidFill>
                  <a:latin typeface="Tahoma"/>
                  <a:ea typeface="Tahoma"/>
                  <a:cs typeface="Tahoma"/>
                  <a:sym typeface="Tahoma"/>
                </a:rPr>
                <a:t>Energy</a:t>
              </a:r>
              <a:endParaRPr/>
            </a:p>
          </p:txBody>
        </p:sp>
      </p:grpSp>
      <p:sp>
        <p:nvSpPr>
          <p:cNvPr id="497" name="Google Shape;497;p30"/>
          <p:cNvSpPr txBox="1"/>
          <p:nvPr/>
        </p:nvSpPr>
        <p:spPr>
          <a:xfrm>
            <a:off x="3305175" y="2646363"/>
            <a:ext cx="1016000" cy="52070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Calibration</a:t>
            </a:r>
            <a:endParaRPr/>
          </a:p>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curve</a:t>
            </a:r>
            <a:endParaRPr/>
          </a:p>
        </p:txBody>
      </p:sp>
      <p:sp>
        <p:nvSpPr>
          <p:cNvPr id="498" name="Google Shape;498;p30"/>
          <p:cNvSpPr/>
          <p:nvPr/>
        </p:nvSpPr>
        <p:spPr>
          <a:xfrm>
            <a:off x="787400" y="1606550"/>
            <a:ext cx="7594600" cy="1317625"/>
          </a:xfrm>
          <a:prstGeom prst="rect">
            <a:avLst/>
          </a:prstGeom>
          <a:noFill/>
          <a:ln>
            <a:noFill/>
          </a:ln>
        </p:spPr>
        <p:txBody>
          <a:bodyPr spcFirstLastPara="1" wrap="square" lIns="90000" tIns="46800" rIns="90000" bIns="46800" anchor="t" anchorCtr="0">
            <a:noAutofit/>
          </a:bodyPr>
          <a:lstStyle/>
          <a:p>
            <a:pPr marL="342900" marR="0" lvl="0" indent="-341313" algn="l" rtl="0">
              <a:spcBef>
                <a:spcPts val="0"/>
              </a:spcBef>
              <a:spcAft>
                <a:spcPts val="0"/>
              </a:spcAft>
              <a:buClr>
                <a:srgbClr val="40458C"/>
              </a:buClr>
              <a:buSzPts val="880"/>
              <a:buFont typeface="Tahoma"/>
              <a:buNone/>
            </a:pPr>
            <a:endParaRPr sz="800">
              <a:solidFill>
                <a:srgbClr val="40458C"/>
              </a:solidFill>
              <a:latin typeface="Tahoma"/>
              <a:ea typeface="Tahoma"/>
              <a:cs typeface="Tahoma"/>
              <a:sym typeface="Tahoma"/>
            </a:endParaRPr>
          </a:p>
          <a:p>
            <a:pPr marL="342900" marR="0" lvl="0" indent="-341313" algn="l" rtl="0">
              <a:spcBef>
                <a:spcPts val="400"/>
              </a:spcBef>
              <a:spcAft>
                <a:spcPts val="0"/>
              </a:spcAft>
              <a:buClr>
                <a:srgbClr val="40458C"/>
              </a:buClr>
              <a:buSzPts val="1760"/>
              <a:buFont typeface="Tahoma"/>
              <a:buNone/>
            </a:pPr>
            <a:r>
              <a:rPr lang="en-US" sz="1600">
                <a:solidFill>
                  <a:srgbClr val="40458C"/>
                </a:solidFill>
                <a:latin typeface="Tahoma"/>
                <a:ea typeface="Tahoma"/>
                <a:cs typeface="Tahoma"/>
                <a:sym typeface="Tahoma"/>
              </a:rPr>
              <a:t>Counter in each pixel can be used as </a:t>
            </a:r>
            <a:endParaRPr/>
          </a:p>
          <a:p>
            <a:pPr marL="287337" marR="0" lvl="0" indent="-285750" algn="l" rtl="0">
              <a:spcBef>
                <a:spcPts val="400"/>
              </a:spcBef>
              <a:spcAft>
                <a:spcPts val="0"/>
              </a:spcAft>
              <a:buClr>
                <a:srgbClr val="6F89F7"/>
              </a:buClr>
              <a:buSzPts val="1760"/>
              <a:buFont typeface="Noto Sans Symbols"/>
              <a:buChar char="▪"/>
            </a:pPr>
            <a:r>
              <a:rPr lang="en-US" sz="1600">
                <a:solidFill>
                  <a:srgbClr val="40458C"/>
                </a:solidFill>
                <a:latin typeface="Tahoma"/>
                <a:ea typeface="Tahoma"/>
                <a:cs typeface="Tahoma"/>
                <a:sym typeface="Tahoma"/>
              </a:rPr>
              <a:t>Wilkinson type </a:t>
            </a:r>
            <a:r>
              <a:rPr lang="en-US" sz="1600" b="1">
                <a:solidFill>
                  <a:srgbClr val="40458C"/>
                </a:solidFill>
                <a:latin typeface="Tahoma"/>
                <a:ea typeface="Tahoma"/>
                <a:cs typeface="Tahoma"/>
                <a:sym typeface="Tahoma"/>
              </a:rPr>
              <a:t>ADC </a:t>
            </a:r>
            <a:r>
              <a:rPr lang="en-US" sz="1600">
                <a:solidFill>
                  <a:srgbClr val="40458C"/>
                </a:solidFill>
                <a:latin typeface="Tahoma"/>
                <a:ea typeface="Tahoma"/>
                <a:cs typeface="Tahoma"/>
                <a:sym typeface="Tahoma"/>
              </a:rPr>
              <a:t>to measure energy of each particle detected. </a:t>
            </a:r>
            <a:endParaRPr/>
          </a:p>
        </p:txBody>
      </p:sp>
      <p:grpSp>
        <p:nvGrpSpPr>
          <p:cNvPr id="499" name="Google Shape;499;p30"/>
          <p:cNvGrpSpPr/>
          <p:nvPr/>
        </p:nvGrpSpPr>
        <p:grpSpPr>
          <a:xfrm>
            <a:off x="1067594" y="2675732"/>
            <a:ext cx="3161507" cy="1532731"/>
            <a:chOff x="571" y="2093"/>
            <a:chExt cx="1992" cy="965"/>
          </a:xfrm>
        </p:grpSpPr>
        <p:grpSp>
          <p:nvGrpSpPr>
            <p:cNvPr id="500" name="Google Shape;500;p30"/>
            <p:cNvGrpSpPr/>
            <p:nvPr/>
          </p:nvGrpSpPr>
          <p:grpSpPr>
            <a:xfrm>
              <a:off x="571" y="2092"/>
              <a:ext cx="1992" cy="965"/>
              <a:chOff x="571" y="2093"/>
              <a:chExt cx="1992" cy="965"/>
            </a:xfrm>
          </p:grpSpPr>
          <p:cxnSp>
            <p:nvCxnSpPr>
              <p:cNvPr id="501" name="Google Shape;501;p30"/>
              <p:cNvCxnSpPr/>
              <p:nvPr/>
            </p:nvCxnSpPr>
            <p:spPr>
              <a:xfrm>
                <a:off x="703" y="2937"/>
                <a:ext cx="1796" cy="0"/>
              </a:xfrm>
              <a:prstGeom prst="straightConnector1">
                <a:avLst/>
              </a:prstGeom>
              <a:noFill/>
              <a:ln w="9525" cap="flat" cmpd="sng">
                <a:solidFill>
                  <a:srgbClr val="40458C"/>
                </a:solidFill>
                <a:prstDash val="solid"/>
                <a:miter lim="800000"/>
                <a:headEnd type="none" w="med" len="med"/>
                <a:tailEnd type="none" w="med" len="med"/>
              </a:ln>
            </p:spPr>
          </p:cxnSp>
          <p:sp>
            <p:nvSpPr>
              <p:cNvPr id="502" name="Google Shape;502;p30"/>
              <p:cNvSpPr txBox="1"/>
              <p:nvPr/>
            </p:nvSpPr>
            <p:spPr>
              <a:xfrm>
                <a:off x="2230" y="2913"/>
                <a:ext cx="332" cy="14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900"/>
                  <a:buFont typeface="Tahoma"/>
                  <a:buNone/>
                </a:pPr>
                <a:r>
                  <a:rPr lang="en-US" sz="900">
                    <a:solidFill>
                      <a:srgbClr val="40458C"/>
                    </a:solidFill>
                    <a:latin typeface="Tahoma"/>
                    <a:ea typeface="Tahoma"/>
                    <a:cs typeface="Tahoma"/>
                    <a:sym typeface="Tahoma"/>
                  </a:rPr>
                  <a:t>Energy</a:t>
                </a:r>
                <a:endParaRPr/>
              </a:p>
            </p:txBody>
          </p:sp>
          <p:sp>
            <p:nvSpPr>
              <p:cNvPr id="503" name="Google Shape;503;p30"/>
              <p:cNvSpPr txBox="1"/>
              <p:nvPr/>
            </p:nvSpPr>
            <p:spPr>
              <a:xfrm rot="-5400000">
                <a:off x="519" y="2144"/>
                <a:ext cx="248" cy="14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900"/>
                  <a:buFont typeface="Tahoma"/>
                  <a:buNone/>
                </a:pPr>
                <a:r>
                  <a:rPr lang="en-US" sz="900">
                    <a:solidFill>
                      <a:srgbClr val="40458C"/>
                    </a:solidFill>
                    <a:latin typeface="Tahoma"/>
                    <a:ea typeface="Tahoma"/>
                    <a:cs typeface="Tahoma"/>
                    <a:sym typeface="Tahoma"/>
                  </a:rPr>
                  <a:t>TOT</a:t>
                </a:r>
                <a:endParaRPr/>
              </a:p>
            </p:txBody>
          </p:sp>
          <p:cxnSp>
            <p:nvCxnSpPr>
              <p:cNvPr id="504" name="Google Shape;504;p30"/>
              <p:cNvCxnSpPr/>
              <p:nvPr/>
            </p:nvCxnSpPr>
            <p:spPr>
              <a:xfrm>
                <a:off x="703" y="2143"/>
                <a:ext cx="0" cy="793"/>
              </a:xfrm>
              <a:prstGeom prst="straightConnector1">
                <a:avLst/>
              </a:prstGeom>
              <a:noFill/>
              <a:ln w="9525" cap="flat" cmpd="sng">
                <a:solidFill>
                  <a:srgbClr val="40458C"/>
                </a:solidFill>
                <a:prstDash val="solid"/>
                <a:miter lim="800000"/>
                <a:headEnd type="none" w="med" len="med"/>
                <a:tailEnd type="none" w="med" len="med"/>
              </a:ln>
            </p:spPr>
          </p:cxnSp>
        </p:grpSp>
        <p:cxnSp>
          <p:nvCxnSpPr>
            <p:cNvPr id="505" name="Google Shape;505;p30"/>
            <p:cNvCxnSpPr/>
            <p:nvPr/>
          </p:nvCxnSpPr>
          <p:spPr>
            <a:xfrm flipH="1">
              <a:off x="982" y="2158"/>
              <a:ext cx="2" cy="800"/>
            </a:xfrm>
            <a:prstGeom prst="straightConnector1">
              <a:avLst/>
            </a:prstGeom>
            <a:noFill/>
            <a:ln w="9525" cap="flat" cmpd="sng">
              <a:solidFill>
                <a:srgbClr val="000000"/>
              </a:solidFill>
              <a:prstDash val="dash"/>
              <a:miter lim="800000"/>
              <a:headEnd type="none" w="med" len="med"/>
              <a:tailEnd type="none" w="med" len="med"/>
            </a:ln>
          </p:spPr>
        </p:cxnSp>
      </p:grpSp>
      <p:sp>
        <p:nvSpPr>
          <p:cNvPr id="506" name="Google Shape;506;p30"/>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8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pic>
        <p:nvPicPr>
          <p:cNvPr id="511" name="Google Shape;511;p31"/>
          <p:cNvPicPr preferRelativeResize="0"/>
          <p:nvPr/>
        </p:nvPicPr>
        <p:blipFill rotWithShape="1">
          <a:blip r:embed="rId3">
            <a:alphaModFix/>
          </a:blip>
          <a:srcRect/>
          <a:stretch/>
        </p:blipFill>
        <p:spPr>
          <a:xfrm>
            <a:off x="124057" y="2298683"/>
            <a:ext cx="5109348" cy="4057667"/>
          </a:xfrm>
          <a:prstGeom prst="rect">
            <a:avLst/>
          </a:prstGeom>
          <a:noFill/>
          <a:ln>
            <a:noFill/>
          </a:ln>
        </p:spPr>
      </p:pic>
      <p:sp>
        <p:nvSpPr>
          <p:cNvPr id="512" name="Google Shape;512;p31"/>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19</a:t>
            </a:fld>
            <a:endParaRPr/>
          </a:p>
        </p:txBody>
      </p:sp>
      <p:pic>
        <p:nvPicPr>
          <p:cNvPr id="513" name="Google Shape;513;p31"/>
          <p:cNvPicPr preferRelativeResize="0"/>
          <p:nvPr/>
        </p:nvPicPr>
        <p:blipFill rotWithShape="1">
          <a:blip r:embed="rId4">
            <a:alphaModFix/>
          </a:blip>
          <a:srcRect/>
          <a:stretch/>
        </p:blipFill>
        <p:spPr>
          <a:xfrm>
            <a:off x="3433487" y="1771455"/>
            <a:ext cx="5929587" cy="2777392"/>
          </a:xfrm>
          <a:prstGeom prst="rect">
            <a:avLst/>
          </a:prstGeom>
          <a:noFill/>
          <a:ln>
            <a:noFill/>
          </a:ln>
        </p:spPr>
      </p:pic>
      <p:sp>
        <p:nvSpPr>
          <p:cNvPr id="514" name="Google Shape;514;p31"/>
          <p:cNvSpPr/>
          <p:nvPr/>
        </p:nvSpPr>
        <p:spPr>
          <a:xfrm>
            <a:off x="330304" y="3604175"/>
            <a:ext cx="1257968" cy="514814"/>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5597" y="124334"/>
                </a:moveTo>
                <a:lnTo>
                  <a:pt x="78812" y="230936"/>
                </a:lnTo>
              </a:path>
            </a:pathLst>
          </a:custGeom>
          <a:solidFill>
            <a:schemeClr val="lt1"/>
          </a:solidFill>
          <a:ln w="25400" cap="flat" cmpd="sng">
            <a:solidFill>
              <a:srgbClr val="AC9D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4C004C"/>
                </a:solidFill>
                <a:latin typeface="Arial"/>
                <a:ea typeface="Arial"/>
                <a:cs typeface="Arial"/>
                <a:sym typeface="Arial"/>
              </a:rPr>
              <a:t>distance</a:t>
            </a:r>
            <a:endParaRPr/>
          </a:p>
          <a:p>
            <a:pPr marL="0" marR="0" lvl="0" indent="0" algn="ctr" rtl="0">
              <a:spcBef>
                <a:spcPts val="0"/>
              </a:spcBef>
              <a:spcAft>
                <a:spcPts val="0"/>
              </a:spcAft>
              <a:buNone/>
            </a:pPr>
            <a:r>
              <a:rPr lang="en-US" sz="1800">
                <a:solidFill>
                  <a:srgbClr val="4C004C"/>
                </a:solidFill>
                <a:latin typeface="Arial"/>
                <a:ea typeface="Arial"/>
                <a:cs typeface="Arial"/>
                <a:sym typeface="Arial"/>
              </a:rPr>
              <a:t>+1 cm</a:t>
            </a:r>
            <a:endParaRPr sz="1800">
              <a:solidFill>
                <a:srgbClr val="4C004C"/>
              </a:solidFill>
              <a:latin typeface="Arial"/>
              <a:ea typeface="Arial"/>
              <a:cs typeface="Arial"/>
              <a:sym typeface="Arial"/>
            </a:endParaRPr>
          </a:p>
        </p:txBody>
      </p:sp>
      <p:sp>
        <p:nvSpPr>
          <p:cNvPr id="515" name="Google Shape;515;p31"/>
          <p:cNvSpPr/>
          <p:nvPr/>
        </p:nvSpPr>
        <p:spPr>
          <a:xfrm>
            <a:off x="2423503" y="5174966"/>
            <a:ext cx="1257968" cy="514814"/>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744" y="24233"/>
                </a:moveTo>
                <a:lnTo>
                  <a:pt x="-59804" y="-62147"/>
                </a:lnTo>
              </a:path>
            </a:pathLst>
          </a:custGeom>
          <a:solidFill>
            <a:schemeClr val="lt1"/>
          </a:solidFill>
          <a:ln w="25400" cap="flat" cmpd="sng">
            <a:solidFill>
              <a:srgbClr val="AC9D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4C004C"/>
                </a:solidFill>
                <a:latin typeface="Arial"/>
                <a:ea typeface="Arial"/>
                <a:cs typeface="Arial"/>
                <a:sym typeface="Arial"/>
              </a:rPr>
              <a:t>distance</a:t>
            </a:r>
            <a:endParaRPr/>
          </a:p>
          <a:p>
            <a:pPr marL="0" marR="0" lvl="0" indent="0" algn="ctr" rtl="0">
              <a:spcBef>
                <a:spcPts val="0"/>
              </a:spcBef>
              <a:spcAft>
                <a:spcPts val="0"/>
              </a:spcAft>
              <a:buNone/>
            </a:pPr>
            <a:r>
              <a:rPr lang="en-US" sz="1800">
                <a:solidFill>
                  <a:srgbClr val="4C004C"/>
                </a:solidFill>
                <a:latin typeface="Arial"/>
                <a:ea typeface="Arial"/>
                <a:cs typeface="Arial"/>
                <a:sym typeface="Arial"/>
              </a:rPr>
              <a:t>0 cm</a:t>
            </a:r>
            <a:endParaRPr sz="1800">
              <a:solidFill>
                <a:srgbClr val="4C004C"/>
              </a:solidFill>
              <a:latin typeface="Arial"/>
              <a:ea typeface="Arial"/>
              <a:cs typeface="Arial"/>
              <a:sym typeface="Arial"/>
            </a:endParaRPr>
          </a:p>
        </p:txBody>
      </p:sp>
      <p:sp>
        <p:nvSpPr>
          <p:cNvPr id="516" name="Google Shape;516;p31"/>
          <p:cNvSpPr/>
          <p:nvPr/>
        </p:nvSpPr>
        <p:spPr>
          <a:xfrm>
            <a:off x="1357296" y="274508"/>
            <a:ext cx="6258600" cy="831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660066"/>
              </a:buClr>
              <a:buSzPts val="2400"/>
              <a:buFont typeface="Arial"/>
              <a:buNone/>
            </a:pPr>
            <a:r>
              <a:rPr lang="en-US" sz="2400" b="1">
                <a:solidFill>
                  <a:srgbClr val="660066"/>
                </a:solidFill>
                <a:latin typeface="Arial"/>
                <a:ea typeface="Arial"/>
                <a:cs typeface="Arial"/>
                <a:sym typeface="Arial"/>
              </a:rPr>
              <a:t>And when per-pixel calibration is applied on measured TOT values…</a:t>
            </a:r>
            <a:endParaRPr sz="2400" b="1">
              <a:solidFill>
                <a:srgbClr val="660066"/>
              </a:solidFill>
              <a:latin typeface="Arial"/>
              <a:ea typeface="Arial"/>
              <a:cs typeface="Arial"/>
              <a:sym typeface="Arial"/>
            </a:endParaRPr>
          </a:p>
        </p:txBody>
      </p:sp>
      <p:sp>
        <p:nvSpPr>
          <p:cNvPr id="517" name="Google Shape;517;p31"/>
          <p:cNvSpPr txBox="1"/>
          <p:nvPr/>
        </p:nvSpPr>
        <p:spPr>
          <a:xfrm>
            <a:off x="834716" y="1645865"/>
            <a:ext cx="3244200" cy="34080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600"/>
              <a:buFont typeface="Tahoma"/>
              <a:buNone/>
            </a:pPr>
            <a:r>
              <a:rPr lang="en-US" sz="1600">
                <a:solidFill>
                  <a:srgbClr val="40458C"/>
                </a:solidFill>
                <a:latin typeface="Tahoma"/>
                <a:ea typeface="Tahoma"/>
                <a:cs typeface="Tahoma"/>
                <a:sym typeface="Tahoma"/>
              </a:rPr>
              <a:t>Exemplar </a:t>
            </a:r>
            <a:r>
              <a:rPr lang="en-US" sz="1600" baseline="30000">
                <a:solidFill>
                  <a:srgbClr val="40458C"/>
                </a:solidFill>
                <a:latin typeface="Tahoma"/>
                <a:ea typeface="Tahoma"/>
                <a:cs typeface="Tahoma"/>
                <a:sym typeface="Tahoma"/>
              </a:rPr>
              <a:t>241</a:t>
            </a:r>
            <a:r>
              <a:rPr lang="en-US" sz="1600">
                <a:solidFill>
                  <a:srgbClr val="40458C"/>
                </a:solidFill>
                <a:latin typeface="Tahoma"/>
                <a:ea typeface="Tahoma"/>
                <a:cs typeface="Tahoma"/>
                <a:sym typeface="Tahoma"/>
              </a:rPr>
              <a:t>Am spectra</a:t>
            </a:r>
            <a:endParaRPr sz="1600">
              <a:solidFill>
                <a:srgbClr val="40458C"/>
              </a:solidFill>
              <a:latin typeface="Tahoma"/>
              <a:ea typeface="Tahoma"/>
              <a:cs typeface="Tahoma"/>
              <a:sym typeface="Tahoma"/>
            </a:endParaRPr>
          </a:p>
        </p:txBody>
      </p:sp>
      <p:sp>
        <p:nvSpPr>
          <p:cNvPr id="518" name="Google Shape;518;p31"/>
          <p:cNvSpPr txBox="1"/>
          <p:nvPr/>
        </p:nvSpPr>
        <p:spPr>
          <a:xfrm>
            <a:off x="3944914" y="5264609"/>
            <a:ext cx="4961100" cy="833400"/>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600"/>
              <a:buFont typeface="Tahoma"/>
              <a:buNone/>
            </a:pPr>
            <a:r>
              <a:rPr lang="en-US" sz="1600">
                <a:solidFill>
                  <a:srgbClr val="40458C"/>
                </a:solidFill>
                <a:latin typeface="Tahoma"/>
                <a:ea typeface="Tahoma"/>
                <a:cs typeface="Tahoma"/>
                <a:sym typeface="Tahoma"/>
              </a:rPr>
              <a:t>Exemplar </a:t>
            </a:r>
            <a:r>
              <a:rPr lang="en-US" sz="1600" baseline="30000">
                <a:solidFill>
                  <a:srgbClr val="40458C"/>
                </a:solidFill>
                <a:latin typeface="Tahoma"/>
                <a:ea typeface="Tahoma"/>
                <a:cs typeface="Tahoma"/>
                <a:sym typeface="Tahoma"/>
              </a:rPr>
              <a:t>241</a:t>
            </a:r>
            <a:r>
              <a:rPr lang="en-US" sz="1600">
                <a:solidFill>
                  <a:srgbClr val="40458C"/>
                </a:solidFill>
                <a:latin typeface="Tahoma"/>
                <a:ea typeface="Tahoma"/>
                <a:cs typeface="Tahoma"/>
                <a:sym typeface="Tahoma"/>
              </a:rPr>
              <a:t>Am alpha spectrum measured in air at two different distances between the radiation source and the Timepix detector</a:t>
            </a:r>
            <a:endParaRPr sz="1600">
              <a:solidFill>
                <a:srgbClr val="40458C"/>
              </a:solidFill>
              <a:latin typeface="Tahoma"/>
              <a:ea typeface="Tahoma"/>
              <a:cs typeface="Tahoma"/>
              <a:sym typeface="Tahoma"/>
            </a:endParaRPr>
          </a:p>
        </p:txBody>
      </p:sp>
      <p:sp>
        <p:nvSpPr>
          <p:cNvPr id="519" name="Google Shape;519;p31"/>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4"/>
          <p:cNvSpPr txBox="1">
            <a:spLocks noGrp="1"/>
          </p:cNvSpPr>
          <p:nvPr>
            <p:ph type="title"/>
          </p:nvPr>
        </p:nvSpPr>
        <p:spPr>
          <a:xfrm>
            <a:off x="1584125" y="149225"/>
            <a:ext cx="3415800" cy="10233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sz="3200" b="1">
                <a:solidFill>
                  <a:srgbClr val="2E75B5"/>
                </a:solidFill>
              </a:rPr>
              <a:t>CERN Medipix</a:t>
            </a:r>
            <a:endParaRPr b="1">
              <a:solidFill>
                <a:srgbClr val="2E75B5"/>
              </a:solidFill>
            </a:endParaRPr>
          </a:p>
          <a:p>
            <a:pPr marL="0" lvl="0" indent="0" algn="l" rtl="0">
              <a:spcBef>
                <a:spcPts val="0"/>
              </a:spcBef>
              <a:spcAft>
                <a:spcPts val="0"/>
              </a:spcAft>
              <a:buNone/>
            </a:pPr>
            <a:r>
              <a:rPr lang="en-US" sz="3200" b="1">
                <a:solidFill>
                  <a:srgbClr val="2E75B5"/>
                </a:solidFill>
              </a:rPr>
              <a:t>Collaboration</a:t>
            </a:r>
            <a:endParaRPr sz="3200" b="1">
              <a:solidFill>
                <a:srgbClr val="2E75B5"/>
              </a:solidFill>
            </a:endParaRPr>
          </a:p>
        </p:txBody>
      </p:sp>
      <p:sp>
        <p:nvSpPr>
          <p:cNvPr id="155" name="Google Shape;155;p14"/>
          <p:cNvSpPr txBox="1">
            <a:spLocks noGrp="1"/>
          </p:cNvSpPr>
          <p:nvPr>
            <p:ph type="sldNum" idx="12"/>
          </p:nvPr>
        </p:nvSpPr>
        <p:spPr>
          <a:xfrm>
            <a:off x="83100" y="64545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56" name="Google Shape;156;p14"/>
          <p:cNvSpPr txBox="1">
            <a:spLocks noGrp="1"/>
          </p:cNvSpPr>
          <p:nvPr>
            <p:ph type="body" idx="1"/>
          </p:nvPr>
        </p:nvSpPr>
        <p:spPr>
          <a:xfrm>
            <a:off x="768900" y="1172525"/>
            <a:ext cx="7782300" cy="1023300"/>
          </a:xfrm>
          <a:prstGeom prst="rect">
            <a:avLst/>
          </a:prstGeom>
          <a:ln>
            <a:noFill/>
          </a:ln>
        </p:spPr>
        <p:txBody>
          <a:bodyPr spcFirstLastPara="1" wrap="square" lIns="91425" tIns="45700" rIns="91425" bIns="45700" anchor="t" anchorCtr="0">
            <a:noAutofit/>
          </a:bodyPr>
          <a:lstStyle/>
          <a:p>
            <a:pPr marL="457200" lvl="0" indent="-342900" algn="l" rtl="0">
              <a:spcBef>
                <a:spcPts val="400"/>
              </a:spcBef>
              <a:spcAft>
                <a:spcPts val="0"/>
              </a:spcAft>
              <a:buSzPts val="1800"/>
              <a:buChar char="◆"/>
            </a:pPr>
            <a:r>
              <a:rPr lang="en-US"/>
              <a:t>Development of pixel detectors</a:t>
            </a:r>
            <a:endParaRPr/>
          </a:p>
          <a:p>
            <a:pPr marL="457200" lvl="0" indent="-342900" algn="l" rtl="0">
              <a:spcBef>
                <a:spcPts val="0"/>
              </a:spcBef>
              <a:spcAft>
                <a:spcPts val="0"/>
              </a:spcAft>
              <a:buSzPts val="1800"/>
              <a:buChar char="◆"/>
            </a:pPr>
            <a:r>
              <a:rPr lang="en-US"/>
              <a:t>Technology transfer initiative</a:t>
            </a:r>
            <a:endParaRPr b="1"/>
          </a:p>
          <a:p>
            <a:pPr marL="457200" lvl="0" indent="-342900" algn="l" rtl="0">
              <a:spcBef>
                <a:spcPts val="0"/>
              </a:spcBef>
              <a:spcAft>
                <a:spcPts val="0"/>
              </a:spcAft>
              <a:buSzPts val="1800"/>
              <a:buChar char="◆"/>
            </a:pPr>
            <a:r>
              <a:rPr lang="en-US" b="1"/>
              <a:t>Application of pixel detectors in the field of education</a:t>
            </a:r>
            <a:endParaRPr b="1"/>
          </a:p>
        </p:txBody>
      </p:sp>
      <p:pic>
        <p:nvPicPr>
          <p:cNvPr id="157" name="Google Shape;157;p14"/>
          <p:cNvPicPr preferRelativeResize="0"/>
          <p:nvPr/>
        </p:nvPicPr>
        <p:blipFill>
          <a:blip r:embed="rId3">
            <a:alphaModFix/>
          </a:blip>
          <a:stretch>
            <a:fillRect/>
          </a:stretch>
        </p:blipFill>
        <p:spPr>
          <a:xfrm>
            <a:off x="0" y="2203400"/>
            <a:ext cx="9144002" cy="4249500"/>
          </a:xfrm>
          <a:prstGeom prst="rect">
            <a:avLst/>
          </a:prstGeom>
          <a:noFill/>
          <a:ln>
            <a:noFill/>
          </a:ln>
        </p:spPr>
      </p:pic>
      <p:sp>
        <p:nvSpPr>
          <p:cNvPr id="158" name="Google Shape;158;p14"/>
          <p:cNvSpPr/>
          <p:nvPr/>
        </p:nvSpPr>
        <p:spPr>
          <a:xfrm>
            <a:off x="3213534" y="4450210"/>
            <a:ext cx="2780400" cy="1902900"/>
          </a:xfrm>
          <a:prstGeom prst="roundRect">
            <a:avLst>
              <a:gd name="adj" fmla="val 16667"/>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9" name="Google Shape;159;p14"/>
          <p:cNvPicPr preferRelativeResize="0"/>
          <p:nvPr/>
        </p:nvPicPr>
        <p:blipFill>
          <a:blip r:embed="rId4">
            <a:alphaModFix/>
          </a:blip>
          <a:stretch>
            <a:fillRect/>
          </a:stretch>
        </p:blipFill>
        <p:spPr>
          <a:xfrm>
            <a:off x="5950100" y="283325"/>
            <a:ext cx="1920789" cy="763601"/>
          </a:xfrm>
          <a:prstGeom prst="rect">
            <a:avLst/>
          </a:prstGeom>
          <a:noFill/>
          <a:ln>
            <a:noFill/>
          </a:ln>
        </p:spPr>
      </p:pic>
      <p:pic>
        <p:nvPicPr>
          <p:cNvPr id="160" name="Google Shape;160;p14"/>
          <p:cNvPicPr preferRelativeResize="0"/>
          <p:nvPr/>
        </p:nvPicPr>
        <p:blipFill rotWithShape="1">
          <a:blip r:embed="rId5">
            <a:alphaModFix/>
          </a:blip>
          <a:srcRect/>
          <a:stretch/>
        </p:blipFill>
        <p:spPr>
          <a:xfrm>
            <a:off x="5055124" y="283325"/>
            <a:ext cx="763599" cy="763599"/>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grpSp>
        <p:nvGrpSpPr>
          <p:cNvPr id="526" name="Google Shape;526;p32"/>
          <p:cNvGrpSpPr/>
          <p:nvPr/>
        </p:nvGrpSpPr>
        <p:grpSpPr>
          <a:xfrm>
            <a:off x="4864100" y="4279859"/>
            <a:ext cx="2286000" cy="2114530"/>
            <a:chOff x="4864866" y="4356439"/>
            <a:chExt cx="2286000" cy="2113896"/>
          </a:xfrm>
        </p:grpSpPr>
        <p:sp>
          <p:nvSpPr>
            <p:cNvPr id="527" name="Google Shape;527;p32"/>
            <p:cNvSpPr/>
            <p:nvPr/>
          </p:nvSpPr>
          <p:spPr>
            <a:xfrm>
              <a:off x="4864866" y="4356439"/>
              <a:ext cx="2286000" cy="1593357"/>
            </a:xfrm>
            <a:custGeom>
              <a:avLst/>
              <a:gdLst/>
              <a:ahLst/>
              <a:cxnLst/>
              <a:rect l="l" t="t" r="r" b="b"/>
              <a:pathLst>
                <a:path w="2286000" h="760759" extrusionOk="0">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rgbClr val="F7EFCC"/>
            </a:solidFill>
            <a:ln w="952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a:solidFill>
                  <a:schemeClr val="dk1"/>
                </a:solidFill>
                <a:latin typeface="Arial"/>
                <a:ea typeface="Arial"/>
                <a:cs typeface="Arial"/>
                <a:sym typeface="Arial"/>
              </a:endParaRPr>
            </a:p>
          </p:txBody>
        </p:sp>
        <p:grpSp>
          <p:nvGrpSpPr>
            <p:cNvPr id="528" name="Google Shape;528;p32"/>
            <p:cNvGrpSpPr/>
            <p:nvPr/>
          </p:nvGrpSpPr>
          <p:grpSpPr>
            <a:xfrm>
              <a:off x="5510815" y="5793946"/>
              <a:ext cx="857467" cy="676389"/>
              <a:chOff x="5510815" y="5793947"/>
              <a:chExt cx="857467" cy="372018"/>
            </a:xfrm>
          </p:grpSpPr>
          <p:cxnSp>
            <p:nvCxnSpPr>
              <p:cNvPr id="529" name="Google Shape;529;p32"/>
              <p:cNvCxnSpPr/>
              <p:nvPr/>
            </p:nvCxnSpPr>
            <p:spPr>
              <a:xfrm rot="5400000">
                <a:off x="5325600" y="5979162"/>
                <a:ext cx="372018" cy="1588"/>
              </a:xfrm>
              <a:prstGeom prst="straightConnector1">
                <a:avLst/>
              </a:prstGeom>
              <a:noFill/>
              <a:ln w="9525" cap="flat" cmpd="sng">
                <a:solidFill>
                  <a:srgbClr val="000000"/>
                </a:solidFill>
                <a:prstDash val="dash"/>
                <a:round/>
                <a:headEnd type="none" w="med" len="med"/>
                <a:tailEnd type="none" w="med" len="med"/>
              </a:ln>
            </p:spPr>
          </p:cxnSp>
          <p:cxnSp>
            <p:nvCxnSpPr>
              <p:cNvPr id="530" name="Google Shape;530;p32"/>
              <p:cNvCxnSpPr/>
              <p:nvPr/>
            </p:nvCxnSpPr>
            <p:spPr>
              <a:xfrm rot="5400000">
                <a:off x="6181479" y="5979162"/>
                <a:ext cx="372018" cy="1588"/>
              </a:xfrm>
              <a:prstGeom prst="straightConnector1">
                <a:avLst/>
              </a:prstGeom>
              <a:noFill/>
              <a:ln w="9525" cap="flat" cmpd="sng">
                <a:solidFill>
                  <a:srgbClr val="000000"/>
                </a:solidFill>
                <a:prstDash val="dash"/>
                <a:round/>
                <a:headEnd type="none" w="med" len="med"/>
                <a:tailEnd type="none" w="med" len="med"/>
              </a:ln>
            </p:spPr>
          </p:cxnSp>
        </p:grpSp>
        <p:cxnSp>
          <p:nvCxnSpPr>
            <p:cNvPr id="531" name="Google Shape;531;p32"/>
            <p:cNvCxnSpPr/>
            <p:nvPr/>
          </p:nvCxnSpPr>
          <p:spPr>
            <a:xfrm>
              <a:off x="5512404" y="6423979"/>
              <a:ext cx="855879" cy="1588"/>
            </a:xfrm>
            <a:prstGeom prst="straightConnector1">
              <a:avLst/>
            </a:prstGeom>
            <a:noFill/>
            <a:ln w="9525" cap="flat" cmpd="sng">
              <a:solidFill>
                <a:srgbClr val="000000"/>
              </a:solidFill>
              <a:prstDash val="solid"/>
              <a:round/>
              <a:headEnd type="triangle" w="med" len="med"/>
              <a:tailEnd type="triangle" w="med" len="med"/>
            </a:ln>
          </p:spPr>
        </p:cxnSp>
      </p:grpSp>
      <p:grpSp>
        <p:nvGrpSpPr>
          <p:cNvPr id="532" name="Google Shape;532;p32"/>
          <p:cNvGrpSpPr/>
          <p:nvPr/>
        </p:nvGrpSpPr>
        <p:grpSpPr>
          <a:xfrm>
            <a:off x="4865688" y="5107079"/>
            <a:ext cx="2286000" cy="1133495"/>
            <a:chOff x="4865454" y="5182841"/>
            <a:chExt cx="2286000" cy="1134516"/>
          </a:xfrm>
        </p:grpSpPr>
        <p:sp>
          <p:nvSpPr>
            <p:cNvPr id="533" name="Google Shape;533;p32"/>
            <p:cNvSpPr/>
            <p:nvPr/>
          </p:nvSpPr>
          <p:spPr>
            <a:xfrm>
              <a:off x="4865454" y="5182841"/>
              <a:ext cx="2286000" cy="761110"/>
            </a:xfrm>
            <a:custGeom>
              <a:avLst/>
              <a:gdLst/>
              <a:ahLst/>
              <a:cxnLst/>
              <a:rect l="l" t="t" r="r" b="b"/>
              <a:pathLst>
                <a:path w="2286000" h="760759" extrusionOk="0">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rgbClr val="EDDB9B"/>
            </a:solidFill>
            <a:ln w="952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a:solidFill>
                  <a:schemeClr val="dk1"/>
                </a:solidFill>
                <a:latin typeface="Arial"/>
                <a:ea typeface="Arial"/>
                <a:cs typeface="Arial"/>
                <a:sym typeface="Arial"/>
              </a:endParaRPr>
            </a:p>
          </p:txBody>
        </p:sp>
        <p:grpSp>
          <p:nvGrpSpPr>
            <p:cNvPr id="534" name="Google Shape;534;p32"/>
            <p:cNvGrpSpPr/>
            <p:nvPr/>
          </p:nvGrpSpPr>
          <p:grpSpPr>
            <a:xfrm>
              <a:off x="5597152" y="5793947"/>
              <a:ext cx="667408" cy="523410"/>
              <a:chOff x="5597152" y="5793947"/>
              <a:chExt cx="667408" cy="372018"/>
            </a:xfrm>
          </p:grpSpPr>
          <p:cxnSp>
            <p:nvCxnSpPr>
              <p:cNvPr id="535" name="Google Shape;535;p32"/>
              <p:cNvCxnSpPr/>
              <p:nvPr/>
            </p:nvCxnSpPr>
            <p:spPr>
              <a:xfrm rot="5400000">
                <a:off x="5411937" y="5979162"/>
                <a:ext cx="372018" cy="1588"/>
              </a:xfrm>
              <a:prstGeom prst="straightConnector1">
                <a:avLst/>
              </a:prstGeom>
              <a:noFill/>
              <a:ln w="9525" cap="flat" cmpd="sng">
                <a:solidFill>
                  <a:srgbClr val="000000"/>
                </a:solidFill>
                <a:prstDash val="dash"/>
                <a:round/>
                <a:headEnd type="none" w="med" len="med"/>
                <a:tailEnd type="none" w="med" len="med"/>
              </a:ln>
            </p:spPr>
          </p:cxnSp>
          <p:cxnSp>
            <p:nvCxnSpPr>
              <p:cNvPr id="536" name="Google Shape;536;p32"/>
              <p:cNvCxnSpPr/>
              <p:nvPr/>
            </p:nvCxnSpPr>
            <p:spPr>
              <a:xfrm rot="5400000">
                <a:off x="6077757" y="5979162"/>
                <a:ext cx="372018" cy="1588"/>
              </a:xfrm>
              <a:prstGeom prst="straightConnector1">
                <a:avLst/>
              </a:prstGeom>
              <a:noFill/>
              <a:ln w="9525" cap="flat" cmpd="sng">
                <a:solidFill>
                  <a:srgbClr val="000000"/>
                </a:solidFill>
                <a:prstDash val="dash"/>
                <a:round/>
                <a:headEnd type="none" w="med" len="med"/>
                <a:tailEnd type="none" w="med" len="med"/>
              </a:ln>
            </p:spPr>
          </p:cxnSp>
        </p:grpSp>
        <p:cxnSp>
          <p:nvCxnSpPr>
            <p:cNvPr id="537" name="Google Shape;537;p32"/>
            <p:cNvCxnSpPr/>
            <p:nvPr/>
          </p:nvCxnSpPr>
          <p:spPr>
            <a:xfrm>
              <a:off x="5598740" y="6271579"/>
              <a:ext cx="664232" cy="1588"/>
            </a:xfrm>
            <a:prstGeom prst="straightConnector1">
              <a:avLst/>
            </a:prstGeom>
            <a:noFill/>
            <a:ln w="9525" cap="flat" cmpd="sng">
              <a:solidFill>
                <a:srgbClr val="000000"/>
              </a:solidFill>
              <a:prstDash val="solid"/>
              <a:round/>
              <a:headEnd type="triangle" w="med" len="med"/>
              <a:tailEnd type="triangle" w="med" len="med"/>
            </a:ln>
          </p:spPr>
        </p:cxnSp>
      </p:grpSp>
      <p:sp>
        <p:nvSpPr>
          <p:cNvPr id="538" name="Google Shape;538;p32"/>
          <p:cNvSpPr txBox="1"/>
          <p:nvPr/>
        </p:nvSpPr>
        <p:spPr>
          <a:xfrm rot="10800000">
            <a:off x="5814869" y="7086718"/>
            <a:ext cx="45600" cy="456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None/>
            </a:pPr>
            <a:endParaRPr sz="900">
              <a:solidFill>
                <a:schemeClr val="dk1"/>
              </a:solidFill>
              <a:latin typeface="Tahoma"/>
              <a:ea typeface="Tahoma"/>
              <a:cs typeface="Tahoma"/>
              <a:sym typeface="Tahoma"/>
            </a:endParaRPr>
          </a:p>
        </p:txBody>
      </p:sp>
      <p:sp>
        <p:nvSpPr>
          <p:cNvPr id="539" name="Google Shape;539;p32"/>
          <p:cNvSpPr txBox="1"/>
          <p:nvPr/>
        </p:nvSpPr>
        <p:spPr>
          <a:xfrm>
            <a:off x="1098550" y="533400"/>
            <a:ext cx="6977100" cy="8334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None/>
            </a:pPr>
            <a:r>
              <a:rPr lang="en-US" sz="3200" b="1">
                <a:solidFill>
                  <a:schemeClr val="dk2"/>
                </a:solidFill>
                <a:latin typeface="Tahoma"/>
                <a:ea typeface="Tahoma"/>
                <a:cs typeface="Tahoma"/>
                <a:sym typeface="Tahoma"/>
              </a:rPr>
              <a:t>Charge Sharing Effect</a:t>
            </a:r>
            <a:endParaRPr sz="3200" b="1">
              <a:solidFill>
                <a:schemeClr val="dk2"/>
              </a:solidFill>
              <a:latin typeface="Tahoma"/>
              <a:ea typeface="Tahoma"/>
              <a:cs typeface="Tahoma"/>
              <a:sym typeface="Tahoma"/>
            </a:endParaRPr>
          </a:p>
          <a:p>
            <a:pPr marL="0" marR="0" lvl="0" indent="0" algn="ctr" rtl="0">
              <a:spcBef>
                <a:spcPts val="0"/>
              </a:spcBef>
              <a:spcAft>
                <a:spcPts val="0"/>
              </a:spcAft>
              <a:buNone/>
            </a:pPr>
            <a:r>
              <a:rPr lang="en-US" sz="3200" b="1" i="1">
                <a:solidFill>
                  <a:schemeClr val="dk2"/>
                </a:solidFill>
                <a:latin typeface="Tahoma"/>
                <a:ea typeface="Tahoma"/>
                <a:cs typeface="Tahoma"/>
                <a:sym typeface="Tahoma"/>
              </a:rPr>
              <a:t>creation of clusters</a:t>
            </a:r>
            <a:endParaRPr sz="3200" b="1" i="1">
              <a:solidFill>
                <a:schemeClr val="dk2"/>
              </a:solidFill>
              <a:latin typeface="Tahoma"/>
              <a:ea typeface="Tahoma"/>
              <a:cs typeface="Tahoma"/>
              <a:sym typeface="Tahoma"/>
            </a:endParaRPr>
          </a:p>
        </p:txBody>
      </p:sp>
      <p:sp>
        <p:nvSpPr>
          <p:cNvPr id="540" name="Google Shape;540;p32" descr="Rectangle: Click to edit Master text styles&#10;Second level&#10;Third level&#10;Fourth level&#10;Fifth level"/>
          <p:cNvSpPr txBox="1"/>
          <p:nvPr/>
        </p:nvSpPr>
        <p:spPr>
          <a:xfrm>
            <a:off x="561975" y="1473200"/>
            <a:ext cx="4124700" cy="45708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hlink"/>
              </a:buClr>
              <a:buSzPts val="1540"/>
              <a:buFont typeface="Noto Sans Symbols"/>
              <a:buChar char="•"/>
            </a:pPr>
            <a:r>
              <a:rPr lang="en-US" sz="1400">
                <a:solidFill>
                  <a:schemeClr val="dk1"/>
                </a:solidFill>
                <a:latin typeface="Tahoma"/>
                <a:ea typeface="Tahoma"/>
                <a:cs typeface="Tahoma"/>
                <a:sym typeface="Tahoma"/>
              </a:rPr>
              <a:t>Ionizing particle creates a charge in the sensor.</a:t>
            </a:r>
            <a:endParaRPr/>
          </a:p>
          <a:p>
            <a:pPr marL="342900" marR="0" lvl="0" indent="-342900" algn="l" rtl="0">
              <a:spcBef>
                <a:spcPts val="280"/>
              </a:spcBef>
              <a:spcAft>
                <a:spcPts val="0"/>
              </a:spcAft>
              <a:buClr>
                <a:schemeClr val="hlink"/>
              </a:buClr>
              <a:buSzPts val="1540"/>
              <a:buFont typeface="Noto Sans Symbols"/>
              <a:buChar char="•"/>
            </a:pPr>
            <a:r>
              <a:rPr lang="en-US" sz="1400">
                <a:solidFill>
                  <a:schemeClr val="dk1"/>
                </a:solidFill>
                <a:latin typeface="Tahoma"/>
                <a:ea typeface="Tahoma"/>
                <a:cs typeface="Tahoma"/>
                <a:sym typeface="Tahoma"/>
              </a:rPr>
              <a:t>The charge is collected by external electric field =&gt; the process takes some time</a:t>
            </a:r>
            <a:endParaRPr/>
          </a:p>
          <a:p>
            <a:pPr marL="342900" marR="0" lvl="0" indent="-342900" algn="l" rtl="0">
              <a:spcBef>
                <a:spcPts val="280"/>
              </a:spcBef>
              <a:spcAft>
                <a:spcPts val="0"/>
              </a:spcAft>
              <a:buClr>
                <a:schemeClr val="hlink"/>
              </a:buClr>
              <a:buSzPts val="1540"/>
              <a:buFont typeface="Noto Sans Symbols"/>
              <a:buChar char="•"/>
            </a:pPr>
            <a:r>
              <a:rPr lang="en-US" sz="1400">
                <a:solidFill>
                  <a:schemeClr val="dk1"/>
                </a:solidFill>
                <a:latin typeface="Tahoma"/>
                <a:ea typeface="Tahoma"/>
                <a:cs typeface="Tahoma"/>
                <a:sym typeface="Tahoma"/>
              </a:rPr>
              <a:t>Due to charge diffusion the charge cloud expands</a:t>
            </a:r>
            <a:endParaRPr/>
          </a:p>
          <a:p>
            <a:pPr marL="342900" marR="0" lvl="0" indent="-342900" algn="l" rtl="0">
              <a:spcBef>
                <a:spcPts val="280"/>
              </a:spcBef>
              <a:spcAft>
                <a:spcPts val="0"/>
              </a:spcAft>
              <a:buClr>
                <a:schemeClr val="hlink"/>
              </a:buClr>
              <a:buSzPts val="1540"/>
              <a:buFont typeface="Noto Sans Symbols"/>
              <a:buChar char="•"/>
            </a:pPr>
            <a:r>
              <a:rPr lang="en-US" sz="1400">
                <a:solidFill>
                  <a:schemeClr val="dk1"/>
                </a:solidFill>
                <a:latin typeface="Tahoma"/>
                <a:ea typeface="Tahoma"/>
                <a:cs typeface="Tahoma"/>
                <a:sym typeface="Tahoma"/>
              </a:rPr>
              <a:t>The charge cloud can overlap several adjacent pixels =&gt; </a:t>
            </a:r>
            <a:r>
              <a:rPr lang="en-US" sz="1400" b="1">
                <a:solidFill>
                  <a:schemeClr val="dk1"/>
                </a:solidFill>
                <a:latin typeface="Tahoma"/>
                <a:ea typeface="Tahoma"/>
                <a:cs typeface="Tahoma"/>
                <a:sym typeface="Tahoma"/>
              </a:rPr>
              <a:t>CLUSTER</a:t>
            </a:r>
            <a:endParaRPr/>
          </a:p>
          <a:p>
            <a:pPr marL="342900" marR="0" lvl="0" indent="-342900" algn="l" rtl="0">
              <a:spcBef>
                <a:spcPts val="280"/>
              </a:spcBef>
              <a:spcAft>
                <a:spcPts val="0"/>
              </a:spcAft>
              <a:buClr>
                <a:schemeClr val="hlink"/>
              </a:buClr>
              <a:buSzPts val="1540"/>
              <a:buFont typeface="Noto Sans Symbols"/>
              <a:buChar char="•"/>
            </a:pPr>
            <a:r>
              <a:rPr lang="en-US" sz="1400">
                <a:solidFill>
                  <a:schemeClr val="dk1"/>
                </a:solidFill>
                <a:latin typeface="Tahoma"/>
                <a:ea typeface="Tahoma"/>
                <a:cs typeface="Tahoma"/>
                <a:sym typeface="Tahoma"/>
              </a:rPr>
              <a:t>Pixels in a cluster will detect the charge if it is higher than certain threshold</a:t>
            </a:r>
            <a:endParaRPr sz="1400">
              <a:solidFill>
                <a:schemeClr val="dk1"/>
              </a:solidFill>
              <a:latin typeface="Tahoma"/>
              <a:ea typeface="Tahoma"/>
              <a:cs typeface="Tahoma"/>
              <a:sym typeface="Tahoma"/>
            </a:endParaRPr>
          </a:p>
          <a:p>
            <a:pPr marL="342900" marR="0" lvl="0" indent="-342900" algn="l" rtl="0">
              <a:spcBef>
                <a:spcPts val="280"/>
              </a:spcBef>
              <a:spcAft>
                <a:spcPts val="0"/>
              </a:spcAft>
              <a:buNone/>
            </a:pPr>
            <a:r>
              <a:rPr lang="en-US" sz="1400" b="1">
                <a:solidFill>
                  <a:schemeClr val="dk1"/>
                </a:solidFill>
                <a:latin typeface="Tahoma"/>
                <a:ea typeface="Tahoma"/>
                <a:cs typeface="Tahoma"/>
                <a:sym typeface="Tahoma"/>
              </a:rPr>
              <a:t>The Cluster size depends on:</a:t>
            </a:r>
            <a:endParaRPr/>
          </a:p>
          <a:p>
            <a:pPr marL="342900" marR="0" lvl="0" indent="-342900" algn="l" rtl="0">
              <a:spcBef>
                <a:spcPts val="280"/>
              </a:spcBef>
              <a:spcAft>
                <a:spcPts val="0"/>
              </a:spcAft>
              <a:buClr>
                <a:schemeClr val="hlink"/>
              </a:buClr>
              <a:buSzPts val="1540"/>
              <a:buFont typeface="Tahoma"/>
              <a:buChar char="•"/>
            </a:pPr>
            <a:r>
              <a:rPr lang="en-US" sz="1400">
                <a:solidFill>
                  <a:srgbClr val="FF0000"/>
                </a:solidFill>
                <a:latin typeface="Tahoma"/>
                <a:ea typeface="Tahoma"/>
                <a:cs typeface="Tahoma"/>
                <a:sym typeface="Tahoma"/>
              </a:rPr>
              <a:t>Particle energy and range</a:t>
            </a:r>
            <a:endParaRPr sz="1400">
              <a:solidFill>
                <a:srgbClr val="FF0000"/>
              </a:solidFill>
              <a:latin typeface="Tahoma"/>
              <a:ea typeface="Tahoma"/>
              <a:cs typeface="Tahoma"/>
              <a:sym typeface="Tahoma"/>
            </a:endParaRPr>
          </a:p>
          <a:p>
            <a:pPr marL="342900" marR="0" lvl="0" indent="-342900" algn="l" rtl="0">
              <a:spcBef>
                <a:spcPts val="280"/>
              </a:spcBef>
              <a:spcAft>
                <a:spcPts val="0"/>
              </a:spcAft>
              <a:buClr>
                <a:schemeClr val="hlink"/>
              </a:buClr>
              <a:buSzPts val="1540"/>
              <a:buFont typeface="Tahoma"/>
              <a:buChar char="•"/>
            </a:pPr>
            <a:r>
              <a:rPr lang="en-US" sz="1400">
                <a:solidFill>
                  <a:srgbClr val="0000FF"/>
                </a:solidFill>
                <a:latin typeface="Tahoma"/>
                <a:ea typeface="Tahoma"/>
                <a:cs typeface="Tahoma"/>
                <a:sym typeface="Tahoma"/>
              </a:rPr>
              <a:t>Depth of interaction</a:t>
            </a:r>
            <a:endParaRPr/>
          </a:p>
          <a:p>
            <a:pPr marL="342900" marR="0" lvl="0" indent="-342900" algn="l" rtl="0">
              <a:spcBef>
                <a:spcPts val="280"/>
              </a:spcBef>
              <a:spcAft>
                <a:spcPts val="0"/>
              </a:spcAft>
              <a:buClr>
                <a:schemeClr val="hlink"/>
              </a:buClr>
              <a:buSzPts val="1540"/>
              <a:buFont typeface="Tahoma"/>
              <a:buChar char="•"/>
            </a:pPr>
            <a:r>
              <a:rPr lang="en-US" sz="1400">
                <a:solidFill>
                  <a:srgbClr val="0000FF"/>
                </a:solidFill>
                <a:latin typeface="Tahoma"/>
                <a:ea typeface="Tahoma"/>
                <a:cs typeface="Tahoma"/>
                <a:sym typeface="Tahoma"/>
              </a:rPr>
              <a:t>Detector Bias Voltage</a:t>
            </a:r>
            <a:endParaRPr/>
          </a:p>
          <a:p>
            <a:pPr marL="342900" marR="0" lvl="0" indent="-342900" algn="l" rtl="0">
              <a:spcBef>
                <a:spcPts val="280"/>
              </a:spcBef>
              <a:spcAft>
                <a:spcPts val="0"/>
              </a:spcAft>
              <a:buClr>
                <a:schemeClr val="hlink"/>
              </a:buClr>
              <a:buSzPts val="1540"/>
              <a:buFont typeface="Tahoma"/>
              <a:buChar char="•"/>
            </a:pPr>
            <a:r>
              <a:rPr lang="en-US" sz="1400">
                <a:solidFill>
                  <a:srgbClr val="0000FF"/>
                </a:solidFill>
                <a:latin typeface="Tahoma"/>
                <a:ea typeface="Tahoma"/>
                <a:cs typeface="Tahoma"/>
                <a:sym typeface="Tahoma"/>
              </a:rPr>
              <a:t>Local CCE (e.g. due to a material inhomogeneities and radiation damage)</a:t>
            </a:r>
            <a:endParaRPr sz="1400">
              <a:solidFill>
                <a:srgbClr val="0000FF"/>
              </a:solidFill>
              <a:latin typeface="Tahoma"/>
              <a:ea typeface="Tahoma"/>
              <a:cs typeface="Tahoma"/>
              <a:sym typeface="Tahoma"/>
            </a:endParaRPr>
          </a:p>
          <a:p>
            <a:pPr marL="342900" marR="0" lvl="0" indent="-342900" algn="l" rtl="0">
              <a:spcBef>
                <a:spcPts val="280"/>
              </a:spcBef>
              <a:spcAft>
                <a:spcPts val="0"/>
              </a:spcAft>
              <a:buNone/>
            </a:pPr>
            <a:endParaRPr sz="1400">
              <a:solidFill>
                <a:schemeClr val="dk1"/>
              </a:solidFill>
              <a:latin typeface="Tahoma"/>
              <a:ea typeface="Tahoma"/>
              <a:cs typeface="Tahoma"/>
              <a:sym typeface="Tahoma"/>
            </a:endParaRPr>
          </a:p>
        </p:txBody>
      </p:sp>
      <p:cxnSp>
        <p:nvCxnSpPr>
          <p:cNvPr id="541" name="Google Shape;541;p32"/>
          <p:cNvCxnSpPr/>
          <p:nvPr/>
        </p:nvCxnSpPr>
        <p:spPr>
          <a:xfrm>
            <a:off x="4835525" y="5876925"/>
            <a:ext cx="2603400" cy="1500"/>
          </a:xfrm>
          <a:prstGeom prst="straightConnector1">
            <a:avLst/>
          </a:prstGeom>
          <a:noFill/>
          <a:ln w="9525" cap="flat" cmpd="sng">
            <a:solidFill>
              <a:srgbClr val="000000"/>
            </a:solidFill>
            <a:prstDash val="solid"/>
            <a:round/>
            <a:headEnd type="none" w="med" len="med"/>
            <a:tailEnd type="none" w="med" len="med"/>
          </a:ln>
        </p:spPr>
      </p:cxnSp>
      <p:grpSp>
        <p:nvGrpSpPr>
          <p:cNvPr id="542" name="Google Shape;542;p32"/>
          <p:cNvGrpSpPr/>
          <p:nvPr/>
        </p:nvGrpSpPr>
        <p:grpSpPr>
          <a:xfrm>
            <a:off x="4864100" y="5567201"/>
            <a:ext cx="2286000" cy="522272"/>
            <a:chOff x="4864866" y="5642856"/>
            <a:chExt cx="2286000" cy="523109"/>
          </a:xfrm>
        </p:grpSpPr>
        <p:sp>
          <p:nvSpPr>
            <p:cNvPr id="543" name="Google Shape;543;p32"/>
            <p:cNvSpPr/>
            <p:nvPr/>
          </p:nvSpPr>
          <p:spPr>
            <a:xfrm>
              <a:off x="4864866" y="5642856"/>
              <a:ext cx="2286000" cy="303689"/>
            </a:xfrm>
            <a:custGeom>
              <a:avLst/>
              <a:gdLst/>
              <a:ahLst/>
              <a:cxnLst/>
              <a:rect l="l" t="t" r="r" b="b"/>
              <a:pathLst>
                <a:path w="2286000" h="760759" extrusionOk="0">
                  <a:moveTo>
                    <a:pt x="0" y="760759"/>
                  </a:moveTo>
                  <a:cubicBezTo>
                    <a:pt x="221742" y="759997"/>
                    <a:pt x="443484" y="759235"/>
                    <a:pt x="576072" y="715039"/>
                  </a:cubicBezTo>
                  <a:cubicBezTo>
                    <a:pt x="708660" y="670843"/>
                    <a:pt x="736092" y="596167"/>
                    <a:pt x="795528" y="495583"/>
                  </a:cubicBezTo>
                  <a:cubicBezTo>
                    <a:pt x="854964" y="394999"/>
                    <a:pt x="893064" y="193831"/>
                    <a:pt x="932688" y="111535"/>
                  </a:cubicBezTo>
                  <a:cubicBezTo>
                    <a:pt x="972312" y="29239"/>
                    <a:pt x="998220" y="0"/>
                    <a:pt x="1033272" y="1807"/>
                  </a:cubicBezTo>
                  <a:cubicBezTo>
                    <a:pt x="1068324" y="3614"/>
                    <a:pt x="1096896" y="42075"/>
                    <a:pt x="1143000" y="122376"/>
                  </a:cubicBezTo>
                  <a:cubicBezTo>
                    <a:pt x="1189104" y="202677"/>
                    <a:pt x="1239820" y="379404"/>
                    <a:pt x="1309896" y="483611"/>
                  </a:cubicBezTo>
                  <a:cubicBezTo>
                    <a:pt x="1380000" y="580864"/>
                    <a:pt x="1400940" y="661228"/>
                    <a:pt x="1563624" y="705895"/>
                  </a:cubicBezTo>
                  <a:cubicBezTo>
                    <a:pt x="1726308" y="750562"/>
                    <a:pt x="2286000" y="751615"/>
                    <a:pt x="2286000" y="751615"/>
                  </a:cubicBezTo>
                </a:path>
              </a:pathLst>
            </a:custGeom>
            <a:solidFill>
              <a:srgbClr val="DFBF32"/>
            </a:solidFill>
            <a:ln w="952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a:solidFill>
                  <a:schemeClr val="dk1"/>
                </a:solidFill>
                <a:latin typeface="Arial"/>
                <a:ea typeface="Arial"/>
                <a:cs typeface="Arial"/>
                <a:sym typeface="Arial"/>
              </a:endParaRPr>
            </a:p>
          </p:txBody>
        </p:sp>
        <p:cxnSp>
          <p:nvCxnSpPr>
            <p:cNvPr id="544" name="Google Shape;544;p32"/>
            <p:cNvCxnSpPr/>
            <p:nvPr/>
          </p:nvCxnSpPr>
          <p:spPr>
            <a:xfrm rot="5400000">
              <a:off x="5533044" y="5979162"/>
              <a:ext cx="372018" cy="1588"/>
            </a:xfrm>
            <a:prstGeom prst="straightConnector1">
              <a:avLst/>
            </a:prstGeom>
            <a:noFill/>
            <a:ln w="9525" cap="flat" cmpd="sng">
              <a:solidFill>
                <a:srgbClr val="000000"/>
              </a:solidFill>
              <a:prstDash val="dash"/>
              <a:round/>
              <a:headEnd type="none" w="med" len="med"/>
              <a:tailEnd type="none" w="med" len="med"/>
            </a:ln>
          </p:spPr>
        </p:cxnSp>
        <p:cxnSp>
          <p:nvCxnSpPr>
            <p:cNvPr id="545" name="Google Shape;545;p32"/>
            <p:cNvCxnSpPr/>
            <p:nvPr/>
          </p:nvCxnSpPr>
          <p:spPr>
            <a:xfrm rot="5400000">
              <a:off x="5925357" y="5979162"/>
              <a:ext cx="372018" cy="1588"/>
            </a:xfrm>
            <a:prstGeom prst="straightConnector1">
              <a:avLst/>
            </a:prstGeom>
            <a:noFill/>
            <a:ln w="9525" cap="flat" cmpd="sng">
              <a:solidFill>
                <a:srgbClr val="000000"/>
              </a:solidFill>
              <a:prstDash val="dash"/>
              <a:round/>
              <a:headEnd type="none" w="med" len="med"/>
              <a:tailEnd type="none" w="med" len="med"/>
            </a:ln>
          </p:spPr>
        </p:cxnSp>
        <p:cxnSp>
          <p:nvCxnSpPr>
            <p:cNvPr id="546" name="Google Shape;546;p32"/>
            <p:cNvCxnSpPr/>
            <p:nvPr/>
          </p:nvCxnSpPr>
          <p:spPr>
            <a:xfrm>
              <a:off x="5719847" y="6119179"/>
              <a:ext cx="390725" cy="1588"/>
            </a:xfrm>
            <a:prstGeom prst="straightConnector1">
              <a:avLst/>
            </a:prstGeom>
            <a:noFill/>
            <a:ln w="9525" cap="flat" cmpd="sng">
              <a:solidFill>
                <a:srgbClr val="000000"/>
              </a:solidFill>
              <a:prstDash val="solid"/>
              <a:round/>
              <a:headEnd type="triangle" w="med" len="med"/>
              <a:tailEnd type="triangle" w="med" len="med"/>
            </a:ln>
          </p:spPr>
        </p:cxnSp>
      </p:grpSp>
      <p:sp>
        <p:nvSpPr>
          <p:cNvPr id="547" name="Google Shape;547;p32"/>
          <p:cNvSpPr txBox="1"/>
          <p:nvPr/>
        </p:nvSpPr>
        <p:spPr>
          <a:xfrm>
            <a:off x="6767513" y="5427663"/>
            <a:ext cx="1343100" cy="276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chemeClr val="dk1"/>
                </a:solidFill>
                <a:latin typeface="Arial"/>
                <a:ea typeface="Arial"/>
                <a:cs typeface="Arial"/>
                <a:sym typeface="Arial"/>
              </a:rPr>
              <a:t>Energy threshold</a:t>
            </a:r>
            <a:endParaRPr sz="1200">
              <a:solidFill>
                <a:schemeClr val="dk1"/>
              </a:solidFill>
              <a:latin typeface="Arial"/>
              <a:ea typeface="Arial"/>
              <a:cs typeface="Arial"/>
              <a:sym typeface="Arial"/>
            </a:endParaRPr>
          </a:p>
        </p:txBody>
      </p:sp>
      <p:cxnSp>
        <p:nvCxnSpPr>
          <p:cNvPr id="548" name="Google Shape;548;p32"/>
          <p:cNvCxnSpPr/>
          <p:nvPr/>
        </p:nvCxnSpPr>
        <p:spPr>
          <a:xfrm>
            <a:off x="4865688" y="5716588"/>
            <a:ext cx="2573400" cy="1500"/>
          </a:xfrm>
          <a:prstGeom prst="straightConnector1">
            <a:avLst/>
          </a:prstGeom>
          <a:noFill/>
          <a:ln w="9525" cap="flat" cmpd="sng">
            <a:solidFill>
              <a:srgbClr val="0000FF"/>
            </a:solidFill>
            <a:prstDash val="solid"/>
            <a:round/>
            <a:headEnd type="none" w="med" len="med"/>
            <a:tailEnd type="none" w="med" len="med"/>
          </a:ln>
        </p:spPr>
      </p:cxnSp>
      <p:cxnSp>
        <p:nvCxnSpPr>
          <p:cNvPr id="549" name="Google Shape;549;p32"/>
          <p:cNvCxnSpPr/>
          <p:nvPr/>
        </p:nvCxnSpPr>
        <p:spPr>
          <a:xfrm flipH="1">
            <a:off x="5899238" y="3011488"/>
            <a:ext cx="1500" cy="2867100"/>
          </a:xfrm>
          <a:prstGeom prst="straightConnector1">
            <a:avLst/>
          </a:prstGeom>
          <a:noFill/>
          <a:ln w="9525" cap="flat" cmpd="sng">
            <a:solidFill>
              <a:srgbClr val="000000"/>
            </a:solidFill>
            <a:prstDash val="dash"/>
            <a:round/>
            <a:headEnd type="none" w="med" len="med"/>
            <a:tailEnd type="none" w="med" len="med"/>
          </a:ln>
        </p:spPr>
      </p:cxnSp>
      <p:sp>
        <p:nvSpPr>
          <p:cNvPr id="550" name="Google Shape;550;p32"/>
          <p:cNvSpPr txBox="1"/>
          <p:nvPr/>
        </p:nvSpPr>
        <p:spPr>
          <a:xfrm>
            <a:off x="6194425" y="4384675"/>
            <a:ext cx="25224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TimePix</a:t>
            </a:r>
            <a:r>
              <a:rPr lang="en-US" sz="1800">
                <a:solidFill>
                  <a:schemeClr val="dk1"/>
                </a:solidFill>
                <a:latin typeface="Arial"/>
                <a:ea typeface="Arial"/>
                <a:cs typeface="Arial"/>
                <a:sym typeface="Arial"/>
              </a:rPr>
              <a:t> can measure charge in each pixel</a:t>
            </a:r>
            <a:endParaRPr sz="1800">
              <a:solidFill>
                <a:schemeClr val="dk1"/>
              </a:solidFill>
              <a:latin typeface="Arial"/>
              <a:ea typeface="Arial"/>
              <a:cs typeface="Arial"/>
              <a:sym typeface="Arial"/>
            </a:endParaRPr>
          </a:p>
        </p:txBody>
      </p:sp>
      <p:sp>
        <p:nvSpPr>
          <p:cNvPr id="551" name="Google Shape;551;p32"/>
          <p:cNvSpPr/>
          <p:nvPr/>
        </p:nvSpPr>
        <p:spPr>
          <a:xfrm rot="10800000">
            <a:off x="9345732" y="6235618"/>
            <a:ext cx="45600" cy="58500"/>
          </a:xfrm>
          <a:prstGeom prst="rect">
            <a:avLst/>
          </a:prstGeom>
          <a:solidFill>
            <a:srgbClr val="FFFFFF"/>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52" name="Google Shape;552;p32"/>
          <p:cNvSpPr txBox="1">
            <a:spLocks noGrp="1"/>
          </p:cNvSpPr>
          <p:nvPr>
            <p:ph type="sldNum" idx="12"/>
          </p:nvPr>
        </p:nvSpPr>
        <p:spPr>
          <a:xfrm>
            <a:off x="7839075" y="6661150"/>
            <a:ext cx="457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20</a:t>
            </a:fld>
            <a:endParaRPr/>
          </a:p>
        </p:txBody>
      </p:sp>
      <p:pic>
        <p:nvPicPr>
          <p:cNvPr id="553" name="Google Shape;553;p32"/>
          <p:cNvPicPr preferRelativeResize="0"/>
          <p:nvPr/>
        </p:nvPicPr>
        <p:blipFill>
          <a:blip r:embed="rId3">
            <a:alphaModFix/>
          </a:blip>
          <a:stretch>
            <a:fillRect/>
          </a:stretch>
        </p:blipFill>
        <p:spPr>
          <a:xfrm>
            <a:off x="4686721" y="1519201"/>
            <a:ext cx="4310904" cy="2476925"/>
          </a:xfrm>
          <a:prstGeom prst="rect">
            <a:avLst/>
          </a:prstGeom>
          <a:noFill/>
          <a:ln>
            <a:noFill/>
          </a:ln>
        </p:spPr>
      </p:pic>
      <p:pic>
        <p:nvPicPr>
          <p:cNvPr id="554" name="Google Shape;554;p32"/>
          <p:cNvPicPr preferRelativeResize="0"/>
          <p:nvPr/>
        </p:nvPicPr>
        <p:blipFill rotWithShape="1">
          <a:blip r:embed="rId4">
            <a:alphaModFix/>
          </a:blip>
          <a:srcRect l="24009" t="16515" r="36428" b="14409"/>
          <a:stretch/>
        </p:blipFill>
        <p:spPr>
          <a:xfrm>
            <a:off x="969275" y="5567200"/>
            <a:ext cx="1221696" cy="1133201"/>
          </a:xfrm>
          <a:prstGeom prst="rect">
            <a:avLst/>
          </a:prstGeom>
          <a:noFill/>
          <a:ln>
            <a:noFill/>
          </a:ln>
        </p:spPr>
      </p:pic>
      <p:sp>
        <p:nvSpPr>
          <p:cNvPr id="555" name="Google Shape;555;p32"/>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p33"/>
          <p:cNvSpPr txBox="1">
            <a:spLocks noGrp="1"/>
          </p:cNvSpPr>
          <p:nvPr>
            <p:ph type="title"/>
          </p:nvPr>
        </p:nvSpPr>
        <p:spPr>
          <a:xfrm>
            <a:off x="1143000" y="304800"/>
            <a:ext cx="7011988" cy="11430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sz="2000"/>
              <a:t>4.93 MeV proton tracks in silicon pixel detector recorded by Timepix device. Exposition under different angles and different applied detector biases.</a:t>
            </a:r>
            <a:endParaRPr sz="2000"/>
          </a:p>
        </p:txBody>
      </p:sp>
      <p:pic>
        <p:nvPicPr>
          <p:cNvPr id="562" name="Google Shape;562;p33" descr="Clusters 30V 76deg red 2d + 3d"/>
          <p:cNvPicPr preferRelativeResize="0"/>
          <p:nvPr/>
        </p:nvPicPr>
        <p:blipFill rotWithShape="1">
          <a:blip r:embed="rId3">
            <a:alphaModFix/>
          </a:blip>
          <a:srcRect/>
          <a:stretch/>
        </p:blipFill>
        <p:spPr>
          <a:xfrm>
            <a:off x="4787900" y="3916363"/>
            <a:ext cx="3937000" cy="1908175"/>
          </a:xfrm>
          <a:prstGeom prst="rect">
            <a:avLst/>
          </a:prstGeom>
          <a:noFill/>
          <a:ln w="12700" cap="flat" cmpd="sng">
            <a:solidFill>
              <a:srgbClr val="1A1C3A"/>
            </a:solidFill>
            <a:prstDash val="solid"/>
            <a:miter lim="800000"/>
            <a:headEnd type="none" w="sm" len="sm"/>
            <a:tailEnd type="none" w="sm" len="sm"/>
          </a:ln>
        </p:spPr>
      </p:pic>
      <p:pic>
        <p:nvPicPr>
          <p:cNvPr id="563" name="Google Shape;563;p33" descr="Clusters 30V 0deg red 2d + 3d"/>
          <p:cNvPicPr preferRelativeResize="0"/>
          <p:nvPr/>
        </p:nvPicPr>
        <p:blipFill rotWithShape="1">
          <a:blip r:embed="rId4">
            <a:alphaModFix/>
          </a:blip>
          <a:srcRect/>
          <a:stretch/>
        </p:blipFill>
        <p:spPr>
          <a:xfrm>
            <a:off x="4787900" y="1717675"/>
            <a:ext cx="3983038" cy="1908175"/>
          </a:xfrm>
          <a:prstGeom prst="rect">
            <a:avLst/>
          </a:prstGeom>
          <a:noFill/>
          <a:ln w="12700" cap="flat" cmpd="sng">
            <a:solidFill>
              <a:srgbClr val="1A1C3A"/>
            </a:solidFill>
            <a:prstDash val="solid"/>
            <a:miter lim="800000"/>
            <a:headEnd type="none" w="sm" len="sm"/>
            <a:tailEnd type="none" w="sm" len="sm"/>
          </a:ln>
        </p:spPr>
      </p:pic>
      <p:pic>
        <p:nvPicPr>
          <p:cNvPr id="564" name="Google Shape;564;p33" descr="Clusters 7"/>
          <p:cNvPicPr preferRelativeResize="0"/>
          <p:nvPr/>
        </p:nvPicPr>
        <p:blipFill rotWithShape="1">
          <a:blip r:embed="rId5">
            <a:alphaModFix/>
          </a:blip>
          <a:srcRect/>
          <a:stretch/>
        </p:blipFill>
        <p:spPr>
          <a:xfrm>
            <a:off x="735013" y="1717675"/>
            <a:ext cx="3932237" cy="1908175"/>
          </a:xfrm>
          <a:prstGeom prst="rect">
            <a:avLst/>
          </a:prstGeom>
          <a:noFill/>
          <a:ln w="12700" cap="flat" cmpd="sng">
            <a:solidFill>
              <a:srgbClr val="1A1C3A"/>
            </a:solidFill>
            <a:prstDash val="solid"/>
            <a:miter lim="800000"/>
            <a:headEnd type="none" w="sm" len="sm"/>
            <a:tailEnd type="none" w="sm" len="sm"/>
          </a:ln>
        </p:spPr>
      </p:pic>
      <p:pic>
        <p:nvPicPr>
          <p:cNvPr id="565" name="Google Shape;565;p33" descr="Clusters 7"/>
          <p:cNvPicPr preferRelativeResize="0"/>
          <p:nvPr/>
        </p:nvPicPr>
        <p:blipFill rotWithShape="1">
          <a:blip r:embed="rId6">
            <a:alphaModFix/>
          </a:blip>
          <a:srcRect/>
          <a:stretch/>
        </p:blipFill>
        <p:spPr>
          <a:xfrm>
            <a:off x="735013" y="3916363"/>
            <a:ext cx="3921125" cy="1908175"/>
          </a:xfrm>
          <a:prstGeom prst="rect">
            <a:avLst/>
          </a:prstGeom>
          <a:noFill/>
          <a:ln w="12700" cap="flat" cmpd="sng">
            <a:solidFill>
              <a:srgbClr val="1A1C3A"/>
            </a:solidFill>
            <a:prstDash val="solid"/>
            <a:miter lim="800000"/>
            <a:headEnd type="none" w="sm" len="sm"/>
            <a:tailEnd type="none" w="sm" len="sm"/>
          </a:ln>
        </p:spPr>
      </p:pic>
      <p:sp>
        <p:nvSpPr>
          <p:cNvPr id="566" name="Google Shape;566;p33"/>
          <p:cNvSpPr txBox="1"/>
          <p:nvPr/>
        </p:nvSpPr>
        <p:spPr>
          <a:xfrm>
            <a:off x="609600" y="5881688"/>
            <a:ext cx="8161338" cy="523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40458C"/>
                </a:solidFill>
                <a:latin typeface="Tahoma"/>
                <a:ea typeface="Tahoma"/>
                <a:cs typeface="Tahoma"/>
                <a:sym typeface="Tahoma"/>
              </a:rPr>
              <a:t>What is the spatial resolution? X- and Y-coordinates are determined with a precision of about 500nm.  Determination of angle is with a precision of about 1</a:t>
            </a:r>
            <a:r>
              <a:rPr lang="en-US" sz="1400" baseline="30000">
                <a:solidFill>
                  <a:srgbClr val="40458C"/>
                </a:solidFill>
                <a:latin typeface="Tahoma"/>
                <a:ea typeface="Tahoma"/>
                <a:cs typeface="Tahoma"/>
                <a:sym typeface="Tahoma"/>
              </a:rPr>
              <a:t>o</a:t>
            </a:r>
            <a:r>
              <a:rPr lang="en-US" sz="1400">
                <a:solidFill>
                  <a:srgbClr val="40458C"/>
                </a:solidFill>
                <a:latin typeface="Tahoma"/>
                <a:ea typeface="Tahoma"/>
                <a:cs typeface="Tahoma"/>
                <a:sym typeface="Tahoma"/>
              </a:rPr>
              <a:t>. It needs additional experiments. </a:t>
            </a:r>
            <a:endParaRPr sz="1400">
              <a:solidFill>
                <a:srgbClr val="40458C"/>
              </a:solidFill>
              <a:latin typeface="Tahoma"/>
              <a:ea typeface="Tahoma"/>
              <a:cs typeface="Tahoma"/>
              <a:sym typeface="Tahoma"/>
            </a:endParaRPr>
          </a:p>
        </p:txBody>
      </p:sp>
      <p:sp>
        <p:nvSpPr>
          <p:cNvPr id="567" name="Google Shape;567;p33"/>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5"/>
                                        </p:tgtEl>
                                        <p:attrNameLst>
                                          <p:attrName>style.visibility</p:attrName>
                                        </p:attrNameLst>
                                      </p:cBhvr>
                                      <p:to>
                                        <p:strVal val="visible"/>
                                      </p:to>
                                    </p:set>
                                    <p:animEffect transition="in" filter="fade">
                                      <p:cBhvr>
                                        <p:cTn id="7" dur="500"/>
                                        <p:tgtEl>
                                          <p:spTgt spid="56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3"/>
                                        </p:tgtEl>
                                        <p:attrNameLst>
                                          <p:attrName>style.visibility</p:attrName>
                                        </p:attrNameLst>
                                      </p:cBhvr>
                                      <p:to>
                                        <p:strVal val="visible"/>
                                      </p:to>
                                    </p:set>
                                    <p:animEffect transition="in" filter="fade">
                                      <p:cBhvr>
                                        <p:cTn id="12" dur="500"/>
                                        <p:tgtEl>
                                          <p:spTgt spid="56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62"/>
                                        </p:tgtEl>
                                        <p:attrNameLst>
                                          <p:attrName>style.visibility</p:attrName>
                                        </p:attrNameLst>
                                      </p:cBhvr>
                                      <p:to>
                                        <p:strVal val="visible"/>
                                      </p:to>
                                    </p:set>
                                    <p:animEffect transition="in" filter="fade">
                                      <p:cBhvr>
                                        <p:cTn id="17" dur="500"/>
                                        <p:tgtEl>
                                          <p:spTgt spid="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34"/>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a:t>Flock of 11 MeV protons entering </a:t>
            </a:r>
            <a:br>
              <a:rPr lang="en-US"/>
            </a:br>
            <a:r>
              <a:rPr lang="en-US"/>
              <a:t>the silicon sensor under 85</a:t>
            </a:r>
            <a:r>
              <a:rPr lang="en-US" baseline="30000"/>
              <a:t>o </a:t>
            </a:r>
            <a:endParaRPr baseline="30000"/>
          </a:p>
        </p:txBody>
      </p:sp>
      <p:sp>
        <p:nvSpPr>
          <p:cNvPr id="575" name="Google Shape;575;p34"/>
          <p:cNvSpPr txBox="1"/>
          <p:nvPr/>
        </p:nvSpPr>
        <p:spPr>
          <a:xfrm>
            <a:off x="7057519" y="3354407"/>
            <a:ext cx="3849112" cy="329767"/>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endParaRPr sz="900">
              <a:solidFill>
                <a:schemeClr val="dk1"/>
              </a:solidFill>
              <a:latin typeface="Tahoma"/>
              <a:ea typeface="Tahoma"/>
              <a:cs typeface="Tahoma"/>
              <a:sym typeface="Tahoma"/>
            </a:endParaRPr>
          </a:p>
          <a:p>
            <a:pPr marL="0" marR="0" lvl="0" indent="0" algn="l" rtl="0">
              <a:spcBef>
                <a:spcPts val="0"/>
              </a:spcBef>
              <a:spcAft>
                <a:spcPts val="0"/>
              </a:spcAft>
              <a:buNone/>
            </a:pPr>
            <a:endParaRPr sz="900">
              <a:solidFill>
                <a:schemeClr val="dk1"/>
              </a:solidFill>
              <a:latin typeface="Tahoma"/>
              <a:ea typeface="Tahoma"/>
              <a:cs typeface="Tahoma"/>
              <a:sym typeface="Tahoma"/>
            </a:endParaRPr>
          </a:p>
        </p:txBody>
      </p:sp>
      <p:sp>
        <p:nvSpPr>
          <p:cNvPr id="576" name="Google Shape;576;p34"/>
          <p:cNvSpPr/>
          <p:nvPr/>
        </p:nvSpPr>
        <p:spPr>
          <a:xfrm>
            <a:off x="0" y="0"/>
            <a:ext cx="9144000" cy="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chemeClr val="dk1"/>
              </a:solidFill>
              <a:latin typeface="Arial"/>
              <a:ea typeface="Arial"/>
              <a:cs typeface="Arial"/>
              <a:sym typeface="Arial"/>
            </a:endParaRPr>
          </a:p>
        </p:txBody>
      </p:sp>
      <p:pic>
        <p:nvPicPr>
          <p:cNvPr id="577" name="Google Shape;577;p34"/>
          <p:cNvPicPr preferRelativeResize="0"/>
          <p:nvPr/>
        </p:nvPicPr>
        <p:blipFill rotWithShape="1">
          <a:blip r:embed="rId3">
            <a:alphaModFix/>
          </a:blip>
          <a:srcRect/>
          <a:stretch/>
        </p:blipFill>
        <p:spPr>
          <a:xfrm>
            <a:off x="774700" y="2552700"/>
            <a:ext cx="3632200" cy="3883025"/>
          </a:xfrm>
          <a:prstGeom prst="rect">
            <a:avLst/>
          </a:prstGeom>
          <a:noFill/>
          <a:ln>
            <a:noFill/>
          </a:ln>
          <a:effectLst>
            <a:outerShdw blurRad="63500" algn="tl" rotWithShape="0">
              <a:srgbClr val="000000">
                <a:alpha val="69803"/>
              </a:srgbClr>
            </a:outerShdw>
          </a:effectLst>
        </p:spPr>
      </p:pic>
      <p:grpSp>
        <p:nvGrpSpPr>
          <p:cNvPr id="578" name="Google Shape;578;p34"/>
          <p:cNvGrpSpPr/>
          <p:nvPr/>
        </p:nvGrpSpPr>
        <p:grpSpPr>
          <a:xfrm>
            <a:off x="2176463" y="3022600"/>
            <a:ext cx="5949950" cy="1955800"/>
            <a:chOff x="2175933" y="3023063"/>
            <a:chExt cx="5949734" cy="1955339"/>
          </a:xfrm>
        </p:grpSpPr>
        <p:sp>
          <p:nvSpPr>
            <p:cNvPr id="579" name="Google Shape;579;p34"/>
            <p:cNvSpPr/>
            <p:nvPr/>
          </p:nvSpPr>
          <p:spPr>
            <a:xfrm>
              <a:off x="2175933" y="4809067"/>
              <a:ext cx="338667" cy="169334"/>
            </a:xfrm>
            <a:prstGeom prst="rect">
              <a:avLst/>
            </a:prstGeom>
            <a:noFill/>
            <a:ln w="2857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a:solidFill>
                  <a:schemeClr val="dk1"/>
                </a:solidFill>
                <a:latin typeface="Arial"/>
                <a:ea typeface="Arial"/>
                <a:cs typeface="Arial"/>
                <a:sym typeface="Arial"/>
              </a:endParaRPr>
            </a:p>
          </p:txBody>
        </p:sp>
        <p:pic>
          <p:nvPicPr>
            <p:cNvPr id="580" name="Google Shape;580;p34"/>
            <p:cNvPicPr preferRelativeResize="0"/>
            <p:nvPr/>
          </p:nvPicPr>
          <p:blipFill rotWithShape="1">
            <a:blip r:embed="rId4">
              <a:alphaModFix/>
            </a:blip>
            <a:srcRect/>
            <a:stretch/>
          </p:blipFill>
          <p:spPr>
            <a:xfrm>
              <a:off x="5164567" y="3023063"/>
              <a:ext cx="2961100" cy="1955338"/>
            </a:xfrm>
            <a:prstGeom prst="rect">
              <a:avLst/>
            </a:prstGeom>
            <a:noFill/>
            <a:ln w="28575" cap="flat" cmpd="sng">
              <a:solidFill>
                <a:srgbClr val="FF0000"/>
              </a:solidFill>
              <a:prstDash val="solid"/>
              <a:miter lim="800000"/>
              <a:headEnd type="none" w="sm" len="sm"/>
              <a:tailEnd type="none" w="sm" len="sm"/>
            </a:ln>
          </p:spPr>
        </p:pic>
        <p:cxnSp>
          <p:nvCxnSpPr>
            <p:cNvPr id="581" name="Google Shape;581;p34"/>
            <p:cNvCxnSpPr/>
            <p:nvPr/>
          </p:nvCxnSpPr>
          <p:spPr>
            <a:xfrm rot="10800000" flipH="1">
              <a:off x="2514600" y="3023063"/>
              <a:ext cx="2649967" cy="1675938"/>
            </a:xfrm>
            <a:prstGeom prst="straightConnector1">
              <a:avLst/>
            </a:prstGeom>
            <a:noFill/>
            <a:ln w="9525" cap="flat" cmpd="sng">
              <a:solidFill>
                <a:srgbClr val="FF0000"/>
              </a:solidFill>
              <a:prstDash val="solid"/>
              <a:round/>
              <a:headEnd type="none" w="med" len="med"/>
              <a:tailEnd type="none" w="med" len="med"/>
            </a:ln>
          </p:spPr>
        </p:cxnSp>
        <p:cxnSp>
          <p:nvCxnSpPr>
            <p:cNvPr id="582" name="Google Shape;582;p34"/>
            <p:cNvCxnSpPr/>
            <p:nvPr/>
          </p:nvCxnSpPr>
          <p:spPr>
            <a:xfrm>
              <a:off x="2514600" y="4978401"/>
              <a:ext cx="2649967" cy="1"/>
            </a:xfrm>
            <a:prstGeom prst="straightConnector1">
              <a:avLst/>
            </a:prstGeom>
            <a:noFill/>
            <a:ln w="9525" cap="flat" cmpd="sng">
              <a:solidFill>
                <a:srgbClr val="FF0000"/>
              </a:solidFill>
              <a:prstDash val="solid"/>
              <a:round/>
              <a:headEnd type="none" w="med" len="med"/>
              <a:tailEnd type="none" w="med" len="med"/>
            </a:ln>
          </p:spPr>
        </p:cxnSp>
      </p:grpSp>
      <p:sp>
        <p:nvSpPr>
          <p:cNvPr id="583" name="Google Shape;583;p34"/>
          <p:cNvSpPr txBox="1"/>
          <p:nvPr/>
        </p:nvSpPr>
        <p:spPr>
          <a:xfrm>
            <a:off x="5003800" y="2262188"/>
            <a:ext cx="3744913" cy="5810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ΔE/Δx Bragg profile nicely pronounced, proton range about 960 μm</a:t>
            </a:r>
            <a:endParaRPr sz="1600">
              <a:solidFill>
                <a:schemeClr val="dk1"/>
              </a:solidFill>
              <a:latin typeface="Arial"/>
              <a:ea typeface="Arial"/>
              <a:cs typeface="Arial"/>
              <a:sym typeface="Arial"/>
            </a:endParaRPr>
          </a:p>
        </p:txBody>
      </p:sp>
      <p:grpSp>
        <p:nvGrpSpPr>
          <p:cNvPr id="584" name="Google Shape;584;p34"/>
          <p:cNvGrpSpPr/>
          <p:nvPr/>
        </p:nvGrpSpPr>
        <p:grpSpPr>
          <a:xfrm>
            <a:off x="6524625" y="4570413"/>
            <a:ext cx="2001838" cy="1855787"/>
            <a:chOff x="6525346" y="4570298"/>
            <a:chExt cx="2001296" cy="1865711"/>
          </a:xfrm>
        </p:grpSpPr>
        <p:pic>
          <p:nvPicPr>
            <p:cNvPr id="585" name="Google Shape;585;p34"/>
            <p:cNvPicPr preferRelativeResize="0"/>
            <p:nvPr/>
          </p:nvPicPr>
          <p:blipFill rotWithShape="1">
            <a:blip r:embed="rId5">
              <a:alphaModFix/>
            </a:blip>
            <a:srcRect/>
            <a:stretch/>
          </p:blipFill>
          <p:spPr>
            <a:xfrm>
              <a:off x="6525346" y="4570298"/>
              <a:ext cx="2001296" cy="1865711"/>
            </a:xfrm>
            <a:prstGeom prst="rect">
              <a:avLst/>
            </a:prstGeom>
            <a:noFill/>
            <a:ln>
              <a:noFill/>
            </a:ln>
            <a:effectLst>
              <a:outerShdw blurRad="63500" algn="tl" rotWithShape="0">
                <a:srgbClr val="000000">
                  <a:alpha val="69803"/>
                </a:srgbClr>
              </a:outerShdw>
            </a:effectLst>
          </p:spPr>
        </p:pic>
        <p:sp>
          <p:nvSpPr>
            <p:cNvPr id="586" name="Google Shape;586;p34"/>
            <p:cNvSpPr txBox="1"/>
            <p:nvPr/>
          </p:nvSpPr>
          <p:spPr>
            <a:xfrm>
              <a:off x="6525346" y="4591022"/>
              <a:ext cx="1301959"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Fit by model</a:t>
              </a:r>
              <a:endParaRPr sz="1600">
                <a:solidFill>
                  <a:schemeClr val="dk1"/>
                </a:solidFill>
                <a:latin typeface="Arial"/>
                <a:ea typeface="Arial"/>
                <a:cs typeface="Arial"/>
                <a:sym typeface="Arial"/>
              </a:endParaRPr>
            </a:p>
          </p:txBody>
        </p:sp>
      </p:grpSp>
      <p:sp>
        <p:nvSpPr>
          <p:cNvPr id="587" name="Google Shape;587;p34"/>
          <p:cNvSpPr/>
          <p:nvPr/>
        </p:nvSpPr>
        <p:spPr>
          <a:xfrm rot="10800000" flipH="1">
            <a:off x="8748713" y="6845299"/>
            <a:ext cx="63500" cy="45719"/>
          </a:xfrm>
          <a:prstGeom prst="rect">
            <a:avLst/>
          </a:prstGeom>
          <a:solidFill>
            <a:srgbClr val="FFFFFF"/>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88" name="Google Shape;588;p34"/>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35"/>
          <p:cNvSpPr txBox="1">
            <a:spLocks noGrp="1"/>
          </p:cNvSpPr>
          <p:nvPr>
            <p:ph type="title"/>
          </p:nvPr>
        </p:nvSpPr>
        <p:spPr>
          <a:xfrm>
            <a:off x="1077913" y="304800"/>
            <a:ext cx="7484014"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sz="3600" b="1"/>
              <a:t>Readout interface and its role in data the acquisition process</a:t>
            </a:r>
            <a:endParaRPr sz="3600" b="1"/>
          </a:p>
        </p:txBody>
      </p:sp>
      <p:sp>
        <p:nvSpPr>
          <p:cNvPr id="594" name="Google Shape;594;p35" descr="Rectangle: Click to edit Master text styles&#10;Second level&#10;Third level&#10;Fourth level&#10;Fifth level"/>
          <p:cNvSpPr txBox="1">
            <a:spLocks noGrp="1"/>
          </p:cNvSpPr>
          <p:nvPr>
            <p:ph type="body" idx="1"/>
          </p:nvPr>
        </p:nvSpPr>
        <p:spPr>
          <a:xfrm>
            <a:off x="661988" y="1629974"/>
            <a:ext cx="7772400" cy="2864388"/>
          </a:xfrm>
          <a:prstGeom prst="rect">
            <a:avLst/>
          </a:prstGeom>
          <a:noFill/>
          <a:ln>
            <a:noFill/>
          </a:ln>
        </p:spPr>
        <p:txBody>
          <a:bodyPr spcFirstLastPara="1" wrap="square" lIns="91425" tIns="45700" rIns="91425" bIns="45700" anchor="t" anchorCtr="0">
            <a:noAutofit/>
          </a:bodyPr>
          <a:lstStyle/>
          <a:p>
            <a:pPr marL="327025" lvl="0" indent="-327025" algn="l" rtl="0">
              <a:spcBef>
                <a:spcPts val="0"/>
              </a:spcBef>
              <a:spcAft>
                <a:spcPts val="0"/>
              </a:spcAft>
              <a:buSzPts val="1800"/>
              <a:buFont typeface="Noto Sans Symbols"/>
              <a:buNone/>
            </a:pPr>
            <a:r>
              <a:rPr lang="en-US" b="1"/>
              <a:t>Detector supporting electronics</a:t>
            </a:r>
            <a:endParaRPr/>
          </a:p>
          <a:p>
            <a:pPr marL="327025" lvl="0" indent="-327025" algn="l" rtl="0">
              <a:spcBef>
                <a:spcPts val="400"/>
              </a:spcBef>
              <a:spcAft>
                <a:spcPts val="0"/>
              </a:spcAft>
              <a:buSzPts val="1800"/>
              <a:buChar char="◆"/>
            </a:pPr>
            <a:r>
              <a:rPr lang="en-US" b="1"/>
              <a:t>Acquisition control</a:t>
            </a:r>
            <a:endParaRPr/>
          </a:p>
          <a:p>
            <a:pPr marL="327025" lvl="0" indent="-327025" algn="l" rtl="0">
              <a:spcBef>
                <a:spcPts val="400"/>
              </a:spcBef>
              <a:spcAft>
                <a:spcPts val="0"/>
              </a:spcAft>
              <a:buSzPts val="1800"/>
              <a:buChar char="◆"/>
            </a:pPr>
            <a:r>
              <a:rPr lang="en-US" b="1"/>
              <a:t>Detector powering</a:t>
            </a:r>
            <a:endParaRPr/>
          </a:p>
          <a:p>
            <a:pPr marL="327025" lvl="0" indent="-327025" algn="l" rtl="0">
              <a:spcBef>
                <a:spcPts val="400"/>
              </a:spcBef>
              <a:spcAft>
                <a:spcPts val="0"/>
              </a:spcAft>
              <a:buSzPts val="1800"/>
              <a:buChar char="◆"/>
            </a:pPr>
            <a:r>
              <a:rPr lang="en-US" b="1"/>
              <a:t>Data transfer (USB, Ethernet, …)</a:t>
            </a:r>
            <a:endParaRPr/>
          </a:p>
          <a:p>
            <a:pPr marL="327025" lvl="0" indent="-212725" algn="l" rtl="0">
              <a:spcBef>
                <a:spcPts val="400"/>
              </a:spcBef>
              <a:spcAft>
                <a:spcPts val="0"/>
              </a:spcAft>
              <a:buSzPts val="1800"/>
              <a:buNone/>
            </a:pPr>
            <a:endParaRPr b="1"/>
          </a:p>
          <a:p>
            <a:pPr marL="0" lvl="0" indent="0" algn="l" rtl="0">
              <a:spcBef>
                <a:spcPts val="400"/>
              </a:spcBef>
              <a:spcAft>
                <a:spcPts val="0"/>
              </a:spcAft>
              <a:buSzPts val="1800"/>
              <a:buNone/>
            </a:pPr>
            <a:r>
              <a:rPr lang="en-US" b="1"/>
              <a:t>Never ending need for a development of application specific variants of readout interfaces (vacuum operation, space environment, multi-detector arrays,…)</a:t>
            </a:r>
            <a:endParaRPr/>
          </a:p>
          <a:p>
            <a:pPr marL="327025" lvl="0" indent="-327025" algn="ctr" rtl="0">
              <a:spcBef>
                <a:spcPts val="560"/>
              </a:spcBef>
              <a:spcAft>
                <a:spcPts val="0"/>
              </a:spcAft>
              <a:buSzPts val="2520"/>
              <a:buFont typeface="Noto Sans Symbols"/>
              <a:buNone/>
            </a:pPr>
            <a:endParaRPr sz="2800" b="1"/>
          </a:p>
          <a:p>
            <a:pPr marL="327025" lvl="0" indent="-327025" algn="ctr" rtl="0">
              <a:spcBef>
                <a:spcPts val="560"/>
              </a:spcBef>
              <a:spcAft>
                <a:spcPts val="0"/>
              </a:spcAft>
              <a:buSzPts val="2520"/>
              <a:buFont typeface="Noto Sans Symbols"/>
              <a:buNone/>
            </a:pPr>
            <a:endParaRPr sz="2800" b="1"/>
          </a:p>
        </p:txBody>
      </p:sp>
      <p:pic>
        <p:nvPicPr>
          <p:cNvPr id="595" name="Google Shape;595;p35"/>
          <p:cNvPicPr preferRelativeResize="0"/>
          <p:nvPr/>
        </p:nvPicPr>
        <p:blipFill rotWithShape="1">
          <a:blip r:embed="rId3">
            <a:alphaModFix/>
          </a:blip>
          <a:srcRect/>
          <a:stretch/>
        </p:blipFill>
        <p:spPr>
          <a:xfrm>
            <a:off x="836584" y="4738371"/>
            <a:ext cx="3711604" cy="2025557"/>
          </a:xfrm>
          <a:prstGeom prst="rect">
            <a:avLst/>
          </a:prstGeom>
          <a:noFill/>
          <a:ln>
            <a:noFill/>
          </a:ln>
        </p:spPr>
      </p:pic>
      <p:pic>
        <p:nvPicPr>
          <p:cNvPr id="596" name="Google Shape;596;p35"/>
          <p:cNvPicPr preferRelativeResize="0"/>
          <p:nvPr/>
        </p:nvPicPr>
        <p:blipFill rotWithShape="1">
          <a:blip r:embed="rId4">
            <a:alphaModFix/>
          </a:blip>
          <a:srcRect/>
          <a:stretch/>
        </p:blipFill>
        <p:spPr>
          <a:xfrm>
            <a:off x="5459444" y="4494362"/>
            <a:ext cx="3372568" cy="2378415"/>
          </a:xfrm>
          <a:prstGeom prst="rect">
            <a:avLst/>
          </a:prstGeom>
          <a:noFill/>
          <a:ln>
            <a:noFill/>
          </a:ln>
        </p:spPr>
      </p:pic>
      <p:pic>
        <p:nvPicPr>
          <p:cNvPr id="597" name="Google Shape;597;p35"/>
          <p:cNvPicPr preferRelativeResize="0"/>
          <p:nvPr/>
        </p:nvPicPr>
        <p:blipFill rotWithShape="1">
          <a:blip r:embed="rId5">
            <a:alphaModFix/>
          </a:blip>
          <a:srcRect/>
          <a:stretch/>
        </p:blipFill>
        <p:spPr>
          <a:xfrm>
            <a:off x="5729530" y="1486572"/>
            <a:ext cx="2832397" cy="1787004"/>
          </a:xfrm>
          <a:prstGeom prst="rect">
            <a:avLst/>
          </a:prstGeom>
          <a:noFill/>
          <a:ln>
            <a:noFill/>
          </a:ln>
        </p:spPr>
      </p:pic>
      <p:sp>
        <p:nvSpPr>
          <p:cNvPr id="598" name="Google Shape;598;p35"/>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36"/>
          <p:cNvSpPr txBox="1">
            <a:spLocks noGrp="1"/>
          </p:cNvSpPr>
          <p:nvPr>
            <p:ph type="title"/>
          </p:nvPr>
        </p:nvSpPr>
        <p:spPr>
          <a:xfrm>
            <a:off x="1077912" y="-45436"/>
            <a:ext cx="7120500" cy="11430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sz="2800" b="1"/>
              <a:t>Timepix based devices </a:t>
            </a:r>
            <a:br>
              <a:rPr lang="en-US" sz="2800" b="1"/>
            </a:br>
            <a:r>
              <a:rPr lang="en-US" sz="2800" b="1"/>
              <a:t>developed and tested in IEAP CTU</a:t>
            </a:r>
            <a:endParaRPr sz="2800"/>
          </a:p>
        </p:txBody>
      </p:sp>
      <p:pic>
        <p:nvPicPr>
          <p:cNvPr id="604" name="Google Shape;604;p36" descr="Untitled'''''''.png"/>
          <p:cNvPicPr preferRelativeResize="0"/>
          <p:nvPr/>
        </p:nvPicPr>
        <p:blipFill rotWithShape="1">
          <a:blip r:embed="rId3">
            <a:alphaModFix/>
          </a:blip>
          <a:srcRect/>
          <a:stretch/>
        </p:blipFill>
        <p:spPr>
          <a:xfrm>
            <a:off x="5318379" y="3313571"/>
            <a:ext cx="3663696" cy="2712720"/>
          </a:xfrm>
          <a:prstGeom prst="rect">
            <a:avLst/>
          </a:prstGeom>
          <a:noFill/>
          <a:ln>
            <a:noFill/>
          </a:ln>
        </p:spPr>
      </p:pic>
      <p:pic>
        <p:nvPicPr>
          <p:cNvPr id="605" name="Google Shape;605;p36" descr="Untitled''''''.png"/>
          <p:cNvPicPr preferRelativeResize="0"/>
          <p:nvPr/>
        </p:nvPicPr>
        <p:blipFill rotWithShape="1">
          <a:blip r:embed="rId4">
            <a:alphaModFix/>
          </a:blip>
          <a:srcRect/>
          <a:stretch/>
        </p:blipFill>
        <p:spPr>
          <a:xfrm>
            <a:off x="239536" y="2985403"/>
            <a:ext cx="4817705" cy="3189185"/>
          </a:xfrm>
          <a:prstGeom prst="rect">
            <a:avLst/>
          </a:prstGeom>
          <a:noFill/>
          <a:ln>
            <a:noFill/>
          </a:ln>
        </p:spPr>
      </p:pic>
      <p:pic>
        <p:nvPicPr>
          <p:cNvPr id="606" name="Google Shape;606;p36" descr="Untitled'''''.png"/>
          <p:cNvPicPr preferRelativeResize="0"/>
          <p:nvPr/>
        </p:nvPicPr>
        <p:blipFill rotWithShape="1">
          <a:blip r:embed="rId5">
            <a:alphaModFix/>
          </a:blip>
          <a:srcRect/>
          <a:stretch/>
        </p:blipFill>
        <p:spPr>
          <a:xfrm>
            <a:off x="6092571" y="1023055"/>
            <a:ext cx="2889504" cy="2157984"/>
          </a:xfrm>
          <a:prstGeom prst="rect">
            <a:avLst/>
          </a:prstGeom>
          <a:noFill/>
          <a:ln>
            <a:noFill/>
          </a:ln>
        </p:spPr>
      </p:pic>
      <p:pic>
        <p:nvPicPr>
          <p:cNvPr id="607" name="Google Shape;607;p36" descr="Untitled'.png"/>
          <p:cNvPicPr preferRelativeResize="0"/>
          <p:nvPr/>
        </p:nvPicPr>
        <p:blipFill rotWithShape="1">
          <a:blip r:embed="rId6">
            <a:alphaModFix/>
          </a:blip>
          <a:srcRect/>
          <a:stretch/>
        </p:blipFill>
        <p:spPr>
          <a:xfrm>
            <a:off x="922867" y="1644847"/>
            <a:ext cx="1652016" cy="1536192"/>
          </a:xfrm>
          <a:prstGeom prst="rect">
            <a:avLst/>
          </a:prstGeom>
          <a:noFill/>
          <a:ln>
            <a:noFill/>
          </a:ln>
        </p:spPr>
      </p:pic>
      <p:pic>
        <p:nvPicPr>
          <p:cNvPr id="608" name="Google Shape;608;p36" descr="Untitled.png"/>
          <p:cNvPicPr preferRelativeResize="0"/>
          <p:nvPr/>
        </p:nvPicPr>
        <p:blipFill rotWithShape="1">
          <a:blip r:embed="rId7">
            <a:alphaModFix/>
          </a:blip>
          <a:srcRect/>
          <a:stretch/>
        </p:blipFill>
        <p:spPr>
          <a:xfrm>
            <a:off x="3338169" y="1522363"/>
            <a:ext cx="1719072" cy="1463040"/>
          </a:xfrm>
          <a:prstGeom prst="rect">
            <a:avLst/>
          </a:prstGeom>
          <a:noFill/>
          <a:ln>
            <a:noFill/>
          </a:ln>
        </p:spPr>
      </p:pic>
      <p:sp>
        <p:nvSpPr>
          <p:cNvPr id="609" name="Google Shape;609;p36"/>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37"/>
          <p:cNvSpPr txBox="1">
            <a:spLocks noGrp="1"/>
          </p:cNvSpPr>
          <p:nvPr>
            <p:ph type="title"/>
          </p:nvPr>
        </p:nvSpPr>
        <p:spPr>
          <a:xfrm>
            <a:off x="923560" y="1103367"/>
            <a:ext cx="7381299" cy="602411"/>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Data Acquisition Control Software</a:t>
            </a:r>
            <a:endParaRPr b="1"/>
          </a:p>
        </p:txBody>
      </p:sp>
      <p:pic>
        <p:nvPicPr>
          <p:cNvPr id="615" name="Google Shape;615;p37"/>
          <p:cNvPicPr preferRelativeResize="0"/>
          <p:nvPr/>
        </p:nvPicPr>
        <p:blipFill rotWithShape="1">
          <a:blip r:embed="rId3">
            <a:alphaModFix/>
          </a:blip>
          <a:srcRect/>
          <a:stretch/>
        </p:blipFill>
        <p:spPr>
          <a:xfrm>
            <a:off x="652162" y="2196469"/>
            <a:ext cx="3852382" cy="3302041"/>
          </a:xfrm>
          <a:prstGeom prst="rect">
            <a:avLst/>
          </a:prstGeom>
          <a:noFill/>
          <a:ln>
            <a:noFill/>
          </a:ln>
        </p:spPr>
      </p:pic>
      <p:sp>
        <p:nvSpPr>
          <p:cNvPr id="616" name="Google Shape;616;p37"/>
          <p:cNvSpPr/>
          <p:nvPr/>
        </p:nvSpPr>
        <p:spPr>
          <a:xfrm>
            <a:off x="4978995" y="3843968"/>
            <a:ext cx="3621504"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dk1"/>
                </a:solidFill>
                <a:latin typeface="Arial"/>
                <a:ea typeface="Arial"/>
                <a:cs typeface="Arial"/>
                <a:sym typeface="Arial"/>
              </a:rPr>
              <a:t>PIXELMAN – </a:t>
            </a:r>
            <a:r>
              <a:rPr lang="en-US" sz="1800" b="1" i="1">
                <a:solidFill>
                  <a:schemeClr val="dk1"/>
                </a:solidFill>
                <a:latin typeface="Arial"/>
                <a:ea typeface="Arial"/>
                <a:cs typeface="Arial"/>
                <a:sym typeface="Arial"/>
              </a:rPr>
              <a:t>IEAP CTU</a:t>
            </a:r>
            <a:endParaRPr/>
          </a:p>
          <a:p>
            <a:pPr marL="0" marR="0" lvl="0" indent="0" algn="ctr" rtl="0">
              <a:spcBef>
                <a:spcPts val="0"/>
              </a:spcBef>
              <a:spcAft>
                <a:spcPts val="0"/>
              </a:spcAft>
              <a:buNone/>
            </a:pPr>
            <a:r>
              <a:rPr lang="en-US" sz="1800" b="1">
                <a:solidFill>
                  <a:schemeClr val="dk1"/>
                </a:solidFill>
                <a:latin typeface="Arial"/>
                <a:ea typeface="Arial"/>
                <a:cs typeface="Arial"/>
                <a:sym typeface="Arial"/>
              </a:rPr>
              <a:t>Acquisition and control tool for</a:t>
            </a:r>
            <a:br>
              <a:rPr lang="en-US" sz="1800" b="1">
                <a:solidFill>
                  <a:schemeClr val="dk1"/>
                </a:solidFill>
                <a:latin typeface="Arial"/>
                <a:ea typeface="Arial"/>
                <a:cs typeface="Arial"/>
                <a:sym typeface="Arial"/>
              </a:rPr>
            </a:br>
            <a:r>
              <a:rPr lang="en-US" sz="1800" b="1">
                <a:solidFill>
                  <a:schemeClr val="dk1"/>
                </a:solidFill>
                <a:latin typeface="Arial"/>
                <a:ea typeface="Arial"/>
                <a:cs typeface="Arial"/>
                <a:sym typeface="Arial"/>
              </a:rPr>
              <a:t>Medipix &amp; Timepix Detectors</a:t>
            </a:r>
            <a:endParaRPr/>
          </a:p>
        </p:txBody>
      </p:sp>
      <p:sp>
        <p:nvSpPr>
          <p:cNvPr id="617" name="Google Shape;617;p37"/>
          <p:cNvSpPr/>
          <p:nvPr/>
        </p:nvSpPr>
        <p:spPr>
          <a:xfrm>
            <a:off x="4614210" y="2079764"/>
            <a:ext cx="4351075"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dk1"/>
                </a:solidFill>
                <a:latin typeface="Arial"/>
                <a:ea typeface="Arial"/>
                <a:cs typeface="Arial"/>
                <a:sym typeface="Arial"/>
              </a:rPr>
              <a:t>Finally, it makes Timepix detector a powerful tool.</a:t>
            </a:r>
            <a:br>
              <a:rPr lang="en-US" sz="1800" b="1">
                <a:solidFill>
                  <a:schemeClr val="dk1"/>
                </a:solidFill>
                <a:latin typeface="Arial"/>
                <a:ea typeface="Arial"/>
                <a:cs typeface="Arial"/>
                <a:sym typeface="Arial"/>
              </a:rPr>
            </a:br>
            <a:r>
              <a:rPr lang="en-US" sz="1800" b="1" i="1">
                <a:solidFill>
                  <a:schemeClr val="dk1"/>
                </a:solidFill>
                <a:latin typeface="Arial"/>
                <a:ea typeface="Arial"/>
                <a:cs typeface="Arial"/>
                <a:sym typeface="Arial"/>
              </a:rPr>
              <a:t>Otherwise it is useful as a car without the steering wheel.</a:t>
            </a:r>
            <a:endParaRPr/>
          </a:p>
        </p:txBody>
      </p:sp>
      <p:sp>
        <p:nvSpPr>
          <p:cNvPr id="618" name="Google Shape;618;p37"/>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pic>
        <p:nvPicPr>
          <p:cNvPr id="623" name="Google Shape;623;p38"/>
          <p:cNvPicPr preferRelativeResize="0"/>
          <p:nvPr/>
        </p:nvPicPr>
        <p:blipFill>
          <a:blip r:embed="rId3">
            <a:alphaModFix/>
          </a:blip>
          <a:stretch>
            <a:fillRect/>
          </a:stretch>
        </p:blipFill>
        <p:spPr>
          <a:xfrm>
            <a:off x="631900" y="1541425"/>
            <a:ext cx="7893225" cy="5165450"/>
          </a:xfrm>
          <a:prstGeom prst="rect">
            <a:avLst/>
          </a:prstGeom>
          <a:noFill/>
          <a:ln>
            <a:noFill/>
          </a:ln>
        </p:spPr>
      </p:pic>
      <p:sp>
        <p:nvSpPr>
          <p:cNvPr id="624" name="Google Shape;624;p38"/>
          <p:cNvSpPr txBox="1"/>
          <p:nvPr/>
        </p:nvSpPr>
        <p:spPr>
          <a:xfrm>
            <a:off x="1048800" y="246558"/>
            <a:ext cx="7261800" cy="1231500"/>
          </a:xfrm>
          <a:prstGeom prst="rect">
            <a:avLst/>
          </a:prstGeom>
          <a:noFill/>
          <a:ln>
            <a:noFill/>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None/>
            </a:pPr>
            <a:r>
              <a:rPr lang="en-US" sz="3400" b="1">
                <a:solidFill>
                  <a:schemeClr val="dk1"/>
                </a:solidFill>
              </a:rPr>
              <a:t>SESTRA</a:t>
            </a:r>
            <a:r>
              <a:rPr lang="en-US" sz="3400">
                <a:solidFill>
                  <a:schemeClr val="dk1"/>
                </a:solidFill>
              </a:rPr>
              <a:t> - </a:t>
            </a:r>
            <a:r>
              <a:rPr lang="en-US" sz="3400" b="1">
                <a:solidFill>
                  <a:schemeClr val="dk1"/>
                </a:solidFill>
              </a:rPr>
              <a:t>S</a:t>
            </a:r>
            <a:r>
              <a:rPr lang="en-US" sz="3400">
                <a:solidFill>
                  <a:schemeClr val="dk1"/>
                </a:solidFill>
              </a:rPr>
              <a:t>chool </a:t>
            </a:r>
            <a:r>
              <a:rPr lang="en-US" sz="3400" b="1">
                <a:solidFill>
                  <a:schemeClr val="dk1"/>
                </a:solidFill>
              </a:rPr>
              <a:t>E</a:t>
            </a:r>
            <a:r>
              <a:rPr lang="en-US" sz="3400">
                <a:solidFill>
                  <a:schemeClr val="dk1"/>
                </a:solidFill>
              </a:rPr>
              <a:t>ducation </a:t>
            </a:r>
            <a:r>
              <a:rPr lang="en-US" sz="3400" b="1">
                <a:solidFill>
                  <a:schemeClr val="dk1"/>
                </a:solidFill>
              </a:rPr>
              <a:t>S</a:t>
            </a:r>
            <a:r>
              <a:rPr lang="en-US" sz="3400">
                <a:solidFill>
                  <a:schemeClr val="dk1"/>
                </a:solidFill>
              </a:rPr>
              <a:t>et with </a:t>
            </a:r>
            <a:r>
              <a:rPr lang="en-US" sz="3400" b="1">
                <a:solidFill>
                  <a:schemeClr val="dk1"/>
                </a:solidFill>
              </a:rPr>
              <a:t>T</a:t>
            </a:r>
            <a:r>
              <a:rPr lang="en-US" sz="3400">
                <a:solidFill>
                  <a:schemeClr val="dk1"/>
                </a:solidFill>
              </a:rPr>
              <a:t>imepix for </a:t>
            </a:r>
            <a:r>
              <a:rPr lang="en-US" sz="3400" b="1">
                <a:solidFill>
                  <a:schemeClr val="dk1"/>
                </a:solidFill>
              </a:rPr>
              <a:t>R</a:t>
            </a:r>
            <a:r>
              <a:rPr lang="en-US" sz="3400">
                <a:solidFill>
                  <a:schemeClr val="dk1"/>
                </a:solidFill>
              </a:rPr>
              <a:t>adiation </a:t>
            </a:r>
            <a:r>
              <a:rPr lang="en-US" sz="3400" b="1">
                <a:solidFill>
                  <a:schemeClr val="dk1"/>
                </a:solidFill>
              </a:rPr>
              <a:t>A</a:t>
            </a:r>
            <a:r>
              <a:rPr lang="en-US" sz="3400">
                <a:solidFill>
                  <a:schemeClr val="dk1"/>
                </a:solidFill>
              </a:rPr>
              <a:t>nalysis</a:t>
            </a:r>
            <a:endParaRPr sz="3400">
              <a:solidFill>
                <a:schemeClr val="dk1"/>
              </a:solidFill>
            </a:endParaRPr>
          </a:p>
        </p:txBody>
      </p:sp>
      <p:sp>
        <p:nvSpPr>
          <p:cNvPr id="625" name="Google Shape;625;p38"/>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p39"/>
          <p:cNvSpPr txBox="1">
            <a:spLocks noGrp="1"/>
          </p:cNvSpPr>
          <p:nvPr>
            <p:ph type="title"/>
          </p:nvPr>
        </p:nvSpPr>
        <p:spPr>
          <a:xfrm>
            <a:off x="1114250" y="261397"/>
            <a:ext cx="4546200" cy="10773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b="1">
                <a:solidFill>
                  <a:srgbClr val="2E75B5"/>
                </a:solidFill>
              </a:rPr>
              <a:t>SESTRA Kit Components</a:t>
            </a:r>
            <a:endParaRPr/>
          </a:p>
        </p:txBody>
      </p:sp>
      <p:sp>
        <p:nvSpPr>
          <p:cNvPr id="631" name="Google Shape;631;p39"/>
          <p:cNvSpPr txBox="1"/>
          <p:nvPr/>
        </p:nvSpPr>
        <p:spPr>
          <a:xfrm>
            <a:off x="454350" y="1625658"/>
            <a:ext cx="4260900" cy="33864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SzPts val="1600"/>
              <a:buChar char="●"/>
            </a:pPr>
            <a:r>
              <a:rPr lang="en-US" sz="1600"/>
              <a:t>Particle Camera MiniPixEDU</a:t>
            </a:r>
            <a:br>
              <a:rPr lang="en-US" sz="1600"/>
            </a:br>
            <a:r>
              <a:rPr lang="en-US" sz="1600" i="1"/>
              <a:t>(Timepix detector, calibrated)</a:t>
            </a:r>
            <a:endParaRPr sz="1600" i="1"/>
          </a:p>
          <a:p>
            <a:pPr marL="457200" lvl="0" indent="-330200" algn="l" rtl="0">
              <a:spcBef>
                <a:spcPts val="0"/>
              </a:spcBef>
              <a:spcAft>
                <a:spcPts val="0"/>
              </a:spcAft>
              <a:buSzPts val="1600"/>
              <a:buChar char="●"/>
            </a:pPr>
            <a:r>
              <a:rPr lang="en-US" sz="1600"/>
              <a:t>Control Software</a:t>
            </a:r>
            <a:br>
              <a:rPr lang="en-US" sz="1600"/>
            </a:br>
            <a:r>
              <a:rPr lang="en-US" sz="1600" i="1"/>
              <a:t>Pixelman Simple preview &amp; Pixet basic</a:t>
            </a:r>
            <a:r>
              <a:rPr lang="en-US" sz="1600"/>
              <a:t/>
            </a:r>
            <a:br>
              <a:rPr lang="en-US" sz="1600"/>
            </a:br>
            <a:r>
              <a:rPr lang="en-US" sz="1600" i="1"/>
              <a:t>(acquisition, online visualisation, etc.,)</a:t>
            </a:r>
            <a:endParaRPr sz="1600" i="1"/>
          </a:p>
          <a:p>
            <a:pPr marL="457200" lvl="0" indent="-330200" algn="l" rtl="0">
              <a:spcBef>
                <a:spcPts val="0"/>
              </a:spcBef>
              <a:spcAft>
                <a:spcPts val="0"/>
              </a:spcAft>
              <a:buSzPts val="1600"/>
              <a:buChar char="●"/>
            </a:pPr>
            <a:r>
              <a:rPr lang="en-US" sz="1600"/>
              <a:t>SZZ Alfa</a:t>
            </a:r>
            <a:br>
              <a:rPr lang="en-US" sz="1600"/>
            </a:br>
            <a:r>
              <a:rPr lang="en-US" sz="1600" i="1"/>
              <a:t>(241Am, 𝛼 and 𝛾 source, 9.5 kBq)</a:t>
            </a:r>
            <a:endParaRPr sz="1600" i="1"/>
          </a:p>
          <a:p>
            <a:pPr marL="457200" lvl="0" indent="-330200" algn="l" rtl="0">
              <a:spcBef>
                <a:spcPts val="0"/>
              </a:spcBef>
              <a:spcAft>
                <a:spcPts val="0"/>
              </a:spcAft>
              <a:buSzPts val="1600"/>
              <a:buChar char="●"/>
            </a:pPr>
            <a:r>
              <a:rPr lang="en-US" sz="1600"/>
              <a:t>DZZ Gamma</a:t>
            </a:r>
            <a:br>
              <a:rPr lang="en-US" sz="1600"/>
            </a:br>
            <a:r>
              <a:rPr lang="en-US" sz="1600" i="1"/>
              <a:t>(241Am,  𝛾 source, 300 kBq, optional)</a:t>
            </a:r>
            <a:endParaRPr sz="1600" i="1"/>
          </a:p>
          <a:p>
            <a:pPr marL="457200" lvl="0" indent="-330200" algn="l" rtl="0">
              <a:spcBef>
                <a:spcPts val="0"/>
              </a:spcBef>
              <a:spcAft>
                <a:spcPts val="0"/>
              </a:spcAft>
              <a:buSzPts val="1600"/>
              <a:buChar char="●"/>
            </a:pPr>
            <a:r>
              <a:rPr lang="en-US" sz="1600"/>
              <a:t>Potassium Salt</a:t>
            </a:r>
            <a:br>
              <a:rPr lang="en-US" sz="1600"/>
            </a:br>
            <a:r>
              <a:rPr lang="en-US" sz="1600" i="1"/>
              <a:t>(𝛽 and 𝛾 source)</a:t>
            </a:r>
            <a:endParaRPr sz="1600" i="1"/>
          </a:p>
          <a:p>
            <a:pPr marL="457200" lvl="0" indent="-330200" algn="l" rtl="0">
              <a:spcBef>
                <a:spcPts val="0"/>
              </a:spcBef>
              <a:spcAft>
                <a:spcPts val="0"/>
              </a:spcAft>
              <a:buSzPts val="1600"/>
              <a:buChar char="●"/>
            </a:pPr>
            <a:r>
              <a:rPr lang="en-US" sz="1600"/>
              <a:t>Thoriated Tungsten Electrode</a:t>
            </a:r>
            <a:br>
              <a:rPr lang="en-US" sz="1600"/>
            </a:br>
            <a:r>
              <a:rPr lang="en-US" sz="1600" i="1"/>
              <a:t>(𝛼, 𝛽 and 𝛾 source)</a:t>
            </a:r>
            <a:endParaRPr sz="1500"/>
          </a:p>
        </p:txBody>
      </p:sp>
      <p:sp>
        <p:nvSpPr>
          <p:cNvPr id="632" name="Google Shape;632;p39"/>
          <p:cNvSpPr txBox="1"/>
          <p:nvPr/>
        </p:nvSpPr>
        <p:spPr>
          <a:xfrm>
            <a:off x="4387350" y="1549450"/>
            <a:ext cx="4879200" cy="36327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SzPts val="1600"/>
              <a:buChar char="●"/>
            </a:pPr>
            <a:r>
              <a:rPr lang="en-US" sz="1600"/>
              <a:t>Uranium Glass</a:t>
            </a:r>
            <a:br>
              <a:rPr lang="en-US" sz="1600"/>
            </a:br>
            <a:r>
              <a:rPr lang="en-US" sz="1600" i="1"/>
              <a:t>(𝛼, 𝛽 and 𝛾 source)</a:t>
            </a:r>
            <a:endParaRPr sz="1600" i="1"/>
          </a:p>
          <a:p>
            <a:pPr marL="457200" lvl="0" indent="-330200" algn="l" rtl="0">
              <a:spcBef>
                <a:spcPts val="0"/>
              </a:spcBef>
              <a:spcAft>
                <a:spcPts val="0"/>
              </a:spcAft>
              <a:buSzPts val="1600"/>
              <a:buChar char="●"/>
            </a:pPr>
            <a:r>
              <a:rPr lang="en-US" sz="1600"/>
              <a:t>Mounting Rails</a:t>
            </a:r>
            <a:endParaRPr sz="1600"/>
          </a:p>
          <a:p>
            <a:pPr marL="457200" lvl="0" indent="-330200" algn="l" rtl="0">
              <a:spcBef>
                <a:spcPts val="0"/>
              </a:spcBef>
              <a:spcAft>
                <a:spcPts val="0"/>
              </a:spcAft>
              <a:buSzPts val="1600"/>
              <a:buChar char="●"/>
            </a:pPr>
            <a:r>
              <a:rPr lang="en-US" sz="1600"/>
              <a:t>Source Holder</a:t>
            </a:r>
            <a:endParaRPr sz="1600"/>
          </a:p>
          <a:p>
            <a:pPr marL="457200" lvl="0" indent="-330200" algn="l" rtl="0">
              <a:spcBef>
                <a:spcPts val="0"/>
              </a:spcBef>
              <a:spcAft>
                <a:spcPts val="0"/>
              </a:spcAft>
              <a:buSzPts val="1600"/>
              <a:buChar char="●"/>
            </a:pPr>
            <a:r>
              <a:rPr lang="en-US" sz="1600"/>
              <a:t>Camera Holder</a:t>
            </a:r>
            <a:endParaRPr sz="1600"/>
          </a:p>
          <a:p>
            <a:pPr marL="457200" lvl="0" indent="-330200" algn="l" rtl="0">
              <a:spcBef>
                <a:spcPts val="0"/>
              </a:spcBef>
              <a:spcAft>
                <a:spcPts val="0"/>
              </a:spcAft>
              <a:buSzPts val="1600"/>
              <a:buChar char="●"/>
            </a:pPr>
            <a:r>
              <a:rPr lang="en-US" sz="1600"/>
              <a:t>Aluminium, Stainless, Copper, Brass</a:t>
            </a:r>
            <a:br>
              <a:rPr lang="en-US" sz="1600"/>
            </a:br>
            <a:r>
              <a:rPr lang="en-US" sz="1600"/>
              <a:t>and Lead Shielding Plates</a:t>
            </a:r>
            <a:endParaRPr sz="1600"/>
          </a:p>
          <a:p>
            <a:pPr marL="457200" lvl="0" indent="-330200" algn="l" rtl="0">
              <a:spcBef>
                <a:spcPts val="0"/>
              </a:spcBef>
              <a:spcAft>
                <a:spcPts val="0"/>
              </a:spcAft>
              <a:buSzPts val="1600"/>
              <a:buChar char="●"/>
            </a:pPr>
            <a:r>
              <a:rPr lang="en-US" sz="1600"/>
              <a:t>Radiography Adapter Head</a:t>
            </a:r>
            <a:br>
              <a:rPr lang="en-US" sz="1600"/>
            </a:br>
            <a:r>
              <a:rPr lang="en-US" sz="1600" i="1"/>
              <a:t>+Samples with Hidden Patterns</a:t>
            </a:r>
            <a:endParaRPr sz="1600" i="1"/>
          </a:p>
          <a:p>
            <a:pPr marL="457200" lvl="0" indent="-330200" algn="l" rtl="0">
              <a:spcBef>
                <a:spcPts val="0"/>
              </a:spcBef>
              <a:spcAft>
                <a:spcPts val="0"/>
              </a:spcAft>
              <a:buSzPts val="1600"/>
              <a:buChar char="●"/>
            </a:pPr>
            <a:r>
              <a:rPr lang="en-US" sz="1600"/>
              <a:t>Vacuum Cleaner Grate Adapter</a:t>
            </a:r>
            <a:endParaRPr sz="1600"/>
          </a:p>
          <a:p>
            <a:pPr marL="457200" lvl="0" indent="-330200" algn="l" rtl="0">
              <a:spcBef>
                <a:spcPts val="0"/>
              </a:spcBef>
              <a:spcAft>
                <a:spcPts val="0"/>
              </a:spcAft>
              <a:buSzPts val="1600"/>
              <a:buChar char="●"/>
            </a:pPr>
            <a:r>
              <a:rPr lang="en-US" sz="1600"/>
              <a:t>USB Cable</a:t>
            </a:r>
            <a:endParaRPr sz="1600"/>
          </a:p>
          <a:p>
            <a:pPr marL="457200" lvl="0" indent="-330200" algn="l" rtl="0">
              <a:spcBef>
                <a:spcPts val="0"/>
              </a:spcBef>
              <a:spcAft>
                <a:spcPts val="0"/>
              </a:spcAft>
              <a:buSzPts val="1600"/>
              <a:buChar char="●"/>
            </a:pPr>
            <a:r>
              <a:rPr lang="en-US" sz="1600"/>
              <a:t>Book of detailed guidelines</a:t>
            </a:r>
            <a:br>
              <a:rPr lang="en-US" sz="1600"/>
            </a:br>
            <a:r>
              <a:rPr lang="en-US" sz="1600" i="1"/>
              <a:t>“Experiments Using Pixel Detector in</a:t>
            </a:r>
            <a:br>
              <a:rPr lang="en-US" sz="1600" i="1"/>
            </a:br>
            <a:r>
              <a:rPr lang="en-US" sz="1600" i="1"/>
              <a:t>Teaching Nuclear and Particle Physics”</a:t>
            </a:r>
            <a:endParaRPr sz="1600" i="1"/>
          </a:p>
        </p:txBody>
      </p:sp>
      <p:pic>
        <p:nvPicPr>
          <p:cNvPr id="633" name="Google Shape;633;p39"/>
          <p:cNvPicPr preferRelativeResize="0"/>
          <p:nvPr/>
        </p:nvPicPr>
        <p:blipFill>
          <a:blip r:embed="rId3">
            <a:alphaModFix/>
          </a:blip>
          <a:stretch>
            <a:fillRect/>
          </a:stretch>
        </p:blipFill>
        <p:spPr>
          <a:xfrm>
            <a:off x="7041525" y="0"/>
            <a:ext cx="1880687" cy="2339700"/>
          </a:xfrm>
          <a:prstGeom prst="rect">
            <a:avLst/>
          </a:prstGeom>
          <a:noFill/>
          <a:ln>
            <a:noFill/>
          </a:ln>
        </p:spPr>
      </p:pic>
      <p:sp>
        <p:nvSpPr>
          <p:cNvPr id="634" name="Google Shape;634;p39"/>
          <p:cNvSpPr txBox="1"/>
          <p:nvPr/>
        </p:nvSpPr>
        <p:spPr>
          <a:xfrm>
            <a:off x="1004250" y="5105942"/>
            <a:ext cx="3313500" cy="1212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en-US" sz="1500" i="1">
                <a:solidFill>
                  <a:schemeClr val="dk2"/>
                </a:solidFill>
              </a:rPr>
              <a:t>Set of kit accessories was designed according to practical experiences gained while using the Timepix for teaching of students...</a:t>
            </a:r>
            <a:endParaRPr sz="1100" i="1"/>
          </a:p>
        </p:txBody>
      </p:sp>
      <p:sp>
        <p:nvSpPr>
          <p:cNvPr id="635" name="Google Shape;635;p39"/>
          <p:cNvSpPr txBox="1">
            <a:spLocks noGrp="1"/>
          </p:cNvSpPr>
          <p:nvPr>
            <p:ph type="sldNum" idx="12"/>
          </p:nvPr>
        </p:nvSpPr>
        <p:spPr>
          <a:xfrm>
            <a:off x="0" y="6333200"/>
            <a:ext cx="3981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40"/>
          <p:cNvSpPr txBox="1">
            <a:spLocks noGrp="1"/>
          </p:cNvSpPr>
          <p:nvPr>
            <p:ph type="title"/>
          </p:nvPr>
        </p:nvSpPr>
        <p:spPr>
          <a:xfrm>
            <a:off x="1044000" y="0"/>
            <a:ext cx="7056000" cy="15423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100"/>
              <a:buFont typeface="Arial"/>
              <a:buNone/>
            </a:pPr>
            <a:r>
              <a:rPr lang="en-US" sz="3000" b="1">
                <a:solidFill>
                  <a:srgbClr val="2E75B5"/>
                </a:solidFill>
              </a:rPr>
              <a:t>Detailed guidelines to experiments practicable with Timepix based particle camera</a:t>
            </a:r>
            <a:endParaRPr sz="3000"/>
          </a:p>
        </p:txBody>
      </p:sp>
      <p:sp>
        <p:nvSpPr>
          <p:cNvPr id="641" name="Google Shape;641;p40"/>
          <p:cNvSpPr txBox="1">
            <a:spLocks noGrp="1"/>
          </p:cNvSpPr>
          <p:nvPr>
            <p:ph type="body" idx="1"/>
          </p:nvPr>
        </p:nvSpPr>
        <p:spPr>
          <a:xfrm>
            <a:off x="655625" y="1934975"/>
            <a:ext cx="4911600" cy="2953200"/>
          </a:xfrm>
          <a:prstGeom prst="rect">
            <a:avLst/>
          </a:prstGeom>
        </p:spPr>
        <p:txBody>
          <a:bodyPr spcFirstLastPara="1" wrap="square" lIns="91425" tIns="45700" rIns="91425" bIns="45700" anchor="t" anchorCtr="0">
            <a:noAutofit/>
          </a:bodyPr>
          <a:lstStyle/>
          <a:p>
            <a:pPr marL="0" lvl="0" indent="0" algn="l" rtl="0">
              <a:spcBef>
                <a:spcPts val="400"/>
              </a:spcBef>
              <a:spcAft>
                <a:spcPts val="0"/>
              </a:spcAft>
              <a:buNone/>
            </a:pPr>
            <a:r>
              <a:rPr lang="en-US" sz="1700"/>
              <a:t>Wide set of 50 experiments</a:t>
            </a:r>
            <a:br>
              <a:rPr lang="en-US" sz="1700"/>
            </a:br>
            <a:r>
              <a:rPr lang="en-US" sz="1700" i="1"/>
              <a:t>...involving detection and recognition of different kinds of ionising radiation in pixel detector, observation of natural background radiation, space originating radiation, basics of radiography….</a:t>
            </a:r>
            <a:endParaRPr sz="1700" i="1"/>
          </a:p>
          <a:p>
            <a:pPr marL="0" lvl="0" indent="0" algn="l" rtl="0">
              <a:spcBef>
                <a:spcPts val="400"/>
              </a:spcBef>
              <a:spcAft>
                <a:spcPts val="0"/>
              </a:spcAft>
              <a:buNone/>
            </a:pPr>
            <a:endParaRPr sz="1700"/>
          </a:p>
          <a:p>
            <a:pPr marL="0" lvl="0" indent="0" algn="l" rtl="0">
              <a:spcBef>
                <a:spcPts val="400"/>
              </a:spcBef>
              <a:spcAft>
                <a:spcPts val="0"/>
              </a:spcAft>
              <a:buNone/>
            </a:pPr>
            <a:r>
              <a:rPr lang="en-US" sz="1700"/>
              <a:t>Focused on high school students and university students by means of practical exercises to help them to understand physics and motivate them in further learning</a:t>
            </a:r>
            <a:endParaRPr sz="1700" i="1"/>
          </a:p>
        </p:txBody>
      </p:sp>
      <p:pic>
        <p:nvPicPr>
          <p:cNvPr id="642" name="Google Shape;642;p40"/>
          <p:cNvPicPr preferRelativeResize="0"/>
          <p:nvPr/>
        </p:nvPicPr>
        <p:blipFill>
          <a:blip r:embed="rId3">
            <a:alphaModFix/>
          </a:blip>
          <a:stretch>
            <a:fillRect/>
          </a:stretch>
        </p:blipFill>
        <p:spPr>
          <a:xfrm>
            <a:off x="5487025" y="1554125"/>
            <a:ext cx="3428375" cy="4922775"/>
          </a:xfrm>
          <a:prstGeom prst="rect">
            <a:avLst/>
          </a:prstGeom>
          <a:noFill/>
          <a:ln>
            <a:noFill/>
          </a:ln>
        </p:spPr>
      </p:pic>
      <p:sp>
        <p:nvSpPr>
          <p:cNvPr id="643" name="Google Shape;643;p40"/>
          <p:cNvSpPr txBox="1">
            <a:spLocks noGrp="1"/>
          </p:cNvSpPr>
          <p:nvPr>
            <p:ph type="sldNum" idx="12"/>
          </p:nvPr>
        </p:nvSpPr>
        <p:spPr>
          <a:xfrm>
            <a:off x="0" y="6333200"/>
            <a:ext cx="3978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41"/>
          <p:cNvSpPr txBox="1">
            <a:spLocks noGrp="1"/>
          </p:cNvSpPr>
          <p:nvPr>
            <p:ph type="title"/>
          </p:nvPr>
        </p:nvSpPr>
        <p:spPr>
          <a:xfrm>
            <a:off x="1250425" y="460450"/>
            <a:ext cx="5787300" cy="7635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b="1"/>
              <a:t>Mechanics of the SESTRA</a:t>
            </a:r>
            <a:endParaRPr b="1"/>
          </a:p>
          <a:p>
            <a:pPr marL="0" lvl="0" indent="0" algn="l" rtl="0">
              <a:spcBef>
                <a:spcPts val="0"/>
              </a:spcBef>
              <a:spcAft>
                <a:spcPts val="0"/>
              </a:spcAft>
              <a:buNone/>
            </a:pPr>
            <a:r>
              <a:rPr lang="en-US" b="1"/>
              <a:t>educational kit</a:t>
            </a:r>
            <a:endParaRPr b="1"/>
          </a:p>
        </p:txBody>
      </p:sp>
      <p:sp>
        <p:nvSpPr>
          <p:cNvPr id="650" name="Google Shape;650;p41"/>
          <p:cNvSpPr txBox="1">
            <a:spLocks noGrp="1"/>
          </p:cNvSpPr>
          <p:nvPr>
            <p:ph type="sldNum" idx="12"/>
          </p:nvPr>
        </p:nvSpPr>
        <p:spPr>
          <a:xfrm>
            <a:off x="8472458" y="6217622"/>
            <a:ext cx="5487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29</a:t>
            </a:fld>
            <a:endParaRPr/>
          </a:p>
        </p:txBody>
      </p:sp>
      <p:pic>
        <p:nvPicPr>
          <p:cNvPr id="651" name="Google Shape;651;p41"/>
          <p:cNvPicPr preferRelativeResize="0"/>
          <p:nvPr/>
        </p:nvPicPr>
        <p:blipFill>
          <a:blip r:embed="rId3">
            <a:alphaModFix/>
          </a:blip>
          <a:stretch>
            <a:fillRect/>
          </a:stretch>
        </p:blipFill>
        <p:spPr>
          <a:xfrm>
            <a:off x="16650" y="1513650"/>
            <a:ext cx="5819675" cy="4605642"/>
          </a:xfrm>
          <a:prstGeom prst="rect">
            <a:avLst/>
          </a:prstGeom>
          <a:noFill/>
          <a:ln>
            <a:noFill/>
          </a:ln>
        </p:spPr>
      </p:pic>
      <p:sp>
        <p:nvSpPr>
          <p:cNvPr id="652" name="Google Shape;652;p41"/>
          <p:cNvSpPr txBox="1">
            <a:spLocks noGrp="1"/>
          </p:cNvSpPr>
          <p:nvPr>
            <p:ph type="body" idx="1"/>
          </p:nvPr>
        </p:nvSpPr>
        <p:spPr>
          <a:xfrm>
            <a:off x="5760125" y="2145925"/>
            <a:ext cx="3177600" cy="3518100"/>
          </a:xfrm>
          <a:prstGeom prst="rect">
            <a:avLst/>
          </a:prstGeom>
        </p:spPr>
        <p:txBody>
          <a:bodyPr spcFirstLastPara="1" wrap="square" lIns="91425" tIns="45700" rIns="91425" bIns="45700" anchor="t" anchorCtr="0">
            <a:noAutofit/>
          </a:bodyPr>
          <a:lstStyle/>
          <a:p>
            <a:pPr marL="457200" lvl="0" indent="-342900" algn="l" rtl="0">
              <a:spcBef>
                <a:spcPts val="400"/>
              </a:spcBef>
              <a:spcAft>
                <a:spcPts val="0"/>
              </a:spcAft>
              <a:buSzPts val="1800"/>
              <a:buChar char="●"/>
            </a:pPr>
            <a:r>
              <a:rPr lang="en-US"/>
              <a:t>Fast (re)arrangement of various experimental set-up(s)</a:t>
            </a:r>
            <a:br>
              <a:rPr lang="en-US"/>
            </a:br>
            <a:endParaRPr/>
          </a:p>
          <a:p>
            <a:pPr marL="457200" lvl="0" indent="-342900" algn="l" rtl="0">
              <a:spcBef>
                <a:spcPts val="0"/>
              </a:spcBef>
              <a:spcAft>
                <a:spcPts val="0"/>
              </a:spcAft>
              <a:buSzPts val="1800"/>
              <a:buChar char="●"/>
            </a:pPr>
            <a:r>
              <a:rPr lang="en-US" i="1"/>
              <a:t>Prepared for performing of real time demonstrations within a time span of the standard classes</a:t>
            </a:r>
            <a:endParaRPr i="1"/>
          </a:p>
        </p:txBody>
      </p:sp>
      <p:sp>
        <p:nvSpPr>
          <p:cNvPr id="653" name="Google Shape;653;p41"/>
          <p:cNvSpPr txBox="1">
            <a:spLocks noGrp="1"/>
          </p:cNvSpPr>
          <p:nvPr>
            <p:ph type="sldNum" idx="12"/>
          </p:nvPr>
        </p:nvSpPr>
        <p:spPr>
          <a:xfrm>
            <a:off x="318600" y="7871983"/>
            <a:ext cx="4125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29</a:t>
            </a:fld>
            <a:endParaRPr/>
          </a:p>
        </p:txBody>
      </p:sp>
      <p:sp>
        <p:nvSpPr>
          <p:cNvPr id="654" name="Google Shape;654;p41"/>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15"/>
          <p:cNvPicPr preferRelativeResize="0"/>
          <p:nvPr/>
        </p:nvPicPr>
        <p:blipFill rotWithShape="1">
          <a:blip r:embed="rId3">
            <a:alphaModFix/>
          </a:blip>
          <a:srcRect l="24935" t="19491" r="3410"/>
          <a:stretch/>
        </p:blipFill>
        <p:spPr>
          <a:xfrm>
            <a:off x="348400" y="4534925"/>
            <a:ext cx="3404725" cy="1669675"/>
          </a:xfrm>
          <a:prstGeom prst="rect">
            <a:avLst/>
          </a:prstGeom>
          <a:noFill/>
          <a:ln>
            <a:noFill/>
          </a:ln>
        </p:spPr>
      </p:pic>
      <p:pic>
        <p:nvPicPr>
          <p:cNvPr id="166" name="Google Shape;166;p15"/>
          <p:cNvPicPr preferRelativeResize="0"/>
          <p:nvPr/>
        </p:nvPicPr>
        <p:blipFill rotWithShape="1">
          <a:blip r:embed="rId4">
            <a:alphaModFix/>
          </a:blip>
          <a:srcRect l="1748" t="5216" b="7985"/>
          <a:stretch/>
        </p:blipFill>
        <p:spPr>
          <a:xfrm>
            <a:off x="369950" y="2236125"/>
            <a:ext cx="3489524" cy="1855200"/>
          </a:xfrm>
          <a:prstGeom prst="rect">
            <a:avLst/>
          </a:prstGeom>
          <a:noFill/>
          <a:ln>
            <a:noFill/>
          </a:ln>
        </p:spPr>
      </p:pic>
      <p:pic>
        <p:nvPicPr>
          <p:cNvPr id="167" name="Google Shape;167;p15"/>
          <p:cNvPicPr preferRelativeResize="0"/>
          <p:nvPr/>
        </p:nvPicPr>
        <p:blipFill rotWithShape="1">
          <a:blip r:embed="rId5">
            <a:alphaModFix/>
          </a:blip>
          <a:srcRect l="-9889" t="-15603" r="9889" b="-3415"/>
          <a:stretch/>
        </p:blipFill>
        <p:spPr>
          <a:xfrm rot="-4845525">
            <a:off x="5241737" y="1612138"/>
            <a:ext cx="3556851" cy="3640219"/>
          </a:xfrm>
          <a:prstGeom prst="rect">
            <a:avLst/>
          </a:prstGeom>
          <a:noFill/>
          <a:ln>
            <a:noFill/>
          </a:ln>
        </p:spPr>
      </p:pic>
      <p:pic>
        <p:nvPicPr>
          <p:cNvPr id="168" name="Google Shape;168;p15"/>
          <p:cNvPicPr preferRelativeResize="0"/>
          <p:nvPr/>
        </p:nvPicPr>
        <p:blipFill>
          <a:blip r:embed="rId6">
            <a:alphaModFix/>
          </a:blip>
          <a:stretch>
            <a:fillRect/>
          </a:stretch>
        </p:blipFill>
        <p:spPr>
          <a:xfrm>
            <a:off x="5410325" y="4534917"/>
            <a:ext cx="3328959" cy="1528950"/>
          </a:xfrm>
          <a:prstGeom prst="rect">
            <a:avLst/>
          </a:prstGeom>
          <a:noFill/>
          <a:ln>
            <a:noFill/>
          </a:ln>
        </p:spPr>
      </p:pic>
      <p:sp>
        <p:nvSpPr>
          <p:cNvPr id="169" name="Google Shape;169;p15"/>
          <p:cNvSpPr/>
          <p:nvPr/>
        </p:nvSpPr>
        <p:spPr>
          <a:xfrm>
            <a:off x="4022000" y="2981467"/>
            <a:ext cx="1096500" cy="364500"/>
          </a:xfrm>
          <a:prstGeom prst="notchedRightArrow">
            <a:avLst>
              <a:gd name="adj1" fmla="val 50000"/>
              <a:gd name="adj2" fmla="val 50000"/>
            </a:avLst>
          </a:prstGeom>
          <a:gradFill>
            <a:gsLst>
              <a:gs pos="0">
                <a:srgbClr val="7A7A7A"/>
              </a:gs>
              <a:gs pos="100000">
                <a:srgbClr val="393939"/>
              </a:gs>
            </a:gsLst>
            <a:path path="circle">
              <a:fillToRect l="50000" t="50000" r="50000" b="50000"/>
            </a:path>
            <a:tileRect/>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5"/>
          <p:cNvSpPr/>
          <p:nvPr/>
        </p:nvSpPr>
        <p:spPr>
          <a:xfrm>
            <a:off x="4088063" y="5325567"/>
            <a:ext cx="1096500" cy="364500"/>
          </a:xfrm>
          <a:prstGeom prst="notchedRightArrow">
            <a:avLst>
              <a:gd name="adj1" fmla="val 50000"/>
              <a:gd name="adj2" fmla="val 50000"/>
            </a:avLst>
          </a:prstGeom>
          <a:gradFill>
            <a:gsLst>
              <a:gs pos="0">
                <a:srgbClr val="7A7A7A"/>
              </a:gs>
              <a:gs pos="100000">
                <a:srgbClr val="393939"/>
              </a:gs>
            </a:gsLst>
            <a:path path="circle">
              <a:fillToRect l="50000" t="50000" r="50000" b="50000"/>
            </a:path>
            <a:tileRect/>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5"/>
          <p:cNvSpPr txBox="1">
            <a:spLocks noGrp="1"/>
          </p:cNvSpPr>
          <p:nvPr>
            <p:ph type="title"/>
          </p:nvPr>
        </p:nvSpPr>
        <p:spPr>
          <a:xfrm>
            <a:off x="739125" y="1434927"/>
            <a:ext cx="8852700" cy="568500"/>
          </a:xfrm>
          <a:prstGeom prst="rect">
            <a:avLst/>
          </a:prstGeom>
        </p:spPr>
        <p:txBody>
          <a:bodyPr spcFirstLastPara="1" wrap="square" lIns="91425" tIns="45700" rIns="91425" bIns="45700" anchor="b" anchorCtr="0">
            <a:noAutofit/>
          </a:bodyPr>
          <a:lstStyle/>
          <a:p>
            <a:pPr marL="0" marR="0" lvl="0" indent="0" algn="l" rtl="0">
              <a:lnSpc>
                <a:spcPct val="115000"/>
              </a:lnSpc>
              <a:spcBef>
                <a:spcPts val="0"/>
              </a:spcBef>
              <a:spcAft>
                <a:spcPts val="1600"/>
              </a:spcAft>
              <a:buNone/>
            </a:pPr>
            <a:r>
              <a:rPr lang="en-US" sz="2300">
                <a:solidFill>
                  <a:schemeClr val="dk2"/>
                </a:solidFill>
              </a:rPr>
              <a:t>Geiger-Muller counter        vs     Timepix based Particle camera</a:t>
            </a:r>
            <a:endParaRPr sz="2300">
              <a:solidFill>
                <a:schemeClr val="dk2"/>
              </a:solidFill>
            </a:endParaRPr>
          </a:p>
        </p:txBody>
      </p:sp>
      <p:sp>
        <p:nvSpPr>
          <p:cNvPr id="172" name="Google Shape;172;p15"/>
          <p:cNvSpPr txBox="1">
            <a:spLocks noGrp="1"/>
          </p:cNvSpPr>
          <p:nvPr>
            <p:ph type="title"/>
          </p:nvPr>
        </p:nvSpPr>
        <p:spPr>
          <a:xfrm>
            <a:off x="322225" y="366625"/>
            <a:ext cx="8372100" cy="763500"/>
          </a:xfrm>
          <a:prstGeom prst="rect">
            <a:avLst/>
          </a:prstGeom>
        </p:spPr>
        <p:txBody>
          <a:bodyPr spcFirstLastPara="1" wrap="square" lIns="91425" tIns="45700" rIns="91425" bIns="45700" anchor="b" anchorCtr="0">
            <a:noAutofit/>
          </a:bodyPr>
          <a:lstStyle/>
          <a:p>
            <a:pPr marL="0" lvl="0" indent="0" algn="ctr" rtl="0">
              <a:spcBef>
                <a:spcPts val="0"/>
              </a:spcBef>
              <a:spcAft>
                <a:spcPts val="0"/>
              </a:spcAft>
              <a:buNone/>
            </a:pPr>
            <a:r>
              <a:rPr lang="en-US" sz="2700" b="1">
                <a:solidFill>
                  <a:srgbClr val="2E75B5"/>
                </a:solidFill>
              </a:rPr>
              <a:t>Particle Camera = Modern Instrument</a:t>
            </a:r>
            <a:endParaRPr sz="2700" b="1">
              <a:solidFill>
                <a:srgbClr val="2E75B5"/>
              </a:solidFill>
            </a:endParaRPr>
          </a:p>
          <a:p>
            <a:pPr marL="0" lvl="0" indent="0" algn="ctr" rtl="0">
              <a:spcBef>
                <a:spcPts val="0"/>
              </a:spcBef>
              <a:spcAft>
                <a:spcPts val="0"/>
              </a:spcAft>
              <a:buNone/>
            </a:pPr>
            <a:r>
              <a:rPr lang="en-US" sz="2700" b="1">
                <a:solidFill>
                  <a:srgbClr val="2E75B5"/>
                </a:solidFill>
              </a:rPr>
              <a:t>for Teaching of Physics</a:t>
            </a:r>
            <a:endParaRPr sz="2700" b="1">
              <a:solidFill>
                <a:srgbClr val="2E75B5"/>
              </a:solidFill>
            </a:endParaRPr>
          </a:p>
        </p:txBody>
      </p:sp>
      <p:sp>
        <p:nvSpPr>
          <p:cNvPr id="173" name="Google Shape;173;p15"/>
          <p:cNvSpPr txBox="1">
            <a:spLocks noGrp="1"/>
          </p:cNvSpPr>
          <p:nvPr>
            <p:ph type="sldNum" idx="12"/>
          </p:nvPr>
        </p:nvSpPr>
        <p:spPr>
          <a:xfrm>
            <a:off x="83100" y="64545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2"/>
          <p:cNvSpPr txBox="1">
            <a:spLocks noGrp="1"/>
          </p:cNvSpPr>
          <p:nvPr>
            <p:ph type="title"/>
          </p:nvPr>
        </p:nvSpPr>
        <p:spPr>
          <a:xfrm>
            <a:off x="1839525" y="473550"/>
            <a:ext cx="5635800" cy="7635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b="1">
                <a:solidFill>
                  <a:srgbClr val="2E75B5"/>
                </a:solidFill>
              </a:rPr>
              <a:t>Set of Radiation Sources</a:t>
            </a:r>
            <a:endParaRPr b="1">
              <a:solidFill>
                <a:srgbClr val="2E75B5"/>
              </a:solidFill>
            </a:endParaRPr>
          </a:p>
          <a:p>
            <a:pPr marL="0" lvl="0" indent="0" algn="l" rtl="0">
              <a:spcBef>
                <a:spcPts val="0"/>
              </a:spcBef>
              <a:spcAft>
                <a:spcPts val="0"/>
              </a:spcAft>
              <a:buNone/>
            </a:pPr>
            <a:r>
              <a:rPr lang="en-US" b="1">
                <a:solidFill>
                  <a:srgbClr val="2E75B5"/>
                </a:solidFill>
              </a:rPr>
              <a:t>in the SESTRA kit</a:t>
            </a:r>
            <a:endParaRPr b="1">
              <a:solidFill>
                <a:srgbClr val="2E75B5"/>
              </a:solidFill>
            </a:endParaRPr>
          </a:p>
        </p:txBody>
      </p:sp>
      <p:pic>
        <p:nvPicPr>
          <p:cNvPr id="660" name="Google Shape;660;p42"/>
          <p:cNvPicPr preferRelativeResize="0"/>
          <p:nvPr/>
        </p:nvPicPr>
        <p:blipFill>
          <a:blip r:embed="rId3">
            <a:alphaModFix/>
          </a:blip>
          <a:stretch>
            <a:fillRect/>
          </a:stretch>
        </p:blipFill>
        <p:spPr>
          <a:xfrm rot="-5400000">
            <a:off x="1402964" y="628937"/>
            <a:ext cx="3846275" cy="6347402"/>
          </a:xfrm>
          <a:prstGeom prst="rect">
            <a:avLst/>
          </a:prstGeom>
          <a:noFill/>
          <a:ln>
            <a:noFill/>
          </a:ln>
        </p:spPr>
      </p:pic>
      <p:sp>
        <p:nvSpPr>
          <p:cNvPr id="661" name="Google Shape;661;p42"/>
          <p:cNvSpPr txBox="1"/>
          <p:nvPr/>
        </p:nvSpPr>
        <p:spPr>
          <a:xfrm>
            <a:off x="6394450" y="2220500"/>
            <a:ext cx="2532300" cy="3140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1"/>
              </a:buClr>
              <a:buSzPts val="1600"/>
              <a:buChar char="●"/>
            </a:pPr>
            <a:r>
              <a:rPr lang="en-US" sz="1600" b="1">
                <a:solidFill>
                  <a:schemeClr val="dk1"/>
                </a:solidFill>
              </a:rPr>
              <a:t>Thoriated Tungsten Electrode</a:t>
            </a:r>
            <a:br>
              <a:rPr lang="en-US" sz="1600" b="1">
                <a:solidFill>
                  <a:schemeClr val="dk1"/>
                </a:solidFill>
              </a:rPr>
            </a:br>
            <a:r>
              <a:rPr lang="en-US" sz="1600" b="1" i="1">
                <a:solidFill>
                  <a:schemeClr val="dk1"/>
                </a:solidFill>
              </a:rPr>
              <a:t>(𝛼, 𝛽 and 𝛾 source)</a:t>
            </a:r>
            <a:endParaRPr sz="1600" b="1">
              <a:solidFill>
                <a:schemeClr val="dk1"/>
              </a:solidFill>
            </a:endParaRPr>
          </a:p>
          <a:p>
            <a:pPr marL="457200" lvl="0" indent="-330200" algn="l" rtl="0">
              <a:spcBef>
                <a:spcPts val="0"/>
              </a:spcBef>
              <a:spcAft>
                <a:spcPts val="0"/>
              </a:spcAft>
              <a:buClr>
                <a:schemeClr val="dk1"/>
              </a:buClr>
              <a:buSzPts val="1600"/>
              <a:buChar char="●"/>
            </a:pPr>
            <a:r>
              <a:rPr lang="en-US" sz="1600" b="1">
                <a:solidFill>
                  <a:schemeClr val="dk1"/>
                </a:solidFill>
              </a:rPr>
              <a:t>Uranium Glass</a:t>
            </a:r>
            <a:br>
              <a:rPr lang="en-US" sz="1600" b="1">
                <a:solidFill>
                  <a:schemeClr val="dk1"/>
                </a:solidFill>
              </a:rPr>
            </a:br>
            <a:r>
              <a:rPr lang="en-US" sz="1600" b="1" i="1">
                <a:solidFill>
                  <a:schemeClr val="dk1"/>
                </a:solidFill>
              </a:rPr>
              <a:t>(𝛼, 𝛽 and 𝛾 source)</a:t>
            </a:r>
            <a:endParaRPr sz="1600" b="1" i="1">
              <a:solidFill>
                <a:schemeClr val="dk1"/>
              </a:solidFill>
            </a:endParaRPr>
          </a:p>
          <a:p>
            <a:pPr marL="457200" lvl="0" indent="-330200" algn="l" rtl="0">
              <a:spcBef>
                <a:spcPts val="0"/>
              </a:spcBef>
              <a:spcAft>
                <a:spcPts val="0"/>
              </a:spcAft>
              <a:buClr>
                <a:schemeClr val="dk1"/>
              </a:buClr>
              <a:buSzPts val="1600"/>
              <a:buChar char="●"/>
            </a:pPr>
            <a:r>
              <a:rPr lang="en-US" sz="1600" b="1">
                <a:solidFill>
                  <a:schemeClr val="dk1"/>
                </a:solidFill>
              </a:rPr>
              <a:t>Potassium Salt</a:t>
            </a:r>
            <a:br>
              <a:rPr lang="en-US" sz="1600" b="1">
                <a:solidFill>
                  <a:schemeClr val="dk1"/>
                </a:solidFill>
              </a:rPr>
            </a:br>
            <a:r>
              <a:rPr lang="en-US" sz="1600" b="1" i="1">
                <a:solidFill>
                  <a:schemeClr val="dk1"/>
                </a:solidFill>
              </a:rPr>
              <a:t>(𝛽 and 𝛾 source)</a:t>
            </a:r>
            <a:endParaRPr sz="1600" b="1" i="1">
              <a:solidFill>
                <a:schemeClr val="dk1"/>
              </a:solidFill>
            </a:endParaRPr>
          </a:p>
          <a:p>
            <a:pPr marL="457200" lvl="0" indent="-330200" algn="l" rtl="0">
              <a:spcBef>
                <a:spcPts val="0"/>
              </a:spcBef>
              <a:spcAft>
                <a:spcPts val="0"/>
              </a:spcAft>
              <a:buClr>
                <a:schemeClr val="dk1"/>
              </a:buClr>
              <a:buSzPts val="1600"/>
              <a:buChar char="●"/>
            </a:pPr>
            <a:r>
              <a:rPr lang="en-US" sz="1600" b="1" i="1">
                <a:solidFill>
                  <a:schemeClr val="dk1"/>
                </a:solidFill>
              </a:rPr>
              <a:t>241Am 𝛼 and 𝛾 source 9.5 kBq (optional)</a:t>
            </a:r>
            <a:endParaRPr sz="1600" b="1" i="1">
              <a:solidFill>
                <a:schemeClr val="dk1"/>
              </a:solidFill>
            </a:endParaRPr>
          </a:p>
          <a:p>
            <a:pPr marL="457200" lvl="0" indent="-330200" algn="l" rtl="0">
              <a:spcBef>
                <a:spcPts val="0"/>
              </a:spcBef>
              <a:spcAft>
                <a:spcPts val="0"/>
              </a:spcAft>
              <a:buClr>
                <a:schemeClr val="dk1"/>
              </a:buClr>
              <a:buSzPts val="1600"/>
              <a:buChar char="●"/>
            </a:pPr>
            <a:r>
              <a:rPr lang="en-US" sz="1600" b="1" i="1">
                <a:solidFill>
                  <a:schemeClr val="dk1"/>
                </a:solidFill>
              </a:rPr>
              <a:t>241Am 𝛾 source</a:t>
            </a:r>
            <a:br>
              <a:rPr lang="en-US" sz="1600" b="1" i="1">
                <a:solidFill>
                  <a:schemeClr val="dk1"/>
                </a:solidFill>
              </a:rPr>
            </a:br>
            <a:r>
              <a:rPr lang="en-US" sz="1600" b="1" i="1">
                <a:solidFill>
                  <a:schemeClr val="dk1"/>
                </a:solidFill>
              </a:rPr>
              <a:t>300 kBq (optional)</a:t>
            </a:r>
            <a:endParaRPr sz="1500" b="1">
              <a:solidFill>
                <a:schemeClr val="dk1"/>
              </a:solidFill>
            </a:endParaRPr>
          </a:p>
        </p:txBody>
      </p:sp>
      <p:sp>
        <p:nvSpPr>
          <p:cNvPr id="662" name="Google Shape;662;p42"/>
          <p:cNvSpPr txBox="1">
            <a:spLocks noGrp="1"/>
          </p:cNvSpPr>
          <p:nvPr>
            <p:ph type="sldNum" idx="12"/>
          </p:nvPr>
        </p:nvSpPr>
        <p:spPr>
          <a:xfrm>
            <a:off x="8610600" y="6333200"/>
            <a:ext cx="3981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30</a:t>
            </a:fld>
            <a:endParaRPr/>
          </a:p>
        </p:txBody>
      </p:sp>
      <p:sp>
        <p:nvSpPr>
          <p:cNvPr id="663" name="Google Shape;663;p42"/>
          <p:cNvSpPr txBox="1">
            <a:spLocks noGrp="1"/>
          </p:cNvSpPr>
          <p:nvPr>
            <p:ph type="sldNum" idx="12"/>
          </p:nvPr>
        </p:nvSpPr>
        <p:spPr>
          <a:xfrm>
            <a:off x="83100" y="6454533"/>
            <a:ext cx="3981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pic>
        <p:nvPicPr>
          <p:cNvPr id="668" name="Google Shape;668;p43" descr="Ozdobná karafa">
            <a:hlinkClick r:id="rId3"/>
          </p:cNvPr>
          <p:cNvPicPr preferRelativeResize="0"/>
          <p:nvPr/>
        </p:nvPicPr>
        <p:blipFill rotWithShape="1">
          <a:blip r:embed="rId4">
            <a:alphaModFix/>
          </a:blip>
          <a:srcRect/>
          <a:stretch/>
        </p:blipFill>
        <p:spPr>
          <a:xfrm>
            <a:off x="372845" y="1379604"/>
            <a:ext cx="1946974" cy="4170066"/>
          </a:xfrm>
          <a:prstGeom prst="rect">
            <a:avLst/>
          </a:prstGeom>
          <a:noFill/>
          <a:ln>
            <a:noFill/>
          </a:ln>
        </p:spPr>
      </p:pic>
      <p:pic>
        <p:nvPicPr>
          <p:cNvPr id="669" name="Google Shape;669;p43"/>
          <p:cNvPicPr preferRelativeResize="0"/>
          <p:nvPr/>
        </p:nvPicPr>
        <p:blipFill rotWithShape="1">
          <a:blip r:embed="rId5">
            <a:alphaModFix/>
          </a:blip>
          <a:srcRect/>
          <a:stretch/>
        </p:blipFill>
        <p:spPr>
          <a:xfrm>
            <a:off x="4956044" y="1552333"/>
            <a:ext cx="3383214" cy="2513881"/>
          </a:xfrm>
          <a:prstGeom prst="rect">
            <a:avLst/>
          </a:prstGeom>
          <a:noFill/>
          <a:ln>
            <a:noFill/>
          </a:ln>
        </p:spPr>
      </p:pic>
      <p:sp>
        <p:nvSpPr>
          <p:cNvPr id="670" name="Google Shape;670;p43"/>
          <p:cNvSpPr txBox="1">
            <a:spLocks noGrp="1"/>
          </p:cNvSpPr>
          <p:nvPr>
            <p:ph type="title"/>
          </p:nvPr>
        </p:nvSpPr>
        <p:spPr>
          <a:xfrm>
            <a:off x="1185204" y="120591"/>
            <a:ext cx="5805000" cy="1143000"/>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None/>
            </a:pPr>
            <a:r>
              <a:rPr lang="en-US" sz="4000" b="1"/>
              <a:t>URANIUM Glass Radioactivity</a:t>
            </a:r>
            <a:endParaRPr sz="4000" b="1"/>
          </a:p>
        </p:txBody>
      </p:sp>
      <p:sp>
        <p:nvSpPr>
          <p:cNvPr id="671" name="Google Shape;671;p43"/>
          <p:cNvSpPr txBox="1"/>
          <p:nvPr/>
        </p:nvSpPr>
        <p:spPr>
          <a:xfrm>
            <a:off x="4743350" y="1101725"/>
            <a:ext cx="39546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dk1"/>
                </a:solidFill>
                <a:latin typeface="Arial"/>
                <a:ea typeface="Arial"/>
                <a:cs typeface="Arial"/>
                <a:sym typeface="Arial"/>
              </a:rPr>
              <a:t>Sample </a:t>
            </a:r>
            <a:r>
              <a:rPr lang="en-US" sz="2400" b="1">
                <a:solidFill>
                  <a:schemeClr val="dk1"/>
                </a:solidFill>
              </a:rPr>
              <a:t>included in the kit</a:t>
            </a:r>
            <a:endParaRPr sz="2400" b="1">
              <a:solidFill>
                <a:schemeClr val="dk1"/>
              </a:solidFill>
              <a:latin typeface="Arial"/>
              <a:ea typeface="Arial"/>
              <a:cs typeface="Arial"/>
              <a:sym typeface="Arial"/>
            </a:endParaRPr>
          </a:p>
        </p:txBody>
      </p:sp>
      <p:sp>
        <p:nvSpPr>
          <p:cNvPr id="672" name="Google Shape;672;p43"/>
          <p:cNvSpPr txBox="1"/>
          <p:nvPr/>
        </p:nvSpPr>
        <p:spPr>
          <a:xfrm>
            <a:off x="234400" y="5504400"/>
            <a:ext cx="5433000" cy="1277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700" b="1">
                <a:solidFill>
                  <a:schemeClr val="dk1"/>
                </a:solidFill>
              </a:rPr>
              <a:t>Uranium</a:t>
            </a:r>
            <a:endParaRPr sz="2700" b="1">
              <a:solidFill>
                <a:schemeClr val="dk1"/>
              </a:solidFill>
            </a:endParaRPr>
          </a:p>
          <a:p>
            <a:pPr marL="0" marR="0" lvl="0" indent="0" algn="ctr" rtl="0">
              <a:spcBef>
                <a:spcPts val="0"/>
              </a:spcBef>
              <a:spcAft>
                <a:spcPts val="0"/>
              </a:spcAft>
              <a:buNone/>
            </a:pPr>
            <a:r>
              <a:rPr lang="en-US" sz="2500" baseline="30000">
                <a:solidFill>
                  <a:schemeClr val="dk1"/>
                </a:solidFill>
                <a:latin typeface="Arial"/>
                <a:ea typeface="Arial"/>
                <a:cs typeface="Arial"/>
                <a:sym typeface="Arial"/>
              </a:rPr>
              <a:t>235</a:t>
            </a:r>
            <a:r>
              <a:rPr lang="en-US" sz="2500">
                <a:solidFill>
                  <a:schemeClr val="dk1"/>
                </a:solidFill>
                <a:latin typeface="Arial"/>
                <a:ea typeface="Arial"/>
                <a:cs typeface="Arial"/>
                <a:sym typeface="Arial"/>
              </a:rPr>
              <a:t>U, 0.72%, </a:t>
            </a:r>
            <a:r>
              <a:rPr lang="en-US" sz="2500" i="1">
                <a:solidFill>
                  <a:schemeClr val="dk1"/>
                </a:solidFill>
                <a:latin typeface="Arial"/>
                <a:ea typeface="Arial"/>
                <a:cs typeface="Arial"/>
                <a:sym typeface="Arial"/>
              </a:rPr>
              <a:t>T</a:t>
            </a:r>
            <a:r>
              <a:rPr lang="en-US" sz="2500" baseline="-25000">
                <a:solidFill>
                  <a:schemeClr val="dk1"/>
                </a:solidFill>
                <a:latin typeface="Arial"/>
                <a:ea typeface="Arial"/>
                <a:cs typeface="Arial"/>
                <a:sym typeface="Arial"/>
              </a:rPr>
              <a:t>1/2</a:t>
            </a:r>
            <a:r>
              <a:rPr lang="en-US" sz="2500">
                <a:solidFill>
                  <a:schemeClr val="dk1"/>
                </a:solidFill>
                <a:latin typeface="Arial"/>
                <a:ea typeface="Arial"/>
                <a:cs typeface="Arial"/>
                <a:sym typeface="Arial"/>
              </a:rPr>
              <a:t> = 7,0.10</a:t>
            </a:r>
            <a:r>
              <a:rPr lang="en-US" sz="2500" baseline="30000">
                <a:solidFill>
                  <a:schemeClr val="dk1"/>
                </a:solidFill>
                <a:latin typeface="Arial"/>
                <a:ea typeface="Arial"/>
                <a:cs typeface="Arial"/>
                <a:sym typeface="Arial"/>
              </a:rPr>
              <a:t>8</a:t>
            </a:r>
            <a:r>
              <a:rPr lang="en-US" sz="2500">
                <a:solidFill>
                  <a:schemeClr val="dk1"/>
                </a:solidFill>
                <a:latin typeface="Arial"/>
                <a:ea typeface="Arial"/>
                <a:cs typeface="Arial"/>
                <a:sym typeface="Arial"/>
              </a:rPr>
              <a:t> years      </a:t>
            </a:r>
            <a:endParaRPr sz="1300"/>
          </a:p>
          <a:p>
            <a:pPr marL="0" marR="0" lvl="0" indent="0" algn="ctr" rtl="0">
              <a:spcBef>
                <a:spcPts val="0"/>
              </a:spcBef>
              <a:spcAft>
                <a:spcPts val="0"/>
              </a:spcAft>
              <a:buNone/>
            </a:pPr>
            <a:r>
              <a:rPr lang="en-US" sz="2500" b="1" baseline="30000">
                <a:solidFill>
                  <a:schemeClr val="dk1"/>
                </a:solidFill>
                <a:latin typeface="Arial"/>
                <a:ea typeface="Arial"/>
                <a:cs typeface="Arial"/>
                <a:sym typeface="Arial"/>
              </a:rPr>
              <a:t>238</a:t>
            </a:r>
            <a:r>
              <a:rPr lang="en-US" sz="2500" b="1">
                <a:solidFill>
                  <a:schemeClr val="dk1"/>
                </a:solidFill>
                <a:latin typeface="Arial"/>
                <a:ea typeface="Arial"/>
                <a:cs typeface="Arial"/>
                <a:sym typeface="Arial"/>
              </a:rPr>
              <a:t>U</a:t>
            </a:r>
            <a:r>
              <a:rPr lang="en-US" sz="2500">
                <a:solidFill>
                  <a:schemeClr val="dk1"/>
                </a:solidFill>
                <a:latin typeface="Arial"/>
                <a:ea typeface="Arial"/>
                <a:cs typeface="Arial"/>
                <a:sym typeface="Arial"/>
              </a:rPr>
              <a:t>, 99.274%, </a:t>
            </a:r>
            <a:r>
              <a:rPr lang="en-US" sz="2500" i="1">
                <a:solidFill>
                  <a:schemeClr val="dk1"/>
                </a:solidFill>
                <a:latin typeface="Arial"/>
                <a:ea typeface="Arial"/>
                <a:cs typeface="Arial"/>
                <a:sym typeface="Arial"/>
              </a:rPr>
              <a:t>T</a:t>
            </a:r>
            <a:r>
              <a:rPr lang="en-US" sz="2500" baseline="-25000">
                <a:solidFill>
                  <a:schemeClr val="dk1"/>
                </a:solidFill>
                <a:latin typeface="Arial"/>
                <a:ea typeface="Arial"/>
                <a:cs typeface="Arial"/>
                <a:sym typeface="Arial"/>
              </a:rPr>
              <a:t>1/2</a:t>
            </a:r>
            <a:r>
              <a:rPr lang="en-US" sz="2500">
                <a:solidFill>
                  <a:schemeClr val="dk1"/>
                </a:solidFill>
                <a:latin typeface="Arial"/>
                <a:ea typeface="Arial"/>
                <a:cs typeface="Arial"/>
                <a:sym typeface="Arial"/>
              </a:rPr>
              <a:t> = 4,5.10</a:t>
            </a:r>
            <a:r>
              <a:rPr lang="en-US" sz="2500" baseline="30000">
                <a:solidFill>
                  <a:schemeClr val="dk1"/>
                </a:solidFill>
                <a:latin typeface="Arial"/>
                <a:ea typeface="Arial"/>
                <a:cs typeface="Arial"/>
                <a:sym typeface="Arial"/>
              </a:rPr>
              <a:t>9</a:t>
            </a:r>
            <a:r>
              <a:rPr lang="en-US" sz="2500">
                <a:solidFill>
                  <a:schemeClr val="dk1"/>
                </a:solidFill>
                <a:latin typeface="Arial"/>
                <a:ea typeface="Arial"/>
                <a:cs typeface="Arial"/>
                <a:sym typeface="Arial"/>
              </a:rPr>
              <a:t> years</a:t>
            </a:r>
            <a:endParaRPr sz="2500">
              <a:solidFill>
                <a:schemeClr val="dk1"/>
              </a:solidFill>
              <a:latin typeface="Arial"/>
              <a:ea typeface="Arial"/>
              <a:cs typeface="Arial"/>
              <a:sym typeface="Arial"/>
            </a:endParaRPr>
          </a:p>
        </p:txBody>
      </p:sp>
      <p:pic>
        <p:nvPicPr>
          <p:cNvPr id="673" name="Google Shape;673;p43" descr="Ukázka náhrdelníku ze skla barveného uranem">
            <a:hlinkClick r:id="rId6"/>
          </p:cNvPr>
          <p:cNvPicPr preferRelativeResize="0"/>
          <p:nvPr/>
        </p:nvPicPr>
        <p:blipFill rotWithShape="1">
          <a:blip r:embed="rId7">
            <a:alphaModFix/>
          </a:blip>
          <a:srcRect/>
          <a:stretch/>
        </p:blipFill>
        <p:spPr>
          <a:xfrm>
            <a:off x="2331368" y="1399924"/>
            <a:ext cx="2239704" cy="2044382"/>
          </a:xfrm>
          <a:prstGeom prst="rect">
            <a:avLst/>
          </a:prstGeom>
          <a:noFill/>
          <a:ln>
            <a:noFill/>
          </a:ln>
        </p:spPr>
      </p:pic>
      <p:sp>
        <p:nvSpPr>
          <p:cNvPr id="674" name="Google Shape;674;p43"/>
          <p:cNvSpPr txBox="1"/>
          <p:nvPr/>
        </p:nvSpPr>
        <p:spPr>
          <a:xfrm>
            <a:off x="4837150" y="4050150"/>
            <a:ext cx="4030800" cy="1939500"/>
          </a:xfrm>
          <a:prstGeom prst="rect">
            <a:avLst/>
          </a:prstGeom>
          <a:noFill/>
          <a:ln>
            <a:noFill/>
          </a:ln>
        </p:spPr>
        <p:txBody>
          <a:bodyPr spcFirstLastPara="1" wrap="square" lIns="91425" tIns="45700" rIns="91425" bIns="45700" anchor="t" anchorCtr="0">
            <a:spAutoFit/>
          </a:bodyPr>
          <a:lstStyle/>
          <a:p>
            <a:pPr marL="457200" marR="0" lvl="0" indent="-355600" algn="l" rtl="0">
              <a:spcBef>
                <a:spcPts val="0"/>
              </a:spcBef>
              <a:spcAft>
                <a:spcPts val="0"/>
              </a:spcAft>
              <a:buClr>
                <a:schemeClr val="dk1"/>
              </a:buClr>
              <a:buSzPts val="2000"/>
              <a:buChar char="●"/>
            </a:pPr>
            <a:r>
              <a:rPr lang="en-US" sz="2000">
                <a:solidFill>
                  <a:schemeClr val="dk1"/>
                </a:solidFill>
              </a:rPr>
              <a:t>Uranium serving as a yellowish-green glass colorant</a:t>
            </a:r>
            <a:endParaRPr sz="1000"/>
          </a:p>
          <a:p>
            <a:pPr marL="457200" marR="0" lvl="0" indent="-355600" algn="l" rtl="0">
              <a:spcBef>
                <a:spcPts val="0"/>
              </a:spcBef>
              <a:spcAft>
                <a:spcPts val="0"/>
              </a:spcAft>
              <a:buClr>
                <a:schemeClr val="dk1"/>
              </a:buClr>
              <a:buSzPts val="2000"/>
              <a:buChar char="●"/>
            </a:pPr>
            <a:r>
              <a:rPr lang="en-US" sz="2000">
                <a:solidFill>
                  <a:schemeClr val="dk1"/>
                </a:solidFill>
              </a:rPr>
              <a:t>Freely available on the market in the form of various decorative items</a:t>
            </a:r>
            <a:endParaRPr sz="2000">
              <a:solidFill>
                <a:schemeClr val="dk1"/>
              </a:solidFill>
            </a:endParaRPr>
          </a:p>
        </p:txBody>
      </p:sp>
      <p:pic>
        <p:nvPicPr>
          <p:cNvPr id="675" name="Google Shape;675;p43"/>
          <p:cNvPicPr preferRelativeResize="0"/>
          <p:nvPr/>
        </p:nvPicPr>
        <p:blipFill rotWithShape="1">
          <a:blip r:embed="rId8">
            <a:alphaModFix/>
          </a:blip>
          <a:srcRect t="25849" b="18892"/>
          <a:stretch/>
        </p:blipFill>
        <p:spPr>
          <a:xfrm>
            <a:off x="2331375" y="3403625"/>
            <a:ext cx="2180825" cy="2146050"/>
          </a:xfrm>
          <a:prstGeom prst="rect">
            <a:avLst/>
          </a:prstGeom>
          <a:noFill/>
          <a:ln>
            <a:noFill/>
          </a:ln>
        </p:spPr>
      </p:pic>
      <p:sp>
        <p:nvSpPr>
          <p:cNvPr id="676" name="Google Shape;676;p43"/>
          <p:cNvSpPr txBox="1">
            <a:spLocks noGrp="1"/>
          </p:cNvSpPr>
          <p:nvPr>
            <p:ph type="sldNum" idx="12"/>
          </p:nvPr>
        </p:nvSpPr>
        <p:spPr>
          <a:xfrm>
            <a:off x="86175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44"/>
          <p:cNvSpPr txBox="1">
            <a:spLocks noGrp="1"/>
          </p:cNvSpPr>
          <p:nvPr>
            <p:ph type="title"/>
          </p:nvPr>
        </p:nvSpPr>
        <p:spPr>
          <a:xfrm>
            <a:off x="1475200" y="179550"/>
            <a:ext cx="6055800" cy="796500"/>
          </a:xfrm>
          <a:prstGeom prst="rect">
            <a:avLst/>
          </a:prstGeom>
        </p:spPr>
        <p:txBody>
          <a:bodyPr spcFirstLastPara="1" wrap="square" lIns="91425" tIns="45700" rIns="91425" bIns="45700" anchor="b" anchorCtr="0">
            <a:noAutofit/>
          </a:bodyPr>
          <a:lstStyle/>
          <a:p>
            <a:pPr marL="0" lvl="0" indent="0" algn="ctr" rtl="0">
              <a:spcBef>
                <a:spcPts val="0"/>
              </a:spcBef>
              <a:spcAft>
                <a:spcPts val="0"/>
              </a:spcAft>
              <a:buNone/>
            </a:pPr>
            <a:r>
              <a:rPr lang="en-US" b="1"/>
              <a:t>Pixelman - Simple Preview</a:t>
            </a:r>
            <a:endParaRPr b="1"/>
          </a:p>
        </p:txBody>
      </p:sp>
      <p:sp>
        <p:nvSpPr>
          <p:cNvPr id="683" name="Google Shape;683;p44"/>
          <p:cNvSpPr txBox="1">
            <a:spLocks noGrp="1"/>
          </p:cNvSpPr>
          <p:nvPr>
            <p:ph type="body" idx="1"/>
          </p:nvPr>
        </p:nvSpPr>
        <p:spPr>
          <a:xfrm>
            <a:off x="825325" y="976050"/>
            <a:ext cx="7432200" cy="406800"/>
          </a:xfrm>
          <a:prstGeom prst="rect">
            <a:avLst/>
          </a:prstGeom>
        </p:spPr>
        <p:txBody>
          <a:bodyPr spcFirstLastPara="1" wrap="square" lIns="91425" tIns="45700" rIns="91425" bIns="45700" anchor="t" anchorCtr="0">
            <a:noAutofit/>
          </a:bodyPr>
          <a:lstStyle/>
          <a:p>
            <a:pPr marL="0" lvl="0" indent="0" algn="l" rtl="0">
              <a:spcBef>
                <a:spcPts val="400"/>
              </a:spcBef>
              <a:spcAft>
                <a:spcPts val="0"/>
              </a:spcAft>
              <a:buNone/>
            </a:pPr>
            <a:r>
              <a:rPr lang="en-US">
                <a:solidFill>
                  <a:schemeClr val="dk2"/>
                </a:solidFill>
              </a:rPr>
              <a:t>Measurement control, data acquisition and visualisation software</a:t>
            </a:r>
            <a:endParaRPr>
              <a:solidFill>
                <a:schemeClr val="dk2"/>
              </a:solidFill>
            </a:endParaRPr>
          </a:p>
        </p:txBody>
      </p:sp>
      <p:pic>
        <p:nvPicPr>
          <p:cNvPr id="684" name="Google Shape;684;p44"/>
          <p:cNvPicPr preferRelativeResize="0"/>
          <p:nvPr/>
        </p:nvPicPr>
        <p:blipFill>
          <a:blip r:embed="rId3">
            <a:alphaModFix/>
          </a:blip>
          <a:stretch>
            <a:fillRect/>
          </a:stretch>
        </p:blipFill>
        <p:spPr>
          <a:xfrm>
            <a:off x="613325" y="1471526"/>
            <a:ext cx="5804926" cy="4046650"/>
          </a:xfrm>
          <a:prstGeom prst="rect">
            <a:avLst/>
          </a:prstGeom>
          <a:noFill/>
          <a:ln>
            <a:noFill/>
          </a:ln>
        </p:spPr>
      </p:pic>
      <p:sp>
        <p:nvSpPr>
          <p:cNvPr id="685" name="Google Shape;685;p44"/>
          <p:cNvSpPr txBox="1">
            <a:spLocks noGrp="1"/>
          </p:cNvSpPr>
          <p:nvPr>
            <p:ph type="body" idx="1"/>
          </p:nvPr>
        </p:nvSpPr>
        <p:spPr>
          <a:xfrm>
            <a:off x="221400" y="5606850"/>
            <a:ext cx="8701200" cy="1085700"/>
          </a:xfrm>
          <a:prstGeom prst="rect">
            <a:avLst/>
          </a:prstGeom>
        </p:spPr>
        <p:txBody>
          <a:bodyPr spcFirstLastPara="1" wrap="square" lIns="91425" tIns="45700" rIns="91425" bIns="45700" anchor="t" anchorCtr="0">
            <a:noAutofit/>
          </a:bodyPr>
          <a:lstStyle/>
          <a:p>
            <a:pPr marL="457200" lvl="0" indent="-349250" algn="l" rtl="0">
              <a:spcBef>
                <a:spcPts val="400"/>
              </a:spcBef>
              <a:spcAft>
                <a:spcPts val="0"/>
              </a:spcAft>
              <a:buSzPts val="1900"/>
              <a:buChar char="●"/>
            </a:pPr>
            <a:r>
              <a:rPr lang="en-US" sz="1900"/>
              <a:t>The main control window appears after starting application “Pixelman.exe”</a:t>
            </a:r>
            <a:endParaRPr sz="1900"/>
          </a:p>
          <a:p>
            <a:pPr marL="457200" lvl="0" indent="-349250" algn="l" rtl="0">
              <a:spcBef>
                <a:spcPts val="0"/>
              </a:spcBef>
              <a:spcAft>
                <a:spcPts val="0"/>
              </a:spcAft>
              <a:buSzPts val="1900"/>
              <a:buChar char="●"/>
            </a:pPr>
            <a:r>
              <a:rPr lang="en-US" sz="1900"/>
              <a:t>One window instance for the real Particle camera and one instance for a virtual (file reader) device will appear on the screen.</a:t>
            </a:r>
            <a:endParaRPr sz="1900"/>
          </a:p>
        </p:txBody>
      </p:sp>
      <p:sp>
        <p:nvSpPr>
          <p:cNvPr id="686" name="Google Shape;686;p44"/>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32</a:t>
            </a:fld>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p45"/>
          <p:cNvSpPr/>
          <p:nvPr/>
        </p:nvSpPr>
        <p:spPr>
          <a:xfrm>
            <a:off x="537975" y="4287175"/>
            <a:ext cx="8833200" cy="25854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i="1">
                <a:solidFill>
                  <a:schemeClr val="dk1"/>
                </a:solidFill>
              </a:rPr>
              <a:t>Experiment set-up:</a:t>
            </a:r>
            <a:endParaRPr sz="1800" b="1" i="1">
              <a:solidFill>
                <a:schemeClr val="dk1"/>
              </a:solidFill>
            </a:endParaRPr>
          </a:p>
          <a:p>
            <a:pPr marL="0" marR="0" lvl="0" indent="0" algn="l" rtl="0">
              <a:spcBef>
                <a:spcPts val="0"/>
              </a:spcBef>
              <a:spcAft>
                <a:spcPts val="0"/>
              </a:spcAft>
              <a:buNone/>
            </a:pPr>
            <a:r>
              <a:rPr lang="en-US" sz="1800">
                <a:solidFill>
                  <a:schemeClr val="dk1"/>
                </a:solidFill>
                <a:latin typeface="Arial"/>
                <a:ea typeface="Arial"/>
                <a:cs typeface="Arial"/>
                <a:sym typeface="Arial"/>
              </a:rPr>
              <a:t>Particle camera and computer, mounting rails, uranium glass sample </a:t>
            </a:r>
            <a:r>
              <a:rPr lang="en-US" sz="1800">
                <a:solidFill>
                  <a:schemeClr val="dk1"/>
                </a:solidFill>
              </a:rPr>
              <a:t>placed in </a:t>
            </a:r>
            <a:r>
              <a:rPr lang="en-US" sz="1800">
                <a:solidFill>
                  <a:schemeClr val="dk1"/>
                </a:solidFill>
                <a:latin typeface="Arial"/>
                <a:ea typeface="Arial"/>
                <a:cs typeface="Arial"/>
                <a:sym typeface="Arial"/>
              </a:rPr>
              <a:t>the source holder</a:t>
            </a:r>
            <a:r>
              <a:rPr lang="en-US" sz="1800">
                <a:solidFill>
                  <a:schemeClr val="dk1"/>
                </a:solidFill>
              </a:rPr>
              <a:t> close to the detector</a:t>
            </a:r>
            <a:endParaRPr/>
          </a:p>
          <a:p>
            <a:pPr marL="0" marR="0" lvl="0" indent="0" algn="l" rtl="0">
              <a:spcBef>
                <a:spcPts val="0"/>
              </a:spcBef>
              <a:spcAft>
                <a:spcPts val="0"/>
              </a:spcAft>
              <a:buNone/>
            </a:pPr>
            <a:r>
              <a:rPr lang="en-US" sz="1800" b="1" i="1">
                <a:solidFill>
                  <a:schemeClr val="dk1"/>
                </a:solidFill>
              </a:rPr>
              <a:t>Settings: </a:t>
            </a:r>
            <a:endParaRPr sz="1800" b="1" i="1">
              <a:solidFill>
                <a:schemeClr val="dk1"/>
              </a:solidFill>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Exp. count: </a:t>
            </a:r>
            <a:r>
              <a:rPr lang="en-US" sz="1800">
                <a:solidFill>
                  <a:schemeClr val="dk1"/>
                </a:solidFill>
                <a:latin typeface="Arial"/>
                <a:ea typeface="Arial"/>
                <a:cs typeface="Arial"/>
                <a:sym typeface="Arial"/>
              </a:rPr>
              <a:t>60					</a:t>
            </a:r>
            <a:r>
              <a:rPr lang="en-US" sz="1800" i="1">
                <a:solidFill>
                  <a:schemeClr val="dk1"/>
                </a:solidFill>
              </a:rPr>
              <a:t>Continuous measurement: </a:t>
            </a:r>
            <a:r>
              <a:rPr lang="en-US" sz="1800">
                <a:solidFill>
                  <a:schemeClr val="dk1"/>
                </a:solidFill>
              </a:rPr>
              <a:t>No</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Mode: </a:t>
            </a:r>
            <a:r>
              <a:rPr lang="en-US" sz="1800">
                <a:solidFill>
                  <a:schemeClr val="dk1"/>
                </a:solidFill>
                <a:latin typeface="Arial"/>
                <a:ea typeface="Arial"/>
                <a:cs typeface="Arial"/>
                <a:sym typeface="Arial"/>
              </a:rPr>
              <a:t>Spectrometer 				</a:t>
            </a:r>
            <a:r>
              <a:rPr lang="en-US" sz="1800" i="1">
                <a:solidFill>
                  <a:schemeClr val="dk1"/>
                </a:solidFill>
                <a:latin typeface="Arial"/>
                <a:ea typeface="Arial"/>
                <a:cs typeface="Arial"/>
                <a:sym typeface="Arial"/>
              </a:rPr>
              <a:t>Exp. time: </a:t>
            </a:r>
            <a:r>
              <a:rPr lang="en-US" sz="1800">
                <a:solidFill>
                  <a:schemeClr val="dk1"/>
                </a:solidFill>
                <a:latin typeface="Arial"/>
                <a:ea typeface="Arial"/>
                <a:cs typeface="Arial"/>
                <a:sym typeface="Arial"/>
              </a:rPr>
              <a:t>1 s</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Analysis type: </a:t>
            </a:r>
            <a:r>
              <a:rPr lang="en-US" sz="1800">
                <a:solidFill>
                  <a:schemeClr val="dk1"/>
                </a:solidFill>
                <a:latin typeface="Arial"/>
                <a:ea typeface="Arial"/>
                <a:cs typeface="Arial"/>
                <a:sym typeface="Arial"/>
              </a:rPr>
              <a:t>Basic 				</a:t>
            </a:r>
            <a:r>
              <a:rPr lang="en-US" sz="1800" i="1">
                <a:solidFill>
                  <a:schemeClr val="dk1"/>
                </a:solidFill>
                <a:latin typeface="Arial"/>
                <a:ea typeface="Arial"/>
                <a:cs typeface="Arial"/>
                <a:sym typeface="Arial"/>
              </a:rPr>
              <a:t>Min. level: </a:t>
            </a:r>
            <a:r>
              <a:rPr lang="en-US" sz="1800">
                <a:solidFill>
                  <a:schemeClr val="dk1"/>
                </a:solidFill>
                <a:latin typeface="Arial"/>
                <a:ea typeface="Arial"/>
                <a:cs typeface="Arial"/>
                <a:sym typeface="Arial"/>
              </a:rPr>
              <a:t>0</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Bias voltage: </a:t>
            </a:r>
            <a:r>
              <a:rPr lang="en-US" sz="1800">
                <a:solidFill>
                  <a:schemeClr val="dk1"/>
                </a:solidFill>
                <a:latin typeface="Arial"/>
                <a:ea typeface="Arial"/>
                <a:cs typeface="Arial"/>
                <a:sym typeface="Arial"/>
              </a:rPr>
              <a:t>20V 				</a:t>
            </a:r>
            <a:r>
              <a:rPr lang="en-US" sz="1800" i="1">
                <a:solidFill>
                  <a:schemeClr val="dk1"/>
                </a:solidFill>
                <a:latin typeface="Arial"/>
                <a:ea typeface="Arial"/>
                <a:cs typeface="Arial"/>
                <a:sym typeface="Arial"/>
              </a:rPr>
              <a:t>Max. level: </a:t>
            </a:r>
            <a:r>
              <a:rPr lang="en-US" sz="1800">
                <a:solidFill>
                  <a:schemeClr val="dk1"/>
                </a:solidFill>
                <a:latin typeface="Arial"/>
                <a:ea typeface="Arial"/>
                <a:cs typeface="Arial"/>
                <a:sym typeface="Arial"/>
              </a:rPr>
              <a:t>20</a:t>
            </a:r>
            <a:endParaRPr/>
          </a:p>
          <a:p>
            <a:pPr marL="0" marR="0" lvl="0" indent="0" algn="l" rtl="0">
              <a:spcBef>
                <a:spcPts val="0"/>
              </a:spcBef>
              <a:spcAft>
                <a:spcPts val="0"/>
              </a:spcAft>
              <a:buNone/>
            </a:pPr>
            <a:r>
              <a:rPr lang="en-US" sz="1800" i="1">
                <a:solidFill>
                  <a:schemeClr val="dk1"/>
                </a:solidFill>
              </a:rPr>
              <a:t>Integral mode: </a:t>
            </a:r>
            <a:r>
              <a:rPr lang="en-US" sz="1800">
                <a:solidFill>
                  <a:schemeClr val="dk1"/>
                </a:solidFill>
              </a:rPr>
              <a:t>No					</a:t>
            </a:r>
            <a:r>
              <a:rPr lang="en-US" sz="1800" i="1">
                <a:solidFill>
                  <a:schemeClr val="dk1"/>
                </a:solidFill>
                <a:latin typeface="Arial"/>
                <a:ea typeface="Arial"/>
                <a:cs typeface="Arial"/>
                <a:sym typeface="Arial"/>
              </a:rPr>
              <a:t>Colormap: </a:t>
            </a:r>
            <a:r>
              <a:rPr lang="en-US" sz="1800">
                <a:solidFill>
                  <a:schemeClr val="dk1"/>
                </a:solidFill>
                <a:latin typeface="Arial"/>
                <a:ea typeface="Arial"/>
                <a:cs typeface="Arial"/>
                <a:sym typeface="Arial"/>
              </a:rPr>
              <a:t>Hot</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			</a:t>
            </a:r>
            <a:endParaRPr/>
          </a:p>
        </p:txBody>
      </p:sp>
      <p:pic>
        <p:nvPicPr>
          <p:cNvPr id="692" name="Google Shape;692;p45"/>
          <p:cNvPicPr preferRelativeResize="0"/>
          <p:nvPr/>
        </p:nvPicPr>
        <p:blipFill rotWithShape="1">
          <a:blip r:embed="rId3">
            <a:alphaModFix/>
          </a:blip>
          <a:srcRect t="25848" b="15352"/>
          <a:stretch/>
        </p:blipFill>
        <p:spPr>
          <a:xfrm>
            <a:off x="1228825" y="1147775"/>
            <a:ext cx="2978275" cy="3118576"/>
          </a:xfrm>
          <a:prstGeom prst="rect">
            <a:avLst/>
          </a:prstGeom>
          <a:noFill/>
          <a:ln>
            <a:noFill/>
          </a:ln>
        </p:spPr>
      </p:pic>
      <p:pic>
        <p:nvPicPr>
          <p:cNvPr id="693" name="Google Shape;693;p45"/>
          <p:cNvPicPr preferRelativeResize="0"/>
          <p:nvPr/>
        </p:nvPicPr>
        <p:blipFill rotWithShape="1">
          <a:blip r:embed="rId4">
            <a:alphaModFix/>
          </a:blip>
          <a:srcRect l="7274" t="16384" r="13050" b="5184"/>
          <a:stretch/>
        </p:blipFill>
        <p:spPr>
          <a:xfrm>
            <a:off x="4207100" y="1147775"/>
            <a:ext cx="3415586" cy="3118576"/>
          </a:xfrm>
          <a:prstGeom prst="rect">
            <a:avLst/>
          </a:prstGeom>
          <a:noFill/>
          <a:ln>
            <a:noFill/>
          </a:ln>
        </p:spPr>
      </p:pic>
      <p:sp>
        <p:nvSpPr>
          <p:cNvPr id="694" name="Google Shape;694;p45"/>
          <p:cNvSpPr txBox="1"/>
          <p:nvPr/>
        </p:nvSpPr>
        <p:spPr>
          <a:xfrm>
            <a:off x="1155025" y="-76200"/>
            <a:ext cx="57486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400" b="1">
                <a:solidFill>
                  <a:schemeClr val="dk1"/>
                </a:solidFill>
                <a:latin typeface="Calibri"/>
                <a:ea typeface="Calibri"/>
                <a:cs typeface="Calibri"/>
                <a:sym typeface="Calibri"/>
              </a:rPr>
              <a:t>Uranium Glass</a:t>
            </a:r>
            <a:endParaRPr sz="3400" b="1">
              <a:solidFill>
                <a:schemeClr val="dk1"/>
              </a:solidFill>
              <a:latin typeface="Calibri"/>
              <a:ea typeface="Calibri"/>
              <a:cs typeface="Calibri"/>
              <a:sym typeface="Calibri"/>
            </a:endParaRPr>
          </a:p>
          <a:p>
            <a:pPr marL="0" lvl="0" indent="0" algn="l" rtl="0">
              <a:spcBef>
                <a:spcPts val="0"/>
              </a:spcBef>
              <a:spcAft>
                <a:spcPts val="0"/>
              </a:spcAft>
              <a:buNone/>
            </a:pPr>
            <a:r>
              <a:rPr lang="en-US" sz="3400" b="1" i="1">
                <a:solidFill>
                  <a:schemeClr val="dk1"/>
                </a:solidFill>
                <a:latin typeface="Calibri"/>
                <a:ea typeface="Calibri"/>
                <a:cs typeface="Calibri"/>
                <a:sym typeface="Calibri"/>
              </a:rPr>
              <a:t>preparation of measurement</a:t>
            </a:r>
            <a:endParaRPr sz="1200"/>
          </a:p>
        </p:txBody>
      </p:sp>
      <p:sp>
        <p:nvSpPr>
          <p:cNvPr id="695" name="Google Shape;695;p45"/>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46"/>
          <p:cNvSpPr txBox="1">
            <a:spLocks noGrp="1"/>
          </p:cNvSpPr>
          <p:nvPr>
            <p:ph type="title"/>
          </p:nvPr>
        </p:nvSpPr>
        <p:spPr>
          <a:xfrm>
            <a:off x="1267600" y="191025"/>
            <a:ext cx="5240700" cy="9528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rgbClr val="2E75B5"/>
              </a:buClr>
              <a:buSzPct val="103125"/>
              <a:buFont typeface="Calibri"/>
              <a:buNone/>
            </a:pPr>
            <a:r>
              <a:rPr lang="en-US" b="1">
                <a:solidFill>
                  <a:srgbClr val="2E75B5"/>
                </a:solidFill>
              </a:rPr>
              <a:t>URANIUM Glass Radioactivity Observation</a:t>
            </a:r>
            <a:endParaRPr b="1">
              <a:solidFill>
                <a:srgbClr val="2E75B5"/>
              </a:solidFill>
            </a:endParaRPr>
          </a:p>
        </p:txBody>
      </p:sp>
      <p:pic>
        <p:nvPicPr>
          <p:cNvPr id="701" name="Google Shape;701;p46"/>
          <p:cNvPicPr preferRelativeResize="0"/>
          <p:nvPr/>
        </p:nvPicPr>
        <p:blipFill rotWithShape="1">
          <a:blip r:embed="rId3">
            <a:alphaModFix/>
          </a:blip>
          <a:srcRect r="5401" b="5401"/>
          <a:stretch/>
        </p:blipFill>
        <p:spPr>
          <a:xfrm>
            <a:off x="0" y="1537350"/>
            <a:ext cx="4080850" cy="3981375"/>
          </a:xfrm>
          <a:prstGeom prst="rect">
            <a:avLst/>
          </a:prstGeom>
          <a:noFill/>
          <a:ln>
            <a:noFill/>
          </a:ln>
        </p:spPr>
      </p:pic>
      <p:pic>
        <p:nvPicPr>
          <p:cNvPr id="702" name="Google Shape;702;p46"/>
          <p:cNvPicPr preferRelativeResize="0"/>
          <p:nvPr/>
        </p:nvPicPr>
        <p:blipFill>
          <a:blip r:embed="rId4">
            <a:alphaModFix/>
          </a:blip>
          <a:stretch>
            <a:fillRect/>
          </a:stretch>
        </p:blipFill>
        <p:spPr>
          <a:xfrm>
            <a:off x="4228100" y="3400500"/>
            <a:ext cx="3600575" cy="2779925"/>
          </a:xfrm>
          <a:prstGeom prst="rect">
            <a:avLst/>
          </a:prstGeom>
          <a:noFill/>
          <a:ln>
            <a:noFill/>
          </a:ln>
        </p:spPr>
      </p:pic>
      <p:sp>
        <p:nvSpPr>
          <p:cNvPr id="703" name="Google Shape;703;p46"/>
          <p:cNvSpPr txBox="1"/>
          <p:nvPr/>
        </p:nvSpPr>
        <p:spPr>
          <a:xfrm>
            <a:off x="4104950" y="1627583"/>
            <a:ext cx="4388100" cy="14175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Uranium glass as a weak source of mixed radiation field</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US" sz="1800">
                <a:solidFill>
                  <a:schemeClr val="dk2"/>
                </a:solidFill>
              </a:rPr>
              <a:t>Evidence of alpha, beta, gamma particle detection</a:t>
            </a:r>
            <a:endParaRPr sz="1800" i="1">
              <a:solidFill>
                <a:schemeClr val="dk2"/>
              </a:solidFill>
            </a:endParaRPr>
          </a:p>
        </p:txBody>
      </p:sp>
      <p:pic>
        <p:nvPicPr>
          <p:cNvPr id="704" name="Google Shape;704;p46"/>
          <p:cNvPicPr preferRelativeResize="0"/>
          <p:nvPr/>
        </p:nvPicPr>
        <p:blipFill rotWithShape="1">
          <a:blip r:embed="rId5">
            <a:alphaModFix/>
          </a:blip>
          <a:srcRect l="11480" t="16384" r="16311" b="5184"/>
          <a:stretch/>
        </p:blipFill>
        <p:spPr>
          <a:xfrm>
            <a:off x="6254675" y="3400500"/>
            <a:ext cx="2474225" cy="2779925"/>
          </a:xfrm>
          <a:prstGeom prst="rect">
            <a:avLst/>
          </a:prstGeom>
          <a:noFill/>
          <a:ln>
            <a:noFill/>
          </a:ln>
        </p:spPr>
      </p:pic>
      <p:sp>
        <p:nvSpPr>
          <p:cNvPr id="705" name="Google Shape;705;p46"/>
          <p:cNvSpPr txBox="1">
            <a:spLocks noGrp="1"/>
          </p:cNvSpPr>
          <p:nvPr>
            <p:ph type="sldNum" idx="12"/>
          </p:nvPr>
        </p:nvSpPr>
        <p:spPr>
          <a:xfrm>
            <a:off x="-69300" y="6454533"/>
            <a:ext cx="4251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34</a:t>
            </a:fld>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cxnSp>
        <p:nvCxnSpPr>
          <p:cNvPr id="712" name="Google Shape;712;p47"/>
          <p:cNvCxnSpPr/>
          <p:nvPr/>
        </p:nvCxnSpPr>
        <p:spPr>
          <a:xfrm>
            <a:off x="730250" y="2297113"/>
            <a:ext cx="8051700" cy="1500"/>
          </a:xfrm>
          <a:prstGeom prst="straightConnector1">
            <a:avLst/>
          </a:prstGeom>
          <a:noFill/>
          <a:ln w="28575" cap="sq" cmpd="sng">
            <a:solidFill>
              <a:schemeClr val="dk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13" name="Google Shape;713;p47"/>
          <p:cNvCxnSpPr/>
          <p:nvPr/>
        </p:nvCxnSpPr>
        <p:spPr>
          <a:xfrm>
            <a:off x="723900" y="3048000"/>
            <a:ext cx="8051700" cy="1500"/>
          </a:xfrm>
          <a:prstGeom prst="straightConnector1">
            <a:avLst/>
          </a:prstGeom>
          <a:noFill/>
          <a:ln w="28575" cap="sq" cmpd="sng">
            <a:solidFill>
              <a:schemeClr val="dk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14" name="Google Shape;714;p47"/>
          <p:cNvCxnSpPr/>
          <p:nvPr/>
        </p:nvCxnSpPr>
        <p:spPr>
          <a:xfrm>
            <a:off x="723900" y="3810000"/>
            <a:ext cx="8051700" cy="1500"/>
          </a:xfrm>
          <a:prstGeom prst="straightConnector1">
            <a:avLst/>
          </a:prstGeom>
          <a:noFill/>
          <a:ln w="28575" cap="sq" cmpd="sng">
            <a:solidFill>
              <a:schemeClr val="dk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15" name="Google Shape;715;p47"/>
          <p:cNvCxnSpPr/>
          <p:nvPr/>
        </p:nvCxnSpPr>
        <p:spPr>
          <a:xfrm>
            <a:off x="723900" y="4572000"/>
            <a:ext cx="8051700" cy="1500"/>
          </a:xfrm>
          <a:prstGeom prst="straightConnector1">
            <a:avLst/>
          </a:prstGeom>
          <a:noFill/>
          <a:ln w="28575" cap="sq" cmpd="sng">
            <a:solidFill>
              <a:schemeClr val="dk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16" name="Google Shape;716;p47"/>
          <p:cNvCxnSpPr/>
          <p:nvPr/>
        </p:nvCxnSpPr>
        <p:spPr>
          <a:xfrm>
            <a:off x="723900" y="5334000"/>
            <a:ext cx="8051700" cy="1500"/>
          </a:xfrm>
          <a:prstGeom prst="straightConnector1">
            <a:avLst/>
          </a:prstGeom>
          <a:noFill/>
          <a:ln w="28575" cap="sq" cmpd="sng">
            <a:solidFill>
              <a:schemeClr val="dk1"/>
            </a:solidFill>
            <a:prstDash val="solid"/>
            <a:round/>
            <a:headEnd type="none" w="med" len="med"/>
            <a:tailEnd type="none" w="med" len="med"/>
          </a:ln>
          <a:effectLst>
            <a:outerShdw blurRad="63500" dist="20000" dir="5400000" rotWithShape="0">
              <a:srgbClr val="000000">
                <a:alpha val="37650"/>
              </a:srgbClr>
            </a:outerShdw>
          </a:effectLst>
        </p:spPr>
      </p:cxnSp>
      <p:sp>
        <p:nvSpPr>
          <p:cNvPr id="717" name="Google Shape;717;p47"/>
          <p:cNvSpPr/>
          <p:nvPr/>
        </p:nvSpPr>
        <p:spPr>
          <a:xfrm>
            <a:off x="2857500" y="1600200"/>
            <a:ext cx="2514600" cy="4530600"/>
          </a:xfrm>
          <a:prstGeom prst="rect">
            <a:avLst/>
          </a:prstGeom>
          <a:solidFill>
            <a:srgbClr val="00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718" name="Google Shape;718;p47"/>
          <p:cNvSpPr txBox="1"/>
          <p:nvPr/>
        </p:nvSpPr>
        <p:spPr>
          <a:xfrm>
            <a:off x="665163" y="1757363"/>
            <a:ext cx="1835100" cy="4155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Tahoma"/>
                <a:ea typeface="Tahoma"/>
                <a:cs typeface="Tahoma"/>
                <a:sym typeface="Tahoma"/>
              </a:rPr>
              <a:t>1) Dot</a:t>
            </a:r>
            <a:endParaRPr sz="1800">
              <a:solidFill>
                <a:schemeClr val="dk1"/>
              </a:solidFill>
              <a:latin typeface="Tahoma"/>
              <a:ea typeface="Tahoma"/>
              <a:cs typeface="Tahoma"/>
              <a:sym typeface="Tahoma"/>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2) Small blob</a:t>
            </a:r>
            <a:endParaRPr sz="1800">
              <a:solidFill>
                <a:schemeClr val="dk1"/>
              </a:solidFill>
              <a:latin typeface="Tahoma"/>
              <a:ea typeface="Tahoma"/>
              <a:cs typeface="Tahoma"/>
              <a:sym typeface="Tahoma"/>
            </a:endParaRPr>
          </a:p>
          <a:p>
            <a:pPr marL="0" marR="0" lvl="0" indent="0" algn="ctr" rtl="0">
              <a:spcBef>
                <a:spcPts val="0"/>
              </a:spcBef>
              <a:spcAft>
                <a:spcPts val="0"/>
              </a:spcAft>
              <a:buNone/>
            </a:pPr>
            <a:endParaRPr sz="28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3) Curly track</a:t>
            </a:r>
            <a:endParaRPr sz="1800">
              <a:solidFill>
                <a:schemeClr val="dk1"/>
              </a:solidFill>
              <a:latin typeface="Tahoma"/>
              <a:ea typeface="Tahoma"/>
              <a:cs typeface="Tahoma"/>
              <a:sym typeface="Tahoma"/>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4) Heavy blob</a:t>
            </a:r>
            <a:endParaRPr sz="1800">
              <a:solidFill>
                <a:schemeClr val="dk1"/>
              </a:solidFill>
              <a:latin typeface="Tahoma"/>
              <a:ea typeface="Tahoma"/>
              <a:cs typeface="Tahoma"/>
              <a:sym typeface="Tahoma"/>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5) Heavy track</a:t>
            </a:r>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6) Straight track</a:t>
            </a:r>
            <a:endParaRPr/>
          </a:p>
        </p:txBody>
      </p:sp>
      <p:pic>
        <p:nvPicPr>
          <p:cNvPr id="719" name="Google Shape;719;p47" descr="heavyBlob4.png"/>
          <p:cNvPicPr preferRelativeResize="0"/>
          <p:nvPr/>
        </p:nvPicPr>
        <p:blipFill rotWithShape="1">
          <a:blip r:embed="rId3">
            <a:alphaModFix/>
          </a:blip>
          <a:srcRect l="41427"/>
          <a:stretch/>
        </p:blipFill>
        <p:spPr>
          <a:xfrm>
            <a:off x="3659188" y="3867150"/>
            <a:ext cx="792162" cy="658813"/>
          </a:xfrm>
          <a:prstGeom prst="rect">
            <a:avLst/>
          </a:prstGeom>
          <a:noFill/>
          <a:ln>
            <a:noFill/>
          </a:ln>
        </p:spPr>
      </p:pic>
      <p:pic>
        <p:nvPicPr>
          <p:cNvPr id="720" name="Google Shape;720;p47" descr="curlyTrack4.png"/>
          <p:cNvPicPr preferRelativeResize="0"/>
          <p:nvPr/>
        </p:nvPicPr>
        <p:blipFill rotWithShape="1">
          <a:blip r:embed="rId4">
            <a:alphaModFix/>
          </a:blip>
          <a:srcRect/>
          <a:stretch/>
        </p:blipFill>
        <p:spPr>
          <a:xfrm>
            <a:off x="3657600" y="3027363"/>
            <a:ext cx="877888" cy="822325"/>
          </a:xfrm>
          <a:prstGeom prst="rect">
            <a:avLst/>
          </a:prstGeom>
          <a:noFill/>
          <a:ln>
            <a:noFill/>
          </a:ln>
        </p:spPr>
      </p:pic>
      <p:pic>
        <p:nvPicPr>
          <p:cNvPr id="721" name="Google Shape;721;p47" descr="dots4.png"/>
          <p:cNvPicPr preferRelativeResize="0"/>
          <p:nvPr/>
        </p:nvPicPr>
        <p:blipFill rotWithShape="1">
          <a:blip r:embed="rId5">
            <a:alphaModFix/>
          </a:blip>
          <a:srcRect/>
          <a:stretch/>
        </p:blipFill>
        <p:spPr>
          <a:xfrm>
            <a:off x="3767138" y="1895475"/>
            <a:ext cx="695325" cy="255588"/>
          </a:xfrm>
          <a:prstGeom prst="rect">
            <a:avLst/>
          </a:prstGeom>
          <a:noFill/>
          <a:ln>
            <a:noFill/>
          </a:ln>
        </p:spPr>
      </p:pic>
      <p:pic>
        <p:nvPicPr>
          <p:cNvPr id="722" name="Google Shape;722;p47" descr="heavyTrack4.png"/>
          <p:cNvPicPr preferRelativeResize="0"/>
          <p:nvPr/>
        </p:nvPicPr>
        <p:blipFill rotWithShape="1">
          <a:blip r:embed="rId6">
            <a:alphaModFix/>
          </a:blip>
          <a:srcRect/>
          <a:stretch/>
        </p:blipFill>
        <p:spPr>
          <a:xfrm>
            <a:off x="3492500" y="4541838"/>
            <a:ext cx="1152525" cy="749300"/>
          </a:xfrm>
          <a:prstGeom prst="rect">
            <a:avLst/>
          </a:prstGeom>
          <a:noFill/>
          <a:ln>
            <a:noFill/>
          </a:ln>
        </p:spPr>
      </p:pic>
      <p:pic>
        <p:nvPicPr>
          <p:cNvPr id="723" name="Google Shape;723;p47" descr="straightTrack4.png"/>
          <p:cNvPicPr preferRelativeResize="0"/>
          <p:nvPr/>
        </p:nvPicPr>
        <p:blipFill rotWithShape="1">
          <a:blip r:embed="rId7">
            <a:alphaModFix/>
          </a:blip>
          <a:srcRect/>
          <a:stretch/>
        </p:blipFill>
        <p:spPr>
          <a:xfrm>
            <a:off x="3335338" y="5491163"/>
            <a:ext cx="1427162" cy="457200"/>
          </a:xfrm>
          <a:prstGeom prst="rect">
            <a:avLst/>
          </a:prstGeom>
          <a:noFill/>
          <a:ln>
            <a:noFill/>
          </a:ln>
        </p:spPr>
      </p:pic>
      <p:pic>
        <p:nvPicPr>
          <p:cNvPr id="724" name="Google Shape;724;p47" descr="smallBlobs4.png"/>
          <p:cNvPicPr preferRelativeResize="0"/>
          <p:nvPr/>
        </p:nvPicPr>
        <p:blipFill rotWithShape="1">
          <a:blip r:embed="rId8">
            <a:alphaModFix/>
          </a:blip>
          <a:srcRect/>
          <a:stretch/>
        </p:blipFill>
        <p:spPr>
          <a:xfrm>
            <a:off x="3562350" y="2438400"/>
            <a:ext cx="895350" cy="493713"/>
          </a:xfrm>
          <a:prstGeom prst="rect">
            <a:avLst/>
          </a:prstGeom>
          <a:noFill/>
          <a:ln>
            <a:noFill/>
          </a:ln>
        </p:spPr>
      </p:pic>
      <p:cxnSp>
        <p:nvCxnSpPr>
          <p:cNvPr id="725" name="Google Shape;725;p47"/>
          <p:cNvCxnSpPr/>
          <p:nvPr/>
        </p:nvCxnSpPr>
        <p:spPr>
          <a:xfrm>
            <a:off x="2857500" y="2297113"/>
            <a:ext cx="2514600" cy="1500"/>
          </a:xfrm>
          <a:prstGeom prst="straightConnector1">
            <a:avLst/>
          </a:prstGeom>
          <a:noFill/>
          <a:ln w="25400" cap="flat" cmpd="sng">
            <a:solidFill>
              <a:schemeClr val="lt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26" name="Google Shape;726;p47"/>
          <p:cNvCxnSpPr/>
          <p:nvPr/>
        </p:nvCxnSpPr>
        <p:spPr>
          <a:xfrm>
            <a:off x="2857500" y="3046413"/>
            <a:ext cx="2514600" cy="1500"/>
          </a:xfrm>
          <a:prstGeom prst="straightConnector1">
            <a:avLst/>
          </a:prstGeom>
          <a:noFill/>
          <a:ln w="25400" cap="flat" cmpd="sng">
            <a:solidFill>
              <a:schemeClr val="lt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27" name="Google Shape;727;p47"/>
          <p:cNvCxnSpPr/>
          <p:nvPr/>
        </p:nvCxnSpPr>
        <p:spPr>
          <a:xfrm>
            <a:off x="2857500" y="3808413"/>
            <a:ext cx="2514600" cy="1500"/>
          </a:xfrm>
          <a:prstGeom prst="straightConnector1">
            <a:avLst/>
          </a:prstGeom>
          <a:noFill/>
          <a:ln w="25400" cap="flat" cmpd="sng">
            <a:solidFill>
              <a:schemeClr val="lt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28" name="Google Shape;728;p47"/>
          <p:cNvCxnSpPr/>
          <p:nvPr/>
        </p:nvCxnSpPr>
        <p:spPr>
          <a:xfrm>
            <a:off x="2857500" y="4570413"/>
            <a:ext cx="2514600" cy="1500"/>
          </a:xfrm>
          <a:prstGeom prst="straightConnector1">
            <a:avLst/>
          </a:prstGeom>
          <a:noFill/>
          <a:ln w="25400" cap="flat" cmpd="sng">
            <a:solidFill>
              <a:schemeClr val="lt1"/>
            </a:solidFill>
            <a:prstDash val="solid"/>
            <a:round/>
            <a:headEnd type="none" w="med" len="med"/>
            <a:tailEnd type="none" w="med" len="med"/>
          </a:ln>
          <a:effectLst>
            <a:outerShdw blurRad="63500" dist="20000" dir="5400000" rotWithShape="0">
              <a:srgbClr val="000000">
                <a:alpha val="37650"/>
              </a:srgbClr>
            </a:outerShdw>
          </a:effectLst>
        </p:spPr>
      </p:cxnSp>
      <p:cxnSp>
        <p:nvCxnSpPr>
          <p:cNvPr id="729" name="Google Shape;729;p47"/>
          <p:cNvCxnSpPr/>
          <p:nvPr/>
        </p:nvCxnSpPr>
        <p:spPr>
          <a:xfrm>
            <a:off x="2857500" y="5334000"/>
            <a:ext cx="2514600" cy="1500"/>
          </a:xfrm>
          <a:prstGeom prst="straightConnector1">
            <a:avLst/>
          </a:prstGeom>
          <a:noFill/>
          <a:ln w="25400" cap="flat" cmpd="sng">
            <a:solidFill>
              <a:schemeClr val="lt1"/>
            </a:solidFill>
            <a:prstDash val="solid"/>
            <a:round/>
            <a:headEnd type="none" w="med" len="med"/>
            <a:tailEnd type="none" w="med" len="med"/>
          </a:ln>
          <a:effectLst>
            <a:outerShdw blurRad="63500" dist="20000" dir="5400000" rotWithShape="0">
              <a:srgbClr val="000000">
                <a:alpha val="37650"/>
              </a:srgbClr>
            </a:outerShdw>
          </a:effectLst>
        </p:spPr>
      </p:cxnSp>
      <p:sp>
        <p:nvSpPr>
          <p:cNvPr id="730" name="Google Shape;730;p47"/>
          <p:cNvSpPr txBox="1"/>
          <p:nvPr/>
        </p:nvSpPr>
        <p:spPr>
          <a:xfrm>
            <a:off x="5484813" y="1749425"/>
            <a:ext cx="3322500" cy="4309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Tahoma"/>
                <a:ea typeface="Tahoma"/>
                <a:cs typeface="Tahoma"/>
                <a:sym typeface="Tahoma"/>
              </a:rPr>
              <a:t>Photons and electrons (10keV)</a:t>
            </a:r>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Photons and electrons</a:t>
            </a:r>
            <a:endParaRPr sz="1800">
              <a:solidFill>
                <a:schemeClr val="dk1"/>
              </a:solidFill>
              <a:latin typeface="Tahoma"/>
              <a:ea typeface="Tahoma"/>
              <a:cs typeface="Tahoma"/>
              <a:sym typeface="Tahoma"/>
            </a:endParaRPr>
          </a:p>
          <a:p>
            <a:pPr marL="0" marR="0" lvl="0" indent="0" algn="ctr" rtl="0">
              <a:spcBef>
                <a:spcPts val="0"/>
              </a:spcBef>
              <a:spcAft>
                <a:spcPts val="0"/>
              </a:spcAft>
              <a:buNone/>
            </a:pPr>
            <a:endParaRPr sz="32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Electrons (MeV range)</a:t>
            </a:r>
            <a:endParaRPr sz="2000">
              <a:solidFill>
                <a:schemeClr val="dk1"/>
              </a:solidFill>
              <a:latin typeface="Tahoma"/>
              <a:ea typeface="Tahoma"/>
              <a:cs typeface="Tahoma"/>
              <a:sym typeface="Tahoma"/>
            </a:endParaRPr>
          </a:p>
          <a:p>
            <a:pPr marL="0" marR="0" lvl="0" indent="0" algn="ctr" rtl="0">
              <a:spcBef>
                <a:spcPts val="0"/>
              </a:spcBef>
              <a:spcAft>
                <a:spcPts val="0"/>
              </a:spcAft>
              <a:buNone/>
            </a:pPr>
            <a:endParaRPr sz="20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Heavy ionizing particles with low range (alpha particles,…)</a:t>
            </a:r>
            <a:endParaRPr/>
          </a:p>
          <a:p>
            <a:pPr marL="0" marR="0" lvl="0" indent="0" algn="ctr" rtl="0">
              <a:spcBef>
                <a:spcPts val="0"/>
              </a:spcBef>
              <a:spcAft>
                <a:spcPts val="0"/>
              </a:spcAft>
              <a:buNone/>
            </a:pPr>
            <a:endParaRPr sz="14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Heavy ionizing particles (protons,…)</a:t>
            </a:r>
            <a:endParaRPr/>
          </a:p>
          <a:p>
            <a:pPr marL="0" marR="0" lvl="0" indent="0" algn="ctr" rtl="0">
              <a:spcBef>
                <a:spcPts val="0"/>
              </a:spcBef>
              <a:spcAft>
                <a:spcPts val="0"/>
              </a:spcAft>
              <a:buNone/>
            </a:pPr>
            <a:endParaRPr sz="1400">
              <a:solidFill>
                <a:schemeClr val="dk1"/>
              </a:solidFill>
              <a:latin typeface="Tahoma"/>
              <a:ea typeface="Tahoma"/>
              <a:cs typeface="Tahoma"/>
              <a:sym typeface="Tahoma"/>
            </a:endParaRPr>
          </a:p>
          <a:p>
            <a:pPr marL="0" marR="0" lvl="0" indent="0" algn="ctr" rtl="0">
              <a:spcBef>
                <a:spcPts val="0"/>
              </a:spcBef>
              <a:spcAft>
                <a:spcPts val="0"/>
              </a:spcAft>
              <a:buNone/>
            </a:pPr>
            <a:r>
              <a:rPr lang="en-US" sz="1800">
                <a:solidFill>
                  <a:schemeClr val="dk1"/>
                </a:solidFill>
                <a:latin typeface="Tahoma"/>
                <a:ea typeface="Tahoma"/>
                <a:cs typeface="Tahoma"/>
                <a:sym typeface="Tahoma"/>
              </a:rPr>
              <a:t>Energetic light charged particles (MIP, Muons,…)</a:t>
            </a:r>
            <a:endParaRPr/>
          </a:p>
        </p:txBody>
      </p:sp>
      <p:sp>
        <p:nvSpPr>
          <p:cNvPr id="731" name="Google Shape;731;p47"/>
          <p:cNvSpPr txBox="1">
            <a:spLocks noGrp="1"/>
          </p:cNvSpPr>
          <p:nvPr>
            <p:ph type="title"/>
          </p:nvPr>
        </p:nvSpPr>
        <p:spPr>
          <a:xfrm>
            <a:off x="1065225" y="149576"/>
            <a:ext cx="6940500" cy="8223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a:t>Review of the characteristic patterns</a:t>
            </a:r>
            <a:endParaRPr sz="2000"/>
          </a:p>
        </p:txBody>
      </p:sp>
      <p:sp>
        <p:nvSpPr>
          <p:cNvPr id="732" name="Google Shape;732;p47"/>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35</a:t>
            </a:fld>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48"/>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36</a:t>
            </a:fld>
            <a:endParaRPr/>
          </a:p>
        </p:txBody>
      </p:sp>
      <p:pic>
        <p:nvPicPr>
          <p:cNvPr id="739" name="Google Shape;739;p48"/>
          <p:cNvPicPr preferRelativeResize="0"/>
          <p:nvPr/>
        </p:nvPicPr>
        <p:blipFill>
          <a:blip r:embed="rId3">
            <a:alphaModFix/>
          </a:blip>
          <a:stretch>
            <a:fillRect/>
          </a:stretch>
        </p:blipFill>
        <p:spPr>
          <a:xfrm>
            <a:off x="739700" y="2190775"/>
            <a:ext cx="4991100" cy="3390900"/>
          </a:xfrm>
          <a:prstGeom prst="rect">
            <a:avLst/>
          </a:prstGeom>
          <a:noFill/>
          <a:ln>
            <a:noFill/>
          </a:ln>
        </p:spPr>
      </p:pic>
      <p:pic>
        <p:nvPicPr>
          <p:cNvPr id="740" name="Google Shape;740;p48"/>
          <p:cNvPicPr preferRelativeResize="0"/>
          <p:nvPr/>
        </p:nvPicPr>
        <p:blipFill>
          <a:blip r:embed="rId4">
            <a:alphaModFix/>
          </a:blip>
          <a:stretch>
            <a:fillRect/>
          </a:stretch>
        </p:blipFill>
        <p:spPr>
          <a:xfrm>
            <a:off x="4289925" y="4800325"/>
            <a:ext cx="3648075" cy="600075"/>
          </a:xfrm>
          <a:prstGeom prst="rect">
            <a:avLst/>
          </a:prstGeom>
          <a:noFill/>
          <a:ln>
            <a:noFill/>
          </a:ln>
        </p:spPr>
      </p:pic>
      <p:sp>
        <p:nvSpPr>
          <p:cNvPr id="741" name="Google Shape;741;p48"/>
          <p:cNvSpPr txBox="1"/>
          <p:nvPr/>
        </p:nvSpPr>
        <p:spPr>
          <a:xfrm>
            <a:off x="152400" y="6413350"/>
            <a:ext cx="3794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chemeClr val="accent6"/>
                </a:solidFill>
              </a:rPr>
              <a:t>https://en.wikipedia.org/wiki/Alpha_particle</a:t>
            </a:r>
            <a:endParaRPr>
              <a:solidFill>
                <a:schemeClr val="accent6"/>
              </a:solidFill>
            </a:endParaRPr>
          </a:p>
        </p:txBody>
      </p:sp>
      <p:sp>
        <p:nvSpPr>
          <p:cNvPr id="742" name="Google Shape;742;p48"/>
          <p:cNvSpPr txBox="1"/>
          <p:nvPr/>
        </p:nvSpPr>
        <p:spPr>
          <a:xfrm>
            <a:off x="4364525" y="440012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Exemplar alpha decay</a:t>
            </a:r>
            <a:endParaRPr/>
          </a:p>
        </p:txBody>
      </p:sp>
      <p:sp>
        <p:nvSpPr>
          <p:cNvPr id="743" name="Google Shape;743;p48"/>
          <p:cNvSpPr txBox="1"/>
          <p:nvPr/>
        </p:nvSpPr>
        <p:spPr>
          <a:xfrm>
            <a:off x="1447050" y="304775"/>
            <a:ext cx="6491100" cy="11430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Radiation Origin Overview</a:t>
            </a:r>
            <a:endParaRPr sz="3200" b="1">
              <a:solidFill>
                <a:srgbClr val="660066"/>
              </a:solidFill>
              <a:latin typeface="Tahoma"/>
              <a:ea typeface="Tahoma"/>
              <a:cs typeface="Tahoma"/>
              <a:sym typeface="Tahoma"/>
            </a:endParaRPr>
          </a:p>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Alpha Particles</a:t>
            </a:r>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sp>
        <p:nvSpPr>
          <p:cNvPr id="749" name="Google Shape;749;p49"/>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37</a:t>
            </a:fld>
            <a:endParaRPr/>
          </a:p>
        </p:txBody>
      </p:sp>
      <p:pic>
        <p:nvPicPr>
          <p:cNvPr id="750" name="Google Shape;750;p49"/>
          <p:cNvPicPr preferRelativeResize="0"/>
          <p:nvPr/>
        </p:nvPicPr>
        <p:blipFill rotWithShape="1">
          <a:blip r:embed="rId3">
            <a:alphaModFix/>
          </a:blip>
          <a:srcRect l="-1467" t="3370" r="-1902" b="-3369"/>
          <a:stretch/>
        </p:blipFill>
        <p:spPr>
          <a:xfrm>
            <a:off x="692500" y="1469225"/>
            <a:ext cx="5356299" cy="3529050"/>
          </a:xfrm>
          <a:prstGeom prst="rect">
            <a:avLst/>
          </a:prstGeom>
          <a:noFill/>
          <a:ln>
            <a:noFill/>
          </a:ln>
        </p:spPr>
      </p:pic>
      <p:pic>
        <p:nvPicPr>
          <p:cNvPr id="751" name="Google Shape;751;p49"/>
          <p:cNvPicPr preferRelativeResize="0"/>
          <p:nvPr/>
        </p:nvPicPr>
        <p:blipFill rotWithShape="1">
          <a:blip r:embed="rId4">
            <a:alphaModFix/>
          </a:blip>
          <a:srcRect t="-13969" b="13969"/>
          <a:stretch/>
        </p:blipFill>
        <p:spPr>
          <a:xfrm>
            <a:off x="4100600" y="5406438"/>
            <a:ext cx="4491071" cy="565875"/>
          </a:xfrm>
          <a:prstGeom prst="rect">
            <a:avLst/>
          </a:prstGeom>
          <a:noFill/>
          <a:ln>
            <a:noFill/>
          </a:ln>
        </p:spPr>
      </p:pic>
      <p:sp>
        <p:nvSpPr>
          <p:cNvPr id="752" name="Google Shape;752;p49"/>
          <p:cNvSpPr txBox="1"/>
          <p:nvPr/>
        </p:nvSpPr>
        <p:spPr>
          <a:xfrm>
            <a:off x="47325" y="6410650"/>
            <a:ext cx="3962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chemeClr val="accent6"/>
                </a:solidFill>
              </a:rPr>
              <a:t>https://en.wikipedia.org/wiki/Beta_particle</a:t>
            </a:r>
            <a:endParaRPr>
              <a:solidFill>
                <a:schemeClr val="accent6"/>
              </a:solidFill>
            </a:endParaRPr>
          </a:p>
        </p:txBody>
      </p:sp>
      <p:sp>
        <p:nvSpPr>
          <p:cNvPr id="753" name="Google Shape;753;p49"/>
          <p:cNvSpPr txBox="1"/>
          <p:nvPr/>
        </p:nvSpPr>
        <p:spPr>
          <a:xfrm>
            <a:off x="4323363" y="50251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Exemplar beta- decay</a:t>
            </a:r>
            <a:endParaRPr/>
          </a:p>
        </p:txBody>
      </p:sp>
      <p:sp>
        <p:nvSpPr>
          <p:cNvPr id="754" name="Google Shape;754;p49"/>
          <p:cNvSpPr txBox="1"/>
          <p:nvPr/>
        </p:nvSpPr>
        <p:spPr>
          <a:xfrm>
            <a:off x="1447050" y="304775"/>
            <a:ext cx="6491100" cy="11430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Radiation Origin Overview</a:t>
            </a:r>
            <a:endParaRPr sz="3200" b="1">
              <a:solidFill>
                <a:srgbClr val="660066"/>
              </a:solidFill>
              <a:latin typeface="Tahoma"/>
              <a:ea typeface="Tahoma"/>
              <a:cs typeface="Tahoma"/>
              <a:sym typeface="Tahoma"/>
            </a:endParaRPr>
          </a:p>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Beta Particles</a:t>
            </a:r>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50"/>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38</a:t>
            </a:fld>
            <a:endParaRPr/>
          </a:p>
        </p:txBody>
      </p:sp>
      <p:pic>
        <p:nvPicPr>
          <p:cNvPr id="761" name="Google Shape;761;p50"/>
          <p:cNvPicPr preferRelativeResize="0"/>
          <p:nvPr/>
        </p:nvPicPr>
        <p:blipFill>
          <a:blip r:embed="rId3">
            <a:alphaModFix/>
          </a:blip>
          <a:stretch>
            <a:fillRect/>
          </a:stretch>
        </p:blipFill>
        <p:spPr>
          <a:xfrm>
            <a:off x="802775" y="1689813"/>
            <a:ext cx="4913385" cy="3339400"/>
          </a:xfrm>
          <a:prstGeom prst="rect">
            <a:avLst/>
          </a:prstGeom>
          <a:noFill/>
          <a:ln>
            <a:noFill/>
          </a:ln>
        </p:spPr>
      </p:pic>
      <p:pic>
        <p:nvPicPr>
          <p:cNvPr id="762" name="Google Shape;762;p50"/>
          <p:cNvPicPr preferRelativeResize="0"/>
          <p:nvPr/>
        </p:nvPicPr>
        <p:blipFill>
          <a:blip r:embed="rId4">
            <a:alphaModFix/>
          </a:blip>
          <a:stretch>
            <a:fillRect/>
          </a:stretch>
        </p:blipFill>
        <p:spPr>
          <a:xfrm>
            <a:off x="3602425" y="4611400"/>
            <a:ext cx="3371850" cy="514350"/>
          </a:xfrm>
          <a:prstGeom prst="rect">
            <a:avLst/>
          </a:prstGeom>
          <a:noFill/>
          <a:ln>
            <a:noFill/>
          </a:ln>
        </p:spPr>
      </p:pic>
      <p:sp>
        <p:nvSpPr>
          <p:cNvPr id="763" name="Google Shape;763;p50"/>
          <p:cNvSpPr txBox="1"/>
          <p:nvPr/>
        </p:nvSpPr>
        <p:spPr>
          <a:xfrm>
            <a:off x="1447050" y="304775"/>
            <a:ext cx="6491100" cy="11430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Radiation Origin Overview</a:t>
            </a:r>
            <a:endParaRPr sz="3200" b="1">
              <a:solidFill>
                <a:srgbClr val="660066"/>
              </a:solidFill>
              <a:latin typeface="Tahoma"/>
              <a:ea typeface="Tahoma"/>
              <a:cs typeface="Tahoma"/>
              <a:sym typeface="Tahoma"/>
            </a:endParaRPr>
          </a:p>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Gamma Photons</a:t>
            </a:r>
            <a:endParaRPr/>
          </a:p>
        </p:txBody>
      </p:sp>
      <p:sp>
        <p:nvSpPr>
          <p:cNvPr id="764" name="Google Shape;764;p50"/>
          <p:cNvSpPr txBox="1"/>
          <p:nvPr/>
        </p:nvSpPr>
        <p:spPr>
          <a:xfrm>
            <a:off x="3655900" y="5271250"/>
            <a:ext cx="4836600" cy="780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800" i="1">
                <a:latin typeface="Calibri"/>
                <a:ea typeface="Calibri"/>
                <a:cs typeface="Calibri"/>
                <a:sym typeface="Calibri"/>
              </a:rPr>
              <a:t>*The nucleus in an excited state returns to the ground state by emitting a photon.</a:t>
            </a:r>
            <a:endParaRPr sz="1800" i="1">
              <a:latin typeface="Calibri"/>
              <a:ea typeface="Calibri"/>
              <a:cs typeface="Calibri"/>
              <a:sym typeface="Calibri"/>
            </a:endParaRPr>
          </a:p>
        </p:txBody>
      </p:sp>
      <p:sp>
        <p:nvSpPr>
          <p:cNvPr id="765" name="Google Shape;765;p50"/>
          <p:cNvSpPr txBox="1"/>
          <p:nvPr/>
        </p:nvSpPr>
        <p:spPr>
          <a:xfrm>
            <a:off x="4899413" y="425377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Exemplar gamma photon emission</a:t>
            </a:r>
            <a:endParaRPr/>
          </a:p>
        </p:txBody>
      </p:sp>
      <p:sp>
        <p:nvSpPr>
          <p:cNvPr id="766" name="Google Shape;766;p50"/>
          <p:cNvSpPr txBox="1"/>
          <p:nvPr/>
        </p:nvSpPr>
        <p:spPr>
          <a:xfrm>
            <a:off x="0" y="6231100"/>
            <a:ext cx="381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chemeClr val="accent6"/>
                </a:solidFill>
              </a:rPr>
              <a:t>https://en.wikipedia.org/wiki/Gamma_ray</a:t>
            </a:r>
            <a:endParaRPr>
              <a:solidFill>
                <a:schemeClr val="accent6"/>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51"/>
          <p:cNvSpPr txBox="1">
            <a:spLocks noGrp="1"/>
          </p:cNvSpPr>
          <p:nvPr>
            <p:ph type="title"/>
          </p:nvPr>
        </p:nvSpPr>
        <p:spPr>
          <a:xfrm>
            <a:off x="1304100" y="244900"/>
            <a:ext cx="6003900" cy="9528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2E75B5"/>
              </a:buClr>
              <a:buSzPts val="3300"/>
              <a:buFont typeface="Calibri"/>
              <a:buNone/>
            </a:pPr>
            <a:r>
              <a:rPr lang="en-US" b="1">
                <a:solidFill>
                  <a:srgbClr val="2E75B5"/>
                </a:solidFill>
              </a:rPr>
              <a:t>Uranium Glass Radioactivity Close Look Observation</a:t>
            </a:r>
            <a:endParaRPr b="1">
              <a:solidFill>
                <a:srgbClr val="2E75B5"/>
              </a:solidFill>
            </a:endParaRPr>
          </a:p>
        </p:txBody>
      </p:sp>
      <p:sp>
        <p:nvSpPr>
          <p:cNvPr id="772" name="Google Shape;772;p51"/>
          <p:cNvSpPr txBox="1"/>
          <p:nvPr/>
        </p:nvSpPr>
        <p:spPr>
          <a:xfrm>
            <a:off x="532449" y="5863875"/>
            <a:ext cx="44772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Evidence of alpha, beta, gamma</a:t>
            </a:r>
            <a:br>
              <a:rPr lang="en-US" sz="1800">
                <a:solidFill>
                  <a:schemeClr val="dk2"/>
                </a:solidFill>
              </a:rPr>
            </a:br>
            <a:r>
              <a:rPr lang="en-US" sz="1800">
                <a:solidFill>
                  <a:schemeClr val="dk2"/>
                </a:solidFill>
              </a:rPr>
              <a:t>particle detection </a:t>
            </a:r>
            <a:endParaRPr sz="1800" i="1">
              <a:solidFill>
                <a:schemeClr val="dk2"/>
              </a:solidFill>
            </a:endParaRPr>
          </a:p>
        </p:txBody>
      </p:sp>
      <p:pic>
        <p:nvPicPr>
          <p:cNvPr id="773" name="Google Shape;773;p51"/>
          <p:cNvPicPr preferRelativeResize="0"/>
          <p:nvPr/>
        </p:nvPicPr>
        <p:blipFill>
          <a:blip r:embed="rId3">
            <a:alphaModFix/>
          </a:blip>
          <a:stretch>
            <a:fillRect/>
          </a:stretch>
        </p:blipFill>
        <p:spPr>
          <a:xfrm>
            <a:off x="0" y="1507075"/>
            <a:ext cx="4305375" cy="4356794"/>
          </a:xfrm>
          <a:prstGeom prst="rect">
            <a:avLst/>
          </a:prstGeom>
          <a:noFill/>
          <a:ln>
            <a:noFill/>
          </a:ln>
        </p:spPr>
      </p:pic>
      <p:pic>
        <p:nvPicPr>
          <p:cNvPr id="774" name="Google Shape;774;p51"/>
          <p:cNvPicPr preferRelativeResize="0"/>
          <p:nvPr/>
        </p:nvPicPr>
        <p:blipFill rotWithShape="1">
          <a:blip r:embed="rId3">
            <a:alphaModFix/>
          </a:blip>
          <a:srcRect l="88659" t="13791" r="4492" b="79353"/>
          <a:stretch/>
        </p:blipFill>
        <p:spPr>
          <a:xfrm>
            <a:off x="7071725" y="1139121"/>
            <a:ext cx="1691400" cy="1713377"/>
          </a:xfrm>
          <a:prstGeom prst="rect">
            <a:avLst/>
          </a:prstGeom>
          <a:noFill/>
          <a:ln>
            <a:noFill/>
          </a:ln>
        </p:spPr>
      </p:pic>
      <p:pic>
        <p:nvPicPr>
          <p:cNvPr id="775" name="Google Shape;775;p51"/>
          <p:cNvPicPr preferRelativeResize="0"/>
          <p:nvPr/>
        </p:nvPicPr>
        <p:blipFill rotWithShape="1">
          <a:blip r:embed="rId3">
            <a:alphaModFix/>
          </a:blip>
          <a:srcRect l="92607" t="38827" r="951" b="55096"/>
          <a:stretch/>
        </p:blipFill>
        <p:spPr>
          <a:xfrm>
            <a:off x="5118375" y="2319797"/>
            <a:ext cx="1517300" cy="1931314"/>
          </a:xfrm>
          <a:prstGeom prst="rect">
            <a:avLst/>
          </a:prstGeom>
          <a:noFill/>
          <a:ln>
            <a:noFill/>
          </a:ln>
        </p:spPr>
      </p:pic>
      <p:pic>
        <p:nvPicPr>
          <p:cNvPr id="776" name="Google Shape;776;p51"/>
          <p:cNvPicPr preferRelativeResize="0"/>
          <p:nvPr/>
        </p:nvPicPr>
        <p:blipFill rotWithShape="1">
          <a:blip r:embed="rId3">
            <a:alphaModFix/>
          </a:blip>
          <a:srcRect l="59522" t="63301" r="31656" b="29238"/>
          <a:stretch/>
        </p:blipFill>
        <p:spPr>
          <a:xfrm>
            <a:off x="6988351" y="3890175"/>
            <a:ext cx="1691400" cy="1930030"/>
          </a:xfrm>
          <a:prstGeom prst="rect">
            <a:avLst/>
          </a:prstGeom>
          <a:noFill/>
          <a:ln>
            <a:noFill/>
          </a:ln>
        </p:spPr>
      </p:pic>
      <p:sp>
        <p:nvSpPr>
          <p:cNvPr id="777" name="Google Shape;777;p51"/>
          <p:cNvSpPr/>
          <p:nvPr/>
        </p:nvSpPr>
        <p:spPr>
          <a:xfrm>
            <a:off x="3817175" y="2026508"/>
            <a:ext cx="339600" cy="5031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78" name="Google Shape;778;p51"/>
          <p:cNvCxnSpPr>
            <a:stCxn id="777" idx="3"/>
            <a:endCxn id="774" idx="1"/>
          </p:cNvCxnSpPr>
          <p:nvPr/>
        </p:nvCxnSpPr>
        <p:spPr>
          <a:xfrm rot="10800000" flipH="1">
            <a:off x="4156775" y="1995758"/>
            <a:ext cx="2915100" cy="282300"/>
          </a:xfrm>
          <a:prstGeom prst="straightConnector1">
            <a:avLst/>
          </a:prstGeom>
          <a:noFill/>
          <a:ln w="28575" cap="flat" cmpd="sng">
            <a:solidFill>
              <a:srgbClr val="00FF00"/>
            </a:solidFill>
            <a:prstDash val="solid"/>
            <a:round/>
            <a:headEnd type="none" w="med" len="med"/>
            <a:tailEnd type="triangle" w="med" len="med"/>
          </a:ln>
        </p:spPr>
      </p:cxnSp>
      <p:sp>
        <p:nvSpPr>
          <p:cNvPr id="779" name="Google Shape;779;p51"/>
          <p:cNvSpPr/>
          <p:nvPr/>
        </p:nvSpPr>
        <p:spPr>
          <a:xfrm>
            <a:off x="3965775" y="3033892"/>
            <a:ext cx="339600" cy="5031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0" name="Google Shape;780;p51"/>
          <p:cNvCxnSpPr>
            <a:stCxn id="779" idx="3"/>
            <a:endCxn id="775" idx="1"/>
          </p:cNvCxnSpPr>
          <p:nvPr/>
        </p:nvCxnSpPr>
        <p:spPr>
          <a:xfrm>
            <a:off x="4305375" y="3285442"/>
            <a:ext cx="813000" cy="0"/>
          </a:xfrm>
          <a:prstGeom prst="straightConnector1">
            <a:avLst/>
          </a:prstGeom>
          <a:noFill/>
          <a:ln w="28575" cap="flat" cmpd="sng">
            <a:solidFill>
              <a:srgbClr val="00FF00"/>
            </a:solidFill>
            <a:prstDash val="solid"/>
            <a:round/>
            <a:headEnd type="none" w="med" len="med"/>
            <a:tailEnd type="triangle" w="med" len="med"/>
          </a:ln>
        </p:spPr>
      </p:cxnSp>
      <p:sp>
        <p:nvSpPr>
          <p:cNvPr id="781" name="Google Shape;781;p51"/>
          <p:cNvSpPr/>
          <p:nvPr/>
        </p:nvSpPr>
        <p:spPr>
          <a:xfrm>
            <a:off x="2714475" y="3890167"/>
            <a:ext cx="339600" cy="4299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2" name="Google Shape;782;p51"/>
          <p:cNvCxnSpPr>
            <a:stCxn id="781" idx="3"/>
            <a:endCxn id="776" idx="1"/>
          </p:cNvCxnSpPr>
          <p:nvPr/>
        </p:nvCxnSpPr>
        <p:spPr>
          <a:xfrm>
            <a:off x="3054075" y="4105117"/>
            <a:ext cx="3934200" cy="750000"/>
          </a:xfrm>
          <a:prstGeom prst="straightConnector1">
            <a:avLst/>
          </a:prstGeom>
          <a:noFill/>
          <a:ln w="28575" cap="flat" cmpd="sng">
            <a:solidFill>
              <a:srgbClr val="00FF00"/>
            </a:solidFill>
            <a:prstDash val="solid"/>
            <a:round/>
            <a:headEnd type="none" w="med" len="med"/>
            <a:tailEnd type="triangle" w="med" len="med"/>
          </a:ln>
        </p:spPr>
      </p:cxnSp>
      <p:sp>
        <p:nvSpPr>
          <p:cNvPr id="783" name="Google Shape;783;p51"/>
          <p:cNvSpPr txBox="1">
            <a:spLocks noGrp="1"/>
          </p:cNvSpPr>
          <p:nvPr>
            <p:ph type="sldNum" idx="12"/>
          </p:nvPr>
        </p:nvSpPr>
        <p:spPr>
          <a:xfrm>
            <a:off x="-145500" y="6454533"/>
            <a:ext cx="4755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39</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16" descr="medipix2.bmp"/>
          <p:cNvPicPr preferRelativeResize="0"/>
          <p:nvPr/>
        </p:nvPicPr>
        <p:blipFill rotWithShape="1">
          <a:blip r:embed="rId3">
            <a:alphaModFix/>
          </a:blip>
          <a:srcRect/>
          <a:stretch/>
        </p:blipFill>
        <p:spPr>
          <a:xfrm>
            <a:off x="1214438" y="1000125"/>
            <a:ext cx="7858125" cy="5427664"/>
          </a:xfrm>
          <a:prstGeom prst="rect">
            <a:avLst/>
          </a:prstGeom>
          <a:noFill/>
          <a:ln>
            <a:noFill/>
          </a:ln>
        </p:spPr>
      </p:pic>
      <p:sp>
        <p:nvSpPr>
          <p:cNvPr id="179" name="Google Shape;179;p16"/>
          <p:cNvSpPr txBox="1"/>
          <p:nvPr/>
        </p:nvSpPr>
        <p:spPr>
          <a:xfrm>
            <a:off x="5929313" y="1219200"/>
            <a:ext cx="3071700" cy="1077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0" i="0" u="none" strike="noStrike" cap="none">
                <a:solidFill>
                  <a:schemeClr val="dk1"/>
                </a:solidFill>
                <a:latin typeface="Arial"/>
                <a:ea typeface="Arial"/>
                <a:cs typeface="Arial"/>
                <a:sym typeface="Arial"/>
              </a:rPr>
              <a:t>Single photon counting readout provides low noise, high contrast images with very high dynamic range</a:t>
            </a:r>
            <a:endParaRPr/>
          </a:p>
        </p:txBody>
      </p:sp>
      <p:sp>
        <p:nvSpPr>
          <p:cNvPr id="180" name="Google Shape;180;p16"/>
          <p:cNvSpPr txBox="1"/>
          <p:nvPr/>
        </p:nvSpPr>
        <p:spPr>
          <a:xfrm>
            <a:off x="2000250" y="5332413"/>
            <a:ext cx="2214563" cy="73866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cap="none">
                <a:solidFill>
                  <a:schemeClr val="dk1"/>
                </a:solidFill>
                <a:latin typeface="Arial"/>
                <a:ea typeface="Arial"/>
                <a:cs typeface="Arial"/>
                <a:sym typeface="Arial"/>
              </a:rPr>
              <a:t>55 x 55 um pixel  pitch Matrix 256 by 256</a:t>
            </a:r>
            <a:br>
              <a:rPr lang="en-US" sz="1400" b="0" i="0" u="none" strike="noStrike" cap="none">
                <a:solidFill>
                  <a:schemeClr val="dk1"/>
                </a:solidFill>
                <a:latin typeface="Arial"/>
                <a:ea typeface="Arial"/>
                <a:cs typeface="Arial"/>
                <a:sym typeface="Arial"/>
              </a:rPr>
            </a:br>
            <a:r>
              <a:rPr lang="en-US" sz="1400" b="0" i="0" u="none" strike="noStrike" cap="none">
                <a:solidFill>
                  <a:schemeClr val="dk1"/>
                </a:solidFill>
                <a:latin typeface="Arial"/>
                <a:ea typeface="Arial"/>
                <a:cs typeface="Arial"/>
                <a:sym typeface="Arial"/>
              </a:rPr>
              <a:t>Si, CdTe, GaAs sensors</a:t>
            </a:r>
            <a:endParaRPr/>
          </a:p>
        </p:txBody>
      </p:sp>
      <p:sp>
        <p:nvSpPr>
          <p:cNvPr id="181" name="Google Shape;181;p16"/>
          <p:cNvSpPr txBox="1"/>
          <p:nvPr/>
        </p:nvSpPr>
        <p:spPr>
          <a:xfrm>
            <a:off x="5693435" y="5198813"/>
            <a:ext cx="2191108"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0" i="0" u="none" strike="noStrike" cap="none">
                <a:solidFill>
                  <a:schemeClr val="dk1"/>
                </a:solidFill>
                <a:latin typeface="Arial"/>
                <a:ea typeface="Arial"/>
                <a:cs typeface="Arial"/>
                <a:sym typeface="Arial"/>
              </a:rPr>
              <a:t>Different sensor thickness 300um, 500um, 1mm,</a:t>
            </a:r>
            <a:br>
              <a:rPr lang="en-US" sz="1400" b="0" i="0" u="none" strike="noStrike" cap="none">
                <a:solidFill>
                  <a:schemeClr val="dk1"/>
                </a:solidFill>
                <a:latin typeface="Arial"/>
                <a:ea typeface="Arial"/>
                <a:cs typeface="Arial"/>
                <a:sym typeface="Arial"/>
              </a:rPr>
            </a:br>
            <a:r>
              <a:rPr lang="en-US" sz="1400" b="0" i="0" u="none" strike="noStrike" cap="none">
                <a:solidFill>
                  <a:schemeClr val="dk1"/>
                </a:solidFill>
                <a:latin typeface="Arial"/>
                <a:ea typeface="Arial"/>
                <a:cs typeface="Arial"/>
                <a:sym typeface="Arial"/>
              </a:rPr>
              <a:t>2mm, 5mm</a:t>
            </a:r>
            <a:endParaRPr sz="1400" b="0" i="0" u="none" strike="noStrike" cap="none">
              <a:solidFill>
                <a:schemeClr val="dk1"/>
              </a:solidFill>
              <a:latin typeface="Arial"/>
              <a:ea typeface="Arial"/>
              <a:cs typeface="Arial"/>
              <a:sym typeface="Arial"/>
            </a:endParaRPr>
          </a:p>
        </p:txBody>
      </p:sp>
      <p:sp>
        <p:nvSpPr>
          <p:cNvPr id="182" name="Google Shape;182;p16"/>
          <p:cNvSpPr txBox="1"/>
          <p:nvPr/>
        </p:nvSpPr>
        <p:spPr>
          <a:xfrm>
            <a:off x="1447800" y="137402"/>
            <a:ext cx="5994300" cy="8532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2400" b="1" i="0" u="none" strike="noStrike" cap="none">
                <a:solidFill>
                  <a:schemeClr val="dk2"/>
                </a:solidFill>
                <a:latin typeface="Tahoma"/>
                <a:ea typeface="Tahoma"/>
                <a:cs typeface="Tahoma"/>
                <a:sym typeface="Tahoma"/>
              </a:rPr>
              <a:t>Timepix - Hybrid Pixel Detector with Single Particle Detecting Capability </a:t>
            </a:r>
            <a:endParaRPr sz="2400" b="1" i="0" u="none" strike="noStrike" cap="none">
              <a:solidFill>
                <a:schemeClr val="dk2"/>
              </a:solidFill>
              <a:latin typeface="Tahoma"/>
              <a:ea typeface="Tahoma"/>
              <a:cs typeface="Tahoma"/>
              <a:sym typeface="Tahoma"/>
            </a:endParaRPr>
          </a:p>
        </p:txBody>
      </p:sp>
      <p:sp>
        <p:nvSpPr>
          <p:cNvPr id="183" name="Google Shape;183;p16"/>
          <p:cNvSpPr txBox="1">
            <a:spLocks noGrp="1"/>
          </p:cNvSpPr>
          <p:nvPr>
            <p:ph type="title"/>
          </p:nvPr>
        </p:nvSpPr>
        <p:spPr>
          <a:xfrm>
            <a:off x="3718716" y="6280500"/>
            <a:ext cx="1965600" cy="5775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Timepix</a:t>
            </a:r>
            <a:endParaRPr/>
          </a:p>
        </p:txBody>
      </p:sp>
      <p:sp>
        <p:nvSpPr>
          <p:cNvPr id="184" name="Google Shape;184;p16"/>
          <p:cNvSpPr txBox="1">
            <a:spLocks noGrp="1"/>
          </p:cNvSpPr>
          <p:nvPr>
            <p:ph type="sldNum" idx="12"/>
          </p:nvPr>
        </p:nvSpPr>
        <p:spPr>
          <a:xfrm>
            <a:off x="83100" y="63783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52"/>
          <p:cNvSpPr txBox="1">
            <a:spLocks noGrp="1"/>
          </p:cNvSpPr>
          <p:nvPr>
            <p:ph type="title"/>
          </p:nvPr>
        </p:nvSpPr>
        <p:spPr>
          <a:xfrm>
            <a:off x="1236450" y="200200"/>
            <a:ext cx="7236000" cy="11499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a:t>Uranium Glass Radioactivity</a:t>
            </a:r>
            <a:endParaRPr/>
          </a:p>
          <a:p>
            <a:pPr marL="0" lvl="0" indent="0" algn="l" rtl="0">
              <a:spcBef>
                <a:spcPts val="0"/>
              </a:spcBef>
              <a:spcAft>
                <a:spcPts val="0"/>
              </a:spcAft>
              <a:buNone/>
            </a:pPr>
            <a:r>
              <a:rPr lang="en-US" i="1"/>
              <a:t>Close look on a single particle </a:t>
            </a:r>
            <a:endParaRPr i="1"/>
          </a:p>
        </p:txBody>
      </p:sp>
      <p:sp>
        <p:nvSpPr>
          <p:cNvPr id="790" name="Google Shape;790;p52"/>
          <p:cNvSpPr txBox="1">
            <a:spLocks noGrp="1"/>
          </p:cNvSpPr>
          <p:nvPr>
            <p:ph type="sldNum" idx="12"/>
          </p:nvPr>
        </p:nvSpPr>
        <p:spPr>
          <a:xfrm>
            <a:off x="8472458" y="6217622"/>
            <a:ext cx="5487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40</a:t>
            </a:fld>
            <a:endParaRPr/>
          </a:p>
        </p:txBody>
      </p:sp>
      <p:pic>
        <p:nvPicPr>
          <p:cNvPr id="791" name="Google Shape;791;p52"/>
          <p:cNvPicPr preferRelativeResize="0"/>
          <p:nvPr/>
        </p:nvPicPr>
        <p:blipFill>
          <a:blip r:embed="rId3">
            <a:alphaModFix/>
          </a:blip>
          <a:stretch>
            <a:fillRect/>
          </a:stretch>
        </p:blipFill>
        <p:spPr>
          <a:xfrm>
            <a:off x="653675" y="1516100"/>
            <a:ext cx="6334753" cy="4263350"/>
          </a:xfrm>
          <a:prstGeom prst="rect">
            <a:avLst/>
          </a:prstGeom>
          <a:noFill/>
          <a:ln>
            <a:noFill/>
          </a:ln>
        </p:spPr>
      </p:pic>
      <p:sp>
        <p:nvSpPr>
          <p:cNvPr id="792" name="Google Shape;792;p52"/>
          <p:cNvSpPr txBox="1"/>
          <p:nvPr/>
        </p:nvSpPr>
        <p:spPr>
          <a:xfrm>
            <a:off x="484225" y="5779450"/>
            <a:ext cx="87369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i="1">
                <a:solidFill>
                  <a:schemeClr val="dk1"/>
                </a:solidFill>
              </a:rPr>
              <a:t>When zoomed-in, properties of single particle track can be obtained (deposited energy in keV, cluster area, track type classification)</a:t>
            </a:r>
            <a:endParaRPr sz="1300"/>
          </a:p>
        </p:txBody>
      </p:sp>
      <p:sp>
        <p:nvSpPr>
          <p:cNvPr id="793" name="Google Shape;793;p52"/>
          <p:cNvSpPr/>
          <p:nvPr/>
        </p:nvSpPr>
        <p:spPr>
          <a:xfrm>
            <a:off x="3358850" y="5153325"/>
            <a:ext cx="3043800" cy="432000"/>
          </a:xfrm>
          <a:prstGeom prst="roundRect">
            <a:avLst>
              <a:gd name="adj" fmla="val 16667"/>
            </a:avLst>
          </a:prstGeom>
          <a:noFill/>
          <a:ln w="28575" cap="flat" cmpd="sng">
            <a:solidFill>
              <a:srgbClr val="CB0F0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52"/>
          <p:cNvSpPr/>
          <p:nvPr/>
        </p:nvSpPr>
        <p:spPr>
          <a:xfrm>
            <a:off x="3908750" y="4153075"/>
            <a:ext cx="548700" cy="831300"/>
          </a:xfrm>
          <a:prstGeom prst="roundRect">
            <a:avLst>
              <a:gd name="adj" fmla="val 16667"/>
            </a:avLst>
          </a:prstGeom>
          <a:noFill/>
          <a:ln w="28575" cap="flat" cmpd="sng">
            <a:solidFill>
              <a:srgbClr val="CB0F0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2"/>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40</a:t>
            </a:fld>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sp>
        <p:nvSpPr>
          <p:cNvPr id="800" name="Google Shape;800;p53"/>
          <p:cNvSpPr txBox="1">
            <a:spLocks noGrp="1"/>
          </p:cNvSpPr>
          <p:nvPr>
            <p:ph type="title"/>
          </p:nvPr>
        </p:nvSpPr>
        <p:spPr>
          <a:xfrm>
            <a:off x="1020908" y="107170"/>
            <a:ext cx="694050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Uranium Glass Radioactivity</a:t>
            </a:r>
            <a:br>
              <a:rPr lang="en-US"/>
            </a:br>
            <a:r>
              <a:rPr lang="en-US" i="1"/>
              <a:t>as seen by the Timepix pixel detector</a:t>
            </a:r>
            <a:endParaRPr i="1"/>
          </a:p>
        </p:txBody>
      </p:sp>
      <p:sp>
        <p:nvSpPr>
          <p:cNvPr id="801" name="Google Shape;801;p53"/>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41</a:t>
            </a:fld>
            <a:endParaRPr/>
          </a:p>
        </p:txBody>
      </p:sp>
      <p:pic>
        <p:nvPicPr>
          <p:cNvPr id="802" name="Google Shape;802;p53"/>
          <p:cNvPicPr preferRelativeResize="0"/>
          <p:nvPr/>
        </p:nvPicPr>
        <p:blipFill rotWithShape="1">
          <a:blip r:embed="rId3">
            <a:alphaModFix/>
          </a:blip>
          <a:srcRect/>
          <a:stretch/>
        </p:blipFill>
        <p:spPr>
          <a:xfrm>
            <a:off x="700475" y="1519700"/>
            <a:ext cx="4999125" cy="3498950"/>
          </a:xfrm>
          <a:prstGeom prst="rect">
            <a:avLst/>
          </a:prstGeom>
          <a:noFill/>
          <a:ln>
            <a:noFill/>
          </a:ln>
        </p:spPr>
      </p:pic>
      <p:sp>
        <p:nvSpPr>
          <p:cNvPr id="803" name="Google Shape;803;p53"/>
          <p:cNvSpPr txBox="1"/>
          <p:nvPr/>
        </p:nvSpPr>
        <p:spPr>
          <a:xfrm>
            <a:off x="460350" y="5079800"/>
            <a:ext cx="8061600" cy="144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1" i="1">
                <a:solidFill>
                  <a:schemeClr val="dk1"/>
                </a:solidFill>
              </a:rPr>
              <a:t>Several useful hints on software functionality</a:t>
            </a:r>
            <a:endParaRPr sz="2200" b="1" i="1">
              <a:solidFill>
                <a:schemeClr val="dk1"/>
              </a:solidFill>
            </a:endParaRPr>
          </a:p>
          <a:p>
            <a:pPr marL="0" marR="0" lvl="0" indent="0" algn="l" rtl="0">
              <a:spcBef>
                <a:spcPts val="0"/>
              </a:spcBef>
              <a:spcAft>
                <a:spcPts val="0"/>
              </a:spcAft>
              <a:buNone/>
            </a:pPr>
            <a:r>
              <a:rPr lang="en-US" sz="2200" i="1">
                <a:solidFill>
                  <a:schemeClr val="dk1"/>
                </a:solidFill>
              </a:rPr>
              <a:t>Getting a snapshot (Menu: Tools -&gt; Snapshot)</a:t>
            </a:r>
            <a:br>
              <a:rPr lang="en-US" sz="2200" i="1">
                <a:solidFill>
                  <a:schemeClr val="dk1"/>
                </a:solidFill>
              </a:rPr>
            </a:br>
            <a:r>
              <a:rPr lang="en-US" sz="2200" i="1">
                <a:solidFill>
                  <a:schemeClr val="dk1"/>
                </a:solidFill>
              </a:rPr>
              <a:t>Displaying of integral frame composed of separate frames (Menu: Tools -&gt; Integral frame)</a:t>
            </a:r>
            <a:endParaRPr sz="2200" i="1">
              <a:solidFill>
                <a:schemeClr val="dk1"/>
              </a:solidFill>
            </a:endParaRPr>
          </a:p>
        </p:txBody>
      </p:sp>
      <p:sp>
        <p:nvSpPr>
          <p:cNvPr id="804" name="Google Shape;804;p53"/>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41</a:t>
            </a:fld>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08"/>
        <p:cNvGrpSpPr/>
        <p:nvPr/>
      </p:nvGrpSpPr>
      <p:grpSpPr>
        <a:xfrm>
          <a:off x="0" y="0"/>
          <a:ext cx="0" cy="0"/>
          <a:chOff x="0" y="0"/>
          <a:chExt cx="0" cy="0"/>
        </a:xfrm>
      </p:grpSpPr>
      <p:sp>
        <p:nvSpPr>
          <p:cNvPr id="809" name="Google Shape;809;p54"/>
          <p:cNvSpPr/>
          <p:nvPr/>
        </p:nvSpPr>
        <p:spPr>
          <a:xfrm>
            <a:off x="636625" y="252275"/>
            <a:ext cx="8356800" cy="1200300"/>
          </a:xfrm>
          <a:prstGeom prst="rect">
            <a:avLst/>
          </a:prstGeom>
          <a:noFill/>
          <a:ln>
            <a:noFill/>
          </a:ln>
        </p:spPr>
        <p:txBody>
          <a:bodyPr spcFirstLastPara="1" wrap="square" lIns="91425" tIns="45700" rIns="91425" bIns="45700" anchor="t" anchorCtr="0">
            <a:noAutofit/>
          </a:bodyPr>
          <a:lstStyle/>
          <a:p>
            <a:pPr marL="0" marR="0" lvl="0" indent="457200" algn="l" rtl="0">
              <a:spcBef>
                <a:spcPts val="0"/>
              </a:spcBef>
              <a:spcAft>
                <a:spcPts val="0"/>
              </a:spcAft>
              <a:buNone/>
            </a:pPr>
            <a:r>
              <a:rPr lang="en-US" sz="3300" b="1">
                <a:solidFill>
                  <a:schemeClr val="dk1"/>
                </a:solidFill>
                <a:latin typeface="Calibri"/>
                <a:ea typeface="Calibri"/>
                <a:cs typeface="Calibri"/>
                <a:sym typeface="Calibri"/>
              </a:rPr>
              <a:t>Kinetic Energy Absorbed in the Sensor,</a:t>
            </a:r>
            <a:endParaRPr sz="3300" b="1">
              <a:solidFill>
                <a:schemeClr val="dk1"/>
              </a:solidFill>
              <a:latin typeface="Calibri"/>
              <a:ea typeface="Calibri"/>
              <a:cs typeface="Calibri"/>
              <a:sym typeface="Calibri"/>
            </a:endParaRPr>
          </a:p>
          <a:p>
            <a:pPr marL="0" marR="0" lvl="0" indent="457200" algn="l" rtl="0">
              <a:spcBef>
                <a:spcPts val="0"/>
              </a:spcBef>
              <a:spcAft>
                <a:spcPts val="0"/>
              </a:spcAft>
              <a:buNone/>
            </a:pPr>
            <a:r>
              <a:rPr lang="en-US" sz="3300" b="1">
                <a:solidFill>
                  <a:schemeClr val="dk1"/>
                </a:solidFill>
                <a:latin typeface="Calibri"/>
                <a:ea typeface="Calibri"/>
                <a:cs typeface="Calibri"/>
                <a:sym typeface="Calibri"/>
              </a:rPr>
              <a:t>How to find-out speed of hitting particle</a:t>
            </a:r>
            <a:r>
              <a:rPr lang="en-US" sz="3600" b="1">
                <a:solidFill>
                  <a:schemeClr val="dk1"/>
                </a:solidFill>
                <a:latin typeface="Calibri"/>
                <a:ea typeface="Calibri"/>
                <a:cs typeface="Calibri"/>
                <a:sym typeface="Calibri"/>
              </a:rPr>
              <a:t> </a:t>
            </a:r>
            <a:endParaRPr sz="3600" b="1">
              <a:solidFill>
                <a:schemeClr val="dk1"/>
              </a:solidFill>
              <a:latin typeface="Calibri"/>
              <a:ea typeface="Calibri"/>
              <a:cs typeface="Calibri"/>
              <a:sym typeface="Calibri"/>
            </a:endParaRPr>
          </a:p>
        </p:txBody>
      </p:sp>
      <p:sp>
        <p:nvSpPr>
          <p:cNvPr id="810" name="Google Shape;810;p54"/>
          <p:cNvSpPr/>
          <p:nvPr/>
        </p:nvSpPr>
        <p:spPr>
          <a:xfrm>
            <a:off x="685399" y="1691478"/>
            <a:ext cx="2743800" cy="1077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The Einstein relation</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n-US" sz="4000" i="1">
                <a:solidFill>
                  <a:schemeClr val="dk1"/>
                </a:solidFill>
                <a:latin typeface="Calibri"/>
                <a:ea typeface="Calibri"/>
                <a:cs typeface="Calibri"/>
                <a:sym typeface="Calibri"/>
              </a:rPr>
              <a:t>  E</a:t>
            </a:r>
            <a:r>
              <a:rPr lang="en-US" sz="4000">
                <a:solidFill>
                  <a:schemeClr val="dk1"/>
                </a:solidFill>
                <a:latin typeface="Calibri"/>
                <a:ea typeface="Calibri"/>
                <a:cs typeface="Calibri"/>
                <a:sym typeface="Calibri"/>
              </a:rPr>
              <a:t> = </a:t>
            </a:r>
            <a:r>
              <a:rPr lang="en-US" sz="4000" i="1">
                <a:solidFill>
                  <a:schemeClr val="dk1"/>
                </a:solidFill>
                <a:latin typeface="Calibri"/>
                <a:ea typeface="Calibri"/>
                <a:cs typeface="Calibri"/>
                <a:sym typeface="Calibri"/>
              </a:rPr>
              <a:t>E</a:t>
            </a:r>
            <a:r>
              <a:rPr lang="en-US" sz="4000" baseline="-25000">
                <a:solidFill>
                  <a:schemeClr val="dk1"/>
                </a:solidFill>
                <a:latin typeface="Calibri"/>
                <a:ea typeface="Calibri"/>
                <a:cs typeface="Calibri"/>
                <a:sym typeface="Calibri"/>
              </a:rPr>
              <a:t>0</a:t>
            </a:r>
            <a:r>
              <a:rPr lang="en-US" sz="4000">
                <a:solidFill>
                  <a:schemeClr val="dk1"/>
                </a:solidFill>
                <a:latin typeface="Calibri"/>
                <a:ea typeface="Calibri"/>
                <a:cs typeface="Calibri"/>
                <a:sym typeface="Calibri"/>
              </a:rPr>
              <a:t> + </a:t>
            </a:r>
            <a:r>
              <a:rPr lang="en-US" sz="4000" i="1">
                <a:solidFill>
                  <a:schemeClr val="dk1"/>
                </a:solidFill>
                <a:latin typeface="Calibri"/>
                <a:ea typeface="Calibri"/>
                <a:cs typeface="Calibri"/>
                <a:sym typeface="Calibri"/>
              </a:rPr>
              <a:t>E</a:t>
            </a:r>
            <a:r>
              <a:rPr lang="en-US" sz="4000" baseline="-25000">
                <a:solidFill>
                  <a:schemeClr val="dk1"/>
                </a:solidFill>
                <a:latin typeface="Calibri"/>
                <a:ea typeface="Calibri"/>
                <a:cs typeface="Calibri"/>
                <a:sym typeface="Calibri"/>
              </a:rPr>
              <a:t>k</a:t>
            </a:r>
            <a:r>
              <a:rPr lang="en-US" sz="4000">
                <a:solidFill>
                  <a:schemeClr val="dk1"/>
                </a:solidFill>
                <a:latin typeface="Calibri"/>
                <a:ea typeface="Calibri"/>
                <a:cs typeface="Calibri"/>
                <a:sym typeface="Calibri"/>
              </a:rPr>
              <a:t> </a:t>
            </a:r>
            <a:endParaRPr sz="4000">
              <a:solidFill>
                <a:schemeClr val="dk1"/>
              </a:solidFill>
              <a:latin typeface="Calibri"/>
              <a:ea typeface="Calibri"/>
              <a:cs typeface="Calibri"/>
              <a:sym typeface="Calibri"/>
            </a:endParaRPr>
          </a:p>
        </p:txBody>
      </p:sp>
      <p:sp>
        <p:nvSpPr>
          <p:cNvPr id="811" name="Google Shape;811;p54"/>
          <p:cNvSpPr/>
          <p:nvPr/>
        </p:nvSpPr>
        <p:spPr>
          <a:xfrm>
            <a:off x="0" y="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812" name="Google Shape;812;p54"/>
          <p:cNvPicPr preferRelativeResize="0"/>
          <p:nvPr/>
        </p:nvPicPr>
        <p:blipFill rotWithShape="1">
          <a:blip r:embed="rId3">
            <a:alphaModFix/>
          </a:blip>
          <a:srcRect/>
          <a:stretch/>
        </p:blipFill>
        <p:spPr>
          <a:xfrm>
            <a:off x="685400" y="3007675"/>
            <a:ext cx="3040851" cy="1770999"/>
          </a:xfrm>
          <a:prstGeom prst="rect">
            <a:avLst/>
          </a:prstGeom>
          <a:noFill/>
          <a:ln>
            <a:noFill/>
          </a:ln>
        </p:spPr>
      </p:pic>
      <p:sp>
        <p:nvSpPr>
          <p:cNvPr id="813" name="Google Shape;813;p54"/>
          <p:cNvSpPr/>
          <p:nvPr/>
        </p:nvSpPr>
        <p:spPr>
          <a:xfrm>
            <a:off x="505125" y="4839825"/>
            <a:ext cx="3778200" cy="1153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Rest mass energy:</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n-US" sz="2400">
                <a:solidFill>
                  <a:schemeClr val="dk1"/>
                </a:solidFill>
                <a:latin typeface="Calibri"/>
                <a:ea typeface="Calibri"/>
                <a:cs typeface="Calibri"/>
                <a:sym typeface="Calibri"/>
              </a:rPr>
              <a:t>Alpha:  </a:t>
            </a:r>
            <a:r>
              <a:rPr lang="en-US" sz="4000">
                <a:solidFill>
                  <a:schemeClr val="dk1"/>
                </a:solidFill>
                <a:latin typeface="Calibri"/>
                <a:ea typeface="Calibri"/>
                <a:cs typeface="Calibri"/>
                <a:sym typeface="Calibri"/>
              </a:rPr>
              <a:t> </a:t>
            </a:r>
            <a:r>
              <a:rPr lang="en-US" sz="2400" i="1">
                <a:solidFill>
                  <a:schemeClr val="dk1"/>
                </a:solidFill>
                <a:latin typeface="Calibri"/>
                <a:ea typeface="Calibri"/>
                <a:cs typeface="Calibri"/>
                <a:sym typeface="Calibri"/>
              </a:rPr>
              <a:t>E</a:t>
            </a:r>
            <a:r>
              <a:rPr lang="en-US" sz="2400" baseline="-25000">
                <a:solidFill>
                  <a:schemeClr val="dk1"/>
                </a:solidFill>
                <a:latin typeface="Calibri"/>
                <a:ea typeface="Calibri"/>
                <a:cs typeface="Calibri"/>
                <a:sym typeface="Calibri"/>
              </a:rPr>
              <a:t>0</a:t>
            </a:r>
            <a:r>
              <a:rPr lang="en-US" sz="2400">
                <a:solidFill>
                  <a:schemeClr val="dk1"/>
                </a:solidFill>
                <a:latin typeface="Calibri"/>
                <a:ea typeface="Calibri"/>
                <a:cs typeface="Calibri"/>
                <a:sym typeface="Calibri"/>
              </a:rPr>
              <a:t> =3,735,000 keV ,</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n-US" sz="2400">
                <a:solidFill>
                  <a:schemeClr val="dk1"/>
                </a:solidFill>
                <a:latin typeface="Calibri"/>
                <a:ea typeface="Calibri"/>
                <a:cs typeface="Calibri"/>
                <a:sym typeface="Calibri"/>
              </a:rPr>
              <a:t>Beta: </a:t>
            </a:r>
            <a:r>
              <a:rPr lang="en-US" sz="2400" i="1">
                <a:solidFill>
                  <a:schemeClr val="dk1"/>
                </a:solidFill>
                <a:latin typeface="Calibri"/>
                <a:ea typeface="Calibri"/>
                <a:cs typeface="Calibri"/>
                <a:sym typeface="Calibri"/>
              </a:rPr>
              <a:t>E</a:t>
            </a:r>
            <a:r>
              <a:rPr lang="en-US" sz="2400" baseline="-25000">
                <a:solidFill>
                  <a:schemeClr val="dk1"/>
                </a:solidFill>
                <a:latin typeface="Calibri"/>
                <a:ea typeface="Calibri"/>
                <a:cs typeface="Calibri"/>
                <a:sym typeface="Calibri"/>
              </a:rPr>
              <a:t>0</a:t>
            </a:r>
            <a:r>
              <a:rPr lang="en-US" sz="2400">
                <a:solidFill>
                  <a:schemeClr val="dk1"/>
                </a:solidFill>
                <a:latin typeface="Calibri"/>
                <a:ea typeface="Calibri"/>
                <a:cs typeface="Calibri"/>
                <a:sym typeface="Calibri"/>
              </a:rPr>
              <a:t> = 511 keV </a:t>
            </a:r>
            <a:endParaRPr sz="2400">
              <a:solidFill>
                <a:schemeClr val="dk1"/>
              </a:solidFill>
              <a:latin typeface="Calibri"/>
              <a:ea typeface="Calibri"/>
              <a:cs typeface="Calibri"/>
              <a:sym typeface="Calibri"/>
            </a:endParaRPr>
          </a:p>
        </p:txBody>
      </p:sp>
      <p:pic>
        <p:nvPicPr>
          <p:cNvPr id="814" name="Google Shape;814;p54"/>
          <p:cNvPicPr preferRelativeResize="0"/>
          <p:nvPr/>
        </p:nvPicPr>
        <p:blipFill rotWithShape="1">
          <a:blip r:embed="rId4">
            <a:alphaModFix/>
          </a:blip>
          <a:srcRect l="9458" t="14437" r="38080" b="21021"/>
          <a:stretch/>
        </p:blipFill>
        <p:spPr>
          <a:xfrm>
            <a:off x="4857675" y="1499525"/>
            <a:ext cx="3264825" cy="2811300"/>
          </a:xfrm>
          <a:prstGeom prst="rect">
            <a:avLst/>
          </a:prstGeom>
          <a:noFill/>
          <a:ln>
            <a:noFill/>
          </a:ln>
        </p:spPr>
      </p:pic>
      <p:sp>
        <p:nvSpPr>
          <p:cNvPr id="815" name="Google Shape;815;p54"/>
          <p:cNvSpPr txBox="1"/>
          <p:nvPr/>
        </p:nvSpPr>
        <p:spPr>
          <a:xfrm>
            <a:off x="4500125" y="4167100"/>
            <a:ext cx="3716700" cy="1077300"/>
          </a:xfrm>
          <a:prstGeom prst="rect">
            <a:avLst/>
          </a:prstGeom>
          <a:noFill/>
          <a:ln>
            <a:noFill/>
          </a:ln>
        </p:spPr>
        <p:txBody>
          <a:bodyPr spcFirstLastPara="1" wrap="square" lIns="91425" tIns="91425" rIns="91425" bIns="91425" anchor="t" anchorCtr="0">
            <a:spAutoFit/>
          </a:bodyPr>
          <a:lstStyle/>
          <a:p>
            <a:pPr marL="0" lvl="0" indent="457200" algn="l" rtl="0">
              <a:spcBef>
                <a:spcPts val="0"/>
              </a:spcBef>
              <a:spcAft>
                <a:spcPts val="0"/>
              </a:spcAft>
              <a:buNone/>
            </a:pPr>
            <a:r>
              <a:rPr lang="en-US" sz="2900">
                <a:solidFill>
                  <a:schemeClr val="dk2"/>
                </a:solidFill>
                <a:latin typeface="Calibri"/>
                <a:ea typeface="Calibri"/>
                <a:cs typeface="Calibri"/>
                <a:sym typeface="Calibri"/>
              </a:rPr>
              <a:t>Speed of alphas?</a:t>
            </a:r>
            <a:endParaRPr sz="2900">
              <a:solidFill>
                <a:schemeClr val="dk2"/>
              </a:solidFill>
              <a:latin typeface="Calibri"/>
              <a:ea typeface="Calibri"/>
              <a:cs typeface="Calibri"/>
              <a:sym typeface="Calibri"/>
            </a:endParaRPr>
          </a:p>
          <a:p>
            <a:pPr marL="0" lvl="0" indent="457200" algn="l" rtl="0">
              <a:spcBef>
                <a:spcPts val="0"/>
              </a:spcBef>
              <a:spcAft>
                <a:spcPts val="0"/>
              </a:spcAft>
              <a:buNone/>
            </a:pPr>
            <a:r>
              <a:rPr lang="en-US" sz="2900">
                <a:solidFill>
                  <a:schemeClr val="dk2"/>
                </a:solidFill>
                <a:latin typeface="Calibri"/>
                <a:ea typeface="Calibri"/>
                <a:cs typeface="Calibri"/>
                <a:sym typeface="Calibri"/>
              </a:rPr>
              <a:t>Speed of betas?</a:t>
            </a:r>
            <a:endParaRPr sz="2900">
              <a:solidFill>
                <a:schemeClr val="dk2"/>
              </a:solidFill>
              <a:latin typeface="Calibri"/>
              <a:ea typeface="Calibri"/>
              <a:cs typeface="Calibri"/>
              <a:sym typeface="Calibri"/>
            </a:endParaRPr>
          </a:p>
        </p:txBody>
      </p:sp>
      <p:sp>
        <p:nvSpPr>
          <p:cNvPr id="816" name="Google Shape;816;p54"/>
          <p:cNvSpPr txBox="1"/>
          <p:nvPr/>
        </p:nvSpPr>
        <p:spPr>
          <a:xfrm>
            <a:off x="4466600" y="5675775"/>
            <a:ext cx="45156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i="1"/>
              <a:t>Hint:</a:t>
            </a:r>
            <a:endParaRPr i="1"/>
          </a:p>
          <a:p>
            <a:pPr marL="0" lvl="0" indent="0" algn="l" rtl="0">
              <a:spcBef>
                <a:spcPts val="0"/>
              </a:spcBef>
              <a:spcAft>
                <a:spcPts val="0"/>
              </a:spcAft>
              <a:buNone/>
            </a:pPr>
            <a:r>
              <a:rPr lang="en-US" i="1"/>
              <a:t>Use the excel table “Speeds of particles i lambda.xlsx” to compute speed of observed particles</a:t>
            </a:r>
            <a:r>
              <a:rPr lang="en-US"/>
              <a:t> </a:t>
            </a:r>
            <a:endParaRPr/>
          </a:p>
        </p:txBody>
      </p:sp>
      <p:sp>
        <p:nvSpPr>
          <p:cNvPr id="817" name="Google Shape;817;p54"/>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42</a:t>
            </a:fld>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55"/>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43</a:t>
            </a:fld>
            <a:endParaRPr/>
          </a:p>
        </p:txBody>
      </p:sp>
      <p:sp>
        <p:nvSpPr>
          <p:cNvPr id="824" name="Google Shape;824;p55"/>
          <p:cNvSpPr/>
          <p:nvPr/>
        </p:nvSpPr>
        <p:spPr>
          <a:xfrm>
            <a:off x="694800" y="262575"/>
            <a:ext cx="8356800" cy="1200300"/>
          </a:xfrm>
          <a:prstGeom prst="rect">
            <a:avLst/>
          </a:prstGeom>
          <a:noFill/>
          <a:ln>
            <a:noFill/>
          </a:ln>
        </p:spPr>
        <p:txBody>
          <a:bodyPr spcFirstLastPara="1" wrap="square" lIns="91425" tIns="45700" rIns="91425" bIns="45700" anchor="t" anchorCtr="0">
            <a:noAutofit/>
          </a:bodyPr>
          <a:lstStyle/>
          <a:p>
            <a:pPr marL="0" marR="0" lvl="0" indent="457200" algn="l" rtl="0">
              <a:spcBef>
                <a:spcPts val="0"/>
              </a:spcBef>
              <a:spcAft>
                <a:spcPts val="0"/>
              </a:spcAft>
              <a:buNone/>
            </a:pPr>
            <a:r>
              <a:rPr lang="en-US" sz="3300" b="1">
                <a:solidFill>
                  <a:schemeClr val="dk1"/>
                </a:solidFill>
                <a:latin typeface="Calibri"/>
                <a:ea typeface="Calibri"/>
                <a:cs typeface="Calibri"/>
                <a:sym typeface="Calibri"/>
              </a:rPr>
              <a:t>Kinetic Energy Absorbed in the Sensor,</a:t>
            </a:r>
            <a:endParaRPr sz="3300" b="1">
              <a:solidFill>
                <a:schemeClr val="dk1"/>
              </a:solidFill>
              <a:latin typeface="Calibri"/>
              <a:ea typeface="Calibri"/>
              <a:cs typeface="Calibri"/>
              <a:sym typeface="Calibri"/>
            </a:endParaRPr>
          </a:p>
          <a:p>
            <a:pPr marL="0" marR="0" lvl="0" indent="457200" algn="l" rtl="0">
              <a:spcBef>
                <a:spcPts val="0"/>
              </a:spcBef>
              <a:spcAft>
                <a:spcPts val="0"/>
              </a:spcAft>
              <a:buNone/>
            </a:pPr>
            <a:r>
              <a:rPr lang="en-US" sz="3300" b="1">
                <a:solidFill>
                  <a:schemeClr val="dk1"/>
                </a:solidFill>
                <a:latin typeface="Calibri"/>
                <a:ea typeface="Calibri"/>
                <a:cs typeface="Calibri"/>
                <a:sym typeface="Calibri"/>
              </a:rPr>
              <a:t>How to find-out speed of hitting particle</a:t>
            </a:r>
            <a:r>
              <a:rPr lang="en-US" sz="3600" b="1">
                <a:solidFill>
                  <a:schemeClr val="dk1"/>
                </a:solidFill>
                <a:latin typeface="Calibri"/>
                <a:ea typeface="Calibri"/>
                <a:cs typeface="Calibri"/>
                <a:sym typeface="Calibri"/>
              </a:rPr>
              <a:t> </a:t>
            </a:r>
            <a:endParaRPr sz="3600" b="1">
              <a:solidFill>
                <a:schemeClr val="dk1"/>
              </a:solidFill>
              <a:latin typeface="Calibri"/>
              <a:ea typeface="Calibri"/>
              <a:cs typeface="Calibri"/>
              <a:sym typeface="Calibri"/>
            </a:endParaRPr>
          </a:p>
        </p:txBody>
      </p:sp>
      <p:sp>
        <p:nvSpPr>
          <p:cNvPr id="825" name="Google Shape;825;p55"/>
          <p:cNvSpPr txBox="1"/>
          <p:nvPr/>
        </p:nvSpPr>
        <p:spPr>
          <a:xfrm>
            <a:off x="889800" y="3031250"/>
            <a:ext cx="70515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900">
              <a:solidFill>
                <a:schemeClr val="dk2"/>
              </a:solidFill>
              <a:latin typeface="Calibri"/>
              <a:ea typeface="Calibri"/>
              <a:cs typeface="Calibri"/>
              <a:sym typeface="Calibri"/>
            </a:endParaRPr>
          </a:p>
        </p:txBody>
      </p:sp>
      <p:sp>
        <p:nvSpPr>
          <p:cNvPr id="826" name="Google Shape;826;p55"/>
          <p:cNvSpPr txBox="1"/>
          <p:nvPr/>
        </p:nvSpPr>
        <p:spPr>
          <a:xfrm>
            <a:off x="588600" y="1386675"/>
            <a:ext cx="4413000" cy="5356500"/>
          </a:xfrm>
          <a:prstGeom prst="rect">
            <a:avLst/>
          </a:prstGeom>
          <a:noFill/>
          <a:ln>
            <a:noFill/>
          </a:ln>
        </p:spPr>
        <p:txBody>
          <a:bodyPr spcFirstLastPara="1" wrap="square" lIns="91425" tIns="91425" rIns="91425" bIns="91425" anchor="t" anchorCtr="0">
            <a:spAutoFit/>
          </a:bodyPr>
          <a:lstStyle/>
          <a:p>
            <a:pPr marL="457200" lvl="0" indent="-406400" algn="l" rtl="0">
              <a:spcBef>
                <a:spcPts val="0"/>
              </a:spcBef>
              <a:spcAft>
                <a:spcPts val="0"/>
              </a:spcAft>
              <a:buClr>
                <a:schemeClr val="dk2"/>
              </a:buClr>
              <a:buSzPts val="2800"/>
              <a:buFont typeface="Calibri"/>
              <a:buChar char="●"/>
            </a:pPr>
            <a:r>
              <a:rPr lang="en-US" sz="2800">
                <a:solidFill>
                  <a:schemeClr val="dk2"/>
                </a:solidFill>
                <a:latin typeface="Calibri"/>
                <a:ea typeface="Calibri"/>
                <a:cs typeface="Calibri"/>
                <a:sym typeface="Calibri"/>
              </a:rPr>
              <a:t>What are the highest energies of detected alphas, bettas and gammas?</a:t>
            </a:r>
            <a:endParaRPr sz="2800">
              <a:solidFill>
                <a:schemeClr val="dk2"/>
              </a:solidFill>
              <a:latin typeface="Calibri"/>
              <a:ea typeface="Calibri"/>
              <a:cs typeface="Calibri"/>
              <a:sym typeface="Calibri"/>
            </a:endParaRPr>
          </a:p>
          <a:p>
            <a:pPr marL="457200" lvl="0" indent="0" algn="l" rtl="0">
              <a:spcBef>
                <a:spcPts val="0"/>
              </a:spcBef>
              <a:spcAft>
                <a:spcPts val="0"/>
              </a:spcAft>
              <a:buNone/>
            </a:pPr>
            <a:endParaRPr sz="2800">
              <a:solidFill>
                <a:schemeClr val="dk2"/>
              </a:solidFill>
              <a:latin typeface="Calibri"/>
              <a:ea typeface="Calibri"/>
              <a:cs typeface="Calibri"/>
              <a:sym typeface="Calibri"/>
            </a:endParaRPr>
          </a:p>
          <a:p>
            <a:pPr marL="457200" lvl="0" indent="-406400" algn="l" rtl="0">
              <a:spcBef>
                <a:spcPts val="0"/>
              </a:spcBef>
              <a:spcAft>
                <a:spcPts val="0"/>
              </a:spcAft>
              <a:buClr>
                <a:schemeClr val="dk2"/>
              </a:buClr>
              <a:buSzPts val="2800"/>
              <a:buFont typeface="Calibri"/>
              <a:buChar char="●"/>
            </a:pPr>
            <a:r>
              <a:rPr lang="en-US" sz="2800">
                <a:solidFill>
                  <a:schemeClr val="dk2"/>
                </a:solidFill>
                <a:latin typeface="Calibri"/>
                <a:ea typeface="Calibri"/>
                <a:cs typeface="Calibri"/>
                <a:sym typeface="Calibri"/>
              </a:rPr>
              <a:t>Speed of alphas</a:t>
            </a:r>
            <a:endParaRPr sz="2800">
              <a:solidFill>
                <a:schemeClr val="dk2"/>
              </a:solidFill>
              <a:latin typeface="Calibri"/>
              <a:ea typeface="Calibri"/>
              <a:cs typeface="Calibri"/>
              <a:sym typeface="Calibri"/>
            </a:endParaRPr>
          </a:p>
          <a:p>
            <a:pPr marL="457200" lvl="0" indent="0" algn="l" rtl="0">
              <a:spcBef>
                <a:spcPts val="0"/>
              </a:spcBef>
              <a:spcAft>
                <a:spcPts val="0"/>
              </a:spcAft>
              <a:buNone/>
            </a:pPr>
            <a:r>
              <a:rPr lang="en-US" sz="2800">
                <a:solidFill>
                  <a:schemeClr val="dk2"/>
                </a:solidFill>
                <a:latin typeface="Calibri"/>
                <a:ea typeface="Calibri"/>
                <a:cs typeface="Calibri"/>
                <a:sym typeface="Calibri"/>
              </a:rPr>
              <a:t>           VS</a:t>
            </a:r>
            <a:endParaRPr sz="2800">
              <a:solidFill>
                <a:schemeClr val="dk2"/>
              </a:solidFill>
              <a:latin typeface="Calibri"/>
              <a:ea typeface="Calibri"/>
              <a:cs typeface="Calibri"/>
              <a:sym typeface="Calibri"/>
            </a:endParaRPr>
          </a:p>
          <a:p>
            <a:pPr marL="457200" lvl="0" indent="0" algn="l" rtl="0">
              <a:spcBef>
                <a:spcPts val="0"/>
              </a:spcBef>
              <a:spcAft>
                <a:spcPts val="0"/>
              </a:spcAft>
              <a:buNone/>
            </a:pPr>
            <a:r>
              <a:rPr lang="en-US" sz="2800">
                <a:solidFill>
                  <a:schemeClr val="dk2"/>
                </a:solidFill>
                <a:latin typeface="Calibri"/>
                <a:ea typeface="Calibri"/>
                <a:cs typeface="Calibri"/>
                <a:sym typeface="Calibri"/>
              </a:rPr>
              <a:t>speed of bettas?</a:t>
            </a:r>
            <a:endParaRPr sz="2800">
              <a:solidFill>
                <a:schemeClr val="dk2"/>
              </a:solidFill>
              <a:latin typeface="Calibri"/>
              <a:ea typeface="Calibri"/>
              <a:cs typeface="Calibri"/>
              <a:sym typeface="Calibri"/>
            </a:endParaRPr>
          </a:p>
          <a:p>
            <a:pPr marL="457200" lvl="0" indent="0" algn="l" rtl="0">
              <a:spcBef>
                <a:spcPts val="0"/>
              </a:spcBef>
              <a:spcAft>
                <a:spcPts val="0"/>
              </a:spcAft>
              <a:buNone/>
            </a:pPr>
            <a:endParaRPr sz="2800">
              <a:solidFill>
                <a:schemeClr val="dk2"/>
              </a:solidFill>
              <a:latin typeface="Calibri"/>
              <a:ea typeface="Calibri"/>
              <a:cs typeface="Calibri"/>
              <a:sym typeface="Calibri"/>
            </a:endParaRPr>
          </a:p>
          <a:p>
            <a:pPr marL="457200" lvl="0" indent="-406400" algn="l" rtl="0">
              <a:spcBef>
                <a:spcPts val="0"/>
              </a:spcBef>
              <a:spcAft>
                <a:spcPts val="0"/>
              </a:spcAft>
              <a:buClr>
                <a:schemeClr val="dk2"/>
              </a:buClr>
              <a:buSzPts val="2800"/>
              <a:buFont typeface="Calibri"/>
              <a:buChar char="●"/>
            </a:pPr>
            <a:r>
              <a:rPr lang="en-US" sz="2800">
                <a:solidFill>
                  <a:schemeClr val="dk2"/>
                </a:solidFill>
                <a:latin typeface="Calibri"/>
                <a:ea typeface="Calibri"/>
                <a:cs typeface="Calibri"/>
                <a:sym typeface="Calibri"/>
              </a:rPr>
              <a:t>Can speeds of alphas or betas be comparable to speed of light?</a:t>
            </a:r>
            <a:endParaRPr sz="2800">
              <a:solidFill>
                <a:schemeClr val="dk2"/>
              </a:solidFill>
              <a:latin typeface="Calibri"/>
              <a:ea typeface="Calibri"/>
              <a:cs typeface="Calibri"/>
              <a:sym typeface="Calibri"/>
            </a:endParaRPr>
          </a:p>
        </p:txBody>
      </p:sp>
      <p:pic>
        <p:nvPicPr>
          <p:cNvPr id="827" name="Google Shape;827;p55"/>
          <p:cNvPicPr preferRelativeResize="0"/>
          <p:nvPr/>
        </p:nvPicPr>
        <p:blipFill rotWithShape="1">
          <a:blip r:embed="rId3">
            <a:alphaModFix/>
          </a:blip>
          <a:srcRect l="9458" t="14437" r="38080" b="21021"/>
          <a:stretch/>
        </p:blipFill>
        <p:spPr>
          <a:xfrm>
            <a:off x="5198650" y="1462875"/>
            <a:ext cx="3398100" cy="2926050"/>
          </a:xfrm>
          <a:prstGeom prst="rect">
            <a:avLst/>
          </a:prstGeom>
          <a:noFill/>
          <a:ln>
            <a:noFill/>
          </a:ln>
        </p:spPr>
      </p:pic>
      <p:pic>
        <p:nvPicPr>
          <p:cNvPr id="828" name="Google Shape;828;p55"/>
          <p:cNvPicPr preferRelativeResize="0"/>
          <p:nvPr/>
        </p:nvPicPr>
        <p:blipFill rotWithShape="1">
          <a:blip r:embed="rId3">
            <a:alphaModFix/>
          </a:blip>
          <a:srcRect l="16044" t="47885" r="79528" b="45310"/>
          <a:stretch/>
        </p:blipFill>
        <p:spPr>
          <a:xfrm>
            <a:off x="5311013" y="4614775"/>
            <a:ext cx="1115863" cy="1200300"/>
          </a:xfrm>
          <a:prstGeom prst="rect">
            <a:avLst/>
          </a:prstGeom>
          <a:noFill/>
          <a:ln>
            <a:noFill/>
          </a:ln>
        </p:spPr>
      </p:pic>
      <p:pic>
        <p:nvPicPr>
          <p:cNvPr id="829" name="Google Shape;829;p55"/>
          <p:cNvPicPr preferRelativeResize="0"/>
          <p:nvPr/>
        </p:nvPicPr>
        <p:blipFill rotWithShape="1">
          <a:blip r:embed="rId3">
            <a:alphaModFix/>
          </a:blip>
          <a:srcRect l="21816" t="56619" r="73893" b="39426"/>
          <a:stretch/>
        </p:blipFill>
        <p:spPr>
          <a:xfrm>
            <a:off x="6736304" y="4614775"/>
            <a:ext cx="1860446" cy="1200300"/>
          </a:xfrm>
          <a:prstGeom prst="rect">
            <a:avLst/>
          </a:prstGeom>
          <a:noFill/>
          <a:ln>
            <a:noFill/>
          </a:ln>
        </p:spPr>
      </p:pic>
      <p:sp>
        <p:nvSpPr>
          <p:cNvPr id="830" name="Google Shape;830;p55"/>
          <p:cNvSpPr txBox="1"/>
          <p:nvPr/>
        </p:nvSpPr>
        <p:spPr>
          <a:xfrm>
            <a:off x="5788450" y="5967150"/>
            <a:ext cx="2218500" cy="692700"/>
          </a:xfrm>
          <a:prstGeom prst="rect">
            <a:avLst/>
          </a:prstGeom>
          <a:noFill/>
          <a:ln>
            <a:noFill/>
          </a:ln>
        </p:spPr>
        <p:txBody>
          <a:bodyPr spcFirstLastPara="1" wrap="square" lIns="91425" tIns="91425" rIns="91425" bIns="91425" anchor="t" anchorCtr="0">
            <a:spAutoFit/>
          </a:bodyPr>
          <a:lstStyle/>
          <a:p>
            <a:pPr marL="0" lvl="0" indent="457200" algn="l" rtl="0">
              <a:spcBef>
                <a:spcPts val="0"/>
              </a:spcBef>
              <a:spcAft>
                <a:spcPts val="0"/>
              </a:spcAft>
              <a:buNone/>
            </a:pPr>
            <a:r>
              <a:rPr lang="en-US" sz="3300" b="1">
                <a:solidFill>
                  <a:schemeClr val="dk1"/>
                </a:solidFill>
                <a:latin typeface="Calibri"/>
                <a:ea typeface="Calibri"/>
                <a:cs typeface="Calibri"/>
                <a:sym typeface="Calibri"/>
              </a:rPr>
              <a:t>E</a:t>
            </a:r>
            <a:r>
              <a:rPr lang="en-US" sz="3300" b="1" baseline="-25000">
                <a:solidFill>
                  <a:schemeClr val="dk1"/>
                </a:solidFill>
                <a:latin typeface="Calibri"/>
                <a:ea typeface="Calibri"/>
                <a:cs typeface="Calibri"/>
                <a:sym typeface="Calibri"/>
              </a:rPr>
              <a:t>max</a:t>
            </a:r>
            <a:r>
              <a:rPr lang="en-US" sz="3300" b="1">
                <a:solidFill>
                  <a:schemeClr val="dk1"/>
                </a:solidFill>
                <a:latin typeface="Calibri"/>
                <a:ea typeface="Calibri"/>
                <a:cs typeface="Calibri"/>
                <a:sym typeface="Calibri"/>
              </a:rPr>
              <a:t> ?</a:t>
            </a:r>
            <a:endParaRPr/>
          </a:p>
        </p:txBody>
      </p:sp>
      <p:sp>
        <p:nvSpPr>
          <p:cNvPr id="831" name="Google Shape;831;p55"/>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43</a:t>
            </a:fld>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35"/>
        <p:cNvGrpSpPr/>
        <p:nvPr/>
      </p:nvGrpSpPr>
      <p:grpSpPr>
        <a:xfrm>
          <a:off x="0" y="0"/>
          <a:ext cx="0" cy="0"/>
          <a:chOff x="0" y="0"/>
          <a:chExt cx="0" cy="0"/>
        </a:xfrm>
      </p:grpSpPr>
      <p:sp>
        <p:nvSpPr>
          <p:cNvPr id="836" name="Google Shape;836;p56"/>
          <p:cNvSpPr/>
          <p:nvPr/>
        </p:nvSpPr>
        <p:spPr>
          <a:xfrm>
            <a:off x="611560" y="248072"/>
            <a:ext cx="7704900" cy="1200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a:solidFill>
                  <a:schemeClr val="dk1"/>
                </a:solidFill>
                <a:latin typeface="Tahoma"/>
                <a:ea typeface="Tahoma"/>
                <a:cs typeface="Tahoma"/>
                <a:sym typeface="Tahoma"/>
              </a:rPr>
              <a:t>Tungsten Welding Electrode with</a:t>
            </a:r>
            <a:r>
              <a:rPr lang="en-US" sz="3600" b="1" cap="none">
                <a:solidFill>
                  <a:schemeClr val="dk1"/>
                </a:solidFill>
                <a:latin typeface="Tahoma"/>
                <a:ea typeface="Tahoma"/>
                <a:cs typeface="Tahoma"/>
                <a:sym typeface="Tahoma"/>
              </a:rPr>
              <a:t> THORIUM  </a:t>
            </a:r>
            <a:endParaRPr sz="3600" b="1" cap="none">
              <a:solidFill>
                <a:schemeClr val="dk1"/>
              </a:solidFill>
              <a:latin typeface="Tahoma"/>
              <a:ea typeface="Tahoma"/>
              <a:cs typeface="Tahoma"/>
              <a:sym typeface="Tahoma"/>
            </a:endParaRPr>
          </a:p>
        </p:txBody>
      </p:sp>
      <p:pic>
        <p:nvPicPr>
          <p:cNvPr id="837" name="Google Shape;837;p56"/>
          <p:cNvPicPr preferRelativeResize="0"/>
          <p:nvPr/>
        </p:nvPicPr>
        <p:blipFill rotWithShape="1">
          <a:blip r:embed="rId3">
            <a:alphaModFix/>
          </a:blip>
          <a:srcRect/>
          <a:stretch/>
        </p:blipFill>
        <p:spPr>
          <a:xfrm>
            <a:off x="589652" y="1467824"/>
            <a:ext cx="8195149" cy="3352574"/>
          </a:xfrm>
          <a:prstGeom prst="rect">
            <a:avLst/>
          </a:prstGeom>
          <a:noFill/>
          <a:ln>
            <a:noFill/>
          </a:ln>
        </p:spPr>
      </p:pic>
      <p:sp>
        <p:nvSpPr>
          <p:cNvPr id="838" name="Google Shape;838;p56"/>
          <p:cNvSpPr/>
          <p:nvPr/>
        </p:nvSpPr>
        <p:spPr>
          <a:xfrm>
            <a:off x="6314373" y="2207525"/>
            <a:ext cx="1545900" cy="461700"/>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Arial"/>
                <a:ea typeface="Arial"/>
                <a:cs typeface="Arial"/>
                <a:sym typeface="Arial"/>
              </a:rPr>
              <a:t>WTh-40 </a:t>
            </a:r>
            <a:endParaRPr sz="2400">
              <a:solidFill>
                <a:schemeClr val="dk1"/>
              </a:solidFill>
              <a:latin typeface="Arial"/>
              <a:ea typeface="Arial"/>
              <a:cs typeface="Arial"/>
              <a:sym typeface="Arial"/>
            </a:endParaRPr>
          </a:p>
        </p:txBody>
      </p:sp>
      <p:sp>
        <p:nvSpPr>
          <p:cNvPr id="839" name="Google Shape;839;p56"/>
          <p:cNvSpPr/>
          <p:nvPr/>
        </p:nvSpPr>
        <p:spPr>
          <a:xfrm>
            <a:off x="6172677" y="3964975"/>
            <a:ext cx="1676400" cy="461700"/>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Arial"/>
                <a:ea typeface="Arial"/>
                <a:cs typeface="Arial"/>
                <a:sym typeface="Arial"/>
              </a:rPr>
              <a:t>WTh-20 </a:t>
            </a:r>
            <a:endParaRPr sz="2400">
              <a:solidFill>
                <a:schemeClr val="dk1"/>
              </a:solidFill>
              <a:latin typeface="Arial"/>
              <a:ea typeface="Arial"/>
              <a:cs typeface="Arial"/>
              <a:sym typeface="Arial"/>
            </a:endParaRPr>
          </a:p>
        </p:txBody>
      </p:sp>
      <p:sp>
        <p:nvSpPr>
          <p:cNvPr id="840" name="Google Shape;840;p56"/>
          <p:cNvSpPr txBox="1"/>
          <p:nvPr/>
        </p:nvSpPr>
        <p:spPr>
          <a:xfrm>
            <a:off x="1437905" y="5023600"/>
            <a:ext cx="6480600" cy="800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chemeClr val="dk1"/>
                </a:solidFill>
              </a:rPr>
              <a:t>Thorium </a:t>
            </a:r>
            <a:r>
              <a:rPr lang="en-US" sz="2800">
                <a:solidFill>
                  <a:schemeClr val="dk1"/>
                </a:solidFill>
                <a:latin typeface="Arial"/>
                <a:ea typeface="Arial"/>
                <a:cs typeface="Arial"/>
                <a:sym typeface="Arial"/>
              </a:rPr>
              <a:t>    </a:t>
            </a:r>
            <a:r>
              <a:rPr lang="en-US" sz="2800" baseline="30000">
                <a:solidFill>
                  <a:schemeClr val="dk1"/>
                </a:solidFill>
                <a:latin typeface="Arial"/>
                <a:ea typeface="Arial"/>
                <a:cs typeface="Arial"/>
                <a:sym typeface="Arial"/>
              </a:rPr>
              <a:t>232</a:t>
            </a:r>
            <a:r>
              <a:rPr lang="en-US" sz="2800">
                <a:solidFill>
                  <a:schemeClr val="dk1"/>
                </a:solidFill>
                <a:latin typeface="Arial"/>
                <a:ea typeface="Arial"/>
                <a:cs typeface="Arial"/>
                <a:sym typeface="Arial"/>
              </a:rPr>
              <a:t>Th, </a:t>
            </a:r>
            <a:r>
              <a:rPr lang="en-US" sz="2800" i="1">
                <a:solidFill>
                  <a:schemeClr val="dk1"/>
                </a:solidFill>
                <a:latin typeface="Arial"/>
                <a:ea typeface="Arial"/>
                <a:cs typeface="Arial"/>
                <a:sym typeface="Arial"/>
              </a:rPr>
              <a:t>T</a:t>
            </a:r>
            <a:r>
              <a:rPr lang="en-US" sz="2800" baseline="-25000">
                <a:solidFill>
                  <a:schemeClr val="dk1"/>
                </a:solidFill>
                <a:latin typeface="Arial"/>
                <a:ea typeface="Arial"/>
                <a:cs typeface="Arial"/>
                <a:sym typeface="Arial"/>
              </a:rPr>
              <a:t>1/2</a:t>
            </a:r>
            <a:r>
              <a:rPr lang="en-US" sz="2800">
                <a:solidFill>
                  <a:schemeClr val="dk1"/>
                </a:solidFill>
                <a:latin typeface="Arial"/>
                <a:ea typeface="Arial"/>
                <a:cs typeface="Arial"/>
                <a:sym typeface="Arial"/>
              </a:rPr>
              <a:t> = 1,4.10</a:t>
            </a:r>
            <a:r>
              <a:rPr lang="en-US" sz="2800" baseline="30000">
                <a:solidFill>
                  <a:schemeClr val="dk1"/>
                </a:solidFill>
                <a:latin typeface="Arial"/>
                <a:ea typeface="Arial"/>
                <a:cs typeface="Arial"/>
                <a:sym typeface="Arial"/>
              </a:rPr>
              <a:t>10</a:t>
            </a:r>
            <a:r>
              <a:rPr lang="en-US" sz="2800">
                <a:solidFill>
                  <a:schemeClr val="dk1"/>
                </a:solidFill>
                <a:latin typeface="Arial"/>
                <a:ea typeface="Arial"/>
                <a:cs typeface="Arial"/>
                <a:sym typeface="Arial"/>
              </a:rPr>
              <a:t> years</a:t>
            </a:r>
            <a:endParaRPr sz="1800">
              <a:solidFill>
                <a:schemeClr val="dk1"/>
              </a:solidFill>
              <a:latin typeface="Arial"/>
              <a:ea typeface="Arial"/>
              <a:cs typeface="Arial"/>
              <a:sym typeface="Arial"/>
            </a:endParaRPr>
          </a:p>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841" name="Google Shape;841;p56"/>
          <p:cNvSpPr/>
          <p:nvPr/>
        </p:nvSpPr>
        <p:spPr>
          <a:xfrm>
            <a:off x="2559466" y="5969544"/>
            <a:ext cx="5359159" cy="52322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800">
                <a:solidFill>
                  <a:schemeClr val="dk1"/>
                </a:solidFill>
                <a:latin typeface="Arial"/>
                <a:ea typeface="Arial"/>
                <a:cs typeface="Arial"/>
                <a:sym typeface="Arial"/>
              </a:rPr>
              <a:t>Age of the Earth:   4,5.10</a:t>
            </a:r>
            <a:r>
              <a:rPr lang="en-US" sz="2800" baseline="30000">
                <a:solidFill>
                  <a:schemeClr val="dk1"/>
                </a:solidFill>
                <a:latin typeface="Arial"/>
                <a:ea typeface="Arial"/>
                <a:cs typeface="Arial"/>
                <a:sym typeface="Arial"/>
              </a:rPr>
              <a:t>9</a:t>
            </a:r>
            <a:r>
              <a:rPr lang="en-US" sz="2800">
                <a:solidFill>
                  <a:schemeClr val="dk1"/>
                </a:solidFill>
                <a:latin typeface="Arial"/>
                <a:ea typeface="Arial"/>
                <a:cs typeface="Arial"/>
                <a:sym typeface="Arial"/>
              </a:rPr>
              <a:t> years</a:t>
            </a:r>
            <a:endParaRPr sz="2800">
              <a:solidFill>
                <a:schemeClr val="dk1"/>
              </a:solidFill>
              <a:latin typeface="Arial"/>
              <a:ea typeface="Arial"/>
              <a:cs typeface="Arial"/>
              <a:sym typeface="Arial"/>
            </a:endParaRPr>
          </a:p>
        </p:txBody>
      </p:sp>
      <p:pic>
        <p:nvPicPr>
          <p:cNvPr id="842" name="Google Shape;842;p56"/>
          <p:cNvPicPr preferRelativeResize="0"/>
          <p:nvPr/>
        </p:nvPicPr>
        <p:blipFill rotWithShape="1">
          <a:blip r:embed="rId4">
            <a:alphaModFix/>
          </a:blip>
          <a:srcRect/>
          <a:stretch/>
        </p:blipFill>
        <p:spPr>
          <a:xfrm>
            <a:off x="1666239" y="5826312"/>
            <a:ext cx="810099" cy="779936"/>
          </a:xfrm>
          <a:prstGeom prst="rect">
            <a:avLst/>
          </a:prstGeom>
          <a:noFill/>
          <a:ln>
            <a:noFill/>
          </a:ln>
        </p:spPr>
      </p:pic>
      <p:sp>
        <p:nvSpPr>
          <p:cNvPr id="843" name="Google Shape;843;p56"/>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44</a:t>
            </a:fld>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57"/>
          <p:cNvSpPr/>
          <p:nvPr/>
        </p:nvSpPr>
        <p:spPr>
          <a:xfrm>
            <a:off x="1167175" y="62400"/>
            <a:ext cx="5781000" cy="12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a:solidFill>
                  <a:schemeClr val="dk1"/>
                </a:solidFill>
                <a:latin typeface="Calibri"/>
                <a:ea typeface="Calibri"/>
                <a:cs typeface="Calibri"/>
                <a:sym typeface="Calibri"/>
              </a:rPr>
              <a:t>Thoriated Welding Rod</a:t>
            </a:r>
            <a:endParaRPr sz="3600" b="1">
              <a:solidFill>
                <a:schemeClr val="dk1"/>
              </a:solidFill>
              <a:latin typeface="Calibri"/>
              <a:ea typeface="Calibri"/>
              <a:cs typeface="Calibri"/>
              <a:sym typeface="Calibri"/>
            </a:endParaRPr>
          </a:p>
          <a:p>
            <a:pPr marL="0" marR="0" lvl="0" indent="0" algn="l" rtl="0">
              <a:spcBef>
                <a:spcPts val="0"/>
              </a:spcBef>
              <a:spcAft>
                <a:spcPts val="0"/>
              </a:spcAft>
              <a:buNone/>
            </a:pPr>
            <a:r>
              <a:rPr lang="en-US" sz="3600" b="1" i="1">
                <a:solidFill>
                  <a:schemeClr val="dk1"/>
                </a:solidFill>
                <a:latin typeface="Calibri"/>
                <a:ea typeface="Calibri"/>
                <a:cs typeface="Calibri"/>
                <a:sym typeface="Calibri"/>
              </a:rPr>
              <a:t>preparation of measurement</a:t>
            </a:r>
            <a:endParaRPr sz="3600" b="1" i="1" cap="none">
              <a:solidFill>
                <a:schemeClr val="dk1"/>
              </a:solidFill>
              <a:latin typeface="Calibri"/>
              <a:ea typeface="Calibri"/>
              <a:cs typeface="Calibri"/>
              <a:sym typeface="Calibri"/>
            </a:endParaRPr>
          </a:p>
        </p:txBody>
      </p:sp>
      <p:pic>
        <p:nvPicPr>
          <p:cNvPr id="849" name="Google Shape;849;p57"/>
          <p:cNvPicPr preferRelativeResize="0"/>
          <p:nvPr/>
        </p:nvPicPr>
        <p:blipFill rotWithShape="1">
          <a:blip r:embed="rId3">
            <a:alphaModFix/>
          </a:blip>
          <a:srcRect/>
          <a:stretch/>
        </p:blipFill>
        <p:spPr>
          <a:xfrm>
            <a:off x="72008" y="1338894"/>
            <a:ext cx="6804248" cy="2783555"/>
          </a:xfrm>
          <a:prstGeom prst="rect">
            <a:avLst/>
          </a:prstGeom>
          <a:noFill/>
          <a:ln>
            <a:noFill/>
          </a:ln>
        </p:spPr>
      </p:pic>
      <p:sp>
        <p:nvSpPr>
          <p:cNvPr id="850" name="Google Shape;850;p57"/>
          <p:cNvSpPr/>
          <p:nvPr/>
        </p:nvSpPr>
        <p:spPr>
          <a:xfrm>
            <a:off x="4968552" y="1939057"/>
            <a:ext cx="1245900" cy="461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WTh-40 </a:t>
            </a:r>
            <a:endParaRPr sz="2400">
              <a:solidFill>
                <a:schemeClr val="dk1"/>
              </a:solidFill>
              <a:latin typeface="Calibri"/>
              <a:ea typeface="Calibri"/>
              <a:cs typeface="Calibri"/>
              <a:sym typeface="Calibri"/>
            </a:endParaRPr>
          </a:p>
        </p:txBody>
      </p:sp>
      <p:sp>
        <p:nvSpPr>
          <p:cNvPr id="851" name="Google Shape;851;p57"/>
          <p:cNvSpPr/>
          <p:nvPr/>
        </p:nvSpPr>
        <p:spPr>
          <a:xfrm>
            <a:off x="4950893" y="3350521"/>
            <a:ext cx="1245900" cy="461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WTh-20 </a:t>
            </a:r>
            <a:endParaRPr sz="2400">
              <a:solidFill>
                <a:schemeClr val="dk1"/>
              </a:solidFill>
              <a:latin typeface="Calibri"/>
              <a:ea typeface="Calibri"/>
              <a:cs typeface="Calibri"/>
              <a:sym typeface="Calibri"/>
            </a:endParaRPr>
          </a:p>
        </p:txBody>
      </p:sp>
      <p:sp>
        <p:nvSpPr>
          <p:cNvPr id="852" name="Google Shape;852;p57"/>
          <p:cNvSpPr/>
          <p:nvPr/>
        </p:nvSpPr>
        <p:spPr>
          <a:xfrm>
            <a:off x="72000" y="4310600"/>
            <a:ext cx="9036600" cy="21441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700" b="1" i="1">
                <a:solidFill>
                  <a:schemeClr val="dk1"/>
                </a:solidFill>
              </a:rPr>
              <a:t>Experiment set-up:</a:t>
            </a:r>
            <a:endParaRPr sz="1700" b="1" i="1">
              <a:solidFill>
                <a:schemeClr val="dk1"/>
              </a:solidFill>
            </a:endParaRPr>
          </a:p>
          <a:p>
            <a:pPr marL="0" marR="0" lvl="0" indent="0" algn="l" rtl="0">
              <a:spcBef>
                <a:spcPts val="0"/>
              </a:spcBef>
              <a:spcAft>
                <a:spcPts val="0"/>
              </a:spcAft>
              <a:buNone/>
            </a:pPr>
            <a:r>
              <a:rPr lang="en-US" sz="1700" i="1">
                <a:solidFill>
                  <a:schemeClr val="dk1"/>
                </a:solidFill>
                <a:latin typeface="Arial"/>
                <a:ea typeface="Arial"/>
                <a:cs typeface="Arial"/>
                <a:sym typeface="Arial"/>
              </a:rPr>
              <a:t>Particle</a:t>
            </a:r>
            <a:r>
              <a:rPr lang="en-US" sz="1700">
                <a:solidFill>
                  <a:schemeClr val="dk1"/>
                </a:solidFill>
                <a:latin typeface="Arial"/>
                <a:ea typeface="Arial"/>
                <a:cs typeface="Arial"/>
                <a:sym typeface="Arial"/>
              </a:rPr>
              <a:t> camera</a:t>
            </a:r>
            <a:r>
              <a:rPr lang="en-US" sz="1700">
                <a:solidFill>
                  <a:schemeClr val="dk1"/>
                </a:solidFill>
              </a:rPr>
              <a:t>,</a:t>
            </a:r>
            <a:r>
              <a:rPr lang="en-US" sz="1700">
                <a:solidFill>
                  <a:schemeClr val="dk1"/>
                </a:solidFill>
                <a:latin typeface="Arial"/>
                <a:ea typeface="Arial"/>
                <a:cs typeface="Arial"/>
                <a:sym typeface="Arial"/>
              </a:rPr>
              <a:t> computer, mounting rails, thorium welding rod in a holder.</a:t>
            </a:r>
            <a:endParaRPr sz="1300"/>
          </a:p>
          <a:p>
            <a:pPr marL="0" marR="0" lvl="0" indent="0" algn="l" rtl="0">
              <a:spcBef>
                <a:spcPts val="0"/>
              </a:spcBef>
              <a:spcAft>
                <a:spcPts val="0"/>
              </a:spcAft>
              <a:buNone/>
            </a:pPr>
            <a:r>
              <a:rPr lang="en-US" sz="1700" b="1" i="1">
                <a:solidFill>
                  <a:schemeClr val="dk1"/>
                </a:solidFill>
              </a:rPr>
              <a:t>Settings: </a:t>
            </a:r>
            <a:endParaRPr sz="1700" b="1" i="1">
              <a:solidFill>
                <a:schemeClr val="dk1"/>
              </a:solidFill>
            </a:endParaRPr>
          </a:p>
          <a:p>
            <a:pPr marL="0" marR="0" lvl="0" indent="0" algn="l" rtl="0">
              <a:spcBef>
                <a:spcPts val="0"/>
              </a:spcBef>
              <a:spcAft>
                <a:spcPts val="0"/>
              </a:spcAft>
              <a:buNone/>
            </a:pPr>
            <a:r>
              <a:rPr lang="en-US" sz="1700" i="1">
                <a:solidFill>
                  <a:schemeClr val="dk1"/>
                </a:solidFill>
                <a:latin typeface="Arial"/>
                <a:ea typeface="Arial"/>
                <a:cs typeface="Arial"/>
                <a:sym typeface="Arial"/>
              </a:rPr>
              <a:t>Exp. count: </a:t>
            </a:r>
            <a:r>
              <a:rPr lang="en-US" sz="1700">
                <a:solidFill>
                  <a:schemeClr val="dk1"/>
                </a:solidFill>
                <a:latin typeface="Arial"/>
                <a:ea typeface="Arial"/>
                <a:cs typeface="Arial"/>
                <a:sym typeface="Arial"/>
              </a:rPr>
              <a:t>60					</a:t>
            </a:r>
            <a:r>
              <a:rPr lang="en-US" sz="1700" i="1">
                <a:solidFill>
                  <a:schemeClr val="dk1"/>
                </a:solidFill>
              </a:rPr>
              <a:t>Continuous measurement: </a:t>
            </a:r>
            <a:r>
              <a:rPr lang="en-US" sz="1700">
                <a:solidFill>
                  <a:schemeClr val="dk1"/>
                </a:solidFill>
              </a:rPr>
              <a:t>No </a:t>
            </a:r>
            <a:endParaRPr sz="1300"/>
          </a:p>
          <a:p>
            <a:pPr marL="0" marR="0" lvl="0" indent="0" algn="l" rtl="0">
              <a:spcBef>
                <a:spcPts val="0"/>
              </a:spcBef>
              <a:spcAft>
                <a:spcPts val="0"/>
              </a:spcAft>
              <a:buNone/>
            </a:pPr>
            <a:r>
              <a:rPr lang="en-US" sz="1700" i="1">
                <a:solidFill>
                  <a:schemeClr val="dk1"/>
                </a:solidFill>
                <a:latin typeface="Arial"/>
                <a:ea typeface="Arial"/>
                <a:cs typeface="Arial"/>
                <a:sym typeface="Arial"/>
              </a:rPr>
              <a:t>Mode: </a:t>
            </a:r>
            <a:r>
              <a:rPr lang="en-US" sz="1700">
                <a:solidFill>
                  <a:schemeClr val="dk1"/>
                </a:solidFill>
                <a:latin typeface="Arial"/>
                <a:ea typeface="Arial"/>
                <a:cs typeface="Arial"/>
                <a:sym typeface="Arial"/>
              </a:rPr>
              <a:t>Spectrometer 				</a:t>
            </a:r>
            <a:r>
              <a:rPr lang="en-US" sz="1700" i="1">
                <a:solidFill>
                  <a:schemeClr val="dk1"/>
                </a:solidFill>
                <a:latin typeface="Arial"/>
                <a:ea typeface="Arial"/>
                <a:cs typeface="Arial"/>
                <a:sym typeface="Arial"/>
              </a:rPr>
              <a:t>Exposition time: </a:t>
            </a:r>
            <a:r>
              <a:rPr lang="en-US" sz="1700">
                <a:solidFill>
                  <a:schemeClr val="dk1"/>
                </a:solidFill>
                <a:latin typeface="Arial"/>
                <a:ea typeface="Arial"/>
                <a:cs typeface="Arial"/>
                <a:sym typeface="Arial"/>
              </a:rPr>
              <a:t>1 s</a:t>
            </a:r>
            <a:endParaRPr sz="1300"/>
          </a:p>
          <a:p>
            <a:pPr marL="0" marR="0" lvl="0" indent="0" algn="l" rtl="0">
              <a:spcBef>
                <a:spcPts val="0"/>
              </a:spcBef>
              <a:spcAft>
                <a:spcPts val="0"/>
              </a:spcAft>
              <a:buNone/>
            </a:pPr>
            <a:r>
              <a:rPr lang="en-US" sz="1700" i="1">
                <a:solidFill>
                  <a:schemeClr val="dk1"/>
                </a:solidFill>
                <a:latin typeface="Arial"/>
                <a:ea typeface="Arial"/>
                <a:cs typeface="Arial"/>
                <a:sym typeface="Arial"/>
              </a:rPr>
              <a:t>Analysis type: </a:t>
            </a:r>
            <a:r>
              <a:rPr lang="en-US" sz="1700">
                <a:solidFill>
                  <a:schemeClr val="dk1"/>
                </a:solidFill>
                <a:latin typeface="Arial"/>
                <a:ea typeface="Arial"/>
                <a:cs typeface="Arial"/>
                <a:sym typeface="Arial"/>
              </a:rPr>
              <a:t>Basic 				</a:t>
            </a:r>
            <a:r>
              <a:rPr lang="en-US" sz="1700" i="1">
                <a:solidFill>
                  <a:schemeClr val="dk1"/>
                </a:solidFill>
                <a:latin typeface="Arial"/>
                <a:ea typeface="Arial"/>
                <a:cs typeface="Arial"/>
                <a:sym typeface="Arial"/>
              </a:rPr>
              <a:t>Min. level: </a:t>
            </a:r>
            <a:r>
              <a:rPr lang="en-US" sz="1700">
                <a:solidFill>
                  <a:schemeClr val="dk1"/>
                </a:solidFill>
                <a:latin typeface="Arial"/>
                <a:ea typeface="Arial"/>
                <a:cs typeface="Arial"/>
                <a:sym typeface="Arial"/>
              </a:rPr>
              <a:t>0</a:t>
            </a:r>
            <a:endParaRPr sz="1300"/>
          </a:p>
          <a:p>
            <a:pPr marL="0" marR="0" lvl="0" indent="0" algn="l" rtl="0">
              <a:spcBef>
                <a:spcPts val="0"/>
              </a:spcBef>
              <a:spcAft>
                <a:spcPts val="0"/>
              </a:spcAft>
              <a:buNone/>
            </a:pPr>
            <a:r>
              <a:rPr lang="en-US" sz="1700" i="1">
                <a:solidFill>
                  <a:schemeClr val="dk1"/>
                </a:solidFill>
                <a:latin typeface="Arial"/>
                <a:ea typeface="Arial"/>
                <a:cs typeface="Arial"/>
                <a:sym typeface="Arial"/>
              </a:rPr>
              <a:t>Bias voltage: </a:t>
            </a:r>
            <a:r>
              <a:rPr lang="en-US" sz="1700">
                <a:solidFill>
                  <a:schemeClr val="dk1"/>
                </a:solidFill>
                <a:latin typeface="Arial"/>
                <a:ea typeface="Arial"/>
                <a:cs typeface="Arial"/>
                <a:sym typeface="Arial"/>
              </a:rPr>
              <a:t>20V 					</a:t>
            </a:r>
            <a:r>
              <a:rPr lang="en-US" sz="1700" i="1">
                <a:solidFill>
                  <a:schemeClr val="dk1"/>
                </a:solidFill>
                <a:latin typeface="Arial"/>
                <a:ea typeface="Arial"/>
                <a:cs typeface="Arial"/>
                <a:sym typeface="Arial"/>
              </a:rPr>
              <a:t>Max. level: </a:t>
            </a:r>
            <a:r>
              <a:rPr lang="en-US" sz="1700">
                <a:solidFill>
                  <a:schemeClr val="dk1"/>
                </a:solidFill>
                <a:latin typeface="Arial"/>
                <a:ea typeface="Arial"/>
                <a:cs typeface="Arial"/>
                <a:sym typeface="Arial"/>
              </a:rPr>
              <a:t>20</a:t>
            </a:r>
            <a:endParaRPr sz="1300"/>
          </a:p>
          <a:p>
            <a:pPr marL="0" marR="0" lvl="0" indent="0" algn="l" rtl="0">
              <a:spcBef>
                <a:spcPts val="0"/>
              </a:spcBef>
              <a:spcAft>
                <a:spcPts val="0"/>
              </a:spcAft>
              <a:buNone/>
            </a:pPr>
            <a:r>
              <a:rPr lang="en-US" sz="1700" i="1">
                <a:solidFill>
                  <a:schemeClr val="dk1"/>
                </a:solidFill>
              </a:rPr>
              <a:t>Integral mode: </a:t>
            </a:r>
            <a:r>
              <a:rPr lang="en-US" sz="1700">
                <a:solidFill>
                  <a:schemeClr val="dk1"/>
                </a:solidFill>
              </a:rPr>
              <a:t>No	</a:t>
            </a:r>
            <a:r>
              <a:rPr lang="en-US" sz="1700">
                <a:solidFill>
                  <a:schemeClr val="dk1"/>
                </a:solidFill>
                <a:latin typeface="Arial"/>
                <a:ea typeface="Arial"/>
                <a:cs typeface="Arial"/>
                <a:sym typeface="Arial"/>
              </a:rPr>
              <a:t>				</a:t>
            </a:r>
            <a:r>
              <a:rPr lang="en-US" sz="1700" i="1">
                <a:solidFill>
                  <a:schemeClr val="dk1"/>
                </a:solidFill>
                <a:latin typeface="Arial"/>
                <a:ea typeface="Arial"/>
                <a:cs typeface="Arial"/>
                <a:sym typeface="Arial"/>
              </a:rPr>
              <a:t>Colormap: </a:t>
            </a:r>
            <a:r>
              <a:rPr lang="en-US" sz="1700">
                <a:solidFill>
                  <a:schemeClr val="dk1"/>
                </a:solidFill>
                <a:latin typeface="Arial"/>
                <a:ea typeface="Arial"/>
                <a:cs typeface="Arial"/>
                <a:sym typeface="Arial"/>
              </a:rPr>
              <a:t>Hot</a:t>
            </a:r>
            <a:endParaRPr sz="1300"/>
          </a:p>
          <a:p>
            <a:pPr marL="0" marR="0" lvl="0" indent="0" algn="l" rtl="0">
              <a:spcBef>
                <a:spcPts val="0"/>
              </a:spcBef>
              <a:spcAft>
                <a:spcPts val="0"/>
              </a:spcAft>
              <a:buNone/>
            </a:pPr>
            <a:r>
              <a:rPr lang="en-US" sz="1700">
                <a:solidFill>
                  <a:schemeClr val="dk1"/>
                </a:solidFill>
                <a:latin typeface="Arial"/>
                <a:ea typeface="Arial"/>
                <a:cs typeface="Arial"/>
                <a:sym typeface="Arial"/>
              </a:rPr>
              <a:t>		</a:t>
            </a:r>
            <a:endParaRPr sz="1300"/>
          </a:p>
        </p:txBody>
      </p:sp>
      <p:pic>
        <p:nvPicPr>
          <p:cNvPr id="853" name="Google Shape;853;p57"/>
          <p:cNvPicPr preferRelativeResize="0"/>
          <p:nvPr/>
        </p:nvPicPr>
        <p:blipFill rotWithShape="1">
          <a:blip r:embed="rId4">
            <a:alphaModFix/>
          </a:blip>
          <a:srcRect l="14471" t="27952" r="33172" b="15348"/>
          <a:stretch/>
        </p:blipFill>
        <p:spPr>
          <a:xfrm>
            <a:off x="6948264" y="225673"/>
            <a:ext cx="2016224" cy="3888433"/>
          </a:xfrm>
          <a:prstGeom prst="rect">
            <a:avLst/>
          </a:prstGeom>
          <a:noFill/>
          <a:ln>
            <a:noFill/>
          </a:ln>
        </p:spPr>
      </p:pic>
      <p:sp>
        <p:nvSpPr>
          <p:cNvPr id="854" name="Google Shape;854;p57"/>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45</a:t>
            </a:fld>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58"/>
        <p:cNvGrpSpPr/>
        <p:nvPr/>
      </p:nvGrpSpPr>
      <p:grpSpPr>
        <a:xfrm>
          <a:off x="0" y="0"/>
          <a:ext cx="0" cy="0"/>
          <a:chOff x="0" y="0"/>
          <a:chExt cx="0" cy="0"/>
        </a:xfrm>
      </p:grpSpPr>
      <p:pic>
        <p:nvPicPr>
          <p:cNvPr id="859" name="Google Shape;859;p58"/>
          <p:cNvPicPr preferRelativeResize="0"/>
          <p:nvPr/>
        </p:nvPicPr>
        <p:blipFill rotWithShape="1">
          <a:blip r:embed="rId3">
            <a:alphaModFix/>
          </a:blip>
          <a:srcRect r="6664"/>
          <a:stretch/>
        </p:blipFill>
        <p:spPr>
          <a:xfrm>
            <a:off x="5984925" y="4039950"/>
            <a:ext cx="3075702" cy="1881176"/>
          </a:xfrm>
          <a:prstGeom prst="rect">
            <a:avLst/>
          </a:prstGeom>
          <a:noFill/>
          <a:ln>
            <a:noFill/>
          </a:ln>
        </p:spPr>
      </p:pic>
      <p:sp>
        <p:nvSpPr>
          <p:cNvPr id="860" name="Google Shape;860;p58"/>
          <p:cNvSpPr txBox="1">
            <a:spLocks noGrp="1"/>
          </p:cNvSpPr>
          <p:nvPr>
            <p:ph type="title"/>
          </p:nvPr>
        </p:nvSpPr>
        <p:spPr>
          <a:xfrm>
            <a:off x="1605650" y="560350"/>
            <a:ext cx="6274200" cy="7635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b="1">
                <a:solidFill>
                  <a:srgbClr val="2E75B5"/>
                </a:solidFill>
              </a:rPr>
              <a:t>Thoriated Welding Rod Radioactivity Observation</a:t>
            </a:r>
            <a:endParaRPr/>
          </a:p>
        </p:txBody>
      </p:sp>
      <p:pic>
        <p:nvPicPr>
          <p:cNvPr id="861" name="Google Shape;861;p58"/>
          <p:cNvPicPr preferRelativeResize="0"/>
          <p:nvPr/>
        </p:nvPicPr>
        <p:blipFill>
          <a:blip r:embed="rId4">
            <a:alphaModFix/>
          </a:blip>
          <a:stretch>
            <a:fillRect/>
          </a:stretch>
        </p:blipFill>
        <p:spPr>
          <a:xfrm>
            <a:off x="0" y="1457101"/>
            <a:ext cx="4222850" cy="4168975"/>
          </a:xfrm>
          <a:prstGeom prst="rect">
            <a:avLst/>
          </a:prstGeom>
          <a:noFill/>
          <a:ln>
            <a:noFill/>
          </a:ln>
        </p:spPr>
      </p:pic>
      <p:pic>
        <p:nvPicPr>
          <p:cNvPr id="862" name="Google Shape;862;p58"/>
          <p:cNvPicPr preferRelativeResize="0"/>
          <p:nvPr/>
        </p:nvPicPr>
        <p:blipFill rotWithShape="1">
          <a:blip r:embed="rId5">
            <a:alphaModFix/>
          </a:blip>
          <a:srcRect l="21988" t="27952" r="33174" b="15348"/>
          <a:stretch/>
        </p:blipFill>
        <p:spPr>
          <a:xfrm>
            <a:off x="4199450" y="1520250"/>
            <a:ext cx="1678025" cy="3581550"/>
          </a:xfrm>
          <a:prstGeom prst="rect">
            <a:avLst/>
          </a:prstGeom>
          <a:noFill/>
          <a:ln>
            <a:noFill/>
          </a:ln>
        </p:spPr>
      </p:pic>
      <p:sp>
        <p:nvSpPr>
          <p:cNvPr id="863" name="Google Shape;863;p58"/>
          <p:cNvSpPr txBox="1"/>
          <p:nvPr/>
        </p:nvSpPr>
        <p:spPr>
          <a:xfrm>
            <a:off x="5816425" y="1569233"/>
            <a:ext cx="3244200" cy="23736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Thoriated electrode as a weak source of mixed radiation field</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US" sz="1800">
                <a:solidFill>
                  <a:schemeClr val="dk2"/>
                </a:solidFill>
              </a:rPr>
              <a:t>again, evidence of alpha, beta, gamma detection</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US" sz="1800">
                <a:solidFill>
                  <a:schemeClr val="dk2"/>
                </a:solidFill>
              </a:rPr>
              <a:t>Higher portion of alpha radiation is apparent</a:t>
            </a:r>
            <a:endParaRPr sz="1800">
              <a:solidFill>
                <a:schemeClr val="dk2"/>
              </a:solidFill>
            </a:endParaRPr>
          </a:p>
        </p:txBody>
      </p:sp>
      <p:sp>
        <p:nvSpPr>
          <p:cNvPr id="864" name="Google Shape;864;p58"/>
          <p:cNvSpPr txBox="1">
            <a:spLocks noGrp="1"/>
          </p:cNvSpPr>
          <p:nvPr>
            <p:ph type="sldNum" idx="12"/>
          </p:nvPr>
        </p:nvSpPr>
        <p:spPr>
          <a:xfrm>
            <a:off x="-69300" y="6454533"/>
            <a:ext cx="437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46</a:t>
            </a:fld>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sp>
        <p:nvSpPr>
          <p:cNvPr id="869" name="Google Shape;869;p59"/>
          <p:cNvSpPr txBox="1">
            <a:spLocks noGrp="1"/>
          </p:cNvSpPr>
          <p:nvPr>
            <p:ph type="title"/>
          </p:nvPr>
        </p:nvSpPr>
        <p:spPr>
          <a:xfrm>
            <a:off x="1230313" y="152400"/>
            <a:ext cx="694050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Thorium Radioactivity</a:t>
            </a:r>
            <a:br>
              <a:rPr lang="en-US"/>
            </a:br>
            <a:r>
              <a:rPr lang="en-US" i="1"/>
              <a:t>as seen by Timepix pixel detector </a:t>
            </a:r>
            <a:endParaRPr i="1"/>
          </a:p>
        </p:txBody>
      </p:sp>
      <p:sp>
        <p:nvSpPr>
          <p:cNvPr id="870" name="Google Shape;870;p59"/>
          <p:cNvSpPr txBox="1">
            <a:spLocks noGrp="1"/>
          </p:cNvSpPr>
          <p:nvPr>
            <p:ph type="sldNum" idx="12"/>
          </p:nvPr>
        </p:nvSpPr>
        <p:spPr>
          <a:xfrm>
            <a:off x="8524875" y="6356350"/>
            <a:ext cx="457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47</a:t>
            </a:fld>
            <a:endParaRPr/>
          </a:p>
        </p:txBody>
      </p:sp>
      <p:pic>
        <p:nvPicPr>
          <p:cNvPr id="871" name="Google Shape;871;p59"/>
          <p:cNvPicPr preferRelativeResize="0"/>
          <p:nvPr/>
        </p:nvPicPr>
        <p:blipFill rotWithShape="1">
          <a:blip r:embed="rId3">
            <a:alphaModFix/>
          </a:blip>
          <a:srcRect/>
          <a:stretch/>
        </p:blipFill>
        <p:spPr>
          <a:xfrm>
            <a:off x="418675" y="1558475"/>
            <a:ext cx="4522150" cy="3117875"/>
          </a:xfrm>
          <a:prstGeom prst="rect">
            <a:avLst/>
          </a:prstGeom>
          <a:noFill/>
          <a:ln>
            <a:noFill/>
          </a:ln>
        </p:spPr>
      </p:pic>
      <p:sp>
        <p:nvSpPr>
          <p:cNvPr id="872" name="Google Shape;872;p59"/>
          <p:cNvSpPr txBox="1"/>
          <p:nvPr/>
        </p:nvSpPr>
        <p:spPr>
          <a:xfrm>
            <a:off x="418675" y="5174425"/>
            <a:ext cx="4790400" cy="1431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700">
                <a:solidFill>
                  <a:schemeClr val="dk1"/>
                </a:solidFill>
                <a:latin typeface="Calibri"/>
                <a:ea typeface="Calibri"/>
                <a:cs typeface="Calibri"/>
                <a:sym typeface="Calibri"/>
              </a:rPr>
              <a:t>Are there more energetic alpha and beta tracks in comparison to uranium glass observation?</a:t>
            </a:r>
            <a:endParaRPr sz="800"/>
          </a:p>
        </p:txBody>
      </p:sp>
      <p:pic>
        <p:nvPicPr>
          <p:cNvPr id="873" name="Google Shape;873;p59" descr="https://upload.wikimedia.org/wikipedia/commons/thumb/3/36/Thoriova_rada.svg/442px-Thoriova_rada.svg.png"/>
          <p:cNvPicPr preferRelativeResize="0"/>
          <p:nvPr/>
        </p:nvPicPr>
        <p:blipFill rotWithShape="1">
          <a:blip r:embed="rId4">
            <a:alphaModFix/>
          </a:blip>
          <a:srcRect/>
          <a:stretch/>
        </p:blipFill>
        <p:spPr>
          <a:xfrm>
            <a:off x="5209150" y="1558475"/>
            <a:ext cx="3934850" cy="4753858"/>
          </a:xfrm>
          <a:prstGeom prst="rect">
            <a:avLst/>
          </a:prstGeom>
          <a:solidFill>
            <a:srgbClr val="FFFFFF"/>
          </a:solidFill>
          <a:ln>
            <a:noFill/>
          </a:ln>
        </p:spPr>
      </p:pic>
      <p:sp>
        <p:nvSpPr>
          <p:cNvPr id="874" name="Google Shape;874;p59"/>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47</a:t>
            </a:fld>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pic>
        <p:nvPicPr>
          <p:cNvPr id="879" name="Google Shape;879;p60"/>
          <p:cNvPicPr preferRelativeResize="0"/>
          <p:nvPr/>
        </p:nvPicPr>
        <p:blipFill>
          <a:blip r:embed="rId3">
            <a:alphaModFix/>
          </a:blip>
          <a:stretch>
            <a:fillRect/>
          </a:stretch>
        </p:blipFill>
        <p:spPr>
          <a:xfrm>
            <a:off x="252513" y="5830225"/>
            <a:ext cx="3325550" cy="856775"/>
          </a:xfrm>
          <a:prstGeom prst="rect">
            <a:avLst/>
          </a:prstGeom>
          <a:noFill/>
          <a:ln>
            <a:noFill/>
          </a:ln>
        </p:spPr>
      </p:pic>
      <p:pic>
        <p:nvPicPr>
          <p:cNvPr id="880" name="Google Shape;880;p60"/>
          <p:cNvPicPr preferRelativeResize="0"/>
          <p:nvPr/>
        </p:nvPicPr>
        <p:blipFill>
          <a:blip r:embed="rId4">
            <a:alphaModFix/>
          </a:blip>
          <a:stretch>
            <a:fillRect/>
          </a:stretch>
        </p:blipFill>
        <p:spPr>
          <a:xfrm>
            <a:off x="252513" y="5084350"/>
            <a:ext cx="3528675" cy="751350"/>
          </a:xfrm>
          <a:prstGeom prst="rect">
            <a:avLst/>
          </a:prstGeom>
          <a:noFill/>
          <a:ln>
            <a:noFill/>
          </a:ln>
        </p:spPr>
      </p:pic>
      <p:sp>
        <p:nvSpPr>
          <p:cNvPr id="881" name="Google Shape;881;p60"/>
          <p:cNvSpPr txBox="1">
            <a:spLocks noGrp="1"/>
          </p:cNvSpPr>
          <p:nvPr>
            <p:ph type="title"/>
          </p:nvPr>
        </p:nvSpPr>
        <p:spPr>
          <a:xfrm>
            <a:off x="1285336" y="-188168"/>
            <a:ext cx="6771600" cy="11430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None/>
            </a:pPr>
            <a:r>
              <a:rPr lang="en-US" sz="4000" b="1"/>
              <a:t>POTASSIUM Chloride Salt</a:t>
            </a:r>
            <a:endParaRPr sz="4000" b="1"/>
          </a:p>
        </p:txBody>
      </p:sp>
      <p:pic>
        <p:nvPicPr>
          <p:cNvPr id="882" name="Google Shape;882;p60"/>
          <p:cNvPicPr preferRelativeResize="0"/>
          <p:nvPr/>
        </p:nvPicPr>
        <p:blipFill>
          <a:blip r:embed="rId5">
            <a:alphaModFix/>
          </a:blip>
          <a:stretch>
            <a:fillRect/>
          </a:stretch>
        </p:blipFill>
        <p:spPr>
          <a:xfrm>
            <a:off x="252525" y="1387438"/>
            <a:ext cx="4508874" cy="3369543"/>
          </a:xfrm>
          <a:prstGeom prst="rect">
            <a:avLst/>
          </a:prstGeom>
          <a:noFill/>
          <a:ln>
            <a:noFill/>
          </a:ln>
        </p:spPr>
      </p:pic>
      <p:sp>
        <p:nvSpPr>
          <p:cNvPr id="883" name="Google Shape;883;p60"/>
          <p:cNvSpPr txBox="1"/>
          <p:nvPr/>
        </p:nvSpPr>
        <p:spPr>
          <a:xfrm>
            <a:off x="3799575" y="5189600"/>
            <a:ext cx="5734800" cy="1481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200"/>
              </a:spcBef>
              <a:spcAft>
                <a:spcPts val="0"/>
              </a:spcAft>
              <a:buNone/>
            </a:pPr>
            <a:r>
              <a:rPr lang="en-US" sz="1700">
                <a:solidFill>
                  <a:schemeClr val="dk2"/>
                </a:solidFill>
              </a:rPr>
              <a:t>89.28 %, emission of β</a:t>
            </a:r>
            <a:r>
              <a:rPr lang="en-US" sz="1700" baseline="30000">
                <a:solidFill>
                  <a:schemeClr val="dk2"/>
                </a:solidFill>
              </a:rPr>
              <a:t>-</a:t>
            </a:r>
            <a:r>
              <a:rPr lang="en-US" sz="1700">
                <a:solidFill>
                  <a:schemeClr val="dk2"/>
                </a:solidFill>
              </a:rPr>
              <a:t> with energy 1.311 MeV</a:t>
            </a:r>
            <a:endParaRPr sz="1700">
              <a:solidFill>
                <a:schemeClr val="dk2"/>
              </a:solidFill>
            </a:endParaRPr>
          </a:p>
          <a:p>
            <a:pPr marL="0" lvl="0" indent="0" algn="l" rtl="0">
              <a:lnSpc>
                <a:spcPct val="115000"/>
              </a:lnSpc>
              <a:spcBef>
                <a:spcPts val="1200"/>
              </a:spcBef>
              <a:spcAft>
                <a:spcPts val="0"/>
              </a:spcAft>
              <a:buNone/>
            </a:pPr>
            <a:endParaRPr sz="1700">
              <a:solidFill>
                <a:schemeClr val="dk2"/>
              </a:solidFill>
            </a:endParaRPr>
          </a:p>
          <a:p>
            <a:pPr marL="0" lvl="0" indent="0" algn="l" rtl="0">
              <a:lnSpc>
                <a:spcPct val="115000"/>
              </a:lnSpc>
              <a:spcBef>
                <a:spcPts val="1200"/>
              </a:spcBef>
              <a:spcAft>
                <a:spcPts val="1200"/>
              </a:spcAft>
              <a:buNone/>
            </a:pPr>
            <a:r>
              <a:rPr lang="en-US" sz="1700">
                <a:solidFill>
                  <a:schemeClr val="dk2"/>
                </a:solidFill>
              </a:rPr>
              <a:t>20.72 %, emission of gamma with energy 1.5049 MeV</a:t>
            </a:r>
            <a:endParaRPr sz="1700">
              <a:solidFill>
                <a:schemeClr val="dk2"/>
              </a:solidFill>
            </a:endParaRPr>
          </a:p>
        </p:txBody>
      </p:sp>
      <p:sp>
        <p:nvSpPr>
          <p:cNvPr id="884" name="Google Shape;884;p60"/>
          <p:cNvSpPr txBox="1"/>
          <p:nvPr/>
        </p:nvSpPr>
        <p:spPr>
          <a:xfrm>
            <a:off x="4810275" y="1309375"/>
            <a:ext cx="3959100" cy="1554600"/>
          </a:xfrm>
          <a:prstGeom prst="rect">
            <a:avLst/>
          </a:prstGeom>
          <a:noFill/>
          <a:ln>
            <a:noFill/>
          </a:ln>
        </p:spPr>
        <p:txBody>
          <a:bodyPr spcFirstLastPara="1" wrap="square" lIns="91425" tIns="91425" rIns="91425" bIns="91425" anchor="t" anchorCtr="0">
            <a:spAutoFit/>
          </a:bodyPr>
          <a:lstStyle/>
          <a:p>
            <a:pPr marL="457200" lvl="0" indent="-355600" algn="l" rtl="0">
              <a:lnSpc>
                <a:spcPct val="115000"/>
              </a:lnSpc>
              <a:spcBef>
                <a:spcPts val="1200"/>
              </a:spcBef>
              <a:spcAft>
                <a:spcPts val="0"/>
              </a:spcAft>
              <a:buClr>
                <a:schemeClr val="dk1"/>
              </a:buClr>
              <a:buSzPts val="2000"/>
              <a:buChar char="●"/>
            </a:pPr>
            <a:r>
              <a:rPr lang="en-US" sz="2000">
                <a:solidFill>
                  <a:schemeClr val="dk1"/>
                </a:solidFill>
              </a:rPr>
              <a:t>KCl - Potassium Chloride</a:t>
            </a:r>
            <a:endParaRPr sz="2000">
              <a:solidFill>
                <a:schemeClr val="dk1"/>
              </a:solidFill>
            </a:endParaRPr>
          </a:p>
          <a:p>
            <a:pPr marL="457200" lvl="0" indent="-355600" algn="l" rtl="0">
              <a:lnSpc>
                <a:spcPct val="115000"/>
              </a:lnSpc>
              <a:spcBef>
                <a:spcPts val="0"/>
              </a:spcBef>
              <a:spcAft>
                <a:spcPts val="0"/>
              </a:spcAft>
              <a:buClr>
                <a:schemeClr val="dk1"/>
              </a:buClr>
              <a:buSzPts val="2000"/>
              <a:buChar char="●"/>
            </a:pPr>
            <a:r>
              <a:rPr lang="en-US" sz="2000">
                <a:solidFill>
                  <a:schemeClr val="dk1"/>
                </a:solidFill>
              </a:rPr>
              <a:t>Natural abundance 0.0117% of radioactive isotope </a:t>
            </a:r>
            <a:r>
              <a:rPr lang="en-US" sz="2000" baseline="30000">
                <a:solidFill>
                  <a:schemeClr val="dk1"/>
                </a:solidFill>
              </a:rPr>
              <a:t>40</a:t>
            </a:r>
            <a:r>
              <a:rPr lang="en-US" sz="2000">
                <a:solidFill>
                  <a:schemeClr val="dk1"/>
                </a:solidFill>
              </a:rPr>
              <a:t>K with half life 1.277*10</a:t>
            </a:r>
            <a:r>
              <a:rPr lang="en-US" sz="2000" baseline="30000">
                <a:solidFill>
                  <a:schemeClr val="dk1"/>
                </a:solidFill>
              </a:rPr>
              <a:t>9</a:t>
            </a:r>
            <a:r>
              <a:rPr lang="en-US" sz="2000">
                <a:solidFill>
                  <a:schemeClr val="dk1"/>
                </a:solidFill>
              </a:rPr>
              <a:t> years</a:t>
            </a:r>
            <a:endParaRPr/>
          </a:p>
        </p:txBody>
      </p:sp>
      <p:sp>
        <p:nvSpPr>
          <p:cNvPr id="885" name="Google Shape;885;p60"/>
          <p:cNvSpPr txBox="1"/>
          <p:nvPr/>
        </p:nvSpPr>
        <p:spPr>
          <a:xfrm>
            <a:off x="1409175" y="4762675"/>
            <a:ext cx="30000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US" sz="1800">
                <a:solidFill>
                  <a:schemeClr val="dk2"/>
                </a:solidFill>
              </a:rPr>
              <a:t>Decay modes</a:t>
            </a:r>
            <a:endParaRPr/>
          </a:p>
        </p:txBody>
      </p:sp>
      <p:pic>
        <p:nvPicPr>
          <p:cNvPr id="886" name="Google Shape;886;p60"/>
          <p:cNvPicPr preferRelativeResize="0"/>
          <p:nvPr/>
        </p:nvPicPr>
        <p:blipFill rotWithShape="1">
          <a:blip r:embed="rId6">
            <a:alphaModFix/>
          </a:blip>
          <a:srcRect t="4543" b="3290"/>
          <a:stretch/>
        </p:blipFill>
        <p:spPr>
          <a:xfrm rot="-5400000">
            <a:off x="5727875" y="2364275"/>
            <a:ext cx="1878198" cy="2877601"/>
          </a:xfrm>
          <a:prstGeom prst="rect">
            <a:avLst/>
          </a:prstGeom>
          <a:noFill/>
          <a:ln>
            <a:noFill/>
          </a:ln>
        </p:spPr>
      </p:pic>
      <p:sp>
        <p:nvSpPr>
          <p:cNvPr id="887" name="Google Shape;887;p60"/>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48</a:t>
            </a:fld>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91"/>
        <p:cNvGrpSpPr/>
        <p:nvPr/>
      </p:nvGrpSpPr>
      <p:grpSpPr>
        <a:xfrm>
          <a:off x="0" y="0"/>
          <a:ext cx="0" cy="0"/>
          <a:chOff x="0" y="0"/>
          <a:chExt cx="0" cy="0"/>
        </a:xfrm>
      </p:grpSpPr>
      <p:sp>
        <p:nvSpPr>
          <p:cNvPr id="892" name="Google Shape;892;p61"/>
          <p:cNvSpPr txBox="1"/>
          <p:nvPr/>
        </p:nvSpPr>
        <p:spPr>
          <a:xfrm>
            <a:off x="1495581" y="161305"/>
            <a:ext cx="6011100" cy="1077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dk1"/>
                </a:solidFill>
                <a:latin typeface="Calibri"/>
                <a:ea typeface="Calibri"/>
                <a:cs typeface="Calibri"/>
                <a:sym typeface="Calibri"/>
              </a:rPr>
              <a:t>Potassium Chloride Salt</a:t>
            </a:r>
            <a:endParaRPr sz="3200" b="1">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1" i="1">
                <a:solidFill>
                  <a:schemeClr val="dk1"/>
                </a:solidFill>
                <a:latin typeface="Calibri"/>
                <a:ea typeface="Calibri"/>
                <a:cs typeface="Calibri"/>
                <a:sym typeface="Calibri"/>
              </a:rPr>
              <a:t>preparation of measurement</a:t>
            </a:r>
            <a:endParaRPr sz="3200" b="1" i="1">
              <a:solidFill>
                <a:schemeClr val="dk1"/>
              </a:solidFill>
              <a:latin typeface="Calibri"/>
              <a:ea typeface="Calibri"/>
              <a:cs typeface="Calibri"/>
              <a:sym typeface="Calibri"/>
            </a:endParaRPr>
          </a:p>
        </p:txBody>
      </p:sp>
      <p:sp>
        <p:nvSpPr>
          <p:cNvPr id="893" name="Google Shape;893;p61"/>
          <p:cNvSpPr/>
          <p:nvPr/>
        </p:nvSpPr>
        <p:spPr>
          <a:xfrm>
            <a:off x="659600" y="4226900"/>
            <a:ext cx="8149200" cy="25821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700" b="1" i="1">
                <a:solidFill>
                  <a:schemeClr val="dk1"/>
                </a:solidFill>
              </a:rPr>
              <a:t>Experiment set-up:</a:t>
            </a:r>
            <a:endParaRPr sz="1800" i="1">
              <a:solidFill>
                <a:schemeClr val="dk1"/>
              </a:solidFill>
            </a:endParaRPr>
          </a:p>
          <a:p>
            <a:pPr marL="0" marR="0" lvl="0" indent="0" algn="l" rtl="0">
              <a:spcBef>
                <a:spcPts val="0"/>
              </a:spcBef>
              <a:spcAft>
                <a:spcPts val="0"/>
              </a:spcAft>
              <a:buNone/>
            </a:pPr>
            <a:r>
              <a:rPr lang="en-US" sz="1800">
                <a:solidFill>
                  <a:schemeClr val="dk1"/>
                </a:solidFill>
              </a:rPr>
              <a:t>Particle </a:t>
            </a:r>
            <a:r>
              <a:rPr lang="en-US" sz="1800">
                <a:solidFill>
                  <a:schemeClr val="dk1"/>
                </a:solidFill>
                <a:latin typeface="Arial"/>
                <a:ea typeface="Arial"/>
                <a:cs typeface="Arial"/>
                <a:sym typeface="Arial"/>
              </a:rPr>
              <a:t>camera and computer, container with potassium salt</a:t>
            </a:r>
            <a:r>
              <a:rPr lang="en-US" sz="1800">
                <a:solidFill>
                  <a:schemeClr val="dk1"/>
                </a:solidFill>
              </a:rPr>
              <a:t> inserted</a:t>
            </a:r>
            <a:r>
              <a:rPr lang="en-US" sz="1800">
                <a:solidFill>
                  <a:schemeClr val="dk1"/>
                </a:solidFill>
                <a:latin typeface="Arial"/>
                <a:ea typeface="Arial"/>
                <a:cs typeface="Arial"/>
                <a:sym typeface="Arial"/>
              </a:rPr>
              <a:t> into the</a:t>
            </a:r>
            <a:r>
              <a:rPr lang="en-US" sz="1800">
                <a:solidFill>
                  <a:schemeClr val="dk1"/>
                </a:solidFill>
              </a:rPr>
              <a:t> </a:t>
            </a:r>
            <a:r>
              <a:rPr lang="en-US" sz="1800">
                <a:solidFill>
                  <a:schemeClr val="dk1"/>
                </a:solidFill>
                <a:latin typeface="Arial"/>
                <a:ea typeface="Arial"/>
                <a:cs typeface="Arial"/>
                <a:sym typeface="Arial"/>
              </a:rPr>
              <a:t>holder </a:t>
            </a:r>
            <a:r>
              <a:rPr lang="en-US" sz="1800">
                <a:solidFill>
                  <a:schemeClr val="dk1"/>
                </a:solidFill>
              </a:rPr>
              <a:t>at </a:t>
            </a:r>
            <a:r>
              <a:rPr lang="en-US" sz="1800">
                <a:solidFill>
                  <a:schemeClr val="dk1"/>
                </a:solidFill>
                <a:latin typeface="Arial"/>
                <a:ea typeface="Arial"/>
                <a:cs typeface="Arial"/>
                <a:sym typeface="Arial"/>
              </a:rPr>
              <a:t>close position to the </a:t>
            </a:r>
            <a:r>
              <a:rPr lang="en-US" sz="1800">
                <a:solidFill>
                  <a:schemeClr val="dk1"/>
                </a:solidFill>
              </a:rPr>
              <a:t>detecto</a:t>
            </a:r>
            <a:r>
              <a:rPr lang="en-US" sz="1800">
                <a:solidFill>
                  <a:schemeClr val="dk1"/>
                </a:solidFill>
                <a:latin typeface="Arial"/>
                <a:ea typeface="Arial"/>
                <a:cs typeface="Arial"/>
                <a:sym typeface="Arial"/>
              </a:rPr>
              <a:t>.</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b="1" i="1">
                <a:solidFill>
                  <a:schemeClr val="dk1"/>
                </a:solidFill>
              </a:rPr>
              <a:t>Settings: </a:t>
            </a:r>
            <a:endParaRPr sz="1800" b="1" i="1">
              <a:solidFill>
                <a:schemeClr val="dk1"/>
              </a:solidFill>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Exp. count: </a:t>
            </a:r>
            <a:r>
              <a:rPr lang="en-US" sz="1800">
                <a:solidFill>
                  <a:schemeClr val="dk1"/>
                </a:solidFill>
                <a:latin typeface="Arial"/>
                <a:ea typeface="Arial"/>
                <a:cs typeface="Arial"/>
                <a:sym typeface="Arial"/>
              </a:rPr>
              <a:t>60				</a:t>
            </a:r>
            <a:r>
              <a:rPr lang="en-US" sz="1800" i="1">
                <a:solidFill>
                  <a:schemeClr val="dk1"/>
                </a:solidFill>
              </a:rPr>
              <a:t>Continuous measurement: </a:t>
            </a:r>
            <a:r>
              <a:rPr lang="en-US" sz="1800">
                <a:solidFill>
                  <a:schemeClr val="dk1"/>
                </a:solidFill>
              </a:rPr>
              <a:t>No</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Mode: </a:t>
            </a:r>
            <a:r>
              <a:rPr lang="en-US" sz="1800">
                <a:solidFill>
                  <a:schemeClr val="dk1"/>
                </a:solidFill>
                <a:latin typeface="Arial"/>
                <a:ea typeface="Arial"/>
                <a:cs typeface="Arial"/>
                <a:sym typeface="Arial"/>
              </a:rPr>
              <a:t>Spectrometer 			</a:t>
            </a:r>
            <a:r>
              <a:rPr lang="en-US" sz="1800" i="1">
                <a:solidFill>
                  <a:schemeClr val="dk1"/>
                </a:solidFill>
                <a:latin typeface="Arial"/>
                <a:ea typeface="Arial"/>
                <a:cs typeface="Arial"/>
                <a:sym typeface="Arial"/>
              </a:rPr>
              <a:t>Exp. time: </a:t>
            </a:r>
            <a:r>
              <a:rPr lang="en-US" sz="1800">
                <a:solidFill>
                  <a:schemeClr val="dk1"/>
                </a:solidFill>
                <a:latin typeface="Arial"/>
                <a:ea typeface="Arial"/>
                <a:cs typeface="Arial"/>
                <a:sym typeface="Arial"/>
              </a:rPr>
              <a:t>1 s</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Analysis type: </a:t>
            </a:r>
            <a:r>
              <a:rPr lang="en-US" sz="1800">
                <a:solidFill>
                  <a:schemeClr val="dk1"/>
                </a:solidFill>
                <a:latin typeface="Arial"/>
                <a:ea typeface="Arial"/>
                <a:cs typeface="Arial"/>
                <a:sym typeface="Arial"/>
              </a:rPr>
              <a:t>Basic 			</a:t>
            </a:r>
            <a:r>
              <a:rPr lang="en-US" sz="1800" i="1">
                <a:solidFill>
                  <a:schemeClr val="dk1"/>
                </a:solidFill>
                <a:latin typeface="Arial"/>
                <a:ea typeface="Arial"/>
                <a:cs typeface="Arial"/>
                <a:sym typeface="Arial"/>
              </a:rPr>
              <a:t>Min. level: </a:t>
            </a:r>
            <a:r>
              <a:rPr lang="en-US" sz="1800">
                <a:solidFill>
                  <a:schemeClr val="dk1"/>
                </a:solidFill>
                <a:latin typeface="Arial"/>
                <a:ea typeface="Arial"/>
                <a:cs typeface="Arial"/>
                <a:sym typeface="Arial"/>
              </a:rPr>
              <a:t>0</a:t>
            </a:r>
            <a:endParaRPr/>
          </a:p>
          <a:p>
            <a:pPr marL="0" marR="0" lvl="0" indent="0" algn="l" rtl="0">
              <a:spcBef>
                <a:spcPts val="0"/>
              </a:spcBef>
              <a:spcAft>
                <a:spcPts val="0"/>
              </a:spcAft>
              <a:buNone/>
            </a:pPr>
            <a:r>
              <a:rPr lang="en-US" sz="1800" i="1">
                <a:solidFill>
                  <a:schemeClr val="dk1"/>
                </a:solidFill>
                <a:latin typeface="Arial"/>
                <a:ea typeface="Arial"/>
                <a:cs typeface="Arial"/>
                <a:sym typeface="Arial"/>
              </a:rPr>
              <a:t>Bias voltage: </a:t>
            </a:r>
            <a:r>
              <a:rPr lang="en-US" sz="1800">
                <a:solidFill>
                  <a:schemeClr val="dk1"/>
                </a:solidFill>
                <a:latin typeface="Arial"/>
                <a:ea typeface="Arial"/>
                <a:cs typeface="Arial"/>
                <a:sym typeface="Arial"/>
              </a:rPr>
              <a:t>20V 			</a:t>
            </a:r>
            <a:r>
              <a:rPr lang="en-US" sz="1800" i="1">
                <a:solidFill>
                  <a:schemeClr val="dk1"/>
                </a:solidFill>
                <a:latin typeface="Arial"/>
                <a:ea typeface="Arial"/>
                <a:cs typeface="Arial"/>
                <a:sym typeface="Arial"/>
              </a:rPr>
              <a:t>Max. level: </a:t>
            </a:r>
            <a:r>
              <a:rPr lang="en-US" sz="1800">
                <a:solidFill>
                  <a:schemeClr val="dk1"/>
                </a:solidFill>
                <a:latin typeface="Arial"/>
                <a:ea typeface="Arial"/>
                <a:cs typeface="Arial"/>
                <a:sym typeface="Arial"/>
              </a:rPr>
              <a:t>20</a:t>
            </a:r>
            <a:endParaRPr/>
          </a:p>
          <a:p>
            <a:pPr marL="0" marR="0" lvl="0" indent="0" algn="l" rtl="0">
              <a:spcBef>
                <a:spcPts val="0"/>
              </a:spcBef>
              <a:spcAft>
                <a:spcPts val="0"/>
              </a:spcAft>
              <a:buNone/>
            </a:pPr>
            <a:r>
              <a:rPr lang="en-US" sz="1800" i="1">
                <a:solidFill>
                  <a:schemeClr val="dk1"/>
                </a:solidFill>
              </a:rPr>
              <a:t>Integral mode: </a:t>
            </a:r>
            <a:r>
              <a:rPr lang="en-US" sz="1800">
                <a:solidFill>
                  <a:schemeClr val="dk1"/>
                </a:solidFill>
              </a:rPr>
              <a:t>No	</a:t>
            </a:r>
            <a:r>
              <a:rPr lang="en-US" sz="1800">
                <a:solidFill>
                  <a:schemeClr val="dk1"/>
                </a:solidFill>
                <a:latin typeface="Arial"/>
                <a:ea typeface="Arial"/>
                <a:cs typeface="Arial"/>
                <a:sym typeface="Arial"/>
              </a:rPr>
              <a:t>			</a:t>
            </a:r>
            <a:r>
              <a:rPr lang="en-US" sz="1800" i="1">
                <a:solidFill>
                  <a:schemeClr val="dk1"/>
                </a:solidFill>
                <a:latin typeface="Arial"/>
                <a:ea typeface="Arial"/>
                <a:cs typeface="Arial"/>
                <a:sym typeface="Arial"/>
              </a:rPr>
              <a:t>Colormap: </a:t>
            </a:r>
            <a:r>
              <a:rPr lang="en-US" sz="1800">
                <a:solidFill>
                  <a:schemeClr val="dk1"/>
                </a:solidFill>
                <a:latin typeface="Arial"/>
                <a:ea typeface="Arial"/>
                <a:cs typeface="Arial"/>
                <a:sym typeface="Arial"/>
              </a:rPr>
              <a:t>Hot</a:t>
            </a:r>
            <a:endParaRPr sz="1800">
              <a:solidFill>
                <a:schemeClr val="dk1"/>
              </a:solidFill>
              <a:latin typeface="Arial"/>
              <a:ea typeface="Arial"/>
              <a:cs typeface="Arial"/>
              <a:sym typeface="Arial"/>
            </a:endParaRPr>
          </a:p>
        </p:txBody>
      </p:sp>
      <p:pic>
        <p:nvPicPr>
          <p:cNvPr id="894" name="Google Shape;894;p61"/>
          <p:cNvPicPr preferRelativeResize="0"/>
          <p:nvPr/>
        </p:nvPicPr>
        <p:blipFill rotWithShape="1">
          <a:blip r:embed="rId3">
            <a:alphaModFix/>
          </a:blip>
          <a:srcRect t="16404" r="34249" b="7998"/>
          <a:stretch/>
        </p:blipFill>
        <p:spPr>
          <a:xfrm>
            <a:off x="659600" y="1349302"/>
            <a:ext cx="4449273" cy="2877600"/>
          </a:xfrm>
          <a:prstGeom prst="rect">
            <a:avLst/>
          </a:prstGeom>
          <a:noFill/>
          <a:ln>
            <a:noFill/>
          </a:ln>
        </p:spPr>
      </p:pic>
      <p:pic>
        <p:nvPicPr>
          <p:cNvPr id="895" name="Google Shape;895;p61"/>
          <p:cNvPicPr preferRelativeResize="0"/>
          <p:nvPr/>
        </p:nvPicPr>
        <p:blipFill rotWithShape="1">
          <a:blip r:embed="rId4">
            <a:alphaModFix/>
          </a:blip>
          <a:srcRect t="4543" b="3290"/>
          <a:stretch/>
        </p:blipFill>
        <p:spPr>
          <a:xfrm>
            <a:off x="5108875" y="1349300"/>
            <a:ext cx="1878198" cy="2877601"/>
          </a:xfrm>
          <a:prstGeom prst="rect">
            <a:avLst/>
          </a:prstGeom>
          <a:noFill/>
          <a:ln>
            <a:noFill/>
          </a:ln>
        </p:spPr>
      </p:pic>
      <p:sp>
        <p:nvSpPr>
          <p:cNvPr id="896" name="Google Shape;896;p61"/>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49</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7"/>
          <p:cNvSpPr txBox="1">
            <a:spLocks noGrp="1"/>
          </p:cNvSpPr>
          <p:nvPr>
            <p:ph type="sldNum" idx="4294967295"/>
          </p:nvPr>
        </p:nvSpPr>
        <p:spPr>
          <a:xfrm>
            <a:off x="0" y="6400800"/>
            <a:ext cx="450300" cy="4572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400" b="0" i="0" u="none" strike="noStrike" cap="none">
                <a:solidFill>
                  <a:schemeClr val="dk1"/>
                </a:solidFill>
                <a:latin typeface="Times New Roman"/>
                <a:ea typeface="Times New Roman"/>
                <a:cs typeface="Times New Roman"/>
                <a:sym typeface="Times New Roman"/>
              </a:rPr>
              <a:t>5</a:t>
            </a:fld>
            <a:endParaRPr sz="1400" b="0" i="0" u="none" strike="noStrike" cap="none">
              <a:solidFill>
                <a:schemeClr val="dk1"/>
              </a:solidFill>
              <a:latin typeface="Times New Roman"/>
              <a:ea typeface="Times New Roman"/>
              <a:cs typeface="Times New Roman"/>
              <a:sym typeface="Times New Roman"/>
            </a:endParaRPr>
          </a:p>
        </p:txBody>
      </p:sp>
      <p:sp>
        <p:nvSpPr>
          <p:cNvPr id="190" name="Google Shape;190;p17"/>
          <p:cNvSpPr txBox="1">
            <a:spLocks noGrp="1"/>
          </p:cNvSpPr>
          <p:nvPr>
            <p:ph type="title"/>
          </p:nvPr>
        </p:nvSpPr>
        <p:spPr>
          <a:xfrm>
            <a:off x="1600200" y="404199"/>
            <a:ext cx="6014700" cy="6771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sz="2400" b="1"/>
              <a:t>Timepix - Hybrid Pixel Detector with Single Particle Detection Capability </a:t>
            </a:r>
            <a:endParaRPr/>
          </a:p>
        </p:txBody>
      </p:sp>
      <p:pic>
        <p:nvPicPr>
          <p:cNvPr id="191" name="Google Shape;191;p17" descr="flipchip"/>
          <p:cNvPicPr preferRelativeResize="0"/>
          <p:nvPr/>
        </p:nvPicPr>
        <p:blipFill rotWithShape="1">
          <a:blip r:embed="rId3">
            <a:alphaModFix/>
          </a:blip>
          <a:srcRect/>
          <a:stretch/>
        </p:blipFill>
        <p:spPr>
          <a:xfrm>
            <a:off x="92599" y="1377388"/>
            <a:ext cx="6350382" cy="4233098"/>
          </a:xfrm>
          <a:prstGeom prst="rect">
            <a:avLst/>
          </a:prstGeom>
          <a:noFill/>
          <a:ln>
            <a:noFill/>
          </a:ln>
        </p:spPr>
      </p:pic>
      <p:sp>
        <p:nvSpPr>
          <p:cNvPr id="192" name="Google Shape;192;p17"/>
          <p:cNvSpPr txBox="1"/>
          <p:nvPr/>
        </p:nvSpPr>
        <p:spPr>
          <a:xfrm>
            <a:off x="92599" y="5531369"/>
            <a:ext cx="5695647"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a:solidFill>
                  <a:schemeClr val="dk1"/>
                </a:solidFill>
                <a:latin typeface="Helvetica Neue"/>
                <a:ea typeface="Helvetica Neue"/>
                <a:cs typeface="Helvetica Neue"/>
                <a:sym typeface="Helvetica Neue"/>
              </a:rPr>
              <a:t>Sensor part and readout electronics part are optimized separately</a:t>
            </a:r>
            <a:br>
              <a:rPr lang="en-US" sz="1800" b="1" i="0" u="none" strike="noStrike" cap="none">
                <a:solidFill>
                  <a:schemeClr val="dk1"/>
                </a:solidFill>
                <a:latin typeface="Helvetica Neue"/>
                <a:ea typeface="Helvetica Neue"/>
                <a:cs typeface="Helvetica Neue"/>
                <a:sym typeface="Helvetica Neue"/>
              </a:rPr>
            </a:br>
            <a:r>
              <a:rPr lang="en-US" sz="1800" b="1" i="0" u="none" strike="noStrike" cap="none">
                <a:solidFill>
                  <a:schemeClr val="dk1"/>
                </a:solidFill>
                <a:latin typeface="Helvetica Neue"/>
                <a:ea typeface="Helvetica Neue"/>
                <a:cs typeface="Helvetica Neue"/>
                <a:sym typeface="Helvetica Neue"/>
              </a:rPr>
              <a:t>(sensor materials – Si, CdTe, GaAS)</a:t>
            </a:r>
            <a:endParaRPr/>
          </a:p>
        </p:txBody>
      </p:sp>
      <p:pic>
        <p:nvPicPr>
          <p:cNvPr id="193" name="Google Shape;193;p17"/>
          <p:cNvPicPr preferRelativeResize="0"/>
          <p:nvPr/>
        </p:nvPicPr>
        <p:blipFill rotWithShape="1">
          <a:blip r:embed="rId4">
            <a:alphaModFix/>
          </a:blip>
          <a:srcRect/>
          <a:stretch/>
        </p:blipFill>
        <p:spPr>
          <a:xfrm>
            <a:off x="6589594" y="4350098"/>
            <a:ext cx="2249606" cy="1687204"/>
          </a:xfrm>
          <a:prstGeom prst="rect">
            <a:avLst/>
          </a:prstGeom>
          <a:noFill/>
          <a:ln>
            <a:noFill/>
          </a:ln>
        </p:spPr>
      </p:pic>
      <p:pic>
        <p:nvPicPr>
          <p:cNvPr id="194" name="Google Shape;194;p17"/>
          <p:cNvPicPr preferRelativeResize="0"/>
          <p:nvPr/>
        </p:nvPicPr>
        <p:blipFill rotWithShape="1">
          <a:blip r:embed="rId5">
            <a:alphaModFix/>
          </a:blip>
          <a:srcRect/>
          <a:stretch/>
        </p:blipFill>
        <p:spPr>
          <a:xfrm>
            <a:off x="6508461" y="1377388"/>
            <a:ext cx="2508217" cy="2877279"/>
          </a:xfrm>
          <a:prstGeom prst="rect">
            <a:avLst/>
          </a:prstGeom>
          <a:noFill/>
          <a:ln>
            <a:no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00"/>
        <p:cNvGrpSpPr/>
        <p:nvPr/>
      </p:nvGrpSpPr>
      <p:grpSpPr>
        <a:xfrm>
          <a:off x="0" y="0"/>
          <a:ext cx="0" cy="0"/>
          <a:chOff x="0" y="0"/>
          <a:chExt cx="0" cy="0"/>
        </a:xfrm>
      </p:grpSpPr>
      <p:pic>
        <p:nvPicPr>
          <p:cNvPr id="901" name="Google Shape;901;p62"/>
          <p:cNvPicPr preferRelativeResize="0"/>
          <p:nvPr/>
        </p:nvPicPr>
        <p:blipFill rotWithShape="1">
          <a:blip r:embed="rId3">
            <a:alphaModFix/>
          </a:blip>
          <a:srcRect/>
          <a:stretch/>
        </p:blipFill>
        <p:spPr>
          <a:xfrm rot="-5400000">
            <a:off x="6783070" y="4707017"/>
            <a:ext cx="1933575" cy="2371725"/>
          </a:xfrm>
          <a:prstGeom prst="rect">
            <a:avLst/>
          </a:prstGeom>
          <a:noFill/>
          <a:ln>
            <a:noFill/>
          </a:ln>
        </p:spPr>
      </p:pic>
      <p:sp>
        <p:nvSpPr>
          <p:cNvPr id="902" name="Google Shape;902;p62"/>
          <p:cNvSpPr txBox="1">
            <a:spLocks noGrp="1"/>
          </p:cNvSpPr>
          <p:nvPr>
            <p:ph type="title"/>
          </p:nvPr>
        </p:nvSpPr>
        <p:spPr>
          <a:xfrm>
            <a:off x="1077913" y="304800"/>
            <a:ext cx="694055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…Few facts about potassium</a:t>
            </a:r>
            <a:endParaRPr/>
          </a:p>
        </p:txBody>
      </p:sp>
      <p:sp>
        <p:nvSpPr>
          <p:cNvPr id="903" name="Google Shape;903;p62"/>
          <p:cNvSpPr/>
          <p:nvPr/>
        </p:nvSpPr>
        <p:spPr>
          <a:xfrm>
            <a:off x="738664" y="1652955"/>
            <a:ext cx="7619048" cy="414472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Arial"/>
                <a:ea typeface="Arial"/>
                <a:cs typeface="Arial"/>
                <a:sym typeface="Arial"/>
              </a:rPr>
              <a:t>How much potassium does a human body contain?</a:t>
            </a:r>
            <a:endParaRPr/>
          </a:p>
          <a:p>
            <a:pPr marL="0" marR="0" lvl="0" indent="0" algn="l" rtl="0">
              <a:spcBef>
                <a:spcPts val="400"/>
              </a:spcBef>
              <a:spcAft>
                <a:spcPts val="0"/>
              </a:spcAft>
              <a:buNone/>
            </a:pPr>
            <a:r>
              <a:rPr lang="en-US" sz="2000">
                <a:solidFill>
                  <a:schemeClr val="dk1"/>
                </a:solidFill>
                <a:latin typeface="Arial"/>
                <a:ea typeface="Arial"/>
                <a:cs typeface="Arial"/>
                <a:sym typeface="Arial"/>
              </a:rPr>
              <a:t>A human body of 70 kg weigh contains about 140 g of potassium while just (0.0117%) a small portion of 0.0164 g is the radioactive isotope </a:t>
            </a:r>
            <a:r>
              <a:rPr lang="en-US" sz="2000" baseline="30000">
                <a:solidFill>
                  <a:schemeClr val="dk1"/>
                </a:solidFill>
                <a:latin typeface="Arial"/>
                <a:ea typeface="Arial"/>
                <a:cs typeface="Arial"/>
                <a:sym typeface="Arial"/>
              </a:rPr>
              <a:t>40</a:t>
            </a:r>
            <a:r>
              <a:rPr lang="en-US" sz="2000">
                <a:solidFill>
                  <a:schemeClr val="dk1"/>
                </a:solidFill>
                <a:latin typeface="Arial"/>
                <a:ea typeface="Arial"/>
                <a:cs typeface="Arial"/>
                <a:sym typeface="Arial"/>
              </a:rPr>
              <a:t>K</a:t>
            </a:r>
            <a:endParaRPr/>
          </a:p>
          <a:p>
            <a:pPr marL="0" marR="0" lvl="0" indent="0" algn="l" rtl="0">
              <a:spcBef>
                <a:spcPts val="400"/>
              </a:spcBef>
              <a:spcAft>
                <a:spcPts val="0"/>
              </a:spcAft>
              <a:buNone/>
            </a:pPr>
            <a:endParaRPr sz="2000">
              <a:solidFill>
                <a:schemeClr val="dk1"/>
              </a:solidFill>
              <a:latin typeface="Arial"/>
              <a:ea typeface="Arial"/>
              <a:cs typeface="Arial"/>
              <a:sym typeface="Arial"/>
            </a:endParaRPr>
          </a:p>
          <a:p>
            <a:pPr marL="0" marR="0" lvl="0" indent="0" algn="l" rtl="0">
              <a:spcBef>
                <a:spcPts val="400"/>
              </a:spcBef>
              <a:spcAft>
                <a:spcPts val="0"/>
              </a:spcAft>
              <a:buNone/>
            </a:pPr>
            <a:r>
              <a:rPr lang="en-US" sz="2000" b="1">
                <a:solidFill>
                  <a:schemeClr val="dk1"/>
                </a:solidFill>
                <a:latin typeface="Arial"/>
                <a:ea typeface="Arial"/>
                <a:cs typeface="Arial"/>
                <a:sym typeface="Arial"/>
              </a:rPr>
              <a:t>Aren’t we living radiation sources???</a:t>
            </a:r>
            <a:r>
              <a:rPr lang="en-US" sz="2000">
                <a:solidFill>
                  <a:schemeClr val="dk1"/>
                </a:solidFill>
                <a:latin typeface="Arial"/>
                <a:ea typeface="Arial"/>
                <a:cs typeface="Arial"/>
                <a:sym typeface="Arial"/>
              </a:rPr>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Corresponding activity of such amount is 4300 Bq (decays/sec)</a:t>
            </a:r>
            <a:endParaRPr/>
          </a:p>
          <a:p>
            <a:pPr marL="0" marR="0" lvl="0" indent="0" algn="l" rtl="0">
              <a:spcBef>
                <a:spcPts val="400"/>
              </a:spcBef>
              <a:spcAft>
                <a:spcPts val="0"/>
              </a:spcAft>
              <a:buNone/>
            </a:pPr>
            <a:endParaRPr sz="2000">
              <a:solidFill>
                <a:schemeClr val="dk1"/>
              </a:solidFill>
              <a:latin typeface="Arial"/>
              <a:ea typeface="Arial"/>
              <a:cs typeface="Arial"/>
              <a:sym typeface="Arial"/>
            </a:endParaRPr>
          </a:p>
          <a:p>
            <a:pPr marL="0" marR="0" lvl="0" indent="0" algn="l" rtl="0">
              <a:spcBef>
                <a:spcPts val="400"/>
              </a:spcBef>
              <a:spcAft>
                <a:spcPts val="0"/>
              </a:spcAft>
              <a:buNone/>
            </a:pPr>
            <a:r>
              <a:rPr lang="en-US" sz="2000" b="1">
                <a:solidFill>
                  <a:schemeClr val="dk1"/>
                </a:solidFill>
                <a:latin typeface="Arial"/>
                <a:ea typeface="Arial"/>
                <a:cs typeface="Arial"/>
                <a:sym typeface="Arial"/>
              </a:rPr>
              <a:t>Are bananas save to eat???</a:t>
            </a:r>
            <a:endParaRPr/>
          </a:p>
          <a:p>
            <a:pPr marL="0" marR="0" lvl="0" indent="0" algn="l" rtl="0">
              <a:spcBef>
                <a:spcPts val="400"/>
              </a:spcBef>
              <a:spcAft>
                <a:spcPts val="0"/>
              </a:spcAft>
              <a:buNone/>
            </a:pPr>
            <a:r>
              <a:rPr lang="en-US" sz="2000">
                <a:solidFill>
                  <a:schemeClr val="dk1"/>
                </a:solidFill>
                <a:latin typeface="Arial"/>
                <a:ea typeface="Arial"/>
                <a:cs typeface="Arial"/>
                <a:sym typeface="Arial"/>
              </a:rPr>
              <a:t>1kg of banana contains 0.390 g of potassium</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…where 0.00004563 g is a portion of the radioactive isotope </a:t>
            </a:r>
            <a:r>
              <a:rPr lang="en-US" sz="2000" baseline="30000">
                <a:solidFill>
                  <a:schemeClr val="dk1"/>
                </a:solidFill>
                <a:latin typeface="Arial"/>
                <a:ea typeface="Arial"/>
                <a:cs typeface="Arial"/>
                <a:sym typeface="Arial"/>
              </a:rPr>
              <a:t>40</a:t>
            </a:r>
            <a:r>
              <a:rPr lang="en-US" sz="2000">
                <a:solidFill>
                  <a:schemeClr val="dk1"/>
                </a:solidFill>
                <a:latin typeface="Arial"/>
                <a:ea typeface="Arial"/>
                <a:cs typeface="Arial"/>
                <a:sym typeface="Arial"/>
              </a:rPr>
              <a:t>K</a:t>
            </a:r>
            <a:endParaRPr/>
          </a:p>
          <a:p>
            <a:pPr marL="0" marR="0" lvl="0" indent="0" algn="l" rtl="0">
              <a:spcBef>
                <a:spcPts val="400"/>
              </a:spcBef>
              <a:spcAft>
                <a:spcPts val="0"/>
              </a:spcAft>
              <a:buNone/>
            </a:pPr>
            <a:r>
              <a:rPr lang="en-US" sz="2000">
                <a:solidFill>
                  <a:schemeClr val="dk1"/>
                </a:solidFill>
                <a:latin typeface="Arial"/>
                <a:ea typeface="Arial"/>
                <a:cs typeface="Arial"/>
                <a:sym typeface="Arial"/>
              </a:rPr>
              <a:t>…with activity of 12 Bq (decays/sec)</a:t>
            </a:r>
            <a:endParaRPr sz="2000">
              <a:solidFill>
                <a:schemeClr val="dk1"/>
              </a:solidFill>
              <a:latin typeface="Arial"/>
              <a:ea typeface="Arial"/>
              <a:cs typeface="Arial"/>
              <a:sym typeface="Arial"/>
            </a:endParaRPr>
          </a:p>
        </p:txBody>
      </p:sp>
      <p:sp>
        <p:nvSpPr>
          <p:cNvPr id="904" name="Google Shape;904;p62"/>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50</a:t>
            </a:fld>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63"/>
          <p:cNvSpPr txBox="1">
            <a:spLocks noGrp="1"/>
          </p:cNvSpPr>
          <p:nvPr>
            <p:ph type="title"/>
          </p:nvPr>
        </p:nvSpPr>
        <p:spPr>
          <a:xfrm>
            <a:off x="1385625" y="197800"/>
            <a:ext cx="6160800" cy="1098900"/>
          </a:xfrm>
          <a:prstGeom prst="rect">
            <a:avLst/>
          </a:prstGeom>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b="1">
                <a:solidFill>
                  <a:srgbClr val="2E75B5"/>
                </a:solidFill>
              </a:rPr>
              <a:t>Potassium radioactivity</a:t>
            </a:r>
            <a:endParaRPr b="1">
              <a:solidFill>
                <a:srgbClr val="2E75B5"/>
              </a:solidFill>
            </a:endParaRPr>
          </a:p>
          <a:p>
            <a:pPr marL="0" marR="0" lvl="0" indent="0" algn="l" rtl="0">
              <a:lnSpc>
                <a:spcPct val="100000"/>
              </a:lnSpc>
              <a:spcBef>
                <a:spcPts val="0"/>
              </a:spcBef>
              <a:spcAft>
                <a:spcPts val="0"/>
              </a:spcAft>
              <a:buNone/>
            </a:pPr>
            <a:r>
              <a:rPr lang="en-US" b="1">
                <a:solidFill>
                  <a:srgbClr val="2E75B5"/>
                </a:solidFill>
              </a:rPr>
              <a:t>observation </a:t>
            </a:r>
            <a:endParaRPr b="1">
              <a:solidFill>
                <a:srgbClr val="2E75B5"/>
              </a:solidFill>
            </a:endParaRPr>
          </a:p>
        </p:txBody>
      </p:sp>
      <p:pic>
        <p:nvPicPr>
          <p:cNvPr id="910" name="Google Shape;910;p63"/>
          <p:cNvPicPr preferRelativeResize="0"/>
          <p:nvPr/>
        </p:nvPicPr>
        <p:blipFill>
          <a:blip r:embed="rId3">
            <a:alphaModFix/>
          </a:blip>
          <a:stretch>
            <a:fillRect/>
          </a:stretch>
        </p:blipFill>
        <p:spPr>
          <a:xfrm>
            <a:off x="0" y="1499133"/>
            <a:ext cx="3939550" cy="3986600"/>
          </a:xfrm>
          <a:prstGeom prst="rect">
            <a:avLst/>
          </a:prstGeom>
          <a:noFill/>
          <a:ln>
            <a:noFill/>
          </a:ln>
        </p:spPr>
      </p:pic>
      <p:pic>
        <p:nvPicPr>
          <p:cNvPr id="911" name="Google Shape;911;p63"/>
          <p:cNvPicPr preferRelativeResize="0"/>
          <p:nvPr/>
        </p:nvPicPr>
        <p:blipFill>
          <a:blip r:embed="rId4">
            <a:alphaModFix/>
          </a:blip>
          <a:stretch>
            <a:fillRect/>
          </a:stretch>
        </p:blipFill>
        <p:spPr>
          <a:xfrm>
            <a:off x="3914097" y="1531477"/>
            <a:ext cx="2789302" cy="3191227"/>
          </a:xfrm>
          <a:prstGeom prst="rect">
            <a:avLst/>
          </a:prstGeom>
          <a:noFill/>
          <a:ln>
            <a:noFill/>
          </a:ln>
        </p:spPr>
      </p:pic>
      <p:pic>
        <p:nvPicPr>
          <p:cNvPr id="912" name="Google Shape;912;p63"/>
          <p:cNvPicPr preferRelativeResize="0"/>
          <p:nvPr/>
        </p:nvPicPr>
        <p:blipFill>
          <a:blip r:embed="rId5">
            <a:alphaModFix/>
          </a:blip>
          <a:stretch>
            <a:fillRect/>
          </a:stretch>
        </p:blipFill>
        <p:spPr>
          <a:xfrm>
            <a:off x="6703403" y="1531477"/>
            <a:ext cx="1919821" cy="3191226"/>
          </a:xfrm>
          <a:prstGeom prst="rect">
            <a:avLst/>
          </a:prstGeom>
          <a:noFill/>
          <a:ln>
            <a:noFill/>
          </a:ln>
        </p:spPr>
      </p:pic>
      <p:sp>
        <p:nvSpPr>
          <p:cNvPr id="913" name="Google Shape;913;p63"/>
          <p:cNvSpPr txBox="1"/>
          <p:nvPr/>
        </p:nvSpPr>
        <p:spPr>
          <a:xfrm>
            <a:off x="4233225" y="4957483"/>
            <a:ext cx="4258800" cy="14175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Container filled with the potassium chloride (KCl) salt</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US" sz="1800">
                <a:solidFill>
                  <a:schemeClr val="dk2"/>
                </a:solidFill>
              </a:rPr>
              <a:t>Weak source of gamma and beta radiation</a:t>
            </a:r>
            <a:endParaRPr sz="1800" i="1">
              <a:solidFill>
                <a:schemeClr val="dk2"/>
              </a:solidFill>
            </a:endParaRPr>
          </a:p>
        </p:txBody>
      </p:sp>
      <p:sp>
        <p:nvSpPr>
          <p:cNvPr id="914" name="Google Shape;914;p63"/>
          <p:cNvSpPr txBox="1">
            <a:spLocks noGrp="1"/>
          </p:cNvSpPr>
          <p:nvPr>
            <p:ph type="sldNum" idx="12"/>
          </p:nvPr>
        </p:nvSpPr>
        <p:spPr>
          <a:xfrm>
            <a:off x="83100" y="6454533"/>
            <a:ext cx="381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51</a:t>
            </a:fld>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64"/>
          <p:cNvSpPr txBox="1">
            <a:spLocks noGrp="1"/>
          </p:cNvSpPr>
          <p:nvPr>
            <p:ph type="title"/>
          </p:nvPr>
        </p:nvSpPr>
        <p:spPr>
          <a:xfrm>
            <a:off x="1535113" y="76200"/>
            <a:ext cx="694050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Potassium Radioactivity</a:t>
            </a:r>
            <a:br>
              <a:rPr lang="en-US"/>
            </a:br>
            <a:r>
              <a:rPr lang="en-US" i="1"/>
              <a:t>as seen by Timepix pixel detector</a:t>
            </a:r>
            <a:endParaRPr i="1"/>
          </a:p>
        </p:txBody>
      </p:sp>
      <p:pic>
        <p:nvPicPr>
          <p:cNvPr id="920" name="Google Shape;920;p64"/>
          <p:cNvPicPr preferRelativeResize="0"/>
          <p:nvPr/>
        </p:nvPicPr>
        <p:blipFill>
          <a:blip r:embed="rId3">
            <a:alphaModFix/>
          </a:blip>
          <a:stretch>
            <a:fillRect/>
          </a:stretch>
        </p:blipFill>
        <p:spPr>
          <a:xfrm>
            <a:off x="618550" y="1509350"/>
            <a:ext cx="5389050" cy="3739550"/>
          </a:xfrm>
          <a:prstGeom prst="rect">
            <a:avLst/>
          </a:prstGeom>
          <a:noFill/>
          <a:ln>
            <a:noFill/>
          </a:ln>
        </p:spPr>
      </p:pic>
      <p:sp>
        <p:nvSpPr>
          <p:cNvPr id="921" name="Google Shape;921;p64"/>
          <p:cNvSpPr txBox="1"/>
          <p:nvPr/>
        </p:nvSpPr>
        <p:spPr>
          <a:xfrm>
            <a:off x="618550" y="5354250"/>
            <a:ext cx="5648400" cy="1108200"/>
          </a:xfrm>
          <a:prstGeom prst="rect">
            <a:avLst/>
          </a:prstGeom>
          <a:noFill/>
          <a:ln>
            <a:noFill/>
          </a:ln>
        </p:spPr>
        <p:txBody>
          <a:bodyPr spcFirstLastPara="1" wrap="square" lIns="91425" tIns="91425" rIns="91425" bIns="91425" anchor="t" anchorCtr="0">
            <a:spAutoFit/>
          </a:bodyPr>
          <a:lstStyle/>
          <a:p>
            <a:pPr marL="0" lvl="0" indent="0" algn="l" rtl="0">
              <a:spcBef>
                <a:spcPts val="400"/>
              </a:spcBef>
              <a:spcAft>
                <a:spcPts val="0"/>
              </a:spcAft>
              <a:buNone/>
            </a:pPr>
            <a:r>
              <a:rPr lang="en-US" sz="2000">
                <a:solidFill>
                  <a:schemeClr val="dk1"/>
                </a:solidFill>
              </a:rPr>
              <a:t>Obvious difference to Uranium glass and Thoriated electrode experiment</a:t>
            </a:r>
            <a:br>
              <a:rPr lang="en-US" sz="2000">
                <a:solidFill>
                  <a:schemeClr val="dk1"/>
                </a:solidFill>
              </a:rPr>
            </a:br>
            <a:r>
              <a:rPr lang="en-US" sz="2000">
                <a:solidFill>
                  <a:schemeClr val="dk1"/>
                </a:solidFill>
              </a:rPr>
              <a:t>- no alpha particle tracks present</a:t>
            </a:r>
            <a:endParaRPr/>
          </a:p>
        </p:txBody>
      </p:sp>
      <p:sp>
        <p:nvSpPr>
          <p:cNvPr id="922" name="Google Shape;922;p64"/>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52</a:t>
            </a:fld>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sp>
        <p:nvSpPr>
          <p:cNvPr id="927" name="Google Shape;927;p65"/>
          <p:cNvSpPr/>
          <p:nvPr/>
        </p:nvSpPr>
        <p:spPr>
          <a:xfrm>
            <a:off x="1012725" y="252500"/>
            <a:ext cx="6910200" cy="1200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a:solidFill>
                  <a:schemeClr val="dk1"/>
                </a:solidFill>
              </a:rPr>
              <a:t>SZZ Alfa</a:t>
            </a:r>
            <a:endParaRPr sz="3600" b="1">
              <a:solidFill>
                <a:schemeClr val="dk1"/>
              </a:solidFill>
            </a:endParaRPr>
          </a:p>
          <a:p>
            <a:pPr marL="0" marR="0" lvl="0" indent="0" algn="ctr" rtl="0">
              <a:spcBef>
                <a:spcPts val="0"/>
              </a:spcBef>
              <a:spcAft>
                <a:spcPts val="0"/>
              </a:spcAft>
              <a:buNone/>
            </a:pPr>
            <a:r>
              <a:rPr lang="en-US" sz="3600" b="1" baseline="30000">
                <a:solidFill>
                  <a:schemeClr val="dk1"/>
                </a:solidFill>
              </a:rPr>
              <a:t>241</a:t>
            </a:r>
            <a:r>
              <a:rPr lang="en-US" sz="3600" b="1">
                <a:solidFill>
                  <a:schemeClr val="dk1"/>
                </a:solidFill>
              </a:rPr>
              <a:t>Am isotope radiation source</a:t>
            </a:r>
            <a:endParaRPr sz="3600" b="1">
              <a:solidFill>
                <a:schemeClr val="dk1"/>
              </a:solidFill>
            </a:endParaRPr>
          </a:p>
          <a:p>
            <a:pPr marL="0" marR="0" lvl="0" indent="0" algn="ctr" rtl="0">
              <a:spcBef>
                <a:spcPts val="0"/>
              </a:spcBef>
              <a:spcAft>
                <a:spcPts val="0"/>
              </a:spcAft>
              <a:buNone/>
            </a:pPr>
            <a:endParaRPr sz="3600" b="1">
              <a:solidFill>
                <a:schemeClr val="dk1"/>
              </a:solidFill>
              <a:latin typeface="Arial"/>
              <a:ea typeface="Arial"/>
              <a:cs typeface="Arial"/>
              <a:sym typeface="Arial"/>
            </a:endParaRPr>
          </a:p>
        </p:txBody>
      </p:sp>
      <p:sp>
        <p:nvSpPr>
          <p:cNvPr id="928" name="Google Shape;928;p65"/>
          <p:cNvSpPr/>
          <p:nvPr/>
        </p:nvSpPr>
        <p:spPr>
          <a:xfrm>
            <a:off x="603012" y="5276471"/>
            <a:ext cx="4572000" cy="843600"/>
          </a:xfrm>
          <a:prstGeom prst="rect">
            <a:avLst/>
          </a:prstGeom>
          <a:blipFill rotWithShape="1">
            <a:blip r:embed="rId3">
              <a:alphaModFix/>
            </a:blip>
            <a:stretch>
              <a:fillRect t="-5071"/>
            </a:stretch>
          </a:blip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latin typeface="Arial"/>
                <a:ea typeface="Arial"/>
                <a:cs typeface="Arial"/>
                <a:sym typeface="Arial"/>
              </a:rPr>
              <a:t> </a:t>
            </a:r>
            <a:endParaRPr/>
          </a:p>
        </p:txBody>
      </p:sp>
      <p:sp>
        <p:nvSpPr>
          <p:cNvPr id="929" name="Google Shape;929;p65"/>
          <p:cNvSpPr txBox="1"/>
          <p:nvPr/>
        </p:nvSpPr>
        <p:spPr>
          <a:xfrm>
            <a:off x="5314968" y="5296562"/>
            <a:ext cx="2142900" cy="369300"/>
          </a:xfrm>
          <a:prstGeom prst="rect">
            <a:avLst/>
          </a:prstGeom>
          <a:solidFill>
            <a:srgbClr val="D3D5EC"/>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i="1">
                <a:solidFill>
                  <a:schemeClr val="dk1"/>
                </a:solidFill>
                <a:latin typeface="Arial"/>
                <a:ea typeface="Arial"/>
                <a:cs typeface="Arial"/>
                <a:sym typeface="Arial"/>
              </a:rPr>
              <a:t>E</a:t>
            </a:r>
            <a:r>
              <a:rPr lang="en-US" sz="1800">
                <a:solidFill>
                  <a:schemeClr val="dk1"/>
                </a:solidFill>
                <a:latin typeface="Arial"/>
                <a:ea typeface="Arial"/>
                <a:cs typeface="Arial"/>
                <a:sym typeface="Arial"/>
              </a:rPr>
              <a:t>(</a:t>
            </a:r>
            <a:r>
              <a:rPr lang="en-US" sz="1800">
                <a:solidFill>
                  <a:schemeClr val="dk1"/>
                </a:solidFill>
                <a:latin typeface="Noto Sans Symbols"/>
                <a:ea typeface="Noto Sans Symbols"/>
                <a:cs typeface="Noto Sans Symbols"/>
                <a:sym typeface="Noto Sans Symbols"/>
              </a:rPr>
              <a:t>α</a:t>
            </a:r>
            <a:r>
              <a:rPr lang="en-US" sz="1800">
                <a:solidFill>
                  <a:schemeClr val="dk1"/>
                </a:solidFill>
                <a:latin typeface="Arial"/>
                <a:ea typeface="Arial"/>
                <a:cs typeface="Arial"/>
                <a:sym typeface="Arial"/>
              </a:rPr>
              <a:t>) = 5 500 keV</a:t>
            </a:r>
            <a:endParaRPr sz="1800">
              <a:solidFill>
                <a:schemeClr val="dk1"/>
              </a:solidFill>
              <a:latin typeface="Arial"/>
              <a:ea typeface="Arial"/>
              <a:cs typeface="Arial"/>
              <a:sym typeface="Arial"/>
            </a:endParaRPr>
          </a:p>
        </p:txBody>
      </p:sp>
      <p:sp>
        <p:nvSpPr>
          <p:cNvPr id="930" name="Google Shape;930;p65"/>
          <p:cNvSpPr/>
          <p:nvPr/>
        </p:nvSpPr>
        <p:spPr>
          <a:xfrm>
            <a:off x="603001" y="6238050"/>
            <a:ext cx="3385800" cy="369300"/>
          </a:xfrm>
          <a:prstGeom prst="rect">
            <a:avLst/>
          </a:prstGeom>
          <a:solidFill>
            <a:srgbClr val="D3D5EC"/>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i="1">
                <a:solidFill>
                  <a:schemeClr val="dk1"/>
                </a:solidFill>
                <a:latin typeface="Arial"/>
                <a:ea typeface="Arial"/>
                <a:cs typeface="Arial"/>
                <a:sym typeface="Arial"/>
              </a:rPr>
              <a:t>Half-life of </a:t>
            </a:r>
            <a:r>
              <a:rPr lang="en-US" sz="1800" i="1" baseline="30000">
                <a:solidFill>
                  <a:schemeClr val="dk1"/>
                </a:solidFill>
                <a:latin typeface="Arial"/>
                <a:ea typeface="Arial"/>
                <a:cs typeface="Arial"/>
                <a:sym typeface="Arial"/>
              </a:rPr>
              <a:t>241</a:t>
            </a:r>
            <a:r>
              <a:rPr lang="en-US" sz="1800" i="1">
                <a:solidFill>
                  <a:schemeClr val="dk1"/>
                </a:solidFill>
                <a:latin typeface="Arial"/>
                <a:ea typeface="Arial"/>
                <a:cs typeface="Arial"/>
                <a:sym typeface="Arial"/>
              </a:rPr>
              <a:t>Am </a:t>
            </a:r>
            <a:r>
              <a:rPr lang="en-US" sz="1800" i="1">
                <a:solidFill>
                  <a:schemeClr val="dk1"/>
                </a:solidFill>
              </a:rPr>
              <a:t>is</a:t>
            </a:r>
            <a:r>
              <a:rPr lang="en-US" sz="1800" i="1">
                <a:solidFill>
                  <a:schemeClr val="dk1"/>
                </a:solidFill>
                <a:latin typeface="Arial"/>
                <a:ea typeface="Arial"/>
                <a:cs typeface="Arial"/>
                <a:sym typeface="Arial"/>
              </a:rPr>
              <a:t> 432 years.</a:t>
            </a:r>
            <a:endParaRPr/>
          </a:p>
        </p:txBody>
      </p:sp>
      <p:sp>
        <p:nvSpPr>
          <p:cNvPr id="931" name="Google Shape;931;p65"/>
          <p:cNvSpPr txBox="1"/>
          <p:nvPr/>
        </p:nvSpPr>
        <p:spPr>
          <a:xfrm>
            <a:off x="5314966" y="5803900"/>
            <a:ext cx="2142900" cy="369300"/>
          </a:xfrm>
          <a:prstGeom prst="rect">
            <a:avLst/>
          </a:prstGeom>
          <a:solidFill>
            <a:srgbClr val="D3D5EC"/>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i="1">
                <a:solidFill>
                  <a:schemeClr val="dk1"/>
                </a:solidFill>
                <a:latin typeface="Arial"/>
                <a:ea typeface="Arial"/>
                <a:cs typeface="Arial"/>
                <a:sym typeface="Arial"/>
              </a:rPr>
              <a:t>E</a:t>
            </a:r>
            <a:r>
              <a:rPr lang="en-US" sz="1800">
                <a:solidFill>
                  <a:schemeClr val="dk1"/>
                </a:solidFill>
                <a:latin typeface="Arial"/>
                <a:ea typeface="Arial"/>
                <a:cs typeface="Arial"/>
                <a:sym typeface="Arial"/>
              </a:rPr>
              <a:t>(</a:t>
            </a:r>
            <a:r>
              <a:rPr lang="en-US" sz="1800">
                <a:solidFill>
                  <a:schemeClr val="dk1"/>
                </a:solidFill>
                <a:latin typeface="Noto Sans Symbols"/>
                <a:ea typeface="Noto Sans Symbols"/>
                <a:cs typeface="Noto Sans Symbols"/>
                <a:sym typeface="Noto Sans Symbols"/>
              </a:rPr>
              <a:t>γ</a:t>
            </a:r>
            <a:r>
              <a:rPr lang="en-US" sz="1800">
                <a:solidFill>
                  <a:schemeClr val="dk1"/>
                </a:solidFill>
                <a:latin typeface="Arial"/>
                <a:ea typeface="Arial"/>
                <a:cs typeface="Arial"/>
                <a:sym typeface="Arial"/>
              </a:rPr>
              <a:t>) = 59.5keV</a:t>
            </a:r>
            <a:endParaRPr sz="1800">
              <a:solidFill>
                <a:schemeClr val="dk1"/>
              </a:solidFill>
              <a:latin typeface="Arial"/>
              <a:ea typeface="Arial"/>
              <a:cs typeface="Arial"/>
              <a:sym typeface="Arial"/>
            </a:endParaRPr>
          </a:p>
        </p:txBody>
      </p:sp>
      <p:pic>
        <p:nvPicPr>
          <p:cNvPr id="932" name="Google Shape;932;p65"/>
          <p:cNvPicPr preferRelativeResize="0"/>
          <p:nvPr/>
        </p:nvPicPr>
        <p:blipFill rotWithShape="1">
          <a:blip r:embed="rId4">
            <a:alphaModFix/>
          </a:blip>
          <a:srcRect l="8151" t="18209" r="11145" b="21051"/>
          <a:stretch/>
        </p:blipFill>
        <p:spPr>
          <a:xfrm>
            <a:off x="603000" y="1531725"/>
            <a:ext cx="5953802" cy="2253475"/>
          </a:xfrm>
          <a:prstGeom prst="rect">
            <a:avLst/>
          </a:prstGeom>
          <a:noFill/>
          <a:ln>
            <a:noFill/>
          </a:ln>
        </p:spPr>
      </p:pic>
      <p:sp>
        <p:nvSpPr>
          <p:cNvPr id="933" name="Google Shape;933;p65"/>
          <p:cNvSpPr txBox="1"/>
          <p:nvPr/>
        </p:nvSpPr>
        <p:spPr>
          <a:xfrm>
            <a:off x="603000" y="3940350"/>
            <a:ext cx="5953800" cy="1108200"/>
          </a:xfrm>
          <a:prstGeom prst="rect">
            <a:avLst/>
          </a:prstGeom>
          <a:noFill/>
          <a:ln>
            <a:noFill/>
          </a:ln>
        </p:spPr>
        <p:txBody>
          <a:bodyPr spcFirstLastPara="1" wrap="square" lIns="91425" tIns="45700" rIns="91425" bIns="45700" anchor="t" anchorCtr="0">
            <a:spAutoFit/>
          </a:bodyPr>
          <a:lstStyle/>
          <a:p>
            <a:pPr marL="457200" marR="0" lvl="0" indent="-368300" algn="l" rtl="0">
              <a:spcBef>
                <a:spcPts val="0"/>
              </a:spcBef>
              <a:spcAft>
                <a:spcPts val="0"/>
              </a:spcAft>
              <a:buClr>
                <a:schemeClr val="dk1"/>
              </a:buClr>
              <a:buSzPts val="2200"/>
              <a:buChar char="●"/>
            </a:pPr>
            <a:r>
              <a:rPr lang="en-US" sz="2200">
                <a:solidFill>
                  <a:schemeClr val="dk1"/>
                </a:solidFill>
              </a:rPr>
              <a:t>Activity 9.5 kBq</a:t>
            </a:r>
            <a:endParaRPr sz="2200">
              <a:solidFill>
                <a:schemeClr val="dk1"/>
              </a:solidFill>
            </a:endParaRPr>
          </a:p>
          <a:p>
            <a:pPr marL="457200" marR="0" lvl="0" indent="-368300" algn="l" rtl="0">
              <a:spcBef>
                <a:spcPts val="0"/>
              </a:spcBef>
              <a:spcAft>
                <a:spcPts val="0"/>
              </a:spcAft>
              <a:buClr>
                <a:schemeClr val="dk1"/>
              </a:buClr>
              <a:buSzPts val="2200"/>
              <a:buChar char="●"/>
            </a:pPr>
            <a:r>
              <a:rPr lang="en-US" sz="2200">
                <a:solidFill>
                  <a:schemeClr val="dk1"/>
                </a:solidFill>
              </a:rPr>
              <a:t>Adapted for educational purposes</a:t>
            </a:r>
            <a:endParaRPr sz="2200">
              <a:solidFill>
                <a:schemeClr val="dk1"/>
              </a:solidFill>
            </a:endParaRPr>
          </a:p>
          <a:p>
            <a:pPr marL="457200" marR="0" lvl="0" indent="-368300" algn="l" rtl="0">
              <a:spcBef>
                <a:spcPts val="0"/>
              </a:spcBef>
              <a:spcAft>
                <a:spcPts val="0"/>
              </a:spcAft>
              <a:buClr>
                <a:schemeClr val="dk1"/>
              </a:buClr>
              <a:buSzPts val="2200"/>
              <a:buChar char="●"/>
            </a:pPr>
            <a:r>
              <a:rPr lang="en-US" sz="2200">
                <a:solidFill>
                  <a:schemeClr val="dk1"/>
                </a:solidFill>
              </a:rPr>
              <a:t>Source of alpha and gamma radiation</a:t>
            </a:r>
            <a:endParaRPr sz="2200">
              <a:solidFill>
                <a:schemeClr val="dk1"/>
              </a:solidFill>
            </a:endParaRPr>
          </a:p>
        </p:txBody>
      </p:sp>
      <p:sp>
        <p:nvSpPr>
          <p:cNvPr id="934" name="Google Shape;934;p65"/>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53</a:t>
            </a:fld>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39" name="Google Shape;939;p66"/>
          <p:cNvSpPr txBox="1"/>
          <p:nvPr/>
        </p:nvSpPr>
        <p:spPr>
          <a:xfrm>
            <a:off x="2382486" y="1950701"/>
            <a:ext cx="1757400" cy="461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1 - Closed</a:t>
            </a:r>
            <a:endParaRPr sz="2400">
              <a:solidFill>
                <a:schemeClr val="dk1"/>
              </a:solidFill>
              <a:latin typeface="Calibri"/>
              <a:ea typeface="Calibri"/>
              <a:cs typeface="Calibri"/>
              <a:sym typeface="Calibri"/>
            </a:endParaRPr>
          </a:p>
        </p:txBody>
      </p:sp>
      <p:pic>
        <p:nvPicPr>
          <p:cNvPr id="940" name="Google Shape;940;p66"/>
          <p:cNvPicPr preferRelativeResize="0"/>
          <p:nvPr/>
        </p:nvPicPr>
        <p:blipFill rotWithShape="1">
          <a:blip r:embed="rId3">
            <a:alphaModFix/>
          </a:blip>
          <a:srcRect/>
          <a:stretch/>
        </p:blipFill>
        <p:spPr>
          <a:xfrm>
            <a:off x="4139952" y="1446479"/>
            <a:ext cx="2158999" cy="1681163"/>
          </a:xfrm>
          <a:prstGeom prst="rect">
            <a:avLst/>
          </a:prstGeom>
          <a:noFill/>
          <a:ln>
            <a:noFill/>
          </a:ln>
        </p:spPr>
      </p:pic>
      <p:pic>
        <p:nvPicPr>
          <p:cNvPr id="941" name="Google Shape;941;p66"/>
          <p:cNvPicPr preferRelativeResize="0"/>
          <p:nvPr/>
        </p:nvPicPr>
        <p:blipFill rotWithShape="1">
          <a:blip r:embed="rId4">
            <a:alphaModFix/>
          </a:blip>
          <a:srcRect/>
          <a:stretch/>
        </p:blipFill>
        <p:spPr>
          <a:xfrm>
            <a:off x="251520" y="3552416"/>
            <a:ext cx="2159001" cy="1670049"/>
          </a:xfrm>
          <a:prstGeom prst="rect">
            <a:avLst/>
          </a:prstGeom>
          <a:noFill/>
          <a:ln>
            <a:noFill/>
          </a:ln>
        </p:spPr>
      </p:pic>
      <p:pic>
        <p:nvPicPr>
          <p:cNvPr id="942" name="Google Shape;942;p66"/>
          <p:cNvPicPr preferRelativeResize="0"/>
          <p:nvPr/>
        </p:nvPicPr>
        <p:blipFill rotWithShape="1">
          <a:blip r:embed="rId5">
            <a:alphaModFix/>
          </a:blip>
          <a:srcRect/>
          <a:stretch/>
        </p:blipFill>
        <p:spPr>
          <a:xfrm>
            <a:off x="4139952" y="3560775"/>
            <a:ext cx="2158999" cy="1666874"/>
          </a:xfrm>
          <a:prstGeom prst="rect">
            <a:avLst/>
          </a:prstGeom>
          <a:noFill/>
          <a:ln>
            <a:noFill/>
          </a:ln>
        </p:spPr>
      </p:pic>
      <p:pic>
        <p:nvPicPr>
          <p:cNvPr id="943" name="Google Shape;943;p66"/>
          <p:cNvPicPr preferRelativeResize="0"/>
          <p:nvPr/>
        </p:nvPicPr>
        <p:blipFill rotWithShape="1">
          <a:blip r:embed="rId6">
            <a:alphaModFix/>
          </a:blip>
          <a:srcRect/>
          <a:stretch/>
        </p:blipFill>
        <p:spPr>
          <a:xfrm>
            <a:off x="222216" y="1464277"/>
            <a:ext cx="2160269" cy="1670685"/>
          </a:xfrm>
          <a:prstGeom prst="rect">
            <a:avLst/>
          </a:prstGeom>
          <a:noFill/>
          <a:ln>
            <a:noFill/>
          </a:ln>
        </p:spPr>
      </p:pic>
      <p:sp>
        <p:nvSpPr>
          <p:cNvPr id="944" name="Google Shape;944;p66"/>
          <p:cNvSpPr txBox="1"/>
          <p:nvPr/>
        </p:nvSpPr>
        <p:spPr>
          <a:xfrm>
            <a:off x="6368000" y="1839825"/>
            <a:ext cx="3152700" cy="461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3 –“Short collimated“</a:t>
            </a:r>
            <a:endParaRPr sz="2400">
              <a:solidFill>
                <a:schemeClr val="dk1"/>
              </a:solidFill>
              <a:latin typeface="Calibri"/>
              <a:ea typeface="Calibri"/>
              <a:cs typeface="Calibri"/>
              <a:sym typeface="Calibri"/>
            </a:endParaRPr>
          </a:p>
        </p:txBody>
      </p:sp>
      <p:sp>
        <p:nvSpPr>
          <p:cNvPr id="945" name="Google Shape;945;p66"/>
          <p:cNvSpPr txBox="1"/>
          <p:nvPr/>
        </p:nvSpPr>
        <p:spPr>
          <a:xfrm>
            <a:off x="2410526" y="4081725"/>
            <a:ext cx="16404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2 - „Sieve“</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n-US" sz="2400">
                <a:solidFill>
                  <a:schemeClr val="dk1"/>
                </a:solidFill>
                <a:latin typeface="Calibri"/>
                <a:ea typeface="Calibri"/>
                <a:cs typeface="Calibri"/>
                <a:sym typeface="Calibri"/>
              </a:rPr>
              <a:t>(multihole)</a:t>
            </a:r>
            <a:endParaRPr sz="2400">
              <a:solidFill>
                <a:schemeClr val="dk1"/>
              </a:solidFill>
              <a:latin typeface="Calibri"/>
              <a:ea typeface="Calibri"/>
              <a:cs typeface="Calibri"/>
              <a:sym typeface="Calibri"/>
            </a:endParaRPr>
          </a:p>
        </p:txBody>
      </p:sp>
      <p:sp>
        <p:nvSpPr>
          <p:cNvPr id="946" name="Google Shape;946;p66"/>
          <p:cNvSpPr txBox="1"/>
          <p:nvPr/>
        </p:nvSpPr>
        <p:spPr>
          <a:xfrm>
            <a:off x="6367999" y="3714550"/>
            <a:ext cx="2927100" cy="461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4 –“Long Collimated“</a:t>
            </a:r>
            <a:endParaRPr sz="2400">
              <a:solidFill>
                <a:schemeClr val="dk1"/>
              </a:solidFill>
              <a:latin typeface="Calibri"/>
              <a:ea typeface="Calibri"/>
              <a:cs typeface="Calibri"/>
              <a:sym typeface="Calibri"/>
            </a:endParaRPr>
          </a:p>
        </p:txBody>
      </p:sp>
      <p:sp>
        <p:nvSpPr>
          <p:cNvPr id="947" name="Google Shape;947;p66"/>
          <p:cNvSpPr/>
          <p:nvPr/>
        </p:nvSpPr>
        <p:spPr>
          <a:xfrm>
            <a:off x="1124900" y="250200"/>
            <a:ext cx="7134900" cy="9375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400" b="1">
                <a:solidFill>
                  <a:schemeClr val="dk1"/>
                </a:solidFill>
              </a:rPr>
              <a:t>SZZ Alfa Radiation Source</a:t>
            </a:r>
            <a:endParaRPr sz="3400" b="1">
              <a:solidFill>
                <a:schemeClr val="dk1"/>
              </a:solidFill>
            </a:endParaRPr>
          </a:p>
          <a:p>
            <a:pPr marL="0" marR="0" lvl="0" indent="0" algn="ctr" rtl="0">
              <a:lnSpc>
                <a:spcPct val="100000"/>
              </a:lnSpc>
              <a:spcBef>
                <a:spcPts val="0"/>
              </a:spcBef>
              <a:spcAft>
                <a:spcPts val="0"/>
              </a:spcAft>
              <a:buClr>
                <a:srgbClr val="000000"/>
              </a:buClr>
              <a:buSzPts val="3600"/>
              <a:buFont typeface="Arial"/>
              <a:buNone/>
            </a:pPr>
            <a:r>
              <a:rPr lang="en-US" sz="3400" i="1">
                <a:solidFill>
                  <a:schemeClr val="dk1"/>
                </a:solidFill>
              </a:rPr>
              <a:t>4 selectable output configurations</a:t>
            </a:r>
            <a:endParaRPr sz="3400" i="1">
              <a:solidFill>
                <a:schemeClr val="dk1"/>
              </a:solidFill>
            </a:endParaRPr>
          </a:p>
        </p:txBody>
      </p:sp>
      <p:sp>
        <p:nvSpPr>
          <p:cNvPr id="948" name="Google Shape;948;p66"/>
          <p:cNvSpPr txBox="1"/>
          <p:nvPr/>
        </p:nvSpPr>
        <p:spPr>
          <a:xfrm>
            <a:off x="327725" y="5721925"/>
            <a:ext cx="8474700" cy="461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i="1">
                <a:solidFill>
                  <a:schemeClr val="dk1"/>
                </a:solidFill>
                <a:latin typeface="Calibri"/>
                <a:ea typeface="Calibri"/>
                <a:cs typeface="Calibri"/>
                <a:sym typeface="Calibri"/>
              </a:rPr>
              <a:t>Note: Radiation in other directions is shielded out by a brass body</a:t>
            </a:r>
            <a:endParaRPr sz="2400" i="1">
              <a:solidFill>
                <a:schemeClr val="dk1"/>
              </a:solidFill>
              <a:latin typeface="Calibri"/>
              <a:ea typeface="Calibri"/>
              <a:cs typeface="Calibri"/>
              <a:sym typeface="Calibri"/>
            </a:endParaRPr>
          </a:p>
        </p:txBody>
      </p:sp>
      <p:sp>
        <p:nvSpPr>
          <p:cNvPr id="949" name="Google Shape;949;p66"/>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54</a:t>
            </a:fld>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67"/>
          <p:cNvSpPr/>
          <p:nvPr/>
        </p:nvSpPr>
        <p:spPr>
          <a:xfrm>
            <a:off x="208100" y="188647"/>
            <a:ext cx="8828100" cy="1169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9. ENERGY OF ALPHA PARTICLES EMITTED FROM </a:t>
            </a:r>
            <a:r>
              <a:rPr lang="en-US" sz="3600" b="1">
                <a:solidFill>
                  <a:schemeClr val="dk1"/>
                </a:solidFill>
                <a:latin typeface="Calibri"/>
                <a:ea typeface="Calibri"/>
                <a:cs typeface="Calibri"/>
                <a:sym typeface="Calibri"/>
              </a:rPr>
              <a:t>SZZ Alfa 241Am radiation source</a:t>
            </a:r>
            <a:endParaRPr sz="3600" b="1" cap="none">
              <a:solidFill>
                <a:schemeClr val="dk1"/>
              </a:solidFill>
              <a:latin typeface="Calibri"/>
              <a:ea typeface="Calibri"/>
              <a:cs typeface="Calibri"/>
              <a:sym typeface="Calibri"/>
            </a:endParaRPr>
          </a:p>
        </p:txBody>
      </p:sp>
      <p:sp>
        <p:nvSpPr>
          <p:cNvPr id="955" name="Google Shape;955;p67"/>
          <p:cNvSpPr/>
          <p:nvPr/>
        </p:nvSpPr>
        <p:spPr>
          <a:xfrm>
            <a:off x="117750" y="4438499"/>
            <a:ext cx="8468400" cy="2451600"/>
          </a:xfrm>
          <a:prstGeom prst="rect">
            <a:avLst/>
          </a:prstGeom>
          <a:solidFill>
            <a:srgbClr val="DAE5F1"/>
          </a:solid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700" b="1" i="1">
                <a:solidFill>
                  <a:schemeClr val="dk1"/>
                </a:solidFill>
              </a:rPr>
              <a:t>Experiment set-up:</a:t>
            </a:r>
            <a:endParaRPr sz="1700" b="1" i="1">
              <a:solidFill>
                <a:schemeClr val="dk1"/>
              </a:solidFill>
            </a:endParaRPr>
          </a:p>
          <a:p>
            <a:pPr marL="0" lvl="0" indent="0" algn="l" rtl="0">
              <a:spcBef>
                <a:spcPts val="0"/>
              </a:spcBef>
              <a:spcAft>
                <a:spcPts val="0"/>
              </a:spcAft>
              <a:buNone/>
            </a:pPr>
            <a:r>
              <a:rPr lang="en-US" sz="1700" i="1">
                <a:solidFill>
                  <a:schemeClr val="dk1"/>
                </a:solidFill>
              </a:rPr>
              <a:t>Particle</a:t>
            </a:r>
            <a:r>
              <a:rPr lang="en-US" sz="1700">
                <a:solidFill>
                  <a:schemeClr val="dk1"/>
                </a:solidFill>
              </a:rPr>
              <a:t> camera, computer, mounting rails, SZZ Alfa placed in a holder.</a:t>
            </a:r>
            <a:endParaRPr sz="1300"/>
          </a:p>
          <a:p>
            <a:pPr marL="0" lvl="0" indent="0" algn="l" rtl="0">
              <a:spcBef>
                <a:spcPts val="0"/>
              </a:spcBef>
              <a:spcAft>
                <a:spcPts val="0"/>
              </a:spcAft>
              <a:buNone/>
            </a:pPr>
            <a:r>
              <a:rPr lang="en-US" sz="1700" b="1" i="1">
                <a:solidFill>
                  <a:schemeClr val="dk1"/>
                </a:solidFill>
              </a:rPr>
              <a:t>Settings:</a:t>
            </a:r>
            <a:endParaRPr sz="1700" b="1" i="1">
              <a:solidFill>
                <a:schemeClr val="dk1"/>
              </a:solidFill>
            </a:endParaRPr>
          </a:p>
          <a:p>
            <a:pPr marL="0" lvl="0" indent="0" algn="l" rtl="0">
              <a:spcBef>
                <a:spcPts val="0"/>
              </a:spcBef>
              <a:spcAft>
                <a:spcPts val="0"/>
              </a:spcAft>
              <a:buNone/>
            </a:pPr>
            <a:r>
              <a:rPr lang="en-US" sz="1700" i="1">
                <a:solidFill>
                  <a:schemeClr val="dk1"/>
                </a:solidFill>
              </a:rPr>
              <a:t>Exp. count: </a:t>
            </a:r>
            <a:r>
              <a:rPr lang="en-US" sz="1700">
                <a:solidFill>
                  <a:schemeClr val="dk1"/>
                </a:solidFill>
              </a:rPr>
              <a:t>60					</a:t>
            </a:r>
            <a:r>
              <a:rPr lang="en-US" sz="1700" i="1">
                <a:solidFill>
                  <a:schemeClr val="dk1"/>
                </a:solidFill>
              </a:rPr>
              <a:t>Integral mode: </a:t>
            </a:r>
            <a:r>
              <a:rPr lang="en-US" sz="1700">
                <a:solidFill>
                  <a:schemeClr val="dk1"/>
                </a:solidFill>
              </a:rPr>
              <a:t>No</a:t>
            </a:r>
            <a:endParaRPr sz="1300"/>
          </a:p>
          <a:p>
            <a:pPr marL="0" lvl="0" indent="0" algn="l" rtl="0">
              <a:spcBef>
                <a:spcPts val="0"/>
              </a:spcBef>
              <a:spcAft>
                <a:spcPts val="0"/>
              </a:spcAft>
              <a:buNone/>
            </a:pPr>
            <a:r>
              <a:rPr lang="en-US" sz="1700" i="1">
                <a:solidFill>
                  <a:schemeClr val="dk1"/>
                </a:solidFill>
              </a:rPr>
              <a:t>Mode: </a:t>
            </a:r>
            <a:r>
              <a:rPr lang="en-US" sz="1700">
                <a:solidFill>
                  <a:schemeClr val="dk1"/>
                </a:solidFill>
              </a:rPr>
              <a:t>Spectrometer 				</a:t>
            </a:r>
            <a:r>
              <a:rPr lang="en-US" sz="1700" i="1">
                <a:solidFill>
                  <a:schemeClr val="dk1"/>
                </a:solidFill>
              </a:rPr>
              <a:t>Exposition time: </a:t>
            </a:r>
            <a:r>
              <a:rPr lang="en-US" sz="1700">
                <a:solidFill>
                  <a:schemeClr val="dk1"/>
                </a:solidFill>
              </a:rPr>
              <a:t>0.05 s</a:t>
            </a:r>
            <a:endParaRPr sz="1300"/>
          </a:p>
          <a:p>
            <a:pPr marL="0" lvl="0" indent="0" algn="l" rtl="0">
              <a:spcBef>
                <a:spcPts val="0"/>
              </a:spcBef>
              <a:spcAft>
                <a:spcPts val="0"/>
              </a:spcAft>
              <a:buNone/>
            </a:pPr>
            <a:r>
              <a:rPr lang="en-US" sz="1700" i="1">
                <a:solidFill>
                  <a:schemeClr val="dk1"/>
                </a:solidFill>
              </a:rPr>
              <a:t>Analysis type: </a:t>
            </a:r>
            <a:r>
              <a:rPr lang="en-US" sz="1700">
                <a:solidFill>
                  <a:schemeClr val="dk1"/>
                </a:solidFill>
              </a:rPr>
              <a:t>Basic 				</a:t>
            </a:r>
            <a:r>
              <a:rPr lang="en-US" sz="1700" i="1">
                <a:solidFill>
                  <a:schemeClr val="dk1"/>
                </a:solidFill>
              </a:rPr>
              <a:t>Min. level: </a:t>
            </a:r>
            <a:r>
              <a:rPr lang="en-US" sz="1700">
                <a:solidFill>
                  <a:schemeClr val="dk1"/>
                </a:solidFill>
              </a:rPr>
              <a:t>0</a:t>
            </a:r>
            <a:endParaRPr sz="1300"/>
          </a:p>
          <a:p>
            <a:pPr marL="0" lvl="0" indent="0" algn="l" rtl="0">
              <a:spcBef>
                <a:spcPts val="0"/>
              </a:spcBef>
              <a:spcAft>
                <a:spcPts val="0"/>
              </a:spcAft>
              <a:buNone/>
            </a:pPr>
            <a:r>
              <a:rPr lang="en-US" sz="1700" i="1">
                <a:solidFill>
                  <a:schemeClr val="dk1"/>
                </a:solidFill>
              </a:rPr>
              <a:t>Bias voltage: </a:t>
            </a:r>
            <a:r>
              <a:rPr lang="en-US" sz="1700">
                <a:solidFill>
                  <a:schemeClr val="dk1"/>
                </a:solidFill>
              </a:rPr>
              <a:t>20V 					</a:t>
            </a:r>
            <a:r>
              <a:rPr lang="en-US" sz="1700" i="1">
                <a:solidFill>
                  <a:schemeClr val="dk1"/>
                </a:solidFill>
              </a:rPr>
              <a:t>Max. level: </a:t>
            </a:r>
            <a:r>
              <a:rPr lang="en-US" sz="1700">
                <a:solidFill>
                  <a:schemeClr val="dk1"/>
                </a:solidFill>
              </a:rPr>
              <a:t>20</a:t>
            </a:r>
            <a:endParaRPr sz="1300"/>
          </a:p>
          <a:p>
            <a:pPr marL="0" lvl="0" indent="0" algn="l" rtl="0">
              <a:spcBef>
                <a:spcPts val="0"/>
              </a:spcBef>
              <a:spcAft>
                <a:spcPts val="0"/>
              </a:spcAft>
              <a:buNone/>
            </a:pPr>
            <a:r>
              <a:rPr lang="en-US" sz="1700" i="1">
                <a:solidFill>
                  <a:schemeClr val="dk1"/>
                </a:solidFill>
              </a:rPr>
              <a:t>Continuous measurement: </a:t>
            </a:r>
            <a:r>
              <a:rPr lang="en-US" sz="1700">
                <a:solidFill>
                  <a:schemeClr val="dk1"/>
                </a:solidFill>
              </a:rPr>
              <a:t>Yes 		</a:t>
            </a:r>
            <a:r>
              <a:rPr lang="en-US" sz="1700" i="1">
                <a:solidFill>
                  <a:schemeClr val="dk1"/>
                </a:solidFill>
              </a:rPr>
              <a:t>Colormap: </a:t>
            </a:r>
            <a:r>
              <a:rPr lang="en-US" sz="1700">
                <a:solidFill>
                  <a:schemeClr val="dk1"/>
                </a:solidFill>
              </a:rPr>
              <a:t>Hot</a:t>
            </a:r>
            <a:endParaRPr sz="1700">
              <a:solidFill>
                <a:schemeClr val="dk1"/>
              </a:solidFill>
            </a:endParaRPr>
          </a:p>
          <a:p>
            <a:pPr marL="0" lvl="0" indent="0" algn="l" rtl="0">
              <a:spcBef>
                <a:spcPts val="0"/>
              </a:spcBef>
              <a:spcAft>
                <a:spcPts val="0"/>
              </a:spcAft>
              <a:buNone/>
            </a:pPr>
            <a:r>
              <a:rPr lang="en-US" sz="1700" b="1">
                <a:solidFill>
                  <a:schemeClr val="dk1"/>
                </a:solidFill>
              </a:rPr>
              <a:t>Visual Tools:</a:t>
            </a:r>
            <a:r>
              <a:rPr lang="en-US" sz="1700">
                <a:solidFill>
                  <a:schemeClr val="dk1"/>
                </a:solidFill>
              </a:rPr>
              <a:t> Histograms of particle properties - Energy all frames (tab Alpha)	</a:t>
            </a:r>
            <a:endParaRPr sz="1400">
              <a:solidFill>
                <a:srgbClr val="000000"/>
              </a:solidFill>
              <a:latin typeface="Calibri"/>
              <a:ea typeface="Calibri"/>
              <a:cs typeface="Calibri"/>
              <a:sym typeface="Calibri"/>
            </a:endParaRPr>
          </a:p>
        </p:txBody>
      </p:sp>
      <p:pic>
        <p:nvPicPr>
          <p:cNvPr id="956" name="Google Shape;956;p67"/>
          <p:cNvPicPr preferRelativeResize="0"/>
          <p:nvPr/>
        </p:nvPicPr>
        <p:blipFill rotWithShape="1">
          <a:blip r:embed="rId3">
            <a:alphaModFix/>
          </a:blip>
          <a:srcRect/>
          <a:stretch/>
        </p:blipFill>
        <p:spPr>
          <a:xfrm>
            <a:off x="405786" y="1306572"/>
            <a:ext cx="2115228" cy="3111254"/>
          </a:xfrm>
          <a:prstGeom prst="rect">
            <a:avLst/>
          </a:prstGeom>
          <a:noFill/>
          <a:ln>
            <a:noFill/>
          </a:ln>
        </p:spPr>
      </p:pic>
      <p:pic>
        <p:nvPicPr>
          <p:cNvPr id="957" name="Google Shape;957;p67"/>
          <p:cNvPicPr preferRelativeResize="0"/>
          <p:nvPr/>
        </p:nvPicPr>
        <p:blipFill rotWithShape="1">
          <a:blip r:embed="rId4">
            <a:alphaModFix/>
          </a:blip>
          <a:srcRect l="3014" t="-1230" r="6454" b="1230"/>
          <a:stretch/>
        </p:blipFill>
        <p:spPr>
          <a:xfrm>
            <a:off x="2638034" y="1282145"/>
            <a:ext cx="5688632" cy="3160109"/>
          </a:xfrm>
          <a:prstGeom prst="rect">
            <a:avLst/>
          </a:prstGeom>
          <a:noFill/>
          <a:ln>
            <a:noFill/>
          </a:ln>
        </p:spPr>
      </p:pic>
      <p:sp>
        <p:nvSpPr>
          <p:cNvPr id="958" name="Google Shape;958;p67"/>
          <p:cNvSpPr txBox="1">
            <a:spLocks noGrp="1"/>
          </p:cNvSpPr>
          <p:nvPr>
            <p:ph type="sldNum" idx="12"/>
          </p:nvPr>
        </p:nvSpPr>
        <p:spPr>
          <a:xfrm>
            <a:off x="86175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55</a:t>
            </a:fld>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pic>
        <p:nvPicPr>
          <p:cNvPr id="963" name="Google Shape;963;p68"/>
          <p:cNvPicPr preferRelativeResize="0"/>
          <p:nvPr/>
        </p:nvPicPr>
        <p:blipFill rotWithShape="1">
          <a:blip r:embed="rId3">
            <a:alphaModFix/>
          </a:blip>
          <a:srcRect/>
          <a:stretch/>
        </p:blipFill>
        <p:spPr>
          <a:xfrm>
            <a:off x="177700" y="1463750"/>
            <a:ext cx="2621850" cy="3858086"/>
          </a:xfrm>
          <a:prstGeom prst="rect">
            <a:avLst/>
          </a:prstGeom>
          <a:noFill/>
          <a:ln>
            <a:noFill/>
          </a:ln>
        </p:spPr>
      </p:pic>
      <p:sp>
        <p:nvSpPr>
          <p:cNvPr id="964" name="Google Shape;964;p68"/>
          <p:cNvSpPr txBox="1">
            <a:spLocks noGrp="1"/>
          </p:cNvSpPr>
          <p:nvPr>
            <p:ph type="title"/>
          </p:nvPr>
        </p:nvSpPr>
        <p:spPr>
          <a:xfrm>
            <a:off x="225875" y="445433"/>
            <a:ext cx="8520600" cy="763500"/>
          </a:xfrm>
          <a:prstGeom prst="rect">
            <a:avLst/>
          </a:prstGeom>
        </p:spPr>
        <p:txBody>
          <a:bodyPr spcFirstLastPara="1" wrap="square" lIns="91425" tIns="45700" rIns="91425" bIns="45700" anchor="b" anchorCtr="0">
            <a:noAutofit/>
          </a:bodyPr>
          <a:lstStyle/>
          <a:p>
            <a:pPr marL="0" lvl="0" indent="0" algn="ctr" rtl="0">
              <a:spcBef>
                <a:spcPts val="0"/>
              </a:spcBef>
              <a:spcAft>
                <a:spcPts val="0"/>
              </a:spcAft>
              <a:buNone/>
            </a:pPr>
            <a:r>
              <a:rPr lang="en-US" b="1">
                <a:solidFill>
                  <a:srgbClr val="2E75B5"/>
                </a:solidFill>
              </a:rPr>
              <a:t>SZZ Alpha Radiation Source</a:t>
            </a:r>
            <a:endParaRPr b="1">
              <a:solidFill>
                <a:srgbClr val="2E75B5"/>
              </a:solidFill>
            </a:endParaRPr>
          </a:p>
          <a:p>
            <a:pPr marL="0" lvl="0" indent="0" algn="ctr" rtl="0">
              <a:spcBef>
                <a:spcPts val="0"/>
              </a:spcBef>
              <a:spcAft>
                <a:spcPts val="0"/>
              </a:spcAft>
              <a:buNone/>
            </a:pPr>
            <a:r>
              <a:rPr lang="en-US" b="1">
                <a:solidFill>
                  <a:srgbClr val="2E75B5"/>
                </a:solidFill>
              </a:rPr>
              <a:t>Americium 241 source observation</a:t>
            </a:r>
            <a:endParaRPr/>
          </a:p>
        </p:txBody>
      </p:sp>
      <p:sp>
        <p:nvSpPr>
          <p:cNvPr id="965" name="Google Shape;965;p68"/>
          <p:cNvSpPr txBox="1"/>
          <p:nvPr/>
        </p:nvSpPr>
        <p:spPr>
          <a:xfrm>
            <a:off x="3013550" y="1483133"/>
            <a:ext cx="4996800" cy="14175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Source of alpha and gamma radiation</a:t>
            </a:r>
            <a:br>
              <a:rPr lang="en-US" sz="1800">
                <a:solidFill>
                  <a:schemeClr val="dk2"/>
                </a:solidFill>
              </a:rPr>
            </a:br>
            <a:r>
              <a:rPr lang="en-US" sz="1800" i="1">
                <a:solidFill>
                  <a:schemeClr val="dk2"/>
                </a:solidFill>
              </a:rPr>
              <a:t>low activity, 9.6 kBq</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US" sz="1800">
                <a:solidFill>
                  <a:schemeClr val="dk2"/>
                </a:solidFill>
              </a:rPr>
              <a:t>Suitable for demonstration of properties of heavy charged particles </a:t>
            </a:r>
            <a:endParaRPr sz="1800">
              <a:solidFill>
                <a:schemeClr val="dk2"/>
              </a:solidFill>
            </a:endParaRPr>
          </a:p>
        </p:txBody>
      </p:sp>
      <p:pic>
        <p:nvPicPr>
          <p:cNvPr id="966" name="Google Shape;966;p68"/>
          <p:cNvPicPr preferRelativeResize="0"/>
          <p:nvPr/>
        </p:nvPicPr>
        <p:blipFill>
          <a:blip r:embed="rId4">
            <a:alphaModFix/>
          </a:blip>
          <a:stretch>
            <a:fillRect/>
          </a:stretch>
        </p:blipFill>
        <p:spPr>
          <a:xfrm>
            <a:off x="2951938" y="3878570"/>
            <a:ext cx="2482574" cy="2136725"/>
          </a:xfrm>
          <a:prstGeom prst="rect">
            <a:avLst/>
          </a:prstGeom>
          <a:noFill/>
          <a:ln>
            <a:noFill/>
          </a:ln>
        </p:spPr>
      </p:pic>
      <p:pic>
        <p:nvPicPr>
          <p:cNvPr id="967" name="Google Shape;967;p68"/>
          <p:cNvPicPr preferRelativeResize="0"/>
          <p:nvPr/>
        </p:nvPicPr>
        <p:blipFill>
          <a:blip r:embed="rId5">
            <a:alphaModFix/>
          </a:blip>
          <a:stretch>
            <a:fillRect/>
          </a:stretch>
        </p:blipFill>
        <p:spPr>
          <a:xfrm>
            <a:off x="6390475" y="3878569"/>
            <a:ext cx="2482574" cy="2136738"/>
          </a:xfrm>
          <a:prstGeom prst="rect">
            <a:avLst/>
          </a:prstGeom>
          <a:noFill/>
          <a:ln>
            <a:noFill/>
          </a:ln>
        </p:spPr>
      </p:pic>
      <p:sp>
        <p:nvSpPr>
          <p:cNvPr id="968" name="Google Shape;968;p68"/>
          <p:cNvSpPr txBox="1"/>
          <p:nvPr/>
        </p:nvSpPr>
        <p:spPr>
          <a:xfrm>
            <a:off x="3901556" y="3430865"/>
            <a:ext cx="5178436" cy="708369"/>
          </a:xfrm>
          <a:prstGeom prst="rect">
            <a:avLst/>
          </a:prstGeom>
          <a:noFill/>
          <a:ln>
            <a:noFill/>
          </a:ln>
        </p:spPr>
        <p:txBody>
          <a:bodyPr spcFirstLastPara="1" wrap="square" lIns="91425" tIns="91425" rIns="91425" bIns="91425" anchor="t" anchorCtr="0">
            <a:spAutoFit/>
          </a:bodyPr>
          <a:lstStyle/>
          <a:p>
            <a:pPr marL="0" lvl="0" indent="0" rtl="0">
              <a:lnSpc>
                <a:spcPct val="115000"/>
              </a:lnSpc>
              <a:spcBef>
                <a:spcPts val="0"/>
              </a:spcBef>
              <a:spcAft>
                <a:spcPts val="1600"/>
              </a:spcAft>
              <a:buNone/>
            </a:pPr>
            <a:r>
              <a:rPr lang="en-US" sz="1800" dirty="0" smtClean="0">
                <a:solidFill>
                  <a:schemeClr val="dk2"/>
                </a:solidFill>
              </a:rPr>
              <a:t>Collimated	vs</a:t>
            </a:r>
            <a:r>
              <a:rPr lang="en-US" sz="1800" dirty="0">
                <a:solidFill>
                  <a:schemeClr val="dk2"/>
                </a:solidFill>
              </a:rPr>
              <a:t>	</a:t>
            </a:r>
            <a:r>
              <a:rPr lang="en-US" sz="1800" dirty="0" smtClean="0">
                <a:solidFill>
                  <a:schemeClr val="dk2"/>
                </a:solidFill>
              </a:rPr>
              <a:t>Non-collimated</a:t>
            </a:r>
            <a:r>
              <a:rPr lang="en-US" sz="1800" dirty="0">
                <a:solidFill>
                  <a:schemeClr val="dk2"/>
                </a:solidFill>
              </a:rPr>
              <a:t> </a:t>
            </a:r>
            <a:r>
              <a:rPr lang="en-US" sz="1800" dirty="0" smtClean="0">
                <a:solidFill>
                  <a:schemeClr val="dk2"/>
                </a:solidFill>
              </a:rPr>
              <a:t>Beam  </a:t>
            </a:r>
            <a:endParaRPr sz="1800" dirty="0">
              <a:solidFill>
                <a:schemeClr val="dk2"/>
              </a:solidFill>
            </a:endParaRPr>
          </a:p>
        </p:txBody>
      </p:sp>
      <p:sp>
        <p:nvSpPr>
          <p:cNvPr id="969" name="Google Shape;969;p68"/>
          <p:cNvSpPr txBox="1">
            <a:spLocks noGrp="1"/>
          </p:cNvSpPr>
          <p:nvPr>
            <p:ph type="sldNum" idx="12"/>
          </p:nvPr>
        </p:nvSpPr>
        <p:spPr>
          <a:xfrm>
            <a:off x="-69300" y="6454533"/>
            <a:ext cx="4476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56</a:t>
            </a:fld>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sp>
        <p:nvSpPr>
          <p:cNvPr id="975" name="Google Shape;975;p69"/>
          <p:cNvSpPr txBox="1">
            <a:spLocks noGrp="1"/>
          </p:cNvSpPr>
          <p:nvPr>
            <p:ph type="sldNum" idx="12"/>
          </p:nvPr>
        </p:nvSpPr>
        <p:spPr>
          <a:xfrm>
            <a:off x="8503775" y="6393125"/>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57</a:t>
            </a:fld>
            <a:endParaRPr/>
          </a:p>
        </p:txBody>
      </p:sp>
      <p:sp>
        <p:nvSpPr>
          <p:cNvPr id="976" name="Google Shape;976;p69"/>
          <p:cNvSpPr/>
          <p:nvPr/>
        </p:nvSpPr>
        <p:spPr>
          <a:xfrm>
            <a:off x="1401800" y="336675"/>
            <a:ext cx="5956800" cy="9375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a:solidFill>
                  <a:schemeClr val="dk1"/>
                </a:solidFill>
              </a:rPr>
              <a:t>Beam Collimation</a:t>
            </a:r>
            <a:endParaRPr sz="3600" b="1" i="1">
              <a:solidFill>
                <a:schemeClr val="dk1"/>
              </a:solidFill>
            </a:endParaRPr>
          </a:p>
        </p:txBody>
      </p:sp>
      <p:grpSp>
        <p:nvGrpSpPr>
          <p:cNvPr id="977" name="Google Shape;977;p69"/>
          <p:cNvGrpSpPr/>
          <p:nvPr/>
        </p:nvGrpSpPr>
        <p:grpSpPr>
          <a:xfrm>
            <a:off x="2239113" y="1597319"/>
            <a:ext cx="5368431" cy="1831686"/>
            <a:chOff x="492788" y="1655594"/>
            <a:chExt cx="5368431" cy="1831686"/>
          </a:xfrm>
        </p:grpSpPr>
        <p:pic>
          <p:nvPicPr>
            <p:cNvPr id="978" name="Google Shape;978;p69"/>
            <p:cNvPicPr preferRelativeResize="0"/>
            <p:nvPr/>
          </p:nvPicPr>
          <p:blipFill rotWithShape="1">
            <a:blip r:embed="rId3">
              <a:alphaModFix/>
            </a:blip>
            <a:srcRect/>
            <a:stretch/>
          </p:blipFill>
          <p:spPr>
            <a:xfrm>
              <a:off x="492788" y="1687280"/>
              <a:ext cx="2662857" cy="1800000"/>
            </a:xfrm>
            <a:prstGeom prst="rect">
              <a:avLst/>
            </a:prstGeom>
            <a:noFill/>
            <a:ln>
              <a:noFill/>
            </a:ln>
          </p:spPr>
        </p:pic>
        <p:pic>
          <p:nvPicPr>
            <p:cNvPr id="979" name="Google Shape;979;p69"/>
            <p:cNvPicPr preferRelativeResize="0"/>
            <p:nvPr/>
          </p:nvPicPr>
          <p:blipFill rotWithShape="1">
            <a:blip r:embed="rId4">
              <a:alphaModFix/>
            </a:blip>
            <a:srcRect/>
            <a:stretch/>
          </p:blipFill>
          <p:spPr>
            <a:xfrm>
              <a:off x="3238361" y="1655594"/>
              <a:ext cx="2622858" cy="1800000"/>
            </a:xfrm>
            <a:prstGeom prst="rect">
              <a:avLst/>
            </a:prstGeom>
            <a:noFill/>
            <a:ln>
              <a:noFill/>
            </a:ln>
          </p:spPr>
        </p:pic>
      </p:grpSp>
      <p:grpSp>
        <p:nvGrpSpPr>
          <p:cNvPr id="980" name="Google Shape;980;p69"/>
          <p:cNvGrpSpPr/>
          <p:nvPr/>
        </p:nvGrpSpPr>
        <p:grpSpPr>
          <a:xfrm>
            <a:off x="486800" y="3559175"/>
            <a:ext cx="8310300" cy="2727600"/>
            <a:chOff x="35492" y="2622175"/>
            <a:chExt cx="8310300" cy="2727600"/>
          </a:xfrm>
        </p:grpSpPr>
        <p:sp>
          <p:nvSpPr>
            <p:cNvPr id="981" name="Google Shape;981;p69"/>
            <p:cNvSpPr/>
            <p:nvPr/>
          </p:nvSpPr>
          <p:spPr>
            <a:xfrm>
              <a:off x="35492" y="2622175"/>
              <a:ext cx="8310300" cy="2727600"/>
            </a:xfrm>
            <a:prstGeom prst="rect">
              <a:avLst/>
            </a:prstGeom>
            <a:solidFill>
              <a:srgbClr val="C5D8F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982" name="Google Shape;982;p69"/>
            <p:cNvPicPr preferRelativeResize="0"/>
            <p:nvPr/>
          </p:nvPicPr>
          <p:blipFill rotWithShape="1">
            <a:blip r:embed="rId5">
              <a:alphaModFix/>
            </a:blip>
            <a:srcRect/>
            <a:stretch/>
          </p:blipFill>
          <p:spPr>
            <a:xfrm>
              <a:off x="1058160" y="3249637"/>
              <a:ext cx="2119799" cy="1628799"/>
            </a:xfrm>
            <a:prstGeom prst="rect">
              <a:avLst/>
            </a:prstGeom>
            <a:noFill/>
            <a:ln>
              <a:noFill/>
            </a:ln>
          </p:spPr>
        </p:pic>
        <p:pic>
          <p:nvPicPr>
            <p:cNvPr id="983" name="Google Shape;983;p69"/>
            <p:cNvPicPr preferRelativeResize="0"/>
            <p:nvPr/>
          </p:nvPicPr>
          <p:blipFill rotWithShape="1">
            <a:blip r:embed="rId6">
              <a:alphaModFix/>
            </a:blip>
            <a:srcRect/>
            <a:stretch/>
          </p:blipFill>
          <p:spPr>
            <a:xfrm>
              <a:off x="4618258" y="3249637"/>
              <a:ext cx="2578697" cy="1583643"/>
            </a:xfrm>
            <a:prstGeom prst="rect">
              <a:avLst/>
            </a:prstGeom>
            <a:noFill/>
            <a:ln>
              <a:noFill/>
            </a:ln>
          </p:spPr>
        </p:pic>
        <p:sp>
          <p:nvSpPr>
            <p:cNvPr id="984" name="Google Shape;984;p69"/>
            <p:cNvSpPr txBox="1"/>
            <p:nvPr/>
          </p:nvSpPr>
          <p:spPr>
            <a:xfrm>
              <a:off x="1593782" y="3716969"/>
              <a:ext cx="6144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aseline="30000">
                  <a:solidFill>
                    <a:srgbClr val="000000"/>
                  </a:solidFill>
                  <a:latin typeface="Calibri"/>
                  <a:ea typeface="Calibri"/>
                  <a:cs typeface="Calibri"/>
                  <a:sym typeface="Calibri"/>
                </a:rPr>
                <a:t>241</a:t>
              </a:r>
              <a:r>
                <a:rPr lang="en-US" sz="1400">
                  <a:solidFill>
                    <a:srgbClr val="000000"/>
                  </a:solidFill>
                  <a:latin typeface="Calibri"/>
                  <a:ea typeface="Calibri"/>
                  <a:cs typeface="Calibri"/>
                  <a:sym typeface="Calibri"/>
                </a:rPr>
                <a:t>Am</a:t>
              </a:r>
              <a:endParaRPr sz="1400">
                <a:solidFill>
                  <a:srgbClr val="000000"/>
                </a:solidFill>
                <a:latin typeface="Calibri"/>
                <a:ea typeface="Calibri"/>
                <a:cs typeface="Calibri"/>
                <a:sym typeface="Calibri"/>
              </a:endParaRPr>
            </a:p>
          </p:txBody>
        </p:sp>
        <p:sp>
          <p:nvSpPr>
            <p:cNvPr id="985" name="Google Shape;985;p69"/>
            <p:cNvSpPr txBox="1"/>
            <p:nvPr/>
          </p:nvSpPr>
          <p:spPr>
            <a:xfrm>
              <a:off x="4870116" y="3711103"/>
              <a:ext cx="6144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aseline="30000">
                  <a:solidFill>
                    <a:srgbClr val="000000"/>
                  </a:solidFill>
                  <a:latin typeface="Calibri"/>
                  <a:ea typeface="Calibri"/>
                  <a:cs typeface="Calibri"/>
                  <a:sym typeface="Calibri"/>
                </a:rPr>
                <a:t>241</a:t>
              </a:r>
              <a:r>
                <a:rPr lang="en-US" sz="1400">
                  <a:solidFill>
                    <a:srgbClr val="000000"/>
                  </a:solidFill>
                  <a:latin typeface="Calibri"/>
                  <a:ea typeface="Calibri"/>
                  <a:cs typeface="Calibri"/>
                  <a:sym typeface="Calibri"/>
                </a:rPr>
                <a:t>Am</a:t>
              </a:r>
              <a:endParaRPr sz="1400">
                <a:solidFill>
                  <a:srgbClr val="000000"/>
                </a:solidFill>
                <a:latin typeface="Calibri"/>
                <a:ea typeface="Calibri"/>
                <a:cs typeface="Calibri"/>
                <a:sym typeface="Calibri"/>
              </a:endParaRPr>
            </a:p>
          </p:txBody>
        </p:sp>
        <p:sp>
          <p:nvSpPr>
            <p:cNvPr id="986" name="Google Shape;986;p69"/>
            <p:cNvSpPr/>
            <p:nvPr/>
          </p:nvSpPr>
          <p:spPr>
            <a:xfrm>
              <a:off x="81615" y="4355231"/>
              <a:ext cx="976500" cy="7299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62338" y="-2447"/>
                  </a:moveTo>
                  <a:lnTo>
                    <a:pt x="142855" y="-83774"/>
                  </a:lnTo>
                </a:path>
              </a:pathLst>
            </a:custGeom>
            <a:no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a:latin typeface="Calibri"/>
                  <a:ea typeface="Calibri"/>
                  <a:cs typeface="Calibri"/>
                  <a:sym typeface="Calibri"/>
                </a:rPr>
                <a:t>Brass body</a:t>
              </a:r>
              <a:endParaRPr>
                <a:latin typeface="Calibri"/>
                <a:ea typeface="Calibri"/>
                <a:cs typeface="Calibri"/>
                <a:sym typeface="Calibri"/>
              </a:endParaRPr>
            </a:p>
            <a:p>
              <a:pPr marL="0" marR="0" lvl="0" indent="0" algn="l" rtl="0">
                <a:spcBef>
                  <a:spcPts val="0"/>
                </a:spcBef>
                <a:spcAft>
                  <a:spcPts val="0"/>
                </a:spcAft>
                <a:buNone/>
              </a:pPr>
              <a:r>
                <a:rPr lang="en-US">
                  <a:latin typeface="Calibri"/>
                  <a:ea typeface="Calibri"/>
                  <a:cs typeface="Calibri"/>
                  <a:sym typeface="Calibri"/>
                </a:rPr>
                <a:t>shielding</a:t>
              </a:r>
              <a:endParaRPr>
                <a:latin typeface="Calibri"/>
                <a:ea typeface="Calibri"/>
                <a:cs typeface="Calibri"/>
                <a:sym typeface="Calibri"/>
              </a:endParaRPr>
            </a:p>
          </p:txBody>
        </p:sp>
        <p:sp>
          <p:nvSpPr>
            <p:cNvPr id="987" name="Google Shape;987;p69"/>
            <p:cNvSpPr txBox="1"/>
            <p:nvPr/>
          </p:nvSpPr>
          <p:spPr>
            <a:xfrm>
              <a:off x="971592" y="2852925"/>
              <a:ext cx="7292400" cy="369300"/>
            </a:xfrm>
            <a:prstGeom prst="rect">
              <a:avLst/>
            </a:prstGeom>
            <a:solidFill>
              <a:srgbClr val="C5D8F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latin typeface="Calibri"/>
                  <a:ea typeface="Calibri"/>
                  <a:cs typeface="Calibri"/>
                  <a:sym typeface="Calibri"/>
                </a:rPr>
                <a:t>Short collimated</a:t>
              </a:r>
              <a:r>
                <a:rPr lang="en-US" sz="1800">
                  <a:solidFill>
                    <a:srgbClr val="000000"/>
                  </a:solidFill>
                  <a:latin typeface="Calibri"/>
                  <a:ea typeface="Calibri"/>
                  <a:cs typeface="Calibri"/>
                  <a:sym typeface="Calibri"/>
                </a:rPr>
                <a:t> </a:t>
              </a:r>
              <a:r>
                <a:rPr lang="en-US" sz="1800">
                  <a:latin typeface="Calibri"/>
                  <a:ea typeface="Calibri"/>
                  <a:cs typeface="Calibri"/>
                  <a:sym typeface="Calibri"/>
                </a:rPr>
                <a:t>output</a:t>
              </a:r>
              <a:r>
                <a:rPr lang="en-US" sz="1800">
                  <a:solidFill>
                    <a:srgbClr val="000000"/>
                  </a:solidFill>
                  <a:latin typeface="Calibri"/>
                  <a:ea typeface="Calibri"/>
                  <a:cs typeface="Calibri"/>
                  <a:sym typeface="Calibri"/>
                </a:rPr>
                <a:t>                           </a:t>
              </a:r>
              <a:r>
                <a:rPr lang="en-US" sz="1800">
                  <a:latin typeface="Calibri"/>
                  <a:ea typeface="Calibri"/>
                  <a:cs typeface="Calibri"/>
                  <a:sym typeface="Calibri"/>
                </a:rPr>
                <a:t>Long collimated output</a:t>
              </a:r>
              <a:endParaRPr sz="1800">
                <a:solidFill>
                  <a:srgbClr val="000000"/>
                </a:solidFill>
                <a:latin typeface="Calibri"/>
                <a:ea typeface="Calibri"/>
                <a:cs typeface="Calibri"/>
                <a:sym typeface="Calibri"/>
              </a:endParaRPr>
            </a:p>
          </p:txBody>
        </p:sp>
      </p:grpSp>
      <p:sp>
        <p:nvSpPr>
          <p:cNvPr id="988" name="Google Shape;988;p69"/>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57</a:t>
            </a:fld>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92"/>
        <p:cNvGrpSpPr/>
        <p:nvPr/>
      </p:nvGrpSpPr>
      <p:grpSpPr>
        <a:xfrm>
          <a:off x="0" y="0"/>
          <a:ext cx="0" cy="0"/>
          <a:chOff x="0" y="0"/>
          <a:chExt cx="0" cy="0"/>
        </a:xfrm>
      </p:grpSpPr>
      <p:sp>
        <p:nvSpPr>
          <p:cNvPr id="993" name="Google Shape;993;p70"/>
          <p:cNvSpPr/>
          <p:nvPr/>
        </p:nvSpPr>
        <p:spPr>
          <a:xfrm>
            <a:off x="1091000" y="234725"/>
            <a:ext cx="7052100" cy="684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400" b="1" cap="none">
                <a:solidFill>
                  <a:schemeClr val="dk1"/>
                </a:solidFill>
                <a:latin typeface="Calibri"/>
                <a:ea typeface="Calibri"/>
                <a:cs typeface="Calibri"/>
                <a:sym typeface="Calibri"/>
              </a:rPr>
              <a:t>L</a:t>
            </a:r>
            <a:r>
              <a:rPr lang="en-US" sz="3400" b="1">
                <a:solidFill>
                  <a:schemeClr val="dk1"/>
                </a:solidFill>
                <a:latin typeface="Calibri"/>
                <a:ea typeface="Calibri"/>
                <a:cs typeface="Calibri"/>
                <a:sym typeface="Calibri"/>
              </a:rPr>
              <a:t>oss</a:t>
            </a:r>
            <a:r>
              <a:rPr lang="en-US" sz="3400" b="1" cap="none">
                <a:solidFill>
                  <a:schemeClr val="dk1"/>
                </a:solidFill>
                <a:latin typeface="Calibri"/>
                <a:ea typeface="Calibri"/>
                <a:cs typeface="Calibri"/>
                <a:sym typeface="Calibri"/>
              </a:rPr>
              <a:t> of </a:t>
            </a:r>
            <a:r>
              <a:rPr lang="en-US" sz="3400" b="1">
                <a:solidFill>
                  <a:schemeClr val="dk1"/>
                </a:solidFill>
                <a:latin typeface="Calibri"/>
                <a:ea typeface="Calibri"/>
                <a:cs typeface="Calibri"/>
                <a:sym typeface="Calibri"/>
              </a:rPr>
              <a:t>Alpha Particle Energy</a:t>
            </a:r>
            <a:r>
              <a:rPr lang="en-US" sz="3400" b="1" cap="none">
                <a:solidFill>
                  <a:schemeClr val="dk1"/>
                </a:solidFill>
                <a:latin typeface="Calibri"/>
                <a:ea typeface="Calibri"/>
                <a:cs typeface="Calibri"/>
                <a:sym typeface="Calibri"/>
              </a:rPr>
              <a:t> in </a:t>
            </a:r>
            <a:r>
              <a:rPr lang="en-US" sz="3400" b="1">
                <a:solidFill>
                  <a:schemeClr val="dk1"/>
                </a:solidFill>
                <a:latin typeface="Calibri"/>
                <a:ea typeface="Calibri"/>
                <a:cs typeface="Calibri"/>
                <a:sym typeface="Calibri"/>
              </a:rPr>
              <a:t>the air</a:t>
            </a:r>
            <a:endParaRPr sz="3400" b="1" cap="none">
              <a:solidFill>
                <a:schemeClr val="dk1"/>
              </a:solidFill>
              <a:latin typeface="Calibri"/>
              <a:ea typeface="Calibri"/>
              <a:cs typeface="Calibri"/>
              <a:sym typeface="Calibri"/>
            </a:endParaRPr>
          </a:p>
        </p:txBody>
      </p:sp>
      <p:pic>
        <p:nvPicPr>
          <p:cNvPr id="994" name="Google Shape;994;p70"/>
          <p:cNvPicPr preferRelativeResize="0"/>
          <p:nvPr/>
        </p:nvPicPr>
        <p:blipFill rotWithShape="1">
          <a:blip r:embed="rId3">
            <a:alphaModFix/>
          </a:blip>
          <a:srcRect t="4970" r="1816"/>
          <a:stretch/>
        </p:blipFill>
        <p:spPr>
          <a:xfrm>
            <a:off x="1526700" y="912338"/>
            <a:ext cx="5016299" cy="3664837"/>
          </a:xfrm>
          <a:prstGeom prst="rect">
            <a:avLst/>
          </a:prstGeom>
          <a:noFill/>
          <a:ln>
            <a:noFill/>
          </a:ln>
        </p:spPr>
      </p:pic>
      <p:sp>
        <p:nvSpPr>
          <p:cNvPr id="995" name="Google Shape;995;p70"/>
          <p:cNvSpPr/>
          <p:nvPr/>
        </p:nvSpPr>
        <p:spPr>
          <a:xfrm>
            <a:off x="211978" y="3389436"/>
            <a:ext cx="1257900" cy="514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27625" y="36709"/>
                </a:moveTo>
                <a:lnTo>
                  <a:pt x="222251" y="-1151"/>
                </a:lnTo>
              </a:path>
            </a:pathLst>
          </a:cu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17365D"/>
                </a:solidFill>
                <a:latin typeface="Calibri"/>
                <a:ea typeface="Calibri"/>
                <a:cs typeface="Calibri"/>
                <a:sym typeface="Calibri"/>
              </a:rPr>
              <a:t>distance</a:t>
            </a:r>
            <a:endParaRPr/>
          </a:p>
          <a:p>
            <a:pPr marL="0" marR="0" lvl="0" indent="0" algn="ctr" rtl="0">
              <a:spcBef>
                <a:spcPts val="0"/>
              </a:spcBef>
              <a:spcAft>
                <a:spcPts val="0"/>
              </a:spcAft>
              <a:buNone/>
            </a:pPr>
            <a:r>
              <a:rPr lang="en-US" sz="1800">
                <a:solidFill>
                  <a:srgbClr val="17365D"/>
                </a:solidFill>
                <a:latin typeface="Calibri"/>
                <a:ea typeface="Calibri"/>
                <a:cs typeface="Calibri"/>
                <a:sym typeface="Calibri"/>
              </a:rPr>
              <a:t>1 cm</a:t>
            </a:r>
            <a:endParaRPr sz="1800">
              <a:solidFill>
                <a:srgbClr val="17365D"/>
              </a:solidFill>
              <a:latin typeface="Calibri"/>
              <a:ea typeface="Calibri"/>
              <a:cs typeface="Calibri"/>
              <a:sym typeface="Calibri"/>
            </a:endParaRPr>
          </a:p>
        </p:txBody>
      </p:sp>
      <p:sp>
        <p:nvSpPr>
          <p:cNvPr id="996" name="Google Shape;996;p70"/>
          <p:cNvSpPr/>
          <p:nvPr/>
        </p:nvSpPr>
        <p:spPr>
          <a:xfrm>
            <a:off x="3892413" y="1538742"/>
            <a:ext cx="1257900" cy="514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5744" y="24233"/>
                </a:moveTo>
                <a:lnTo>
                  <a:pt x="-59804" y="-62147"/>
                </a:lnTo>
              </a:path>
            </a:pathLst>
          </a:cu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17365D"/>
                </a:solidFill>
                <a:latin typeface="Calibri"/>
                <a:ea typeface="Calibri"/>
                <a:cs typeface="Calibri"/>
                <a:sym typeface="Calibri"/>
              </a:rPr>
              <a:t>distance</a:t>
            </a:r>
            <a:endParaRPr/>
          </a:p>
          <a:p>
            <a:pPr marL="0" marR="0" lvl="0" indent="0" algn="ctr" rtl="0">
              <a:spcBef>
                <a:spcPts val="0"/>
              </a:spcBef>
              <a:spcAft>
                <a:spcPts val="0"/>
              </a:spcAft>
              <a:buNone/>
            </a:pPr>
            <a:r>
              <a:rPr lang="en-US" sz="1800">
                <a:solidFill>
                  <a:srgbClr val="17365D"/>
                </a:solidFill>
                <a:latin typeface="Calibri"/>
                <a:ea typeface="Calibri"/>
                <a:cs typeface="Calibri"/>
                <a:sym typeface="Calibri"/>
              </a:rPr>
              <a:t>0 cm</a:t>
            </a:r>
            <a:endParaRPr sz="1800">
              <a:solidFill>
                <a:srgbClr val="17365D"/>
              </a:solidFill>
              <a:latin typeface="Calibri"/>
              <a:ea typeface="Calibri"/>
              <a:cs typeface="Calibri"/>
              <a:sym typeface="Calibri"/>
            </a:endParaRPr>
          </a:p>
        </p:txBody>
      </p:sp>
      <p:sp>
        <p:nvSpPr>
          <p:cNvPr id="997" name="Google Shape;997;p70"/>
          <p:cNvSpPr txBox="1"/>
          <p:nvPr/>
        </p:nvSpPr>
        <p:spPr>
          <a:xfrm>
            <a:off x="6592831" y="1644605"/>
            <a:ext cx="1939500" cy="1200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LET=1590 keV/cm</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for 3.5 MeV alpha</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a</a:t>
            </a:r>
            <a:r>
              <a:rPr lang="en-US" sz="1800">
                <a:solidFill>
                  <a:schemeClr val="dk1"/>
                </a:solidFill>
                <a:latin typeface="Arial"/>
                <a:ea typeface="Arial"/>
                <a:cs typeface="Arial"/>
                <a:sym typeface="Arial"/>
              </a:rPr>
              <a:t>~10</a:t>
            </a:r>
            <a:r>
              <a:rPr lang="en-US" sz="1800" baseline="30000">
                <a:solidFill>
                  <a:schemeClr val="dk1"/>
                </a:solidFill>
                <a:latin typeface="Arial"/>
                <a:ea typeface="Arial"/>
                <a:cs typeface="Arial"/>
                <a:sym typeface="Arial"/>
              </a:rPr>
              <a:t>15</a:t>
            </a:r>
            <a:r>
              <a:rPr lang="en-US" sz="1800">
                <a:solidFill>
                  <a:schemeClr val="dk1"/>
                </a:solidFill>
                <a:latin typeface="Arial"/>
                <a:ea typeface="Arial"/>
                <a:cs typeface="Arial"/>
                <a:sym typeface="Arial"/>
              </a:rPr>
              <a:t> m/s</a:t>
            </a:r>
            <a:r>
              <a:rPr lang="en-US" sz="1800" baseline="30000">
                <a:solidFill>
                  <a:schemeClr val="dk1"/>
                </a:solidFill>
                <a:latin typeface="Arial"/>
                <a:ea typeface="Arial"/>
                <a:cs typeface="Arial"/>
                <a:sym typeface="Arial"/>
              </a:rPr>
              <a:t>2</a:t>
            </a:r>
            <a:endParaRPr sz="1800" baseline="30000">
              <a:solidFill>
                <a:schemeClr val="dk1"/>
              </a:solidFill>
              <a:latin typeface="Calibri"/>
              <a:ea typeface="Calibri"/>
              <a:cs typeface="Calibri"/>
              <a:sym typeface="Calibri"/>
            </a:endParaRPr>
          </a:p>
        </p:txBody>
      </p:sp>
      <p:sp>
        <p:nvSpPr>
          <p:cNvPr id="998" name="Google Shape;998;p70"/>
          <p:cNvSpPr/>
          <p:nvPr/>
        </p:nvSpPr>
        <p:spPr>
          <a:xfrm>
            <a:off x="731650" y="4577175"/>
            <a:ext cx="7402200" cy="22398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300" b="1" i="1">
                <a:solidFill>
                  <a:schemeClr val="dk1"/>
                </a:solidFill>
              </a:rPr>
              <a:t>Experiment set-up:</a:t>
            </a:r>
            <a:endParaRPr i="1">
              <a:solidFill>
                <a:schemeClr val="dk1"/>
              </a:solidFill>
            </a:endParaRPr>
          </a:p>
          <a:p>
            <a:pPr marL="0" marR="0" lvl="0" indent="0" algn="l" rtl="0">
              <a:spcBef>
                <a:spcPts val="0"/>
              </a:spcBef>
              <a:spcAft>
                <a:spcPts val="0"/>
              </a:spcAft>
              <a:buNone/>
            </a:pPr>
            <a:r>
              <a:rPr lang="en-US">
                <a:solidFill>
                  <a:schemeClr val="dk1"/>
                </a:solidFill>
              </a:rPr>
              <a:t>Particle </a:t>
            </a:r>
            <a:r>
              <a:rPr lang="en-US">
                <a:solidFill>
                  <a:schemeClr val="dk1"/>
                </a:solidFill>
                <a:latin typeface="Arial"/>
                <a:ea typeface="Arial"/>
                <a:cs typeface="Arial"/>
                <a:sym typeface="Arial"/>
              </a:rPr>
              <a:t>camera and computer, </a:t>
            </a:r>
            <a:r>
              <a:rPr lang="en-US">
                <a:solidFill>
                  <a:schemeClr val="dk1"/>
                </a:solidFill>
              </a:rPr>
              <a:t>SZZ alfa placed in the holder, distance in between the detector and radiation source is changed</a:t>
            </a:r>
            <a:endParaRPr>
              <a:solidFill>
                <a:schemeClr val="dk1"/>
              </a:solidFill>
              <a:latin typeface="Arial"/>
              <a:ea typeface="Arial"/>
              <a:cs typeface="Arial"/>
              <a:sym typeface="Arial"/>
            </a:endParaRPr>
          </a:p>
          <a:p>
            <a:pPr marL="0" marR="0" lvl="0" indent="0" algn="l" rtl="0">
              <a:spcBef>
                <a:spcPts val="0"/>
              </a:spcBef>
              <a:spcAft>
                <a:spcPts val="0"/>
              </a:spcAft>
              <a:buNone/>
            </a:pPr>
            <a:r>
              <a:rPr lang="en-US" b="1" i="1">
                <a:solidFill>
                  <a:schemeClr val="dk1"/>
                </a:solidFill>
              </a:rPr>
              <a:t>Settings: </a:t>
            </a:r>
            <a:endParaRPr b="1" i="1">
              <a:solidFill>
                <a:schemeClr val="dk1"/>
              </a:solidFill>
            </a:endParaRPr>
          </a:p>
          <a:p>
            <a:pPr marL="0" marR="0" lvl="0" indent="0" algn="l" rtl="0">
              <a:spcBef>
                <a:spcPts val="0"/>
              </a:spcBef>
              <a:spcAft>
                <a:spcPts val="0"/>
              </a:spcAft>
              <a:buNone/>
            </a:pPr>
            <a:r>
              <a:rPr lang="en-US" i="1">
                <a:solidFill>
                  <a:schemeClr val="dk1"/>
                </a:solidFill>
                <a:latin typeface="Arial"/>
                <a:ea typeface="Arial"/>
                <a:cs typeface="Arial"/>
                <a:sym typeface="Arial"/>
              </a:rPr>
              <a:t>Exp. count: </a:t>
            </a:r>
            <a:r>
              <a:rPr lang="en-US">
                <a:solidFill>
                  <a:schemeClr val="dk1"/>
                </a:solidFill>
                <a:latin typeface="Arial"/>
                <a:ea typeface="Arial"/>
                <a:cs typeface="Arial"/>
                <a:sym typeface="Arial"/>
              </a:rPr>
              <a:t>60				</a:t>
            </a:r>
            <a:r>
              <a:rPr lang="en-US" i="1">
                <a:solidFill>
                  <a:schemeClr val="dk1"/>
                </a:solidFill>
              </a:rPr>
              <a:t>Continuous measurement: </a:t>
            </a:r>
            <a:r>
              <a:rPr lang="en-US">
                <a:solidFill>
                  <a:schemeClr val="dk1"/>
                </a:solidFill>
              </a:rPr>
              <a:t>YES</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Mode: </a:t>
            </a:r>
            <a:r>
              <a:rPr lang="en-US">
                <a:solidFill>
                  <a:schemeClr val="dk1"/>
                </a:solidFill>
                <a:latin typeface="Arial"/>
                <a:ea typeface="Arial"/>
                <a:cs typeface="Arial"/>
                <a:sym typeface="Arial"/>
              </a:rPr>
              <a:t>Spectrometer 			</a:t>
            </a:r>
            <a:r>
              <a:rPr lang="en-US" i="1">
                <a:solidFill>
                  <a:schemeClr val="dk1"/>
                </a:solidFill>
                <a:latin typeface="Arial"/>
                <a:ea typeface="Arial"/>
                <a:cs typeface="Arial"/>
                <a:sym typeface="Arial"/>
              </a:rPr>
              <a:t>Exp. time: </a:t>
            </a:r>
            <a:r>
              <a:rPr lang="en-US">
                <a:solidFill>
                  <a:schemeClr val="dk1"/>
                </a:solidFill>
              </a:rPr>
              <a:t>0.05</a:t>
            </a:r>
            <a:r>
              <a:rPr lang="en-US">
                <a:solidFill>
                  <a:schemeClr val="dk1"/>
                </a:solidFill>
                <a:latin typeface="Arial"/>
                <a:ea typeface="Arial"/>
                <a:cs typeface="Arial"/>
                <a:sym typeface="Arial"/>
              </a:rPr>
              <a:t> s</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Analysis type: </a:t>
            </a:r>
            <a:r>
              <a:rPr lang="en-US">
                <a:solidFill>
                  <a:schemeClr val="dk1"/>
                </a:solidFill>
                <a:latin typeface="Arial"/>
                <a:ea typeface="Arial"/>
                <a:cs typeface="Arial"/>
                <a:sym typeface="Arial"/>
              </a:rPr>
              <a:t>Basic 			</a:t>
            </a:r>
            <a:r>
              <a:rPr lang="en-US" i="1">
                <a:solidFill>
                  <a:schemeClr val="dk1"/>
                </a:solidFill>
                <a:latin typeface="Arial"/>
                <a:ea typeface="Arial"/>
                <a:cs typeface="Arial"/>
                <a:sym typeface="Arial"/>
              </a:rPr>
              <a:t>Min. level: </a:t>
            </a:r>
            <a:r>
              <a:rPr lang="en-US">
                <a:solidFill>
                  <a:schemeClr val="dk1"/>
                </a:solidFill>
                <a:latin typeface="Arial"/>
                <a:ea typeface="Arial"/>
                <a:cs typeface="Arial"/>
                <a:sym typeface="Arial"/>
              </a:rPr>
              <a:t>0</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Bias voltage: </a:t>
            </a:r>
            <a:r>
              <a:rPr lang="en-US">
                <a:solidFill>
                  <a:schemeClr val="dk1"/>
                </a:solidFill>
                <a:latin typeface="Arial"/>
                <a:ea typeface="Arial"/>
                <a:cs typeface="Arial"/>
                <a:sym typeface="Arial"/>
              </a:rPr>
              <a:t>20V 			</a:t>
            </a:r>
            <a:r>
              <a:rPr lang="en-US" i="1">
                <a:solidFill>
                  <a:schemeClr val="dk1"/>
                </a:solidFill>
                <a:latin typeface="Arial"/>
                <a:ea typeface="Arial"/>
                <a:cs typeface="Arial"/>
                <a:sym typeface="Arial"/>
              </a:rPr>
              <a:t>Max. level: </a:t>
            </a:r>
            <a:r>
              <a:rPr lang="en-US">
                <a:solidFill>
                  <a:schemeClr val="dk1"/>
                </a:solidFill>
                <a:latin typeface="Arial"/>
                <a:ea typeface="Arial"/>
                <a:cs typeface="Arial"/>
                <a:sym typeface="Arial"/>
              </a:rPr>
              <a:t>20</a:t>
            </a:r>
            <a:endParaRPr sz="1000"/>
          </a:p>
          <a:p>
            <a:pPr marL="0" marR="0" lvl="0" indent="0" algn="l" rtl="0">
              <a:spcBef>
                <a:spcPts val="0"/>
              </a:spcBef>
              <a:spcAft>
                <a:spcPts val="0"/>
              </a:spcAft>
              <a:buNone/>
            </a:pPr>
            <a:r>
              <a:rPr lang="en-US" i="1">
                <a:solidFill>
                  <a:schemeClr val="dk1"/>
                </a:solidFill>
              </a:rPr>
              <a:t>Integral mode: </a:t>
            </a:r>
            <a:r>
              <a:rPr lang="en-US">
                <a:solidFill>
                  <a:schemeClr val="dk1"/>
                </a:solidFill>
              </a:rPr>
              <a:t>No	</a:t>
            </a:r>
            <a:r>
              <a:rPr lang="en-US">
                <a:solidFill>
                  <a:schemeClr val="dk1"/>
                </a:solidFill>
                <a:latin typeface="Arial"/>
                <a:ea typeface="Arial"/>
                <a:cs typeface="Arial"/>
                <a:sym typeface="Arial"/>
              </a:rPr>
              <a:t>		</a:t>
            </a:r>
            <a:r>
              <a:rPr lang="en-US" i="1">
                <a:solidFill>
                  <a:schemeClr val="dk1"/>
                </a:solidFill>
                <a:latin typeface="Arial"/>
                <a:ea typeface="Arial"/>
                <a:cs typeface="Arial"/>
                <a:sym typeface="Arial"/>
              </a:rPr>
              <a:t>Colormap: </a:t>
            </a:r>
            <a:r>
              <a:rPr lang="en-US">
                <a:solidFill>
                  <a:schemeClr val="dk1"/>
                </a:solidFill>
                <a:latin typeface="Arial"/>
                <a:ea typeface="Arial"/>
                <a:cs typeface="Arial"/>
                <a:sym typeface="Arial"/>
              </a:rPr>
              <a:t>Hot</a:t>
            </a:r>
            <a:endParaRPr>
              <a:solidFill>
                <a:schemeClr val="dk1"/>
              </a:solidFill>
              <a:latin typeface="Arial"/>
              <a:ea typeface="Arial"/>
              <a:cs typeface="Arial"/>
              <a:sym typeface="Arial"/>
            </a:endParaRPr>
          </a:p>
          <a:p>
            <a:pPr marL="0" lvl="0" indent="0" algn="l" rtl="0">
              <a:spcBef>
                <a:spcPts val="0"/>
              </a:spcBef>
              <a:spcAft>
                <a:spcPts val="0"/>
              </a:spcAft>
              <a:buNone/>
            </a:pPr>
            <a:r>
              <a:rPr lang="en-US" sz="1300" b="1">
                <a:solidFill>
                  <a:schemeClr val="dk1"/>
                </a:solidFill>
              </a:rPr>
              <a:t>Visual Tools:</a:t>
            </a:r>
            <a:r>
              <a:rPr lang="en-US" sz="1300">
                <a:solidFill>
                  <a:schemeClr val="dk1"/>
                </a:solidFill>
              </a:rPr>
              <a:t> Histograms of particle properties - Energy all frames (tab Alpha)</a:t>
            </a:r>
            <a:endParaRPr>
              <a:solidFill>
                <a:schemeClr val="dk1"/>
              </a:solidFill>
            </a:endParaRPr>
          </a:p>
        </p:txBody>
      </p:sp>
      <p:sp>
        <p:nvSpPr>
          <p:cNvPr id="999" name="Google Shape;999;p70"/>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58</a:t>
            </a:fld>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04"/>
        <p:cNvGrpSpPr/>
        <p:nvPr/>
      </p:nvGrpSpPr>
      <p:grpSpPr>
        <a:xfrm>
          <a:off x="0" y="0"/>
          <a:ext cx="0" cy="0"/>
          <a:chOff x="0" y="0"/>
          <a:chExt cx="0" cy="0"/>
        </a:xfrm>
      </p:grpSpPr>
      <p:sp>
        <p:nvSpPr>
          <p:cNvPr id="1005" name="Google Shape;1005;p71"/>
          <p:cNvSpPr txBox="1">
            <a:spLocks noGrp="1"/>
          </p:cNvSpPr>
          <p:nvPr>
            <p:ph type="body" idx="1"/>
          </p:nvPr>
        </p:nvSpPr>
        <p:spPr>
          <a:xfrm>
            <a:off x="658500" y="1738575"/>
            <a:ext cx="8082600" cy="964800"/>
          </a:xfrm>
          <a:prstGeom prst="rect">
            <a:avLst/>
          </a:prstGeom>
        </p:spPr>
        <p:txBody>
          <a:bodyPr spcFirstLastPara="1" wrap="square" lIns="91425" tIns="45700" rIns="91425" bIns="45700" anchor="t" anchorCtr="0">
            <a:noAutofit/>
          </a:bodyPr>
          <a:lstStyle/>
          <a:p>
            <a:pPr marL="457200" lvl="0" indent="-331470" algn="l" rtl="0">
              <a:spcBef>
                <a:spcPts val="360"/>
              </a:spcBef>
              <a:spcAft>
                <a:spcPts val="0"/>
              </a:spcAft>
              <a:buSzPts val="1620"/>
              <a:buChar char="●"/>
            </a:pPr>
            <a:r>
              <a:rPr lang="en-US"/>
              <a:t>Americium 241 represents a source of monoenergetic alpha particles but there are displayed several peaks in the spectrum</a:t>
            </a:r>
            <a:endParaRPr/>
          </a:p>
          <a:p>
            <a:pPr marL="457200" lvl="0" indent="-331470" algn="l" rtl="0">
              <a:spcBef>
                <a:spcPts val="0"/>
              </a:spcBef>
              <a:spcAft>
                <a:spcPts val="0"/>
              </a:spcAft>
              <a:buSzPts val="1620"/>
              <a:buChar char="●"/>
            </a:pPr>
            <a:r>
              <a:rPr lang="en-US"/>
              <a:t>Energy of higher peaks exceeds energy of americium alphas </a:t>
            </a:r>
            <a:endParaRPr/>
          </a:p>
        </p:txBody>
      </p:sp>
      <p:sp>
        <p:nvSpPr>
          <p:cNvPr id="1006" name="Google Shape;1006;p71"/>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59</a:t>
            </a:fld>
            <a:endParaRPr/>
          </a:p>
        </p:txBody>
      </p:sp>
      <p:sp>
        <p:nvSpPr>
          <p:cNvPr id="1007" name="Google Shape;1007;p71"/>
          <p:cNvSpPr txBox="1"/>
          <p:nvPr/>
        </p:nvSpPr>
        <p:spPr>
          <a:xfrm>
            <a:off x="1141275" y="164275"/>
            <a:ext cx="63651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400" b="1">
                <a:solidFill>
                  <a:schemeClr val="dk1"/>
                </a:solidFill>
                <a:latin typeface="Calibri"/>
                <a:ea typeface="Calibri"/>
                <a:cs typeface="Calibri"/>
                <a:sym typeface="Calibri"/>
              </a:rPr>
              <a:t>What happens if frame exposition time is significantly prolonged???</a:t>
            </a:r>
            <a:endParaRPr/>
          </a:p>
        </p:txBody>
      </p:sp>
      <p:pic>
        <p:nvPicPr>
          <p:cNvPr id="1008" name="Google Shape;1008;p71"/>
          <p:cNvPicPr preferRelativeResize="0"/>
          <p:nvPr/>
        </p:nvPicPr>
        <p:blipFill rotWithShape="1">
          <a:blip r:embed="rId3">
            <a:alphaModFix/>
          </a:blip>
          <a:srcRect t="6933"/>
          <a:stretch/>
        </p:blipFill>
        <p:spPr>
          <a:xfrm>
            <a:off x="2752725" y="2948174"/>
            <a:ext cx="6229350" cy="3005025"/>
          </a:xfrm>
          <a:prstGeom prst="rect">
            <a:avLst/>
          </a:prstGeom>
          <a:noFill/>
          <a:ln>
            <a:noFill/>
          </a:ln>
        </p:spPr>
      </p:pic>
      <p:sp>
        <p:nvSpPr>
          <p:cNvPr id="1009" name="Google Shape;1009;p71"/>
          <p:cNvSpPr txBox="1">
            <a:spLocks noGrp="1"/>
          </p:cNvSpPr>
          <p:nvPr>
            <p:ph type="body" idx="1"/>
          </p:nvPr>
        </p:nvSpPr>
        <p:spPr>
          <a:xfrm>
            <a:off x="-38425" y="5603450"/>
            <a:ext cx="3412200" cy="611100"/>
          </a:xfrm>
          <a:prstGeom prst="rect">
            <a:avLst/>
          </a:prstGeom>
        </p:spPr>
        <p:txBody>
          <a:bodyPr spcFirstLastPara="1" wrap="square" lIns="91425" tIns="45700" rIns="91425" bIns="45700" anchor="t" anchorCtr="0">
            <a:noAutofit/>
          </a:bodyPr>
          <a:lstStyle/>
          <a:p>
            <a:pPr marL="457200" lvl="0" indent="-331470" algn="l" rtl="0">
              <a:spcBef>
                <a:spcPts val="360"/>
              </a:spcBef>
              <a:spcAft>
                <a:spcPts val="0"/>
              </a:spcAft>
              <a:buClr>
                <a:srgbClr val="CB0F01"/>
              </a:buClr>
              <a:buSzPts val="1620"/>
              <a:buChar char="●"/>
            </a:pPr>
            <a:r>
              <a:rPr lang="en-US" b="1">
                <a:solidFill>
                  <a:srgbClr val="CB0F01"/>
                </a:solidFill>
              </a:rPr>
              <a:t>Effect of particle track overlapping </a:t>
            </a:r>
            <a:endParaRPr b="1">
              <a:solidFill>
                <a:srgbClr val="CB0F01"/>
              </a:solidFill>
            </a:endParaRPr>
          </a:p>
        </p:txBody>
      </p:sp>
      <p:pic>
        <p:nvPicPr>
          <p:cNvPr id="1010" name="Google Shape;1010;p71"/>
          <p:cNvPicPr preferRelativeResize="0"/>
          <p:nvPr/>
        </p:nvPicPr>
        <p:blipFill rotWithShape="1">
          <a:blip r:embed="rId4">
            <a:alphaModFix/>
          </a:blip>
          <a:srcRect l="-3113" t="7169" r="22863" b="7169"/>
          <a:stretch/>
        </p:blipFill>
        <p:spPr>
          <a:xfrm>
            <a:off x="281000" y="3265547"/>
            <a:ext cx="2390675" cy="2062540"/>
          </a:xfrm>
          <a:prstGeom prst="rect">
            <a:avLst/>
          </a:prstGeom>
          <a:noFill/>
          <a:ln>
            <a:noFill/>
          </a:ln>
        </p:spPr>
      </p:pic>
      <p:sp>
        <p:nvSpPr>
          <p:cNvPr id="1011" name="Google Shape;1011;p71"/>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59</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8"/>
          <p:cNvSpPr txBox="1">
            <a:spLocks noGrp="1"/>
          </p:cNvSpPr>
          <p:nvPr>
            <p:ph type="title"/>
          </p:nvPr>
        </p:nvSpPr>
        <p:spPr>
          <a:xfrm>
            <a:off x="1077913" y="152400"/>
            <a:ext cx="6940500" cy="11430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sz="3200" b="1"/>
              <a:t>Pixel detector as</a:t>
            </a:r>
            <a:br>
              <a:rPr lang="en-US" sz="3200" b="1"/>
            </a:br>
            <a:r>
              <a:rPr lang="en-US" sz="3200" b="1"/>
              <a:t>“Active emulsion”</a:t>
            </a:r>
            <a:endParaRPr sz="3200" b="1"/>
          </a:p>
        </p:txBody>
      </p:sp>
      <p:sp>
        <p:nvSpPr>
          <p:cNvPr id="201" name="Google Shape;201;p18" descr="Rectangle: Click to edit Master text styles&#10;Second level&#10;Third level&#10;Fourth level&#10;Fifth level"/>
          <p:cNvSpPr txBox="1">
            <a:spLocks noGrp="1"/>
          </p:cNvSpPr>
          <p:nvPr>
            <p:ph type="body" idx="1"/>
          </p:nvPr>
        </p:nvSpPr>
        <p:spPr>
          <a:xfrm>
            <a:off x="838200" y="1498600"/>
            <a:ext cx="7772400" cy="1069200"/>
          </a:xfrm>
          <a:prstGeom prst="rect">
            <a:avLst/>
          </a:prstGeom>
          <a:noFill/>
          <a:ln>
            <a:noFill/>
          </a:ln>
        </p:spPr>
        <p:txBody>
          <a:bodyPr spcFirstLastPara="1" wrap="square" lIns="91425" tIns="45700" rIns="91425" bIns="45700" anchor="t" anchorCtr="0">
            <a:noAutofit/>
          </a:bodyPr>
          <a:lstStyle/>
          <a:p>
            <a:pPr marL="327025" lvl="0" indent="-327025" algn="l" rtl="0">
              <a:spcBef>
                <a:spcPts val="0"/>
              </a:spcBef>
              <a:spcAft>
                <a:spcPts val="0"/>
              </a:spcAft>
              <a:buSzPts val="1800"/>
              <a:buChar char="◆"/>
            </a:pPr>
            <a:r>
              <a:rPr lang="en-US" sz="2000"/>
              <a:t>Some particles can be identified from shape of their tracks as in formerly used nuclear emulsions.</a:t>
            </a:r>
            <a:endParaRPr/>
          </a:p>
          <a:p>
            <a:pPr marL="327025" lvl="0" indent="-327025" algn="l" rtl="0">
              <a:spcBef>
                <a:spcPts val="400"/>
              </a:spcBef>
              <a:spcAft>
                <a:spcPts val="0"/>
              </a:spcAft>
              <a:buSzPts val="1800"/>
              <a:buChar char="◆"/>
            </a:pPr>
            <a:r>
              <a:rPr lang="en-US" sz="2000"/>
              <a:t>Example: Cosmic rays and natural background</a:t>
            </a:r>
            <a:endParaRPr sz="2000"/>
          </a:p>
        </p:txBody>
      </p:sp>
      <p:pic>
        <p:nvPicPr>
          <p:cNvPr id="202" name="Google Shape;202;p18" descr="cosmic3"/>
          <p:cNvPicPr preferRelativeResize="0"/>
          <p:nvPr/>
        </p:nvPicPr>
        <p:blipFill rotWithShape="1">
          <a:blip r:embed="rId3">
            <a:alphaModFix/>
          </a:blip>
          <a:srcRect/>
          <a:stretch/>
        </p:blipFill>
        <p:spPr>
          <a:xfrm>
            <a:off x="1157288" y="2656840"/>
            <a:ext cx="3003550" cy="3003550"/>
          </a:xfrm>
          <a:prstGeom prst="rect">
            <a:avLst/>
          </a:prstGeom>
          <a:noFill/>
          <a:ln>
            <a:noFill/>
          </a:ln>
        </p:spPr>
      </p:pic>
      <p:pic>
        <p:nvPicPr>
          <p:cNvPr id="203" name="Google Shape;203;p18" descr="1_cosmic"/>
          <p:cNvPicPr preferRelativeResize="0"/>
          <p:nvPr/>
        </p:nvPicPr>
        <p:blipFill rotWithShape="1">
          <a:blip r:embed="rId4">
            <a:alphaModFix/>
          </a:blip>
          <a:srcRect/>
          <a:stretch/>
        </p:blipFill>
        <p:spPr>
          <a:xfrm>
            <a:off x="4725988" y="2679065"/>
            <a:ext cx="2981325" cy="2981325"/>
          </a:xfrm>
          <a:prstGeom prst="rect">
            <a:avLst/>
          </a:prstGeom>
          <a:noFill/>
          <a:ln>
            <a:noFill/>
          </a:ln>
        </p:spPr>
      </p:pic>
      <p:sp>
        <p:nvSpPr>
          <p:cNvPr id="204" name="Google Shape;204;p18"/>
          <p:cNvSpPr txBox="1"/>
          <p:nvPr/>
        </p:nvSpPr>
        <p:spPr>
          <a:xfrm>
            <a:off x="582854" y="5880329"/>
            <a:ext cx="79779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0" i="1" u="none" strike="noStrike" cap="none">
                <a:solidFill>
                  <a:schemeClr val="dk2"/>
                </a:solidFill>
                <a:latin typeface="Arial"/>
                <a:ea typeface="Arial"/>
                <a:cs typeface="Arial"/>
                <a:sym typeface="Arial"/>
              </a:rPr>
              <a:t>Are particles photogenic?</a:t>
            </a:r>
            <a:endParaRPr i="1"/>
          </a:p>
          <a:p>
            <a:pPr marL="0" marR="0" lvl="0" indent="0" algn="ctr" rtl="0">
              <a:spcBef>
                <a:spcPts val="0"/>
              </a:spcBef>
              <a:spcAft>
                <a:spcPts val="0"/>
              </a:spcAft>
              <a:buNone/>
            </a:pPr>
            <a:r>
              <a:rPr lang="en-US" sz="2000" i="1">
                <a:solidFill>
                  <a:schemeClr val="dk2"/>
                </a:solidFill>
                <a:latin typeface="Arial"/>
                <a:ea typeface="Arial"/>
                <a:cs typeface="Arial"/>
                <a:sym typeface="Arial"/>
              </a:rPr>
              <a:t>Yes</a:t>
            </a:r>
            <a:r>
              <a:rPr lang="en-US" sz="2000" i="1">
                <a:solidFill>
                  <a:schemeClr val="dk2"/>
                </a:solidFill>
              </a:rPr>
              <a:t> </a:t>
            </a:r>
            <a:r>
              <a:rPr lang="en-US" sz="2000" i="1">
                <a:solidFill>
                  <a:schemeClr val="dk2"/>
                </a:solidFill>
                <a:latin typeface="Arial"/>
                <a:ea typeface="Arial"/>
                <a:cs typeface="Arial"/>
                <a:sym typeface="Arial"/>
              </a:rPr>
              <a:t>of course, they are when observing them with Timepix detector.</a:t>
            </a:r>
            <a:endParaRPr sz="2400" i="1">
              <a:solidFill>
                <a:schemeClr val="dk2"/>
              </a:solidFill>
              <a:latin typeface="Arial"/>
              <a:ea typeface="Arial"/>
              <a:cs typeface="Arial"/>
              <a:sym typeface="Arial"/>
            </a:endParaRPr>
          </a:p>
        </p:txBody>
      </p:sp>
      <p:sp>
        <p:nvSpPr>
          <p:cNvPr id="205" name="Google Shape;205;p18"/>
          <p:cNvSpPr txBox="1">
            <a:spLocks noGrp="1"/>
          </p:cNvSpPr>
          <p:nvPr>
            <p:ph type="sldNum" idx="12"/>
          </p:nvPr>
        </p:nvSpPr>
        <p:spPr>
          <a:xfrm>
            <a:off x="83100" y="64545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15"/>
        <p:cNvGrpSpPr/>
        <p:nvPr/>
      </p:nvGrpSpPr>
      <p:grpSpPr>
        <a:xfrm>
          <a:off x="0" y="0"/>
          <a:ext cx="0" cy="0"/>
          <a:chOff x="0" y="0"/>
          <a:chExt cx="0" cy="0"/>
        </a:xfrm>
      </p:grpSpPr>
      <p:sp>
        <p:nvSpPr>
          <p:cNvPr id="1016" name="Google Shape;1016;p72"/>
          <p:cNvSpPr/>
          <p:nvPr/>
        </p:nvSpPr>
        <p:spPr>
          <a:xfrm>
            <a:off x="1214800" y="101250"/>
            <a:ext cx="5562900" cy="1146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400" b="1" cap="none">
                <a:solidFill>
                  <a:schemeClr val="dk1"/>
                </a:solidFill>
                <a:latin typeface="Calibri"/>
                <a:ea typeface="Calibri"/>
                <a:cs typeface="Calibri"/>
                <a:sym typeface="Calibri"/>
              </a:rPr>
              <a:t>L</a:t>
            </a:r>
            <a:r>
              <a:rPr lang="en-US" sz="3400" b="1">
                <a:solidFill>
                  <a:schemeClr val="dk1"/>
                </a:solidFill>
                <a:latin typeface="Calibri"/>
                <a:ea typeface="Calibri"/>
                <a:cs typeface="Calibri"/>
                <a:sym typeface="Calibri"/>
              </a:rPr>
              <a:t>oss</a:t>
            </a:r>
            <a:r>
              <a:rPr lang="en-US" sz="3400" b="1" cap="none">
                <a:solidFill>
                  <a:schemeClr val="dk1"/>
                </a:solidFill>
                <a:latin typeface="Calibri"/>
                <a:ea typeface="Calibri"/>
                <a:cs typeface="Calibri"/>
                <a:sym typeface="Calibri"/>
              </a:rPr>
              <a:t> of </a:t>
            </a:r>
            <a:r>
              <a:rPr lang="en-US" sz="3400" b="1">
                <a:solidFill>
                  <a:schemeClr val="dk1"/>
                </a:solidFill>
                <a:latin typeface="Calibri"/>
                <a:ea typeface="Calibri"/>
                <a:cs typeface="Calibri"/>
                <a:sym typeface="Calibri"/>
              </a:rPr>
              <a:t>Alpha Particle Energy</a:t>
            </a:r>
            <a:r>
              <a:rPr lang="en-US" sz="3400" b="1" cap="none">
                <a:solidFill>
                  <a:schemeClr val="dk1"/>
                </a:solidFill>
                <a:latin typeface="Calibri"/>
                <a:ea typeface="Calibri"/>
                <a:cs typeface="Calibri"/>
                <a:sym typeface="Calibri"/>
              </a:rPr>
              <a:t> in </a:t>
            </a:r>
            <a:r>
              <a:rPr lang="en-US" sz="3400" b="1">
                <a:solidFill>
                  <a:schemeClr val="dk1"/>
                </a:solidFill>
                <a:latin typeface="Calibri"/>
                <a:ea typeface="Calibri"/>
                <a:cs typeface="Calibri"/>
                <a:sym typeface="Calibri"/>
              </a:rPr>
              <a:t>other materials</a:t>
            </a:r>
            <a:endParaRPr sz="3400" b="1" cap="none">
              <a:solidFill>
                <a:schemeClr val="dk1"/>
              </a:solidFill>
              <a:latin typeface="Calibri"/>
              <a:ea typeface="Calibri"/>
              <a:cs typeface="Calibri"/>
              <a:sym typeface="Calibri"/>
            </a:endParaRPr>
          </a:p>
        </p:txBody>
      </p:sp>
      <p:sp>
        <p:nvSpPr>
          <p:cNvPr id="1017" name="Google Shape;1017;p72"/>
          <p:cNvSpPr txBox="1"/>
          <p:nvPr/>
        </p:nvSpPr>
        <p:spPr>
          <a:xfrm>
            <a:off x="586475" y="2618625"/>
            <a:ext cx="7516800" cy="1113300"/>
          </a:xfrm>
          <a:prstGeom prst="rect">
            <a:avLst/>
          </a:prstGeom>
          <a:noFill/>
          <a:ln>
            <a:noFill/>
          </a:ln>
        </p:spPr>
        <p:txBody>
          <a:bodyPr spcFirstLastPara="1" wrap="square" lIns="91425" tIns="91425" rIns="91425" bIns="91425" anchor="t" anchorCtr="0">
            <a:spAutoFit/>
          </a:bodyPr>
          <a:lstStyle/>
          <a:p>
            <a:pPr marL="0" lvl="0" indent="0" algn="l" rtl="0">
              <a:spcBef>
                <a:spcPts val="400"/>
              </a:spcBef>
              <a:spcAft>
                <a:spcPts val="0"/>
              </a:spcAft>
              <a:buNone/>
            </a:pPr>
            <a:r>
              <a:rPr lang="en-US" sz="1900" b="1">
                <a:solidFill>
                  <a:schemeClr val="dk1"/>
                </a:solidFill>
              </a:rPr>
              <a:t>What happens if some material is placed in between the alpha source and the detector???</a:t>
            </a:r>
            <a:endParaRPr sz="1900" b="1">
              <a:solidFill>
                <a:schemeClr val="dk1"/>
              </a:solidFill>
            </a:endParaRPr>
          </a:p>
          <a:p>
            <a:pPr marL="0" lvl="0" indent="0" algn="l" rtl="0">
              <a:spcBef>
                <a:spcPts val="400"/>
              </a:spcBef>
              <a:spcAft>
                <a:spcPts val="0"/>
              </a:spcAft>
              <a:buNone/>
            </a:pPr>
            <a:r>
              <a:rPr lang="en-US" sz="1900" i="1">
                <a:solidFill>
                  <a:schemeClr val="dk1"/>
                </a:solidFill>
              </a:rPr>
              <a:t>…Sheet of paper, aluminium wrapping foil, thin plastic foil, ….. </a:t>
            </a:r>
            <a:endParaRPr sz="1900" i="1">
              <a:solidFill>
                <a:schemeClr val="dk1"/>
              </a:solidFill>
            </a:endParaRPr>
          </a:p>
        </p:txBody>
      </p:sp>
      <p:sp>
        <p:nvSpPr>
          <p:cNvPr id="1018" name="Google Shape;1018;p72"/>
          <p:cNvSpPr/>
          <p:nvPr/>
        </p:nvSpPr>
        <p:spPr>
          <a:xfrm>
            <a:off x="586475" y="1278800"/>
            <a:ext cx="7402200" cy="13467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b="1" i="1">
                <a:solidFill>
                  <a:schemeClr val="dk1"/>
                </a:solidFill>
              </a:rPr>
              <a:t>Experiment set-up:</a:t>
            </a:r>
            <a:endParaRPr sz="1500" i="1">
              <a:solidFill>
                <a:schemeClr val="dk1"/>
              </a:solidFill>
            </a:endParaRPr>
          </a:p>
          <a:p>
            <a:pPr marL="0" marR="0" lvl="0" indent="0" algn="l" rtl="0">
              <a:spcBef>
                <a:spcPts val="0"/>
              </a:spcBef>
              <a:spcAft>
                <a:spcPts val="0"/>
              </a:spcAft>
              <a:buNone/>
            </a:pPr>
            <a:r>
              <a:rPr lang="en-US" sz="1500">
                <a:solidFill>
                  <a:schemeClr val="dk1"/>
                </a:solidFill>
              </a:rPr>
              <a:t>Particle </a:t>
            </a:r>
            <a:r>
              <a:rPr lang="en-US" sz="1500">
                <a:solidFill>
                  <a:schemeClr val="dk1"/>
                </a:solidFill>
                <a:latin typeface="Arial"/>
                <a:ea typeface="Arial"/>
                <a:cs typeface="Arial"/>
                <a:sym typeface="Arial"/>
              </a:rPr>
              <a:t>camera and computer, </a:t>
            </a:r>
            <a:r>
              <a:rPr lang="en-US" sz="1500">
                <a:solidFill>
                  <a:schemeClr val="dk1"/>
                </a:solidFill>
              </a:rPr>
              <a:t>SZZ alfa placed in the holder, various materials are placed in between the detector and radiation source</a:t>
            </a:r>
            <a:endParaRPr sz="1500">
              <a:solidFill>
                <a:schemeClr val="dk1"/>
              </a:solidFill>
              <a:latin typeface="Arial"/>
              <a:ea typeface="Arial"/>
              <a:cs typeface="Arial"/>
              <a:sym typeface="Arial"/>
            </a:endParaRPr>
          </a:p>
          <a:p>
            <a:pPr marL="0" lvl="0" indent="0" algn="l" rtl="0">
              <a:spcBef>
                <a:spcPts val="0"/>
              </a:spcBef>
              <a:spcAft>
                <a:spcPts val="0"/>
              </a:spcAft>
              <a:buNone/>
            </a:pPr>
            <a:r>
              <a:rPr lang="en-US" b="1">
                <a:solidFill>
                  <a:schemeClr val="dk1"/>
                </a:solidFill>
              </a:rPr>
              <a:t>Visual Tools:</a:t>
            </a:r>
            <a:endParaRPr>
              <a:solidFill>
                <a:schemeClr val="dk1"/>
              </a:solidFill>
            </a:endParaRPr>
          </a:p>
          <a:p>
            <a:pPr marL="0" lvl="0" indent="0" algn="l" rtl="0">
              <a:spcBef>
                <a:spcPts val="0"/>
              </a:spcBef>
              <a:spcAft>
                <a:spcPts val="0"/>
              </a:spcAft>
              <a:buNone/>
            </a:pPr>
            <a:r>
              <a:rPr lang="en-US">
                <a:solidFill>
                  <a:schemeClr val="dk1"/>
                </a:solidFill>
              </a:rPr>
              <a:t>Histograms of particle properties - Energy all frames (tab Alpha)</a:t>
            </a:r>
            <a:endParaRPr>
              <a:solidFill>
                <a:schemeClr val="dk1"/>
              </a:solidFill>
            </a:endParaRPr>
          </a:p>
          <a:p>
            <a:pPr marL="0" lvl="0" indent="0" algn="l" rtl="0">
              <a:spcBef>
                <a:spcPts val="0"/>
              </a:spcBef>
              <a:spcAft>
                <a:spcPts val="0"/>
              </a:spcAft>
              <a:buNone/>
            </a:pPr>
            <a:r>
              <a:rPr lang="en-US">
                <a:solidFill>
                  <a:schemeClr val="dk1"/>
                </a:solidFill>
              </a:rPr>
              <a:t>Histograms of particle properties - Histogram of rate (tab Alpha and Gamma)</a:t>
            </a:r>
            <a:endParaRPr>
              <a:solidFill>
                <a:schemeClr val="dk1"/>
              </a:solidFill>
            </a:endParaRPr>
          </a:p>
        </p:txBody>
      </p:sp>
      <p:pic>
        <p:nvPicPr>
          <p:cNvPr id="1019" name="Google Shape;1019;p72"/>
          <p:cNvPicPr preferRelativeResize="0"/>
          <p:nvPr/>
        </p:nvPicPr>
        <p:blipFill rotWithShape="1">
          <a:blip r:embed="rId3">
            <a:alphaModFix/>
          </a:blip>
          <a:srcRect/>
          <a:stretch/>
        </p:blipFill>
        <p:spPr>
          <a:xfrm>
            <a:off x="535360" y="3925019"/>
            <a:ext cx="3622289" cy="2509142"/>
          </a:xfrm>
          <a:prstGeom prst="rect">
            <a:avLst/>
          </a:prstGeom>
          <a:noFill/>
          <a:ln>
            <a:noFill/>
          </a:ln>
        </p:spPr>
      </p:pic>
      <p:pic>
        <p:nvPicPr>
          <p:cNvPr id="1020" name="Google Shape;1020;p72"/>
          <p:cNvPicPr preferRelativeResize="0"/>
          <p:nvPr/>
        </p:nvPicPr>
        <p:blipFill rotWithShape="1">
          <a:blip r:embed="rId4">
            <a:alphaModFix/>
          </a:blip>
          <a:srcRect/>
          <a:stretch/>
        </p:blipFill>
        <p:spPr>
          <a:xfrm>
            <a:off x="4927848" y="3925019"/>
            <a:ext cx="3594185" cy="2509142"/>
          </a:xfrm>
          <a:prstGeom prst="rect">
            <a:avLst/>
          </a:prstGeom>
          <a:noFill/>
          <a:ln>
            <a:noFill/>
          </a:ln>
        </p:spPr>
      </p:pic>
      <p:cxnSp>
        <p:nvCxnSpPr>
          <p:cNvPr id="1021" name="Google Shape;1021;p72"/>
          <p:cNvCxnSpPr/>
          <p:nvPr/>
        </p:nvCxnSpPr>
        <p:spPr>
          <a:xfrm rot="10800000" flipH="1">
            <a:off x="247328" y="3534580"/>
            <a:ext cx="3672300" cy="3024300"/>
          </a:xfrm>
          <a:prstGeom prst="straightConnector1">
            <a:avLst/>
          </a:prstGeom>
          <a:noFill/>
          <a:ln w="19050" cap="flat" cmpd="sng">
            <a:solidFill>
              <a:srgbClr val="FF0000"/>
            </a:solidFill>
            <a:prstDash val="dash"/>
            <a:round/>
            <a:headEnd type="none" w="sm" len="sm"/>
            <a:tailEnd type="none" w="sm" len="sm"/>
          </a:ln>
        </p:spPr>
      </p:cxnSp>
      <p:sp>
        <p:nvSpPr>
          <p:cNvPr id="1022" name="Google Shape;1022;p72"/>
          <p:cNvSpPr txBox="1"/>
          <p:nvPr/>
        </p:nvSpPr>
        <p:spPr>
          <a:xfrm rot="-2428885">
            <a:off x="1571126" y="4120840"/>
            <a:ext cx="1944081" cy="3691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FF0000"/>
                </a:solidFill>
                <a:latin typeface="Calibri"/>
                <a:ea typeface="Calibri"/>
                <a:cs typeface="Calibri"/>
                <a:sym typeface="Calibri"/>
              </a:rPr>
              <a:t>the edge of paper</a:t>
            </a:r>
            <a:endParaRPr sz="1800">
              <a:solidFill>
                <a:srgbClr val="FF0000"/>
              </a:solidFill>
              <a:latin typeface="Calibri"/>
              <a:ea typeface="Calibri"/>
              <a:cs typeface="Calibri"/>
              <a:sym typeface="Calibri"/>
            </a:endParaRPr>
          </a:p>
        </p:txBody>
      </p:sp>
      <p:sp>
        <p:nvSpPr>
          <p:cNvPr id="1023" name="Google Shape;1023;p72"/>
          <p:cNvSpPr txBox="1"/>
          <p:nvPr/>
        </p:nvSpPr>
        <p:spPr>
          <a:xfrm>
            <a:off x="4823375" y="3612400"/>
            <a:ext cx="31653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000000"/>
                </a:solidFill>
                <a:latin typeface="Calibri"/>
                <a:ea typeface="Calibri"/>
                <a:cs typeface="Calibri"/>
                <a:sym typeface="Calibri"/>
              </a:rPr>
              <a:t>The</a:t>
            </a:r>
            <a:r>
              <a:rPr lang="en-US" sz="1800">
                <a:latin typeface="Calibri"/>
                <a:ea typeface="Calibri"/>
                <a:cs typeface="Calibri"/>
                <a:sym typeface="Calibri"/>
              </a:rPr>
              <a:t> entire</a:t>
            </a:r>
            <a:r>
              <a:rPr lang="en-US" sz="1800">
                <a:solidFill>
                  <a:srgbClr val="000000"/>
                </a:solidFill>
                <a:latin typeface="Calibri"/>
                <a:ea typeface="Calibri"/>
                <a:cs typeface="Calibri"/>
                <a:sym typeface="Calibri"/>
              </a:rPr>
              <a:t> chip area is covered</a:t>
            </a:r>
            <a:endParaRPr sz="1800">
              <a:solidFill>
                <a:srgbClr val="000000"/>
              </a:solidFill>
              <a:latin typeface="Calibri"/>
              <a:ea typeface="Calibri"/>
              <a:cs typeface="Calibri"/>
              <a:sym typeface="Calibri"/>
            </a:endParaRPr>
          </a:p>
        </p:txBody>
      </p:sp>
      <p:sp>
        <p:nvSpPr>
          <p:cNvPr id="1024" name="Google Shape;1024;p72"/>
          <p:cNvSpPr txBox="1"/>
          <p:nvPr/>
        </p:nvSpPr>
        <p:spPr>
          <a:xfrm>
            <a:off x="1359850" y="6381000"/>
            <a:ext cx="6831300" cy="477000"/>
          </a:xfrm>
          <a:prstGeom prst="rect">
            <a:avLst/>
          </a:prstGeom>
          <a:noFill/>
          <a:ln>
            <a:noFill/>
          </a:ln>
        </p:spPr>
        <p:txBody>
          <a:bodyPr spcFirstLastPara="1" wrap="square" lIns="91425" tIns="91425" rIns="91425" bIns="91425" anchor="t" anchorCtr="0">
            <a:spAutoFit/>
          </a:bodyPr>
          <a:lstStyle/>
          <a:p>
            <a:pPr marL="0" lvl="0" indent="0" algn="l" rtl="0">
              <a:spcBef>
                <a:spcPts val="400"/>
              </a:spcBef>
              <a:spcAft>
                <a:spcPts val="0"/>
              </a:spcAft>
              <a:buNone/>
            </a:pPr>
            <a:r>
              <a:rPr lang="en-US" sz="1900" i="1">
                <a:solidFill>
                  <a:schemeClr val="dk1"/>
                </a:solidFill>
              </a:rPr>
              <a:t>Is the covered area really empty without any tracks?</a:t>
            </a:r>
            <a:endParaRPr/>
          </a:p>
        </p:txBody>
      </p:sp>
      <p:sp>
        <p:nvSpPr>
          <p:cNvPr id="1025" name="Google Shape;1025;p72"/>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60</a:t>
            </a:fld>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73"/>
          <p:cNvSpPr/>
          <p:nvPr/>
        </p:nvSpPr>
        <p:spPr>
          <a:xfrm>
            <a:off x="1100375" y="37275"/>
            <a:ext cx="6960600" cy="12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Statistical N</a:t>
            </a:r>
            <a:r>
              <a:rPr lang="en-US" sz="3600" b="1">
                <a:solidFill>
                  <a:schemeClr val="dk1"/>
                </a:solidFill>
                <a:latin typeface="Calibri"/>
                <a:ea typeface="Calibri"/>
                <a:cs typeface="Calibri"/>
                <a:sym typeface="Calibri"/>
              </a:rPr>
              <a:t>ature</a:t>
            </a:r>
            <a:r>
              <a:rPr lang="en-US" sz="3600" b="1" cap="none">
                <a:solidFill>
                  <a:schemeClr val="dk1"/>
                </a:solidFill>
                <a:latin typeface="Calibri"/>
                <a:ea typeface="Calibri"/>
                <a:cs typeface="Calibri"/>
                <a:sym typeface="Calibri"/>
              </a:rPr>
              <a:t> </a:t>
            </a:r>
            <a:r>
              <a:rPr lang="en-US" sz="3600" b="1">
                <a:solidFill>
                  <a:schemeClr val="dk1"/>
                </a:solidFill>
                <a:latin typeface="Calibri"/>
                <a:ea typeface="Calibri"/>
                <a:cs typeface="Calibri"/>
                <a:sym typeface="Calibri"/>
              </a:rPr>
              <a:t>of</a:t>
            </a:r>
            <a:r>
              <a:rPr lang="en-US" sz="3600" b="1" cap="none">
                <a:solidFill>
                  <a:schemeClr val="dk1"/>
                </a:solidFill>
                <a:latin typeface="Calibri"/>
                <a:ea typeface="Calibri"/>
                <a:cs typeface="Calibri"/>
                <a:sym typeface="Calibri"/>
              </a:rPr>
              <a:t> R</a:t>
            </a:r>
            <a:r>
              <a:rPr lang="en-US" sz="3600" b="1">
                <a:solidFill>
                  <a:schemeClr val="dk1"/>
                </a:solidFill>
                <a:latin typeface="Calibri"/>
                <a:ea typeface="Calibri"/>
                <a:cs typeface="Calibri"/>
                <a:sym typeface="Calibri"/>
              </a:rPr>
              <a:t>adioactivity</a:t>
            </a:r>
            <a:endParaRPr sz="3600" b="1">
              <a:solidFill>
                <a:schemeClr val="dk1"/>
              </a:solidFill>
              <a:latin typeface="Calibri"/>
              <a:ea typeface="Calibri"/>
              <a:cs typeface="Calibri"/>
              <a:sym typeface="Calibri"/>
            </a:endParaRPr>
          </a:p>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D</a:t>
            </a:r>
            <a:r>
              <a:rPr lang="en-US" sz="3600" b="1">
                <a:solidFill>
                  <a:schemeClr val="dk1"/>
                </a:solidFill>
                <a:latin typeface="Calibri"/>
                <a:ea typeface="Calibri"/>
                <a:cs typeface="Calibri"/>
                <a:sym typeface="Calibri"/>
              </a:rPr>
              <a:t>ecay</a:t>
            </a:r>
            <a:r>
              <a:rPr lang="en-US" sz="3600" b="1" cap="none">
                <a:solidFill>
                  <a:schemeClr val="dk1"/>
                </a:solidFill>
                <a:latin typeface="Calibri"/>
                <a:ea typeface="Calibri"/>
                <a:cs typeface="Calibri"/>
                <a:sym typeface="Calibri"/>
              </a:rPr>
              <a:t> </a:t>
            </a:r>
            <a:r>
              <a:rPr lang="en-US" sz="3600" b="1" i="1">
                <a:solidFill>
                  <a:schemeClr val="dk1"/>
                </a:solidFill>
                <a:latin typeface="Calibri"/>
                <a:ea typeface="Calibri"/>
                <a:cs typeface="Calibri"/>
                <a:sym typeface="Calibri"/>
              </a:rPr>
              <a:t>n</a:t>
            </a:r>
            <a:r>
              <a:rPr lang="en-US" sz="3600" b="1" cap="none">
                <a:solidFill>
                  <a:schemeClr val="dk1"/>
                </a:solidFill>
                <a:latin typeface="Calibri"/>
                <a:ea typeface="Calibri"/>
                <a:cs typeface="Calibri"/>
                <a:sym typeface="Calibri"/>
              </a:rPr>
              <a:t> - R</a:t>
            </a:r>
            <a:r>
              <a:rPr lang="en-US" sz="3600" b="1">
                <a:solidFill>
                  <a:schemeClr val="dk1"/>
                </a:solidFill>
                <a:latin typeface="Calibri"/>
                <a:ea typeface="Calibri"/>
                <a:cs typeface="Calibri"/>
                <a:sym typeface="Calibri"/>
              </a:rPr>
              <a:t>andom</a:t>
            </a:r>
            <a:r>
              <a:rPr lang="en-US" sz="3600" b="1" cap="none">
                <a:solidFill>
                  <a:schemeClr val="dk1"/>
                </a:solidFill>
                <a:latin typeface="Calibri"/>
                <a:ea typeface="Calibri"/>
                <a:cs typeface="Calibri"/>
                <a:sym typeface="Calibri"/>
              </a:rPr>
              <a:t> V</a:t>
            </a:r>
            <a:r>
              <a:rPr lang="en-US" sz="3600" b="1">
                <a:solidFill>
                  <a:schemeClr val="dk1"/>
                </a:solidFill>
                <a:latin typeface="Calibri"/>
                <a:ea typeface="Calibri"/>
                <a:cs typeface="Calibri"/>
                <a:sym typeface="Calibri"/>
              </a:rPr>
              <a:t>ariable</a:t>
            </a:r>
            <a:endParaRPr sz="3600" b="1">
              <a:solidFill>
                <a:schemeClr val="dk1"/>
              </a:solidFill>
              <a:latin typeface="Calibri"/>
              <a:ea typeface="Calibri"/>
              <a:cs typeface="Calibri"/>
              <a:sym typeface="Calibri"/>
            </a:endParaRPr>
          </a:p>
        </p:txBody>
      </p:sp>
      <p:pic>
        <p:nvPicPr>
          <p:cNvPr id="1031" name="Google Shape;1031;p73"/>
          <p:cNvPicPr preferRelativeResize="0"/>
          <p:nvPr/>
        </p:nvPicPr>
        <p:blipFill rotWithShape="1">
          <a:blip r:embed="rId3">
            <a:alphaModFix/>
          </a:blip>
          <a:srcRect/>
          <a:stretch/>
        </p:blipFill>
        <p:spPr>
          <a:xfrm>
            <a:off x="178145" y="1161376"/>
            <a:ext cx="4356484" cy="3049761"/>
          </a:xfrm>
          <a:prstGeom prst="rect">
            <a:avLst/>
          </a:prstGeom>
          <a:noFill/>
          <a:ln>
            <a:noFill/>
          </a:ln>
        </p:spPr>
      </p:pic>
      <p:pic>
        <p:nvPicPr>
          <p:cNvPr id="1032" name="Google Shape;1032;p73"/>
          <p:cNvPicPr preferRelativeResize="0"/>
          <p:nvPr/>
        </p:nvPicPr>
        <p:blipFill rotWithShape="1">
          <a:blip r:embed="rId4">
            <a:alphaModFix/>
          </a:blip>
          <a:srcRect/>
          <a:stretch/>
        </p:blipFill>
        <p:spPr>
          <a:xfrm>
            <a:off x="4495810" y="1986266"/>
            <a:ext cx="4561394" cy="3192512"/>
          </a:xfrm>
          <a:prstGeom prst="rect">
            <a:avLst/>
          </a:prstGeom>
          <a:noFill/>
          <a:ln>
            <a:noFill/>
          </a:ln>
        </p:spPr>
      </p:pic>
      <p:sp>
        <p:nvSpPr>
          <p:cNvPr id="1033" name="Google Shape;1033;p73"/>
          <p:cNvSpPr txBox="1"/>
          <p:nvPr/>
        </p:nvSpPr>
        <p:spPr>
          <a:xfrm>
            <a:off x="4515676" y="1302625"/>
            <a:ext cx="31875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Alpha</a:t>
            </a:r>
            <a:r>
              <a:rPr lang="en-US" sz="1800">
                <a:solidFill>
                  <a:schemeClr val="dk1"/>
                </a:solidFill>
                <a:latin typeface="Calibri"/>
                <a:ea typeface="Calibri"/>
                <a:cs typeface="Calibri"/>
                <a:sym typeface="Calibri"/>
              </a:rPr>
              <a:t> particle flux in time</a:t>
            </a:r>
            <a:br>
              <a:rPr lang="en-US" sz="1800">
                <a:solidFill>
                  <a:schemeClr val="dk1"/>
                </a:solidFill>
                <a:latin typeface="Calibri"/>
                <a:ea typeface="Calibri"/>
                <a:cs typeface="Calibri"/>
                <a:sym typeface="Calibri"/>
              </a:rPr>
            </a:br>
            <a:r>
              <a:rPr lang="en-US" sz="1800">
                <a:solidFill>
                  <a:schemeClr val="dk1"/>
                </a:solidFill>
                <a:latin typeface="Calibri"/>
                <a:ea typeface="Calibri"/>
                <a:cs typeface="Calibri"/>
                <a:sym typeface="Calibri"/>
              </a:rPr>
              <a:t>Flux histogram</a:t>
            </a:r>
            <a:endParaRPr sz="1800">
              <a:solidFill>
                <a:schemeClr val="dk1"/>
              </a:solidFill>
              <a:latin typeface="Calibri"/>
              <a:ea typeface="Calibri"/>
              <a:cs typeface="Calibri"/>
              <a:sym typeface="Calibri"/>
            </a:endParaRPr>
          </a:p>
        </p:txBody>
      </p:sp>
      <p:sp>
        <p:nvSpPr>
          <p:cNvPr id="1034" name="Google Shape;1034;p73"/>
          <p:cNvSpPr txBox="1"/>
          <p:nvPr/>
        </p:nvSpPr>
        <p:spPr>
          <a:xfrm>
            <a:off x="4885273" y="5178775"/>
            <a:ext cx="29259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Gama</a:t>
            </a:r>
            <a:r>
              <a:rPr lang="en-US" sz="1800">
                <a:solidFill>
                  <a:schemeClr val="dk1"/>
                </a:solidFill>
                <a:latin typeface="Calibri"/>
                <a:ea typeface="Calibri"/>
                <a:cs typeface="Calibri"/>
                <a:sym typeface="Calibri"/>
              </a:rPr>
              <a:t> particle flux in time</a:t>
            </a:r>
            <a:br>
              <a:rPr lang="en-US" sz="1800">
                <a:solidFill>
                  <a:schemeClr val="dk1"/>
                </a:solidFill>
                <a:latin typeface="Calibri"/>
                <a:ea typeface="Calibri"/>
                <a:cs typeface="Calibri"/>
                <a:sym typeface="Calibri"/>
              </a:rPr>
            </a:br>
            <a:r>
              <a:rPr lang="en-US" sz="1800">
                <a:solidFill>
                  <a:schemeClr val="dk1"/>
                </a:solidFill>
                <a:latin typeface="Calibri"/>
                <a:ea typeface="Calibri"/>
                <a:cs typeface="Calibri"/>
                <a:sym typeface="Calibri"/>
              </a:rPr>
              <a:t>Flux histogram </a:t>
            </a:r>
            <a:endParaRPr sz="1800">
              <a:solidFill>
                <a:schemeClr val="dk1"/>
              </a:solidFill>
              <a:latin typeface="Calibri"/>
              <a:ea typeface="Calibri"/>
              <a:cs typeface="Calibri"/>
              <a:sym typeface="Calibri"/>
            </a:endParaRPr>
          </a:p>
        </p:txBody>
      </p:sp>
      <p:sp>
        <p:nvSpPr>
          <p:cNvPr id="1035" name="Google Shape;1035;p73"/>
          <p:cNvSpPr/>
          <p:nvPr/>
        </p:nvSpPr>
        <p:spPr>
          <a:xfrm>
            <a:off x="254350" y="4211125"/>
            <a:ext cx="4269900" cy="2646900"/>
          </a:xfrm>
          <a:prstGeom prst="rect">
            <a:avLst/>
          </a:prstGeom>
          <a:solidFill>
            <a:srgbClr val="DAE5F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300" b="1" i="1">
                <a:solidFill>
                  <a:schemeClr val="dk1"/>
                </a:solidFill>
              </a:rPr>
              <a:t>Experiment set-up:</a:t>
            </a:r>
            <a:endParaRPr i="1">
              <a:solidFill>
                <a:schemeClr val="dk1"/>
              </a:solidFill>
            </a:endParaRPr>
          </a:p>
          <a:p>
            <a:pPr marL="0" marR="0" lvl="0" indent="0" algn="l" rtl="0">
              <a:spcBef>
                <a:spcPts val="0"/>
              </a:spcBef>
              <a:spcAft>
                <a:spcPts val="0"/>
              </a:spcAft>
              <a:buNone/>
            </a:pPr>
            <a:r>
              <a:rPr lang="en-US">
                <a:solidFill>
                  <a:schemeClr val="dk1"/>
                </a:solidFill>
              </a:rPr>
              <a:t>Particle </a:t>
            </a:r>
            <a:r>
              <a:rPr lang="en-US">
                <a:solidFill>
                  <a:schemeClr val="dk1"/>
                </a:solidFill>
                <a:latin typeface="Arial"/>
                <a:ea typeface="Arial"/>
                <a:cs typeface="Arial"/>
                <a:sym typeface="Arial"/>
              </a:rPr>
              <a:t>camera and computer, </a:t>
            </a:r>
            <a:r>
              <a:rPr lang="en-US">
                <a:solidFill>
                  <a:schemeClr val="dk1"/>
                </a:solidFill>
              </a:rPr>
              <a:t>SZZ alfa placed in the holder, multihole output is selected, radiation source close to the detector</a:t>
            </a:r>
            <a:endParaRPr>
              <a:solidFill>
                <a:schemeClr val="dk1"/>
              </a:solidFill>
              <a:latin typeface="Arial"/>
              <a:ea typeface="Arial"/>
              <a:cs typeface="Arial"/>
              <a:sym typeface="Arial"/>
            </a:endParaRPr>
          </a:p>
          <a:p>
            <a:pPr marL="0" marR="0" lvl="0" indent="0" algn="l" rtl="0">
              <a:spcBef>
                <a:spcPts val="0"/>
              </a:spcBef>
              <a:spcAft>
                <a:spcPts val="0"/>
              </a:spcAft>
              <a:buNone/>
            </a:pPr>
            <a:r>
              <a:rPr lang="en-US" b="1" i="1">
                <a:solidFill>
                  <a:schemeClr val="dk1"/>
                </a:solidFill>
              </a:rPr>
              <a:t>Settings: </a:t>
            </a:r>
            <a:endParaRPr b="1" i="1">
              <a:solidFill>
                <a:schemeClr val="dk1"/>
              </a:solidFill>
            </a:endParaRPr>
          </a:p>
          <a:p>
            <a:pPr marL="0" marR="0" lvl="0" indent="0" algn="l" rtl="0">
              <a:spcBef>
                <a:spcPts val="0"/>
              </a:spcBef>
              <a:spcAft>
                <a:spcPts val="0"/>
              </a:spcAft>
              <a:buNone/>
            </a:pPr>
            <a:r>
              <a:rPr lang="en-US" i="1">
                <a:solidFill>
                  <a:schemeClr val="dk1"/>
                </a:solidFill>
                <a:latin typeface="Arial"/>
                <a:ea typeface="Arial"/>
                <a:cs typeface="Arial"/>
                <a:sym typeface="Arial"/>
              </a:rPr>
              <a:t>Exp. count: </a:t>
            </a:r>
            <a:r>
              <a:rPr lang="en-US">
                <a:solidFill>
                  <a:schemeClr val="dk1"/>
                </a:solidFill>
              </a:rPr>
              <a:t>200</a:t>
            </a:r>
            <a:r>
              <a:rPr lang="en-US">
                <a:solidFill>
                  <a:schemeClr val="dk1"/>
                </a:solidFill>
                <a:latin typeface="Arial"/>
                <a:ea typeface="Arial"/>
                <a:cs typeface="Arial"/>
                <a:sym typeface="Arial"/>
              </a:rPr>
              <a:t>	</a:t>
            </a:r>
            <a:r>
              <a:rPr lang="en-US">
                <a:solidFill>
                  <a:schemeClr val="dk1"/>
                </a:solidFill>
              </a:rPr>
              <a:t>		</a:t>
            </a:r>
            <a:r>
              <a:rPr lang="en-US" i="1">
                <a:solidFill>
                  <a:schemeClr val="dk1"/>
                </a:solidFill>
              </a:rPr>
              <a:t>Continuous m.: </a:t>
            </a:r>
            <a:r>
              <a:rPr lang="en-US">
                <a:solidFill>
                  <a:schemeClr val="dk1"/>
                </a:solidFill>
              </a:rPr>
              <a:t>YES</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Mode: </a:t>
            </a:r>
            <a:r>
              <a:rPr lang="en-US">
                <a:solidFill>
                  <a:schemeClr val="dk1"/>
                </a:solidFill>
                <a:latin typeface="Arial"/>
                <a:ea typeface="Arial"/>
                <a:cs typeface="Arial"/>
                <a:sym typeface="Arial"/>
              </a:rPr>
              <a:t>Spectrometer 		</a:t>
            </a:r>
            <a:r>
              <a:rPr lang="en-US" i="1">
                <a:solidFill>
                  <a:schemeClr val="dk1"/>
                </a:solidFill>
                <a:latin typeface="Arial"/>
                <a:ea typeface="Arial"/>
                <a:cs typeface="Arial"/>
                <a:sym typeface="Arial"/>
              </a:rPr>
              <a:t>Exp. time: </a:t>
            </a:r>
            <a:r>
              <a:rPr lang="en-US">
                <a:solidFill>
                  <a:schemeClr val="dk1"/>
                </a:solidFill>
              </a:rPr>
              <a:t>0.05</a:t>
            </a:r>
            <a:r>
              <a:rPr lang="en-US">
                <a:solidFill>
                  <a:schemeClr val="dk1"/>
                </a:solidFill>
                <a:latin typeface="Arial"/>
                <a:ea typeface="Arial"/>
                <a:cs typeface="Arial"/>
                <a:sym typeface="Arial"/>
              </a:rPr>
              <a:t> s</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Analysis type: </a:t>
            </a:r>
            <a:r>
              <a:rPr lang="en-US">
                <a:solidFill>
                  <a:schemeClr val="dk1"/>
                </a:solidFill>
                <a:latin typeface="Arial"/>
                <a:ea typeface="Arial"/>
                <a:cs typeface="Arial"/>
                <a:sym typeface="Arial"/>
              </a:rPr>
              <a:t>Basic 		</a:t>
            </a:r>
            <a:r>
              <a:rPr lang="en-US" i="1">
                <a:solidFill>
                  <a:schemeClr val="dk1"/>
                </a:solidFill>
                <a:latin typeface="Arial"/>
                <a:ea typeface="Arial"/>
                <a:cs typeface="Arial"/>
                <a:sym typeface="Arial"/>
              </a:rPr>
              <a:t>Min. level: </a:t>
            </a:r>
            <a:r>
              <a:rPr lang="en-US">
                <a:solidFill>
                  <a:schemeClr val="dk1"/>
                </a:solidFill>
                <a:latin typeface="Arial"/>
                <a:ea typeface="Arial"/>
                <a:cs typeface="Arial"/>
                <a:sym typeface="Arial"/>
              </a:rPr>
              <a:t>0</a:t>
            </a:r>
            <a:endParaRPr sz="1000"/>
          </a:p>
          <a:p>
            <a:pPr marL="0" marR="0" lvl="0" indent="0" algn="l" rtl="0">
              <a:spcBef>
                <a:spcPts val="0"/>
              </a:spcBef>
              <a:spcAft>
                <a:spcPts val="0"/>
              </a:spcAft>
              <a:buNone/>
            </a:pPr>
            <a:r>
              <a:rPr lang="en-US" i="1">
                <a:solidFill>
                  <a:schemeClr val="dk1"/>
                </a:solidFill>
                <a:latin typeface="Arial"/>
                <a:ea typeface="Arial"/>
                <a:cs typeface="Arial"/>
                <a:sym typeface="Arial"/>
              </a:rPr>
              <a:t>Bias voltage: </a:t>
            </a:r>
            <a:r>
              <a:rPr lang="en-US">
                <a:solidFill>
                  <a:schemeClr val="dk1"/>
                </a:solidFill>
                <a:latin typeface="Arial"/>
                <a:ea typeface="Arial"/>
                <a:cs typeface="Arial"/>
                <a:sym typeface="Arial"/>
              </a:rPr>
              <a:t>20V 		</a:t>
            </a:r>
            <a:r>
              <a:rPr lang="en-US" i="1">
                <a:solidFill>
                  <a:schemeClr val="dk1"/>
                </a:solidFill>
                <a:latin typeface="Arial"/>
                <a:ea typeface="Arial"/>
                <a:cs typeface="Arial"/>
                <a:sym typeface="Arial"/>
              </a:rPr>
              <a:t>Max. level: </a:t>
            </a:r>
            <a:r>
              <a:rPr lang="en-US">
                <a:solidFill>
                  <a:schemeClr val="dk1"/>
                </a:solidFill>
                <a:latin typeface="Arial"/>
                <a:ea typeface="Arial"/>
                <a:cs typeface="Arial"/>
                <a:sym typeface="Arial"/>
              </a:rPr>
              <a:t>20</a:t>
            </a:r>
            <a:endParaRPr sz="1000"/>
          </a:p>
          <a:p>
            <a:pPr marL="0" marR="0" lvl="0" indent="0" algn="l" rtl="0">
              <a:spcBef>
                <a:spcPts val="0"/>
              </a:spcBef>
              <a:spcAft>
                <a:spcPts val="0"/>
              </a:spcAft>
              <a:buNone/>
            </a:pPr>
            <a:r>
              <a:rPr lang="en-US" i="1">
                <a:solidFill>
                  <a:schemeClr val="dk1"/>
                </a:solidFill>
              </a:rPr>
              <a:t>Integral mode: </a:t>
            </a:r>
            <a:r>
              <a:rPr lang="en-US">
                <a:solidFill>
                  <a:schemeClr val="dk1"/>
                </a:solidFill>
              </a:rPr>
              <a:t>No	</a:t>
            </a:r>
            <a:r>
              <a:rPr lang="en-US">
                <a:solidFill>
                  <a:schemeClr val="dk1"/>
                </a:solidFill>
                <a:latin typeface="Arial"/>
                <a:ea typeface="Arial"/>
                <a:cs typeface="Arial"/>
                <a:sym typeface="Arial"/>
              </a:rPr>
              <a:t>	</a:t>
            </a:r>
            <a:r>
              <a:rPr lang="en-US" i="1">
                <a:solidFill>
                  <a:schemeClr val="dk1"/>
                </a:solidFill>
                <a:latin typeface="Arial"/>
                <a:ea typeface="Arial"/>
                <a:cs typeface="Arial"/>
                <a:sym typeface="Arial"/>
              </a:rPr>
              <a:t>Colormap: </a:t>
            </a:r>
            <a:r>
              <a:rPr lang="en-US">
                <a:solidFill>
                  <a:schemeClr val="dk1"/>
                </a:solidFill>
                <a:latin typeface="Arial"/>
                <a:ea typeface="Arial"/>
                <a:cs typeface="Arial"/>
                <a:sym typeface="Arial"/>
              </a:rPr>
              <a:t>Hot</a:t>
            </a:r>
            <a:endParaRPr>
              <a:solidFill>
                <a:schemeClr val="dk1"/>
              </a:solidFill>
              <a:latin typeface="Arial"/>
              <a:ea typeface="Arial"/>
              <a:cs typeface="Arial"/>
              <a:sym typeface="Arial"/>
            </a:endParaRPr>
          </a:p>
          <a:p>
            <a:pPr marL="0" lvl="0" indent="0" algn="l" rtl="0">
              <a:spcBef>
                <a:spcPts val="0"/>
              </a:spcBef>
              <a:spcAft>
                <a:spcPts val="0"/>
              </a:spcAft>
              <a:buNone/>
            </a:pPr>
            <a:r>
              <a:rPr lang="en-US" sz="1300" b="1">
                <a:solidFill>
                  <a:schemeClr val="dk1"/>
                </a:solidFill>
              </a:rPr>
              <a:t>Visual Tools:</a:t>
            </a:r>
            <a:r>
              <a:rPr lang="en-US" sz="1300">
                <a:solidFill>
                  <a:schemeClr val="dk1"/>
                </a:solidFill>
              </a:rPr>
              <a:t> Histograms of particle properties - Energy all frames (tab Alpha or tab Gamma)</a:t>
            </a:r>
            <a:endParaRPr>
              <a:solidFill>
                <a:schemeClr val="dk1"/>
              </a:solidFill>
            </a:endParaRPr>
          </a:p>
        </p:txBody>
      </p:sp>
      <p:pic>
        <p:nvPicPr>
          <p:cNvPr id="1036" name="Google Shape;1036;p73"/>
          <p:cNvPicPr preferRelativeResize="0"/>
          <p:nvPr/>
        </p:nvPicPr>
        <p:blipFill rotWithShape="1">
          <a:blip r:embed="rId5">
            <a:alphaModFix/>
          </a:blip>
          <a:srcRect/>
          <a:stretch/>
        </p:blipFill>
        <p:spPr>
          <a:xfrm>
            <a:off x="5038388" y="5825273"/>
            <a:ext cx="1694688" cy="646500"/>
          </a:xfrm>
          <a:prstGeom prst="rect">
            <a:avLst/>
          </a:prstGeom>
          <a:noFill/>
          <a:ln>
            <a:noFill/>
          </a:ln>
        </p:spPr>
      </p:pic>
      <p:sp>
        <p:nvSpPr>
          <p:cNvPr id="1037" name="Google Shape;1037;p73"/>
          <p:cNvSpPr txBox="1"/>
          <p:nvPr/>
        </p:nvSpPr>
        <p:spPr>
          <a:xfrm>
            <a:off x="4885275" y="6370650"/>
            <a:ext cx="21081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500">
                <a:latin typeface="Calibri"/>
                <a:ea typeface="Calibri"/>
                <a:cs typeface="Calibri"/>
                <a:sym typeface="Calibri"/>
              </a:rPr>
              <a:t>Poisson Distribution</a:t>
            </a:r>
            <a:endParaRPr sz="1500"/>
          </a:p>
        </p:txBody>
      </p:sp>
      <p:pic>
        <p:nvPicPr>
          <p:cNvPr id="1038" name="Google Shape;1038;p73"/>
          <p:cNvPicPr preferRelativeResize="0"/>
          <p:nvPr/>
        </p:nvPicPr>
        <p:blipFill rotWithShape="1">
          <a:blip r:embed="rId6">
            <a:alphaModFix/>
          </a:blip>
          <a:srcRect t="25514" r="32709" b="11702"/>
          <a:stretch/>
        </p:blipFill>
        <p:spPr>
          <a:xfrm>
            <a:off x="6867375" y="5611944"/>
            <a:ext cx="2108100" cy="1174206"/>
          </a:xfrm>
          <a:prstGeom prst="rect">
            <a:avLst/>
          </a:prstGeom>
          <a:noFill/>
          <a:ln>
            <a:noFill/>
          </a:ln>
        </p:spPr>
      </p:pic>
      <p:sp>
        <p:nvSpPr>
          <p:cNvPr id="1039" name="Google Shape;1039;p73"/>
          <p:cNvSpPr txBox="1">
            <a:spLocks noGrp="1"/>
          </p:cNvSpPr>
          <p:nvPr>
            <p:ph type="sldNum" idx="12"/>
          </p:nvPr>
        </p:nvSpPr>
        <p:spPr>
          <a:xfrm>
            <a:off x="-693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61</a:t>
            </a:fld>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44" name="Google Shape;1044;p74"/>
          <p:cNvSpPr/>
          <p:nvPr/>
        </p:nvSpPr>
        <p:spPr>
          <a:xfrm>
            <a:off x="755577" y="187223"/>
            <a:ext cx="7260664"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600" b="1">
                <a:solidFill>
                  <a:schemeClr val="dk1"/>
                </a:solidFill>
                <a:latin typeface="Arial"/>
                <a:ea typeface="Arial"/>
                <a:cs typeface="Arial"/>
                <a:sym typeface="Arial"/>
              </a:rPr>
              <a:t>Background Radiation with Origin in Space</a:t>
            </a:r>
            <a:endParaRPr sz="3600" b="1">
              <a:solidFill>
                <a:schemeClr val="dk1"/>
              </a:solidFill>
              <a:latin typeface="Arial"/>
              <a:ea typeface="Arial"/>
              <a:cs typeface="Arial"/>
              <a:sym typeface="Arial"/>
            </a:endParaRPr>
          </a:p>
        </p:txBody>
      </p:sp>
      <p:sp>
        <p:nvSpPr>
          <p:cNvPr id="1045" name="Google Shape;1045;p74"/>
          <p:cNvSpPr txBox="1"/>
          <p:nvPr/>
        </p:nvSpPr>
        <p:spPr>
          <a:xfrm>
            <a:off x="755576" y="2038810"/>
            <a:ext cx="7982023" cy="1631216"/>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000" i="1">
                <a:solidFill>
                  <a:schemeClr val="dk1"/>
                </a:solidFill>
                <a:latin typeface="Arial"/>
                <a:ea typeface="Arial"/>
                <a:cs typeface="Arial"/>
                <a:sym typeface="Arial"/>
              </a:rPr>
              <a:t>Exemplar frames measured at different conditions:</a:t>
            </a:r>
            <a:br>
              <a:rPr lang="en-US" sz="2000" i="1">
                <a:solidFill>
                  <a:schemeClr val="dk1"/>
                </a:solidFill>
                <a:latin typeface="Arial"/>
                <a:ea typeface="Arial"/>
                <a:cs typeface="Arial"/>
                <a:sym typeface="Arial"/>
              </a:rPr>
            </a:br>
            <a:r>
              <a:rPr lang="en-US" sz="2000" i="1">
                <a:solidFill>
                  <a:schemeClr val="dk1"/>
                </a:solidFill>
                <a:latin typeface="Arial"/>
                <a:ea typeface="Arial"/>
                <a:cs typeface="Arial"/>
                <a:sym typeface="Arial"/>
              </a:rPr>
              <a:t>one frame represents response acquired at the vertically oriented sensor at the airport. The next one was acquired on board of the airplane on the standard flight level at the vertical sensor orientation and the last one at the horizontal sensor orientation.</a:t>
            </a:r>
            <a:endParaRPr sz="2400" i="1">
              <a:solidFill>
                <a:srgbClr val="FF0000"/>
              </a:solidFill>
              <a:latin typeface="Arial"/>
              <a:ea typeface="Arial"/>
              <a:cs typeface="Arial"/>
              <a:sym typeface="Arial"/>
            </a:endParaRPr>
          </a:p>
        </p:txBody>
      </p:sp>
      <p:pic>
        <p:nvPicPr>
          <p:cNvPr id="1046" name="Google Shape;1046;p74"/>
          <p:cNvPicPr preferRelativeResize="0"/>
          <p:nvPr/>
        </p:nvPicPr>
        <p:blipFill rotWithShape="1">
          <a:blip r:embed="rId3">
            <a:alphaModFix/>
          </a:blip>
          <a:srcRect/>
          <a:stretch/>
        </p:blipFill>
        <p:spPr>
          <a:xfrm>
            <a:off x="522179" y="3708048"/>
            <a:ext cx="2495550" cy="2381250"/>
          </a:xfrm>
          <a:prstGeom prst="rect">
            <a:avLst/>
          </a:prstGeom>
          <a:noFill/>
          <a:ln>
            <a:noFill/>
          </a:ln>
        </p:spPr>
      </p:pic>
      <p:pic>
        <p:nvPicPr>
          <p:cNvPr id="1047" name="Google Shape;1047;p74"/>
          <p:cNvPicPr preferRelativeResize="0"/>
          <p:nvPr/>
        </p:nvPicPr>
        <p:blipFill rotWithShape="1">
          <a:blip r:embed="rId4">
            <a:alphaModFix/>
          </a:blip>
          <a:srcRect/>
          <a:stretch/>
        </p:blipFill>
        <p:spPr>
          <a:xfrm>
            <a:off x="6126274" y="3708053"/>
            <a:ext cx="2495550" cy="2381250"/>
          </a:xfrm>
          <a:prstGeom prst="rect">
            <a:avLst/>
          </a:prstGeom>
          <a:noFill/>
          <a:ln>
            <a:noFill/>
          </a:ln>
        </p:spPr>
      </p:pic>
      <p:pic>
        <p:nvPicPr>
          <p:cNvPr id="1048" name="Google Shape;1048;p74"/>
          <p:cNvPicPr preferRelativeResize="0"/>
          <p:nvPr/>
        </p:nvPicPr>
        <p:blipFill rotWithShape="1">
          <a:blip r:embed="rId5">
            <a:alphaModFix/>
          </a:blip>
          <a:srcRect/>
          <a:stretch/>
        </p:blipFill>
        <p:spPr>
          <a:xfrm>
            <a:off x="3324234" y="3708044"/>
            <a:ext cx="2495550" cy="2381250"/>
          </a:xfrm>
          <a:prstGeom prst="rect">
            <a:avLst/>
          </a:prstGeom>
          <a:noFill/>
          <a:ln>
            <a:noFill/>
          </a:ln>
        </p:spPr>
      </p:pic>
      <p:sp>
        <p:nvSpPr>
          <p:cNvPr id="1049" name="Google Shape;1049;p74"/>
          <p:cNvSpPr txBox="1"/>
          <p:nvPr/>
        </p:nvSpPr>
        <p:spPr>
          <a:xfrm>
            <a:off x="664135" y="1292877"/>
            <a:ext cx="768282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dk1"/>
                </a:solidFill>
                <a:latin typeface="Arial"/>
                <a:ea typeface="Arial"/>
                <a:cs typeface="Arial"/>
                <a:sym typeface="Arial"/>
              </a:rPr>
              <a:t>Detection of cosmic muons and their contribution to background radiation on the ground.</a:t>
            </a:r>
            <a:endParaRPr sz="2400">
              <a:solidFill>
                <a:srgbClr val="FF0000"/>
              </a:solidFill>
              <a:latin typeface="Arial"/>
              <a:ea typeface="Arial"/>
              <a:cs typeface="Arial"/>
              <a:sym typeface="Arial"/>
            </a:endParaRPr>
          </a:p>
        </p:txBody>
      </p:sp>
      <p:sp>
        <p:nvSpPr>
          <p:cNvPr id="1050" name="Google Shape;1050;p74"/>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62</a:t>
            </a:fld>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54"/>
        <p:cNvGrpSpPr/>
        <p:nvPr/>
      </p:nvGrpSpPr>
      <p:grpSpPr>
        <a:xfrm>
          <a:off x="0" y="0"/>
          <a:ext cx="0" cy="0"/>
          <a:chOff x="0" y="0"/>
          <a:chExt cx="0" cy="0"/>
        </a:xfrm>
      </p:grpSpPr>
      <p:pic>
        <p:nvPicPr>
          <p:cNvPr id="1055" name="Google Shape;1055;p75"/>
          <p:cNvPicPr preferRelativeResize="0">
            <a:picLocks noGrp="1"/>
          </p:cNvPicPr>
          <p:nvPr>
            <p:ph type="body" idx="1"/>
          </p:nvPr>
        </p:nvPicPr>
        <p:blipFill rotWithShape="1">
          <a:blip r:embed="rId3">
            <a:alphaModFix/>
          </a:blip>
          <a:srcRect/>
          <a:stretch/>
        </p:blipFill>
        <p:spPr>
          <a:xfrm>
            <a:off x="133475" y="1838858"/>
            <a:ext cx="3282600" cy="3180300"/>
          </a:xfrm>
          <a:prstGeom prst="rect">
            <a:avLst/>
          </a:prstGeom>
          <a:noFill/>
          <a:ln>
            <a:noFill/>
          </a:ln>
        </p:spPr>
      </p:pic>
      <p:sp>
        <p:nvSpPr>
          <p:cNvPr id="1056" name="Google Shape;1056;p75"/>
          <p:cNvSpPr/>
          <p:nvPr/>
        </p:nvSpPr>
        <p:spPr>
          <a:xfrm>
            <a:off x="1157175" y="234126"/>
            <a:ext cx="6583800" cy="1397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300" b="1" cap="none">
                <a:solidFill>
                  <a:schemeClr val="dk1"/>
                </a:solidFill>
                <a:latin typeface="Calibri"/>
                <a:ea typeface="Calibri"/>
                <a:cs typeface="Calibri"/>
                <a:sym typeface="Calibri"/>
              </a:rPr>
              <a:t>L</a:t>
            </a:r>
            <a:r>
              <a:rPr lang="en-US" sz="4300" b="1">
                <a:solidFill>
                  <a:schemeClr val="dk1"/>
                </a:solidFill>
                <a:latin typeface="Calibri"/>
                <a:ea typeface="Calibri"/>
                <a:cs typeface="Calibri"/>
                <a:sym typeface="Calibri"/>
              </a:rPr>
              <a:t>inear</a:t>
            </a:r>
            <a:r>
              <a:rPr lang="en-US" sz="4300" b="1" cap="none">
                <a:solidFill>
                  <a:schemeClr val="dk1"/>
                </a:solidFill>
                <a:latin typeface="Calibri"/>
                <a:ea typeface="Calibri"/>
                <a:cs typeface="Calibri"/>
                <a:sym typeface="Calibri"/>
              </a:rPr>
              <a:t> T</a:t>
            </a:r>
            <a:r>
              <a:rPr lang="en-US" sz="4300" b="1">
                <a:solidFill>
                  <a:schemeClr val="dk1"/>
                </a:solidFill>
                <a:latin typeface="Calibri"/>
                <a:ea typeface="Calibri"/>
                <a:cs typeface="Calibri"/>
                <a:sym typeface="Calibri"/>
              </a:rPr>
              <a:t>racks of </a:t>
            </a:r>
            <a:r>
              <a:rPr lang="en-US" sz="4300" b="1" cap="none">
                <a:solidFill>
                  <a:schemeClr val="dk1"/>
                </a:solidFill>
                <a:latin typeface="Calibri"/>
                <a:ea typeface="Calibri"/>
                <a:cs typeface="Calibri"/>
                <a:sym typeface="Calibri"/>
              </a:rPr>
              <a:t>I</a:t>
            </a:r>
            <a:r>
              <a:rPr lang="en-US" sz="4300" b="1">
                <a:solidFill>
                  <a:schemeClr val="dk1"/>
                </a:solidFill>
                <a:latin typeface="Calibri"/>
                <a:ea typeface="Calibri"/>
                <a:cs typeface="Calibri"/>
                <a:sym typeface="Calibri"/>
              </a:rPr>
              <a:t>nteracting</a:t>
            </a:r>
            <a:r>
              <a:rPr lang="en-US" sz="4300" b="1" cap="none">
                <a:solidFill>
                  <a:schemeClr val="dk1"/>
                </a:solidFill>
                <a:latin typeface="Calibri"/>
                <a:ea typeface="Calibri"/>
                <a:cs typeface="Calibri"/>
                <a:sym typeface="Calibri"/>
              </a:rPr>
              <a:t> P</a:t>
            </a:r>
            <a:r>
              <a:rPr lang="en-US" sz="4300" b="1">
                <a:solidFill>
                  <a:schemeClr val="dk1"/>
                </a:solidFill>
                <a:latin typeface="Calibri"/>
                <a:ea typeface="Calibri"/>
                <a:cs typeface="Calibri"/>
                <a:sym typeface="Calibri"/>
              </a:rPr>
              <a:t>articles</a:t>
            </a:r>
            <a:r>
              <a:rPr lang="en-US" sz="4300" b="1" cap="none">
                <a:solidFill>
                  <a:schemeClr val="dk1"/>
                </a:solidFill>
                <a:latin typeface="Calibri"/>
                <a:ea typeface="Calibri"/>
                <a:cs typeface="Calibri"/>
                <a:sym typeface="Calibri"/>
              </a:rPr>
              <a:t> </a:t>
            </a:r>
            <a:r>
              <a:rPr lang="en-US" sz="4300" b="1">
                <a:solidFill>
                  <a:schemeClr val="dk1"/>
                </a:solidFill>
                <a:latin typeface="Calibri"/>
                <a:ea typeface="Calibri"/>
                <a:cs typeface="Calibri"/>
                <a:sym typeface="Calibri"/>
              </a:rPr>
              <a:t>at</a:t>
            </a:r>
            <a:r>
              <a:rPr lang="en-US" sz="4300" b="1" cap="none">
                <a:solidFill>
                  <a:schemeClr val="dk1"/>
                </a:solidFill>
                <a:latin typeface="Calibri"/>
                <a:ea typeface="Calibri"/>
                <a:cs typeface="Calibri"/>
                <a:sym typeface="Calibri"/>
              </a:rPr>
              <a:t> the P</a:t>
            </a:r>
            <a:r>
              <a:rPr lang="en-US" sz="4300" b="1">
                <a:solidFill>
                  <a:schemeClr val="dk1"/>
                </a:solidFill>
                <a:latin typeface="Calibri"/>
                <a:ea typeface="Calibri"/>
                <a:cs typeface="Calibri"/>
                <a:sym typeface="Calibri"/>
              </a:rPr>
              <a:t>olar</a:t>
            </a:r>
            <a:r>
              <a:rPr lang="en-US" sz="4300" b="1" cap="none">
                <a:solidFill>
                  <a:schemeClr val="dk1"/>
                </a:solidFill>
                <a:latin typeface="Calibri"/>
                <a:ea typeface="Calibri"/>
                <a:cs typeface="Calibri"/>
                <a:sym typeface="Calibri"/>
              </a:rPr>
              <a:t> An</a:t>
            </a:r>
            <a:r>
              <a:rPr lang="en-US" sz="4300" b="1">
                <a:solidFill>
                  <a:schemeClr val="dk1"/>
                </a:solidFill>
                <a:latin typeface="Calibri"/>
                <a:ea typeface="Calibri"/>
                <a:cs typeface="Calibri"/>
                <a:sym typeface="Calibri"/>
              </a:rPr>
              <a:t>gle</a:t>
            </a:r>
            <a:endParaRPr sz="4300" b="1">
              <a:solidFill>
                <a:schemeClr val="dk1"/>
              </a:solidFill>
              <a:latin typeface="Calibri"/>
              <a:ea typeface="Calibri"/>
              <a:cs typeface="Calibri"/>
              <a:sym typeface="Calibri"/>
            </a:endParaRPr>
          </a:p>
        </p:txBody>
      </p:sp>
      <p:pic>
        <p:nvPicPr>
          <p:cNvPr id="1057" name="Google Shape;1057;p75"/>
          <p:cNvPicPr preferRelativeResize="0"/>
          <p:nvPr/>
        </p:nvPicPr>
        <p:blipFill rotWithShape="1">
          <a:blip r:embed="rId4">
            <a:alphaModFix/>
          </a:blip>
          <a:srcRect/>
          <a:stretch/>
        </p:blipFill>
        <p:spPr>
          <a:xfrm>
            <a:off x="3534679" y="1892322"/>
            <a:ext cx="5132040" cy="3180207"/>
          </a:xfrm>
          <a:prstGeom prst="rect">
            <a:avLst/>
          </a:prstGeom>
          <a:noFill/>
          <a:ln>
            <a:noFill/>
          </a:ln>
        </p:spPr>
      </p:pic>
      <p:sp>
        <p:nvSpPr>
          <p:cNvPr id="1058" name="Google Shape;1058;p75"/>
          <p:cNvSpPr txBox="1"/>
          <p:nvPr/>
        </p:nvSpPr>
        <p:spPr>
          <a:xfrm>
            <a:off x="133475" y="5226775"/>
            <a:ext cx="8841000" cy="10620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Clr>
                <a:schemeClr val="dk1"/>
              </a:buClr>
              <a:buSzPts val="1900"/>
              <a:buChar char="●"/>
            </a:pPr>
            <a:r>
              <a:rPr lang="en-US" sz="1900">
                <a:solidFill>
                  <a:schemeClr val="dk1"/>
                </a:solidFill>
              </a:rPr>
              <a:t>Significantly different results of muon observation are obtained in dependence on the detector orientation</a:t>
            </a:r>
            <a:endParaRPr sz="1900">
              <a:solidFill>
                <a:schemeClr val="dk1"/>
              </a:solidFill>
            </a:endParaRPr>
          </a:p>
          <a:p>
            <a:pPr marL="457200" lvl="0" indent="-349250" algn="l" rtl="0">
              <a:spcBef>
                <a:spcPts val="0"/>
              </a:spcBef>
              <a:spcAft>
                <a:spcPts val="0"/>
              </a:spcAft>
              <a:buClr>
                <a:schemeClr val="dk1"/>
              </a:buClr>
              <a:buSzPts val="1900"/>
              <a:buChar char="●"/>
            </a:pPr>
            <a:r>
              <a:rPr lang="en-US" sz="1900">
                <a:solidFill>
                  <a:schemeClr val="dk1"/>
                </a:solidFill>
              </a:rPr>
              <a:t>Note the typical dimensions of Timepix sensor 14 x 14 x 0.3 mm (w x l x h)</a:t>
            </a:r>
            <a:endParaRPr sz="1900">
              <a:solidFill>
                <a:schemeClr val="dk1"/>
              </a:solidFill>
            </a:endParaRPr>
          </a:p>
        </p:txBody>
      </p:sp>
      <p:sp>
        <p:nvSpPr>
          <p:cNvPr id="1059" name="Google Shape;1059;p75"/>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63</a:t>
            </a:fld>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63"/>
        <p:cNvGrpSpPr/>
        <p:nvPr/>
      </p:nvGrpSpPr>
      <p:grpSpPr>
        <a:xfrm>
          <a:off x="0" y="0"/>
          <a:ext cx="0" cy="0"/>
          <a:chOff x="0" y="0"/>
          <a:chExt cx="0" cy="0"/>
        </a:xfrm>
      </p:grpSpPr>
      <p:sp>
        <p:nvSpPr>
          <p:cNvPr id="1064" name="Google Shape;1064;p76"/>
          <p:cNvSpPr/>
          <p:nvPr/>
        </p:nvSpPr>
        <p:spPr>
          <a:xfrm>
            <a:off x="1034669" y="160557"/>
            <a:ext cx="8607300" cy="12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WHY MUONS OF LOW INCLINATION </a:t>
            </a:r>
            <a:br>
              <a:rPr lang="en-US" sz="3600" b="1" cap="none">
                <a:solidFill>
                  <a:schemeClr val="dk1"/>
                </a:solidFill>
                <a:latin typeface="Calibri"/>
                <a:ea typeface="Calibri"/>
                <a:cs typeface="Calibri"/>
                <a:sym typeface="Calibri"/>
              </a:rPr>
            </a:br>
            <a:r>
              <a:rPr lang="en-US" sz="3600" b="1" cap="none">
                <a:solidFill>
                  <a:schemeClr val="dk1"/>
                </a:solidFill>
                <a:latin typeface="Calibri"/>
                <a:ea typeface="Calibri"/>
                <a:cs typeface="Calibri"/>
                <a:sym typeface="Calibri"/>
              </a:rPr>
              <a:t>DO NOT REACH TO GROUND?</a:t>
            </a:r>
            <a:endParaRPr sz="3600" b="1">
              <a:solidFill>
                <a:schemeClr val="dk1"/>
              </a:solidFill>
              <a:latin typeface="Calibri"/>
              <a:ea typeface="Calibri"/>
              <a:cs typeface="Calibri"/>
              <a:sym typeface="Calibri"/>
            </a:endParaRPr>
          </a:p>
        </p:txBody>
      </p:sp>
      <p:sp>
        <p:nvSpPr>
          <p:cNvPr id="1065" name="Google Shape;1065;p76"/>
          <p:cNvSpPr txBox="1"/>
          <p:nvPr/>
        </p:nvSpPr>
        <p:spPr>
          <a:xfrm>
            <a:off x="640469" y="1513248"/>
            <a:ext cx="8500500" cy="3417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Half-life of muons is: 2,2 </a:t>
            </a:r>
            <a:r>
              <a:rPr lang="en-US" sz="1800">
                <a:solidFill>
                  <a:schemeClr val="dk1"/>
                </a:solidFill>
                <a:latin typeface="Noto Sans Symbols"/>
                <a:ea typeface="Noto Sans Symbols"/>
                <a:cs typeface="Noto Sans Symbols"/>
                <a:sym typeface="Noto Sans Symbols"/>
              </a:rPr>
              <a:t>μ</a:t>
            </a:r>
            <a:r>
              <a:rPr lang="en-US" sz="1800">
                <a:solidFill>
                  <a:schemeClr val="dk1"/>
                </a:solidFill>
                <a:latin typeface="Calibri"/>
                <a:ea typeface="Calibri"/>
                <a:cs typeface="Calibri"/>
                <a:sym typeface="Calibri"/>
              </a:rPr>
              <a:t>s.</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long distance can be reached until it decays?</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Presumption, muon was created at altitude of 10 km, its velocity is 0,999</a:t>
            </a:r>
            <a:r>
              <a:rPr lang="en-US" sz="1800" i="1">
                <a:solidFill>
                  <a:schemeClr val="dk1"/>
                </a:solidFill>
                <a:latin typeface="Calibri"/>
                <a:ea typeface="Calibri"/>
                <a:cs typeface="Calibri"/>
                <a:sym typeface="Calibri"/>
              </a:rPr>
              <a:t>c</a:t>
            </a:r>
            <a:r>
              <a:rPr lang="en-US" sz="1800">
                <a:solidFill>
                  <a:schemeClr val="dk1"/>
                </a:solidFill>
                <a:latin typeface="Calibri"/>
                <a:ea typeface="Calibri"/>
                <a:cs typeface="Calibri"/>
                <a:sym typeface="Calibri"/>
              </a:rPr>
              <a:t>.</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Can it reach the ground?</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Classical physics:                                                             It can not reach the ground</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STR:                                                                                   It can reach the ground</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                                                                                           (in dependence inclination on angle)</a:t>
            </a:r>
            <a:endParaRPr sz="1800">
              <a:solidFill>
                <a:schemeClr val="dk1"/>
              </a:solidFill>
              <a:latin typeface="Calibri"/>
              <a:ea typeface="Calibri"/>
              <a:cs typeface="Calibri"/>
              <a:sym typeface="Calibri"/>
            </a:endParaRPr>
          </a:p>
        </p:txBody>
      </p:sp>
      <p:sp>
        <p:nvSpPr>
          <p:cNvPr id="1066" name="Google Shape;1066;p76"/>
          <p:cNvSpPr/>
          <p:nvPr/>
        </p:nvSpPr>
        <p:spPr>
          <a:xfrm>
            <a:off x="0" y="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067" name="Google Shape;1067;p76"/>
          <p:cNvPicPr preferRelativeResize="0"/>
          <p:nvPr/>
        </p:nvPicPr>
        <p:blipFill rotWithShape="1">
          <a:blip r:embed="rId3">
            <a:alphaModFix/>
          </a:blip>
          <a:srcRect/>
          <a:stretch/>
        </p:blipFill>
        <p:spPr>
          <a:xfrm>
            <a:off x="2519266" y="3070777"/>
            <a:ext cx="2569150" cy="522160"/>
          </a:xfrm>
          <a:prstGeom prst="rect">
            <a:avLst/>
          </a:prstGeom>
          <a:noFill/>
          <a:ln>
            <a:noFill/>
          </a:ln>
        </p:spPr>
      </p:pic>
      <p:pic>
        <p:nvPicPr>
          <p:cNvPr id="1068" name="Google Shape;1068;p76"/>
          <p:cNvPicPr preferRelativeResize="0"/>
          <p:nvPr/>
        </p:nvPicPr>
        <p:blipFill rotWithShape="1">
          <a:blip r:embed="rId4">
            <a:alphaModFix/>
          </a:blip>
          <a:srcRect/>
          <a:stretch/>
        </p:blipFill>
        <p:spPr>
          <a:xfrm>
            <a:off x="1348399" y="4018251"/>
            <a:ext cx="3489374" cy="1364650"/>
          </a:xfrm>
          <a:prstGeom prst="rect">
            <a:avLst/>
          </a:prstGeom>
          <a:noFill/>
          <a:ln>
            <a:noFill/>
          </a:ln>
        </p:spPr>
      </p:pic>
      <p:pic>
        <p:nvPicPr>
          <p:cNvPr id="1069" name="Google Shape;1069;p76"/>
          <p:cNvPicPr preferRelativeResize="0"/>
          <p:nvPr/>
        </p:nvPicPr>
        <p:blipFill rotWithShape="1">
          <a:blip r:embed="rId5">
            <a:alphaModFix/>
          </a:blip>
          <a:srcRect/>
          <a:stretch/>
        </p:blipFill>
        <p:spPr>
          <a:xfrm>
            <a:off x="2977375" y="4853368"/>
            <a:ext cx="5752324" cy="2061498"/>
          </a:xfrm>
          <a:prstGeom prst="rect">
            <a:avLst/>
          </a:prstGeom>
          <a:noFill/>
          <a:ln>
            <a:noFill/>
          </a:ln>
        </p:spPr>
      </p:pic>
      <p:sp>
        <p:nvSpPr>
          <p:cNvPr id="1070" name="Google Shape;1070;p76"/>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9"/>
                                        </p:tgtEl>
                                        <p:attrNameLst>
                                          <p:attrName>style.visibility</p:attrName>
                                        </p:attrNameLst>
                                      </p:cBhvr>
                                      <p:to>
                                        <p:strVal val="visible"/>
                                      </p:to>
                                    </p:set>
                                    <p:animEffect transition="in" filter="fade">
                                      <p:cBhvr>
                                        <p:cTn id="7" dur="500"/>
                                        <p:tgtEl>
                                          <p:spTgt spid="1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pic>
        <p:nvPicPr>
          <p:cNvPr id="1075" name="Google Shape;1075;p77"/>
          <p:cNvPicPr preferRelativeResize="0"/>
          <p:nvPr/>
        </p:nvPicPr>
        <p:blipFill rotWithShape="1">
          <a:blip r:embed="rId3">
            <a:alphaModFix/>
          </a:blip>
          <a:srcRect l="12981" t="6837" r="24029" b="43581"/>
          <a:stretch/>
        </p:blipFill>
        <p:spPr>
          <a:xfrm>
            <a:off x="130185" y="1196752"/>
            <a:ext cx="8831323" cy="3910051"/>
          </a:xfrm>
          <a:prstGeom prst="rect">
            <a:avLst/>
          </a:prstGeom>
          <a:noFill/>
          <a:ln>
            <a:noFill/>
          </a:ln>
        </p:spPr>
      </p:pic>
      <p:sp>
        <p:nvSpPr>
          <p:cNvPr id="1076" name="Google Shape;1076;p77"/>
          <p:cNvSpPr txBox="1"/>
          <p:nvPr/>
        </p:nvSpPr>
        <p:spPr>
          <a:xfrm>
            <a:off x="1100225" y="192825"/>
            <a:ext cx="6775800" cy="777300"/>
          </a:xfrm>
          <a:prstGeom prst="rect">
            <a:avLst/>
          </a:prstGeom>
          <a:noFill/>
          <a:ln>
            <a:noFill/>
          </a:ln>
        </p:spPr>
        <p:txBody>
          <a:bodyPr spcFirstLastPara="1" wrap="square" lIns="91425" tIns="45700" rIns="91425" bIns="45700" anchor="ctr" anchorCtr="0">
            <a:normAutofit fontScale="70000" lnSpcReduction="20000"/>
          </a:bodyPr>
          <a:lstStyle/>
          <a:p>
            <a:pPr marL="0" marR="0" lvl="0" indent="0" algn="ctr" rtl="0">
              <a:spcBef>
                <a:spcPts val="0"/>
              </a:spcBef>
              <a:spcAft>
                <a:spcPts val="0"/>
              </a:spcAft>
              <a:buClr>
                <a:schemeClr val="dk1"/>
              </a:buClr>
              <a:buSzPct val="92307"/>
              <a:buFont typeface="Calibri"/>
              <a:buNone/>
            </a:pPr>
            <a:r>
              <a:rPr lang="en-US" sz="3900" b="1">
                <a:solidFill>
                  <a:schemeClr val="dk1"/>
                </a:solidFill>
                <a:latin typeface="Calibri"/>
                <a:ea typeface="Calibri"/>
                <a:cs typeface="Calibri"/>
                <a:sym typeface="Calibri"/>
              </a:rPr>
              <a:t>Working with Pre-measured Data Using the Virtual (filedevice 3000) Paraticle Camera</a:t>
            </a:r>
            <a:endParaRPr sz="3900" b="1">
              <a:solidFill>
                <a:schemeClr val="dk1"/>
              </a:solidFill>
              <a:latin typeface="Calibri"/>
              <a:ea typeface="Calibri"/>
              <a:cs typeface="Calibri"/>
              <a:sym typeface="Calibri"/>
            </a:endParaRPr>
          </a:p>
        </p:txBody>
      </p:sp>
      <p:sp>
        <p:nvSpPr>
          <p:cNvPr id="1077" name="Google Shape;1077;p77"/>
          <p:cNvSpPr/>
          <p:nvPr/>
        </p:nvSpPr>
        <p:spPr>
          <a:xfrm>
            <a:off x="2169574" y="2816925"/>
            <a:ext cx="2645100" cy="1512300"/>
          </a:xfrm>
          <a:prstGeom prst="wedgeRoundRectCallout">
            <a:avLst>
              <a:gd name="adj1" fmla="val -78748"/>
              <a:gd name="adj2" fmla="val -76152"/>
              <a:gd name="adj3"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78" name="Google Shape;1078;p77"/>
          <p:cNvSpPr/>
          <p:nvPr/>
        </p:nvSpPr>
        <p:spPr>
          <a:xfrm>
            <a:off x="2267675" y="2999700"/>
            <a:ext cx="2547000" cy="1003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dk1"/>
                </a:solidFill>
                <a:latin typeface="Calibri"/>
                <a:ea typeface="Calibri"/>
                <a:cs typeface="Calibri"/>
                <a:sym typeface="Calibri"/>
              </a:rPr>
              <a:t>Select Folder:</a:t>
            </a:r>
            <a:r>
              <a:rPr lang="en-US" sz="2400">
                <a:solidFill>
                  <a:schemeClr val="dk1"/>
                </a:solidFill>
                <a:latin typeface="Calibri"/>
                <a:ea typeface="Calibri"/>
                <a:cs typeface="Calibri"/>
                <a:sym typeface="Calibri"/>
              </a:rPr>
              <a:t/>
            </a:r>
            <a:br>
              <a:rPr lang="en-US" sz="2400">
                <a:solidFill>
                  <a:schemeClr val="dk1"/>
                </a:solidFill>
                <a:latin typeface="Calibri"/>
                <a:ea typeface="Calibri"/>
                <a:cs typeface="Calibri"/>
                <a:sym typeface="Calibri"/>
              </a:rPr>
            </a:br>
            <a:r>
              <a:rPr lang="en-US" sz="2400">
                <a:solidFill>
                  <a:schemeClr val="dk1"/>
                </a:solidFill>
                <a:latin typeface="Calibri"/>
                <a:ea typeface="Calibri"/>
                <a:cs typeface="Calibri"/>
                <a:sym typeface="Calibri"/>
              </a:rPr>
              <a:t>Location of the measured data</a:t>
            </a:r>
            <a:endParaRPr sz="2400">
              <a:solidFill>
                <a:schemeClr val="dk1"/>
              </a:solidFill>
              <a:latin typeface="Calibri"/>
              <a:ea typeface="Calibri"/>
              <a:cs typeface="Calibri"/>
              <a:sym typeface="Calibri"/>
            </a:endParaRPr>
          </a:p>
        </p:txBody>
      </p:sp>
      <p:sp>
        <p:nvSpPr>
          <p:cNvPr id="1079" name="Google Shape;1079;p77"/>
          <p:cNvSpPr/>
          <p:nvPr/>
        </p:nvSpPr>
        <p:spPr>
          <a:xfrm>
            <a:off x="357800" y="5253725"/>
            <a:ext cx="8267700" cy="1342500"/>
          </a:xfrm>
          <a:prstGeom prst="rect">
            <a:avLst/>
          </a:prstGeom>
          <a:noFill/>
          <a:ln>
            <a:noFill/>
          </a:ln>
        </p:spPr>
        <p:txBody>
          <a:bodyPr spcFirstLastPara="1" wrap="square" lIns="91425" tIns="45700" rIns="91425" bIns="45700" anchor="t" anchorCtr="0">
            <a:noAutofit/>
          </a:bodyPr>
          <a:lstStyle/>
          <a:p>
            <a:pPr marL="457200" marR="0" lvl="0" indent="-368300" algn="l" rtl="0">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The virtual particle camera allows to replay experimental data measured in the past</a:t>
            </a:r>
            <a:endParaRPr sz="2200">
              <a:solidFill>
                <a:schemeClr val="dk1"/>
              </a:solidFill>
              <a:latin typeface="Calibri"/>
              <a:ea typeface="Calibri"/>
              <a:cs typeface="Calibri"/>
              <a:sym typeface="Calibri"/>
            </a:endParaRPr>
          </a:p>
          <a:p>
            <a:pPr marL="457200" marR="0" lvl="0" indent="457200" algn="l" rtl="0">
              <a:spcBef>
                <a:spcPts val="0"/>
              </a:spcBef>
              <a:spcAft>
                <a:spcPts val="0"/>
              </a:spcAft>
              <a:buNone/>
            </a:pPr>
            <a:r>
              <a:rPr lang="en-US" sz="2200" i="1">
                <a:solidFill>
                  <a:schemeClr val="dk1"/>
                </a:solidFill>
                <a:latin typeface="Calibri"/>
                <a:ea typeface="Calibri"/>
                <a:cs typeface="Calibri"/>
                <a:sym typeface="Calibri"/>
              </a:rPr>
              <a:t>same visualisation and processing functionalities are available as if a real particle camera would be connected to a computer</a:t>
            </a:r>
            <a:endParaRPr sz="2200" i="1">
              <a:solidFill>
                <a:schemeClr val="dk1"/>
              </a:solidFill>
              <a:latin typeface="Calibri"/>
              <a:ea typeface="Calibri"/>
              <a:cs typeface="Calibri"/>
              <a:sym typeface="Calibri"/>
            </a:endParaRPr>
          </a:p>
        </p:txBody>
      </p:sp>
      <p:sp>
        <p:nvSpPr>
          <p:cNvPr id="1080" name="Google Shape;1080;p77"/>
          <p:cNvSpPr/>
          <p:nvPr/>
        </p:nvSpPr>
        <p:spPr>
          <a:xfrm>
            <a:off x="1532875" y="1134575"/>
            <a:ext cx="919500" cy="369300"/>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77"/>
          <p:cNvSpPr/>
          <p:nvPr/>
        </p:nvSpPr>
        <p:spPr>
          <a:xfrm>
            <a:off x="130175" y="2204150"/>
            <a:ext cx="1360200" cy="369300"/>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77"/>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65</a:t>
            </a:fld>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pic>
        <p:nvPicPr>
          <p:cNvPr id="1087" name="Google Shape;1087;p78"/>
          <p:cNvPicPr preferRelativeResize="0"/>
          <p:nvPr/>
        </p:nvPicPr>
        <p:blipFill>
          <a:blip r:embed="rId3">
            <a:alphaModFix/>
          </a:blip>
          <a:stretch>
            <a:fillRect/>
          </a:stretch>
        </p:blipFill>
        <p:spPr>
          <a:xfrm rot="-1568139">
            <a:off x="7360241" y="2882369"/>
            <a:ext cx="2162217" cy="2397362"/>
          </a:xfrm>
          <a:prstGeom prst="rect">
            <a:avLst/>
          </a:prstGeom>
          <a:noFill/>
          <a:ln>
            <a:noFill/>
          </a:ln>
        </p:spPr>
      </p:pic>
      <p:pic>
        <p:nvPicPr>
          <p:cNvPr id="1088" name="Google Shape;1088;p78"/>
          <p:cNvPicPr preferRelativeResize="0"/>
          <p:nvPr/>
        </p:nvPicPr>
        <p:blipFill>
          <a:blip r:embed="rId4">
            <a:alphaModFix/>
          </a:blip>
          <a:stretch>
            <a:fillRect/>
          </a:stretch>
        </p:blipFill>
        <p:spPr>
          <a:xfrm>
            <a:off x="6900" y="1520383"/>
            <a:ext cx="3752799" cy="3465600"/>
          </a:xfrm>
          <a:prstGeom prst="rect">
            <a:avLst/>
          </a:prstGeom>
          <a:noFill/>
          <a:ln>
            <a:noFill/>
          </a:ln>
        </p:spPr>
      </p:pic>
      <p:pic>
        <p:nvPicPr>
          <p:cNvPr id="1089" name="Google Shape;1089;p78"/>
          <p:cNvPicPr preferRelativeResize="0"/>
          <p:nvPr/>
        </p:nvPicPr>
        <p:blipFill>
          <a:blip r:embed="rId5">
            <a:alphaModFix/>
          </a:blip>
          <a:stretch>
            <a:fillRect/>
          </a:stretch>
        </p:blipFill>
        <p:spPr>
          <a:xfrm>
            <a:off x="3852975" y="1452750"/>
            <a:ext cx="3896600" cy="4513376"/>
          </a:xfrm>
          <a:prstGeom prst="rect">
            <a:avLst/>
          </a:prstGeom>
          <a:noFill/>
          <a:ln>
            <a:noFill/>
          </a:ln>
        </p:spPr>
      </p:pic>
      <p:sp>
        <p:nvSpPr>
          <p:cNvPr id="1090" name="Google Shape;1090;p78"/>
          <p:cNvSpPr txBox="1"/>
          <p:nvPr/>
        </p:nvSpPr>
        <p:spPr>
          <a:xfrm>
            <a:off x="88075" y="5025117"/>
            <a:ext cx="36255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Recording from the flight from London to Prague</a:t>
            </a:r>
            <a:endParaRPr/>
          </a:p>
        </p:txBody>
      </p:sp>
      <p:sp>
        <p:nvSpPr>
          <p:cNvPr id="1091" name="Google Shape;1091;p78"/>
          <p:cNvSpPr txBox="1">
            <a:spLocks noGrp="1"/>
          </p:cNvSpPr>
          <p:nvPr>
            <p:ph type="title"/>
          </p:nvPr>
        </p:nvSpPr>
        <p:spPr>
          <a:xfrm>
            <a:off x="1080375" y="186750"/>
            <a:ext cx="6665400" cy="1266000"/>
          </a:xfrm>
          <a:prstGeom prst="rect">
            <a:avLst/>
          </a:prstGeom>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2E75B5"/>
              </a:buClr>
              <a:buSzPts val="3300"/>
              <a:buFont typeface="Calibri"/>
              <a:buNone/>
            </a:pPr>
            <a:r>
              <a:rPr lang="en-US" sz="3000" b="1">
                <a:solidFill>
                  <a:srgbClr val="2E75B5"/>
                </a:solidFill>
              </a:rPr>
              <a:t>Radiation field observation on board of the airplane as seen by the particle camera</a:t>
            </a:r>
            <a:endParaRPr sz="3000"/>
          </a:p>
        </p:txBody>
      </p:sp>
      <p:sp>
        <p:nvSpPr>
          <p:cNvPr id="1092" name="Google Shape;1092;p78"/>
          <p:cNvSpPr txBox="1"/>
          <p:nvPr/>
        </p:nvSpPr>
        <p:spPr>
          <a:xfrm>
            <a:off x="88075" y="5847217"/>
            <a:ext cx="50781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Significant difference in field composition and intensity when flying or when landed…</a:t>
            </a:r>
            <a:endParaRPr/>
          </a:p>
        </p:txBody>
      </p:sp>
      <p:sp>
        <p:nvSpPr>
          <p:cNvPr id="1093" name="Google Shape;1093;p78"/>
          <p:cNvSpPr txBox="1">
            <a:spLocks noGrp="1"/>
          </p:cNvSpPr>
          <p:nvPr>
            <p:ph type="sldNum" idx="12"/>
          </p:nvPr>
        </p:nvSpPr>
        <p:spPr>
          <a:xfrm>
            <a:off x="-69300" y="6454533"/>
            <a:ext cx="437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66</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sp>
        <p:nvSpPr>
          <p:cNvPr id="1098" name="Google Shape;1098;p79"/>
          <p:cNvSpPr txBox="1"/>
          <p:nvPr/>
        </p:nvSpPr>
        <p:spPr>
          <a:xfrm>
            <a:off x="983650" y="135500"/>
            <a:ext cx="7335000" cy="12651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600" b="1">
                <a:solidFill>
                  <a:srgbClr val="2E75B5"/>
                </a:solidFill>
              </a:rPr>
              <a:t>Close look on airplane flight observation recorded by the</a:t>
            </a:r>
            <a:br>
              <a:rPr lang="en-US" sz="2600" b="1">
                <a:solidFill>
                  <a:srgbClr val="2E75B5"/>
                </a:solidFill>
              </a:rPr>
            </a:br>
            <a:r>
              <a:rPr lang="en-US" sz="2600" b="1">
                <a:solidFill>
                  <a:srgbClr val="2E75B5"/>
                </a:solidFill>
              </a:rPr>
              <a:t>particle camera</a:t>
            </a:r>
            <a:endParaRPr sz="2600">
              <a:solidFill>
                <a:schemeClr val="dk1"/>
              </a:solidFill>
            </a:endParaRPr>
          </a:p>
        </p:txBody>
      </p:sp>
      <p:pic>
        <p:nvPicPr>
          <p:cNvPr id="1099" name="Google Shape;1099;p79"/>
          <p:cNvPicPr preferRelativeResize="0"/>
          <p:nvPr/>
        </p:nvPicPr>
        <p:blipFill>
          <a:blip r:embed="rId3">
            <a:alphaModFix/>
          </a:blip>
          <a:stretch>
            <a:fillRect/>
          </a:stretch>
        </p:blipFill>
        <p:spPr>
          <a:xfrm>
            <a:off x="85125" y="3184200"/>
            <a:ext cx="3583243" cy="3436900"/>
          </a:xfrm>
          <a:prstGeom prst="rect">
            <a:avLst/>
          </a:prstGeom>
          <a:noFill/>
          <a:ln>
            <a:noFill/>
          </a:ln>
        </p:spPr>
      </p:pic>
      <p:pic>
        <p:nvPicPr>
          <p:cNvPr id="1100" name="Google Shape;1100;p79"/>
          <p:cNvPicPr preferRelativeResize="0"/>
          <p:nvPr/>
        </p:nvPicPr>
        <p:blipFill>
          <a:blip r:embed="rId4">
            <a:alphaModFix/>
          </a:blip>
          <a:stretch>
            <a:fillRect/>
          </a:stretch>
        </p:blipFill>
        <p:spPr>
          <a:xfrm>
            <a:off x="6175225" y="3184200"/>
            <a:ext cx="2917000" cy="3528066"/>
          </a:xfrm>
          <a:prstGeom prst="rect">
            <a:avLst/>
          </a:prstGeom>
          <a:noFill/>
          <a:ln>
            <a:noFill/>
          </a:ln>
        </p:spPr>
      </p:pic>
      <p:pic>
        <p:nvPicPr>
          <p:cNvPr id="1101" name="Google Shape;1101;p79"/>
          <p:cNvPicPr preferRelativeResize="0"/>
          <p:nvPr/>
        </p:nvPicPr>
        <p:blipFill rotWithShape="1">
          <a:blip r:embed="rId4">
            <a:alphaModFix/>
          </a:blip>
          <a:srcRect l="63787" t="39263" r="25442" b="50644"/>
          <a:stretch/>
        </p:blipFill>
        <p:spPr>
          <a:xfrm>
            <a:off x="4391850" y="4685484"/>
            <a:ext cx="1707924" cy="1935616"/>
          </a:xfrm>
          <a:prstGeom prst="rect">
            <a:avLst/>
          </a:prstGeom>
          <a:noFill/>
          <a:ln>
            <a:noFill/>
          </a:ln>
        </p:spPr>
      </p:pic>
      <p:pic>
        <p:nvPicPr>
          <p:cNvPr id="1102" name="Google Shape;1102;p79"/>
          <p:cNvPicPr preferRelativeResize="0"/>
          <p:nvPr/>
        </p:nvPicPr>
        <p:blipFill rotWithShape="1">
          <a:blip r:embed="rId4">
            <a:alphaModFix/>
          </a:blip>
          <a:srcRect l="4815" t="12579" r="62777" b="62430"/>
          <a:stretch/>
        </p:blipFill>
        <p:spPr>
          <a:xfrm>
            <a:off x="4022737" y="922667"/>
            <a:ext cx="1883625" cy="2170367"/>
          </a:xfrm>
          <a:prstGeom prst="rect">
            <a:avLst/>
          </a:prstGeom>
          <a:noFill/>
          <a:ln>
            <a:noFill/>
          </a:ln>
        </p:spPr>
      </p:pic>
      <p:sp>
        <p:nvSpPr>
          <p:cNvPr id="1103" name="Google Shape;1103;p79"/>
          <p:cNvSpPr txBox="1"/>
          <p:nvPr/>
        </p:nvSpPr>
        <p:spPr>
          <a:xfrm>
            <a:off x="-69300" y="1994125"/>
            <a:ext cx="3537600" cy="10989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Typical composition of radiation field at flight level</a:t>
            </a:r>
            <a:br>
              <a:rPr lang="en-US" sz="1800">
                <a:solidFill>
                  <a:schemeClr val="dk2"/>
                </a:solidFill>
              </a:rPr>
            </a:br>
            <a:r>
              <a:rPr lang="en-US" sz="1800" i="1">
                <a:solidFill>
                  <a:schemeClr val="dk2"/>
                </a:solidFill>
              </a:rPr>
              <a:t>(high count of muons)</a:t>
            </a:r>
            <a:endParaRPr sz="1800" i="1">
              <a:solidFill>
                <a:schemeClr val="dk2"/>
              </a:solidFill>
            </a:endParaRPr>
          </a:p>
        </p:txBody>
      </p:sp>
      <p:sp>
        <p:nvSpPr>
          <p:cNvPr id="1104" name="Google Shape;1104;p79"/>
          <p:cNvSpPr txBox="1"/>
          <p:nvPr/>
        </p:nvSpPr>
        <p:spPr>
          <a:xfrm>
            <a:off x="3839626" y="3505250"/>
            <a:ext cx="2577300" cy="10989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Occasional detection of heavy energetic ions</a:t>
            </a:r>
            <a:endParaRPr sz="1800" i="1">
              <a:solidFill>
                <a:schemeClr val="dk2"/>
              </a:solidFill>
            </a:endParaRPr>
          </a:p>
        </p:txBody>
      </p:sp>
      <p:sp>
        <p:nvSpPr>
          <p:cNvPr id="1105" name="Google Shape;1105;p79"/>
          <p:cNvSpPr/>
          <p:nvPr/>
        </p:nvSpPr>
        <p:spPr>
          <a:xfrm>
            <a:off x="8038450" y="4505567"/>
            <a:ext cx="280200" cy="4797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06" name="Google Shape;1106;p79"/>
          <p:cNvCxnSpPr>
            <a:stCxn id="1105" idx="1"/>
            <a:endCxn id="1101" idx="3"/>
          </p:cNvCxnSpPr>
          <p:nvPr/>
        </p:nvCxnSpPr>
        <p:spPr>
          <a:xfrm flipH="1">
            <a:off x="6099850" y="4745417"/>
            <a:ext cx="1938600" cy="907800"/>
          </a:xfrm>
          <a:prstGeom prst="straightConnector1">
            <a:avLst/>
          </a:prstGeom>
          <a:noFill/>
          <a:ln w="28575" cap="flat" cmpd="sng">
            <a:solidFill>
              <a:srgbClr val="00FF00"/>
            </a:solidFill>
            <a:prstDash val="solid"/>
            <a:round/>
            <a:headEnd type="none" w="med" len="med"/>
            <a:tailEnd type="triangle" w="med" len="med"/>
          </a:ln>
        </p:spPr>
      </p:cxnSp>
      <p:sp>
        <p:nvSpPr>
          <p:cNvPr id="1107" name="Google Shape;1107;p79"/>
          <p:cNvSpPr/>
          <p:nvPr/>
        </p:nvSpPr>
        <p:spPr>
          <a:xfrm>
            <a:off x="6333150" y="3620167"/>
            <a:ext cx="966900" cy="8856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08" name="Google Shape;1108;p79"/>
          <p:cNvCxnSpPr>
            <a:stCxn id="1109" idx="1"/>
          </p:cNvCxnSpPr>
          <p:nvPr/>
        </p:nvCxnSpPr>
        <p:spPr>
          <a:xfrm rot="10800000">
            <a:off x="7334050" y="2915750"/>
            <a:ext cx="494100" cy="513300"/>
          </a:xfrm>
          <a:prstGeom prst="straightConnector1">
            <a:avLst/>
          </a:prstGeom>
          <a:noFill/>
          <a:ln w="28575" cap="flat" cmpd="sng">
            <a:solidFill>
              <a:srgbClr val="00FF00"/>
            </a:solidFill>
            <a:prstDash val="solid"/>
            <a:round/>
            <a:headEnd type="none" w="med" len="med"/>
            <a:tailEnd type="triangle" w="med" len="med"/>
          </a:ln>
        </p:spPr>
      </p:cxnSp>
      <p:pic>
        <p:nvPicPr>
          <p:cNvPr id="1110" name="Google Shape;1110;p79"/>
          <p:cNvPicPr preferRelativeResize="0"/>
          <p:nvPr/>
        </p:nvPicPr>
        <p:blipFill rotWithShape="1">
          <a:blip r:embed="rId4">
            <a:alphaModFix/>
          </a:blip>
          <a:srcRect l="55922" r="31702" b="85532"/>
          <a:stretch/>
        </p:blipFill>
        <p:spPr>
          <a:xfrm>
            <a:off x="6088529" y="847467"/>
            <a:ext cx="1420650" cy="2008799"/>
          </a:xfrm>
          <a:prstGeom prst="rect">
            <a:avLst/>
          </a:prstGeom>
          <a:noFill/>
          <a:ln>
            <a:noFill/>
          </a:ln>
        </p:spPr>
      </p:pic>
      <p:sp>
        <p:nvSpPr>
          <p:cNvPr id="1109" name="Google Shape;1109;p79"/>
          <p:cNvSpPr/>
          <p:nvPr/>
        </p:nvSpPr>
        <p:spPr>
          <a:xfrm>
            <a:off x="7828150" y="3189200"/>
            <a:ext cx="377400" cy="4797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11" name="Google Shape;1111;p79"/>
          <p:cNvCxnSpPr/>
          <p:nvPr/>
        </p:nvCxnSpPr>
        <p:spPr>
          <a:xfrm rot="10800000">
            <a:off x="5763525" y="3150600"/>
            <a:ext cx="577200" cy="503100"/>
          </a:xfrm>
          <a:prstGeom prst="straightConnector1">
            <a:avLst/>
          </a:prstGeom>
          <a:noFill/>
          <a:ln w="28575" cap="flat" cmpd="sng">
            <a:solidFill>
              <a:srgbClr val="00FF00"/>
            </a:solidFill>
            <a:prstDash val="solid"/>
            <a:round/>
            <a:headEnd type="none" w="med" len="med"/>
            <a:tailEnd type="triangle" w="med" len="med"/>
          </a:ln>
        </p:spPr>
      </p:cxnSp>
      <p:pic>
        <p:nvPicPr>
          <p:cNvPr id="1112" name="Google Shape;1112;p79"/>
          <p:cNvPicPr preferRelativeResize="0"/>
          <p:nvPr/>
        </p:nvPicPr>
        <p:blipFill rotWithShape="1">
          <a:blip r:embed="rId4">
            <a:alphaModFix/>
          </a:blip>
          <a:srcRect l="78681" t="30791" b="38269"/>
          <a:stretch/>
        </p:blipFill>
        <p:spPr>
          <a:xfrm>
            <a:off x="7615150" y="210267"/>
            <a:ext cx="1507454" cy="2646001"/>
          </a:xfrm>
          <a:prstGeom prst="rect">
            <a:avLst/>
          </a:prstGeom>
          <a:noFill/>
          <a:ln>
            <a:noFill/>
          </a:ln>
        </p:spPr>
      </p:pic>
      <p:sp>
        <p:nvSpPr>
          <p:cNvPr id="1113" name="Google Shape;1113;p79"/>
          <p:cNvSpPr/>
          <p:nvPr/>
        </p:nvSpPr>
        <p:spPr>
          <a:xfrm>
            <a:off x="8508725" y="4307633"/>
            <a:ext cx="553200" cy="992100"/>
          </a:xfrm>
          <a:prstGeom prst="rect">
            <a:avLst/>
          </a:prstGeom>
          <a:noFill/>
          <a:ln w="2857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14" name="Google Shape;1114;p79"/>
          <p:cNvCxnSpPr>
            <a:stCxn id="1113" idx="0"/>
          </p:cNvCxnSpPr>
          <p:nvPr/>
        </p:nvCxnSpPr>
        <p:spPr>
          <a:xfrm rot="10800000">
            <a:off x="8566625" y="2932733"/>
            <a:ext cx="218700" cy="1374900"/>
          </a:xfrm>
          <a:prstGeom prst="straightConnector1">
            <a:avLst/>
          </a:prstGeom>
          <a:noFill/>
          <a:ln w="28575" cap="flat" cmpd="sng">
            <a:solidFill>
              <a:srgbClr val="00FF00"/>
            </a:solidFill>
            <a:prstDash val="solid"/>
            <a:round/>
            <a:headEnd type="none" w="med" len="med"/>
            <a:tailEnd type="triangle" w="med" len="med"/>
          </a:ln>
        </p:spPr>
      </p:cxnSp>
      <p:sp>
        <p:nvSpPr>
          <p:cNvPr id="1115" name="Google Shape;1115;p79"/>
          <p:cNvSpPr txBox="1">
            <a:spLocks noGrp="1"/>
          </p:cNvSpPr>
          <p:nvPr>
            <p:ph type="sldNum" idx="12"/>
          </p:nvPr>
        </p:nvSpPr>
        <p:spPr>
          <a:xfrm>
            <a:off x="-69300" y="6454533"/>
            <a:ext cx="437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67</a:t>
            </a:fld>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20"/>
        <p:cNvGrpSpPr/>
        <p:nvPr/>
      </p:nvGrpSpPr>
      <p:grpSpPr>
        <a:xfrm>
          <a:off x="0" y="0"/>
          <a:ext cx="0" cy="0"/>
          <a:chOff x="0" y="0"/>
          <a:chExt cx="0" cy="0"/>
        </a:xfrm>
      </p:grpSpPr>
      <p:sp>
        <p:nvSpPr>
          <p:cNvPr id="1121" name="Google Shape;1121;p80"/>
          <p:cNvSpPr txBox="1">
            <a:spLocks noGrp="1"/>
          </p:cNvSpPr>
          <p:nvPr>
            <p:ph type="body" idx="1"/>
          </p:nvPr>
        </p:nvSpPr>
        <p:spPr>
          <a:xfrm>
            <a:off x="767475" y="5561125"/>
            <a:ext cx="6626100" cy="524700"/>
          </a:xfrm>
          <a:prstGeom prst="rect">
            <a:avLst/>
          </a:prstGeom>
        </p:spPr>
        <p:txBody>
          <a:bodyPr spcFirstLastPara="1" wrap="square" lIns="91425" tIns="45700" rIns="91425" bIns="45700" anchor="t" anchorCtr="0">
            <a:noAutofit/>
          </a:bodyPr>
          <a:lstStyle/>
          <a:p>
            <a:pPr marL="0" lvl="0" indent="0" algn="l" rtl="0">
              <a:spcBef>
                <a:spcPts val="400"/>
              </a:spcBef>
              <a:spcAft>
                <a:spcPts val="0"/>
              </a:spcAft>
              <a:buNone/>
            </a:pPr>
            <a:r>
              <a:rPr lang="en-US"/>
              <a:t>Particle flux </a:t>
            </a:r>
            <a:r>
              <a:rPr lang="en-US" i="1"/>
              <a:t>Φ </a:t>
            </a:r>
            <a:r>
              <a:rPr lang="en-US"/>
              <a:t>in dependence on time (with 10 s step)</a:t>
            </a:r>
            <a:endParaRPr/>
          </a:p>
        </p:txBody>
      </p:sp>
      <p:sp>
        <p:nvSpPr>
          <p:cNvPr id="1122" name="Google Shape;1122;p80"/>
          <p:cNvSpPr txBox="1">
            <a:spLocks noGrp="1"/>
          </p:cNvSpPr>
          <p:nvPr>
            <p:ph type="sldNum" idx="12"/>
          </p:nvPr>
        </p:nvSpPr>
        <p:spPr>
          <a:xfrm>
            <a:off x="218783" y="6234397"/>
            <a:ext cx="548700" cy="5247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68</a:t>
            </a:fld>
            <a:endParaRPr/>
          </a:p>
        </p:txBody>
      </p:sp>
      <p:pic>
        <p:nvPicPr>
          <p:cNvPr id="1123" name="Google Shape;1123;p80"/>
          <p:cNvPicPr preferRelativeResize="0"/>
          <p:nvPr/>
        </p:nvPicPr>
        <p:blipFill rotWithShape="1">
          <a:blip r:embed="rId3">
            <a:alphaModFix/>
          </a:blip>
          <a:srcRect t="7672" r="11629" b="1427"/>
          <a:stretch/>
        </p:blipFill>
        <p:spPr>
          <a:xfrm>
            <a:off x="407375" y="1473250"/>
            <a:ext cx="6370200" cy="4014201"/>
          </a:xfrm>
          <a:prstGeom prst="rect">
            <a:avLst/>
          </a:prstGeom>
          <a:noFill/>
          <a:ln>
            <a:noFill/>
          </a:ln>
        </p:spPr>
      </p:pic>
      <p:sp>
        <p:nvSpPr>
          <p:cNvPr id="1124" name="Google Shape;1124;p80"/>
          <p:cNvSpPr txBox="1">
            <a:spLocks noGrp="1"/>
          </p:cNvSpPr>
          <p:nvPr>
            <p:ph type="body" idx="1"/>
          </p:nvPr>
        </p:nvSpPr>
        <p:spPr>
          <a:xfrm>
            <a:off x="6340575" y="1658275"/>
            <a:ext cx="2423700" cy="1406400"/>
          </a:xfrm>
          <a:prstGeom prst="rect">
            <a:avLst/>
          </a:prstGeom>
        </p:spPr>
        <p:txBody>
          <a:bodyPr spcFirstLastPara="1" wrap="square" lIns="91425" tIns="45700" rIns="91425" bIns="45700" anchor="t" anchorCtr="0">
            <a:noAutofit/>
          </a:bodyPr>
          <a:lstStyle/>
          <a:p>
            <a:pPr marL="457200" lvl="0" indent="-342900" algn="l" rtl="0">
              <a:spcBef>
                <a:spcPts val="400"/>
              </a:spcBef>
              <a:spcAft>
                <a:spcPts val="0"/>
              </a:spcAft>
              <a:buSzPts val="1800"/>
              <a:buChar char="●"/>
            </a:pPr>
            <a:r>
              <a:rPr lang="en-US"/>
              <a:t>On Earth 1</a:t>
            </a:r>
            <a:endParaRPr/>
          </a:p>
          <a:p>
            <a:pPr marL="457200" lvl="0" indent="-342900" algn="l" rtl="0">
              <a:spcBef>
                <a:spcPts val="0"/>
              </a:spcBef>
              <a:spcAft>
                <a:spcPts val="0"/>
              </a:spcAft>
              <a:buClr>
                <a:srgbClr val="CB0F01"/>
              </a:buClr>
              <a:buSzPts val="1800"/>
              <a:buChar char="●"/>
            </a:pPr>
            <a:r>
              <a:rPr lang="en-US">
                <a:solidFill>
                  <a:srgbClr val="CB0F01"/>
                </a:solidFill>
              </a:rPr>
              <a:t>On Earth 2</a:t>
            </a:r>
            <a:endParaRPr>
              <a:solidFill>
                <a:srgbClr val="CB0F01"/>
              </a:solidFill>
            </a:endParaRPr>
          </a:p>
          <a:p>
            <a:pPr marL="457200" lvl="0" indent="-342900" algn="l" rtl="0">
              <a:spcBef>
                <a:spcPts val="0"/>
              </a:spcBef>
              <a:spcAft>
                <a:spcPts val="0"/>
              </a:spcAft>
              <a:buClr>
                <a:srgbClr val="38761D"/>
              </a:buClr>
              <a:buSzPts val="1800"/>
              <a:buChar char="●"/>
            </a:pPr>
            <a:r>
              <a:rPr lang="en-US">
                <a:solidFill>
                  <a:srgbClr val="38761D"/>
                </a:solidFill>
              </a:rPr>
              <a:t>On board</a:t>
            </a:r>
            <a:br>
              <a:rPr lang="en-US">
                <a:solidFill>
                  <a:srgbClr val="38761D"/>
                </a:solidFill>
              </a:rPr>
            </a:br>
            <a:r>
              <a:rPr lang="en-US">
                <a:solidFill>
                  <a:srgbClr val="38761D"/>
                </a:solidFill>
              </a:rPr>
              <a:t>of the airplane</a:t>
            </a:r>
            <a:endParaRPr>
              <a:solidFill>
                <a:srgbClr val="38761D"/>
              </a:solidFill>
            </a:endParaRPr>
          </a:p>
        </p:txBody>
      </p:sp>
      <p:sp>
        <p:nvSpPr>
          <p:cNvPr id="1125" name="Google Shape;1125;p80"/>
          <p:cNvSpPr txBox="1"/>
          <p:nvPr/>
        </p:nvSpPr>
        <p:spPr>
          <a:xfrm>
            <a:off x="1088225" y="287450"/>
            <a:ext cx="6777600" cy="10158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3000">
                <a:solidFill>
                  <a:srgbClr val="2E75B5"/>
                </a:solidFill>
                <a:latin typeface="Tahoma"/>
                <a:ea typeface="Tahoma"/>
                <a:cs typeface="Tahoma"/>
                <a:sym typeface="Tahoma"/>
              </a:rPr>
              <a:t>Radiation intensity observed on Earth vs on board of the airplane</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29"/>
        <p:cNvGrpSpPr/>
        <p:nvPr/>
      </p:nvGrpSpPr>
      <p:grpSpPr>
        <a:xfrm>
          <a:off x="0" y="0"/>
          <a:ext cx="0" cy="0"/>
          <a:chOff x="0" y="0"/>
          <a:chExt cx="0" cy="0"/>
        </a:xfrm>
      </p:grpSpPr>
      <p:sp>
        <p:nvSpPr>
          <p:cNvPr id="1130" name="Google Shape;1130;p81"/>
          <p:cNvSpPr txBox="1">
            <a:spLocks noGrp="1"/>
          </p:cNvSpPr>
          <p:nvPr>
            <p:ph type="title"/>
          </p:nvPr>
        </p:nvSpPr>
        <p:spPr>
          <a:xfrm>
            <a:off x="1180599" y="202125"/>
            <a:ext cx="6079500" cy="11430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Dosimetry in space:</a:t>
            </a:r>
            <a:br>
              <a:rPr lang="en-US"/>
            </a:br>
            <a:r>
              <a:rPr lang="en-US"/>
              <a:t>SATRAM – ESA Proba-V satellite</a:t>
            </a:r>
            <a:endParaRPr/>
          </a:p>
        </p:txBody>
      </p:sp>
      <p:sp>
        <p:nvSpPr>
          <p:cNvPr id="1131" name="Google Shape;1131;p81" descr="Rectangle: Click to edit Master text styles&#10;Second level&#10;Third level&#10;Fourth level&#10;Fifth level"/>
          <p:cNvSpPr txBox="1">
            <a:spLocks noGrp="1"/>
          </p:cNvSpPr>
          <p:nvPr>
            <p:ph type="body" idx="1"/>
          </p:nvPr>
        </p:nvSpPr>
        <p:spPr>
          <a:xfrm>
            <a:off x="704850" y="1609725"/>
            <a:ext cx="8215313" cy="46878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800"/>
              <a:buFont typeface="Noto Sans Symbols"/>
              <a:buNone/>
            </a:pPr>
            <a:r>
              <a:rPr lang="en-US" b="1"/>
              <a:t>Characterization of mixed radiation field on low orbit of PROBA-V satellite</a:t>
            </a:r>
            <a:endParaRPr b="1"/>
          </a:p>
          <a:p>
            <a:pPr marL="327600" lvl="0" indent="-327600" algn="l" rtl="0">
              <a:spcBef>
                <a:spcPts val="320"/>
              </a:spcBef>
              <a:spcAft>
                <a:spcPts val="0"/>
              </a:spcAft>
              <a:buSzPts val="1440"/>
              <a:buFont typeface="Noto Sans Symbols"/>
              <a:buChar char="◆"/>
            </a:pPr>
            <a:r>
              <a:rPr lang="en-US" sz="1600"/>
              <a:t>Altitude ~ 800 km</a:t>
            </a:r>
            <a:endParaRPr sz="1600"/>
          </a:p>
          <a:p>
            <a:pPr marL="327600" lvl="0" indent="-327600" algn="l" rtl="0">
              <a:spcBef>
                <a:spcPts val="320"/>
              </a:spcBef>
              <a:spcAft>
                <a:spcPts val="0"/>
              </a:spcAft>
              <a:buSzPts val="1440"/>
              <a:buFont typeface="Noto Sans Symbols"/>
              <a:buChar char="◆"/>
            </a:pPr>
            <a:r>
              <a:rPr lang="en-US" sz="1600"/>
              <a:t>Timepix for the first time outside in the space</a:t>
            </a:r>
            <a:endParaRPr/>
          </a:p>
          <a:p>
            <a:pPr marL="327600" lvl="0" indent="-327600" algn="l" rtl="0">
              <a:spcBef>
                <a:spcPts val="320"/>
              </a:spcBef>
              <a:spcAft>
                <a:spcPts val="0"/>
              </a:spcAft>
              <a:buSzPts val="1440"/>
              <a:buFont typeface="Noto Sans Symbols"/>
              <a:buChar char="◆"/>
            </a:pPr>
            <a:r>
              <a:rPr lang="en-US" sz="1600"/>
              <a:t>Launched in May 2013</a:t>
            </a:r>
            <a:endParaRPr sz="1600"/>
          </a:p>
        </p:txBody>
      </p:sp>
      <p:sp>
        <p:nvSpPr>
          <p:cNvPr id="1132" name="Google Shape;1132;p81"/>
          <p:cNvSpPr/>
          <p:nvPr/>
        </p:nvSpPr>
        <p:spPr>
          <a:xfrm>
            <a:off x="684213" y="2997200"/>
            <a:ext cx="5040312" cy="336073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pic>
        <p:nvPicPr>
          <p:cNvPr id="1133" name="Google Shape;1133;p81"/>
          <p:cNvPicPr preferRelativeResize="0"/>
          <p:nvPr/>
        </p:nvPicPr>
        <p:blipFill rotWithShape="1">
          <a:blip r:embed="rId3">
            <a:alphaModFix/>
          </a:blip>
          <a:srcRect/>
          <a:stretch/>
        </p:blipFill>
        <p:spPr>
          <a:xfrm>
            <a:off x="6062663" y="2033588"/>
            <a:ext cx="2857500" cy="3810000"/>
          </a:xfrm>
          <a:prstGeom prst="rect">
            <a:avLst/>
          </a:prstGeom>
          <a:noFill/>
          <a:ln>
            <a:noFill/>
          </a:ln>
        </p:spPr>
      </p:pic>
      <p:pic>
        <p:nvPicPr>
          <p:cNvPr id="1134" name="Google Shape;1134;p81"/>
          <p:cNvPicPr preferRelativeResize="0"/>
          <p:nvPr/>
        </p:nvPicPr>
        <p:blipFill rotWithShape="1">
          <a:blip r:embed="rId4">
            <a:alphaModFix/>
          </a:blip>
          <a:srcRect/>
          <a:stretch/>
        </p:blipFill>
        <p:spPr>
          <a:xfrm>
            <a:off x="6343650" y="5880100"/>
            <a:ext cx="1905000" cy="542925"/>
          </a:xfrm>
          <a:prstGeom prst="rect">
            <a:avLst/>
          </a:prstGeom>
          <a:noFill/>
          <a:ln>
            <a:noFill/>
          </a:ln>
        </p:spPr>
      </p:pic>
      <p:pic>
        <p:nvPicPr>
          <p:cNvPr id="1135" name="Google Shape;1135;p81"/>
          <p:cNvPicPr preferRelativeResize="0"/>
          <p:nvPr/>
        </p:nvPicPr>
        <p:blipFill rotWithShape="1">
          <a:blip r:embed="rId5">
            <a:alphaModFix/>
          </a:blip>
          <a:srcRect/>
          <a:stretch/>
        </p:blipFill>
        <p:spPr>
          <a:xfrm>
            <a:off x="7442213" y="392650"/>
            <a:ext cx="576262" cy="574675"/>
          </a:xfrm>
          <a:prstGeom prst="rect">
            <a:avLst/>
          </a:prstGeom>
          <a:noFill/>
          <a:ln>
            <a:noFill/>
          </a:ln>
        </p:spPr>
      </p:pic>
      <p:pic>
        <p:nvPicPr>
          <p:cNvPr id="1136" name="Google Shape;1136;p81"/>
          <p:cNvPicPr preferRelativeResize="0"/>
          <p:nvPr/>
        </p:nvPicPr>
        <p:blipFill rotWithShape="1">
          <a:blip r:embed="rId6">
            <a:alphaModFix/>
          </a:blip>
          <a:srcRect/>
          <a:stretch/>
        </p:blipFill>
        <p:spPr>
          <a:xfrm>
            <a:off x="995363" y="3203575"/>
            <a:ext cx="4729162" cy="3152775"/>
          </a:xfrm>
          <a:prstGeom prst="rect">
            <a:avLst/>
          </a:prstGeom>
          <a:noFill/>
          <a:ln>
            <a:noFill/>
          </a:ln>
        </p:spPr>
      </p:pic>
      <p:sp>
        <p:nvSpPr>
          <p:cNvPr id="1137" name="Google Shape;1137;p81"/>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69</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9"/>
          <p:cNvSpPr txBox="1">
            <a:spLocks noGrp="1"/>
          </p:cNvSpPr>
          <p:nvPr>
            <p:ph type="ctrTitle"/>
          </p:nvPr>
        </p:nvSpPr>
        <p:spPr>
          <a:xfrm>
            <a:off x="947550" y="237825"/>
            <a:ext cx="7247700" cy="6153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sz="3200" b="1">
                <a:solidFill>
                  <a:srgbClr val="2E75B5"/>
                </a:solidFill>
              </a:rPr>
              <a:t>Particle Camera Working Principle</a:t>
            </a:r>
            <a:endParaRPr sz="3200" b="1">
              <a:solidFill>
                <a:srgbClr val="2E75B5"/>
              </a:solidFill>
            </a:endParaRPr>
          </a:p>
        </p:txBody>
      </p:sp>
      <p:sp>
        <p:nvSpPr>
          <p:cNvPr id="211" name="Google Shape;211;p19"/>
          <p:cNvSpPr txBox="1">
            <a:spLocks noGrp="1"/>
          </p:cNvSpPr>
          <p:nvPr>
            <p:ph type="sldNum" idx="12"/>
          </p:nvPr>
        </p:nvSpPr>
        <p:spPr>
          <a:xfrm>
            <a:off x="6900" y="64545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212" name="Google Shape;212;p19"/>
          <p:cNvPicPr preferRelativeResize="0"/>
          <p:nvPr/>
        </p:nvPicPr>
        <p:blipFill>
          <a:blip r:embed="rId3">
            <a:alphaModFix/>
          </a:blip>
          <a:stretch>
            <a:fillRect/>
          </a:stretch>
        </p:blipFill>
        <p:spPr>
          <a:xfrm>
            <a:off x="0" y="1119425"/>
            <a:ext cx="9144000" cy="4875025"/>
          </a:xfrm>
          <a:prstGeom prst="rect">
            <a:avLst/>
          </a:prstGeom>
          <a:noFill/>
          <a:ln>
            <a:noFill/>
          </a:ln>
        </p:spPr>
      </p:pic>
      <p:sp>
        <p:nvSpPr>
          <p:cNvPr id="213" name="Google Shape;213;p19"/>
          <p:cNvSpPr txBox="1"/>
          <p:nvPr/>
        </p:nvSpPr>
        <p:spPr>
          <a:xfrm>
            <a:off x="1155650" y="6221075"/>
            <a:ext cx="7731000" cy="492600"/>
          </a:xfrm>
          <a:prstGeom prst="rect">
            <a:avLst/>
          </a:prstGeom>
          <a:noFill/>
          <a:ln>
            <a:noFill/>
          </a:ln>
        </p:spPr>
        <p:txBody>
          <a:bodyPr spcFirstLastPara="1" wrap="square" lIns="91425" tIns="91425" rIns="91425" bIns="91425" anchor="t" anchorCtr="0">
            <a:spAutoFit/>
          </a:bodyPr>
          <a:lstStyle/>
          <a:p>
            <a:pPr marL="0" lvl="0" indent="0" algn="l" rtl="0">
              <a:spcBef>
                <a:spcPts val="400"/>
              </a:spcBef>
              <a:spcAft>
                <a:spcPts val="0"/>
              </a:spcAft>
              <a:buNone/>
            </a:pPr>
            <a:r>
              <a:rPr lang="en-US" sz="2000" i="1">
                <a:solidFill>
                  <a:schemeClr val="dk1"/>
                </a:solidFill>
                <a:latin typeface="Tahoma"/>
                <a:ea typeface="Tahoma"/>
                <a:cs typeface="Tahoma"/>
                <a:sym typeface="Tahoma"/>
              </a:rPr>
              <a:t>….Different kind of radiation produces tracks of different shape</a:t>
            </a:r>
            <a:endParaRPr i="1"/>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141"/>
        <p:cNvGrpSpPr/>
        <p:nvPr/>
      </p:nvGrpSpPr>
      <p:grpSpPr>
        <a:xfrm>
          <a:off x="0" y="0"/>
          <a:ext cx="0" cy="0"/>
          <a:chOff x="0" y="0"/>
          <a:chExt cx="0" cy="0"/>
        </a:xfrm>
      </p:grpSpPr>
      <p:pic>
        <p:nvPicPr>
          <p:cNvPr id="1142" name="Google Shape;1142;p82"/>
          <p:cNvPicPr preferRelativeResize="0"/>
          <p:nvPr/>
        </p:nvPicPr>
        <p:blipFill>
          <a:blip r:embed="rId3">
            <a:alphaModFix/>
          </a:blip>
          <a:stretch>
            <a:fillRect/>
          </a:stretch>
        </p:blipFill>
        <p:spPr>
          <a:xfrm rot="2285682">
            <a:off x="5992487" y="2419955"/>
            <a:ext cx="2532875" cy="3674489"/>
          </a:xfrm>
          <a:prstGeom prst="rect">
            <a:avLst/>
          </a:prstGeom>
          <a:noFill/>
          <a:ln>
            <a:noFill/>
          </a:ln>
        </p:spPr>
      </p:pic>
      <p:pic>
        <p:nvPicPr>
          <p:cNvPr id="1143" name="Google Shape;1143;p82"/>
          <p:cNvPicPr preferRelativeResize="0"/>
          <p:nvPr/>
        </p:nvPicPr>
        <p:blipFill>
          <a:blip r:embed="rId4">
            <a:alphaModFix/>
          </a:blip>
          <a:stretch>
            <a:fillRect/>
          </a:stretch>
        </p:blipFill>
        <p:spPr>
          <a:xfrm>
            <a:off x="160500" y="1542467"/>
            <a:ext cx="2462200" cy="3674175"/>
          </a:xfrm>
          <a:prstGeom prst="rect">
            <a:avLst/>
          </a:prstGeom>
          <a:noFill/>
          <a:ln>
            <a:noFill/>
          </a:ln>
        </p:spPr>
      </p:pic>
      <p:sp>
        <p:nvSpPr>
          <p:cNvPr id="1144" name="Google Shape;1144;p82"/>
          <p:cNvSpPr txBox="1"/>
          <p:nvPr/>
        </p:nvSpPr>
        <p:spPr>
          <a:xfrm>
            <a:off x="1090450" y="108875"/>
            <a:ext cx="8907300" cy="8634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600" b="1">
                <a:solidFill>
                  <a:srgbClr val="2E75B5"/>
                </a:solidFill>
              </a:rPr>
              <a:t>SATRAM</a:t>
            </a:r>
            <a:endParaRPr sz="2600" b="1">
              <a:solidFill>
                <a:srgbClr val="2E75B5"/>
              </a:solidFill>
            </a:endParaRPr>
          </a:p>
          <a:p>
            <a:pPr marL="0" lvl="0" indent="0" algn="l" rtl="0">
              <a:lnSpc>
                <a:spcPct val="90000"/>
              </a:lnSpc>
              <a:spcBef>
                <a:spcPts val="0"/>
              </a:spcBef>
              <a:spcAft>
                <a:spcPts val="0"/>
              </a:spcAft>
              <a:buNone/>
            </a:pPr>
            <a:r>
              <a:rPr lang="en-US" sz="2300" b="1">
                <a:solidFill>
                  <a:srgbClr val="2E75B5"/>
                </a:solidFill>
              </a:rPr>
              <a:t>(S</a:t>
            </a:r>
            <a:r>
              <a:rPr lang="en-US" sz="2300">
                <a:solidFill>
                  <a:srgbClr val="2E75B5"/>
                </a:solidFill>
              </a:rPr>
              <a:t>pace </a:t>
            </a:r>
            <a:r>
              <a:rPr lang="en-US" sz="2300" b="1">
                <a:solidFill>
                  <a:srgbClr val="2E75B5"/>
                </a:solidFill>
              </a:rPr>
              <a:t>A</a:t>
            </a:r>
            <a:r>
              <a:rPr lang="en-US" sz="2300">
                <a:solidFill>
                  <a:srgbClr val="2E75B5"/>
                </a:solidFill>
              </a:rPr>
              <a:t>pplication of </a:t>
            </a:r>
            <a:r>
              <a:rPr lang="en-US" sz="2300" b="1">
                <a:solidFill>
                  <a:srgbClr val="2E75B5"/>
                </a:solidFill>
              </a:rPr>
              <a:t>T</a:t>
            </a:r>
            <a:r>
              <a:rPr lang="en-US" sz="2300">
                <a:solidFill>
                  <a:srgbClr val="2E75B5"/>
                </a:solidFill>
              </a:rPr>
              <a:t>imepix </a:t>
            </a:r>
            <a:r>
              <a:rPr lang="en-US" sz="2300" b="1">
                <a:solidFill>
                  <a:srgbClr val="2E75B5"/>
                </a:solidFill>
              </a:rPr>
              <a:t>R</a:t>
            </a:r>
            <a:r>
              <a:rPr lang="en-US" sz="2300">
                <a:solidFill>
                  <a:srgbClr val="2E75B5"/>
                </a:solidFill>
              </a:rPr>
              <a:t>adiation </a:t>
            </a:r>
            <a:r>
              <a:rPr lang="en-US" sz="2300" b="1">
                <a:solidFill>
                  <a:srgbClr val="2E75B5"/>
                </a:solidFill>
              </a:rPr>
              <a:t>M</a:t>
            </a:r>
            <a:r>
              <a:rPr lang="en-US" sz="2300">
                <a:solidFill>
                  <a:srgbClr val="2E75B5"/>
                </a:solidFill>
              </a:rPr>
              <a:t>onitor)</a:t>
            </a:r>
            <a:endParaRPr sz="900"/>
          </a:p>
        </p:txBody>
      </p:sp>
      <p:pic>
        <p:nvPicPr>
          <p:cNvPr id="1145" name="Google Shape;1145;p82"/>
          <p:cNvPicPr preferRelativeResize="0"/>
          <p:nvPr/>
        </p:nvPicPr>
        <p:blipFill>
          <a:blip r:embed="rId5">
            <a:alphaModFix/>
          </a:blip>
          <a:stretch>
            <a:fillRect/>
          </a:stretch>
        </p:blipFill>
        <p:spPr>
          <a:xfrm>
            <a:off x="2712200" y="1542467"/>
            <a:ext cx="2370250" cy="1923875"/>
          </a:xfrm>
          <a:prstGeom prst="rect">
            <a:avLst/>
          </a:prstGeom>
          <a:noFill/>
          <a:ln>
            <a:noFill/>
          </a:ln>
        </p:spPr>
      </p:pic>
      <p:sp>
        <p:nvSpPr>
          <p:cNvPr id="1146" name="Google Shape;1146;p82"/>
          <p:cNvSpPr txBox="1"/>
          <p:nvPr/>
        </p:nvSpPr>
        <p:spPr>
          <a:xfrm>
            <a:off x="5082025" y="1669475"/>
            <a:ext cx="3914700" cy="14175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The same kind of pixel detector Timepix as one embedded in the particle camera MiniPixEDU of the SESTRA educational kit</a:t>
            </a:r>
            <a:endParaRPr/>
          </a:p>
        </p:txBody>
      </p:sp>
      <p:pic>
        <p:nvPicPr>
          <p:cNvPr id="1147" name="Google Shape;1147;p82"/>
          <p:cNvPicPr preferRelativeResize="0"/>
          <p:nvPr/>
        </p:nvPicPr>
        <p:blipFill>
          <a:blip r:embed="rId6">
            <a:alphaModFix/>
          </a:blip>
          <a:stretch>
            <a:fillRect/>
          </a:stretch>
        </p:blipFill>
        <p:spPr>
          <a:xfrm>
            <a:off x="2965825" y="3534899"/>
            <a:ext cx="2033363" cy="1736101"/>
          </a:xfrm>
          <a:prstGeom prst="rect">
            <a:avLst/>
          </a:prstGeom>
          <a:noFill/>
          <a:ln>
            <a:noFill/>
          </a:ln>
        </p:spPr>
      </p:pic>
      <p:sp>
        <p:nvSpPr>
          <p:cNvPr id="1148" name="Google Shape;1148;p82"/>
          <p:cNvSpPr txBox="1"/>
          <p:nvPr/>
        </p:nvSpPr>
        <p:spPr>
          <a:xfrm>
            <a:off x="1139050" y="938817"/>
            <a:ext cx="5630400" cy="489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200" i="1">
                <a:solidFill>
                  <a:srgbClr val="2E75B5"/>
                </a:solidFill>
              </a:rPr>
              <a:t>on board of Proba-V ESA satellite</a:t>
            </a:r>
            <a:endParaRPr sz="2200" i="1">
              <a:solidFill>
                <a:srgbClr val="2E75B5"/>
              </a:solidFill>
            </a:endParaRPr>
          </a:p>
        </p:txBody>
      </p:sp>
      <p:sp>
        <p:nvSpPr>
          <p:cNvPr id="1149" name="Google Shape;1149;p82"/>
          <p:cNvSpPr txBox="1"/>
          <p:nvPr/>
        </p:nvSpPr>
        <p:spPr>
          <a:xfrm>
            <a:off x="5234425" y="5250425"/>
            <a:ext cx="3851400" cy="10989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Radiation field recordings available for research and also for educational purposes</a:t>
            </a:r>
            <a:endParaRPr/>
          </a:p>
        </p:txBody>
      </p:sp>
      <p:sp>
        <p:nvSpPr>
          <p:cNvPr id="1150" name="Google Shape;1150;p82"/>
          <p:cNvSpPr txBox="1"/>
          <p:nvPr/>
        </p:nvSpPr>
        <p:spPr>
          <a:xfrm>
            <a:off x="50300" y="5263350"/>
            <a:ext cx="5061300" cy="1048200"/>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0"/>
              </a:spcBef>
              <a:spcAft>
                <a:spcPts val="0"/>
              </a:spcAft>
              <a:buClr>
                <a:schemeClr val="dk2"/>
              </a:buClr>
              <a:buSzPts val="1700"/>
              <a:buChar char="●"/>
            </a:pPr>
            <a:r>
              <a:rPr lang="en-US" sz="1700">
                <a:solidFill>
                  <a:schemeClr val="dk2"/>
                </a:solidFill>
              </a:rPr>
              <a:t>mission on LEO - altitude 820 km</a:t>
            </a:r>
            <a:endParaRPr sz="1700">
              <a:solidFill>
                <a:schemeClr val="dk2"/>
              </a:solidFill>
            </a:endParaRPr>
          </a:p>
          <a:p>
            <a:pPr marL="457200" lvl="0" indent="-336550" algn="l" rtl="0">
              <a:lnSpc>
                <a:spcPct val="115000"/>
              </a:lnSpc>
              <a:spcBef>
                <a:spcPts val="0"/>
              </a:spcBef>
              <a:spcAft>
                <a:spcPts val="0"/>
              </a:spcAft>
              <a:buClr>
                <a:schemeClr val="dk2"/>
              </a:buClr>
              <a:buSzPts val="1700"/>
              <a:buChar char="●"/>
            </a:pPr>
            <a:r>
              <a:rPr lang="en-US" sz="1700">
                <a:solidFill>
                  <a:schemeClr val="dk2"/>
                </a:solidFill>
              </a:rPr>
              <a:t>Timepix for the first time outside in the space</a:t>
            </a:r>
            <a:endParaRPr sz="1700">
              <a:solidFill>
                <a:schemeClr val="dk2"/>
              </a:solidFill>
            </a:endParaRPr>
          </a:p>
          <a:p>
            <a:pPr marL="457200" lvl="0" indent="-336550" algn="l" rtl="0">
              <a:lnSpc>
                <a:spcPct val="115000"/>
              </a:lnSpc>
              <a:spcBef>
                <a:spcPts val="0"/>
              </a:spcBef>
              <a:spcAft>
                <a:spcPts val="0"/>
              </a:spcAft>
              <a:buClr>
                <a:schemeClr val="dk2"/>
              </a:buClr>
              <a:buSzPts val="1700"/>
              <a:buChar char="●"/>
            </a:pPr>
            <a:r>
              <a:rPr lang="en-US" sz="1700">
                <a:solidFill>
                  <a:schemeClr val="dk2"/>
                </a:solidFill>
              </a:rPr>
              <a:t>Launched in May 2013</a:t>
            </a:r>
            <a:endParaRPr sz="1700">
              <a:solidFill>
                <a:schemeClr val="dk2"/>
              </a:solidFill>
            </a:endParaRPr>
          </a:p>
        </p:txBody>
      </p:sp>
      <p:sp>
        <p:nvSpPr>
          <p:cNvPr id="1151" name="Google Shape;1151;p82"/>
          <p:cNvSpPr txBox="1">
            <a:spLocks noGrp="1"/>
          </p:cNvSpPr>
          <p:nvPr>
            <p:ph type="sldNum" idx="12"/>
          </p:nvPr>
        </p:nvSpPr>
        <p:spPr>
          <a:xfrm>
            <a:off x="-69300" y="6454533"/>
            <a:ext cx="4629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70</a:t>
            </a:fld>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155"/>
        <p:cNvGrpSpPr/>
        <p:nvPr/>
      </p:nvGrpSpPr>
      <p:grpSpPr>
        <a:xfrm>
          <a:off x="0" y="0"/>
          <a:ext cx="0" cy="0"/>
          <a:chOff x="0" y="0"/>
          <a:chExt cx="0" cy="0"/>
        </a:xfrm>
      </p:grpSpPr>
      <p:sp>
        <p:nvSpPr>
          <p:cNvPr id="1156" name="Google Shape;1156;p83"/>
          <p:cNvSpPr txBox="1">
            <a:spLocks noGrp="1"/>
          </p:cNvSpPr>
          <p:nvPr>
            <p:ph type="title"/>
          </p:nvPr>
        </p:nvSpPr>
        <p:spPr>
          <a:xfrm>
            <a:off x="1534575" y="306825"/>
            <a:ext cx="5970600" cy="861900"/>
          </a:xfrm>
          <a:prstGeom prst="rect">
            <a:avLst/>
          </a:prstGeom>
          <a:noFill/>
          <a:ln>
            <a:noFill/>
          </a:ln>
        </p:spPr>
        <p:txBody>
          <a:bodyPr spcFirstLastPara="1" wrap="square" lIns="68575" tIns="34275" rIns="68575" bIns="34275" anchor="ctr" anchorCtr="0">
            <a:normAutofit fontScale="90000"/>
          </a:bodyPr>
          <a:lstStyle/>
          <a:p>
            <a:pPr marL="0" lvl="0" indent="0" algn="ctr" rtl="0">
              <a:lnSpc>
                <a:spcPct val="90000"/>
              </a:lnSpc>
              <a:spcBef>
                <a:spcPts val="0"/>
              </a:spcBef>
              <a:spcAft>
                <a:spcPts val="0"/>
              </a:spcAft>
              <a:buClr>
                <a:srgbClr val="2E75B5"/>
              </a:buClr>
              <a:buSzPct val="103125"/>
              <a:buFont typeface="Calibri"/>
              <a:buNone/>
            </a:pPr>
            <a:r>
              <a:rPr lang="en-US" b="1">
                <a:solidFill>
                  <a:srgbClr val="2E75B5"/>
                </a:solidFill>
              </a:rPr>
              <a:t>SATRAM Radiation Observation</a:t>
            </a:r>
            <a:endParaRPr b="1">
              <a:solidFill>
                <a:srgbClr val="2E75B5"/>
              </a:solidFill>
            </a:endParaRPr>
          </a:p>
          <a:p>
            <a:pPr marL="0" lvl="0" indent="0" algn="ctr" rtl="0">
              <a:lnSpc>
                <a:spcPct val="90000"/>
              </a:lnSpc>
              <a:spcBef>
                <a:spcPts val="0"/>
              </a:spcBef>
              <a:spcAft>
                <a:spcPts val="0"/>
              </a:spcAft>
              <a:buClr>
                <a:srgbClr val="2E75B5"/>
              </a:buClr>
              <a:buSzPct val="103125"/>
              <a:buFont typeface="Calibri"/>
              <a:buNone/>
            </a:pPr>
            <a:r>
              <a:rPr lang="en-US" b="1">
                <a:solidFill>
                  <a:srgbClr val="2E75B5"/>
                </a:solidFill>
              </a:rPr>
              <a:t>on the Earth Orbit </a:t>
            </a:r>
            <a:endParaRPr>
              <a:solidFill>
                <a:srgbClr val="2E75B5"/>
              </a:solidFill>
            </a:endParaRPr>
          </a:p>
        </p:txBody>
      </p:sp>
      <p:pic>
        <p:nvPicPr>
          <p:cNvPr id="1157" name="Google Shape;1157;p83"/>
          <p:cNvPicPr preferRelativeResize="0"/>
          <p:nvPr/>
        </p:nvPicPr>
        <p:blipFill>
          <a:blip r:embed="rId3">
            <a:alphaModFix/>
          </a:blip>
          <a:stretch>
            <a:fillRect/>
          </a:stretch>
        </p:blipFill>
        <p:spPr>
          <a:xfrm>
            <a:off x="89500" y="1549500"/>
            <a:ext cx="3624125" cy="3624125"/>
          </a:xfrm>
          <a:prstGeom prst="rect">
            <a:avLst/>
          </a:prstGeom>
          <a:noFill/>
          <a:ln>
            <a:noFill/>
          </a:ln>
        </p:spPr>
      </p:pic>
      <p:sp>
        <p:nvSpPr>
          <p:cNvPr id="1158" name="Google Shape;1158;p83"/>
          <p:cNvSpPr txBox="1"/>
          <p:nvPr/>
        </p:nvSpPr>
        <p:spPr>
          <a:xfrm>
            <a:off x="72575" y="5192883"/>
            <a:ext cx="3045600" cy="7803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15000"/>
              </a:lnSpc>
              <a:spcBef>
                <a:spcPts val="0"/>
              </a:spcBef>
              <a:spcAft>
                <a:spcPts val="0"/>
              </a:spcAft>
              <a:buClr>
                <a:schemeClr val="dk2"/>
              </a:buClr>
              <a:buSzPts val="1800"/>
              <a:buChar char="●"/>
            </a:pPr>
            <a:r>
              <a:rPr lang="en-US" sz="1800">
                <a:solidFill>
                  <a:schemeClr val="dk2"/>
                </a:solidFill>
              </a:rPr>
              <a:t>Radiation field as seen</a:t>
            </a:r>
            <a:br>
              <a:rPr lang="en-US" sz="1800">
                <a:solidFill>
                  <a:schemeClr val="dk2"/>
                </a:solidFill>
              </a:rPr>
            </a:br>
            <a:r>
              <a:rPr lang="en-US" sz="1800">
                <a:solidFill>
                  <a:schemeClr val="dk2"/>
                </a:solidFill>
              </a:rPr>
              <a:t>by Timepix detector</a:t>
            </a:r>
            <a:endParaRPr sz="2800">
              <a:solidFill>
                <a:srgbClr val="2E75B5"/>
              </a:solidFill>
            </a:endParaRPr>
          </a:p>
        </p:txBody>
      </p:sp>
      <p:pic>
        <p:nvPicPr>
          <p:cNvPr id="1159" name="Google Shape;1159;p83"/>
          <p:cNvPicPr preferRelativeResize="0"/>
          <p:nvPr/>
        </p:nvPicPr>
        <p:blipFill>
          <a:blip r:embed="rId4">
            <a:alphaModFix/>
          </a:blip>
          <a:stretch>
            <a:fillRect/>
          </a:stretch>
        </p:blipFill>
        <p:spPr>
          <a:xfrm>
            <a:off x="3866350" y="1473299"/>
            <a:ext cx="5049051" cy="2188350"/>
          </a:xfrm>
          <a:prstGeom prst="rect">
            <a:avLst/>
          </a:prstGeom>
          <a:noFill/>
          <a:ln>
            <a:noFill/>
          </a:ln>
        </p:spPr>
      </p:pic>
      <p:sp>
        <p:nvSpPr>
          <p:cNvPr id="1160" name="Google Shape;1160;p83"/>
          <p:cNvSpPr txBox="1"/>
          <p:nvPr/>
        </p:nvSpPr>
        <p:spPr>
          <a:xfrm>
            <a:off x="4488150" y="5910650"/>
            <a:ext cx="46557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Mission data available online at the web portal:</a:t>
            </a:r>
            <a:endParaRPr sz="1600"/>
          </a:p>
          <a:p>
            <a:pPr marL="0" lvl="0" indent="0" algn="l" rtl="0">
              <a:spcBef>
                <a:spcPts val="0"/>
              </a:spcBef>
              <a:spcAft>
                <a:spcPts val="0"/>
              </a:spcAft>
              <a:buNone/>
            </a:pPr>
            <a:r>
              <a:rPr lang="en-US" sz="1600"/>
              <a:t>https://satram.utef.cvut.cz/</a:t>
            </a:r>
            <a:endParaRPr sz="1600"/>
          </a:p>
        </p:txBody>
      </p:sp>
      <p:sp>
        <p:nvSpPr>
          <p:cNvPr id="1161" name="Google Shape;1161;p83"/>
          <p:cNvSpPr txBox="1"/>
          <p:nvPr/>
        </p:nvSpPr>
        <p:spPr>
          <a:xfrm>
            <a:off x="3866350" y="3856608"/>
            <a:ext cx="45297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Variation of radiation field composition in depence on the earth orbit position</a:t>
            </a:r>
            <a:endParaRPr sz="1800">
              <a:solidFill>
                <a:schemeClr val="dk2"/>
              </a:solidFill>
            </a:endParaRPr>
          </a:p>
        </p:txBody>
      </p:sp>
      <p:pic>
        <p:nvPicPr>
          <p:cNvPr id="1162" name="Google Shape;1162;p83"/>
          <p:cNvPicPr preferRelativeResize="0"/>
          <p:nvPr/>
        </p:nvPicPr>
        <p:blipFill>
          <a:blip r:embed="rId5">
            <a:alphaModFix/>
          </a:blip>
          <a:stretch>
            <a:fillRect/>
          </a:stretch>
        </p:blipFill>
        <p:spPr>
          <a:xfrm>
            <a:off x="3713625" y="5910642"/>
            <a:ext cx="677100" cy="677100"/>
          </a:xfrm>
          <a:prstGeom prst="rect">
            <a:avLst/>
          </a:prstGeom>
          <a:noFill/>
          <a:ln>
            <a:noFill/>
          </a:ln>
        </p:spPr>
      </p:pic>
      <p:sp>
        <p:nvSpPr>
          <p:cNvPr id="1163" name="Google Shape;1163;p83"/>
          <p:cNvSpPr txBox="1"/>
          <p:nvPr/>
        </p:nvSpPr>
        <p:spPr>
          <a:xfrm>
            <a:off x="3937800" y="4636892"/>
            <a:ext cx="4977600" cy="946500"/>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dk2"/>
              </a:buClr>
              <a:buSzPts val="1500"/>
              <a:buChar char="●"/>
            </a:pPr>
            <a:r>
              <a:rPr lang="en-US" sz="1500" i="1">
                <a:solidFill>
                  <a:schemeClr val="dk2"/>
                </a:solidFill>
              </a:rPr>
              <a:t>Notable difference in field composition when compared to observations performed with natural radiation sources in the SESTRA educational kit</a:t>
            </a:r>
            <a:endParaRPr sz="1500" i="1">
              <a:solidFill>
                <a:schemeClr val="dk2"/>
              </a:solidFill>
            </a:endParaRPr>
          </a:p>
        </p:txBody>
      </p:sp>
      <p:sp>
        <p:nvSpPr>
          <p:cNvPr id="1164" name="Google Shape;1164;p83"/>
          <p:cNvSpPr txBox="1">
            <a:spLocks noGrp="1"/>
          </p:cNvSpPr>
          <p:nvPr>
            <p:ph type="sldNum" idx="12"/>
          </p:nvPr>
        </p:nvSpPr>
        <p:spPr>
          <a:xfrm>
            <a:off x="-69300" y="6454533"/>
            <a:ext cx="4125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71</a:t>
            </a:fld>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168"/>
        <p:cNvGrpSpPr/>
        <p:nvPr/>
      </p:nvGrpSpPr>
      <p:grpSpPr>
        <a:xfrm>
          <a:off x="0" y="0"/>
          <a:ext cx="0" cy="0"/>
          <a:chOff x="0" y="0"/>
          <a:chExt cx="0" cy="0"/>
        </a:xfrm>
      </p:grpSpPr>
      <p:sp>
        <p:nvSpPr>
          <p:cNvPr id="1169" name="Google Shape;1169;p84"/>
          <p:cNvSpPr txBox="1">
            <a:spLocks noGrp="1"/>
          </p:cNvSpPr>
          <p:nvPr>
            <p:ph type="title"/>
          </p:nvPr>
        </p:nvSpPr>
        <p:spPr>
          <a:xfrm>
            <a:off x="1100666" y="260356"/>
            <a:ext cx="6855883" cy="936625"/>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sz="2000"/>
              <a:t>Timepix/ESA Proba-V: </a:t>
            </a:r>
            <a:br>
              <a:rPr lang="en-US" sz="2000"/>
            </a:br>
            <a:r>
              <a:rPr lang="en-US" sz="2800"/>
              <a:t>LEO space radiation @ 820 k</a:t>
            </a:r>
            <a:r>
              <a:rPr lang="en-US"/>
              <a:t>m</a:t>
            </a:r>
            <a:endParaRPr/>
          </a:p>
        </p:txBody>
      </p:sp>
      <p:sp>
        <p:nvSpPr>
          <p:cNvPr id="1170" name="Google Shape;1170;p84"/>
          <p:cNvSpPr txBox="1"/>
          <p:nvPr/>
        </p:nvSpPr>
        <p:spPr>
          <a:xfrm>
            <a:off x="1763688" y="1340768"/>
            <a:ext cx="5976664" cy="307777"/>
          </a:xfrm>
          <a:prstGeom prst="rect">
            <a:avLst/>
          </a:prstGeom>
          <a:solidFill>
            <a:srgbClr val="CED1EA"/>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40458C"/>
                </a:solidFill>
                <a:latin typeface="Arial"/>
                <a:ea typeface="Arial"/>
                <a:cs typeface="Arial"/>
                <a:sym typeface="Arial"/>
              </a:rPr>
              <a:t>HETPs: Highly energetic heavy charged particles (ions) 🡪 HZE’s</a:t>
            </a:r>
            <a:endParaRPr sz="1400">
              <a:solidFill>
                <a:srgbClr val="40458C"/>
              </a:solidFill>
              <a:latin typeface="Arial"/>
              <a:ea typeface="Arial"/>
              <a:cs typeface="Arial"/>
              <a:sym typeface="Arial"/>
            </a:endParaRPr>
          </a:p>
        </p:txBody>
      </p:sp>
      <p:pic>
        <p:nvPicPr>
          <p:cNvPr id="1171" name="Google Shape;1171;p84"/>
          <p:cNvPicPr preferRelativeResize="0"/>
          <p:nvPr/>
        </p:nvPicPr>
        <p:blipFill rotWithShape="1">
          <a:blip r:embed="rId3">
            <a:alphaModFix/>
          </a:blip>
          <a:srcRect/>
          <a:stretch/>
        </p:blipFill>
        <p:spPr>
          <a:xfrm>
            <a:off x="6678246" y="188640"/>
            <a:ext cx="1308100" cy="698500"/>
          </a:xfrm>
          <a:prstGeom prst="rect">
            <a:avLst/>
          </a:prstGeom>
          <a:noFill/>
          <a:ln>
            <a:noFill/>
          </a:ln>
        </p:spPr>
      </p:pic>
      <p:pic>
        <p:nvPicPr>
          <p:cNvPr id="1172" name="Google Shape;1172;p84" descr="D:\CSRC Logo big 2.bmp"/>
          <p:cNvPicPr preferRelativeResize="0"/>
          <p:nvPr/>
        </p:nvPicPr>
        <p:blipFill rotWithShape="1">
          <a:blip r:embed="rId4">
            <a:alphaModFix/>
          </a:blip>
          <a:srcRect/>
          <a:stretch/>
        </p:blipFill>
        <p:spPr>
          <a:xfrm>
            <a:off x="5967734" y="249890"/>
            <a:ext cx="620490" cy="576000"/>
          </a:xfrm>
          <a:prstGeom prst="rect">
            <a:avLst/>
          </a:prstGeom>
          <a:noFill/>
          <a:ln>
            <a:noFill/>
          </a:ln>
        </p:spPr>
      </p:pic>
      <p:pic>
        <p:nvPicPr>
          <p:cNvPr id="1173" name="Google Shape;1173;p84"/>
          <p:cNvPicPr preferRelativeResize="0"/>
          <p:nvPr/>
        </p:nvPicPr>
        <p:blipFill rotWithShape="1">
          <a:blip r:embed="rId5">
            <a:alphaModFix/>
          </a:blip>
          <a:srcRect/>
          <a:stretch/>
        </p:blipFill>
        <p:spPr>
          <a:xfrm>
            <a:off x="666943" y="1772816"/>
            <a:ext cx="8201025" cy="4638675"/>
          </a:xfrm>
          <a:prstGeom prst="rect">
            <a:avLst/>
          </a:prstGeom>
          <a:noFill/>
          <a:ln>
            <a:noFill/>
          </a:ln>
        </p:spPr>
      </p:pic>
      <p:sp>
        <p:nvSpPr>
          <p:cNvPr id="1174" name="Google Shape;1174;p84"/>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72</a:t>
            </a:fld>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178"/>
        <p:cNvGrpSpPr/>
        <p:nvPr/>
      </p:nvGrpSpPr>
      <p:grpSpPr>
        <a:xfrm>
          <a:off x="0" y="0"/>
          <a:ext cx="0" cy="0"/>
          <a:chOff x="0" y="0"/>
          <a:chExt cx="0" cy="0"/>
        </a:xfrm>
      </p:grpSpPr>
      <p:sp>
        <p:nvSpPr>
          <p:cNvPr id="1179" name="Google Shape;1179;p85"/>
          <p:cNvSpPr txBox="1">
            <a:spLocks noGrp="1"/>
          </p:cNvSpPr>
          <p:nvPr>
            <p:ph type="title"/>
          </p:nvPr>
        </p:nvSpPr>
        <p:spPr>
          <a:xfrm>
            <a:off x="1058332" y="260356"/>
            <a:ext cx="6898217" cy="936625"/>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sz="2000"/>
              <a:t>Timepix/ESA Proba-V: </a:t>
            </a:r>
            <a:br>
              <a:rPr lang="en-US" sz="2000"/>
            </a:br>
            <a:r>
              <a:rPr lang="en-US" sz="2800"/>
              <a:t>LEO space radiation @ </a:t>
            </a:r>
            <a:r>
              <a:rPr lang="en-US"/>
              <a:t>820 km</a:t>
            </a:r>
            <a:endParaRPr/>
          </a:p>
        </p:txBody>
      </p:sp>
      <p:sp>
        <p:nvSpPr>
          <p:cNvPr id="1180" name="Google Shape;1180;p85"/>
          <p:cNvSpPr txBox="1"/>
          <p:nvPr/>
        </p:nvSpPr>
        <p:spPr>
          <a:xfrm>
            <a:off x="1763688" y="1340768"/>
            <a:ext cx="5976664" cy="307777"/>
          </a:xfrm>
          <a:prstGeom prst="rect">
            <a:avLst/>
          </a:prstGeom>
          <a:solidFill>
            <a:srgbClr val="CED1EA"/>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chemeClr val="dk1"/>
                </a:solidFill>
                <a:latin typeface="Arial"/>
                <a:ea typeface="Arial"/>
                <a:cs typeface="Arial"/>
                <a:sym typeface="Arial"/>
              </a:rPr>
              <a:t>LETPs: Energetic light charged particles (I) + nuclear interactions</a:t>
            </a:r>
            <a:endParaRPr sz="1400">
              <a:solidFill>
                <a:schemeClr val="dk1"/>
              </a:solidFill>
              <a:latin typeface="Arial"/>
              <a:ea typeface="Arial"/>
              <a:cs typeface="Arial"/>
              <a:sym typeface="Arial"/>
            </a:endParaRPr>
          </a:p>
        </p:txBody>
      </p:sp>
      <p:pic>
        <p:nvPicPr>
          <p:cNvPr id="1181" name="Google Shape;1181;p85"/>
          <p:cNvPicPr preferRelativeResize="0"/>
          <p:nvPr/>
        </p:nvPicPr>
        <p:blipFill rotWithShape="1">
          <a:blip r:embed="rId3">
            <a:alphaModFix/>
          </a:blip>
          <a:srcRect/>
          <a:stretch/>
        </p:blipFill>
        <p:spPr>
          <a:xfrm>
            <a:off x="6678246" y="188640"/>
            <a:ext cx="1308100" cy="698500"/>
          </a:xfrm>
          <a:prstGeom prst="rect">
            <a:avLst/>
          </a:prstGeom>
          <a:noFill/>
          <a:ln>
            <a:noFill/>
          </a:ln>
        </p:spPr>
      </p:pic>
      <p:pic>
        <p:nvPicPr>
          <p:cNvPr id="1182" name="Google Shape;1182;p85" descr="D:\CSRC Logo big 2.bmp"/>
          <p:cNvPicPr preferRelativeResize="0"/>
          <p:nvPr/>
        </p:nvPicPr>
        <p:blipFill rotWithShape="1">
          <a:blip r:embed="rId4">
            <a:alphaModFix/>
          </a:blip>
          <a:srcRect/>
          <a:stretch/>
        </p:blipFill>
        <p:spPr>
          <a:xfrm>
            <a:off x="5967734" y="249890"/>
            <a:ext cx="620490" cy="576000"/>
          </a:xfrm>
          <a:prstGeom prst="rect">
            <a:avLst/>
          </a:prstGeom>
          <a:noFill/>
          <a:ln>
            <a:noFill/>
          </a:ln>
        </p:spPr>
      </p:pic>
      <p:pic>
        <p:nvPicPr>
          <p:cNvPr id="1183" name="Google Shape;1183;p85"/>
          <p:cNvPicPr preferRelativeResize="0"/>
          <p:nvPr/>
        </p:nvPicPr>
        <p:blipFill rotWithShape="1">
          <a:blip r:embed="rId5">
            <a:alphaModFix/>
          </a:blip>
          <a:srcRect/>
          <a:stretch/>
        </p:blipFill>
        <p:spPr>
          <a:xfrm>
            <a:off x="627695" y="1738461"/>
            <a:ext cx="8248650" cy="4714875"/>
          </a:xfrm>
          <a:prstGeom prst="rect">
            <a:avLst/>
          </a:prstGeom>
          <a:noFill/>
          <a:ln>
            <a:noFill/>
          </a:ln>
        </p:spPr>
      </p:pic>
      <p:sp>
        <p:nvSpPr>
          <p:cNvPr id="1184" name="Google Shape;1184;p85"/>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73</a:t>
            </a:fld>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sp>
        <p:nvSpPr>
          <p:cNvPr id="1189" name="Google Shape;1189;p86"/>
          <p:cNvSpPr txBox="1">
            <a:spLocks noGrp="1"/>
          </p:cNvSpPr>
          <p:nvPr>
            <p:ph type="title"/>
          </p:nvPr>
        </p:nvSpPr>
        <p:spPr>
          <a:xfrm>
            <a:off x="1077913" y="183444"/>
            <a:ext cx="6940550" cy="1264356"/>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None/>
            </a:pPr>
            <a:r>
              <a:rPr lang="en-US" sz="2200"/>
              <a:t>Measured radiation map by Satram device in orbit </a:t>
            </a:r>
            <a:r>
              <a:rPr lang="en-US" sz="2000"/>
              <a:t/>
            </a:r>
            <a:br>
              <a:rPr lang="en-US" sz="2000"/>
            </a:br>
            <a:r>
              <a:rPr lang="en-US" sz="1800"/>
              <a:t>around the Earth at an altitude of 820 km from the earth's surface obtained within 36 days from January 1, 2014 to February 7, 2014 logarithmic scale in μG/hr. </a:t>
            </a:r>
            <a:endParaRPr sz="1800"/>
          </a:p>
        </p:txBody>
      </p:sp>
      <p:pic>
        <p:nvPicPr>
          <p:cNvPr id="1190" name="Google Shape;1190;p86"/>
          <p:cNvPicPr preferRelativeResize="0"/>
          <p:nvPr/>
        </p:nvPicPr>
        <p:blipFill rotWithShape="1">
          <a:blip r:embed="rId3">
            <a:alphaModFix/>
          </a:blip>
          <a:srcRect/>
          <a:stretch/>
        </p:blipFill>
        <p:spPr>
          <a:xfrm>
            <a:off x="762000" y="1447800"/>
            <a:ext cx="7762875" cy="4588017"/>
          </a:xfrm>
          <a:prstGeom prst="rect">
            <a:avLst/>
          </a:prstGeom>
          <a:noFill/>
          <a:ln>
            <a:noFill/>
          </a:ln>
        </p:spPr>
      </p:pic>
      <p:sp>
        <p:nvSpPr>
          <p:cNvPr id="1191" name="Google Shape;1191;p86"/>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74</a:t>
            </a:fld>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195"/>
        <p:cNvGrpSpPr/>
        <p:nvPr/>
      </p:nvGrpSpPr>
      <p:grpSpPr>
        <a:xfrm>
          <a:off x="0" y="0"/>
          <a:ext cx="0" cy="0"/>
          <a:chOff x="0" y="0"/>
          <a:chExt cx="0" cy="0"/>
        </a:xfrm>
      </p:grpSpPr>
      <p:pic>
        <p:nvPicPr>
          <p:cNvPr id="1196" name="Google Shape;1196;p87"/>
          <p:cNvPicPr preferRelativeResize="0"/>
          <p:nvPr/>
        </p:nvPicPr>
        <p:blipFill rotWithShape="1">
          <a:blip r:embed="rId3">
            <a:alphaModFix/>
          </a:blip>
          <a:srcRect l="3200" r="3776" b="5660"/>
          <a:stretch/>
        </p:blipFill>
        <p:spPr>
          <a:xfrm>
            <a:off x="2846725" y="1220575"/>
            <a:ext cx="6165025" cy="2870300"/>
          </a:xfrm>
          <a:prstGeom prst="rect">
            <a:avLst/>
          </a:prstGeom>
          <a:noFill/>
          <a:ln>
            <a:noFill/>
          </a:ln>
        </p:spPr>
      </p:pic>
      <p:sp>
        <p:nvSpPr>
          <p:cNvPr id="1197" name="Google Shape;1197;p87"/>
          <p:cNvSpPr/>
          <p:nvPr/>
        </p:nvSpPr>
        <p:spPr>
          <a:xfrm>
            <a:off x="465768" y="22103"/>
            <a:ext cx="8208900" cy="1366500"/>
          </a:xfrm>
          <a:prstGeom prst="rect">
            <a:avLst/>
          </a:prstGeom>
          <a:noFill/>
          <a:ln>
            <a:noFill/>
          </a:ln>
        </p:spPr>
        <p:txBody>
          <a:bodyPr spcFirstLastPara="1" wrap="square" lIns="91425" tIns="45700" rIns="91425" bIns="45700" anchor="t" anchorCtr="0">
            <a:noAutofit/>
          </a:bodyPr>
          <a:lstStyle/>
          <a:p>
            <a:pPr marL="0" marR="0" lvl="0" indent="0" algn="ctr" rtl="0">
              <a:lnSpc>
                <a:spcPct val="115000"/>
              </a:lnSpc>
              <a:spcBef>
                <a:spcPts val="0"/>
              </a:spcBef>
              <a:spcAft>
                <a:spcPts val="0"/>
              </a:spcAft>
              <a:buNone/>
            </a:pPr>
            <a:r>
              <a:rPr lang="en-US" sz="3600" b="1">
                <a:solidFill>
                  <a:schemeClr val="dk1"/>
                </a:solidFill>
                <a:latin typeface="Arial"/>
                <a:ea typeface="Arial"/>
                <a:cs typeface="Arial"/>
                <a:sym typeface="Arial"/>
              </a:rPr>
              <a:t>Radon </a:t>
            </a:r>
            <a:r>
              <a:rPr lang="en-US" sz="3600" b="1">
                <a:solidFill>
                  <a:schemeClr val="dk1"/>
                </a:solidFill>
              </a:rPr>
              <a:t>as a </a:t>
            </a:r>
            <a:r>
              <a:rPr lang="en-US" sz="3600" b="1">
                <a:solidFill>
                  <a:schemeClr val="dk1"/>
                </a:solidFill>
                <a:latin typeface="Arial"/>
                <a:ea typeface="Arial"/>
                <a:cs typeface="Arial"/>
                <a:sym typeface="Arial"/>
              </a:rPr>
              <a:t>common source of background radioactivity</a:t>
            </a:r>
            <a:endParaRPr sz="3600" b="1">
              <a:solidFill>
                <a:schemeClr val="dk1"/>
              </a:solidFill>
              <a:latin typeface="Arial"/>
              <a:ea typeface="Arial"/>
              <a:cs typeface="Arial"/>
              <a:sym typeface="Arial"/>
            </a:endParaRPr>
          </a:p>
        </p:txBody>
      </p:sp>
      <p:pic>
        <p:nvPicPr>
          <p:cNvPr id="1198" name="Google Shape;1198;p87"/>
          <p:cNvPicPr preferRelativeResize="0"/>
          <p:nvPr/>
        </p:nvPicPr>
        <p:blipFill rotWithShape="1">
          <a:blip r:embed="rId4">
            <a:alphaModFix/>
          </a:blip>
          <a:srcRect l="4269" t="8858" r="8065"/>
          <a:stretch/>
        </p:blipFill>
        <p:spPr>
          <a:xfrm>
            <a:off x="2770525" y="4105575"/>
            <a:ext cx="5925149" cy="2752425"/>
          </a:xfrm>
          <a:prstGeom prst="rect">
            <a:avLst/>
          </a:prstGeom>
          <a:noFill/>
          <a:ln>
            <a:noFill/>
          </a:ln>
        </p:spPr>
      </p:pic>
      <p:sp>
        <p:nvSpPr>
          <p:cNvPr id="1199" name="Google Shape;1199;p87"/>
          <p:cNvSpPr txBox="1">
            <a:spLocks noGrp="1"/>
          </p:cNvSpPr>
          <p:nvPr>
            <p:ph type="body" idx="1"/>
          </p:nvPr>
        </p:nvSpPr>
        <p:spPr>
          <a:xfrm>
            <a:off x="195925" y="1550775"/>
            <a:ext cx="2574600" cy="2554800"/>
          </a:xfrm>
          <a:prstGeom prst="rect">
            <a:avLst/>
          </a:prstGeom>
        </p:spPr>
        <p:txBody>
          <a:bodyPr spcFirstLastPara="1" wrap="square" lIns="91425" tIns="45700" rIns="91425" bIns="45700" anchor="t" anchorCtr="0">
            <a:noAutofit/>
          </a:bodyPr>
          <a:lstStyle/>
          <a:p>
            <a:pPr marL="457200" lvl="0" indent="-331470" algn="l" rtl="0">
              <a:spcBef>
                <a:spcPts val="360"/>
              </a:spcBef>
              <a:spcAft>
                <a:spcPts val="0"/>
              </a:spcAft>
              <a:buSzPts val="1620"/>
              <a:buChar char="●"/>
            </a:pPr>
            <a:r>
              <a:rPr lang="en-US"/>
              <a:t>Noble gas originating from decay of radium</a:t>
            </a:r>
            <a:endParaRPr/>
          </a:p>
          <a:p>
            <a:pPr marL="457200" lvl="0" indent="0" algn="l" rtl="0">
              <a:spcBef>
                <a:spcPts val="360"/>
              </a:spcBef>
              <a:spcAft>
                <a:spcPts val="0"/>
              </a:spcAft>
              <a:buNone/>
            </a:pPr>
            <a:endParaRPr/>
          </a:p>
          <a:p>
            <a:pPr marL="457200" lvl="0" indent="-331470" algn="l" rtl="0">
              <a:spcBef>
                <a:spcPts val="360"/>
              </a:spcBef>
              <a:spcAft>
                <a:spcPts val="0"/>
              </a:spcAft>
              <a:buSzPts val="1620"/>
              <a:buChar char="●"/>
            </a:pPr>
            <a:r>
              <a:rPr lang="en-US"/>
              <a:t>It further decay through the serie of daughter products</a:t>
            </a:r>
            <a:endParaRPr/>
          </a:p>
          <a:p>
            <a:pPr marL="0" lvl="0" indent="0" algn="l" rtl="0">
              <a:spcBef>
                <a:spcPts val="360"/>
              </a:spcBef>
              <a:spcAft>
                <a:spcPts val="0"/>
              </a:spcAft>
              <a:buNone/>
            </a:pPr>
            <a:endParaRPr/>
          </a:p>
        </p:txBody>
      </p:sp>
      <p:sp>
        <p:nvSpPr>
          <p:cNvPr id="1200" name="Google Shape;1200;p87"/>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75</a:t>
            </a:fld>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205"/>
        <p:cNvGrpSpPr/>
        <p:nvPr/>
      </p:nvGrpSpPr>
      <p:grpSpPr>
        <a:xfrm>
          <a:off x="0" y="0"/>
          <a:ext cx="0" cy="0"/>
          <a:chOff x="0" y="0"/>
          <a:chExt cx="0" cy="0"/>
        </a:xfrm>
      </p:grpSpPr>
      <p:sp>
        <p:nvSpPr>
          <p:cNvPr id="1206" name="Google Shape;1206;p88"/>
          <p:cNvSpPr txBox="1">
            <a:spLocks noGrp="1"/>
          </p:cNvSpPr>
          <p:nvPr>
            <p:ph type="title"/>
          </p:nvPr>
        </p:nvSpPr>
        <p:spPr>
          <a:xfrm>
            <a:off x="1077913" y="304800"/>
            <a:ext cx="6940500" cy="1143000"/>
          </a:xfrm>
          <a:prstGeom prst="rect">
            <a:avLst/>
          </a:prstGeom>
        </p:spPr>
        <p:txBody>
          <a:bodyPr spcFirstLastPara="1" wrap="square" lIns="91425" tIns="45700" rIns="91425" bIns="45700" anchor="b" anchorCtr="0">
            <a:noAutofit/>
          </a:bodyPr>
          <a:lstStyle/>
          <a:p>
            <a:pPr marL="0" lvl="0" indent="0" algn="ctr" rtl="0">
              <a:lnSpc>
                <a:spcPct val="115000"/>
              </a:lnSpc>
              <a:spcBef>
                <a:spcPts val="0"/>
              </a:spcBef>
              <a:spcAft>
                <a:spcPts val="0"/>
              </a:spcAft>
              <a:buClr>
                <a:srgbClr val="000000"/>
              </a:buClr>
              <a:buFont typeface="Arial"/>
              <a:buNone/>
            </a:pPr>
            <a:r>
              <a:rPr lang="en-US" sz="3600" b="1">
                <a:solidFill>
                  <a:schemeClr val="dk1"/>
                </a:solidFill>
                <a:latin typeface="Arial"/>
                <a:ea typeface="Arial"/>
                <a:cs typeface="Arial"/>
                <a:sym typeface="Arial"/>
              </a:rPr>
              <a:t>Radon as a common source of background radioactivity</a:t>
            </a:r>
            <a:endParaRPr/>
          </a:p>
        </p:txBody>
      </p:sp>
      <p:sp>
        <p:nvSpPr>
          <p:cNvPr id="1207" name="Google Shape;1207;p88"/>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76</a:t>
            </a:fld>
            <a:endParaRPr/>
          </a:p>
        </p:txBody>
      </p:sp>
      <p:pic>
        <p:nvPicPr>
          <p:cNvPr id="1208" name="Google Shape;1208;p88"/>
          <p:cNvPicPr preferRelativeResize="0"/>
          <p:nvPr/>
        </p:nvPicPr>
        <p:blipFill rotWithShape="1">
          <a:blip r:embed="rId3">
            <a:alphaModFix/>
          </a:blip>
          <a:srcRect l="7474" t="1931" r="7973" b="17572"/>
          <a:stretch/>
        </p:blipFill>
        <p:spPr>
          <a:xfrm>
            <a:off x="53825" y="1447800"/>
            <a:ext cx="6832482" cy="5338550"/>
          </a:xfrm>
          <a:prstGeom prst="rect">
            <a:avLst/>
          </a:prstGeom>
          <a:noFill/>
          <a:ln>
            <a:noFill/>
          </a:ln>
        </p:spPr>
      </p:pic>
      <p:sp>
        <p:nvSpPr>
          <p:cNvPr id="1209" name="Google Shape;1209;p88"/>
          <p:cNvSpPr txBox="1"/>
          <p:nvPr/>
        </p:nvSpPr>
        <p:spPr>
          <a:xfrm>
            <a:off x="5856975" y="1447800"/>
            <a:ext cx="3277500" cy="2816700"/>
          </a:xfrm>
          <a:prstGeom prst="rect">
            <a:avLst/>
          </a:prstGeom>
          <a:noFill/>
          <a:ln>
            <a:noFill/>
          </a:ln>
        </p:spPr>
        <p:txBody>
          <a:bodyPr spcFirstLastPara="1" wrap="square" lIns="91425" tIns="91425" rIns="91425" bIns="91425" anchor="ctr" anchorCtr="0">
            <a:spAutoFit/>
          </a:bodyPr>
          <a:lstStyle/>
          <a:p>
            <a:pPr marL="457200" marR="0" lvl="0" indent="-349250" algn="l" rtl="0">
              <a:lnSpc>
                <a:spcPct val="100000"/>
              </a:lnSpc>
              <a:spcBef>
                <a:spcPts val="360"/>
              </a:spcBef>
              <a:spcAft>
                <a:spcPts val="0"/>
              </a:spcAft>
              <a:buClr>
                <a:schemeClr val="dk1"/>
              </a:buClr>
              <a:buSzPts val="1900"/>
              <a:buFont typeface="Tahoma"/>
              <a:buChar char="●"/>
            </a:pPr>
            <a:r>
              <a:rPr lang="en-US" sz="1900">
                <a:solidFill>
                  <a:schemeClr val="dk1"/>
                </a:solidFill>
                <a:latin typeface="Tahoma"/>
                <a:ea typeface="Tahoma"/>
                <a:cs typeface="Tahoma"/>
                <a:sym typeface="Tahoma"/>
              </a:rPr>
              <a:t>The histogram of alpha particles emitted from a paper tissue right after the air filtering was stopped.</a:t>
            </a:r>
            <a:endParaRPr sz="1900">
              <a:solidFill>
                <a:schemeClr val="dk1"/>
              </a:solidFill>
              <a:latin typeface="Tahoma"/>
              <a:ea typeface="Tahoma"/>
              <a:cs typeface="Tahoma"/>
              <a:sym typeface="Tahoma"/>
            </a:endParaRPr>
          </a:p>
          <a:p>
            <a:pPr marL="457200" marR="0" lvl="0" indent="-349250" algn="l" rtl="0">
              <a:lnSpc>
                <a:spcPct val="100000"/>
              </a:lnSpc>
              <a:spcBef>
                <a:spcPts val="0"/>
              </a:spcBef>
              <a:spcAft>
                <a:spcPts val="0"/>
              </a:spcAft>
              <a:buClr>
                <a:schemeClr val="dk1"/>
              </a:buClr>
              <a:buSzPts val="1900"/>
              <a:buFont typeface="Tahoma"/>
              <a:buChar char="●"/>
            </a:pPr>
            <a:r>
              <a:rPr lang="en-US" sz="1900">
                <a:solidFill>
                  <a:schemeClr val="dk1"/>
                </a:solidFill>
                <a:latin typeface="Tahoma"/>
                <a:ea typeface="Tahoma"/>
                <a:cs typeface="Tahoma"/>
                <a:sym typeface="Tahoma"/>
              </a:rPr>
              <a:t>Energy peaks correspond to the values presented in the scheme of the decay chain.</a:t>
            </a:r>
            <a:endParaRPr sz="1900">
              <a:solidFill>
                <a:schemeClr val="dk1"/>
              </a:solidFill>
              <a:latin typeface="Tahoma"/>
              <a:ea typeface="Tahoma"/>
              <a:cs typeface="Tahoma"/>
              <a:sym typeface="Tahom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214"/>
        <p:cNvGrpSpPr/>
        <p:nvPr/>
      </p:nvGrpSpPr>
      <p:grpSpPr>
        <a:xfrm>
          <a:off x="0" y="0"/>
          <a:ext cx="0" cy="0"/>
          <a:chOff x="0" y="0"/>
          <a:chExt cx="0" cy="0"/>
        </a:xfrm>
      </p:grpSpPr>
      <p:sp>
        <p:nvSpPr>
          <p:cNvPr id="1215" name="Google Shape;1215;p89"/>
          <p:cNvSpPr txBox="1">
            <a:spLocks noGrp="1"/>
          </p:cNvSpPr>
          <p:nvPr>
            <p:ph type="title"/>
          </p:nvPr>
        </p:nvSpPr>
        <p:spPr>
          <a:xfrm>
            <a:off x="1101738" y="222675"/>
            <a:ext cx="6940500" cy="1143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a:t>Radon - Easy way how to prepare own radiation source</a:t>
            </a:r>
            <a:endParaRPr/>
          </a:p>
        </p:txBody>
      </p:sp>
      <p:sp>
        <p:nvSpPr>
          <p:cNvPr id="1216" name="Google Shape;1216;p89"/>
          <p:cNvSpPr txBox="1">
            <a:spLocks noGrp="1"/>
          </p:cNvSpPr>
          <p:nvPr>
            <p:ph type="body" idx="1"/>
          </p:nvPr>
        </p:nvSpPr>
        <p:spPr>
          <a:xfrm>
            <a:off x="704850" y="1609725"/>
            <a:ext cx="8215200" cy="1011300"/>
          </a:xfrm>
          <a:prstGeom prst="rect">
            <a:avLst/>
          </a:prstGeom>
        </p:spPr>
        <p:txBody>
          <a:bodyPr spcFirstLastPara="1" wrap="square" lIns="91425" tIns="45700" rIns="91425" bIns="45700" anchor="t" anchorCtr="0">
            <a:noAutofit/>
          </a:bodyPr>
          <a:lstStyle/>
          <a:p>
            <a:pPr marL="457200" lvl="0" indent="-331470" algn="l" rtl="0">
              <a:spcBef>
                <a:spcPts val="360"/>
              </a:spcBef>
              <a:spcAft>
                <a:spcPts val="0"/>
              </a:spcAft>
              <a:buSzPts val="1620"/>
              <a:buChar char="●"/>
            </a:pPr>
            <a:r>
              <a:rPr lang="en-US"/>
              <a:t>Preparation requires just usage of a vacuum cleaner + grate adapter + paper tissue (or head mask)</a:t>
            </a:r>
            <a:br>
              <a:rPr lang="en-US"/>
            </a:br>
            <a:r>
              <a:rPr lang="en-US" i="1"/>
              <a:t>(ideal location - non-ventilated basement of an old building)</a:t>
            </a:r>
            <a:endParaRPr/>
          </a:p>
        </p:txBody>
      </p:sp>
      <p:pic>
        <p:nvPicPr>
          <p:cNvPr id="1217" name="Google Shape;1217;p89"/>
          <p:cNvPicPr preferRelativeResize="0"/>
          <p:nvPr/>
        </p:nvPicPr>
        <p:blipFill>
          <a:blip r:embed="rId3">
            <a:alphaModFix/>
          </a:blip>
          <a:stretch>
            <a:fillRect/>
          </a:stretch>
        </p:blipFill>
        <p:spPr>
          <a:xfrm>
            <a:off x="3549021" y="2728800"/>
            <a:ext cx="1241029" cy="1791124"/>
          </a:xfrm>
          <a:prstGeom prst="rect">
            <a:avLst/>
          </a:prstGeom>
          <a:noFill/>
          <a:ln>
            <a:noFill/>
          </a:ln>
        </p:spPr>
      </p:pic>
      <p:pic>
        <p:nvPicPr>
          <p:cNvPr id="1218" name="Google Shape;1218;p89"/>
          <p:cNvPicPr preferRelativeResize="0"/>
          <p:nvPr/>
        </p:nvPicPr>
        <p:blipFill>
          <a:blip r:embed="rId4">
            <a:alphaModFix/>
          </a:blip>
          <a:stretch>
            <a:fillRect/>
          </a:stretch>
        </p:blipFill>
        <p:spPr>
          <a:xfrm>
            <a:off x="806125" y="2716625"/>
            <a:ext cx="1307551" cy="1815475"/>
          </a:xfrm>
          <a:prstGeom prst="rect">
            <a:avLst/>
          </a:prstGeom>
          <a:noFill/>
          <a:ln>
            <a:noFill/>
          </a:ln>
        </p:spPr>
      </p:pic>
      <p:pic>
        <p:nvPicPr>
          <p:cNvPr id="1219" name="Google Shape;1219;p89"/>
          <p:cNvPicPr preferRelativeResize="0"/>
          <p:nvPr/>
        </p:nvPicPr>
        <p:blipFill>
          <a:blip r:embed="rId5">
            <a:alphaModFix/>
          </a:blip>
          <a:stretch>
            <a:fillRect/>
          </a:stretch>
        </p:blipFill>
        <p:spPr>
          <a:xfrm>
            <a:off x="2113947" y="2728801"/>
            <a:ext cx="1420203" cy="1791124"/>
          </a:xfrm>
          <a:prstGeom prst="rect">
            <a:avLst/>
          </a:prstGeom>
          <a:noFill/>
          <a:ln>
            <a:noFill/>
          </a:ln>
        </p:spPr>
      </p:pic>
      <p:sp>
        <p:nvSpPr>
          <p:cNvPr id="1220" name="Google Shape;1220;p89"/>
          <p:cNvSpPr txBox="1">
            <a:spLocks noGrp="1"/>
          </p:cNvSpPr>
          <p:nvPr>
            <p:ph type="body" idx="1"/>
          </p:nvPr>
        </p:nvSpPr>
        <p:spPr>
          <a:xfrm>
            <a:off x="556500" y="4627600"/>
            <a:ext cx="8215200" cy="1965300"/>
          </a:xfrm>
          <a:prstGeom prst="rect">
            <a:avLst/>
          </a:prstGeom>
        </p:spPr>
        <p:txBody>
          <a:bodyPr spcFirstLastPara="1" wrap="square" lIns="91425" tIns="45700" rIns="91425" bIns="45700" anchor="t" anchorCtr="0">
            <a:noAutofit/>
          </a:bodyPr>
          <a:lstStyle/>
          <a:p>
            <a:pPr marL="457200" lvl="0" indent="-331470" algn="l" rtl="0">
              <a:spcBef>
                <a:spcPts val="360"/>
              </a:spcBef>
              <a:spcAft>
                <a:spcPts val="0"/>
              </a:spcAft>
              <a:buSzPts val="1620"/>
              <a:buChar char="●"/>
            </a:pPr>
            <a:r>
              <a:rPr lang="en-US"/>
              <a:t>After several minutes letting air pass through the filter, radon daughter products get captured in the filter</a:t>
            </a:r>
            <a:endParaRPr/>
          </a:p>
          <a:p>
            <a:pPr marL="457200" lvl="0" indent="0" algn="l" rtl="0">
              <a:spcBef>
                <a:spcPts val="360"/>
              </a:spcBef>
              <a:spcAft>
                <a:spcPts val="0"/>
              </a:spcAft>
              <a:buNone/>
            </a:pPr>
            <a:endParaRPr/>
          </a:p>
          <a:p>
            <a:pPr marL="457200" lvl="0" indent="-331470" algn="l" rtl="0">
              <a:spcBef>
                <a:spcPts val="360"/>
              </a:spcBef>
              <a:spcAft>
                <a:spcPts val="0"/>
              </a:spcAft>
              <a:buSzPts val="1620"/>
              <a:buChar char="●"/>
            </a:pPr>
            <a:r>
              <a:rPr lang="en-US"/>
              <a:t>Then the paper tissue is placed on the top of the particle camera and radiation measurement is started</a:t>
            </a:r>
            <a:endParaRPr/>
          </a:p>
        </p:txBody>
      </p:sp>
      <p:sp>
        <p:nvSpPr>
          <p:cNvPr id="1221" name="Google Shape;1221;p89"/>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77</a:t>
            </a:fld>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90"/>
          <p:cNvSpPr/>
          <p:nvPr/>
        </p:nvSpPr>
        <p:spPr>
          <a:xfrm>
            <a:off x="1125100" y="169400"/>
            <a:ext cx="7268700" cy="6864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200" b="1">
                <a:solidFill>
                  <a:srgbClr val="2E75B5"/>
                </a:solidFill>
                <a:latin typeface="Tahoma"/>
                <a:ea typeface="Tahoma"/>
                <a:cs typeface="Tahoma"/>
                <a:sym typeface="Tahoma"/>
              </a:rPr>
              <a:t>Comparison of Radioactivity observed in the</a:t>
            </a:r>
            <a:endParaRPr sz="2200" b="1">
              <a:solidFill>
                <a:srgbClr val="2E75B5"/>
              </a:solidFill>
              <a:latin typeface="Tahoma"/>
              <a:ea typeface="Tahoma"/>
              <a:cs typeface="Tahoma"/>
              <a:sym typeface="Tahoma"/>
            </a:endParaRPr>
          </a:p>
          <a:p>
            <a:pPr marL="0" marR="0" lvl="0" indent="0" algn="l" rtl="0">
              <a:lnSpc>
                <a:spcPct val="100000"/>
              </a:lnSpc>
              <a:spcBef>
                <a:spcPts val="0"/>
              </a:spcBef>
              <a:spcAft>
                <a:spcPts val="0"/>
              </a:spcAft>
              <a:buClr>
                <a:srgbClr val="000000"/>
              </a:buClr>
              <a:buSzPts val="2400"/>
              <a:buFont typeface="Arial"/>
              <a:buNone/>
            </a:pPr>
            <a:r>
              <a:rPr lang="en-US" sz="2200" b="1">
                <a:solidFill>
                  <a:srgbClr val="2E75B5"/>
                </a:solidFill>
                <a:latin typeface="Tahoma"/>
                <a:ea typeface="Tahoma"/>
                <a:cs typeface="Tahoma"/>
                <a:sym typeface="Tahoma"/>
              </a:rPr>
              <a:t>Non-ventilated (left) and ventilated (right) room</a:t>
            </a:r>
            <a:endParaRPr sz="2200" b="1" i="0" u="none" strike="noStrike" cap="none">
              <a:solidFill>
                <a:schemeClr val="dk1"/>
              </a:solidFill>
            </a:endParaRPr>
          </a:p>
        </p:txBody>
      </p:sp>
      <p:pic>
        <p:nvPicPr>
          <p:cNvPr id="1227" name="Google Shape;1227;p90"/>
          <p:cNvPicPr preferRelativeResize="0"/>
          <p:nvPr/>
        </p:nvPicPr>
        <p:blipFill rotWithShape="1">
          <a:blip r:embed="rId3">
            <a:alphaModFix/>
          </a:blip>
          <a:srcRect/>
          <a:stretch/>
        </p:blipFill>
        <p:spPr>
          <a:xfrm>
            <a:off x="4644008" y="908719"/>
            <a:ext cx="4320000" cy="4019143"/>
          </a:xfrm>
          <a:prstGeom prst="rect">
            <a:avLst/>
          </a:prstGeom>
          <a:noFill/>
          <a:ln>
            <a:noFill/>
          </a:ln>
        </p:spPr>
      </p:pic>
      <p:pic>
        <p:nvPicPr>
          <p:cNvPr id="1228" name="Google Shape;1228;p90"/>
          <p:cNvPicPr preferRelativeResize="0"/>
          <p:nvPr/>
        </p:nvPicPr>
        <p:blipFill rotWithShape="1">
          <a:blip r:embed="rId4">
            <a:alphaModFix/>
          </a:blip>
          <a:srcRect/>
          <a:stretch/>
        </p:blipFill>
        <p:spPr>
          <a:xfrm>
            <a:off x="179512" y="908720"/>
            <a:ext cx="4320000" cy="4019143"/>
          </a:xfrm>
          <a:prstGeom prst="rect">
            <a:avLst/>
          </a:prstGeom>
          <a:noFill/>
          <a:ln>
            <a:noFill/>
          </a:ln>
        </p:spPr>
      </p:pic>
      <p:sp>
        <p:nvSpPr>
          <p:cNvPr id="1229" name="Google Shape;1229;p90"/>
          <p:cNvSpPr/>
          <p:nvPr/>
        </p:nvSpPr>
        <p:spPr>
          <a:xfrm>
            <a:off x="309050" y="5266800"/>
            <a:ext cx="8414700" cy="1296900"/>
          </a:xfrm>
          <a:prstGeom prst="rect">
            <a:avLst/>
          </a:prstGeom>
          <a:noFill/>
          <a:ln>
            <a:noFill/>
          </a:ln>
        </p:spPr>
        <p:txBody>
          <a:bodyPr spcFirstLastPara="1" wrap="square" lIns="91425" tIns="45700" rIns="91425" bIns="45700" anchor="t" anchorCtr="0">
            <a:noAutofit/>
          </a:bodyPr>
          <a:lstStyle/>
          <a:p>
            <a:pPr marL="457200" marR="0" lvl="0" indent="-342900" algn="l" rtl="0">
              <a:spcBef>
                <a:spcPts val="0"/>
              </a:spcBef>
              <a:spcAft>
                <a:spcPts val="0"/>
              </a:spcAft>
              <a:buClr>
                <a:schemeClr val="dk1"/>
              </a:buClr>
              <a:buSzPts val="1800"/>
              <a:buFont typeface="Arial"/>
              <a:buChar char="●"/>
            </a:pPr>
            <a:r>
              <a:rPr lang="en-US" sz="1800" i="1">
                <a:solidFill>
                  <a:schemeClr val="dk1"/>
                </a:solidFill>
              </a:rPr>
              <a:t>Demonstration </a:t>
            </a:r>
            <a:r>
              <a:rPr lang="en-US" sz="1800" i="1">
                <a:solidFill>
                  <a:schemeClr val="dk1"/>
                </a:solidFill>
                <a:latin typeface="Arial"/>
                <a:ea typeface="Arial"/>
                <a:cs typeface="Arial"/>
                <a:sym typeface="Arial"/>
              </a:rPr>
              <a:t>of the radioactivity of the paper tissue that was used as an air filter in one house in Pardubice – Czech Republic</a:t>
            </a:r>
            <a:endParaRPr sz="1800" i="1">
              <a:solidFill>
                <a:schemeClr val="dk1"/>
              </a:solidFill>
              <a:latin typeface="Arial"/>
              <a:ea typeface="Arial"/>
              <a:cs typeface="Arial"/>
              <a:sym typeface="Arial"/>
            </a:endParaRPr>
          </a:p>
          <a:p>
            <a:pPr marL="457200" marR="0" lvl="0" indent="-342900" algn="l" rtl="0">
              <a:spcBef>
                <a:spcPts val="0"/>
              </a:spcBef>
              <a:spcAft>
                <a:spcPts val="0"/>
              </a:spcAft>
              <a:buClr>
                <a:schemeClr val="dk1"/>
              </a:buClr>
              <a:buSzPts val="1800"/>
              <a:buFont typeface="Arial"/>
              <a:buChar char="●"/>
            </a:pPr>
            <a:r>
              <a:rPr lang="en-US" sz="1800" i="1">
                <a:solidFill>
                  <a:schemeClr val="dk1"/>
                </a:solidFill>
                <a:latin typeface="Arial"/>
                <a:ea typeface="Arial"/>
                <a:cs typeface="Arial"/>
                <a:sym typeface="Arial"/>
              </a:rPr>
              <a:t>The filtering took 5 minutes and exposure time was 10 minutes in both cases</a:t>
            </a:r>
            <a:endParaRPr sz="1800">
              <a:solidFill>
                <a:schemeClr val="dk1"/>
              </a:solidFill>
              <a:latin typeface="Arial"/>
              <a:ea typeface="Arial"/>
              <a:cs typeface="Arial"/>
              <a:sym typeface="Arial"/>
            </a:endParaRPr>
          </a:p>
        </p:txBody>
      </p:sp>
      <p:sp>
        <p:nvSpPr>
          <p:cNvPr id="1230" name="Google Shape;1230;p90"/>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78</a:t>
            </a:fld>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234"/>
        <p:cNvGrpSpPr/>
        <p:nvPr/>
      </p:nvGrpSpPr>
      <p:grpSpPr>
        <a:xfrm>
          <a:off x="0" y="0"/>
          <a:ext cx="0" cy="0"/>
          <a:chOff x="0" y="0"/>
          <a:chExt cx="0" cy="0"/>
        </a:xfrm>
      </p:grpSpPr>
      <p:sp>
        <p:nvSpPr>
          <p:cNvPr id="1235" name="Google Shape;1235;p91"/>
          <p:cNvSpPr/>
          <p:nvPr/>
        </p:nvSpPr>
        <p:spPr>
          <a:xfrm>
            <a:off x="1538034" y="135310"/>
            <a:ext cx="54474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a:solidFill>
                  <a:schemeClr val="dk1"/>
                </a:solidFill>
                <a:latin typeface="Calibri"/>
                <a:ea typeface="Calibri"/>
                <a:cs typeface="Calibri"/>
                <a:sym typeface="Calibri"/>
              </a:rPr>
              <a:t>(Alpha) </a:t>
            </a:r>
            <a:r>
              <a:rPr lang="en-US" sz="3600" b="1" cap="none">
                <a:solidFill>
                  <a:schemeClr val="dk1"/>
                </a:solidFill>
                <a:latin typeface="Calibri"/>
                <a:ea typeface="Calibri"/>
                <a:cs typeface="Calibri"/>
                <a:sym typeface="Calibri"/>
              </a:rPr>
              <a:t>R</a:t>
            </a:r>
            <a:r>
              <a:rPr lang="en-US" sz="3600" b="1">
                <a:solidFill>
                  <a:schemeClr val="dk1"/>
                </a:solidFill>
                <a:latin typeface="Calibri"/>
                <a:ea typeface="Calibri"/>
                <a:cs typeface="Calibri"/>
                <a:sym typeface="Calibri"/>
              </a:rPr>
              <a:t>adiography</a:t>
            </a:r>
            <a:r>
              <a:rPr lang="en-US" sz="3600" b="1" cap="none">
                <a:solidFill>
                  <a:schemeClr val="dk1"/>
                </a:solidFill>
                <a:latin typeface="Calibri"/>
                <a:ea typeface="Calibri"/>
                <a:cs typeface="Calibri"/>
                <a:sym typeface="Calibri"/>
              </a:rPr>
              <a:t> </a:t>
            </a:r>
            <a:endParaRPr sz="3600" b="1">
              <a:solidFill>
                <a:schemeClr val="dk1"/>
              </a:solidFill>
              <a:latin typeface="Calibri"/>
              <a:ea typeface="Calibri"/>
              <a:cs typeface="Calibri"/>
              <a:sym typeface="Calibri"/>
            </a:endParaRPr>
          </a:p>
        </p:txBody>
      </p:sp>
      <p:sp>
        <p:nvSpPr>
          <p:cNvPr id="1236" name="Google Shape;1236;p91"/>
          <p:cNvSpPr/>
          <p:nvPr/>
        </p:nvSpPr>
        <p:spPr>
          <a:xfrm>
            <a:off x="767802" y="3639569"/>
            <a:ext cx="1851000" cy="1569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200" b="1" cap="none">
                <a:solidFill>
                  <a:srgbClr val="DF322D"/>
                </a:solidFill>
                <a:latin typeface="Calibri"/>
                <a:ea typeface="Calibri"/>
                <a:cs typeface="Calibri"/>
                <a:sym typeface="Calibri"/>
              </a:rPr>
              <a:t>What </a:t>
            </a:r>
            <a:r>
              <a:rPr lang="en-US" sz="3200" b="1">
                <a:solidFill>
                  <a:srgbClr val="DF322D"/>
                </a:solidFill>
                <a:latin typeface="Calibri"/>
                <a:ea typeface="Calibri"/>
                <a:cs typeface="Calibri"/>
                <a:sym typeface="Calibri"/>
              </a:rPr>
              <a:t>is</a:t>
            </a:r>
            <a:endParaRPr sz="3200" b="1">
              <a:solidFill>
                <a:srgbClr val="DF322D"/>
              </a:solidFill>
              <a:latin typeface="Calibri"/>
              <a:ea typeface="Calibri"/>
              <a:cs typeface="Calibri"/>
              <a:sym typeface="Calibri"/>
            </a:endParaRPr>
          </a:p>
          <a:p>
            <a:pPr marL="0" marR="0" lvl="0" indent="0" algn="ctr" rtl="0">
              <a:spcBef>
                <a:spcPts val="0"/>
              </a:spcBef>
              <a:spcAft>
                <a:spcPts val="0"/>
              </a:spcAft>
              <a:buNone/>
            </a:pPr>
            <a:r>
              <a:rPr lang="en-US" sz="3200" b="1">
                <a:solidFill>
                  <a:srgbClr val="DF322D"/>
                </a:solidFill>
                <a:latin typeface="Calibri"/>
                <a:ea typeface="Calibri"/>
                <a:cs typeface="Calibri"/>
                <a:sym typeface="Calibri"/>
              </a:rPr>
              <a:t>H</a:t>
            </a:r>
            <a:r>
              <a:rPr lang="en-US" sz="3200" b="1" cap="none">
                <a:solidFill>
                  <a:srgbClr val="DF322D"/>
                </a:solidFill>
                <a:latin typeface="Calibri"/>
                <a:ea typeface="Calibri"/>
                <a:cs typeface="Calibri"/>
                <a:sym typeface="Calibri"/>
              </a:rPr>
              <a:t>idden</a:t>
            </a:r>
            <a:endParaRPr sz="3200" b="1">
              <a:solidFill>
                <a:srgbClr val="DF322D"/>
              </a:solidFill>
              <a:latin typeface="Calibri"/>
              <a:ea typeface="Calibri"/>
              <a:cs typeface="Calibri"/>
              <a:sym typeface="Calibri"/>
            </a:endParaRPr>
          </a:p>
          <a:p>
            <a:pPr marL="0" marR="0" lvl="0" indent="0" algn="ctr" rtl="0">
              <a:spcBef>
                <a:spcPts val="0"/>
              </a:spcBef>
              <a:spcAft>
                <a:spcPts val="0"/>
              </a:spcAft>
              <a:buNone/>
            </a:pPr>
            <a:r>
              <a:rPr lang="en-US" sz="3200" b="1">
                <a:solidFill>
                  <a:srgbClr val="DF322D"/>
                </a:solidFill>
                <a:latin typeface="Calibri"/>
                <a:ea typeface="Calibri"/>
                <a:cs typeface="Calibri"/>
                <a:sym typeface="Calibri"/>
              </a:rPr>
              <a:t>I</a:t>
            </a:r>
            <a:r>
              <a:rPr lang="en-US" sz="3200" b="1" cap="none">
                <a:solidFill>
                  <a:srgbClr val="DF322D"/>
                </a:solidFill>
                <a:latin typeface="Calibri"/>
                <a:ea typeface="Calibri"/>
                <a:cs typeface="Calibri"/>
                <a:sym typeface="Calibri"/>
              </a:rPr>
              <a:t>nside?</a:t>
            </a:r>
            <a:endParaRPr sz="3200" b="1" cap="none">
              <a:solidFill>
                <a:srgbClr val="DF322D"/>
              </a:solidFill>
              <a:latin typeface="Calibri"/>
              <a:ea typeface="Calibri"/>
              <a:cs typeface="Calibri"/>
              <a:sym typeface="Calibri"/>
            </a:endParaRPr>
          </a:p>
        </p:txBody>
      </p:sp>
      <p:sp>
        <p:nvSpPr>
          <p:cNvPr id="1237" name="Google Shape;1237;p91"/>
          <p:cNvSpPr/>
          <p:nvPr/>
        </p:nvSpPr>
        <p:spPr>
          <a:xfrm>
            <a:off x="56719" y="6195629"/>
            <a:ext cx="8780100" cy="646200"/>
          </a:xfrm>
          <a:prstGeom prst="rect">
            <a:avLst/>
          </a:prstGeom>
          <a:solidFill>
            <a:srgbClr val="DAE5F1"/>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Filedevice</a:t>
            </a:r>
            <a:r>
              <a:rPr lang="en-US" sz="1400" i="1">
                <a:solidFill>
                  <a:srgbClr val="FFFFFF"/>
                </a:solidFill>
                <a:highlight>
                  <a:srgbClr val="000000"/>
                </a:highlight>
                <a:latin typeface="Calibri"/>
                <a:ea typeface="Calibri"/>
                <a:cs typeface="Calibri"/>
                <a:sym typeface="Calibri"/>
              </a:rPr>
              <a:t>:</a:t>
            </a:r>
            <a:r>
              <a:rPr lang="en-US" sz="1800" i="1">
                <a:solidFill>
                  <a:srgbClr val="000000"/>
                </a:solidFill>
                <a:latin typeface="Calibri"/>
                <a:ea typeface="Calibri"/>
                <a:cs typeface="Calibri"/>
                <a:sym typeface="Calibri"/>
              </a:rPr>
              <a:t>  Radiation source other, analysis type OFF, continuous YES, integral YES, exposure count 60, exposure time 0.01 s, max. level 1, colormap GRAY. </a:t>
            </a:r>
            <a:endParaRPr sz="1400">
              <a:solidFill>
                <a:srgbClr val="000000"/>
              </a:solidFill>
              <a:latin typeface="Calibri"/>
              <a:ea typeface="Calibri"/>
              <a:cs typeface="Calibri"/>
              <a:sym typeface="Calibri"/>
            </a:endParaRPr>
          </a:p>
        </p:txBody>
      </p:sp>
      <p:sp>
        <p:nvSpPr>
          <p:cNvPr id="1238" name="Google Shape;1238;p91"/>
          <p:cNvSpPr/>
          <p:nvPr/>
        </p:nvSpPr>
        <p:spPr>
          <a:xfrm>
            <a:off x="18525" y="5499460"/>
            <a:ext cx="8780100" cy="646200"/>
          </a:xfrm>
          <a:prstGeom prst="rect">
            <a:avLst/>
          </a:prstGeom>
          <a:solidFill>
            <a:srgbClr val="DAE5F1"/>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Particle camera</a:t>
            </a:r>
            <a:r>
              <a:rPr lang="en-US" sz="1400" i="1">
                <a:solidFill>
                  <a:srgbClr val="FFFFFF"/>
                </a:solidFill>
                <a:highlight>
                  <a:srgbClr val="000000"/>
                </a:highlight>
                <a:latin typeface="Calibri"/>
                <a:ea typeface="Calibri"/>
                <a:cs typeface="Calibri"/>
                <a:sym typeface="Calibri"/>
              </a:rPr>
              <a:t>:</a:t>
            </a:r>
            <a:r>
              <a:rPr lang="en-US" sz="1800" i="1">
                <a:solidFill>
                  <a:srgbClr val="000000"/>
                </a:solidFill>
                <a:latin typeface="Calibri"/>
                <a:ea typeface="Calibri"/>
                <a:cs typeface="Calibri"/>
                <a:sym typeface="Calibri"/>
              </a:rPr>
              <a:t>  Radiation source other, analysis type OFF, continuous YES, integral YES, exposure count 60, exposure time 1 s, max. level 1, colormap GRAY. </a:t>
            </a:r>
            <a:endParaRPr sz="1400">
              <a:solidFill>
                <a:srgbClr val="000000"/>
              </a:solidFill>
              <a:latin typeface="Calibri"/>
              <a:ea typeface="Calibri"/>
              <a:cs typeface="Calibri"/>
              <a:sym typeface="Calibri"/>
            </a:endParaRPr>
          </a:p>
        </p:txBody>
      </p:sp>
      <p:pic>
        <p:nvPicPr>
          <p:cNvPr id="1239" name="Google Shape;1239;p91"/>
          <p:cNvPicPr preferRelativeResize="0"/>
          <p:nvPr/>
        </p:nvPicPr>
        <p:blipFill rotWithShape="1">
          <a:blip r:embed="rId3">
            <a:alphaModFix/>
          </a:blip>
          <a:srcRect l="4320" t="24799" r="4329" b="21650"/>
          <a:stretch/>
        </p:blipFill>
        <p:spPr>
          <a:xfrm>
            <a:off x="258739" y="849729"/>
            <a:ext cx="4720097" cy="2075216"/>
          </a:xfrm>
          <a:prstGeom prst="rect">
            <a:avLst/>
          </a:prstGeom>
          <a:noFill/>
          <a:ln>
            <a:noFill/>
          </a:ln>
        </p:spPr>
      </p:pic>
      <p:pic>
        <p:nvPicPr>
          <p:cNvPr id="1240" name="Google Shape;1240;p91"/>
          <p:cNvPicPr preferRelativeResize="0"/>
          <p:nvPr/>
        </p:nvPicPr>
        <p:blipFill rotWithShape="1">
          <a:blip r:embed="rId4">
            <a:alphaModFix/>
          </a:blip>
          <a:srcRect l="8398" t="24149" r="42603" b="23351"/>
          <a:stretch/>
        </p:blipFill>
        <p:spPr>
          <a:xfrm>
            <a:off x="5580112" y="916879"/>
            <a:ext cx="2973929" cy="4248471"/>
          </a:xfrm>
          <a:prstGeom prst="rect">
            <a:avLst/>
          </a:prstGeom>
          <a:noFill/>
          <a:ln>
            <a:noFill/>
          </a:ln>
        </p:spPr>
      </p:pic>
      <p:pic>
        <p:nvPicPr>
          <p:cNvPr id="1241" name="Google Shape;1241;p91"/>
          <p:cNvPicPr preferRelativeResize="0"/>
          <p:nvPr/>
        </p:nvPicPr>
        <p:blipFill rotWithShape="1">
          <a:blip r:embed="rId5">
            <a:alphaModFix/>
          </a:blip>
          <a:srcRect l="32674" t="31099" r="29525" b="23749"/>
          <a:stretch/>
        </p:blipFill>
        <p:spPr>
          <a:xfrm>
            <a:off x="3061286" y="2974782"/>
            <a:ext cx="2170288" cy="1944216"/>
          </a:xfrm>
          <a:prstGeom prst="rect">
            <a:avLst/>
          </a:prstGeom>
          <a:noFill/>
          <a:ln>
            <a:noFill/>
          </a:ln>
        </p:spPr>
      </p:pic>
      <p:sp>
        <p:nvSpPr>
          <p:cNvPr id="1242" name="Google Shape;1242;p91"/>
          <p:cNvSpPr/>
          <p:nvPr/>
        </p:nvSpPr>
        <p:spPr>
          <a:xfrm>
            <a:off x="849569" y="2959031"/>
            <a:ext cx="1687500" cy="6465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70560" y="-1148"/>
                </a:moveTo>
                <a:lnTo>
                  <a:pt x="70537" y="-176686"/>
                </a:lnTo>
              </a:path>
            </a:pathLst>
          </a:custGeom>
          <a:solidFill>
            <a:schemeClr val="lt1"/>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17365D"/>
                </a:solidFill>
                <a:latin typeface="Calibri"/>
                <a:ea typeface="Calibri"/>
                <a:cs typeface="Calibri"/>
                <a:sym typeface="Calibri"/>
              </a:rPr>
              <a:t>Samples with hidden patterns</a:t>
            </a:r>
            <a:endParaRPr sz="1800">
              <a:solidFill>
                <a:srgbClr val="17365D"/>
              </a:solidFill>
              <a:latin typeface="Calibri"/>
              <a:ea typeface="Calibri"/>
              <a:cs typeface="Calibri"/>
              <a:sym typeface="Calibri"/>
            </a:endParaRPr>
          </a:p>
        </p:txBody>
      </p:sp>
      <p:sp>
        <p:nvSpPr>
          <p:cNvPr id="1243" name="Google Shape;1243;p91"/>
          <p:cNvSpPr txBox="1">
            <a:spLocks noGrp="1"/>
          </p:cNvSpPr>
          <p:nvPr>
            <p:ph type="sldNum" idx="12"/>
          </p:nvPr>
        </p:nvSpPr>
        <p:spPr>
          <a:xfrm>
            <a:off x="87699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79</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0"/>
          <p:cNvSpPr/>
          <p:nvPr/>
        </p:nvSpPr>
        <p:spPr>
          <a:xfrm>
            <a:off x="0" y="0"/>
            <a:ext cx="9144000" cy="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800"/>
              <a:buFont typeface="Times New Roman"/>
              <a:buNone/>
            </a:pPr>
            <a:endParaRPr sz="2800" i="0" u="none">
              <a:solidFill>
                <a:schemeClr val="dk1"/>
              </a:solidFill>
              <a:latin typeface="Arial"/>
              <a:ea typeface="Arial"/>
              <a:cs typeface="Arial"/>
              <a:sym typeface="Arial"/>
            </a:endParaRPr>
          </a:p>
        </p:txBody>
      </p:sp>
      <p:pic>
        <p:nvPicPr>
          <p:cNvPr id="219" name="Google Shape;219;p20" descr="muons_example"/>
          <p:cNvPicPr preferRelativeResize="0"/>
          <p:nvPr/>
        </p:nvPicPr>
        <p:blipFill rotWithShape="1">
          <a:blip r:embed="rId3">
            <a:alphaModFix/>
          </a:blip>
          <a:srcRect/>
          <a:stretch/>
        </p:blipFill>
        <p:spPr>
          <a:xfrm>
            <a:off x="6266281" y="1013221"/>
            <a:ext cx="2487728" cy="2670771"/>
          </a:xfrm>
          <a:prstGeom prst="rect">
            <a:avLst/>
          </a:prstGeom>
          <a:noFill/>
          <a:ln>
            <a:noFill/>
          </a:ln>
        </p:spPr>
      </p:pic>
      <p:pic>
        <p:nvPicPr>
          <p:cNvPr id="220" name="Google Shape;220;p20" descr="electrons_example"/>
          <p:cNvPicPr preferRelativeResize="0"/>
          <p:nvPr/>
        </p:nvPicPr>
        <p:blipFill rotWithShape="1">
          <a:blip r:embed="rId4">
            <a:alphaModFix/>
          </a:blip>
          <a:srcRect/>
          <a:stretch/>
        </p:blipFill>
        <p:spPr>
          <a:xfrm>
            <a:off x="3335521" y="3991376"/>
            <a:ext cx="2674753" cy="2871558"/>
          </a:xfrm>
          <a:prstGeom prst="rect">
            <a:avLst/>
          </a:prstGeom>
          <a:noFill/>
          <a:ln>
            <a:noFill/>
          </a:ln>
        </p:spPr>
      </p:pic>
      <p:pic>
        <p:nvPicPr>
          <p:cNvPr id="221" name="Google Shape;221;p20" descr="alphas_dense_example"/>
          <p:cNvPicPr preferRelativeResize="0"/>
          <p:nvPr/>
        </p:nvPicPr>
        <p:blipFill rotWithShape="1">
          <a:blip r:embed="rId5">
            <a:alphaModFix/>
          </a:blip>
          <a:srcRect/>
          <a:stretch/>
        </p:blipFill>
        <p:spPr>
          <a:xfrm>
            <a:off x="6146426" y="3991376"/>
            <a:ext cx="2673866" cy="2870605"/>
          </a:xfrm>
          <a:prstGeom prst="rect">
            <a:avLst/>
          </a:prstGeom>
          <a:noFill/>
          <a:ln>
            <a:noFill/>
          </a:ln>
        </p:spPr>
      </p:pic>
      <p:sp>
        <p:nvSpPr>
          <p:cNvPr id="222" name="Google Shape;222;p20"/>
          <p:cNvSpPr/>
          <p:nvPr/>
        </p:nvSpPr>
        <p:spPr>
          <a:xfrm>
            <a:off x="6524625" y="702806"/>
            <a:ext cx="2133600" cy="379341"/>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chemeClr val="dk2"/>
              </a:buClr>
              <a:buSzPts val="2400"/>
              <a:buFont typeface="Times New Roman"/>
              <a:buNone/>
            </a:pPr>
            <a:r>
              <a:rPr lang="en-US" sz="2400">
                <a:solidFill>
                  <a:schemeClr val="dk2"/>
                </a:solidFill>
                <a:latin typeface="Times New Roman"/>
                <a:ea typeface="Times New Roman"/>
                <a:cs typeface="Times New Roman"/>
                <a:sym typeface="Times New Roman"/>
              </a:rPr>
              <a:t>M</a:t>
            </a:r>
            <a:r>
              <a:rPr lang="en-US" sz="2400" i="0" u="none">
                <a:solidFill>
                  <a:schemeClr val="dk2"/>
                </a:solidFill>
                <a:latin typeface="Times New Roman"/>
                <a:ea typeface="Times New Roman"/>
                <a:cs typeface="Times New Roman"/>
                <a:sym typeface="Times New Roman"/>
              </a:rPr>
              <a:t>uons</a:t>
            </a:r>
            <a:endParaRPr sz="2400" i="0" u="none">
              <a:solidFill>
                <a:schemeClr val="dk2"/>
              </a:solidFill>
              <a:latin typeface="Times New Roman"/>
              <a:ea typeface="Times New Roman"/>
              <a:cs typeface="Times New Roman"/>
              <a:sym typeface="Times New Roman"/>
            </a:endParaRPr>
          </a:p>
        </p:txBody>
      </p:sp>
      <p:sp>
        <p:nvSpPr>
          <p:cNvPr id="223" name="Google Shape;223;p20"/>
          <p:cNvSpPr/>
          <p:nvPr/>
        </p:nvSpPr>
        <p:spPr>
          <a:xfrm>
            <a:off x="6524625" y="3470466"/>
            <a:ext cx="2133600" cy="5334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chemeClr val="dk2"/>
              </a:buClr>
              <a:buSzPts val="2400"/>
              <a:buFont typeface="Times New Roman"/>
              <a:buNone/>
            </a:pPr>
            <a:r>
              <a:rPr lang="en-US" sz="2400">
                <a:solidFill>
                  <a:schemeClr val="dk2"/>
                </a:solidFill>
                <a:latin typeface="Times New Roman"/>
                <a:ea typeface="Times New Roman"/>
                <a:cs typeface="Times New Roman"/>
                <a:sym typeface="Times New Roman"/>
              </a:rPr>
              <a:t>A</a:t>
            </a:r>
            <a:r>
              <a:rPr lang="en-US" sz="2400" i="0" u="none">
                <a:solidFill>
                  <a:schemeClr val="dk2"/>
                </a:solidFill>
                <a:latin typeface="Times New Roman"/>
                <a:ea typeface="Times New Roman"/>
                <a:cs typeface="Times New Roman"/>
                <a:sym typeface="Times New Roman"/>
              </a:rPr>
              <a:t>lphas</a:t>
            </a:r>
            <a:endParaRPr sz="2400" i="0" u="none">
              <a:solidFill>
                <a:schemeClr val="dk2"/>
              </a:solidFill>
              <a:latin typeface="Times New Roman"/>
              <a:ea typeface="Times New Roman"/>
              <a:cs typeface="Times New Roman"/>
              <a:sym typeface="Times New Roman"/>
            </a:endParaRPr>
          </a:p>
        </p:txBody>
      </p:sp>
      <p:sp>
        <p:nvSpPr>
          <p:cNvPr id="224" name="Google Shape;224;p20"/>
          <p:cNvSpPr txBox="1"/>
          <p:nvPr/>
        </p:nvSpPr>
        <p:spPr>
          <a:xfrm>
            <a:off x="1649285" y="205284"/>
            <a:ext cx="7171007" cy="60265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chemeClr val="dk2"/>
                </a:solidFill>
                <a:latin typeface="Tahoma"/>
                <a:ea typeface="Tahoma"/>
                <a:cs typeface="Tahoma"/>
                <a:sym typeface="Tahoma"/>
              </a:rPr>
              <a:t>Particle Tracking</a:t>
            </a:r>
            <a:endParaRPr/>
          </a:p>
          <a:p>
            <a:pPr marL="0" marR="0" lvl="0" indent="0" algn="l" rtl="0">
              <a:spcBef>
                <a:spcPts val="0"/>
              </a:spcBef>
              <a:spcAft>
                <a:spcPts val="0"/>
              </a:spcAft>
              <a:buNone/>
            </a:pPr>
            <a:r>
              <a:rPr lang="en-US" sz="3200" b="1">
                <a:solidFill>
                  <a:schemeClr val="dk2"/>
                </a:solidFill>
                <a:latin typeface="Tahoma"/>
                <a:ea typeface="Tahoma"/>
                <a:cs typeface="Tahoma"/>
                <a:sym typeface="Tahoma"/>
              </a:rPr>
              <a:t>and Recognition</a:t>
            </a:r>
            <a:endParaRPr sz="3200" b="1">
              <a:solidFill>
                <a:schemeClr val="dk2"/>
              </a:solidFill>
              <a:latin typeface="Tahoma"/>
              <a:ea typeface="Tahoma"/>
              <a:cs typeface="Tahoma"/>
              <a:sym typeface="Tahoma"/>
            </a:endParaRPr>
          </a:p>
        </p:txBody>
      </p:sp>
      <p:sp>
        <p:nvSpPr>
          <p:cNvPr id="225" name="Google Shape;225;p20" descr="Rectangle: Click to edit Master text styles&#10;Second level&#10;Third level&#10;Fourth level&#10;Fifth level"/>
          <p:cNvSpPr txBox="1"/>
          <p:nvPr/>
        </p:nvSpPr>
        <p:spPr>
          <a:xfrm>
            <a:off x="676880" y="1502723"/>
            <a:ext cx="5438775" cy="212024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Noto Sans Symbols"/>
              <a:buNone/>
            </a:pPr>
            <a:r>
              <a:rPr lang="en-US" sz="2000" b="1">
                <a:solidFill>
                  <a:schemeClr val="dk1"/>
                </a:solidFill>
                <a:latin typeface="Tahoma"/>
                <a:ea typeface="Tahoma"/>
                <a:cs typeface="Tahoma"/>
                <a:sym typeface="Tahoma"/>
              </a:rPr>
              <a:t>Type of interacting particle can be recognized by its specific track left in the pixel matrix</a:t>
            </a:r>
            <a:endParaRPr/>
          </a:p>
          <a:p>
            <a:pPr marL="0" marR="0" lvl="0" indent="0" algn="l" rtl="0">
              <a:spcBef>
                <a:spcPts val="360"/>
              </a:spcBef>
              <a:spcAft>
                <a:spcPts val="0"/>
              </a:spcAft>
              <a:buClr>
                <a:schemeClr val="dk1"/>
              </a:buClr>
              <a:buSzPts val="1620"/>
              <a:buFont typeface="Noto Sans Symbols"/>
              <a:buNone/>
            </a:pPr>
            <a:r>
              <a:rPr lang="en-US" sz="1800" b="1" i="1">
                <a:solidFill>
                  <a:schemeClr val="dk1"/>
                </a:solidFill>
                <a:latin typeface="Tahoma"/>
                <a:ea typeface="Tahoma"/>
                <a:cs typeface="Tahoma"/>
                <a:sym typeface="Tahoma"/>
              </a:rPr>
              <a:t>Track shape depends on interacting particle energy, mass, sensor material, bias voltage, angle,…</a:t>
            </a:r>
            <a:endParaRPr/>
          </a:p>
          <a:p>
            <a:pPr marL="0" marR="0" lvl="0" indent="0" algn="ctr" rtl="0">
              <a:spcBef>
                <a:spcPts val="560"/>
              </a:spcBef>
              <a:spcAft>
                <a:spcPts val="0"/>
              </a:spcAft>
              <a:buClr>
                <a:schemeClr val="dk1"/>
              </a:buClr>
              <a:buSzPts val="2520"/>
              <a:buFont typeface="Noto Sans Symbols"/>
              <a:buNone/>
            </a:pPr>
            <a:endParaRPr sz="2800" b="1">
              <a:solidFill>
                <a:schemeClr val="dk1"/>
              </a:solidFill>
              <a:latin typeface="Tahoma"/>
              <a:ea typeface="Tahoma"/>
              <a:cs typeface="Tahoma"/>
              <a:sym typeface="Tahoma"/>
            </a:endParaRPr>
          </a:p>
          <a:p>
            <a:pPr marL="0" marR="0" lvl="0" indent="0" algn="ctr" rtl="0">
              <a:spcBef>
                <a:spcPts val="560"/>
              </a:spcBef>
              <a:spcAft>
                <a:spcPts val="0"/>
              </a:spcAft>
              <a:buClr>
                <a:schemeClr val="dk1"/>
              </a:buClr>
              <a:buSzPts val="2520"/>
              <a:buFont typeface="Noto Sans Symbols"/>
              <a:buNone/>
            </a:pPr>
            <a:endParaRPr sz="2800" b="1">
              <a:solidFill>
                <a:schemeClr val="dk1"/>
              </a:solidFill>
              <a:latin typeface="Tahoma"/>
              <a:ea typeface="Tahoma"/>
              <a:cs typeface="Tahoma"/>
              <a:sym typeface="Tahoma"/>
            </a:endParaRPr>
          </a:p>
        </p:txBody>
      </p:sp>
      <p:pic>
        <p:nvPicPr>
          <p:cNvPr id="226" name="Google Shape;226;p20"/>
          <p:cNvPicPr preferRelativeResize="0"/>
          <p:nvPr/>
        </p:nvPicPr>
        <p:blipFill rotWithShape="1">
          <a:blip r:embed="rId6">
            <a:alphaModFix/>
          </a:blip>
          <a:srcRect/>
          <a:stretch/>
        </p:blipFill>
        <p:spPr>
          <a:xfrm>
            <a:off x="362784" y="4003866"/>
            <a:ext cx="2911947" cy="2841116"/>
          </a:xfrm>
          <a:prstGeom prst="rect">
            <a:avLst/>
          </a:prstGeom>
          <a:noFill/>
          <a:ln>
            <a:noFill/>
          </a:ln>
        </p:spPr>
      </p:pic>
      <p:sp>
        <p:nvSpPr>
          <p:cNvPr id="227" name="Google Shape;227;p20"/>
          <p:cNvSpPr/>
          <p:nvPr/>
        </p:nvSpPr>
        <p:spPr>
          <a:xfrm>
            <a:off x="828675" y="3386850"/>
            <a:ext cx="2487600" cy="5334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chemeClr val="dk2"/>
              </a:buClr>
              <a:buSzPts val="2400"/>
              <a:buFont typeface="Times New Roman"/>
              <a:buNone/>
            </a:pPr>
            <a:r>
              <a:rPr lang="en-US" sz="2400">
                <a:solidFill>
                  <a:schemeClr val="dk2"/>
                </a:solidFill>
                <a:latin typeface="Times New Roman"/>
                <a:ea typeface="Times New Roman"/>
                <a:cs typeface="Times New Roman"/>
                <a:sym typeface="Times New Roman"/>
              </a:rPr>
              <a:t>Gammas/X-Rays</a:t>
            </a:r>
            <a:endParaRPr sz="2400" i="0" u="none">
              <a:solidFill>
                <a:schemeClr val="dk2"/>
              </a:solidFill>
              <a:latin typeface="Times New Roman"/>
              <a:ea typeface="Times New Roman"/>
              <a:cs typeface="Times New Roman"/>
              <a:sym typeface="Times New Roman"/>
            </a:endParaRPr>
          </a:p>
        </p:txBody>
      </p:sp>
      <p:sp>
        <p:nvSpPr>
          <p:cNvPr id="228" name="Google Shape;228;p20"/>
          <p:cNvSpPr/>
          <p:nvPr/>
        </p:nvSpPr>
        <p:spPr>
          <a:xfrm>
            <a:off x="3688966" y="3566160"/>
            <a:ext cx="2133600" cy="405042"/>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chemeClr val="dk2"/>
              </a:buClr>
              <a:buSzPts val="2400"/>
              <a:buFont typeface="Times New Roman"/>
              <a:buNone/>
            </a:pPr>
            <a:r>
              <a:rPr lang="en-US" sz="2400">
                <a:solidFill>
                  <a:schemeClr val="dk2"/>
                </a:solidFill>
                <a:latin typeface="Times New Roman"/>
                <a:ea typeface="Times New Roman"/>
                <a:cs typeface="Times New Roman"/>
                <a:sym typeface="Times New Roman"/>
              </a:rPr>
              <a:t>E</a:t>
            </a:r>
            <a:r>
              <a:rPr lang="en-US" sz="2400" i="0" u="none">
                <a:solidFill>
                  <a:schemeClr val="dk2"/>
                </a:solidFill>
                <a:latin typeface="Times New Roman"/>
                <a:ea typeface="Times New Roman"/>
                <a:cs typeface="Times New Roman"/>
                <a:sym typeface="Times New Roman"/>
              </a:rPr>
              <a:t>lectrons</a:t>
            </a:r>
            <a:endParaRPr/>
          </a:p>
        </p:txBody>
      </p:sp>
      <p:sp>
        <p:nvSpPr>
          <p:cNvPr id="229" name="Google Shape;229;p20"/>
          <p:cNvSpPr txBox="1">
            <a:spLocks noGrp="1"/>
          </p:cNvSpPr>
          <p:nvPr>
            <p:ph type="sldNum" idx="12"/>
          </p:nvPr>
        </p:nvSpPr>
        <p:spPr>
          <a:xfrm>
            <a:off x="83100" y="6454546"/>
            <a:ext cx="28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92"/>
          <p:cNvSpPr txBox="1">
            <a:spLocks noGrp="1"/>
          </p:cNvSpPr>
          <p:nvPr>
            <p:ph type="title"/>
          </p:nvPr>
        </p:nvSpPr>
        <p:spPr>
          <a:xfrm>
            <a:off x="924950" y="195825"/>
            <a:ext cx="7523400" cy="7659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2E75B5"/>
              </a:buClr>
              <a:buSzPts val="3300"/>
              <a:buFont typeface="Calibri"/>
              <a:buNone/>
            </a:pPr>
            <a:r>
              <a:rPr lang="en-US" b="1">
                <a:solidFill>
                  <a:srgbClr val="2E75B5"/>
                </a:solidFill>
              </a:rPr>
              <a:t>(Alfa) Radiography Demonstration</a:t>
            </a:r>
            <a:endParaRPr b="1">
              <a:solidFill>
                <a:srgbClr val="2E75B5"/>
              </a:solidFill>
            </a:endParaRPr>
          </a:p>
        </p:txBody>
      </p:sp>
      <p:pic>
        <p:nvPicPr>
          <p:cNvPr id="1249" name="Google Shape;1249;p92"/>
          <p:cNvPicPr preferRelativeResize="0"/>
          <p:nvPr/>
        </p:nvPicPr>
        <p:blipFill rotWithShape="1">
          <a:blip r:embed="rId3">
            <a:alphaModFix/>
          </a:blip>
          <a:srcRect l="32674" t="31099" r="29525" b="23749"/>
          <a:stretch/>
        </p:blipFill>
        <p:spPr>
          <a:xfrm>
            <a:off x="6888375" y="4361976"/>
            <a:ext cx="1970975" cy="2016351"/>
          </a:xfrm>
          <a:prstGeom prst="rect">
            <a:avLst/>
          </a:prstGeom>
          <a:noFill/>
          <a:ln>
            <a:noFill/>
          </a:ln>
        </p:spPr>
      </p:pic>
      <p:pic>
        <p:nvPicPr>
          <p:cNvPr id="1250" name="Google Shape;1250;p92"/>
          <p:cNvPicPr preferRelativeResize="0"/>
          <p:nvPr/>
        </p:nvPicPr>
        <p:blipFill rotWithShape="1">
          <a:blip r:embed="rId4">
            <a:alphaModFix/>
          </a:blip>
          <a:srcRect l="8398" t="24149" r="42603" b="23351"/>
          <a:stretch/>
        </p:blipFill>
        <p:spPr>
          <a:xfrm>
            <a:off x="123175" y="1211675"/>
            <a:ext cx="2845577" cy="5008327"/>
          </a:xfrm>
          <a:prstGeom prst="rect">
            <a:avLst/>
          </a:prstGeom>
          <a:noFill/>
          <a:ln>
            <a:noFill/>
          </a:ln>
        </p:spPr>
      </p:pic>
      <p:pic>
        <p:nvPicPr>
          <p:cNvPr id="1251" name="Google Shape;1251;p92"/>
          <p:cNvPicPr preferRelativeResize="0"/>
          <p:nvPr/>
        </p:nvPicPr>
        <p:blipFill rotWithShape="1">
          <a:blip r:embed="rId5">
            <a:alphaModFix/>
          </a:blip>
          <a:srcRect/>
          <a:stretch/>
        </p:blipFill>
        <p:spPr>
          <a:xfrm>
            <a:off x="4948811" y="4533269"/>
            <a:ext cx="1618022" cy="1589050"/>
          </a:xfrm>
          <a:prstGeom prst="rect">
            <a:avLst/>
          </a:prstGeom>
          <a:noFill/>
          <a:ln>
            <a:noFill/>
          </a:ln>
        </p:spPr>
      </p:pic>
      <p:pic>
        <p:nvPicPr>
          <p:cNvPr id="1252" name="Google Shape;1252;p92"/>
          <p:cNvPicPr preferRelativeResize="0"/>
          <p:nvPr/>
        </p:nvPicPr>
        <p:blipFill rotWithShape="1">
          <a:blip r:embed="rId6">
            <a:alphaModFix/>
          </a:blip>
          <a:srcRect/>
          <a:stretch/>
        </p:blipFill>
        <p:spPr>
          <a:xfrm>
            <a:off x="3012299" y="1190318"/>
            <a:ext cx="1786075" cy="1745176"/>
          </a:xfrm>
          <a:prstGeom prst="rect">
            <a:avLst/>
          </a:prstGeom>
          <a:noFill/>
          <a:ln>
            <a:noFill/>
          </a:ln>
        </p:spPr>
      </p:pic>
      <p:pic>
        <p:nvPicPr>
          <p:cNvPr id="1253" name="Google Shape;1253;p92"/>
          <p:cNvPicPr preferRelativeResize="0"/>
          <p:nvPr/>
        </p:nvPicPr>
        <p:blipFill rotWithShape="1">
          <a:blip r:embed="rId7">
            <a:alphaModFix/>
          </a:blip>
          <a:srcRect r="1584"/>
          <a:stretch/>
        </p:blipFill>
        <p:spPr>
          <a:xfrm>
            <a:off x="6895675" y="1192200"/>
            <a:ext cx="1618025" cy="1589050"/>
          </a:xfrm>
          <a:prstGeom prst="rect">
            <a:avLst/>
          </a:prstGeom>
          <a:noFill/>
          <a:ln>
            <a:noFill/>
          </a:ln>
        </p:spPr>
      </p:pic>
      <p:pic>
        <p:nvPicPr>
          <p:cNvPr id="1254" name="Google Shape;1254;p92"/>
          <p:cNvPicPr preferRelativeResize="0"/>
          <p:nvPr/>
        </p:nvPicPr>
        <p:blipFill rotWithShape="1">
          <a:blip r:embed="rId8">
            <a:alphaModFix/>
          </a:blip>
          <a:srcRect/>
          <a:stretch/>
        </p:blipFill>
        <p:spPr>
          <a:xfrm>
            <a:off x="3012300" y="4444903"/>
            <a:ext cx="1786075" cy="1765698"/>
          </a:xfrm>
          <a:prstGeom prst="rect">
            <a:avLst/>
          </a:prstGeom>
          <a:noFill/>
          <a:ln>
            <a:noFill/>
          </a:ln>
        </p:spPr>
      </p:pic>
      <p:sp>
        <p:nvSpPr>
          <p:cNvPr id="1255" name="Google Shape;1255;p92"/>
          <p:cNvSpPr/>
          <p:nvPr/>
        </p:nvSpPr>
        <p:spPr>
          <a:xfrm>
            <a:off x="4399408" y="3225883"/>
            <a:ext cx="1227300" cy="1231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Calibri"/>
                <a:ea typeface="Calibri"/>
                <a:cs typeface="Calibri"/>
                <a:sym typeface="Calibri"/>
              </a:rPr>
              <a:t>Impact of</a:t>
            </a:r>
            <a:endParaRPr/>
          </a:p>
          <a:p>
            <a:pPr marL="0" marR="0" lvl="0" indent="0" algn="ctr" rtl="0">
              <a:spcBef>
                <a:spcPts val="0"/>
              </a:spcBef>
              <a:spcAft>
                <a:spcPts val="0"/>
              </a:spcAft>
              <a:buNone/>
            </a:pPr>
            <a:r>
              <a:rPr lang="en-US" sz="1800">
                <a:solidFill>
                  <a:srgbClr val="000000"/>
                </a:solidFill>
                <a:latin typeface="Calibri"/>
                <a:ea typeface="Calibri"/>
                <a:cs typeface="Calibri"/>
                <a:sym typeface="Calibri"/>
              </a:rPr>
              <a:t>Beam</a:t>
            </a:r>
            <a:endParaRPr/>
          </a:p>
          <a:p>
            <a:pPr marL="0" marR="0" lvl="0" indent="0" algn="ctr" rtl="0">
              <a:spcBef>
                <a:spcPts val="0"/>
              </a:spcBef>
              <a:spcAft>
                <a:spcPts val="0"/>
              </a:spcAft>
              <a:buNone/>
            </a:pPr>
            <a:r>
              <a:rPr lang="en-US" sz="1800">
                <a:solidFill>
                  <a:srgbClr val="000000"/>
                </a:solidFill>
                <a:latin typeface="Calibri"/>
                <a:ea typeface="Calibri"/>
                <a:cs typeface="Calibri"/>
                <a:sym typeface="Calibri"/>
              </a:rPr>
              <a:t>collimation</a:t>
            </a:r>
            <a:endParaRPr/>
          </a:p>
        </p:txBody>
      </p:sp>
      <p:cxnSp>
        <p:nvCxnSpPr>
          <p:cNvPr id="1256" name="Google Shape;1256;p92"/>
          <p:cNvCxnSpPr/>
          <p:nvPr/>
        </p:nvCxnSpPr>
        <p:spPr>
          <a:xfrm rot="10800000">
            <a:off x="4034408" y="3236683"/>
            <a:ext cx="0" cy="904800"/>
          </a:xfrm>
          <a:prstGeom prst="straightConnector1">
            <a:avLst/>
          </a:prstGeom>
          <a:noFill/>
          <a:ln w="38100" cap="flat" cmpd="sng">
            <a:solidFill>
              <a:srgbClr val="4A7DBA"/>
            </a:solidFill>
            <a:prstDash val="solid"/>
            <a:round/>
            <a:headEnd type="triangle" w="med" len="med"/>
            <a:tailEnd type="triangle" w="med" len="med"/>
          </a:ln>
        </p:spPr>
      </p:cxnSp>
      <p:sp>
        <p:nvSpPr>
          <p:cNvPr id="1257" name="Google Shape;1257;p92"/>
          <p:cNvSpPr/>
          <p:nvPr/>
        </p:nvSpPr>
        <p:spPr>
          <a:xfrm>
            <a:off x="5025025" y="1190333"/>
            <a:ext cx="1644000" cy="1231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Calibri"/>
                <a:ea typeface="Calibri"/>
                <a:cs typeface="Calibri"/>
                <a:sym typeface="Calibri"/>
              </a:rPr>
              <a:t>Impact of</a:t>
            </a:r>
            <a:endParaRPr/>
          </a:p>
          <a:p>
            <a:pPr marL="0" marR="0" lvl="0" indent="0" algn="ctr" rtl="0">
              <a:spcBef>
                <a:spcPts val="0"/>
              </a:spcBef>
              <a:spcAft>
                <a:spcPts val="0"/>
              </a:spcAft>
              <a:buNone/>
            </a:pPr>
            <a:r>
              <a:rPr lang="en-US" sz="1800">
                <a:solidFill>
                  <a:srgbClr val="000000"/>
                </a:solidFill>
                <a:latin typeface="Calibri"/>
                <a:ea typeface="Calibri"/>
                <a:cs typeface="Calibri"/>
                <a:sym typeface="Calibri"/>
              </a:rPr>
              <a:t>Sample</a:t>
            </a:r>
            <a:endParaRPr/>
          </a:p>
          <a:p>
            <a:pPr marL="0" marR="0" lvl="0" indent="0" algn="ctr" rtl="0">
              <a:spcBef>
                <a:spcPts val="0"/>
              </a:spcBef>
              <a:spcAft>
                <a:spcPts val="0"/>
              </a:spcAft>
              <a:buNone/>
            </a:pPr>
            <a:r>
              <a:rPr lang="en-US" sz="1800">
                <a:solidFill>
                  <a:srgbClr val="000000"/>
                </a:solidFill>
                <a:latin typeface="Calibri"/>
                <a:ea typeface="Calibri"/>
                <a:cs typeface="Calibri"/>
                <a:sym typeface="Calibri"/>
              </a:rPr>
              <a:t>position</a:t>
            </a:r>
            <a:endParaRPr sz="1800">
              <a:solidFill>
                <a:srgbClr val="000000"/>
              </a:solidFill>
              <a:latin typeface="Calibri"/>
              <a:ea typeface="Calibri"/>
              <a:cs typeface="Calibri"/>
              <a:sym typeface="Calibri"/>
            </a:endParaRPr>
          </a:p>
          <a:p>
            <a:pPr marL="0" marR="0" lvl="0" indent="0" algn="ctr" rtl="0">
              <a:spcBef>
                <a:spcPts val="0"/>
              </a:spcBef>
              <a:spcAft>
                <a:spcPts val="0"/>
              </a:spcAft>
              <a:buNone/>
            </a:pPr>
            <a:r>
              <a:rPr lang="en-US" sz="1800">
                <a:latin typeface="Calibri"/>
                <a:ea typeface="Calibri"/>
                <a:cs typeface="Calibri"/>
                <a:sym typeface="Calibri"/>
              </a:rPr>
              <a:t>(magnification)</a:t>
            </a:r>
            <a:endParaRPr sz="1800">
              <a:latin typeface="Calibri"/>
              <a:ea typeface="Calibri"/>
              <a:cs typeface="Calibri"/>
              <a:sym typeface="Calibri"/>
            </a:endParaRPr>
          </a:p>
        </p:txBody>
      </p:sp>
      <p:cxnSp>
        <p:nvCxnSpPr>
          <p:cNvPr id="1258" name="Google Shape;1258;p92"/>
          <p:cNvCxnSpPr/>
          <p:nvPr/>
        </p:nvCxnSpPr>
        <p:spPr>
          <a:xfrm>
            <a:off x="5393938" y="2548109"/>
            <a:ext cx="934800" cy="0"/>
          </a:xfrm>
          <a:prstGeom prst="straightConnector1">
            <a:avLst/>
          </a:prstGeom>
          <a:noFill/>
          <a:ln w="38100" cap="flat" cmpd="sng">
            <a:solidFill>
              <a:srgbClr val="4A7DBA"/>
            </a:solidFill>
            <a:prstDash val="solid"/>
            <a:round/>
            <a:headEnd type="triangle" w="med" len="med"/>
            <a:tailEnd type="triangle" w="med" len="med"/>
          </a:ln>
        </p:spPr>
      </p:cxnSp>
      <p:sp>
        <p:nvSpPr>
          <p:cNvPr id="1259" name="Google Shape;1259;p92"/>
          <p:cNvSpPr txBox="1"/>
          <p:nvPr/>
        </p:nvSpPr>
        <p:spPr>
          <a:xfrm>
            <a:off x="6566825" y="3190904"/>
            <a:ext cx="26199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even µm material thickness matter</a:t>
            </a:r>
            <a:endParaRPr/>
          </a:p>
        </p:txBody>
      </p:sp>
      <p:sp>
        <p:nvSpPr>
          <p:cNvPr id="1260" name="Google Shape;1260;p92"/>
          <p:cNvSpPr txBox="1">
            <a:spLocks noGrp="1"/>
          </p:cNvSpPr>
          <p:nvPr>
            <p:ph type="sldNum" idx="12"/>
          </p:nvPr>
        </p:nvSpPr>
        <p:spPr>
          <a:xfrm>
            <a:off x="-69300" y="6454533"/>
            <a:ext cx="437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80</a:t>
            </a:fld>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264"/>
        <p:cNvGrpSpPr/>
        <p:nvPr/>
      </p:nvGrpSpPr>
      <p:grpSpPr>
        <a:xfrm>
          <a:off x="0" y="0"/>
          <a:ext cx="0" cy="0"/>
          <a:chOff x="0" y="0"/>
          <a:chExt cx="0" cy="0"/>
        </a:xfrm>
      </p:grpSpPr>
      <p:sp>
        <p:nvSpPr>
          <p:cNvPr id="1265" name="Google Shape;1265;p93"/>
          <p:cNvSpPr/>
          <p:nvPr/>
        </p:nvSpPr>
        <p:spPr>
          <a:xfrm>
            <a:off x="1345457" y="116632"/>
            <a:ext cx="5976600" cy="12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ABSORPTION </a:t>
            </a:r>
            <a:r>
              <a:rPr lang="en-US" sz="3600" b="1">
                <a:solidFill>
                  <a:schemeClr val="dk1"/>
                </a:solidFill>
                <a:latin typeface="Calibri"/>
                <a:ea typeface="Calibri"/>
                <a:cs typeface="Calibri"/>
                <a:sym typeface="Calibri"/>
              </a:rPr>
              <a:t>of gamma particles in metals</a:t>
            </a:r>
            <a:r>
              <a:rPr lang="en-US" sz="3600" b="1" cap="none">
                <a:solidFill>
                  <a:schemeClr val="dk1"/>
                </a:solidFill>
                <a:latin typeface="Calibri"/>
                <a:ea typeface="Calibri"/>
                <a:cs typeface="Calibri"/>
                <a:sym typeface="Calibri"/>
              </a:rPr>
              <a:t> </a:t>
            </a:r>
            <a:endParaRPr sz="3600" b="1">
              <a:solidFill>
                <a:schemeClr val="dk1"/>
              </a:solidFill>
              <a:latin typeface="Calibri"/>
              <a:ea typeface="Calibri"/>
              <a:cs typeface="Calibri"/>
              <a:sym typeface="Calibri"/>
            </a:endParaRPr>
          </a:p>
        </p:txBody>
      </p:sp>
      <p:sp>
        <p:nvSpPr>
          <p:cNvPr id="1266" name="Google Shape;1266;p93"/>
          <p:cNvSpPr/>
          <p:nvPr/>
        </p:nvSpPr>
        <p:spPr>
          <a:xfrm>
            <a:off x="179512" y="5855367"/>
            <a:ext cx="8784900" cy="646200"/>
          </a:xfrm>
          <a:prstGeom prst="rect">
            <a:avLst/>
          </a:prstGeom>
          <a:solidFill>
            <a:srgbClr val="DAE5F1"/>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Simple preview</a:t>
            </a:r>
            <a:r>
              <a:rPr lang="en-US" sz="1400" i="1">
                <a:solidFill>
                  <a:srgbClr val="FFFFFF"/>
                </a:solidFill>
                <a:highlight>
                  <a:srgbClr val="000000"/>
                </a:highlight>
                <a:latin typeface="Calibri"/>
                <a:ea typeface="Calibri"/>
                <a:cs typeface="Calibri"/>
                <a:sym typeface="Calibri"/>
              </a:rPr>
              <a:t>:</a:t>
            </a:r>
            <a:r>
              <a:rPr lang="en-US" sz="1800" i="1">
                <a:solidFill>
                  <a:srgbClr val="000000"/>
                </a:solidFill>
                <a:latin typeface="Calibri"/>
                <a:ea typeface="Calibri"/>
                <a:cs typeface="Calibri"/>
                <a:sym typeface="Calibri"/>
              </a:rPr>
              <a:t>  Radiation source americium, bias voltage 50 V, continuous NO, integral NO, exposure count 300, exposure time 0.5 s, max. level 1, colormap GRAY. </a:t>
            </a:r>
            <a:endParaRPr sz="1400">
              <a:solidFill>
                <a:srgbClr val="000000"/>
              </a:solidFill>
              <a:latin typeface="Calibri"/>
              <a:ea typeface="Calibri"/>
              <a:cs typeface="Calibri"/>
              <a:sym typeface="Calibri"/>
            </a:endParaRPr>
          </a:p>
        </p:txBody>
      </p:sp>
      <p:pic>
        <p:nvPicPr>
          <p:cNvPr id="1267" name="Google Shape;1267;p93"/>
          <p:cNvPicPr preferRelativeResize="0"/>
          <p:nvPr/>
        </p:nvPicPr>
        <p:blipFill rotWithShape="1">
          <a:blip r:embed="rId3">
            <a:alphaModFix/>
          </a:blip>
          <a:srcRect l="11811" t="12620" r="53539" b="3239"/>
          <a:stretch/>
        </p:blipFill>
        <p:spPr>
          <a:xfrm>
            <a:off x="395536" y="1464024"/>
            <a:ext cx="3168352" cy="4320481"/>
          </a:xfrm>
          <a:prstGeom prst="rect">
            <a:avLst/>
          </a:prstGeom>
          <a:noFill/>
          <a:ln>
            <a:noFill/>
          </a:ln>
        </p:spPr>
      </p:pic>
      <p:sp>
        <p:nvSpPr>
          <p:cNvPr id="1268" name="Google Shape;1268;p93"/>
          <p:cNvSpPr/>
          <p:nvPr/>
        </p:nvSpPr>
        <p:spPr>
          <a:xfrm>
            <a:off x="3889632" y="5209318"/>
            <a:ext cx="1101300" cy="5148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785" y="-9358"/>
                </a:moveTo>
                <a:lnTo>
                  <a:pt x="-220826" y="-432770"/>
                </a:lnTo>
              </a:path>
            </a:pathLst>
          </a:custGeom>
          <a:solidFill>
            <a:schemeClr val="lt1"/>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17365D"/>
                </a:solidFill>
                <a:latin typeface="Calibri"/>
                <a:ea typeface="Calibri"/>
                <a:cs typeface="Calibri"/>
                <a:sym typeface="Calibri"/>
              </a:rPr>
              <a:t>Metallic</a:t>
            </a:r>
            <a:endParaRPr sz="1800">
              <a:solidFill>
                <a:srgbClr val="17365D"/>
              </a:solidFill>
              <a:latin typeface="Calibri"/>
              <a:ea typeface="Calibri"/>
              <a:cs typeface="Calibri"/>
              <a:sym typeface="Calibri"/>
            </a:endParaRPr>
          </a:p>
          <a:p>
            <a:pPr marL="0" marR="0" lvl="0" indent="0" algn="ctr" rtl="0">
              <a:spcBef>
                <a:spcPts val="0"/>
              </a:spcBef>
              <a:spcAft>
                <a:spcPts val="0"/>
              </a:spcAft>
              <a:buNone/>
            </a:pPr>
            <a:r>
              <a:rPr lang="en-US" sz="1800">
                <a:solidFill>
                  <a:srgbClr val="17365D"/>
                </a:solidFill>
                <a:latin typeface="Calibri"/>
                <a:ea typeface="Calibri"/>
                <a:cs typeface="Calibri"/>
                <a:sym typeface="Calibri"/>
              </a:rPr>
              <a:t>plate</a:t>
            </a:r>
            <a:endParaRPr sz="1800">
              <a:solidFill>
                <a:srgbClr val="17365D"/>
              </a:solidFill>
              <a:latin typeface="Calibri"/>
              <a:ea typeface="Calibri"/>
              <a:cs typeface="Calibri"/>
              <a:sym typeface="Calibri"/>
            </a:endParaRPr>
          </a:p>
        </p:txBody>
      </p:sp>
      <p:pic>
        <p:nvPicPr>
          <p:cNvPr id="1269" name="Google Shape;1269;p93"/>
          <p:cNvPicPr preferRelativeResize="0"/>
          <p:nvPr/>
        </p:nvPicPr>
        <p:blipFill rotWithShape="1">
          <a:blip r:embed="rId4">
            <a:alphaModFix/>
          </a:blip>
          <a:srcRect l="12203" t="7925" r="16137" b="7934"/>
          <a:stretch/>
        </p:blipFill>
        <p:spPr>
          <a:xfrm>
            <a:off x="3923928" y="1540224"/>
            <a:ext cx="4752527" cy="3275967"/>
          </a:xfrm>
          <a:prstGeom prst="rect">
            <a:avLst/>
          </a:prstGeom>
          <a:noFill/>
          <a:ln>
            <a:noFill/>
          </a:ln>
        </p:spPr>
      </p:pic>
      <p:sp>
        <p:nvSpPr>
          <p:cNvPr id="1270" name="Google Shape;1270;p93"/>
          <p:cNvSpPr txBox="1">
            <a:spLocks noGrp="1"/>
          </p:cNvSpPr>
          <p:nvPr>
            <p:ph type="sldNum" idx="12"/>
          </p:nvPr>
        </p:nvSpPr>
        <p:spPr>
          <a:xfrm>
            <a:off x="83100" y="6454550"/>
            <a:ext cx="3747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81</a:t>
            </a:fld>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274"/>
        <p:cNvGrpSpPr/>
        <p:nvPr/>
      </p:nvGrpSpPr>
      <p:grpSpPr>
        <a:xfrm>
          <a:off x="0" y="0"/>
          <a:ext cx="0" cy="0"/>
          <a:chOff x="0" y="0"/>
          <a:chExt cx="0" cy="0"/>
        </a:xfrm>
      </p:grpSpPr>
      <p:sp>
        <p:nvSpPr>
          <p:cNvPr id="1275" name="Google Shape;1275;p94"/>
          <p:cNvSpPr txBox="1">
            <a:spLocks noGrp="1"/>
          </p:cNvSpPr>
          <p:nvPr>
            <p:ph type="title"/>
          </p:nvPr>
        </p:nvSpPr>
        <p:spPr>
          <a:xfrm>
            <a:off x="1074175" y="263800"/>
            <a:ext cx="6863400" cy="763500"/>
          </a:xfrm>
          <a:prstGeom prst="rect">
            <a:avLst/>
          </a:prstGeom>
        </p:spPr>
        <p:txBody>
          <a:bodyPr spcFirstLastPara="1" wrap="square" lIns="91425" tIns="45700" rIns="91425" bIns="45700" anchor="b" anchorCtr="0">
            <a:noAutofit/>
          </a:bodyPr>
          <a:lstStyle/>
          <a:p>
            <a:pPr marL="0" marR="0" lvl="0" indent="0" algn="l" rtl="0">
              <a:lnSpc>
                <a:spcPct val="90000"/>
              </a:lnSpc>
              <a:spcBef>
                <a:spcPts val="0"/>
              </a:spcBef>
              <a:spcAft>
                <a:spcPts val="0"/>
              </a:spcAft>
              <a:buNone/>
            </a:pPr>
            <a:r>
              <a:rPr lang="en-US" sz="2700" b="1">
                <a:solidFill>
                  <a:srgbClr val="2E75B5"/>
                </a:solidFill>
              </a:rPr>
              <a:t>Absorption of Gamma/X-Ray</a:t>
            </a:r>
            <a:endParaRPr sz="2700" b="1">
              <a:solidFill>
                <a:srgbClr val="2E75B5"/>
              </a:solidFill>
            </a:endParaRPr>
          </a:p>
          <a:p>
            <a:pPr marL="0" marR="0" lvl="0" indent="0" algn="l" rtl="0">
              <a:lnSpc>
                <a:spcPct val="90000"/>
              </a:lnSpc>
              <a:spcBef>
                <a:spcPts val="0"/>
              </a:spcBef>
              <a:spcAft>
                <a:spcPts val="0"/>
              </a:spcAft>
              <a:buNone/>
            </a:pPr>
            <a:r>
              <a:rPr lang="en-US" sz="2700" b="1">
                <a:solidFill>
                  <a:srgbClr val="2E75B5"/>
                </a:solidFill>
              </a:rPr>
              <a:t>in shielding plates of various materials</a:t>
            </a:r>
            <a:endParaRPr sz="2700" b="1">
              <a:solidFill>
                <a:srgbClr val="2E75B5"/>
              </a:solidFill>
            </a:endParaRPr>
          </a:p>
        </p:txBody>
      </p:sp>
      <p:pic>
        <p:nvPicPr>
          <p:cNvPr id="1276" name="Google Shape;1276;p94"/>
          <p:cNvPicPr preferRelativeResize="0"/>
          <p:nvPr/>
        </p:nvPicPr>
        <p:blipFill rotWithShape="1">
          <a:blip r:embed="rId3">
            <a:alphaModFix/>
          </a:blip>
          <a:srcRect l="12203" t="7925" r="16137" b="7934"/>
          <a:stretch/>
        </p:blipFill>
        <p:spPr>
          <a:xfrm>
            <a:off x="49750" y="1183225"/>
            <a:ext cx="3093623" cy="2489549"/>
          </a:xfrm>
          <a:prstGeom prst="rect">
            <a:avLst/>
          </a:prstGeom>
          <a:noFill/>
          <a:ln>
            <a:noFill/>
          </a:ln>
        </p:spPr>
      </p:pic>
      <p:pic>
        <p:nvPicPr>
          <p:cNvPr id="1277" name="Google Shape;1277;p94"/>
          <p:cNvPicPr preferRelativeResize="0"/>
          <p:nvPr/>
        </p:nvPicPr>
        <p:blipFill rotWithShape="1">
          <a:blip r:embed="rId4">
            <a:alphaModFix/>
          </a:blip>
          <a:srcRect l="38499" t="66075"/>
          <a:stretch/>
        </p:blipFill>
        <p:spPr>
          <a:xfrm>
            <a:off x="3143375" y="1183225"/>
            <a:ext cx="5812127" cy="2489551"/>
          </a:xfrm>
          <a:prstGeom prst="rect">
            <a:avLst/>
          </a:prstGeom>
          <a:noFill/>
          <a:ln>
            <a:noFill/>
          </a:ln>
        </p:spPr>
      </p:pic>
      <p:sp>
        <p:nvSpPr>
          <p:cNvPr id="1278" name="Google Shape;1278;p94"/>
          <p:cNvSpPr txBox="1"/>
          <p:nvPr/>
        </p:nvSpPr>
        <p:spPr>
          <a:xfrm>
            <a:off x="3786963" y="3616992"/>
            <a:ext cx="4777500" cy="1018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900" b="1">
                <a:solidFill>
                  <a:schemeClr val="dk2"/>
                </a:solidFill>
              </a:rPr>
              <a:t>Aluminum </a:t>
            </a:r>
            <a:r>
              <a:rPr lang="en-US" sz="1900">
                <a:solidFill>
                  <a:schemeClr val="dk2"/>
                </a:solidFill>
              </a:rPr>
              <a:t>   vs	  </a:t>
            </a:r>
            <a:r>
              <a:rPr lang="en-US" sz="1900" b="1">
                <a:solidFill>
                  <a:schemeClr val="dk2"/>
                </a:solidFill>
              </a:rPr>
              <a:t>Brass</a:t>
            </a:r>
            <a:r>
              <a:rPr lang="en-US" sz="1900">
                <a:solidFill>
                  <a:schemeClr val="dk2"/>
                </a:solidFill>
              </a:rPr>
              <a:t>	    vs      </a:t>
            </a:r>
            <a:r>
              <a:rPr lang="en-US" sz="1900" b="1">
                <a:solidFill>
                  <a:schemeClr val="dk2"/>
                </a:solidFill>
              </a:rPr>
              <a:t>Lead</a:t>
            </a:r>
            <a:endParaRPr sz="1900" b="1">
              <a:solidFill>
                <a:schemeClr val="dk2"/>
              </a:solidFill>
            </a:endParaRPr>
          </a:p>
          <a:p>
            <a:pPr marL="0" lvl="0" indent="0" algn="l" rtl="0">
              <a:lnSpc>
                <a:spcPct val="115000"/>
              </a:lnSpc>
              <a:spcBef>
                <a:spcPts val="1600"/>
              </a:spcBef>
              <a:spcAft>
                <a:spcPts val="1600"/>
              </a:spcAft>
              <a:buNone/>
            </a:pPr>
            <a:r>
              <a:rPr lang="en-US" sz="1900">
                <a:solidFill>
                  <a:schemeClr val="dk2"/>
                </a:solidFill>
              </a:rPr>
              <a:t>vs </a:t>
            </a:r>
            <a:r>
              <a:rPr lang="en-US" sz="1900" b="1">
                <a:solidFill>
                  <a:schemeClr val="dk2"/>
                </a:solidFill>
              </a:rPr>
              <a:t>OTHER materials </a:t>
            </a:r>
            <a:r>
              <a:rPr lang="en-US" sz="1900">
                <a:solidFill>
                  <a:schemeClr val="dk2"/>
                </a:solidFill>
              </a:rPr>
              <a:t>vs </a:t>
            </a:r>
            <a:r>
              <a:rPr lang="en-US" sz="1900" b="1">
                <a:solidFill>
                  <a:schemeClr val="dk2"/>
                </a:solidFill>
              </a:rPr>
              <a:t>Background?</a:t>
            </a:r>
            <a:endParaRPr sz="1900" b="1">
              <a:solidFill>
                <a:schemeClr val="dk2"/>
              </a:solidFill>
            </a:endParaRPr>
          </a:p>
        </p:txBody>
      </p:sp>
      <p:sp>
        <p:nvSpPr>
          <p:cNvPr id="1279" name="Google Shape;1279;p94"/>
          <p:cNvSpPr txBox="1"/>
          <p:nvPr/>
        </p:nvSpPr>
        <p:spPr>
          <a:xfrm>
            <a:off x="351850" y="5753125"/>
            <a:ext cx="2877900" cy="946500"/>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dk1"/>
              </a:buClr>
              <a:buSzPts val="1500"/>
              <a:buChar char="●"/>
            </a:pPr>
            <a:r>
              <a:rPr lang="en-US" sz="1500" b="1">
                <a:solidFill>
                  <a:schemeClr val="dk1"/>
                </a:solidFill>
              </a:rPr>
              <a:t>SZZ Alpha</a:t>
            </a:r>
            <a:br>
              <a:rPr lang="en-US" sz="1500" b="1">
                <a:solidFill>
                  <a:schemeClr val="dk1"/>
                </a:solidFill>
              </a:rPr>
            </a:br>
            <a:r>
              <a:rPr lang="en-US" sz="1500" b="1" i="1">
                <a:solidFill>
                  <a:schemeClr val="dk1"/>
                </a:solidFill>
              </a:rPr>
              <a:t>Americium 241 source</a:t>
            </a:r>
            <a:br>
              <a:rPr lang="en-US" sz="1500" b="1" i="1">
                <a:solidFill>
                  <a:schemeClr val="dk1"/>
                </a:solidFill>
              </a:rPr>
            </a:br>
            <a:r>
              <a:rPr lang="en-US" sz="1500" b="1" i="1">
                <a:solidFill>
                  <a:schemeClr val="dk1"/>
                </a:solidFill>
              </a:rPr>
              <a:t>9.5 kBq activity</a:t>
            </a:r>
            <a:endParaRPr sz="1100" b="1" i="1">
              <a:solidFill>
                <a:schemeClr val="dk1"/>
              </a:solidFill>
            </a:endParaRPr>
          </a:p>
        </p:txBody>
      </p:sp>
      <p:sp>
        <p:nvSpPr>
          <p:cNvPr id="1280" name="Google Shape;1280;p94"/>
          <p:cNvSpPr txBox="1">
            <a:spLocks noGrp="1"/>
          </p:cNvSpPr>
          <p:nvPr>
            <p:ph type="sldNum" idx="12"/>
          </p:nvPr>
        </p:nvSpPr>
        <p:spPr>
          <a:xfrm>
            <a:off x="83100" y="6454533"/>
            <a:ext cx="381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82</a:t>
            </a:fld>
            <a:endParaRPr/>
          </a:p>
        </p:txBody>
      </p:sp>
      <p:sp>
        <p:nvSpPr>
          <p:cNvPr id="1281" name="Google Shape;1281;p94"/>
          <p:cNvSpPr txBox="1"/>
          <p:nvPr/>
        </p:nvSpPr>
        <p:spPr>
          <a:xfrm>
            <a:off x="387900" y="4690700"/>
            <a:ext cx="2877900" cy="946500"/>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dk1"/>
              </a:buClr>
              <a:buSzPts val="1500"/>
              <a:buChar char="●"/>
            </a:pPr>
            <a:r>
              <a:rPr lang="en-US" sz="1500" b="1">
                <a:solidFill>
                  <a:schemeClr val="dk1"/>
                </a:solidFill>
              </a:rPr>
              <a:t>DZZ Gamma</a:t>
            </a:r>
            <a:br>
              <a:rPr lang="en-US" sz="1500" b="1">
                <a:solidFill>
                  <a:schemeClr val="dk1"/>
                </a:solidFill>
              </a:rPr>
            </a:br>
            <a:r>
              <a:rPr lang="en-US" sz="1500" b="1" i="1">
                <a:solidFill>
                  <a:schemeClr val="dk1"/>
                </a:solidFill>
              </a:rPr>
              <a:t>Americium 241 source</a:t>
            </a:r>
            <a:br>
              <a:rPr lang="en-US" sz="1500" b="1" i="1">
                <a:solidFill>
                  <a:schemeClr val="dk1"/>
                </a:solidFill>
              </a:rPr>
            </a:br>
            <a:r>
              <a:rPr lang="en-US" sz="1500" b="1" i="1">
                <a:solidFill>
                  <a:schemeClr val="dk1"/>
                </a:solidFill>
              </a:rPr>
              <a:t>300 kBq activity</a:t>
            </a:r>
            <a:endParaRPr sz="1100" b="1" i="1">
              <a:solidFill>
                <a:schemeClr val="dk1"/>
              </a:solidFill>
            </a:endParaRPr>
          </a:p>
        </p:txBody>
      </p:sp>
      <p:sp>
        <p:nvSpPr>
          <p:cNvPr id="1282" name="Google Shape;1282;p94"/>
          <p:cNvSpPr txBox="1"/>
          <p:nvPr/>
        </p:nvSpPr>
        <p:spPr>
          <a:xfrm>
            <a:off x="3219575" y="4656225"/>
            <a:ext cx="5812200" cy="1098900"/>
          </a:xfrm>
          <a:prstGeom prst="rect">
            <a:avLst/>
          </a:prstGeom>
          <a:solidFill>
            <a:srgbClr val="DAE5F1"/>
          </a:solid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Filedevice</a:t>
            </a:r>
            <a:r>
              <a:rPr lang="en-US" i="1">
                <a:solidFill>
                  <a:srgbClr val="FFFFFF"/>
                </a:solidFill>
                <a:highlight>
                  <a:srgbClr val="000000"/>
                </a:highlight>
                <a:latin typeface="Calibri"/>
                <a:ea typeface="Calibri"/>
                <a:cs typeface="Calibri"/>
                <a:sym typeface="Calibri"/>
              </a:rPr>
              <a:t>:</a:t>
            </a:r>
            <a:r>
              <a:rPr lang="en-US" sz="1800" i="1">
                <a:latin typeface="Calibri"/>
                <a:ea typeface="Calibri"/>
                <a:cs typeface="Calibri"/>
                <a:sym typeface="Calibri"/>
              </a:rPr>
              <a:t>  Radiation source other, analysis type OFF, continuous YES, integral YES, exposure count 60, exposure time 0.1 s, max. level 1, colormap GRAY.</a:t>
            </a:r>
            <a:endParaRPr sz="1800" i="1">
              <a:latin typeface="Calibri"/>
              <a:ea typeface="Calibri"/>
              <a:cs typeface="Calibri"/>
              <a:sym typeface="Calibri"/>
            </a:endParaRPr>
          </a:p>
        </p:txBody>
      </p:sp>
      <p:sp>
        <p:nvSpPr>
          <p:cNvPr id="1283" name="Google Shape;1283;p94"/>
          <p:cNvSpPr txBox="1"/>
          <p:nvPr/>
        </p:nvSpPr>
        <p:spPr>
          <a:xfrm>
            <a:off x="3219575" y="5799225"/>
            <a:ext cx="5812200" cy="1098900"/>
          </a:xfrm>
          <a:prstGeom prst="rect">
            <a:avLst/>
          </a:prstGeom>
          <a:solidFill>
            <a:srgbClr val="DAE5F1"/>
          </a:solid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Filedevice</a:t>
            </a:r>
            <a:r>
              <a:rPr lang="en-US" i="1">
                <a:solidFill>
                  <a:srgbClr val="FFFFFF"/>
                </a:solidFill>
                <a:highlight>
                  <a:srgbClr val="000000"/>
                </a:highlight>
                <a:latin typeface="Calibri"/>
                <a:ea typeface="Calibri"/>
                <a:cs typeface="Calibri"/>
                <a:sym typeface="Calibri"/>
              </a:rPr>
              <a:t>:</a:t>
            </a:r>
            <a:r>
              <a:rPr lang="en-US" sz="1800" i="1">
                <a:latin typeface="Calibri"/>
                <a:ea typeface="Calibri"/>
                <a:cs typeface="Calibri"/>
                <a:sym typeface="Calibri"/>
              </a:rPr>
              <a:t>  Radiation source other, analysis type OFF, continuous YES, integral YES, exposure count 60, exposure time 1 s, max. level 1, colormap GRAY.</a:t>
            </a:r>
            <a:endParaRPr sz="1800" i="1">
              <a:latin typeface="Calibri"/>
              <a:ea typeface="Calibri"/>
              <a:cs typeface="Calibri"/>
              <a:sym typeface="Calibri"/>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287"/>
        <p:cNvGrpSpPr/>
        <p:nvPr/>
      </p:nvGrpSpPr>
      <p:grpSpPr>
        <a:xfrm>
          <a:off x="0" y="0"/>
          <a:ext cx="0" cy="0"/>
          <a:chOff x="0" y="0"/>
          <a:chExt cx="0" cy="0"/>
        </a:xfrm>
      </p:grpSpPr>
      <p:sp>
        <p:nvSpPr>
          <p:cNvPr id="1288" name="Google Shape;1288;p95"/>
          <p:cNvSpPr/>
          <p:nvPr/>
        </p:nvSpPr>
        <p:spPr>
          <a:xfrm>
            <a:off x="1538034" y="135310"/>
            <a:ext cx="58176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b="1" cap="none">
                <a:solidFill>
                  <a:schemeClr val="dk1"/>
                </a:solidFill>
                <a:latin typeface="Calibri"/>
                <a:ea typeface="Calibri"/>
                <a:cs typeface="Calibri"/>
                <a:sym typeface="Calibri"/>
              </a:rPr>
              <a:t>R</a:t>
            </a:r>
            <a:r>
              <a:rPr lang="en-US" sz="3600" b="1">
                <a:solidFill>
                  <a:schemeClr val="dk1"/>
                </a:solidFill>
                <a:latin typeface="Calibri"/>
                <a:ea typeface="Calibri"/>
                <a:cs typeface="Calibri"/>
                <a:sym typeface="Calibri"/>
              </a:rPr>
              <a:t>adiography</a:t>
            </a:r>
            <a:r>
              <a:rPr lang="en-US" sz="3600" b="1" cap="none">
                <a:solidFill>
                  <a:schemeClr val="dk1"/>
                </a:solidFill>
                <a:latin typeface="Calibri"/>
                <a:ea typeface="Calibri"/>
                <a:cs typeface="Calibri"/>
                <a:sym typeface="Calibri"/>
              </a:rPr>
              <a:t> (G</a:t>
            </a:r>
            <a:r>
              <a:rPr lang="en-US" sz="3600" b="1">
                <a:solidFill>
                  <a:schemeClr val="dk1"/>
                </a:solidFill>
                <a:latin typeface="Calibri"/>
                <a:ea typeface="Calibri"/>
                <a:cs typeface="Calibri"/>
                <a:sym typeface="Calibri"/>
              </a:rPr>
              <a:t>amma</a:t>
            </a:r>
            <a:r>
              <a:rPr lang="en-US" sz="3600" b="1" cap="none">
                <a:solidFill>
                  <a:schemeClr val="dk1"/>
                </a:solidFill>
                <a:latin typeface="Calibri"/>
                <a:ea typeface="Calibri"/>
                <a:cs typeface="Calibri"/>
                <a:sym typeface="Calibri"/>
              </a:rPr>
              <a:t>)</a:t>
            </a:r>
            <a:endParaRPr sz="3600" b="1">
              <a:solidFill>
                <a:schemeClr val="dk1"/>
              </a:solidFill>
              <a:latin typeface="Calibri"/>
              <a:ea typeface="Calibri"/>
              <a:cs typeface="Calibri"/>
              <a:sym typeface="Calibri"/>
            </a:endParaRPr>
          </a:p>
        </p:txBody>
      </p:sp>
      <p:sp>
        <p:nvSpPr>
          <p:cNvPr id="1289" name="Google Shape;1289;p95"/>
          <p:cNvSpPr/>
          <p:nvPr/>
        </p:nvSpPr>
        <p:spPr>
          <a:xfrm>
            <a:off x="488767" y="4287004"/>
            <a:ext cx="3075000" cy="1077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200" b="1" cap="none">
                <a:solidFill>
                  <a:srgbClr val="DF322D"/>
                </a:solidFill>
                <a:latin typeface="Calibri"/>
                <a:ea typeface="Calibri"/>
                <a:cs typeface="Calibri"/>
                <a:sym typeface="Calibri"/>
              </a:rPr>
              <a:t>What </a:t>
            </a:r>
            <a:r>
              <a:rPr lang="en-US" sz="3200" b="1">
                <a:solidFill>
                  <a:srgbClr val="DF322D"/>
                </a:solidFill>
                <a:latin typeface="Calibri"/>
                <a:ea typeface="Calibri"/>
                <a:cs typeface="Calibri"/>
                <a:sym typeface="Calibri"/>
              </a:rPr>
              <a:t>is</a:t>
            </a:r>
            <a:r>
              <a:rPr lang="en-US" sz="3200" b="1" cap="none">
                <a:solidFill>
                  <a:srgbClr val="DF322D"/>
                </a:solidFill>
                <a:latin typeface="Calibri"/>
                <a:ea typeface="Calibri"/>
                <a:cs typeface="Calibri"/>
                <a:sym typeface="Calibri"/>
              </a:rPr>
              <a:t> hidden</a:t>
            </a:r>
            <a:endParaRPr sz="3200" b="1">
              <a:solidFill>
                <a:srgbClr val="DF322D"/>
              </a:solidFill>
              <a:latin typeface="Calibri"/>
              <a:ea typeface="Calibri"/>
              <a:cs typeface="Calibri"/>
              <a:sym typeface="Calibri"/>
            </a:endParaRPr>
          </a:p>
          <a:p>
            <a:pPr marL="0" marR="0" lvl="0" indent="0" algn="ctr" rtl="0">
              <a:spcBef>
                <a:spcPts val="0"/>
              </a:spcBef>
              <a:spcAft>
                <a:spcPts val="0"/>
              </a:spcAft>
              <a:buNone/>
            </a:pPr>
            <a:r>
              <a:rPr lang="en-US" sz="3200" b="1" cap="none">
                <a:solidFill>
                  <a:srgbClr val="DF322D"/>
                </a:solidFill>
                <a:latin typeface="Calibri"/>
                <a:ea typeface="Calibri"/>
                <a:cs typeface="Calibri"/>
                <a:sym typeface="Calibri"/>
              </a:rPr>
              <a:t>inside?</a:t>
            </a:r>
            <a:endParaRPr sz="3200" b="1" cap="none">
              <a:solidFill>
                <a:srgbClr val="DF322D"/>
              </a:solidFill>
              <a:latin typeface="Calibri"/>
              <a:ea typeface="Calibri"/>
              <a:cs typeface="Calibri"/>
              <a:sym typeface="Calibri"/>
            </a:endParaRPr>
          </a:p>
        </p:txBody>
      </p:sp>
      <p:sp>
        <p:nvSpPr>
          <p:cNvPr id="1290" name="Google Shape;1290;p95"/>
          <p:cNvSpPr/>
          <p:nvPr/>
        </p:nvSpPr>
        <p:spPr>
          <a:xfrm>
            <a:off x="56719" y="6195629"/>
            <a:ext cx="8780100" cy="646200"/>
          </a:xfrm>
          <a:prstGeom prst="rect">
            <a:avLst/>
          </a:prstGeom>
          <a:solidFill>
            <a:srgbClr val="DAE5F1"/>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Filedevice</a:t>
            </a:r>
            <a:r>
              <a:rPr lang="en-US" sz="1400" i="1">
                <a:solidFill>
                  <a:srgbClr val="FFFFFF"/>
                </a:solidFill>
                <a:highlight>
                  <a:srgbClr val="000000"/>
                </a:highlight>
                <a:latin typeface="Calibri"/>
                <a:ea typeface="Calibri"/>
                <a:cs typeface="Calibri"/>
                <a:sym typeface="Calibri"/>
              </a:rPr>
              <a:t>:</a:t>
            </a:r>
            <a:r>
              <a:rPr lang="en-US" sz="1800" i="1">
                <a:solidFill>
                  <a:srgbClr val="000000"/>
                </a:solidFill>
                <a:latin typeface="Calibri"/>
                <a:ea typeface="Calibri"/>
                <a:cs typeface="Calibri"/>
                <a:sym typeface="Calibri"/>
              </a:rPr>
              <a:t>  Radiation source other, analysis type OFF, continuous YES, integral YES, exposure count 60, exposure time 0.01 s, max. level 1, colormap GRAY. </a:t>
            </a:r>
            <a:endParaRPr sz="1400">
              <a:solidFill>
                <a:srgbClr val="000000"/>
              </a:solidFill>
              <a:latin typeface="Calibri"/>
              <a:ea typeface="Calibri"/>
              <a:cs typeface="Calibri"/>
              <a:sym typeface="Calibri"/>
            </a:endParaRPr>
          </a:p>
        </p:txBody>
      </p:sp>
      <p:pic>
        <p:nvPicPr>
          <p:cNvPr id="1291" name="Google Shape;1291;p95"/>
          <p:cNvPicPr preferRelativeResize="0"/>
          <p:nvPr/>
        </p:nvPicPr>
        <p:blipFill rotWithShape="1">
          <a:blip r:embed="rId3">
            <a:alphaModFix/>
          </a:blip>
          <a:srcRect l="4727" t="2718" r="49598" b="4808"/>
          <a:stretch/>
        </p:blipFill>
        <p:spPr>
          <a:xfrm>
            <a:off x="4427974" y="1052300"/>
            <a:ext cx="4078300" cy="4392926"/>
          </a:xfrm>
          <a:prstGeom prst="rect">
            <a:avLst/>
          </a:prstGeom>
          <a:noFill/>
          <a:ln>
            <a:noFill/>
          </a:ln>
        </p:spPr>
      </p:pic>
      <p:pic>
        <p:nvPicPr>
          <p:cNvPr id="1292" name="Google Shape;1292;p95"/>
          <p:cNvPicPr preferRelativeResize="0"/>
          <p:nvPr/>
        </p:nvPicPr>
        <p:blipFill rotWithShape="1">
          <a:blip r:embed="rId4">
            <a:alphaModFix/>
          </a:blip>
          <a:srcRect/>
          <a:stretch/>
        </p:blipFill>
        <p:spPr>
          <a:xfrm>
            <a:off x="323528" y="1700808"/>
            <a:ext cx="3374897" cy="2556320"/>
          </a:xfrm>
          <a:prstGeom prst="rect">
            <a:avLst/>
          </a:prstGeom>
          <a:noFill/>
          <a:ln>
            <a:noFill/>
          </a:ln>
        </p:spPr>
      </p:pic>
      <p:sp>
        <p:nvSpPr>
          <p:cNvPr id="1293" name="Google Shape;1293;p95"/>
          <p:cNvSpPr/>
          <p:nvPr/>
        </p:nvSpPr>
        <p:spPr>
          <a:xfrm>
            <a:off x="1898992" y="914341"/>
            <a:ext cx="1687500" cy="6465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98521" y="122761"/>
                </a:moveTo>
                <a:lnTo>
                  <a:pt x="91345" y="217110"/>
                </a:lnTo>
              </a:path>
            </a:pathLst>
          </a:custGeom>
          <a:solidFill>
            <a:schemeClr val="lt1"/>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rgbClr val="17365D"/>
                </a:solidFill>
                <a:latin typeface="Calibri"/>
                <a:ea typeface="Calibri"/>
                <a:cs typeface="Calibri"/>
                <a:sym typeface="Calibri"/>
              </a:rPr>
              <a:t>Samples with hidden patterns</a:t>
            </a:r>
            <a:endParaRPr sz="1800">
              <a:solidFill>
                <a:srgbClr val="17365D"/>
              </a:solidFill>
              <a:latin typeface="Calibri"/>
              <a:ea typeface="Calibri"/>
              <a:cs typeface="Calibri"/>
              <a:sym typeface="Calibri"/>
            </a:endParaRPr>
          </a:p>
        </p:txBody>
      </p:sp>
      <p:sp>
        <p:nvSpPr>
          <p:cNvPr id="1294" name="Google Shape;1294;p95"/>
          <p:cNvSpPr/>
          <p:nvPr/>
        </p:nvSpPr>
        <p:spPr>
          <a:xfrm>
            <a:off x="18525" y="5499460"/>
            <a:ext cx="8780100" cy="646200"/>
          </a:xfrm>
          <a:prstGeom prst="rect">
            <a:avLst/>
          </a:prstGeom>
          <a:solidFill>
            <a:srgbClr val="DAE5F1"/>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i="1">
                <a:solidFill>
                  <a:srgbClr val="FFFFFF"/>
                </a:solidFill>
                <a:highlight>
                  <a:srgbClr val="000000"/>
                </a:highlight>
                <a:latin typeface="Calibri"/>
                <a:ea typeface="Calibri"/>
                <a:cs typeface="Calibri"/>
                <a:sym typeface="Calibri"/>
              </a:rPr>
              <a:t>Settings of Particle camera</a:t>
            </a:r>
            <a:r>
              <a:rPr lang="en-US" sz="1400" i="1">
                <a:solidFill>
                  <a:srgbClr val="FFFFFF"/>
                </a:solidFill>
                <a:highlight>
                  <a:srgbClr val="000000"/>
                </a:highlight>
                <a:latin typeface="Calibri"/>
                <a:ea typeface="Calibri"/>
                <a:cs typeface="Calibri"/>
                <a:sym typeface="Calibri"/>
              </a:rPr>
              <a:t>:</a:t>
            </a:r>
            <a:r>
              <a:rPr lang="en-US" sz="1800" i="1">
                <a:solidFill>
                  <a:srgbClr val="000000"/>
                </a:solidFill>
                <a:latin typeface="Calibri"/>
                <a:ea typeface="Calibri"/>
                <a:cs typeface="Calibri"/>
                <a:sym typeface="Calibri"/>
              </a:rPr>
              <a:t>  Radiation source other, analysis type OFF, continuous YES, integral YES, exposure count 60, exposure time 1 s, max. level 1, colormap GRAY. </a:t>
            </a:r>
            <a:endParaRPr sz="1400">
              <a:solidFill>
                <a:srgbClr val="000000"/>
              </a:solidFill>
              <a:latin typeface="Calibri"/>
              <a:ea typeface="Calibri"/>
              <a:cs typeface="Calibri"/>
              <a:sym typeface="Calibri"/>
            </a:endParaRPr>
          </a:p>
        </p:txBody>
      </p:sp>
      <p:sp>
        <p:nvSpPr>
          <p:cNvPr id="1295" name="Google Shape;1295;p95"/>
          <p:cNvSpPr txBox="1">
            <a:spLocks noGrp="1"/>
          </p:cNvSpPr>
          <p:nvPr>
            <p:ph type="sldNum" idx="12"/>
          </p:nvPr>
        </p:nvSpPr>
        <p:spPr>
          <a:xfrm>
            <a:off x="8836825" y="6399908"/>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83</a:t>
            </a:fld>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299"/>
        <p:cNvGrpSpPr/>
        <p:nvPr/>
      </p:nvGrpSpPr>
      <p:grpSpPr>
        <a:xfrm>
          <a:off x="0" y="0"/>
          <a:ext cx="0" cy="0"/>
          <a:chOff x="0" y="0"/>
          <a:chExt cx="0" cy="0"/>
        </a:xfrm>
      </p:grpSpPr>
      <p:pic>
        <p:nvPicPr>
          <p:cNvPr id="1300" name="Google Shape;1300;p96"/>
          <p:cNvPicPr preferRelativeResize="0"/>
          <p:nvPr/>
        </p:nvPicPr>
        <p:blipFill>
          <a:blip r:embed="rId3">
            <a:alphaModFix/>
          </a:blip>
          <a:stretch>
            <a:fillRect/>
          </a:stretch>
        </p:blipFill>
        <p:spPr>
          <a:xfrm rot="-7891645">
            <a:off x="4482711" y="4059093"/>
            <a:ext cx="2086353" cy="2184864"/>
          </a:xfrm>
          <a:prstGeom prst="rect">
            <a:avLst/>
          </a:prstGeom>
          <a:noFill/>
          <a:ln>
            <a:noFill/>
          </a:ln>
        </p:spPr>
      </p:pic>
      <p:pic>
        <p:nvPicPr>
          <p:cNvPr id="1301" name="Google Shape;1301;p96"/>
          <p:cNvPicPr preferRelativeResize="0"/>
          <p:nvPr/>
        </p:nvPicPr>
        <p:blipFill>
          <a:blip r:embed="rId4">
            <a:alphaModFix/>
          </a:blip>
          <a:stretch>
            <a:fillRect/>
          </a:stretch>
        </p:blipFill>
        <p:spPr>
          <a:xfrm>
            <a:off x="18600" y="1476450"/>
            <a:ext cx="4354725" cy="4299193"/>
          </a:xfrm>
          <a:prstGeom prst="rect">
            <a:avLst/>
          </a:prstGeom>
          <a:noFill/>
          <a:ln>
            <a:noFill/>
          </a:ln>
        </p:spPr>
      </p:pic>
      <p:pic>
        <p:nvPicPr>
          <p:cNvPr id="1302" name="Google Shape;1302;p96"/>
          <p:cNvPicPr preferRelativeResize="0"/>
          <p:nvPr/>
        </p:nvPicPr>
        <p:blipFill rotWithShape="1">
          <a:blip r:embed="rId5">
            <a:alphaModFix/>
          </a:blip>
          <a:srcRect l="4727" t="2718" r="49598" b="4808"/>
          <a:stretch/>
        </p:blipFill>
        <p:spPr>
          <a:xfrm>
            <a:off x="4373325" y="1534075"/>
            <a:ext cx="2305126" cy="3053799"/>
          </a:xfrm>
          <a:prstGeom prst="rect">
            <a:avLst/>
          </a:prstGeom>
          <a:noFill/>
          <a:ln>
            <a:noFill/>
          </a:ln>
        </p:spPr>
      </p:pic>
      <p:pic>
        <p:nvPicPr>
          <p:cNvPr id="1303" name="Google Shape;1303;p96"/>
          <p:cNvPicPr preferRelativeResize="0"/>
          <p:nvPr/>
        </p:nvPicPr>
        <p:blipFill rotWithShape="1">
          <a:blip r:embed="rId6">
            <a:alphaModFix/>
          </a:blip>
          <a:srcRect/>
          <a:stretch/>
        </p:blipFill>
        <p:spPr>
          <a:xfrm>
            <a:off x="6754650" y="302225"/>
            <a:ext cx="2305399" cy="2097001"/>
          </a:xfrm>
          <a:prstGeom prst="rect">
            <a:avLst/>
          </a:prstGeom>
          <a:noFill/>
          <a:ln>
            <a:noFill/>
          </a:ln>
        </p:spPr>
      </p:pic>
      <p:sp>
        <p:nvSpPr>
          <p:cNvPr id="1304" name="Google Shape;1304;p96"/>
          <p:cNvSpPr txBox="1">
            <a:spLocks noGrp="1"/>
          </p:cNvSpPr>
          <p:nvPr>
            <p:ph type="title"/>
          </p:nvPr>
        </p:nvSpPr>
        <p:spPr>
          <a:xfrm>
            <a:off x="1546750" y="454625"/>
            <a:ext cx="5273100" cy="763500"/>
          </a:xfrm>
          <a:prstGeom prst="rect">
            <a:avLst/>
          </a:prstGeom>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2E75B5"/>
              </a:buClr>
              <a:buSzPts val="3300"/>
              <a:buFont typeface="Calibri"/>
              <a:buNone/>
            </a:pPr>
            <a:r>
              <a:rPr lang="en-US" b="1">
                <a:solidFill>
                  <a:srgbClr val="2E75B5"/>
                </a:solidFill>
              </a:rPr>
              <a:t>(Xray) Radiography</a:t>
            </a:r>
            <a:endParaRPr b="1">
              <a:solidFill>
                <a:srgbClr val="2E75B5"/>
              </a:solidFill>
            </a:endParaRPr>
          </a:p>
          <a:p>
            <a:pPr marL="0" marR="0" lvl="0" indent="0" algn="l" rtl="0">
              <a:lnSpc>
                <a:spcPct val="90000"/>
              </a:lnSpc>
              <a:spcBef>
                <a:spcPts val="0"/>
              </a:spcBef>
              <a:spcAft>
                <a:spcPts val="0"/>
              </a:spcAft>
              <a:buClr>
                <a:srgbClr val="2E75B5"/>
              </a:buClr>
              <a:buSzPts val="3300"/>
              <a:buFont typeface="Calibri"/>
              <a:buNone/>
            </a:pPr>
            <a:r>
              <a:rPr lang="en-US" b="1">
                <a:solidFill>
                  <a:srgbClr val="2E75B5"/>
                </a:solidFill>
              </a:rPr>
              <a:t>Demonstration</a:t>
            </a:r>
            <a:endParaRPr b="1">
              <a:solidFill>
                <a:srgbClr val="2E75B5"/>
              </a:solidFill>
            </a:endParaRPr>
          </a:p>
        </p:txBody>
      </p:sp>
      <p:pic>
        <p:nvPicPr>
          <p:cNvPr id="1305" name="Google Shape;1305;p96" title="10svinka40fps_pure_5ms.mp4">
            <a:hlinkClick r:id="rId7"/>
          </p:cNvPr>
          <p:cNvPicPr preferRelativeResize="0"/>
          <p:nvPr/>
        </p:nvPicPr>
        <p:blipFill>
          <a:blip r:embed="rId8">
            <a:alphaModFix/>
          </a:blip>
          <a:stretch>
            <a:fillRect/>
          </a:stretch>
        </p:blipFill>
        <p:spPr>
          <a:xfrm>
            <a:off x="6743639" y="3457276"/>
            <a:ext cx="2333925" cy="2333925"/>
          </a:xfrm>
          <a:prstGeom prst="rect">
            <a:avLst/>
          </a:prstGeom>
          <a:noFill/>
          <a:ln>
            <a:noFill/>
          </a:ln>
        </p:spPr>
      </p:pic>
      <p:sp>
        <p:nvSpPr>
          <p:cNvPr id="1306" name="Google Shape;1306;p96"/>
          <p:cNvSpPr txBox="1"/>
          <p:nvPr/>
        </p:nvSpPr>
        <p:spPr>
          <a:xfrm>
            <a:off x="305688" y="5775642"/>
            <a:ext cx="3882600" cy="4617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Prove of basic working principle </a:t>
            </a:r>
            <a:endParaRPr/>
          </a:p>
        </p:txBody>
      </p:sp>
      <p:sp>
        <p:nvSpPr>
          <p:cNvPr id="1307" name="Google Shape;1307;p96"/>
          <p:cNvSpPr txBox="1"/>
          <p:nvPr/>
        </p:nvSpPr>
        <p:spPr>
          <a:xfrm>
            <a:off x="6663213" y="2563908"/>
            <a:ext cx="2647200" cy="7803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Char char="●"/>
            </a:pPr>
            <a:r>
              <a:rPr lang="en-US" sz="1800">
                <a:solidFill>
                  <a:schemeClr val="dk2"/>
                </a:solidFill>
              </a:rPr>
              <a:t>In contrary to more advanced imaging</a:t>
            </a:r>
            <a:endParaRPr/>
          </a:p>
        </p:txBody>
      </p:sp>
      <p:sp>
        <p:nvSpPr>
          <p:cNvPr id="1308" name="Google Shape;1308;p96"/>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5"/>
                                        </p:tgtEl>
                                        <p:attrNameLst>
                                          <p:attrName>style.visibility</p:attrName>
                                        </p:attrNameLst>
                                      </p:cBhvr>
                                      <p:to>
                                        <p:strVal val="visible"/>
                                      </p:to>
                                    </p:set>
                                    <p:animEffect transition="in" filter="fade">
                                      <p:cBhvr>
                                        <p:cTn id="7" dur="1000"/>
                                        <p:tgtEl>
                                          <p:spTgt spid="1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312"/>
        <p:cNvGrpSpPr/>
        <p:nvPr/>
      </p:nvGrpSpPr>
      <p:grpSpPr>
        <a:xfrm>
          <a:off x="0" y="0"/>
          <a:ext cx="0" cy="0"/>
          <a:chOff x="0" y="0"/>
          <a:chExt cx="0" cy="0"/>
        </a:xfrm>
      </p:grpSpPr>
      <p:sp>
        <p:nvSpPr>
          <p:cNvPr id="1313" name="Google Shape;1313;p97"/>
          <p:cNvSpPr txBox="1">
            <a:spLocks noGrp="1"/>
          </p:cNvSpPr>
          <p:nvPr>
            <p:ph type="title"/>
          </p:nvPr>
        </p:nvSpPr>
        <p:spPr>
          <a:xfrm>
            <a:off x="1490350" y="140650"/>
            <a:ext cx="6375600" cy="676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b="1"/>
              <a:t>Hidden pattern examples….</a:t>
            </a:r>
            <a:endParaRPr b="1"/>
          </a:p>
        </p:txBody>
      </p:sp>
      <p:pic>
        <p:nvPicPr>
          <p:cNvPr id="1314" name="Google Shape;1314;p97"/>
          <p:cNvPicPr preferRelativeResize="0"/>
          <p:nvPr/>
        </p:nvPicPr>
        <p:blipFill rotWithShape="1">
          <a:blip r:embed="rId3">
            <a:alphaModFix/>
          </a:blip>
          <a:srcRect t="9895" b="16881"/>
          <a:stretch/>
        </p:blipFill>
        <p:spPr>
          <a:xfrm>
            <a:off x="936910" y="1200081"/>
            <a:ext cx="3181469" cy="2579444"/>
          </a:xfrm>
          <a:prstGeom prst="rect">
            <a:avLst/>
          </a:prstGeom>
          <a:noFill/>
          <a:ln>
            <a:noFill/>
          </a:ln>
        </p:spPr>
      </p:pic>
      <p:pic>
        <p:nvPicPr>
          <p:cNvPr id="1315" name="Google Shape;1315;p97"/>
          <p:cNvPicPr preferRelativeResize="0"/>
          <p:nvPr/>
        </p:nvPicPr>
        <p:blipFill rotWithShape="1">
          <a:blip r:embed="rId4">
            <a:alphaModFix/>
          </a:blip>
          <a:srcRect t="9895" b="14901"/>
          <a:stretch/>
        </p:blipFill>
        <p:spPr>
          <a:xfrm>
            <a:off x="4689395" y="1273096"/>
            <a:ext cx="2922372" cy="2433413"/>
          </a:xfrm>
          <a:prstGeom prst="rect">
            <a:avLst/>
          </a:prstGeom>
          <a:noFill/>
          <a:ln>
            <a:noFill/>
          </a:ln>
        </p:spPr>
      </p:pic>
      <p:pic>
        <p:nvPicPr>
          <p:cNvPr id="1316" name="Google Shape;1316;p97"/>
          <p:cNvPicPr preferRelativeResize="0"/>
          <p:nvPr/>
        </p:nvPicPr>
        <p:blipFill rotWithShape="1">
          <a:blip r:embed="rId5">
            <a:alphaModFix/>
          </a:blip>
          <a:srcRect t="9717" b="15080"/>
          <a:stretch/>
        </p:blipFill>
        <p:spPr>
          <a:xfrm>
            <a:off x="936910" y="4148859"/>
            <a:ext cx="3155996" cy="2627948"/>
          </a:xfrm>
          <a:prstGeom prst="rect">
            <a:avLst/>
          </a:prstGeom>
          <a:noFill/>
          <a:ln>
            <a:noFill/>
          </a:ln>
        </p:spPr>
      </p:pic>
      <p:sp>
        <p:nvSpPr>
          <p:cNvPr id="1317" name="Google Shape;1317;p97"/>
          <p:cNvSpPr/>
          <p:nvPr/>
        </p:nvSpPr>
        <p:spPr>
          <a:xfrm>
            <a:off x="1916759" y="3945094"/>
            <a:ext cx="1387367"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Airgun pellet</a:t>
            </a:r>
            <a:endParaRPr sz="1800">
              <a:solidFill>
                <a:schemeClr val="dk1"/>
              </a:solidFill>
              <a:latin typeface="Arial"/>
              <a:ea typeface="Arial"/>
              <a:cs typeface="Arial"/>
              <a:sym typeface="Arial"/>
            </a:endParaRPr>
          </a:p>
        </p:txBody>
      </p:sp>
      <p:pic>
        <p:nvPicPr>
          <p:cNvPr id="1318" name="Google Shape;1318;p97"/>
          <p:cNvPicPr preferRelativeResize="0"/>
          <p:nvPr/>
        </p:nvPicPr>
        <p:blipFill rotWithShape="1">
          <a:blip r:embed="rId6">
            <a:alphaModFix/>
          </a:blip>
          <a:srcRect/>
          <a:stretch/>
        </p:blipFill>
        <p:spPr>
          <a:xfrm>
            <a:off x="4118379" y="4314426"/>
            <a:ext cx="4064404" cy="2309894"/>
          </a:xfrm>
          <a:prstGeom prst="rect">
            <a:avLst/>
          </a:prstGeom>
          <a:noFill/>
          <a:ln>
            <a:noFill/>
          </a:ln>
        </p:spPr>
      </p:pic>
      <p:sp>
        <p:nvSpPr>
          <p:cNvPr id="1319" name="Google Shape;1319;p97"/>
          <p:cNvSpPr/>
          <p:nvPr/>
        </p:nvSpPr>
        <p:spPr>
          <a:xfrm>
            <a:off x="2058111" y="988236"/>
            <a:ext cx="1104661"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Paper clip</a:t>
            </a:r>
            <a:endParaRPr sz="1800">
              <a:solidFill>
                <a:schemeClr val="dk1"/>
              </a:solidFill>
              <a:latin typeface="Arial"/>
              <a:ea typeface="Arial"/>
              <a:cs typeface="Arial"/>
              <a:sym typeface="Arial"/>
            </a:endParaRPr>
          </a:p>
        </p:txBody>
      </p:sp>
      <p:sp>
        <p:nvSpPr>
          <p:cNvPr id="1320" name="Google Shape;1320;p97"/>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85</a:t>
            </a:fld>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325"/>
        <p:cNvGrpSpPr/>
        <p:nvPr/>
      </p:nvGrpSpPr>
      <p:grpSpPr>
        <a:xfrm>
          <a:off x="0" y="0"/>
          <a:ext cx="0" cy="0"/>
          <a:chOff x="0" y="0"/>
          <a:chExt cx="0" cy="0"/>
        </a:xfrm>
      </p:grpSpPr>
      <p:sp>
        <p:nvSpPr>
          <p:cNvPr id="1326" name="Google Shape;1326;p98"/>
          <p:cNvSpPr txBox="1"/>
          <p:nvPr/>
        </p:nvSpPr>
        <p:spPr>
          <a:xfrm>
            <a:off x="1100375" y="200300"/>
            <a:ext cx="69084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400" b="1">
                <a:solidFill>
                  <a:srgbClr val="000000"/>
                </a:solidFill>
              </a:rPr>
              <a:t>Thank you for your </a:t>
            </a:r>
            <a:r>
              <a:rPr lang="en-US" sz="3400" b="1"/>
              <a:t>participation</a:t>
            </a:r>
            <a:endParaRPr sz="3400" b="1">
              <a:solidFill>
                <a:srgbClr val="000000"/>
              </a:solidFill>
            </a:endParaRPr>
          </a:p>
        </p:txBody>
      </p:sp>
      <p:sp>
        <p:nvSpPr>
          <p:cNvPr id="1327" name="Google Shape;1327;p98"/>
          <p:cNvSpPr txBox="1"/>
          <p:nvPr/>
        </p:nvSpPr>
        <p:spPr>
          <a:xfrm>
            <a:off x="1002900" y="964100"/>
            <a:ext cx="5647200" cy="1015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700" b="1" i="1">
                <a:solidFill>
                  <a:srgbClr val="666666"/>
                </a:solidFill>
              </a:rPr>
              <a:t>Any initiative in a way to further cooperation is welcome!!!</a:t>
            </a:r>
            <a:endParaRPr sz="1100" i="1">
              <a:solidFill>
                <a:srgbClr val="666666"/>
              </a:solidFill>
            </a:endParaRPr>
          </a:p>
        </p:txBody>
      </p:sp>
      <p:pic>
        <p:nvPicPr>
          <p:cNvPr id="1328" name="Google Shape;1328;p98"/>
          <p:cNvPicPr preferRelativeResize="0"/>
          <p:nvPr/>
        </p:nvPicPr>
        <p:blipFill>
          <a:blip r:embed="rId3">
            <a:alphaModFix/>
          </a:blip>
          <a:stretch>
            <a:fillRect/>
          </a:stretch>
        </p:blipFill>
        <p:spPr>
          <a:xfrm>
            <a:off x="1484975" y="2323400"/>
            <a:ext cx="4938301" cy="3438475"/>
          </a:xfrm>
          <a:prstGeom prst="rect">
            <a:avLst/>
          </a:prstGeom>
          <a:noFill/>
          <a:ln>
            <a:noFill/>
          </a:ln>
        </p:spPr>
      </p:pic>
      <p:pic>
        <p:nvPicPr>
          <p:cNvPr id="1329" name="Google Shape;1329;p98"/>
          <p:cNvPicPr preferRelativeResize="0"/>
          <p:nvPr/>
        </p:nvPicPr>
        <p:blipFill rotWithShape="1">
          <a:blip r:embed="rId4">
            <a:alphaModFix/>
          </a:blip>
          <a:srcRect/>
          <a:stretch/>
        </p:blipFill>
        <p:spPr>
          <a:xfrm>
            <a:off x="7709850" y="1700525"/>
            <a:ext cx="1160275" cy="1108200"/>
          </a:xfrm>
          <a:prstGeom prst="rect">
            <a:avLst/>
          </a:prstGeom>
          <a:noFill/>
          <a:ln>
            <a:noFill/>
          </a:ln>
        </p:spPr>
      </p:pic>
      <p:pic>
        <p:nvPicPr>
          <p:cNvPr id="1330" name="Google Shape;1330;p98" descr="A picture containing text, clipart&#10;&#10;Description automatically generated"/>
          <p:cNvPicPr preferRelativeResize="0"/>
          <p:nvPr/>
        </p:nvPicPr>
        <p:blipFill rotWithShape="1">
          <a:blip r:embed="rId5">
            <a:alphaModFix/>
          </a:blip>
          <a:srcRect/>
          <a:stretch/>
        </p:blipFill>
        <p:spPr>
          <a:xfrm>
            <a:off x="7644304" y="3052037"/>
            <a:ext cx="1296290" cy="572032"/>
          </a:xfrm>
          <a:prstGeom prst="rect">
            <a:avLst/>
          </a:prstGeom>
          <a:noFill/>
          <a:ln>
            <a:noFill/>
          </a:ln>
        </p:spPr>
      </p:pic>
      <p:pic>
        <p:nvPicPr>
          <p:cNvPr id="1331" name="Google Shape;1331;p98"/>
          <p:cNvPicPr preferRelativeResize="0"/>
          <p:nvPr/>
        </p:nvPicPr>
        <p:blipFill rotWithShape="1">
          <a:blip r:embed="rId6">
            <a:alphaModFix/>
          </a:blip>
          <a:srcRect/>
          <a:stretch/>
        </p:blipFill>
        <p:spPr>
          <a:xfrm>
            <a:off x="7692450" y="3963800"/>
            <a:ext cx="1296300" cy="311901"/>
          </a:xfrm>
          <a:prstGeom prst="rect">
            <a:avLst/>
          </a:prstGeom>
          <a:noFill/>
          <a:ln>
            <a:noFill/>
          </a:ln>
        </p:spPr>
      </p:pic>
      <p:pic>
        <p:nvPicPr>
          <p:cNvPr id="1332" name="Google Shape;1332;p98"/>
          <p:cNvPicPr preferRelativeResize="0"/>
          <p:nvPr/>
        </p:nvPicPr>
        <p:blipFill rotWithShape="1">
          <a:blip r:embed="rId7">
            <a:alphaModFix/>
          </a:blip>
          <a:srcRect/>
          <a:stretch/>
        </p:blipFill>
        <p:spPr>
          <a:xfrm>
            <a:off x="7719052" y="4521111"/>
            <a:ext cx="1160334" cy="1088376"/>
          </a:xfrm>
          <a:prstGeom prst="rect">
            <a:avLst/>
          </a:prstGeom>
          <a:noFill/>
          <a:ln>
            <a:noFill/>
          </a:ln>
        </p:spPr>
      </p:pic>
      <p:sp>
        <p:nvSpPr>
          <p:cNvPr id="1333" name="Google Shape;1333;p98"/>
          <p:cNvSpPr txBox="1"/>
          <p:nvPr/>
        </p:nvSpPr>
        <p:spPr>
          <a:xfrm>
            <a:off x="1307700" y="5876775"/>
            <a:ext cx="64854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700" b="1">
                <a:solidFill>
                  <a:schemeClr val="dk1"/>
                </a:solidFill>
              </a:rPr>
              <a:t>outreach.and.education@utef.cvut.cz</a:t>
            </a:r>
            <a:endParaRPr sz="70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338"/>
        <p:cNvGrpSpPr/>
        <p:nvPr/>
      </p:nvGrpSpPr>
      <p:grpSpPr>
        <a:xfrm>
          <a:off x="0" y="0"/>
          <a:ext cx="0" cy="0"/>
          <a:chOff x="0" y="0"/>
          <a:chExt cx="0" cy="0"/>
        </a:xfrm>
      </p:grpSpPr>
      <p:sp>
        <p:nvSpPr>
          <p:cNvPr id="1339" name="Google Shape;1339;p99"/>
          <p:cNvSpPr txBox="1">
            <a:spLocks noGrp="1"/>
          </p:cNvSpPr>
          <p:nvPr>
            <p:ph type="title"/>
          </p:nvPr>
        </p:nvSpPr>
        <p:spPr>
          <a:xfrm>
            <a:off x="2273150" y="304800"/>
            <a:ext cx="3902400" cy="7668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sz="3900"/>
              <a:t>Course Outline</a:t>
            </a:r>
            <a:endParaRPr sz="3900"/>
          </a:p>
        </p:txBody>
      </p:sp>
      <p:sp>
        <p:nvSpPr>
          <p:cNvPr id="1340" name="Google Shape;1340;p99"/>
          <p:cNvSpPr txBox="1">
            <a:spLocks noGrp="1"/>
          </p:cNvSpPr>
          <p:nvPr>
            <p:ph type="sldNum" idx="12"/>
          </p:nvPr>
        </p:nvSpPr>
        <p:spPr>
          <a:xfrm>
            <a:off x="8524875" y="6356350"/>
            <a:ext cx="457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87</a:t>
            </a:fld>
            <a:endParaRPr/>
          </a:p>
        </p:txBody>
      </p:sp>
      <p:sp>
        <p:nvSpPr>
          <p:cNvPr id="1341" name="Google Shape;1341;p99"/>
          <p:cNvSpPr txBox="1"/>
          <p:nvPr/>
        </p:nvSpPr>
        <p:spPr>
          <a:xfrm>
            <a:off x="647900" y="1615650"/>
            <a:ext cx="8244000" cy="48948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1"/>
              </a:buClr>
              <a:buSzPts val="1800"/>
              <a:buFont typeface="Tahoma"/>
              <a:buChar char="●"/>
            </a:pPr>
            <a:r>
              <a:rPr lang="en-US" sz="1800" b="1">
                <a:solidFill>
                  <a:schemeClr val="dk1"/>
                </a:solidFill>
                <a:latin typeface="Tahoma"/>
                <a:ea typeface="Tahoma"/>
                <a:cs typeface="Tahoma"/>
                <a:sym typeface="Tahoma"/>
              </a:rPr>
              <a:t>Part 1</a:t>
            </a:r>
            <a:endParaRPr sz="1800" b="1">
              <a:solidFill>
                <a:schemeClr val="dk1"/>
              </a:solidFill>
              <a:latin typeface="Tahoma"/>
              <a:ea typeface="Tahoma"/>
              <a:cs typeface="Tahoma"/>
              <a:sym typeface="Tahoma"/>
            </a:endParaRPr>
          </a:p>
          <a:p>
            <a:pPr marL="457200" lvl="0" indent="0" algn="l" rtl="0">
              <a:spcBef>
                <a:spcPts val="0"/>
              </a:spcBef>
              <a:spcAft>
                <a:spcPts val="0"/>
              </a:spcAft>
              <a:buNone/>
            </a:pPr>
            <a:r>
              <a:rPr lang="en-US" sz="1800" i="1">
                <a:solidFill>
                  <a:schemeClr val="dk1"/>
                </a:solidFill>
                <a:latin typeface="Tahoma"/>
                <a:ea typeface="Tahoma"/>
                <a:cs typeface="Tahoma"/>
                <a:sym typeface="Tahoma"/>
              </a:rPr>
              <a:t>Introduction into Timepix detector, particle camera working principle, content of SESTRA kit, Pixelman simple preview software and its functionality</a:t>
            </a:r>
            <a:endParaRPr sz="1800" i="1">
              <a:solidFill>
                <a:schemeClr val="dk1"/>
              </a:solidFill>
              <a:latin typeface="Tahoma"/>
              <a:ea typeface="Tahoma"/>
              <a:cs typeface="Tahoma"/>
              <a:sym typeface="Tahoma"/>
            </a:endParaRPr>
          </a:p>
          <a:p>
            <a:pPr marL="457200" lvl="0" indent="-342900" algn="l" rtl="0">
              <a:spcBef>
                <a:spcPts val="0"/>
              </a:spcBef>
              <a:spcAft>
                <a:spcPts val="0"/>
              </a:spcAft>
              <a:buClr>
                <a:schemeClr val="dk1"/>
              </a:buClr>
              <a:buSzPts val="1800"/>
              <a:buFont typeface="Tahoma"/>
              <a:buChar char="●"/>
            </a:pPr>
            <a:r>
              <a:rPr lang="en-US" sz="1800" b="1">
                <a:solidFill>
                  <a:schemeClr val="dk1"/>
                </a:solidFill>
                <a:latin typeface="Tahoma"/>
                <a:ea typeface="Tahoma"/>
                <a:cs typeface="Tahoma"/>
                <a:sym typeface="Tahoma"/>
              </a:rPr>
              <a:t>Part 2</a:t>
            </a:r>
            <a:endParaRPr sz="1800" b="1">
              <a:solidFill>
                <a:schemeClr val="dk1"/>
              </a:solidFill>
              <a:latin typeface="Tahoma"/>
              <a:ea typeface="Tahoma"/>
              <a:cs typeface="Tahoma"/>
              <a:sym typeface="Tahoma"/>
            </a:endParaRPr>
          </a:p>
          <a:p>
            <a:pPr marL="457200" lvl="0" indent="0" algn="l" rtl="0">
              <a:spcBef>
                <a:spcPts val="0"/>
              </a:spcBef>
              <a:spcAft>
                <a:spcPts val="0"/>
              </a:spcAft>
              <a:buNone/>
            </a:pPr>
            <a:r>
              <a:rPr lang="en-US" sz="1800" i="1">
                <a:solidFill>
                  <a:schemeClr val="dk1"/>
                </a:solidFill>
                <a:latin typeface="Tahoma"/>
                <a:ea typeface="Tahoma"/>
                <a:cs typeface="Tahoma"/>
                <a:sym typeface="Tahoma"/>
              </a:rPr>
              <a:t>Uranium glass experiment, Potassium experiment, Thoriated electrode experiment, Study of particle properties, Using of online visualisation tools, americium isotope radiation source, beam collimation, study of alpha radiation properties, start of long term background measurement</a:t>
            </a:r>
            <a:endParaRPr sz="1800" i="1">
              <a:solidFill>
                <a:schemeClr val="dk1"/>
              </a:solidFill>
              <a:latin typeface="Tahoma"/>
              <a:ea typeface="Tahoma"/>
              <a:cs typeface="Tahoma"/>
              <a:sym typeface="Tahoma"/>
            </a:endParaRPr>
          </a:p>
          <a:p>
            <a:pPr marL="457200" lvl="0" indent="-342900" algn="l" rtl="0">
              <a:spcBef>
                <a:spcPts val="0"/>
              </a:spcBef>
              <a:spcAft>
                <a:spcPts val="0"/>
              </a:spcAft>
              <a:buClr>
                <a:schemeClr val="dk1"/>
              </a:buClr>
              <a:buSzPts val="1800"/>
              <a:buFont typeface="Tahoma"/>
              <a:buChar char="●"/>
            </a:pPr>
            <a:r>
              <a:rPr lang="en-US" sz="1800" b="1">
                <a:solidFill>
                  <a:schemeClr val="dk1"/>
                </a:solidFill>
                <a:latin typeface="Tahoma"/>
                <a:ea typeface="Tahoma"/>
                <a:cs typeface="Tahoma"/>
                <a:sym typeface="Tahoma"/>
              </a:rPr>
              <a:t>Part 3</a:t>
            </a:r>
            <a:endParaRPr sz="1800" b="1">
              <a:solidFill>
                <a:schemeClr val="dk1"/>
              </a:solidFill>
              <a:latin typeface="Tahoma"/>
              <a:ea typeface="Tahoma"/>
              <a:cs typeface="Tahoma"/>
              <a:sym typeface="Tahoma"/>
            </a:endParaRPr>
          </a:p>
          <a:p>
            <a:pPr marL="457200" lvl="0" indent="0" algn="l" rtl="0">
              <a:spcBef>
                <a:spcPts val="0"/>
              </a:spcBef>
              <a:spcAft>
                <a:spcPts val="0"/>
              </a:spcAft>
              <a:buNone/>
            </a:pPr>
            <a:r>
              <a:rPr lang="en-US" sz="1800" i="1">
                <a:solidFill>
                  <a:schemeClr val="dk1"/>
                </a:solidFill>
                <a:latin typeface="Tahoma"/>
                <a:ea typeface="Tahoma"/>
                <a:cs typeface="Tahoma"/>
                <a:sym typeface="Tahoma"/>
              </a:rPr>
              <a:t>Evaluation of long term background measurement, Radiation at on Earth ground vs orbit, observation of radon decay, Cosmic radiation, utilization of virtual particle camera, utilization of advanced particle type analysis</a:t>
            </a:r>
            <a:endParaRPr sz="1800" i="1">
              <a:solidFill>
                <a:schemeClr val="dk1"/>
              </a:solidFill>
              <a:latin typeface="Tahoma"/>
              <a:ea typeface="Tahoma"/>
              <a:cs typeface="Tahoma"/>
              <a:sym typeface="Tahoma"/>
            </a:endParaRPr>
          </a:p>
          <a:p>
            <a:pPr marL="457200" lvl="0" indent="-342900" algn="l" rtl="0">
              <a:spcBef>
                <a:spcPts val="0"/>
              </a:spcBef>
              <a:spcAft>
                <a:spcPts val="0"/>
              </a:spcAft>
              <a:buClr>
                <a:schemeClr val="dk1"/>
              </a:buClr>
              <a:buSzPts val="1800"/>
              <a:buFont typeface="Tahoma"/>
              <a:buChar char="●"/>
            </a:pPr>
            <a:r>
              <a:rPr lang="en-US" sz="1800" b="1">
                <a:solidFill>
                  <a:schemeClr val="dk1"/>
                </a:solidFill>
                <a:latin typeface="Tahoma"/>
                <a:ea typeface="Tahoma"/>
                <a:cs typeface="Tahoma"/>
                <a:sym typeface="Tahoma"/>
              </a:rPr>
              <a:t>Part 4</a:t>
            </a:r>
            <a:endParaRPr sz="1800" b="1">
              <a:solidFill>
                <a:schemeClr val="dk1"/>
              </a:solidFill>
              <a:latin typeface="Tahoma"/>
              <a:ea typeface="Tahoma"/>
              <a:cs typeface="Tahoma"/>
              <a:sym typeface="Tahoma"/>
            </a:endParaRPr>
          </a:p>
          <a:p>
            <a:pPr marL="457200" lvl="0" indent="0" algn="l" rtl="0">
              <a:spcBef>
                <a:spcPts val="0"/>
              </a:spcBef>
              <a:spcAft>
                <a:spcPts val="0"/>
              </a:spcAft>
              <a:buNone/>
            </a:pPr>
            <a:r>
              <a:rPr lang="en-US" sz="1800" i="1">
                <a:solidFill>
                  <a:schemeClr val="dk1"/>
                </a:solidFill>
                <a:latin typeface="Tahoma"/>
                <a:ea typeface="Tahoma"/>
                <a:cs typeface="Tahoma"/>
                <a:sym typeface="Tahoma"/>
              </a:rPr>
              <a:t>alpha radiography, absorption of gammas in metals, gamma radiography, Own radiation sample study</a:t>
            </a:r>
            <a:endParaRPr sz="1800" i="1">
              <a:solidFill>
                <a:schemeClr val="dk1"/>
              </a:solidFill>
              <a:latin typeface="Tahoma"/>
              <a:ea typeface="Tahoma"/>
              <a:cs typeface="Tahoma"/>
              <a:sym typeface="Tahoma"/>
            </a:endParaRPr>
          </a:p>
          <a:p>
            <a:pPr marL="457200" lvl="0" indent="-342900" algn="l" rtl="0">
              <a:spcBef>
                <a:spcPts val="0"/>
              </a:spcBef>
              <a:spcAft>
                <a:spcPts val="0"/>
              </a:spcAft>
              <a:buClr>
                <a:schemeClr val="dk1"/>
              </a:buClr>
              <a:buSzPts val="1800"/>
              <a:buFont typeface="Tahoma"/>
              <a:buChar char="●"/>
            </a:pPr>
            <a:r>
              <a:rPr lang="en-US" sz="1800" b="1">
                <a:solidFill>
                  <a:schemeClr val="dk1"/>
                </a:solidFill>
                <a:latin typeface="Tahoma"/>
                <a:ea typeface="Tahoma"/>
                <a:cs typeface="Tahoma"/>
                <a:sym typeface="Tahoma"/>
              </a:rPr>
              <a:t>Discussion</a:t>
            </a:r>
            <a:endParaRPr sz="1800" b="1">
              <a:solidFill>
                <a:schemeClr val="dk1"/>
              </a:solidFill>
              <a:latin typeface="Tahoma"/>
              <a:ea typeface="Tahoma"/>
              <a:cs typeface="Tahoma"/>
              <a:sym typeface="Tahoma"/>
            </a:endParaRPr>
          </a:p>
        </p:txBody>
      </p:sp>
      <p:sp>
        <p:nvSpPr>
          <p:cNvPr id="1342" name="Google Shape;1342;p99"/>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87</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cxnSp>
        <p:nvCxnSpPr>
          <p:cNvPr id="236" name="Google Shape;236;p21"/>
          <p:cNvCxnSpPr/>
          <p:nvPr/>
        </p:nvCxnSpPr>
        <p:spPr>
          <a:xfrm>
            <a:off x="2484438" y="3000375"/>
            <a:ext cx="655637" cy="1588"/>
          </a:xfrm>
          <a:prstGeom prst="straightConnector1">
            <a:avLst/>
          </a:prstGeom>
          <a:noFill/>
          <a:ln w="9525" cap="flat" cmpd="sng">
            <a:solidFill>
              <a:srgbClr val="40458C"/>
            </a:solidFill>
            <a:prstDash val="solid"/>
            <a:miter lim="800000"/>
            <a:headEnd type="none" w="med" len="med"/>
            <a:tailEnd type="none" w="med" len="med"/>
          </a:ln>
        </p:spPr>
      </p:cxnSp>
      <p:cxnSp>
        <p:nvCxnSpPr>
          <p:cNvPr id="237" name="Google Shape;237;p21"/>
          <p:cNvCxnSpPr/>
          <p:nvPr/>
        </p:nvCxnSpPr>
        <p:spPr>
          <a:xfrm>
            <a:off x="2505075" y="3368675"/>
            <a:ext cx="635000" cy="1588"/>
          </a:xfrm>
          <a:prstGeom prst="straightConnector1">
            <a:avLst/>
          </a:prstGeom>
          <a:noFill/>
          <a:ln w="9525" cap="flat" cmpd="sng">
            <a:solidFill>
              <a:srgbClr val="40458C"/>
            </a:solidFill>
            <a:prstDash val="solid"/>
            <a:miter lim="800000"/>
            <a:headEnd type="none" w="med" len="med"/>
            <a:tailEnd type="none" w="med" len="med"/>
          </a:ln>
        </p:spPr>
      </p:cxnSp>
      <p:sp>
        <p:nvSpPr>
          <p:cNvPr id="238" name="Google Shape;238;p21"/>
          <p:cNvSpPr/>
          <p:nvPr/>
        </p:nvSpPr>
        <p:spPr>
          <a:xfrm>
            <a:off x="3063875" y="2903538"/>
            <a:ext cx="4016375" cy="2995612"/>
          </a:xfrm>
          <a:prstGeom prst="rect">
            <a:avLst/>
          </a:prstGeom>
          <a:solidFill>
            <a:srgbClr val="F4F7F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39" name="Google Shape;239;p21"/>
          <p:cNvSpPr/>
          <p:nvPr/>
        </p:nvSpPr>
        <p:spPr>
          <a:xfrm>
            <a:off x="2862263" y="3198813"/>
            <a:ext cx="4016375" cy="2995612"/>
          </a:xfrm>
          <a:prstGeom prst="rect">
            <a:avLst/>
          </a:prstGeom>
          <a:solidFill>
            <a:srgbClr val="ECF1F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40" name="Google Shape;240;p21"/>
          <p:cNvSpPr/>
          <p:nvPr/>
        </p:nvSpPr>
        <p:spPr>
          <a:xfrm>
            <a:off x="2692400" y="3457575"/>
            <a:ext cx="4016375" cy="2995613"/>
          </a:xfrm>
          <a:prstGeom prst="rect">
            <a:avLst/>
          </a:prstGeom>
          <a:solidFill>
            <a:srgbClr val="CFDBF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41" name="Google Shape;241;p21"/>
          <p:cNvSpPr txBox="1"/>
          <p:nvPr/>
        </p:nvSpPr>
        <p:spPr>
          <a:xfrm>
            <a:off x="609600" y="304800"/>
            <a:ext cx="7772400" cy="1143000"/>
          </a:xfrm>
          <a:prstGeom prst="rect">
            <a:avLst/>
          </a:prstGeom>
          <a:noFill/>
          <a:ln>
            <a:noFill/>
          </a:ln>
        </p:spPr>
        <p:txBody>
          <a:bodyPr spcFirstLastPara="1" wrap="square" lIns="91425" tIns="45700" rIns="91425" bIns="45700" anchor="b" anchorCtr="0">
            <a:noAutofit/>
          </a:bodyPr>
          <a:lstStyle/>
          <a:p>
            <a:pPr marL="0" marR="0" lvl="0" indent="0" algn="ctr" rtl="0">
              <a:spcBef>
                <a:spcPts val="0"/>
              </a:spcBef>
              <a:spcAft>
                <a:spcPts val="0"/>
              </a:spcAft>
              <a:buClr>
                <a:srgbClr val="660066"/>
              </a:buClr>
              <a:buSzPts val="3200"/>
              <a:buFont typeface="Tahoma"/>
              <a:buNone/>
            </a:pPr>
            <a:r>
              <a:rPr lang="en-US" sz="3200" b="1">
                <a:solidFill>
                  <a:srgbClr val="660066"/>
                </a:solidFill>
                <a:latin typeface="Tahoma"/>
                <a:ea typeface="Tahoma"/>
                <a:cs typeface="Tahoma"/>
                <a:sym typeface="Tahoma"/>
              </a:rPr>
              <a:t>Principle of semiconductor single particle counting pixel detector</a:t>
            </a:r>
            <a:endParaRPr/>
          </a:p>
        </p:txBody>
      </p:sp>
      <p:sp>
        <p:nvSpPr>
          <p:cNvPr id="242" name="Google Shape;242;p21"/>
          <p:cNvSpPr/>
          <p:nvPr/>
        </p:nvSpPr>
        <p:spPr>
          <a:xfrm>
            <a:off x="1439863" y="2660650"/>
            <a:ext cx="1054100" cy="2206625"/>
          </a:xfrm>
          <a:prstGeom prst="rect">
            <a:avLst/>
          </a:prstGeom>
          <a:solidFill>
            <a:srgbClr val="ECD882"/>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43" name="Google Shape;243;p21"/>
          <p:cNvCxnSpPr/>
          <p:nvPr/>
        </p:nvCxnSpPr>
        <p:spPr>
          <a:xfrm>
            <a:off x="1439863" y="2660650"/>
            <a:ext cx="1587" cy="2206625"/>
          </a:xfrm>
          <a:prstGeom prst="straightConnector1">
            <a:avLst/>
          </a:prstGeom>
          <a:noFill/>
          <a:ln w="57225" cap="flat" cmpd="sng">
            <a:solidFill>
              <a:srgbClr val="40458C"/>
            </a:solidFill>
            <a:prstDash val="solid"/>
            <a:miter lim="800000"/>
            <a:headEnd type="none" w="med" len="med"/>
            <a:tailEnd type="none" w="med" len="med"/>
          </a:ln>
        </p:spPr>
      </p:cxnSp>
      <p:cxnSp>
        <p:nvCxnSpPr>
          <p:cNvPr id="244" name="Google Shape;244;p21"/>
          <p:cNvCxnSpPr/>
          <p:nvPr/>
        </p:nvCxnSpPr>
        <p:spPr>
          <a:xfrm>
            <a:off x="2484438" y="3630613"/>
            <a:ext cx="1587" cy="307975"/>
          </a:xfrm>
          <a:prstGeom prst="straightConnector1">
            <a:avLst/>
          </a:prstGeom>
          <a:noFill/>
          <a:ln w="57225" cap="flat" cmpd="sng">
            <a:solidFill>
              <a:srgbClr val="40458C"/>
            </a:solidFill>
            <a:prstDash val="solid"/>
            <a:miter lim="800000"/>
            <a:headEnd type="none" w="med" len="med"/>
            <a:tailEnd type="none" w="med" len="med"/>
          </a:ln>
        </p:spPr>
      </p:cxnSp>
      <p:cxnSp>
        <p:nvCxnSpPr>
          <p:cNvPr id="245" name="Google Shape;245;p21"/>
          <p:cNvCxnSpPr/>
          <p:nvPr/>
        </p:nvCxnSpPr>
        <p:spPr>
          <a:xfrm>
            <a:off x="5237163" y="1695450"/>
            <a:ext cx="1587" cy="1212850"/>
          </a:xfrm>
          <a:prstGeom prst="straightConnector1">
            <a:avLst/>
          </a:prstGeom>
          <a:noFill/>
          <a:ln w="9525" cap="flat" cmpd="sng">
            <a:solidFill>
              <a:srgbClr val="40458C"/>
            </a:solidFill>
            <a:prstDash val="solid"/>
            <a:miter lim="800000"/>
            <a:headEnd type="none" w="med" len="med"/>
            <a:tailEnd type="none" w="med" len="med"/>
          </a:ln>
        </p:spPr>
      </p:cxnSp>
      <p:cxnSp>
        <p:nvCxnSpPr>
          <p:cNvPr id="246" name="Google Shape;246;p21"/>
          <p:cNvCxnSpPr/>
          <p:nvPr/>
        </p:nvCxnSpPr>
        <p:spPr>
          <a:xfrm>
            <a:off x="5376863" y="1960563"/>
            <a:ext cx="1587" cy="646112"/>
          </a:xfrm>
          <a:prstGeom prst="straightConnector1">
            <a:avLst/>
          </a:prstGeom>
          <a:noFill/>
          <a:ln w="38150" cap="flat" cmpd="sng">
            <a:solidFill>
              <a:srgbClr val="40458C"/>
            </a:solidFill>
            <a:prstDash val="solid"/>
            <a:miter lim="800000"/>
            <a:headEnd type="none" w="med" len="med"/>
            <a:tailEnd type="none" w="med" len="med"/>
          </a:ln>
        </p:spPr>
      </p:cxnSp>
      <p:cxnSp>
        <p:nvCxnSpPr>
          <p:cNvPr id="247" name="Google Shape;247;p21"/>
          <p:cNvCxnSpPr/>
          <p:nvPr/>
        </p:nvCxnSpPr>
        <p:spPr>
          <a:xfrm flipH="1">
            <a:off x="966788" y="2301875"/>
            <a:ext cx="4281487" cy="1588"/>
          </a:xfrm>
          <a:prstGeom prst="straightConnector1">
            <a:avLst/>
          </a:prstGeom>
          <a:noFill/>
          <a:ln w="9525" cap="flat" cmpd="sng">
            <a:solidFill>
              <a:srgbClr val="40458C"/>
            </a:solidFill>
            <a:prstDash val="solid"/>
            <a:miter lim="800000"/>
            <a:headEnd type="none" w="med" len="med"/>
            <a:tailEnd type="none" w="med" len="med"/>
          </a:ln>
        </p:spPr>
      </p:cxnSp>
      <p:cxnSp>
        <p:nvCxnSpPr>
          <p:cNvPr id="248" name="Google Shape;248;p21"/>
          <p:cNvCxnSpPr/>
          <p:nvPr/>
        </p:nvCxnSpPr>
        <p:spPr>
          <a:xfrm>
            <a:off x="976313" y="2301875"/>
            <a:ext cx="1587" cy="1471613"/>
          </a:xfrm>
          <a:prstGeom prst="straightConnector1">
            <a:avLst/>
          </a:prstGeom>
          <a:noFill/>
          <a:ln w="9525" cap="flat" cmpd="sng">
            <a:solidFill>
              <a:srgbClr val="40458C"/>
            </a:solidFill>
            <a:prstDash val="solid"/>
            <a:miter lim="800000"/>
            <a:headEnd type="none" w="med" len="med"/>
            <a:tailEnd type="none" w="med" len="med"/>
          </a:ln>
        </p:spPr>
      </p:cxnSp>
      <p:cxnSp>
        <p:nvCxnSpPr>
          <p:cNvPr id="249" name="Google Shape;249;p21"/>
          <p:cNvCxnSpPr/>
          <p:nvPr/>
        </p:nvCxnSpPr>
        <p:spPr>
          <a:xfrm>
            <a:off x="968375" y="3773488"/>
            <a:ext cx="471488" cy="1587"/>
          </a:xfrm>
          <a:prstGeom prst="straightConnector1">
            <a:avLst/>
          </a:prstGeom>
          <a:noFill/>
          <a:ln w="9525" cap="flat" cmpd="sng">
            <a:solidFill>
              <a:srgbClr val="40458C"/>
            </a:solidFill>
            <a:prstDash val="solid"/>
            <a:miter lim="800000"/>
            <a:headEnd type="none" w="med" len="med"/>
            <a:tailEnd type="none" w="med" len="med"/>
          </a:ln>
        </p:spPr>
      </p:cxnSp>
      <p:cxnSp>
        <p:nvCxnSpPr>
          <p:cNvPr id="250" name="Google Shape;250;p21"/>
          <p:cNvCxnSpPr/>
          <p:nvPr/>
        </p:nvCxnSpPr>
        <p:spPr>
          <a:xfrm>
            <a:off x="2493963" y="3781425"/>
            <a:ext cx="655637" cy="1588"/>
          </a:xfrm>
          <a:prstGeom prst="straightConnector1">
            <a:avLst/>
          </a:prstGeom>
          <a:noFill/>
          <a:ln w="9525" cap="flat" cmpd="sng">
            <a:solidFill>
              <a:srgbClr val="40458C"/>
            </a:solidFill>
            <a:prstDash val="solid"/>
            <a:miter lim="800000"/>
            <a:headEnd type="none" w="med" len="med"/>
            <a:tailEnd type="none" w="med" len="med"/>
          </a:ln>
        </p:spPr>
      </p:cxnSp>
      <p:sp>
        <p:nvSpPr>
          <p:cNvPr id="251" name="Google Shape;251;p21"/>
          <p:cNvSpPr/>
          <p:nvPr/>
        </p:nvSpPr>
        <p:spPr>
          <a:xfrm>
            <a:off x="3149600" y="3640138"/>
            <a:ext cx="1054100" cy="288925"/>
          </a:xfrm>
          <a:prstGeom prst="rect">
            <a:avLst/>
          </a:prstGeom>
          <a:solidFill>
            <a:srgbClr val="ECD882"/>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52" name="Google Shape;252;p21"/>
          <p:cNvCxnSpPr/>
          <p:nvPr/>
        </p:nvCxnSpPr>
        <p:spPr>
          <a:xfrm rot="10800000" flipH="1">
            <a:off x="4203700" y="3771900"/>
            <a:ext cx="2097088" cy="11113"/>
          </a:xfrm>
          <a:prstGeom prst="straightConnector1">
            <a:avLst/>
          </a:prstGeom>
          <a:noFill/>
          <a:ln w="9525" cap="flat" cmpd="sng">
            <a:solidFill>
              <a:srgbClr val="40458C"/>
            </a:solidFill>
            <a:prstDash val="solid"/>
            <a:miter lim="800000"/>
            <a:headEnd type="none" w="med" len="med"/>
            <a:tailEnd type="none" w="med" len="med"/>
          </a:ln>
        </p:spPr>
      </p:cxnSp>
      <p:cxnSp>
        <p:nvCxnSpPr>
          <p:cNvPr id="253" name="Google Shape;253;p21"/>
          <p:cNvCxnSpPr/>
          <p:nvPr/>
        </p:nvCxnSpPr>
        <p:spPr>
          <a:xfrm rot="10800000" flipH="1">
            <a:off x="6300788" y="2300288"/>
            <a:ext cx="1587" cy="1482725"/>
          </a:xfrm>
          <a:prstGeom prst="straightConnector1">
            <a:avLst/>
          </a:prstGeom>
          <a:noFill/>
          <a:ln w="9525" cap="flat" cmpd="sng">
            <a:solidFill>
              <a:srgbClr val="40458C"/>
            </a:solidFill>
            <a:prstDash val="solid"/>
            <a:miter lim="800000"/>
            <a:headEnd type="none" w="med" len="med"/>
            <a:tailEnd type="none" w="med" len="med"/>
          </a:ln>
        </p:spPr>
      </p:cxnSp>
      <p:cxnSp>
        <p:nvCxnSpPr>
          <p:cNvPr id="254" name="Google Shape;254;p21"/>
          <p:cNvCxnSpPr/>
          <p:nvPr/>
        </p:nvCxnSpPr>
        <p:spPr>
          <a:xfrm flipH="1">
            <a:off x="5375275" y="2301875"/>
            <a:ext cx="927100" cy="1588"/>
          </a:xfrm>
          <a:prstGeom prst="straightConnector1">
            <a:avLst/>
          </a:prstGeom>
          <a:noFill/>
          <a:ln w="9525" cap="flat" cmpd="sng">
            <a:solidFill>
              <a:srgbClr val="40458C"/>
            </a:solidFill>
            <a:prstDash val="solid"/>
            <a:miter lim="800000"/>
            <a:headEnd type="none" w="med" len="med"/>
            <a:tailEnd type="none" w="med" len="med"/>
          </a:ln>
        </p:spPr>
      </p:cxnSp>
      <p:cxnSp>
        <p:nvCxnSpPr>
          <p:cNvPr id="255" name="Google Shape;255;p21"/>
          <p:cNvCxnSpPr/>
          <p:nvPr/>
        </p:nvCxnSpPr>
        <p:spPr>
          <a:xfrm rot="10800000" flipH="1">
            <a:off x="704850" y="3533775"/>
            <a:ext cx="1206500" cy="704850"/>
          </a:xfrm>
          <a:prstGeom prst="straightConnector1">
            <a:avLst/>
          </a:prstGeom>
          <a:noFill/>
          <a:ln w="28425" cap="flat" cmpd="sng">
            <a:solidFill>
              <a:srgbClr val="CB0F01"/>
            </a:solidFill>
            <a:prstDash val="solid"/>
            <a:miter lim="800000"/>
            <a:headEnd type="none" w="med" len="med"/>
            <a:tailEnd type="triangle" w="med" len="med"/>
          </a:ln>
        </p:spPr>
      </p:cxnSp>
      <p:cxnSp>
        <p:nvCxnSpPr>
          <p:cNvPr id="256" name="Google Shape;256;p21"/>
          <p:cNvCxnSpPr/>
          <p:nvPr/>
        </p:nvCxnSpPr>
        <p:spPr>
          <a:xfrm>
            <a:off x="2901950" y="3773488"/>
            <a:ext cx="1588" cy="1158875"/>
          </a:xfrm>
          <a:prstGeom prst="straightConnector1">
            <a:avLst/>
          </a:prstGeom>
          <a:noFill/>
          <a:ln w="9525" cap="flat" cmpd="sng">
            <a:solidFill>
              <a:srgbClr val="40458C"/>
            </a:solidFill>
            <a:prstDash val="solid"/>
            <a:miter lim="800000"/>
            <a:headEnd type="none" w="med" len="med"/>
            <a:tailEnd type="none" w="med" len="med"/>
          </a:ln>
        </p:spPr>
      </p:cxnSp>
      <p:grpSp>
        <p:nvGrpSpPr>
          <p:cNvPr id="257" name="Google Shape;257;p21"/>
          <p:cNvGrpSpPr/>
          <p:nvPr/>
        </p:nvGrpSpPr>
        <p:grpSpPr>
          <a:xfrm>
            <a:off x="1651000" y="3255963"/>
            <a:ext cx="404813" cy="611187"/>
            <a:chOff x="1040" y="2051"/>
            <a:chExt cx="255" cy="385"/>
          </a:xfrm>
        </p:grpSpPr>
        <p:grpSp>
          <p:nvGrpSpPr>
            <p:cNvPr id="258" name="Google Shape;258;p21"/>
            <p:cNvGrpSpPr/>
            <p:nvPr/>
          </p:nvGrpSpPr>
          <p:grpSpPr>
            <a:xfrm>
              <a:off x="1040" y="2051"/>
              <a:ext cx="223" cy="135"/>
              <a:chOff x="1040" y="2051"/>
              <a:chExt cx="223" cy="135"/>
            </a:xfrm>
          </p:grpSpPr>
          <p:sp>
            <p:nvSpPr>
              <p:cNvPr id="259" name="Google Shape;259;p21"/>
              <p:cNvSpPr/>
              <p:nvPr/>
            </p:nvSpPr>
            <p:spPr>
              <a:xfrm>
                <a:off x="1208" y="2051"/>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60" name="Google Shape;260;p21"/>
              <p:cNvSpPr/>
              <p:nvPr/>
            </p:nvSpPr>
            <p:spPr>
              <a:xfrm>
                <a:off x="1040" y="2131"/>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61" name="Google Shape;261;p21"/>
              <p:cNvSpPr/>
              <p:nvPr/>
            </p:nvSpPr>
            <p:spPr>
              <a:xfrm>
                <a:off x="1152" y="2131"/>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nvGrpSpPr>
            <p:cNvPr id="262" name="Google Shape;262;p21"/>
            <p:cNvGrpSpPr/>
            <p:nvPr/>
          </p:nvGrpSpPr>
          <p:grpSpPr>
            <a:xfrm>
              <a:off x="1040" y="2269"/>
              <a:ext cx="255" cy="167"/>
              <a:chOff x="1040" y="2269"/>
              <a:chExt cx="255" cy="167"/>
            </a:xfrm>
          </p:grpSpPr>
          <p:sp>
            <p:nvSpPr>
              <p:cNvPr id="263" name="Google Shape;263;p21"/>
              <p:cNvSpPr/>
              <p:nvPr/>
            </p:nvSpPr>
            <p:spPr>
              <a:xfrm>
                <a:off x="1124" y="2325"/>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64" name="Google Shape;264;p21"/>
              <p:cNvSpPr/>
              <p:nvPr/>
            </p:nvSpPr>
            <p:spPr>
              <a:xfrm>
                <a:off x="1240" y="2269"/>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65" name="Google Shape;265;p21"/>
              <p:cNvSpPr/>
              <p:nvPr/>
            </p:nvSpPr>
            <p:spPr>
              <a:xfrm>
                <a:off x="1040" y="2381"/>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266" name="Google Shape;266;p21"/>
          <p:cNvGrpSpPr/>
          <p:nvPr/>
        </p:nvGrpSpPr>
        <p:grpSpPr>
          <a:xfrm>
            <a:off x="1592262" y="3303588"/>
            <a:ext cx="603251" cy="476249"/>
            <a:chOff x="1003" y="2081"/>
            <a:chExt cx="380" cy="300"/>
          </a:xfrm>
        </p:grpSpPr>
        <p:cxnSp>
          <p:nvCxnSpPr>
            <p:cNvPr id="267" name="Google Shape;267;p21"/>
            <p:cNvCxnSpPr/>
            <p:nvPr/>
          </p:nvCxnSpPr>
          <p:spPr>
            <a:xfrm rot="10800000">
              <a:off x="1003" y="2081"/>
              <a:ext cx="163" cy="0"/>
            </a:xfrm>
            <a:prstGeom prst="straightConnector1">
              <a:avLst/>
            </a:prstGeom>
            <a:noFill/>
            <a:ln w="9525" cap="flat" cmpd="sng">
              <a:solidFill>
                <a:srgbClr val="40458C"/>
              </a:solidFill>
              <a:prstDash val="solid"/>
              <a:miter lim="800000"/>
              <a:headEnd type="none" w="med" len="med"/>
              <a:tailEnd type="triangle" w="med" len="med"/>
            </a:ln>
          </p:spPr>
        </p:cxnSp>
        <p:cxnSp>
          <p:nvCxnSpPr>
            <p:cNvPr id="268" name="Google Shape;268;p21"/>
            <p:cNvCxnSpPr/>
            <p:nvPr/>
          </p:nvCxnSpPr>
          <p:spPr>
            <a:xfrm>
              <a:off x="1197" y="2381"/>
              <a:ext cx="186" cy="0"/>
            </a:xfrm>
            <a:prstGeom prst="straightConnector1">
              <a:avLst/>
            </a:prstGeom>
            <a:noFill/>
            <a:ln w="9525" cap="flat" cmpd="sng">
              <a:solidFill>
                <a:srgbClr val="40458C"/>
              </a:solidFill>
              <a:prstDash val="solid"/>
              <a:miter lim="800000"/>
              <a:headEnd type="none" w="med" len="med"/>
              <a:tailEnd type="triangle" w="med" len="med"/>
            </a:ln>
          </p:spPr>
        </p:cxnSp>
      </p:grpSp>
      <p:sp>
        <p:nvSpPr>
          <p:cNvPr id="269" name="Google Shape;269;p21"/>
          <p:cNvSpPr txBox="1"/>
          <p:nvPr/>
        </p:nvSpPr>
        <p:spPr>
          <a:xfrm>
            <a:off x="976313" y="2408238"/>
            <a:ext cx="458787" cy="398462"/>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N</a:t>
            </a:r>
            <a:r>
              <a:rPr lang="en-US" sz="2000" baseline="30000">
                <a:solidFill>
                  <a:srgbClr val="40458C"/>
                </a:solidFill>
                <a:latin typeface="Tahoma"/>
                <a:ea typeface="Tahoma"/>
                <a:cs typeface="Tahoma"/>
                <a:sym typeface="Tahoma"/>
              </a:rPr>
              <a:t>+</a:t>
            </a:r>
            <a:endParaRPr/>
          </a:p>
        </p:txBody>
      </p:sp>
      <p:sp>
        <p:nvSpPr>
          <p:cNvPr id="270" name="Google Shape;270;p21"/>
          <p:cNvSpPr txBox="1"/>
          <p:nvPr/>
        </p:nvSpPr>
        <p:spPr>
          <a:xfrm>
            <a:off x="2501900" y="2425700"/>
            <a:ext cx="428625" cy="398463"/>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P</a:t>
            </a:r>
            <a:r>
              <a:rPr lang="en-US" sz="2000" baseline="30000">
                <a:solidFill>
                  <a:srgbClr val="40458C"/>
                </a:solidFill>
                <a:latin typeface="Tahoma"/>
                <a:ea typeface="Tahoma"/>
                <a:cs typeface="Tahoma"/>
                <a:sym typeface="Tahoma"/>
              </a:rPr>
              <a:t>+</a:t>
            </a:r>
            <a:endParaRPr/>
          </a:p>
        </p:txBody>
      </p:sp>
      <p:sp>
        <p:nvSpPr>
          <p:cNvPr id="271" name="Google Shape;271;p21"/>
          <p:cNvSpPr/>
          <p:nvPr/>
        </p:nvSpPr>
        <p:spPr>
          <a:xfrm>
            <a:off x="2852738" y="3741738"/>
            <a:ext cx="88900" cy="88900"/>
          </a:xfrm>
          <a:prstGeom prst="ellipse">
            <a:avLst/>
          </a:prstGeom>
          <a:solidFill>
            <a:srgbClr val="40458C"/>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nvGrpSpPr>
          <p:cNvPr id="272" name="Google Shape;272;p21"/>
          <p:cNvGrpSpPr/>
          <p:nvPr/>
        </p:nvGrpSpPr>
        <p:grpSpPr>
          <a:xfrm>
            <a:off x="1443038" y="3176588"/>
            <a:ext cx="958850" cy="779463"/>
            <a:chOff x="909" y="2001"/>
            <a:chExt cx="604" cy="491"/>
          </a:xfrm>
        </p:grpSpPr>
        <p:grpSp>
          <p:nvGrpSpPr>
            <p:cNvPr id="273" name="Google Shape;273;p21"/>
            <p:cNvGrpSpPr/>
            <p:nvPr/>
          </p:nvGrpSpPr>
          <p:grpSpPr>
            <a:xfrm>
              <a:off x="909" y="2001"/>
              <a:ext cx="93" cy="223"/>
              <a:chOff x="909" y="2001"/>
              <a:chExt cx="93" cy="223"/>
            </a:xfrm>
          </p:grpSpPr>
          <p:sp>
            <p:nvSpPr>
              <p:cNvPr id="274" name="Google Shape;274;p21"/>
              <p:cNvSpPr/>
              <p:nvPr/>
            </p:nvSpPr>
            <p:spPr>
              <a:xfrm>
                <a:off x="947" y="2001"/>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75" name="Google Shape;275;p21"/>
              <p:cNvSpPr/>
              <p:nvPr/>
            </p:nvSpPr>
            <p:spPr>
              <a:xfrm>
                <a:off x="909" y="2081"/>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76" name="Google Shape;276;p21"/>
              <p:cNvSpPr/>
              <p:nvPr/>
            </p:nvSpPr>
            <p:spPr>
              <a:xfrm>
                <a:off x="922" y="2169"/>
                <a:ext cx="55" cy="55"/>
              </a:xfrm>
              <a:prstGeom prst="ellipse">
                <a:avLst/>
              </a:prstGeom>
              <a:solidFill>
                <a:srgbClr val="CB0F01"/>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nvGrpSpPr>
            <p:cNvPr id="277" name="Google Shape;277;p21"/>
            <p:cNvGrpSpPr/>
            <p:nvPr/>
          </p:nvGrpSpPr>
          <p:grpSpPr>
            <a:xfrm>
              <a:off x="1378" y="2307"/>
              <a:ext cx="135" cy="185"/>
              <a:chOff x="1378" y="2307"/>
              <a:chExt cx="135" cy="185"/>
            </a:xfrm>
          </p:grpSpPr>
          <p:sp>
            <p:nvSpPr>
              <p:cNvPr id="278" name="Google Shape;278;p21"/>
              <p:cNvSpPr/>
              <p:nvPr/>
            </p:nvSpPr>
            <p:spPr>
              <a:xfrm>
                <a:off x="1458" y="2437"/>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79" name="Google Shape;279;p21"/>
              <p:cNvSpPr/>
              <p:nvPr/>
            </p:nvSpPr>
            <p:spPr>
              <a:xfrm>
                <a:off x="1458" y="2307"/>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80" name="Google Shape;280;p21"/>
              <p:cNvSpPr/>
              <p:nvPr/>
            </p:nvSpPr>
            <p:spPr>
              <a:xfrm>
                <a:off x="1378" y="2405"/>
                <a:ext cx="55" cy="55"/>
              </a:xfrm>
              <a:prstGeom prst="ellipse">
                <a:avLst/>
              </a:prstGeom>
              <a:solidFill>
                <a:srgbClr val="ECD882"/>
              </a:solidFill>
              <a:ln w="28425" cap="flat" cmpd="sng">
                <a:solidFill>
                  <a:srgbClr val="CB0F0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cxnSp>
        <p:nvCxnSpPr>
          <p:cNvPr id="281" name="Google Shape;281;p21"/>
          <p:cNvCxnSpPr/>
          <p:nvPr/>
        </p:nvCxnSpPr>
        <p:spPr>
          <a:xfrm rot="10800000" flipH="1">
            <a:off x="2717800" y="3648075"/>
            <a:ext cx="373063" cy="6350"/>
          </a:xfrm>
          <a:prstGeom prst="straightConnector1">
            <a:avLst/>
          </a:prstGeom>
          <a:noFill/>
          <a:ln w="19075" cap="flat" cmpd="sng">
            <a:solidFill>
              <a:srgbClr val="CB0F01"/>
            </a:solidFill>
            <a:prstDash val="solid"/>
            <a:miter lim="800000"/>
            <a:headEnd type="none" w="med" len="med"/>
            <a:tailEnd type="triangle" w="med" len="med"/>
          </a:ln>
        </p:spPr>
      </p:cxnSp>
      <p:sp>
        <p:nvSpPr>
          <p:cNvPr id="282" name="Google Shape;282;p21"/>
          <p:cNvSpPr txBox="1"/>
          <p:nvPr/>
        </p:nvSpPr>
        <p:spPr>
          <a:xfrm>
            <a:off x="1751013" y="2633663"/>
            <a:ext cx="381000" cy="398462"/>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Si</a:t>
            </a:r>
            <a:endParaRPr/>
          </a:p>
        </p:txBody>
      </p:sp>
      <p:sp>
        <p:nvSpPr>
          <p:cNvPr id="283" name="Google Shape;283;p21"/>
          <p:cNvSpPr/>
          <p:nvPr/>
        </p:nvSpPr>
        <p:spPr>
          <a:xfrm>
            <a:off x="5159375" y="4949825"/>
            <a:ext cx="1320800" cy="1060450"/>
          </a:xfrm>
          <a:prstGeom prst="rect">
            <a:avLst/>
          </a:prstGeom>
          <a:solidFill>
            <a:srgbClr val="ECD882"/>
          </a:solidFill>
          <a:ln w="19075" cap="flat" cmpd="sng">
            <a:solidFill>
              <a:srgbClr val="000000"/>
            </a:solidFill>
            <a:prstDash val="solid"/>
            <a:miter lim="800000"/>
            <a:headEnd type="none" w="sm" len="sm"/>
            <a:tailEnd type="none" w="sm" len="sm"/>
          </a:ln>
        </p:spPr>
        <p:txBody>
          <a:bodyPr spcFirstLastPara="1" wrap="square" lIns="90000" tIns="46800" rIns="90000" bIns="46800" anchor="ctr" anchorCtr="0">
            <a:noAutofit/>
          </a:bodyPr>
          <a:lstStyle/>
          <a:p>
            <a:pPr marL="0" marR="0" lvl="0" indent="0" algn="ctr" rtl="0">
              <a:spcBef>
                <a:spcPts val="0"/>
              </a:spcBef>
              <a:spcAft>
                <a:spcPts val="0"/>
              </a:spcAft>
              <a:buClr>
                <a:srgbClr val="40458C"/>
              </a:buClr>
              <a:buSzPts val="1600"/>
              <a:buFont typeface="Arial"/>
              <a:buNone/>
            </a:pPr>
            <a:r>
              <a:rPr lang="en-US" sz="1600" b="1">
                <a:solidFill>
                  <a:srgbClr val="40458C"/>
                </a:solidFill>
                <a:latin typeface="Arial"/>
                <a:ea typeface="Arial"/>
                <a:cs typeface="Arial"/>
                <a:sym typeface="Arial"/>
              </a:rPr>
              <a:t>Counter</a:t>
            </a:r>
            <a:r>
              <a:rPr lang="en-US" sz="1400">
                <a:solidFill>
                  <a:srgbClr val="40458C"/>
                </a:solidFill>
                <a:latin typeface="Arial"/>
                <a:ea typeface="Arial"/>
                <a:cs typeface="Arial"/>
                <a:sym typeface="Arial"/>
              </a:rPr>
              <a:t>: Particle count</a:t>
            </a:r>
            <a:endParaRPr/>
          </a:p>
          <a:p>
            <a:pPr marL="0" marR="0" lvl="0" indent="0" algn="ctr" rtl="0">
              <a:spcBef>
                <a:spcPts val="0"/>
              </a:spcBef>
              <a:spcAft>
                <a:spcPts val="0"/>
              </a:spcAft>
              <a:buClr>
                <a:srgbClr val="40458C"/>
              </a:buClr>
              <a:buSzPts val="1400"/>
              <a:buFont typeface="Tahoma"/>
              <a:buNone/>
            </a:pPr>
            <a:endParaRPr sz="1400">
              <a:solidFill>
                <a:srgbClr val="40458C"/>
              </a:solidFill>
              <a:latin typeface="Arial"/>
              <a:ea typeface="Arial"/>
              <a:cs typeface="Arial"/>
              <a:sym typeface="Arial"/>
            </a:endParaRPr>
          </a:p>
          <a:p>
            <a:pPr marL="0" marR="0" lvl="0" indent="0" algn="ctr" rtl="0">
              <a:spcBef>
                <a:spcPts val="0"/>
              </a:spcBef>
              <a:spcAft>
                <a:spcPts val="0"/>
              </a:spcAft>
              <a:buClr>
                <a:srgbClr val="40458C"/>
              </a:buClr>
              <a:buSzPts val="1400"/>
              <a:buFont typeface="Tahoma"/>
              <a:buNone/>
            </a:pPr>
            <a:endParaRPr sz="1400">
              <a:solidFill>
                <a:srgbClr val="40458C"/>
              </a:solidFill>
              <a:latin typeface="Arial"/>
              <a:ea typeface="Arial"/>
              <a:cs typeface="Arial"/>
              <a:sym typeface="Arial"/>
            </a:endParaRPr>
          </a:p>
        </p:txBody>
      </p:sp>
      <p:sp>
        <p:nvSpPr>
          <p:cNvPr id="284" name="Google Shape;284;p21"/>
          <p:cNvSpPr/>
          <p:nvPr/>
        </p:nvSpPr>
        <p:spPr>
          <a:xfrm rot="5400000">
            <a:off x="3221037" y="4554538"/>
            <a:ext cx="665163" cy="757238"/>
          </a:xfrm>
          <a:prstGeom prst="triangle">
            <a:avLst>
              <a:gd name="adj" fmla="val 50000"/>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85" name="Google Shape;285;p21"/>
          <p:cNvCxnSpPr/>
          <p:nvPr/>
        </p:nvCxnSpPr>
        <p:spPr>
          <a:xfrm>
            <a:off x="4879975" y="5167313"/>
            <a:ext cx="257175" cy="1587"/>
          </a:xfrm>
          <a:prstGeom prst="straightConnector1">
            <a:avLst/>
          </a:prstGeom>
          <a:noFill/>
          <a:ln w="9525" cap="flat" cmpd="sng">
            <a:solidFill>
              <a:srgbClr val="000000"/>
            </a:solidFill>
            <a:prstDash val="solid"/>
            <a:miter lim="800000"/>
            <a:headEnd type="none" w="med" len="med"/>
            <a:tailEnd type="none" w="med" len="med"/>
          </a:ln>
        </p:spPr>
      </p:cxnSp>
      <p:cxnSp>
        <p:nvCxnSpPr>
          <p:cNvPr id="286" name="Google Shape;286;p21"/>
          <p:cNvCxnSpPr/>
          <p:nvPr/>
        </p:nvCxnSpPr>
        <p:spPr>
          <a:xfrm>
            <a:off x="2905125" y="4932363"/>
            <a:ext cx="255588" cy="1587"/>
          </a:xfrm>
          <a:prstGeom prst="straightConnector1">
            <a:avLst/>
          </a:prstGeom>
          <a:noFill/>
          <a:ln w="9525" cap="flat" cmpd="sng">
            <a:solidFill>
              <a:srgbClr val="40458C"/>
            </a:solidFill>
            <a:prstDash val="solid"/>
            <a:miter lim="800000"/>
            <a:headEnd type="none" w="med" len="med"/>
            <a:tailEnd type="none" w="med" len="med"/>
          </a:ln>
        </p:spPr>
      </p:cxnSp>
      <p:cxnSp>
        <p:nvCxnSpPr>
          <p:cNvPr id="287" name="Google Shape;287;p21"/>
          <p:cNvCxnSpPr/>
          <p:nvPr/>
        </p:nvCxnSpPr>
        <p:spPr>
          <a:xfrm>
            <a:off x="3940175" y="4932363"/>
            <a:ext cx="153988" cy="1587"/>
          </a:xfrm>
          <a:prstGeom prst="straightConnector1">
            <a:avLst/>
          </a:prstGeom>
          <a:noFill/>
          <a:ln w="9525" cap="flat" cmpd="sng">
            <a:solidFill>
              <a:srgbClr val="000000"/>
            </a:solidFill>
            <a:prstDash val="solid"/>
            <a:miter lim="800000"/>
            <a:headEnd type="none" w="med" len="med"/>
            <a:tailEnd type="none" w="med" len="med"/>
          </a:ln>
        </p:spPr>
      </p:cxnSp>
      <p:cxnSp>
        <p:nvCxnSpPr>
          <p:cNvPr id="288" name="Google Shape;288;p21"/>
          <p:cNvCxnSpPr/>
          <p:nvPr/>
        </p:nvCxnSpPr>
        <p:spPr>
          <a:xfrm>
            <a:off x="3765550" y="5400675"/>
            <a:ext cx="334963" cy="1588"/>
          </a:xfrm>
          <a:prstGeom prst="straightConnector1">
            <a:avLst/>
          </a:prstGeom>
          <a:noFill/>
          <a:ln w="9525" cap="flat" cmpd="sng">
            <a:solidFill>
              <a:srgbClr val="40458C"/>
            </a:solidFill>
            <a:prstDash val="solid"/>
            <a:miter lim="800000"/>
            <a:headEnd type="none" w="med" len="med"/>
            <a:tailEnd type="none" w="med" len="med"/>
          </a:ln>
        </p:spPr>
      </p:cxnSp>
      <p:grpSp>
        <p:nvGrpSpPr>
          <p:cNvPr id="289" name="Google Shape;289;p21"/>
          <p:cNvGrpSpPr/>
          <p:nvPr/>
        </p:nvGrpSpPr>
        <p:grpSpPr>
          <a:xfrm>
            <a:off x="3765550" y="3930650"/>
            <a:ext cx="2333625" cy="661988"/>
            <a:chOff x="2372" y="2476"/>
            <a:chExt cx="1470" cy="417"/>
          </a:xfrm>
        </p:grpSpPr>
        <p:sp>
          <p:nvSpPr>
            <p:cNvPr id="290" name="Google Shape;290;p21"/>
            <p:cNvSpPr/>
            <p:nvPr/>
          </p:nvSpPr>
          <p:spPr>
            <a:xfrm>
              <a:off x="2994" y="2476"/>
              <a:ext cx="848" cy="342"/>
            </a:xfrm>
            <a:custGeom>
              <a:avLst/>
              <a:gdLst/>
              <a:ahLst/>
              <a:cxnLst/>
              <a:rect l="l" t="t" r="r" b="b"/>
              <a:pathLst>
                <a:path w="954" h="395" extrusionOk="0">
                  <a:moveTo>
                    <a:pt x="0" y="362"/>
                  </a:moveTo>
                  <a:cubicBezTo>
                    <a:pt x="28" y="388"/>
                    <a:pt x="7" y="368"/>
                    <a:pt x="80" y="362"/>
                  </a:cubicBezTo>
                  <a:cubicBezTo>
                    <a:pt x="99" y="312"/>
                    <a:pt x="91" y="116"/>
                    <a:pt x="113" y="64"/>
                  </a:cubicBezTo>
                  <a:cubicBezTo>
                    <a:pt x="135" y="12"/>
                    <a:pt x="113" y="0"/>
                    <a:pt x="212" y="51"/>
                  </a:cubicBezTo>
                  <a:cubicBezTo>
                    <a:pt x="311" y="102"/>
                    <a:pt x="585" y="316"/>
                    <a:pt x="709" y="369"/>
                  </a:cubicBezTo>
                  <a:cubicBezTo>
                    <a:pt x="821" y="362"/>
                    <a:pt x="895" y="395"/>
                    <a:pt x="954" y="369"/>
                  </a:cubicBezTo>
                </a:path>
              </a:pathLst>
            </a:custGeom>
            <a:noFill/>
            <a:ln w="190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91" name="Google Shape;291;p21"/>
            <p:cNvCxnSpPr/>
            <p:nvPr/>
          </p:nvCxnSpPr>
          <p:spPr>
            <a:xfrm>
              <a:off x="2982" y="2782"/>
              <a:ext cx="848" cy="0"/>
            </a:xfrm>
            <a:prstGeom prst="straightConnector1">
              <a:avLst/>
            </a:prstGeom>
            <a:noFill/>
            <a:ln w="9525" cap="flat" cmpd="sng">
              <a:solidFill>
                <a:srgbClr val="000000"/>
              </a:solidFill>
              <a:prstDash val="solid"/>
              <a:miter lim="800000"/>
              <a:headEnd type="none" w="med" len="med"/>
              <a:tailEnd type="none" w="med" len="med"/>
            </a:ln>
          </p:spPr>
        </p:cxnSp>
        <p:sp>
          <p:nvSpPr>
            <p:cNvPr id="292" name="Google Shape;292;p21"/>
            <p:cNvSpPr/>
            <p:nvPr/>
          </p:nvSpPr>
          <p:spPr>
            <a:xfrm>
              <a:off x="2372" y="2697"/>
              <a:ext cx="456" cy="196"/>
            </a:xfrm>
            <a:custGeom>
              <a:avLst/>
              <a:gdLst/>
              <a:ahLst/>
              <a:cxnLst/>
              <a:rect l="l" t="t" r="r" b="b"/>
              <a:pathLst>
                <a:path w="457" h="197" extrusionOk="0">
                  <a:moveTo>
                    <a:pt x="0" y="197"/>
                  </a:moveTo>
                  <a:lnTo>
                    <a:pt x="0" y="0"/>
                  </a:lnTo>
                  <a:lnTo>
                    <a:pt x="457" y="0"/>
                  </a:lnTo>
                </a:path>
              </a:pathLst>
            </a:custGeom>
            <a:noFill/>
            <a:ln w="9525" cap="flat" cmpd="sng">
              <a:solidFill>
                <a:srgbClr val="FF9933"/>
              </a:solidFill>
              <a:prstDash val="solid"/>
              <a:round/>
              <a:headEnd type="none" w="med" len="med"/>
              <a:tailEnd type="triangl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grpSp>
        <p:nvGrpSpPr>
          <p:cNvPr id="293" name="Google Shape;293;p21"/>
          <p:cNvGrpSpPr/>
          <p:nvPr/>
        </p:nvGrpSpPr>
        <p:grpSpPr>
          <a:xfrm>
            <a:off x="4249738" y="4568826"/>
            <a:ext cx="1793875" cy="273049"/>
            <a:chOff x="2677" y="2878"/>
            <a:chExt cx="1130" cy="172"/>
          </a:xfrm>
        </p:grpSpPr>
        <p:cxnSp>
          <p:nvCxnSpPr>
            <p:cNvPr id="294" name="Google Shape;294;p21"/>
            <p:cNvCxnSpPr/>
            <p:nvPr/>
          </p:nvCxnSpPr>
          <p:spPr>
            <a:xfrm>
              <a:off x="2939" y="2988"/>
              <a:ext cx="124" cy="0"/>
            </a:xfrm>
            <a:prstGeom prst="straightConnector1">
              <a:avLst/>
            </a:prstGeom>
            <a:noFill/>
            <a:ln w="9525" cap="flat" cmpd="sng">
              <a:solidFill>
                <a:srgbClr val="FF0000"/>
              </a:solidFill>
              <a:prstDash val="solid"/>
              <a:miter lim="800000"/>
              <a:headEnd type="none" w="med" len="med"/>
              <a:tailEnd type="none" w="med" len="med"/>
            </a:ln>
          </p:spPr>
        </p:cxnSp>
        <p:cxnSp>
          <p:nvCxnSpPr>
            <p:cNvPr id="295" name="Google Shape;295;p21"/>
            <p:cNvCxnSpPr/>
            <p:nvPr/>
          </p:nvCxnSpPr>
          <p:spPr>
            <a:xfrm rot="10800000">
              <a:off x="3064" y="2878"/>
              <a:ext cx="0" cy="110"/>
            </a:xfrm>
            <a:prstGeom prst="straightConnector1">
              <a:avLst/>
            </a:prstGeom>
            <a:noFill/>
            <a:ln w="9525" cap="flat" cmpd="sng">
              <a:solidFill>
                <a:srgbClr val="FF0000"/>
              </a:solidFill>
              <a:prstDash val="solid"/>
              <a:miter lim="800000"/>
              <a:headEnd type="none" w="med" len="med"/>
              <a:tailEnd type="none" w="med" len="med"/>
            </a:ln>
          </p:spPr>
        </p:cxnSp>
        <p:cxnSp>
          <p:nvCxnSpPr>
            <p:cNvPr id="296" name="Google Shape;296;p21"/>
            <p:cNvCxnSpPr/>
            <p:nvPr/>
          </p:nvCxnSpPr>
          <p:spPr>
            <a:xfrm>
              <a:off x="3064" y="2879"/>
              <a:ext cx="517" cy="0"/>
            </a:xfrm>
            <a:prstGeom prst="straightConnector1">
              <a:avLst/>
            </a:prstGeom>
            <a:noFill/>
            <a:ln w="9525" cap="flat" cmpd="sng">
              <a:solidFill>
                <a:srgbClr val="FF0000"/>
              </a:solidFill>
              <a:prstDash val="solid"/>
              <a:miter lim="800000"/>
              <a:headEnd type="none" w="med" len="med"/>
              <a:tailEnd type="none" w="med" len="med"/>
            </a:ln>
          </p:spPr>
        </p:cxnSp>
        <p:cxnSp>
          <p:nvCxnSpPr>
            <p:cNvPr id="297" name="Google Shape;297;p21"/>
            <p:cNvCxnSpPr/>
            <p:nvPr/>
          </p:nvCxnSpPr>
          <p:spPr>
            <a:xfrm rot="10800000">
              <a:off x="3584" y="2878"/>
              <a:ext cx="0" cy="110"/>
            </a:xfrm>
            <a:prstGeom prst="straightConnector1">
              <a:avLst/>
            </a:prstGeom>
            <a:noFill/>
            <a:ln w="9525" cap="flat" cmpd="sng">
              <a:solidFill>
                <a:srgbClr val="FF0000"/>
              </a:solidFill>
              <a:prstDash val="solid"/>
              <a:miter lim="800000"/>
              <a:headEnd type="none" w="med" len="med"/>
              <a:tailEnd type="none" w="med" len="med"/>
            </a:ln>
          </p:spPr>
        </p:cxnSp>
        <p:cxnSp>
          <p:nvCxnSpPr>
            <p:cNvPr id="298" name="Google Shape;298;p21"/>
            <p:cNvCxnSpPr/>
            <p:nvPr/>
          </p:nvCxnSpPr>
          <p:spPr>
            <a:xfrm>
              <a:off x="3584" y="2988"/>
              <a:ext cx="223" cy="0"/>
            </a:xfrm>
            <a:prstGeom prst="straightConnector1">
              <a:avLst/>
            </a:prstGeom>
            <a:noFill/>
            <a:ln w="9525" cap="flat" cmpd="sng">
              <a:solidFill>
                <a:srgbClr val="FF0000"/>
              </a:solidFill>
              <a:prstDash val="solid"/>
              <a:miter lim="800000"/>
              <a:headEnd type="none" w="med" len="med"/>
              <a:tailEnd type="none" w="med" len="med"/>
            </a:ln>
          </p:spPr>
        </p:cxnSp>
        <p:sp>
          <p:nvSpPr>
            <p:cNvPr id="299" name="Google Shape;299;p21"/>
            <p:cNvSpPr/>
            <p:nvPr/>
          </p:nvSpPr>
          <p:spPr>
            <a:xfrm>
              <a:off x="2677" y="2925"/>
              <a:ext cx="146" cy="125"/>
            </a:xfrm>
            <a:custGeom>
              <a:avLst/>
              <a:gdLst/>
              <a:ahLst/>
              <a:cxnLst/>
              <a:rect l="l" t="t" r="r" b="b"/>
              <a:pathLst>
                <a:path w="457" h="197" extrusionOk="0">
                  <a:moveTo>
                    <a:pt x="0" y="197"/>
                  </a:moveTo>
                  <a:lnTo>
                    <a:pt x="0" y="0"/>
                  </a:lnTo>
                  <a:lnTo>
                    <a:pt x="457" y="0"/>
                  </a:lnTo>
                </a:path>
              </a:pathLst>
            </a:custGeom>
            <a:noFill/>
            <a:ln w="9525" cap="flat" cmpd="sng">
              <a:solidFill>
                <a:srgbClr val="FF9933"/>
              </a:solidFill>
              <a:prstDash val="solid"/>
              <a:round/>
              <a:headEnd type="none" w="med" len="med"/>
              <a:tailEnd type="triangle"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sp>
        <p:nvSpPr>
          <p:cNvPr id="300" name="Google Shape;300;p21"/>
          <p:cNvSpPr txBox="1"/>
          <p:nvPr/>
        </p:nvSpPr>
        <p:spPr>
          <a:xfrm>
            <a:off x="4845050" y="2555875"/>
            <a:ext cx="365125" cy="398463"/>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a:t>
            </a:r>
            <a:endParaRPr/>
          </a:p>
        </p:txBody>
      </p:sp>
      <p:sp>
        <p:nvSpPr>
          <p:cNvPr id="301" name="Google Shape;301;p21"/>
          <p:cNvSpPr txBox="1"/>
          <p:nvPr/>
        </p:nvSpPr>
        <p:spPr>
          <a:xfrm>
            <a:off x="3109913" y="4786313"/>
            <a:ext cx="773112" cy="27622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200"/>
              <a:buFont typeface="Tahoma"/>
              <a:buNone/>
            </a:pPr>
            <a:r>
              <a:rPr lang="en-US" sz="1200">
                <a:solidFill>
                  <a:srgbClr val="40458C"/>
                </a:solidFill>
                <a:latin typeface="Tahoma"/>
                <a:ea typeface="Tahoma"/>
                <a:cs typeface="Tahoma"/>
                <a:sym typeface="Tahoma"/>
              </a:rPr>
              <a:t>Amplifier</a:t>
            </a:r>
            <a:endParaRPr/>
          </a:p>
        </p:txBody>
      </p:sp>
      <p:sp>
        <p:nvSpPr>
          <p:cNvPr id="302" name="Google Shape;302;p21"/>
          <p:cNvSpPr/>
          <p:nvPr/>
        </p:nvSpPr>
        <p:spPr>
          <a:xfrm rot="5400000">
            <a:off x="4159250" y="4792663"/>
            <a:ext cx="665163" cy="757237"/>
          </a:xfrm>
          <a:prstGeom prst="triangle">
            <a:avLst>
              <a:gd name="adj" fmla="val 50000"/>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303" name="Google Shape;303;p21"/>
          <p:cNvSpPr txBox="1"/>
          <p:nvPr/>
        </p:nvSpPr>
        <p:spPr>
          <a:xfrm>
            <a:off x="4048125" y="4957763"/>
            <a:ext cx="646113" cy="458787"/>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200"/>
              <a:buFont typeface="Tahoma"/>
              <a:buNone/>
            </a:pPr>
            <a:r>
              <a:rPr lang="en-US" sz="1200">
                <a:solidFill>
                  <a:srgbClr val="40458C"/>
                </a:solidFill>
                <a:latin typeface="Tahoma"/>
                <a:ea typeface="Tahoma"/>
                <a:cs typeface="Tahoma"/>
                <a:sym typeface="Tahoma"/>
              </a:rPr>
              <a:t>Compa</a:t>
            </a:r>
            <a:endParaRPr/>
          </a:p>
          <a:p>
            <a:pPr marL="0" marR="0" lvl="0" indent="0" algn="ctr" rtl="0">
              <a:spcBef>
                <a:spcPts val="0"/>
              </a:spcBef>
              <a:spcAft>
                <a:spcPts val="0"/>
              </a:spcAft>
              <a:buClr>
                <a:srgbClr val="40458C"/>
              </a:buClr>
              <a:buSzPts val="1200"/>
              <a:buFont typeface="Tahoma"/>
              <a:buNone/>
            </a:pPr>
            <a:r>
              <a:rPr lang="en-US" sz="1200">
                <a:solidFill>
                  <a:srgbClr val="40458C"/>
                </a:solidFill>
                <a:latin typeface="Tahoma"/>
                <a:ea typeface="Tahoma"/>
                <a:cs typeface="Tahoma"/>
                <a:sym typeface="Tahoma"/>
              </a:rPr>
              <a:t>rator</a:t>
            </a:r>
            <a:endParaRPr/>
          </a:p>
        </p:txBody>
      </p:sp>
      <p:sp>
        <p:nvSpPr>
          <p:cNvPr id="304" name="Google Shape;304;p21"/>
          <p:cNvSpPr/>
          <p:nvPr/>
        </p:nvSpPr>
        <p:spPr>
          <a:xfrm>
            <a:off x="5354638" y="5535613"/>
            <a:ext cx="923925" cy="417512"/>
          </a:xfrm>
          <a:prstGeom prst="rect">
            <a:avLst/>
          </a:prstGeom>
          <a:solidFill>
            <a:srgbClr val="FFFFFF"/>
          </a:solidFill>
          <a:ln w="9525" cap="flat" cmpd="sng">
            <a:solidFill>
              <a:srgbClr val="40458C"/>
            </a:solidFill>
            <a:prstDash val="solid"/>
            <a:miter lim="800000"/>
            <a:headEnd type="none" w="sm" len="sm"/>
            <a:tailEnd type="none" w="sm" len="sm"/>
          </a:ln>
        </p:spPr>
        <p:txBody>
          <a:bodyPr spcFirstLastPara="1" wrap="square" lIns="90000" tIns="46800" rIns="90000" bIns="46800" anchor="ctr" anchorCtr="0">
            <a:no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000</a:t>
            </a:r>
            <a:endParaRPr/>
          </a:p>
        </p:txBody>
      </p:sp>
      <p:sp>
        <p:nvSpPr>
          <p:cNvPr id="305" name="Google Shape;305;p21"/>
          <p:cNvSpPr/>
          <p:nvPr/>
        </p:nvSpPr>
        <p:spPr>
          <a:xfrm>
            <a:off x="5354638" y="5535613"/>
            <a:ext cx="923925" cy="417512"/>
          </a:xfrm>
          <a:prstGeom prst="rect">
            <a:avLst/>
          </a:prstGeom>
          <a:solidFill>
            <a:srgbClr val="FFFFFF"/>
          </a:solidFill>
          <a:ln w="9525" cap="flat" cmpd="sng">
            <a:solidFill>
              <a:srgbClr val="40458C"/>
            </a:solidFill>
            <a:prstDash val="solid"/>
            <a:miter lim="800000"/>
            <a:headEnd type="none" w="sm" len="sm"/>
            <a:tailEnd type="none" w="sm" len="sm"/>
          </a:ln>
        </p:spPr>
        <p:txBody>
          <a:bodyPr spcFirstLastPara="1" wrap="square" lIns="90000" tIns="46800" rIns="90000" bIns="46800" anchor="ctr" anchorCtr="0">
            <a:noAutofit/>
          </a:bodyPr>
          <a:lstStyle/>
          <a:p>
            <a:pPr marL="0" marR="0" lvl="0" indent="0" algn="ctr" rtl="0">
              <a:spcBef>
                <a:spcPts val="0"/>
              </a:spcBef>
              <a:spcAft>
                <a:spcPts val="0"/>
              </a:spcAft>
              <a:buClr>
                <a:srgbClr val="40458C"/>
              </a:buClr>
              <a:buSzPts val="2000"/>
              <a:buFont typeface="Tahoma"/>
              <a:buNone/>
            </a:pPr>
            <a:r>
              <a:rPr lang="en-US" sz="2000">
                <a:solidFill>
                  <a:srgbClr val="40458C"/>
                </a:solidFill>
                <a:latin typeface="Tahoma"/>
                <a:ea typeface="Tahoma"/>
                <a:cs typeface="Tahoma"/>
                <a:sym typeface="Tahoma"/>
              </a:rPr>
              <a:t>001</a:t>
            </a:r>
            <a:endParaRPr/>
          </a:p>
        </p:txBody>
      </p:sp>
      <p:sp>
        <p:nvSpPr>
          <p:cNvPr id="306" name="Google Shape;306;p21"/>
          <p:cNvSpPr txBox="1"/>
          <p:nvPr/>
        </p:nvSpPr>
        <p:spPr>
          <a:xfrm>
            <a:off x="6953250" y="1887538"/>
            <a:ext cx="1978025" cy="375602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Threshold level above </a:t>
            </a:r>
            <a:endParaRPr/>
          </a:p>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electronic noise </a:t>
            </a:r>
            <a:endParaRPr/>
          </a:p>
          <a:p>
            <a:pPr marL="0" marR="0" lvl="0" indent="-88900" algn="ctr" rtl="0">
              <a:spcBef>
                <a:spcPts val="0"/>
              </a:spcBef>
              <a:spcAft>
                <a:spcPts val="0"/>
              </a:spcAft>
              <a:buClr>
                <a:srgbClr val="40458C"/>
              </a:buClr>
              <a:buSzPts val="1400"/>
              <a:buFont typeface="Noto Sans Symbols"/>
              <a:buChar char="⇒"/>
            </a:pPr>
            <a:r>
              <a:rPr lang="en-US" sz="1400">
                <a:solidFill>
                  <a:srgbClr val="40458C"/>
                </a:solidFill>
                <a:latin typeface="Tahoma"/>
                <a:ea typeface="Tahoma"/>
                <a:cs typeface="Tahoma"/>
                <a:sym typeface="Tahoma"/>
              </a:rPr>
              <a:t>No false counting. </a:t>
            </a:r>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Digital integration (counting)</a:t>
            </a:r>
            <a:endParaRPr/>
          </a:p>
          <a:p>
            <a:pPr marL="0" marR="0" lvl="0" indent="-88900" algn="ctr" rtl="0">
              <a:spcBef>
                <a:spcPts val="0"/>
              </a:spcBef>
              <a:spcAft>
                <a:spcPts val="0"/>
              </a:spcAft>
              <a:buClr>
                <a:srgbClr val="40458C"/>
              </a:buClr>
              <a:buSzPts val="1400"/>
              <a:buFont typeface="Noto Sans Symbols"/>
              <a:buChar char="⇒"/>
            </a:pPr>
            <a:r>
              <a:rPr lang="en-US" sz="1400">
                <a:solidFill>
                  <a:srgbClr val="40458C"/>
                </a:solidFill>
                <a:latin typeface="Tahoma"/>
                <a:ea typeface="Tahoma"/>
                <a:cs typeface="Tahoma"/>
                <a:sym typeface="Tahoma"/>
              </a:rPr>
              <a:t> No dark current.</a:t>
            </a:r>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Unlimited dynamic range and exposure time.</a:t>
            </a:r>
            <a:endParaRPr/>
          </a:p>
          <a:p>
            <a:pPr marL="0" marR="0" lvl="0" indent="0" algn="ctr" rtl="0">
              <a:spcBef>
                <a:spcPts val="0"/>
              </a:spcBef>
              <a:spcAft>
                <a:spcPts val="0"/>
              </a:spcAft>
              <a:buClr>
                <a:srgbClr val="40458C"/>
              </a:buClr>
              <a:buSzPts val="1400"/>
              <a:buFont typeface="Noto Sans Symbols"/>
              <a:buNone/>
            </a:pPr>
            <a:endParaRPr sz="1400">
              <a:solidFill>
                <a:srgbClr val="40458C"/>
              </a:solidFill>
              <a:latin typeface="Tahoma"/>
              <a:ea typeface="Tahoma"/>
              <a:cs typeface="Tahoma"/>
              <a:sym typeface="Tahoma"/>
            </a:endParaRPr>
          </a:p>
          <a:p>
            <a:pPr marL="0" marR="0" lvl="0" indent="0" algn="ct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Detected count obeys poissonian distribution</a:t>
            </a:r>
            <a:endParaRPr/>
          </a:p>
        </p:txBody>
      </p:sp>
      <p:sp>
        <p:nvSpPr>
          <p:cNvPr id="307" name="Google Shape;307;p21"/>
          <p:cNvSpPr/>
          <p:nvPr/>
        </p:nvSpPr>
        <p:spPr>
          <a:xfrm>
            <a:off x="7335838" y="3654425"/>
            <a:ext cx="814387" cy="388938"/>
          </a:xfrm>
          <a:prstGeom prst="downArrow">
            <a:avLst>
              <a:gd name="adj1" fmla="val 50000"/>
              <a:gd name="adj2" fmla="val 25000"/>
            </a:avLst>
          </a:prstGeom>
          <a:solidFill>
            <a:srgbClr val="ECD882"/>
          </a:solidFill>
          <a:ln w="9525" cap="flat" cmpd="sng">
            <a:solidFill>
              <a:srgbClr val="40458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308" name="Google Shape;308;p21"/>
          <p:cNvCxnSpPr/>
          <p:nvPr/>
        </p:nvCxnSpPr>
        <p:spPr>
          <a:xfrm>
            <a:off x="2484438" y="4019550"/>
            <a:ext cx="1587" cy="307975"/>
          </a:xfrm>
          <a:prstGeom prst="straightConnector1">
            <a:avLst/>
          </a:prstGeom>
          <a:noFill/>
          <a:ln w="57225" cap="flat" cmpd="sng">
            <a:solidFill>
              <a:srgbClr val="40458C"/>
            </a:solidFill>
            <a:prstDash val="solid"/>
            <a:miter lim="800000"/>
            <a:headEnd type="none" w="med" len="med"/>
            <a:tailEnd type="none" w="med" len="med"/>
          </a:ln>
        </p:spPr>
      </p:cxnSp>
      <p:cxnSp>
        <p:nvCxnSpPr>
          <p:cNvPr id="309" name="Google Shape;309;p21"/>
          <p:cNvCxnSpPr/>
          <p:nvPr/>
        </p:nvCxnSpPr>
        <p:spPr>
          <a:xfrm>
            <a:off x="2484438" y="4410075"/>
            <a:ext cx="1587" cy="307975"/>
          </a:xfrm>
          <a:prstGeom prst="straightConnector1">
            <a:avLst/>
          </a:prstGeom>
          <a:noFill/>
          <a:ln w="57225" cap="flat" cmpd="sng">
            <a:solidFill>
              <a:srgbClr val="40458C"/>
            </a:solidFill>
            <a:prstDash val="solid"/>
            <a:miter lim="800000"/>
            <a:headEnd type="none" w="med" len="med"/>
            <a:tailEnd type="none" w="med" len="med"/>
          </a:ln>
        </p:spPr>
      </p:cxnSp>
      <p:cxnSp>
        <p:nvCxnSpPr>
          <p:cNvPr id="310" name="Google Shape;310;p21"/>
          <p:cNvCxnSpPr/>
          <p:nvPr/>
        </p:nvCxnSpPr>
        <p:spPr>
          <a:xfrm>
            <a:off x="2484438" y="3241675"/>
            <a:ext cx="1587" cy="307975"/>
          </a:xfrm>
          <a:prstGeom prst="straightConnector1">
            <a:avLst/>
          </a:prstGeom>
          <a:noFill/>
          <a:ln w="57225" cap="flat" cmpd="sng">
            <a:solidFill>
              <a:srgbClr val="40458C"/>
            </a:solidFill>
            <a:prstDash val="solid"/>
            <a:miter lim="800000"/>
            <a:headEnd type="none" w="med" len="med"/>
            <a:tailEnd type="none" w="med" len="med"/>
          </a:ln>
        </p:spPr>
      </p:cxnSp>
      <p:cxnSp>
        <p:nvCxnSpPr>
          <p:cNvPr id="311" name="Google Shape;311;p21"/>
          <p:cNvCxnSpPr/>
          <p:nvPr/>
        </p:nvCxnSpPr>
        <p:spPr>
          <a:xfrm>
            <a:off x="2484438" y="2852738"/>
            <a:ext cx="1587" cy="307975"/>
          </a:xfrm>
          <a:prstGeom prst="straightConnector1">
            <a:avLst/>
          </a:prstGeom>
          <a:noFill/>
          <a:ln w="57225" cap="flat" cmpd="sng">
            <a:solidFill>
              <a:srgbClr val="40458C"/>
            </a:solidFill>
            <a:prstDash val="solid"/>
            <a:miter lim="800000"/>
            <a:headEnd type="none" w="med" len="med"/>
            <a:tailEnd type="none" w="med" len="med"/>
          </a:ln>
        </p:spPr>
      </p:cxnSp>
      <p:sp>
        <p:nvSpPr>
          <p:cNvPr id="312" name="Google Shape;312;p21"/>
          <p:cNvSpPr txBox="1"/>
          <p:nvPr/>
        </p:nvSpPr>
        <p:spPr>
          <a:xfrm rot="-5400000">
            <a:off x="352425" y="3209925"/>
            <a:ext cx="1038225" cy="276225"/>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Bias Voltage</a:t>
            </a:r>
            <a:endParaRPr/>
          </a:p>
        </p:txBody>
      </p:sp>
      <p:sp>
        <p:nvSpPr>
          <p:cNvPr id="313" name="Google Shape;313;p21"/>
          <p:cNvSpPr txBox="1"/>
          <p:nvPr/>
        </p:nvSpPr>
        <p:spPr>
          <a:xfrm rot="-5400000">
            <a:off x="1009650" y="4941888"/>
            <a:ext cx="835025" cy="641350"/>
          </a:xfrm>
          <a:prstGeom prst="rect">
            <a:avLst/>
          </a:prstGeom>
          <a:noFill/>
          <a:ln>
            <a:noFill/>
          </a:ln>
        </p:spPr>
        <p:txBody>
          <a:bodyPr spcFirstLastPara="1" wrap="square" lIns="90000" tIns="46800" rIns="90000" bIns="46800" anchor="t" anchorCtr="0">
            <a:spAutoFit/>
          </a:bodyPr>
          <a:lstStyle/>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Common</a:t>
            </a:r>
            <a:endParaRPr/>
          </a:p>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back-side</a:t>
            </a:r>
            <a:endParaRPr/>
          </a:p>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electrode</a:t>
            </a:r>
            <a:endParaRPr/>
          </a:p>
        </p:txBody>
      </p:sp>
      <p:sp>
        <p:nvSpPr>
          <p:cNvPr id="314" name="Google Shape;314;p21"/>
          <p:cNvSpPr txBox="1"/>
          <p:nvPr/>
        </p:nvSpPr>
        <p:spPr>
          <a:xfrm rot="-5400000">
            <a:off x="1963738" y="4933950"/>
            <a:ext cx="819150" cy="641350"/>
          </a:xfrm>
          <a:prstGeom prst="rect">
            <a:avLst/>
          </a:prstGeom>
          <a:noFill/>
          <a:ln>
            <a:noFill/>
          </a:ln>
        </p:spPr>
        <p:txBody>
          <a:bodyPr spcFirstLastPara="1" wrap="square" lIns="90000" tIns="46800" rIns="90000" bIns="46800" anchor="t" anchorCtr="0">
            <a:spAutoFit/>
          </a:bodyPr>
          <a:lstStyle/>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Pixelated</a:t>
            </a:r>
            <a:endParaRPr/>
          </a:p>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front-side</a:t>
            </a:r>
            <a:endParaRPr/>
          </a:p>
          <a:p>
            <a:pPr marL="0" marR="0" lvl="0" indent="0" algn="r" rtl="0">
              <a:spcBef>
                <a:spcPts val="0"/>
              </a:spcBef>
              <a:spcAft>
                <a:spcPts val="0"/>
              </a:spcAft>
              <a:buClr>
                <a:srgbClr val="40458C"/>
              </a:buClr>
              <a:buSzPts val="1200"/>
              <a:buFont typeface="Arial"/>
              <a:buNone/>
            </a:pPr>
            <a:r>
              <a:rPr lang="en-US" sz="1200">
                <a:solidFill>
                  <a:srgbClr val="40458C"/>
                </a:solidFill>
                <a:latin typeface="Arial"/>
                <a:ea typeface="Arial"/>
                <a:cs typeface="Arial"/>
                <a:sym typeface="Arial"/>
              </a:rPr>
              <a:t>electrode</a:t>
            </a:r>
            <a:endParaRPr/>
          </a:p>
        </p:txBody>
      </p:sp>
      <p:sp>
        <p:nvSpPr>
          <p:cNvPr id="315" name="Google Shape;315;p21"/>
          <p:cNvSpPr txBox="1"/>
          <p:nvPr/>
        </p:nvSpPr>
        <p:spPr>
          <a:xfrm>
            <a:off x="2628900" y="6099175"/>
            <a:ext cx="2187575" cy="398463"/>
          </a:xfrm>
          <a:prstGeom prst="rect">
            <a:avLst/>
          </a:prstGeom>
          <a:noFill/>
          <a:ln>
            <a:noFill/>
          </a:ln>
        </p:spPr>
        <p:txBody>
          <a:bodyPr spcFirstLastPara="1" wrap="square" lIns="90000" tIns="46800" rIns="90000" bIns="46800" anchor="t" anchorCtr="0">
            <a:spAutoFit/>
          </a:bodyPr>
          <a:lstStyle/>
          <a:p>
            <a:pPr marL="0" marR="0" lvl="0" indent="0" algn="ctr" rtl="0">
              <a:spcBef>
                <a:spcPts val="0"/>
              </a:spcBef>
              <a:spcAft>
                <a:spcPts val="0"/>
              </a:spcAft>
              <a:buClr>
                <a:srgbClr val="40458C"/>
              </a:buClr>
              <a:buSzPts val="2000"/>
              <a:buFont typeface="Arial"/>
              <a:buNone/>
            </a:pPr>
            <a:r>
              <a:rPr lang="en-US" sz="2000" b="1">
                <a:solidFill>
                  <a:srgbClr val="40458C"/>
                </a:solidFill>
                <a:latin typeface="Arial"/>
                <a:ea typeface="Arial"/>
                <a:cs typeface="Arial"/>
                <a:sym typeface="Arial"/>
              </a:rPr>
              <a:t>Pixel electronics</a:t>
            </a:r>
            <a:endParaRPr/>
          </a:p>
        </p:txBody>
      </p:sp>
      <p:grpSp>
        <p:nvGrpSpPr>
          <p:cNvPr id="316" name="Google Shape;316;p21"/>
          <p:cNvGrpSpPr/>
          <p:nvPr/>
        </p:nvGrpSpPr>
        <p:grpSpPr>
          <a:xfrm>
            <a:off x="2868613" y="4281488"/>
            <a:ext cx="3211512" cy="1539875"/>
            <a:chOff x="1807" y="2697"/>
            <a:chExt cx="2023" cy="970"/>
          </a:xfrm>
        </p:grpSpPr>
        <p:sp>
          <p:nvSpPr>
            <p:cNvPr id="317" name="Google Shape;317;p21"/>
            <p:cNvSpPr txBox="1"/>
            <p:nvPr/>
          </p:nvSpPr>
          <p:spPr>
            <a:xfrm>
              <a:off x="1807" y="3340"/>
              <a:ext cx="602" cy="327"/>
            </a:xfrm>
            <a:prstGeom prst="rect">
              <a:avLst/>
            </a:prstGeom>
            <a:noFill/>
            <a:ln>
              <a:noFill/>
            </a:ln>
          </p:spPr>
          <p:txBody>
            <a:bodyPr spcFirstLastPara="1" wrap="square" lIns="90000" tIns="46800" rIns="90000" bIns="46800" anchor="t" anchorCtr="0">
              <a:spAutoFit/>
            </a:bodyPr>
            <a:lstStyle/>
            <a:p>
              <a:pPr marL="0" marR="0" lvl="0" indent="0" algn="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Threshold</a:t>
              </a:r>
              <a:endParaRPr/>
            </a:p>
            <a:p>
              <a:pPr marL="0" marR="0" lvl="0" indent="0" algn="r" rtl="0">
                <a:spcBef>
                  <a:spcPts val="0"/>
                </a:spcBef>
                <a:spcAft>
                  <a:spcPts val="0"/>
                </a:spcAft>
                <a:buClr>
                  <a:srgbClr val="40458C"/>
                </a:buClr>
                <a:buSzPts val="1400"/>
                <a:buFont typeface="Tahoma"/>
                <a:buNone/>
              </a:pPr>
              <a:r>
                <a:rPr lang="en-US" sz="1400">
                  <a:solidFill>
                    <a:srgbClr val="40458C"/>
                  </a:solidFill>
                  <a:latin typeface="Tahoma"/>
                  <a:ea typeface="Tahoma"/>
                  <a:cs typeface="Tahoma"/>
                  <a:sym typeface="Tahoma"/>
                </a:rPr>
                <a:t>level</a:t>
              </a:r>
              <a:endParaRPr/>
            </a:p>
          </p:txBody>
        </p:sp>
        <p:cxnSp>
          <p:nvCxnSpPr>
            <p:cNvPr id="318" name="Google Shape;318;p21"/>
            <p:cNvCxnSpPr/>
            <p:nvPr/>
          </p:nvCxnSpPr>
          <p:spPr>
            <a:xfrm>
              <a:off x="2994" y="2697"/>
              <a:ext cx="836" cy="0"/>
            </a:xfrm>
            <a:prstGeom prst="straightConnector1">
              <a:avLst/>
            </a:prstGeom>
            <a:noFill/>
            <a:ln w="9525" cap="flat" cmpd="sng">
              <a:solidFill>
                <a:srgbClr val="FF9966"/>
              </a:solidFill>
              <a:prstDash val="solid"/>
              <a:miter lim="800000"/>
              <a:headEnd type="none" w="med" len="med"/>
              <a:tailEnd type="none" w="med" len="med"/>
            </a:ln>
          </p:spPr>
        </p:cxnSp>
      </p:grpSp>
      <p:sp>
        <p:nvSpPr>
          <p:cNvPr id="319" name="Google Shape;319;p21"/>
          <p:cNvSpPr txBox="1">
            <a:spLocks noGrp="1"/>
          </p:cNvSpPr>
          <p:nvPr>
            <p:ph type="sldNum" idx="12"/>
          </p:nvPr>
        </p:nvSpPr>
        <p:spPr>
          <a:xfrm>
            <a:off x="83100" y="6378333"/>
            <a:ext cx="375000" cy="458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1"/>
                                          </p:stCondLst>
                                        </p:cTn>
                                        <p:tgtEl>
                                          <p:spTgt spid="255"/>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2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1"/>
                                          </p:stCondLst>
                                        </p:cTn>
                                        <p:tgtEl>
                                          <p:spTgt spid="257"/>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7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1"/>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1"/>
                                          </p:stCondLst>
                                        </p:cTn>
                                        <p:tgtEl>
                                          <p:spTgt spid="272"/>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1"/>
                                          </p:stCondLst>
                                        </p:cTn>
                                        <p:tgtEl>
                                          <p:spTgt spid="26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8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3390</Words>
  <Application>Microsoft Office PowerPoint</Application>
  <PresentationFormat>Předvádění na obrazovce (4:3)</PresentationFormat>
  <Paragraphs>708</Paragraphs>
  <Slides>87</Slides>
  <Notes>87</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87</vt:i4>
      </vt:variant>
    </vt:vector>
  </HeadingPairs>
  <TitlesOfParts>
    <vt:vector size="95" baseType="lpstr">
      <vt:lpstr>Helvetica Neue</vt:lpstr>
      <vt:lpstr>Tahoma</vt:lpstr>
      <vt:lpstr>Calibri</vt:lpstr>
      <vt:lpstr>Noto Sans Symbols</vt:lpstr>
      <vt:lpstr>Times New Roman</vt:lpstr>
      <vt:lpstr>Arial</vt:lpstr>
      <vt:lpstr>Comic Sans MS</vt:lpstr>
      <vt:lpstr>utef</vt:lpstr>
      <vt:lpstr>Particle Camera Experiment guidelines</vt:lpstr>
      <vt:lpstr>CERN Medipix Collaboration</vt:lpstr>
      <vt:lpstr>Geiger-Muller counter        vs     Timepix based Particle camera</vt:lpstr>
      <vt:lpstr>Timepix</vt:lpstr>
      <vt:lpstr>Timepix - Hybrid Pixel Detector with Single Particle Detection Capability </vt:lpstr>
      <vt:lpstr>Pixel detector as “Active emulsion”</vt:lpstr>
      <vt:lpstr>Particle Camera Working Principle</vt:lpstr>
      <vt:lpstr>Prezentace aplikace PowerPoint</vt:lpstr>
      <vt:lpstr>Prezentace aplikace PowerPoint</vt:lpstr>
      <vt:lpstr>Timepix read-out chip Single pixel schematics</vt:lpstr>
      <vt:lpstr>Timepix readout chip layout</vt:lpstr>
      <vt:lpstr>Pixel Operation Modes</vt:lpstr>
      <vt:lpstr>Medipix / Event Counting Mode</vt:lpstr>
      <vt:lpstr>Prezentace aplikace PowerPoint</vt:lpstr>
      <vt:lpstr>Timepix / Time Of Arrival Mode</vt:lpstr>
      <vt:lpstr>Prezentace aplikace PowerPoint</vt:lpstr>
      <vt:lpstr>Time Over Threshold Mode Energy measurement</vt:lpstr>
      <vt:lpstr>Prezentace aplikace PowerPoint</vt:lpstr>
      <vt:lpstr>Prezentace aplikace PowerPoint</vt:lpstr>
      <vt:lpstr>Prezentace aplikace PowerPoint</vt:lpstr>
      <vt:lpstr>4.93 MeV proton tracks in silicon pixel detector recorded by Timepix device. Exposition under different angles and different applied detector biases.</vt:lpstr>
      <vt:lpstr>Flock of 11 MeV protons entering  the silicon sensor under 85o </vt:lpstr>
      <vt:lpstr>Readout interface and its role in data the acquisition process</vt:lpstr>
      <vt:lpstr>Timepix based devices  developed and tested in IEAP CTU</vt:lpstr>
      <vt:lpstr>Data Acquisition Control Software</vt:lpstr>
      <vt:lpstr>Prezentace aplikace PowerPoint</vt:lpstr>
      <vt:lpstr>SESTRA Kit Components</vt:lpstr>
      <vt:lpstr>Detailed guidelines to experiments practicable with Timepix based particle camera</vt:lpstr>
      <vt:lpstr>Mechanics of the SESTRA educational kit</vt:lpstr>
      <vt:lpstr>Set of Radiation Sources in the SESTRA kit</vt:lpstr>
      <vt:lpstr>URANIUM Glass Radioactivity</vt:lpstr>
      <vt:lpstr>Pixelman - Simple Preview</vt:lpstr>
      <vt:lpstr>Prezentace aplikace PowerPoint</vt:lpstr>
      <vt:lpstr>URANIUM Glass Radioactivity Observation</vt:lpstr>
      <vt:lpstr>Review of the characteristic patterns</vt:lpstr>
      <vt:lpstr>Prezentace aplikace PowerPoint</vt:lpstr>
      <vt:lpstr>Prezentace aplikace PowerPoint</vt:lpstr>
      <vt:lpstr>Prezentace aplikace PowerPoint</vt:lpstr>
      <vt:lpstr>Uranium Glass Radioactivity Close Look Observation</vt:lpstr>
      <vt:lpstr>Uranium Glass Radioactivity Close look on a single particle </vt:lpstr>
      <vt:lpstr>Uranium Glass Radioactivity as seen by the Timepix pixel detector</vt:lpstr>
      <vt:lpstr>Prezentace aplikace PowerPoint</vt:lpstr>
      <vt:lpstr>Prezentace aplikace PowerPoint</vt:lpstr>
      <vt:lpstr>Prezentace aplikace PowerPoint</vt:lpstr>
      <vt:lpstr>Prezentace aplikace PowerPoint</vt:lpstr>
      <vt:lpstr>Thoriated Welding Rod Radioactivity Observation</vt:lpstr>
      <vt:lpstr>Thorium Radioactivity as seen by Timepix pixel detector </vt:lpstr>
      <vt:lpstr>POTASSIUM Chloride Salt</vt:lpstr>
      <vt:lpstr>Prezentace aplikace PowerPoint</vt:lpstr>
      <vt:lpstr>…Few facts about potassium</vt:lpstr>
      <vt:lpstr>Potassium radioactivity observation </vt:lpstr>
      <vt:lpstr>Potassium Radioactivity as seen by Timepix pixel detector</vt:lpstr>
      <vt:lpstr>Prezentace aplikace PowerPoint</vt:lpstr>
      <vt:lpstr>Prezentace aplikace PowerPoint</vt:lpstr>
      <vt:lpstr>Prezentace aplikace PowerPoint</vt:lpstr>
      <vt:lpstr>SZZ Alpha Radiation Source Americium 241 source observation</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Radiation field observation on board of the airplane as seen by the particle camera</vt:lpstr>
      <vt:lpstr>Prezentace aplikace PowerPoint</vt:lpstr>
      <vt:lpstr>Prezentace aplikace PowerPoint</vt:lpstr>
      <vt:lpstr>Dosimetry in space: SATRAM – ESA Proba-V satellite</vt:lpstr>
      <vt:lpstr>Prezentace aplikace PowerPoint</vt:lpstr>
      <vt:lpstr>SATRAM Radiation Observation on the Earth Orbit </vt:lpstr>
      <vt:lpstr>Timepix/ESA Proba-V:  LEO space radiation @ 820 km</vt:lpstr>
      <vt:lpstr>Timepix/ESA Proba-V:  LEO space radiation @ 820 km</vt:lpstr>
      <vt:lpstr>Measured radiation map by Satram device in orbit  around the Earth at an altitude of 820 km from the earth's surface obtained within 36 days from January 1, 2014 to February 7, 2014 logarithmic scale in μG/hr. </vt:lpstr>
      <vt:lpstr>Prezentace aplikace PowerPoint</vt:lpstr>
      <vt:lpstr>Radon as a common source of background radioactivity</vt:lpstr>
      <vt:lpstr>Radon - Easy way how to prepare own radiation source</vt:lpstr>
      <vt:lpstr>Prezentace aplikace PowerPoint</vt:lpstr>
      <vt:lpstr>Prezentace aplikace PowerPoint</vt:lpstr>
      <vt:lpstr>(Alfa) Radiography Demonstration</vt:lpstr>
      <vt:lpstr>Prezentace aplikace PowerPoint</vt:lpstr>
      <vt:lpstr>Absorption of Gamma/X-Ray in shielding plates of various materials</vt:lpstr>
      <vt:lpstr>Prezentace aplikace PowerPoint</vt:lpstr>
      <vt:lpstr>(Xray) Radiography Demonstration</vt:lpstr>
      <vt:lpstr>Hidden pattern examples….</vt:lpstr>
      <vt:lpstr>Prezentace aplikace PowerPoint</vt:lpstr>
      <vt:lpstr>Course Outline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Camera Experiment guidelines</dc:title>
  <cp:lastModifiedBy>Michael Holik IEAP</cp:lastModifiedBy>
  <cp:revision>1</cp:revision>
  <dcterms:modified xsi:type="dcterms:W3CDTF">2022-11-21T10:56:18Z</dcterms:modified>
</cp:coreProperties>
</file>