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422" r:id="rId4"/>
    <p:sldId id="423" r:id="rId5"/>
    <p:sldId id="425" r:id="rId6"/>
    <p:sldId id="426" r:id="rId7"/>
    <p:sldId id="424" r:id="rId8"/>
    <p:sldId id="269" r:id="rId9"/>
    <p:sldId id="286" r:id="rId10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04"/>
    <p:restoredTop sz="94118"/>
  </p:normalViewPr>
  <p:slideViewPr>
    <p:cSldViewPr snapToGrid="0">
      <p:cViewPr varScale="1">
        <p:scale>
          <a:sx n="99" d="100"/>
          <a:sy n="99" d="100"/>
        </p:scale>
        <p:origin x="200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BCE97-EDEE-074F-8FE8-33E6C84D238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6AB70-8EE7-1C45-B0A8-60466A521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836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596EF000-4AD5-C50B-6DDB-E582F7CD7D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6088" y="703263"/>
            <a:ext cx="6246812" cy="3514725"/>
          </a:xfrm>
          <a:ln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93D07-FDFE-923B-6121-8C77323DC6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D54B7F-691D-8490-7CD9-1C366BF9F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5ED6A-6425-DACF-2D71-B74F435C7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D909B-91ED-AA10-F1C1-AEF27A51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D31CA-DF26-14E6-F163-7D9E1C530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97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BBA2A-6046-AF69-5DEB-DF530F977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591AC6-AC74-919F-3738-F7522B7820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8A2D0-3313-E8F8-90BC-68C0DD68F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17D4D-6E90-5AEB-DBB7-E8D49C2C4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97DC83-2BC7-FD48-72D1-4C647B35F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11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BF48A6-F829-B752-7B9C-3FD4187A7F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0D92E4-C286-B388-5EA0-02506C9207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FAD87-A10B-15FA-DAB5-2FBF379B6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DFC4D-6289-AFE5-E2C7-09BE19D3F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4F323C-F31C-7341-E3F7-065BEE8F0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322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29719"/>
            <a:ext cx="10515600" cy="679799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38200" y="1399082"/>
            <a:ext cx="10515600" cy="52678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>
          <a:xfrm>
            <a:off x="11443742" y="6301819"/>
            <a:ext cx="648879" cy="365125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9FBDC-A7CF-A771-D0EC-20613A285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52C78-6D8F-1D7D-2F76-163596FAE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73EEB-BC90-9759-FA10-396E6D079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32477-9606-D465-EE21-E5FB7D070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5660F-51EC-6949-BEE7-0C4375B12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71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8FCFC-F7AC-1E5A-0E48-D4DDB342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6F177-89C0-B03F-8F53-00FEFCDD2A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E497B-946B-7367-4BFB-D63F3E15B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03F51-C546-5C59-A6E1-7663F41CD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9474C-CB86-8FE2-7E87-D770BF388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191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A58DF-3211-F595-A601-EF069B399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26B7A-1048-915C-B497-E720E64473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09587-E6F6-C212-0AD0-EF29C3CEC4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F34771-CFA4-3E2C-D15C-CDBA79AFE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0DD03E-3184-B049-000C-45E837A44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7E7A20-C122-7B6F-1954-A6AD4C047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1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EB7C-895F-D101-B474-4B1B6F7B5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5E38AB-9391-D71D-F51D-0137FDED9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F22BAA-6DEC-C23B-4A27-C47B880098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C3B1ED-85C0-6CDA-3F12-4FCB127693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384225-A4F8-83BF-8181-2D540ACF4B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20665E-50B2-EAAC-A3C0-5E962EE7C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4F6DF9-FC66-E1CD-3389-C2292AD43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5CE186-3981-1D41-B262-42714B86D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29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339FC-444B-EB9D-0D20-5BBC575CC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ECB86-5B85-DB19-88CF-3A1439906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A8ADE6-9B17-52DA-05B3-7414BF126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A8FBA-BA5E-F421-29DC-AC02AF138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7CD219-0EF9-9CC7-1ED5-3BEADD77D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DC5359-267B-9434-40C8-EC5524174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07B94-E9AD-DF32-00E7-FE8A36AB6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1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1B071-BA7E-4398-9BA7-B92062335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C859E3-11B0-94FB-2548-1D84E70751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5600D2-2C68-BB9B-00FD-9B436AB32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EF0B98-7E5F-A918-AB7E-2C5FC2F8D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C2741C-2159-6628-1A7B-B81429B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E5A575-6D4C-0181-2B23-9D81487A4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9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EF05-B633-E9E2-E9FE-C64AE04B3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5D46BA-C07E-86B7-AF38-CF9D101FC2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B7D527-BCB6-D932-3168-09A5490D0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8CA29-BB7E-C77A-1D8E-7008AB5F8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F8DA13-454B-3225-72DE-DD03801EF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A18961-F07D-BB69-44FF-89F9A84ED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9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A0464-D744-1B89-52F7-29AA43635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3A80FB-4EA3-BD4B-C4F2-7C2E290087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11BBC-ECD3-CEA5-007E-F8026D40F9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D2BDC-BD85-A64C-BC58-F07CCF639F48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B7F57-5614-94E6-2AC2-C1C081CBD7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D3E4D-FE06-DEC5-5765-54B05D2251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68BB3-84DC-B647-9C14-75F6412D0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381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00CB7-5E86-52B3-C023-7E00D8B1CF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Preparing a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213DE9-38AA-ABDB-E673-832C23E99C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Dakar IEEE NPSS School, 2022</a:t>
            </a:r>
          </a:p>
        </p:txBody>
      </p:sp>
    </p:spTree>
    <p:extLst>
      <p:ext uri="{BB962C8B-B14F-4D97-AF65-F5344CB8AC3E}">
        <p14:creationId xmlns:p14="http://schemas.microsoft.com/office/powerpoint/2010/main" val="1287950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5AAE5-DE45-8B0C-A088-752A1EF40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present?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C46E0-D370-897C-F5AD-377B7497F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0314" y="1825625"/>
            <a:ext cx="9383486" cy="4351338"/>
          </a:xfrm>
        </p:spPr>
        <p:txBody>
          <a:bodyPr>
            <a:normAutofit/>
          </a:bodyPr>
          <a:lstStyle/>
          <a:p>
            <a:r>
              <a:rPr lang="en-US" sz="4000" dirty="0"/>
              <a:t>Motivation</a:t>
            </a:r>
          </a:p>
          <a:p>
            <a:r>
              <a:rPr lang="en-US" sz="4000" dirty="0"/>
              <a:t>Description</a:t>
            </a:r>
          </a:p>
          <a:p>
            <a:r>
              <a:rPr lang="en-US" sz="4000" dirty="0"/>
              <a:t>Measurement</a:t>
            </a:r>
          </a:p>
          <a:p>
            <a:r>
              <a:rPr lang="en-US" sz="4000" dirty="0"/>
              <a:t>Result</a:t>
            </a:r>
          </a:p>
          <a:p>
            <a:r>
              <a:rPr lang="en-US" sz="4000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770369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51A17B3-2629-5D4D-15EA-67C449FB80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35350" y="533401"/>
            <a:ext cx="5276850" cy="1014413"/>
          </a:xfrm>
          <a:ln cap="flat"/>
          <a:effectLst>
            <a:outerShdw blurRad="63500" dist="107763" dir="2700000" algn="ctr" rotWithShape="0">
              <a:schemeClr val="bg2"/>
            </a:outerShdw>
          </a:effectLst>
        </p:spPr>
        <p:txBody>
          <a:bodyPr>
            <a:normAutofit fontScale="90000"/>
          </a:bodyPr>
          <a:lstStyle/>
          <a:p>
            <a:pPr defTabSz="858741">
              <a:lnSpc>
                <a:spcPct val="86000"/>
              </a:lnSpc>
              <a:defRPr/>
            </a:pPr>
            <a:r>
              <a:rPr lang="en-US">
                <a:ea typeface="+mj-ea"/>
                <a:cs typeface="+mj-cs"/>
              </a:rPr>
              <a:t>Fast Timing and TOF</a:t>
            </a:r>
            <a:br>
              <a:rPr lang="en-US">
                <a:ea typeface="+mj-ea"/>
                <a:cs typeface="+mj-cs"/>
              </a:rPr>
            </a:br>
            <a:r>
              <a:rPr lang="en-US">
                <a:ea typeface="+mj-ea"/>
                <a:cs typeface="+mj-cs"/>
              </a:rPr>
              <a:t>in PET Medical Imaging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9E910FB6-7E1F-8B07-287F-43E77C6F2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0039" y="1920876"/>
            <a:ext cx="4456334" cy="7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0318" tIns="23810" rIns="60318" bIns="23810">
            <a:spAutoFit/>
          </a:bodyPr>
          <a:lstStyle/>
          <a:p>
            <a:pPr algn="ctr" defTabSz="858741" eaLnBrk="0" hangingPunct="0">
              <a:lnSpc>
                <a:spcPct val="87000"/>
              </a:lnSpc>
              <a:defRPr/>
            </a:pPr>
            <a:r>
              <a:rPr lang="en-US" b="1">
                <a:solidFill>
                  <a:srgbClr val="FC0128"/>
                </a:solidFill>
                <a:latin typeface="Arial" charset="0"/>
                <a:ea typeface="ＭＳ Ｐゴシック" charset="0"/>
              </a:rPr>
              <a:t>William W. Moses</a:t>
            </a:r>
          </a:p>
          <a:p>
            <a:pPr algn="ctr" defTabSz="858741" eaLnBrk="0" hangingPunct="0">
              <a:lnSpc>
                <a:spcPct val="87000"/>
              </a:lnSpc>
              <a:defRPr/>
            </a:pPr>
            <a:r>
              <a:rPr lang="en-US" b="1" i="1">
                <a:solidFill>
                  <a:srgbClr val="063DE8"/>
                </a:solidFill>
                <a:latin typeface="Arial" charset="0"/>
                <a:ea typeface="ＭＳ Ｐゴシック" charset="0"/>
              </a:rPr>
              <a:t>Lawrence Berkeley National Laboratory</a:t>
            </a:r>
            <a:endParaRPr lang="en-US" b="1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algn="ctr" defTabSz="858741" eaLnBrk="0" hangingPunct="0">
              <a:lnSpc>
                <a:spcPct val="87000"/>
              </a:lnSpc>
              <a:defRPr/>
            </a:pPr>
            <a:r>
              <a:rPr lang="en-US" b="1">
                <a:solidFill>
                  <a:srgbClr val="000000"/>
                </a:solidFill>
                <a:latin typeface="Arial" charset="0"/>
                <a:ea typeface="ＭＳ Ｐゴシック" charset="0"/>
              </a:rPr>
              <a:t>October 15, 2008</a:t>
            </a:r>
          </a:p>
        </p:txBody>
      </p:sp>
      <p:sp>
        <p:nvSpPr>
          <p:cNvPr id="4104" name="Text Box 8">
            <a:extLst>
              <a:ext uri="{FF2B5EF4-FFF2-40B4-BE49-F238E27FC236}">
                <a16:creationId xmlns:a16="http://schemas.microsoft.com/office/drawing/2014/main" id="{BA800DDC-9D97-36AC-3C39-3D78B2E4D39F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4445001" y="3683000"/>
            <a:ext cx="2935227" cy="156966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numCol="1" anchor="t" anchorCtr="0" compatLnSpc="1">
            <a:prstTxWarp prst="textNoShape">
              <a:avLst/>
            </a:prstTxWarp>
            <a:spAutoFit/>
          </a:bodyPr>
          <a:lstStyle>
            <a:lvl1pPr marL="177800" indent="-177800">
              <a:tabLst>
                <a:tab pos="8001000" algn="r"/>
                <a:tab pos="8229600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tabLst>
                <a:tab pos="8001000" algn="r"/>
                <a:tab pos="8229600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tabLst>
                <a:tab pos="8001000" algn="r"/>
                <a:tab pos="8229600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tabLst>
                <a:tab pos="8001000" algn="r"/>
                <a:tab pos="8229600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tabLst>
                <a:tab pos="8001000" algn="r"/>
                <a:tab pos="8229600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0" algn="r"/>
                <a:tab pos="8229600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0" algn="r"/>
                <a:tab pos="8229600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0" algn="r"/>
                <a:tab pos="8229600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001000" algn="r"/>
                <a:tab pos="8229600" algn="r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>
                <a:schemeClr val="accent1"/>
              </a:buClr>
              <a:buSzTx/>
              <a:defRPr/>
            </a:pPr>
            <a:r>
              <a:rPr lang="en-US">
                <a:latin typeface="Arial" charset="0"/>
                <a:cs typeface="+mn-cs"/>
              </a:rPr>
              <a:t>Time-of-Flight PET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accent1"/>
              </a:buClr>
              <a:buSzTx/>
              <a:defRPr/>
            </a:pPr>
            <a:r>
              <a:rPr lang="en-US">
                <a:latin typeface="Arial" charset="0"/>
                <a:cs typeface="+mn-cs"/>
              </a:rPr>
              <a:t>History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accent1"/>
              </a:buClr>
              <a:buSzTx/>
              <a:defRPr/>
            </a:pPr>
            <a:r>
              <a:rPr lang="en-US">
                <a:latin typeface="Arial" charset="0"/>
                <a:cs typeface="+mn-cs"/>
              </a:rPr>
              <a:t>Present Status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accent1"/>
              </a:buClr>
              <a:buSzTx/>
              <a:defRPr/>
            </a:pPr>
            <a:r>
              <a:rPr lang="en-US">
                <a:latin typeface="Arial" charset="0"/>
                <a:cs typeface="+mn-cs"/>
              </a:rPr>
              <a:t>Future</a:t>
            </a:r>
          </a:p>
        </p:txBody>
      </p:sp>
      <p:sp>
        <p:nvSpPr>
          <p:cNvPr id="4105" name="Line 9">
            <a:extLst>
              <a:ext uri="{FF2B5EF4-FFF2-40B4-BE49-F238E27FC236}">
                <a16:creationId xmlns:a16="http://schemas.microsoft.com/office/drawing/2014/main" id="{ED9DE74F-77D0-83EC-1A48-149F31FAC06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18026" y="3683001"/>
            <a:ext cx="3228975" cy="4763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/>
          <a:p>
            <a:pPr eaLnBrk="0" hangingPunct="0">
              <a:lnSpc>
                <a:spcPct val="90000"/>
              </a:lnSpc>
              <a:defRPr/>
            </a:pPr>
            <a:endParaRPr lang="fr-FR" sz="2800" b="1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106" name="Rectangle 10">
            <a:extLst>
              <a:ext uri="{FF2B5EF4-FFF2-40B4-BE49-F238E27FC236}">
                <a16:creationId xmlns:a16="http://schemas.microsoft.com/office/drawing/2014/main" id="{F023A891-2B56-C7FF-1D94-D5B54FF64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001" y="3149600"/>
            <a:ext cx="2714625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60318" tIns="23810" rIns="60318" bIns="23810">
            <a:spAutoFit/>
          </a:bodyPr>
          <a:lstStyle/>
          <a:p>
            <a:pPr marL="322227" indent="-322227" defTabSz="858741" eaLnBrk="0" hangingPunct="0">
              <a:lnSpc>
                <a:spcPct val="88000"/>
              </a:lnSpc>
              <a:spcBef>
                <a:spcPct val="43000"/>
              </a:spcBef>
              <a:buSzPct val="100000"/>
              <a:defRPr/>
            </a:pPr>
            <a:r>
              <a:rPr lang="en-US" sz="3200" b="1">
                <a:solidFill>
                  <a:srgbClr val="FC0128"/>
                </a:solidFill>
                <a:latin typeface="Arial" charset="0"/>
                <a:ea typeface="ＭＳ Ｐゴシック" charset="0"/>
              </a:rPr>
              <a:t>Outline:</a:t>
            </a:r>
            <a:endParaRPr lang="en-US" sz="3200" b="1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107" name="Text Box 11">
            <a:extLst>
              <a:ext uri="{FF2B5EF4-FFF2-40B4-BE49-F238E27FC236}">
                <a16:creationId xmlns:a16="http://schemas.microsoft.com/office/drawing/2014/main" id="{82E15B10-3F90-B45B-0815-FD6A9529F8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689" y="5562600"/>
            <a:ext cx="9318625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29" tIns="45715" rIns="91429" bIns="45715">
            <a:spAutoFit/>
          </a:bodyPr>
          <a:lstStyle>
            <a:lvl1pPr marL="114300" indent="-114300" eaLnBrk="0" hangingPunct="0">
              <a:defRPr sz="23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buFontTx/>
              <a:buChar char="•"/>
            </a:pPr>
            <a:r>
              <a:rPr lang="en-US" altLang="fr-FR" sz="1800" b="1">
                <a:solidFill>
                  <a:srgbClr val="000000"/>
                </a:solidFill>
                <a:latin typeface="Arial" panose="020B0604020202020204" pitchFamily="34" charset="0"/>
              </a:rPr>
              <a:t>This work was supported in part by the U.S. DOE (contract No. DE-AC02-05CH11231) and in part by the NIH (NIBIB grant No. R01-EB006085).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fr-FR" sz="1800" b="1">
                <a:solidFill>
                  <a:srgbClr val="000000"/>
                </a:solidFill>
                <a:latin typeface="Arial" panose="020B0604020202020204" pitchFamily="34" charset="0"/>
              </a:rPr>
              <a:t>Thanks to M. Ullisch and W.-S. Choong of LBNL, M. Casey, J. Young, and B. Bendriem of Siemens Medical Solutions, and Y. Hämisch of Philips.</a:t>
            </a:r>
          </a:p>
        </p:txBody>
      </p:sp>
      <p:pic>
        <p:nvPicPr>
          <p:cNvPr id="88071" name="Image 7" descr="Capture d’écran 2018-07-09 à 09.28.57.png">
            <a:extLst>
              <a:ext uri="{FF2B5EF4-FFF2-40B4-BE49-F238E27FC236}">
                <a16:creationId xmlns:a16="http://schemas.microsoft.com/office/drawing/2014/main" id="{CEC0875E-001D-99D7-8F1C-2D10321820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6" y="3644900"/>
            <a:ext cx="15843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C1FD6-8E45-3E99-0DEF-F1D56821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of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2100E0-5046-6813-807E-53B38CF5D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Rough guideline: </a:t>
            </a:r>
            <a:r>
              <a:rPr lang="en-US" b="1" dirty="0"/>
              <a:t>1 slide per minute</a:t>
            </a:r>
          </a:p>
          <a:p>
            <a:r>
              <a:rPr lang="en-US" dirty="0"/>
              <a:t>Longer talks: -10-20%</a:t>
            </a:r>
          </a:p>
          <a:p>
            <a:r>
              <a:rPr lang="en-US" dirty="0"/>
              <a:t>Don’t put too much on too few slides</a:t>
            </a:r>
          </a:p>
          <a:p>
            <a:r>
              <a:rPr lang="en-US" dirty="0"/>
              <a:t>Concentrate on </a:t>
            </a:r>
            <a:r>
              <a:rPr lang="en-US" b="1" dirty="0"/>
              <a:t>main message</a:t>
            </a:r>
            <a:endParaRPr lang="en-US" dirty="0"/>
          </a:p>
          <a:p>
            <a:r>
              <a:rPr lang="en-US" dirty="0"/>
              <a:t>For tomorrow: Aim at </a:t>
            </a:r>
            <a:r>
              <a:rPr lang="en-US" b="1" dirty="0"/>
              <a:t>5 mins </a:t>
            </a:r>
            <a:r>
              <a:rPr lang="en-US" dirty="0"/>
              <a:t>/ 5 slides</a:t>
            </a:r>
          </a:p>
        </p:txBody>
      </p:sp>
    </p:spTree>
    <p:extLst>
      <p:ext uri="{BB962C8B-B14F-4D97-AF65-F5344CB8AC3E}">
        <p14:creationId xmlns:p14="http://schemas.microsoft.com/office/powerpoint/2010/main" val="2053502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A0DDE-EEAE-5669-5E01-2D1496973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your </a:t>
            </a:r>
            <a:r>
              <a:rPr lang="en-US" b="1" dirty="0"/>
              <a:t>message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07AAC-417F-D420-23B0-F3A66AA50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</a:t>
            </a:r>
            <a:r>
              <a:rPr lang="en-US" b="1" dirty="0"/>
              <a:t>not</a:t>
            </a:r>
            <a:r>
              <a:rPr lang="en-US" dirty="0"/>
              <a:t> the “</a:t>
            </a:r>
            <a:r>
              <a:rPr lang="en-US" b="1" dirty="0"/>
              <a:t>what</a:t>
            </a:r>
            <a:r>
              <a:rPr lang="en-US" dirty="0"/>
              <a:t>”</a:t>
            </a:r>
          </a:p>
          <a:p>
            <a:r>
              <a:rPr lang="en-US" dirty="0"/>
              <a:t>It is the “</a:t>
            </a:r>
            <a:r>
              <a:rPr lang="en-US" b="1" dirty="0"/>
              <a:t>so what</a:t>
            </a:r>
            <a:r>
              <a:rPr lang="en-US" dirty="0"/>
              <a:t>”</a:t>
            </a:r>
          </a:p>
          <a:p>
            <a:r>
              <a:rPr lang="en-US" dirty="0"/>
              <a:t>Putting the “so what” on your slide is very </a:t>
            </a:r>
            <a:r>
              <a:rPr lang="en-US" b="1" dirty="0"/>
              <a:t>important</a:t>
            </a:r>
          </a:p>
          <a:p>
            <a:r>
              <a:rPr lang="en-US" dirty="0"/>
              <a:t>Slide can also be understood </a:t>
            </a:r>
            <a:r>
              <a:rPr lang="en-US" b="1" dirty="0"/>
              <a:t>offline</a:t>
            </a:r>
          </a:p>
          <a:p>
            <a:r>
              <a:rPr lang="en-US" dirty="0"/>
              <a:t>Message can even be in the</a:t>
            </a:r>
            <a:r>
              <a:rPr lang="en-US" b="1" dirty="0"/>
              <a:t> title</a:t>
            </a:r>
          </a:p>
          <a:p>
            <a:r>
              <a:rPr lang="en-US" b="1" dirty="0"/>
              <a:t>Concentrate</a:t>
            </a:r>
            <a:r>
              <a:rPr lang="en-US" dirty="0"/>
              <a:t> on your </a:t>
            </a:r>
            <a:r>
              <a:rPr lang="en-US" b="1" dirty="0"/>
              <a:t>message</a:t>
            </a:r>
          </a:p>
        </p:txBody>
      </p:sp>
    </p:spTree>
    <p:extLst>
      <p:ext uri="{BB962C8B-B14F-4D97-AF65-F5344CB8AC3E}">
        <p14:creationId xmlns:p14="http://schemas.microsoft.com/office/powerpoint/2010/main" val="4083340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4A80E-D738-E641-BCB4-A4C75AD0B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Digitization: Flash ADC 1-bit and 2-bit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297A9-C654-6349-B486-777DCF8887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6</a:t>
            </a:fld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5C5E9F1-E66E-3447-B931-0C93F3DD7AC5}"/>
              </a:ext>
            </a:extLst>
          </p:cNvPr>
          <p:cNvGrpSpPr/>
          <p:nvPr/>
        </p:nvGrpSpPr>
        <p:grpSpPr>
          <a:xfrm>
            <a:off x="456673" y="1722651"/>
            <a:ext cx="3460315" cy="4379415"/>
            <a:chOff x="251520" y="1268760"/>
            <a:chExt cx="3456384" cy="4824536"/>
          </a:xfrm>
        </p:grpSpPr>
        <p:cxnSp>
          <p:nvCxnSpPr>
            <p:cNvPr id="5" name="Straight Connector 3">
              <a:extLst>
                <a:ext uri="{FF2B5EF4-FFF2-40B4-BE49-F238E27FC236}">
                  <a16:creationId xmlns:a16="http://schemas.microsoft.com/office/drawing/2014/main" id="{FBE2C050-BF51-234F-AF20-63001B2A201F}"/>
                </a:ext>
              </a:extLst>
            </p:cNvPr>
            <p:cNvCxnSpPr>
              <a:cxnSpLocks noChangeShapeType="1"/>
              <a:stCxn id="6" idx="6"/>
            </p:cNvCxnSpPr>
            <p:nvPr/>
          </p:nvCxnSpPr>
          <p:spPr bwMode="auto">
            <a:xfrm>
              <a:off x="612453" y="3500661"/>
              <a:ext cx="1871315" cy="3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E8EC5F20-EBD3-CE4A-AC0D-7A83FEEB8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28" y="3356992"/>
              <a:ext cx="288925" cy="28733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67">
                <a:latin typeface="Times" charset="0"/>
              </a:endParaRPr>
            </a:p>
          </p:txBody>
        </p:sp>
        <p:sp>
          <p:nvSpPr>
            <p:cNvPr id="7" name="Isosceles Triangle 5">
              <a:extLst>
                <a:ext uri="{FF2B5EF4-FFF2-40B4-BE49-F238E27FC236}">
                  <a16:creationId xmlns:a16="http://schemas.microsoft.com/office/drawing/2014/main" id="{6C7E03FC-A2A5-A640-91B5-8112CA9C9C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75818" y="3320926"/>
              <a:ext cx="1008062" cy="792162"/>
            </a:xfrm>
            <a:prstGeom prst="triangle">
              <a:avLst>
                <a:gd name="adj" fmla="val 50000"/>
              </a:avLst>
            </a:prstGeom>
            <a:solidFill>
              <a:srgbClr val="6DB56C"/>
            </a:solidFill>
            <a:ln w="28575" cmpd="sng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67">
                <a:latin typeface="Times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89381A0-ABBD-A54A-B6CC-178000B095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31640" y="4005064"/>
              <a:ext cx="11518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Box 13">
              <a:extLst>
                <a:ext uri="{FF2B5EF4-FFF2-40B4-BE49-F238E27FC236}">
                  <a16:creationId xmlns:a16="http://schemas.microsoft.com/office/drawing/2014/main" id="{F628FC2A-99E1-EB4C-8E85-3553E0C591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7665" y="4077071"/>
              <a:ext cx="856184" cy="305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200" dirty="0"/>
                <a:t>Threshold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2B6CE54-E593-1440-A4EB-333C9D1D617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56793" y="3933701"/>
              <a:ext cx="1428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12">
              <a:extLst>
                <a:ext uri="{FF2B5EF4-FFF2-40B4-BE49-F238E27FC236}">
                  <a16:creationId xmlns:a16="http://schemas.microsoft.com/office/drawing/2014/main" id="{B74DA67E-115E-6047-8939-C3DF142F72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699668" y="3644776"/>
              <a:ext cx="144462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Connector 18">
              <a:extLst>
                <a:ext uri="{FF2B5EF4-FFF2-40B4-BE49-F238E27FC236}">
                  <a16:creationId xmlns:a16="http://schemas.microsoft.com/office/drawing/2014/main" id="{D889C397-8C5E-5B4F-B41A-5BD908B1D0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44130" y="3644776"/>
              <a:ext cx="1444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19">
              <a:extLst>
                <a:ext uri="{FF2B5EF4-FFF2-40B4-BE49-F238E27FC236}">
                  <a16:creationId xmlns:a16="http://schemas.microsoft.com/office/drawing/2014/main" id="{EB200450-D3EA-1040-9189-D00D9A900AD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699668" y="3789238"/>
              <a:ext cx="1444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Connector 24">
              <a:extLst>
                <a:ext uri="{FF2B5EF4-FFF2-40B4-BE49-F238E27FC236}">
                  <a16:creationId xmlns:a16="http://schemas.microsoft.com/office/drawing/2014/main" id="{64FC7BEF-B644-0542-8F3A-4399A81BC11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1700810"/>
              <a:ext cx="0" cy="6480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Connector 24">
              <a:extLst>
                <a:ext uri="{FF2B5EF4-FFF2-40B4-BE49-F238E27FC236}">
                  <a16:creationId xmlns:a16="http://schemas.microsoft.com/office/drawing/2014/main" id="{D0AB5270-45F4-1C47-A540-A30AB0B2C06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331640" y="2348880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24">
              <a:extLst>
                <a:ext uri="{FF2B5EF4-FFF2-40B4-BE49-F238E27FC236}">
                  <a16:creationId xmlns:a16="http://schemas.microsoft.com/office/drawing/2014/main" id="{F1D79507-7135-FD4C-A603-44A952900D6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2420889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24">
              <a:extLst>
                <a:ext uri="{FF2B5EF4-FFF2-40B4-BE49-F238E27FC236}">
                  <a16:creationId xmlns:a16="http://schemas.microsoft.com/office/drawing/2014/main" id="{CC5B6D88-6F83-CF41-93DB-84E045DF5A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2564904"/>
              <a:ext cx="288032" cy="1440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24">
              <a:extLst>
                <a:ext uri="{FF2B5EF4-FFF2-40B4-BE49-F238E27FC236}">
                  <a16:creationId xmlns:a16="http://schemas.microsoft.com/office/drawing/2014/main" id="{A7702739-36C8-BA4E-9FFD-AC81B1B8161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2708920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24">
              <a:extLst>
                <a:ext uri="{FF2B5EF4-FFF2-40B4-BE49-F238E27FC236}">
                  <a16:creationId xmlns:a16="http://schemas.microsoft.com/office/drawing/2014/main" id="{48D280ED-E1BE-1C44-BAC8-9EF302302B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2852936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24">
              <a:extLst>
                <a:ext uri="{FF2B5EF4-FFF2-40B4-BE49-F238E27FC236}">
                  <a16:creationId xmlns:a16="http://schemas.microsoft.com/office/drawing/2014/main" id="{71F92D41-8150-7C44-B46B-0BE8CCAE00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2924944"/>
              <a:ext cx="0" cy="1800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24">
              <a:extLst>
                <a:ext uri="{FF2B5EF4-FFF2-40B4-BE49-F238E27FC236}">
                  <a16:creationId xmlns:a16="http://schemas.microsoft.com/office/drawing/2014/main" id="{645B0A82-650A-1A4A-9A46-46FDD52BB2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331640" y="4725144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Connector 24">
              <a:extLst>
                <a:ext uri="{FF2B5EF4-FFF2-40B4-BE49-F238E27FC236}">
                  <a16:creationId xmlns:a16="http://schemas.microsoft.com/office/drawing/2014/main" id="{8927382B-C95A-7A43-B2D7-C6CE0CCAB58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4797153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Connector 24">
              <a:extLst>
                <a:ext uri="{FF2B5EF4-FFF2-40B4-BE49-F238E27FC236}">
                  <a16:creationId xmlns:a16="http://schemas.microsoft.com/office/drawing/2014/main" id="{596C84F8-0F32-1044-A7A3-CDF22CA20E1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4941168"/>
              <a:ext cx="288032" cy="1440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24">
              <a:extLst>
                <a:ext uri="{FF2B5EF4-FFF2-40B4-BE49-F238E27FC236}">
                  <a16:creationId xmlns:a16="http://schemas.microsoft.com/office/drawing/2014/main" id="{5064622A-7B95-0947-A228-1AF3E778E46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5085184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43B9432-1275-F048-B81E-052957536E7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5229200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Straight Connector 24">
              <a:extLst>
                <a:ext uri="{FF2B5EF4-FFF2-40B4-BE49-F238E27FC236}">
                  <a16:creationId xmlns:a16="http://schemas.microsoft.com/office/drawing/2014/main" id="{99501305-AAE6-444F-A91D-60B90B947D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5301208"/>
              <a:ext cx="0" cy="6480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Connector 24">
              <a:extLst>
                <a:ext uri="{FF2B5EF4-FFF2-40B4-BE49-F238E27FC236}">
                  <a16:creationId xmlns:a16="http://schemas.microsoft.com/office/drawing/2014/main" id="{1B032BA3-BA46-6C47-BC9D-913EFE5BF3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15616" y="5949280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Straight Connector 24">
              <a:extLst>
                <a:ext uri="{FF2B5EF4-FFF2-40B4-BE49-F238E27FC236}">
                  <a16:creationId xmlns:a16="http://schemas.microsoft.com/office/drawing/2014/main" id="{C51805EE-619C-314D-BD37-181FF0ADAD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87624" y="602128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Straight Connector 24">
              <a:extLst>
                <a:ext uri="{FF2B5EF4-FFF2-40B4-BE49-F238E27FC236}">
                  <a16:creationId xmlns:a16="http://schemas.microsoft.com/office/drawing/2014/main" id="{1A40D267-7531-8046-95D7-B3F29C2FF77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59632" y="6093296"/>
              <a:ext cx="1440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Straight Connector 24">
              <a:extLst>
                <a:ext uri="{FF2B5EF4-FFF2-40B4-BE49-F238E27FC236}">
                  <a16:creationId xmlns:a16="http://schemas.microsoft.com/office/drawing/2014/main" id="{2FFE0BB8-FAC6-7342-8FB5-6A430A5A60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15616" y="1700808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CFA7B53-898A-2C43-A572-CB1FD7C368C1}"/>
                </a:ext>
              </a:extLst>
            </p:cNvPr>
            <p:cNvSpPr txBox="1"/>
            <p:nvPr/>
          </p:nvSpPr>
          <p:spPr>
            <a:xfrm>
              <a:off x="1043608" y="1340768"/>
              <a:ext cx="464664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</a:t>
              </a:r>
              <a:r>
                <a:rPr lang="en-US" sz="1400" baseline="-25000" dirty="0"/>
                <a:t>REF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FF6DA2A-1CC3-A241-8954-1766AC8B2BCF}"/>
                </a:ext>
              </a:extLst>
            </p:cNvPr>
            <p:cNvSpPr/>
            <p:nvPr/>
          </p:nvSpPr>
          <p:spPr>
            <a:xfrm>
              <a:off x="1294433" y="3972297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67">
                <a:latin typeface="Times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C8A3E7C-FCF8-B144-B420-CEDFD7F0830E}"/>
                </a:ext>
              </a:extLst>
            </p:cNvPr>
            <p:cNvSpPr txBox="1"/>
            <p:nvPr/>
          </p:nvSpPr>
          <p:spPr>
            <a:xfrm>
              <a:off x="251520" y="2924944"/>
              <a:ext cx="394212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</a:t>
              </a:r>
              <a:r>
                <a:rPr lang="en-US" sz="1400" baseline="-25000" dirty="0"/>
                <a:t>IN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75EBC26-3CFC-7640-8831-8FE1B891524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275856" y="3717032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6C38ED1-05DB-684E-8C23-4B669E55F687}"/>
                </a:ext>
              </a:extLst>
            </p:cNvPr>
            <p:cNvSpPr txBox="1"/>
            <p:nvPr/>
          </p:nvSpPr>
          <p:spPr>
            <a:xfrm>
              <a:off x="3347864" y="3356993"/>
              <a:ext cx="282129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DC1AF6A-01C8-EF49-B20A-E13C468E8786}"/>
                </a:ext>
              </a:extLst>
            </p:cNvPr>
            <p:cNvSpPr txBox="1"/>
            <p:nvPr/>
          </p:nvSpPr>
          <p:spPr>
            <a:xfrm>
              <a:off x="1835696" y="1268760"/>
              <a:ext cx="1800201" cy="77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/>
                <a:t>1-Bit Flash</a:t>
              </a:r>
            </a:p>
            <a:p>
              <a:pPr algn="ctr"/>
              <a:r>
                <a:rPr lang="en-US" sz="1333" dirty="0"/>
                <a:t>Analog to Digital</a:t>
              </a:r>
            </a:p>
            <a:p>
              <a:pPr algn="ctr"/>
              <a:r>
                <a:rPr lang="en-US" sz="1333" dirty="0"/>
                <a:t>Converter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5E501DC-0871-534C-8ABF-77A780C54291}"/>
                </a:ext>
              </a:extLst>
            </p:cNvPr>
            <p:cNvSpPr txBox="1"/>
            <p:nvPr/>
          </p:nvSpPr>
          <p:spPr>
            <a:xfrm>
              <a:off x="755576" y="2348879"/>
              <a:ext cx="282129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77A46C-FD1E-0A4C-9640-CCE9F2FC6503}"/>
                </a:ext>
              </a:extLst>
            </p:cNvPr>
            <p:cNvSpPr txBox="1"/>
            <p:nvPr/>
          </p:nvSpPr>
          <p:spPr>
            <a:xfrm>
              <a:off x="755576" y="4869160"/>
              <a:ext cx="282129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</a:t>
              </a: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91602910-B5FF-EE41-8990-F28CC0067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989" y="1488073"/>
            <a:ext cx="4951720" cy="478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78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4A80E-D738-E641-BCB4-A4C75AD0B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Digitization: Flash ADC 1-bit and 2-bit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297A9-C654-6349-B486-777DCF8887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7</a:t>
            </a:fld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5C5E9F1-E66E-3447-B931-0C93F3DD7AC5}"/>
              </a:ext>
            </a:extLst>
          </p:cNvPr>
          <p:cNvGrpSpPr/>
          <p:nvPr/>
        </p:nvGrpSpPr>
        <p:grpSpPr>
          <a:xfrm>
            <a:off x="456673" y="1722651"/>
            <a:ext cx="3460315" cy="4379415"/>
            <a:chOff x="251520" y="1268760"/>
            <a:chExt cx="3456384" cy="4824536"/>
          </a:xfrm>
        </p:grpSpPr>
        <p:cxnSp>
          <p:nvCxnSpPr>
            <p:cNvPr id="5" name="Straight Connector 3">
              <a:extLst>
                <a:ext uri="{FF2B5EF4-FFF2-40B4-BE49-F238E27FC236}">
                  <a16:creationId xmlns:a16="http://schemas.microsoft.com/office/drawing/2014/main" id="{FBE2C050-BF51-234F-AF20-63001B2A201F}"/>
                </a:ext>
              </a:extLst>
            </p:cNvPr>
            <p:cNvCxnSpPr>
              <a:cxnSpLocks noChangeShapeType="1"/>
              <a:stCxn id="6" idx="6"/>
            </p:cNvCxnSpPr>
            <p:nvPr/>
          </p:nvCxnSpPr>
          <p:spPr bwMode="auto">
            <a:xfrm>
              <a:off x="612453" y="3500661"/>
              <a:ext cx="1871315" cy="3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E8EC5F20-EBD3-CE4A-AC0D-7A83FEEB8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28" y="3356992"/>
              <a:ext cx="288925" cy="28733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67">
                <a:latin typeface="Times" charset="0"/>
              </a:endParaRPr>
            </a:p>
          </p:txBody>
        </p:sp>
        <p:sp>
          <p:nvSpPr>
            <p:cNvPr id="7" name="Isosceles Triangle 5">
              <a:extLst>
                <a:ext uri="{FF2B5EF4-FFF2-40B4-BE49-F238E27FC236}">
                  <a16:creationId xmlns:a16="http://schemas.microsoft.com/office/drawing/2014/main" id="{6C7E03FC-A2A5-A640-91B5-8112CA9C9C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75818" y="3320926"/>
              <a:ext cx="1008062" cy="792162"/>
            </a:xfrm>
            <a:prstGeom prst="triangle">
              <a:avLst>
                <a:gd name="adj" fmla="val 50000"/>
              </a:avLst>
            </a:prstGeom>
            <a:solidFill>
              <a:srgbClr val="6DB56C"/>
            </a:solidFill>
            <a:ln w="28575" cmpd="sng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67">
                <a:latin typeface="Times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89381A0-ABBD-A54A-B6CC-178000B095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31640" y="4005064"/>
              <a:ext cx="11518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Box 13">
              <a:extLst>
                <a:ext uri="{FF2B5EF4-FFF2-40B4-BE49-F238E27FC236}">
                  <a16:creationId xmlns:a16="http://schemas.microsoft.com/office/drawing/2014/main" id="{F628FC2A-99E1-EB4C-8E85-3553E0C591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7665" y="4077071"/>
              <a:ext cx="856184" cy="305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200" dirty="0"/>
                <a:t>Threshold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2B6CE54-E593-1440-A4EB-333C9D1D617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56793" y="3933701"/>
              <a:ext cx="1428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12">
              <a:extLst>
                <a:ext uri="{FF2B5EF4-FFF2-40B4-BE49-F238E27FC236}">
                  <a16:creationId xmlns:a16="http://schemas.microsoft.com/office/drawing/2014/main" id="{B74DA67E-115E-6047-8939-C3DF142F72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699668" y="3644776"/>
              <a:ext cx="144462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Connector 18">
              <a:extLst>
                <a:ext uri="{FF2B5EF4-FFF2-40B4-BE49-F238E27FC236}">
                  <a16:creationId xmlns:a16="http://schemas.microsoft.com/office/drawing/2014/main" id="{D889C397-8C5E-5B4F-B41A-5BD908B1D0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44130" y="3644776"/>
              <a:ext cx="1444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19">
              <a:extLst>
                <a:ext uri="{FF2B5EF4-FFF2-40B4-BE49-F238E27FC236}">
                  <a16:creationId xmlns:a16="http://schemas.microsoft.com/office/drawing/2014/main" id="{EB200450-D3EA-1040-9189-D00D9A900AD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699668" y="3789238"/>
              <a:ext cx="1444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Connector 24">
              <a:extLst>
                <a:ext uri="{FF2B5EF4-FFF2-40B4-BE49-F238E27FC236}">
                  <a16:creationId xmlns:a16="http://schemas.microsoft.com/office/drawing/2014/main" id="{64FC7BEF-B644-0542-8F3A-4399A81BC11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1700810"/>
              <a:ext cx="0" cy="6480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Connector 24">
              <a:extLst>
                <a:ext uri="{FF2B5EF4-FFF2-40B4-BE49-F238E27FC236}">
                  <a16:creationId xmlns:a16="http://schemas.microsoft.com/office/drawing/2014/main" id="{D0AB5270-45F4-1C47-A540-A30AB0B2C06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331640" y="2348880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24">
              <a:extLst>
                <a:ext uri="{FF2B5EF4-FFF2-40B4-BE49-F238E27FC236}">
                  <a16:creationId xmlns:a16="http://schemas.microsoft.com/office/drawing/2014/main" id="{F1D79507-7135-FD4C-A603-44A952900D6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2420889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Connector 24">
              <a:extLst>
                <a:ext uri="{FF2B5EF4-FFF2-40B4-BE49-F238E27FC236}">
                  <a16:creationId xmlns:a16="http://schemas.microsoft.com/office/drawing/2014/main" id="{CC5B6D88-6F83-CF41-93DB-84E045DF5A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2564904"/>
              <a:ext cx="288032" cy="1440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24">
              <a:extLst>
                <a:ext uri="{FF2B5EF4-FFF2-40B4-BE49-F238E27FC236}">
                  <a16:creationId xmlns:a16="http://schemas.microsoft.com/office/drawing/2014/main" id="{A7702739-36C8-BA4E-9FFD-AC81B1B8161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2708920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24">
              <a:extLst>
                <a:ext uri="{FF2B5EF4-FFF2-40B4-BE49-F238E27FC236}">
                  <a16:creationId xmlns:a16="http://schemas.microsoft.com/office/drawing/2014/main" id="{48D280ED-E1BE-1C44-BAC8-9EF302302B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2852936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24">
              <a:extLst>
                <a:ext uri="{FF2B5EF4-FFF2-40B4-BE49-F238E27FC236}">
                  <a16:creationId xmlns:a16="http://schemas.microsoft.com/office/drawing/2014/main" id="{71F92D41-8150-7C44-B46B-0BE8CCAE00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2924944"/>
              <a:ext cx="0" cy="1800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24">
              <a:extLst>
                <a:ext uri="{FF2B5EF4-FFF2-40B4-BE49-F238E27FC236}">
                  <a16:creationId xmlns:a16="http://schemas.microsoft.com/office/drawing/2014/main" id="{645B0A82-650A-1A4A-9A46-46FDD52BB2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331640" y="4725144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Connector 24">
              <a:extLst>
                <a:ext uri="{FF2B5EF4-FFF2-40B4-BE49-F238E27FC236}">
                  <a16:creationId xmlns:a16="http://schemas.microsoft.com/office/drawing/2014/main" id="{8927382B-C95A-7A43-B2D7-C6CE0CCAB58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4797153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Connector 24">
              <a:extLst>
                <a:ext uri="{FF2B5EF4-FFF2-40B4-BE49-F238E27FC236}">
                  <a16:creationId xmlns:a16="http://schemas.microsoft.com/office/drawing/2014/main" id="{596C84F8-0F32-1044-A7A3-CDF22CA20E1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4941168"/>
              <a:ext cx="288032" cy="1440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24">
              <a:extLst>
                <a:ext uri="{FF2B5EF4-FFF2-40B4-BE49-F238E27FC236}">
                  <a16:creationId xmlns:a16="http://schemas.microsoft.com/office/drawing/2014/main" id="{5064622A-7B95-0947-A228-1AF3E778E46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5085184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43B9432-1275-F048-B81E-052957536E7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5229200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Straight Connector 24">
              <a:extLst>
                <a:ext uri="{FF2B5EF4-FFF2-40B4-BE49-F238E27FC236}">
                  <a16:creationId xmlns:a16="http://schemas.microsoft.com/office/drawing/2014/main" id="{99501305-AAE6-444F-A91D-60B90B947D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5301208"/>
              <a:ext cx="0" cy="6480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Connector 24">
              <a:extLst>
                <a:ext uri="{FF2B5EF4-FFF2-40B4-BE49-F238E27FC236}">
                  <a16:creationId xmlns:a16="http://schemas.microsoft.com/office/drawing/2014/main" id="{1B032BA3-BA46-6C47-BC9D-913EFE5BF3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15616" y="5949280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Straight Connector 24">
              <a:extLst>
                <a:ext uri="{FF2B5EF4-FFF2-40B4-BE49-F238E27FC236}">
                  <a16:creationId xmlns:a16="http://schemas.microsoft.com/office/drawing/2014/main" id="{C51805EE-619C-314D-BD37-181FF0ADAD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87624" y="602128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Straight Connector 24">
              <a:extLst>
                <a:ext uri="{FF2B5EF4-FFF2-40B4-BE49-F238E27FC236}">
                  <a16:creationId xmlns:a16="http://schemas.microsoft.com/office/drawing/2014/main" id="{1A40D267-7531-8046-95D7-B3F29C2FF77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59632" y="6093296"/>
              <a:ext cx="1440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Straight Connector 24">
              <a:extLst>
                <a:ext uri="{FF2B5EF4-FFF2-40B4-BE49-F238E27FC236}">
                  <a16:creationId xmlns:a16="http://schemas.microsoft.com/office/drawing/2014/main" id="{2FFE0BB8-FAC6-7342-8FB5-6A430A5A60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15616" y="1700808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CFA7B53-898A-2C43-A572-CB1FD7C368C1}"/>
                </a:ext>
              </a:extLst>
            </p:cNvPr>
            <p:cNvSpPr txBox="1"/>
            <p:nvPr/>
          </p:nvSpPr>
          <p:spPr>
            <a:xfrm>
              <a:off x="1043608" y="1340768"/>
              <a:ext cx="464664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</a:t>
              </a:r>
              <a:r>
                <a:rPr lang="en-US" sz="1400" baseline="-25000" dirty="0"/>
                <a:t>REF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FF6DA2A-1CC3-A241-8954-1766AC8B2BCF}"/>
                </a:ext>
              </a:extLst>
            </p:cNvPr>
            <p:cNvSpPr/>
            <p:nvPr/>
          </p:nvSpPr>
          <p:spPr>
            <a:xfrm>
              <a:off x="1294433" y="3972297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67">
                <a:latin typeface="Times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C8A3E7C-FCF8-B144-B420-CEDFD7F0830E}"/>
                </a:ext>
              </a:extLst>
            </p:cNvPr>
            <p:cNvSpPr txBox="1"/>
            <p:nvPr/>
          </p:nvSpPr>
          <p:spPr>
            <a:xfrm>
              <a:off x="251520" y="2924944"/>
              <a:ext cx="394212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</a:t>
              </a:r>
              <a:r>
                <a:rPr lang="en-US" sz="1400" baseline="-25000" dirty="0"/>
                <a:t>IN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75EBC26-3CFC-7640-8831-8FE1B891524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275856" y="3717032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6C38ED1-05DB-684E-8C23-4B669E55F687}"/>
                </a:ext>
              </a:extLst>
            </p:cNvPr>
            <p:cNvSpPr txBox="1"/>
            <p:nvPr/>
          </p:nvSpPr>
          <p:spPr>
            <a:xfrm>
              <a:off x="3347864" y="3356993"/>
              <a:ext cx="282129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DC1AF6A-01C8-EF49-B20A-E13C468E8786}"/>
                </a:ext>
              </a:extLst>
            </p:cNvPr>
            <p:cNvSpPr txBox="1"/>
            <p:nvPr/>
          </p:nvSpPr>
          <p:spPr>
            <a:xfrm>
              <a:off x="1835696" y="1268760"/>
              <a:ext cx="1800201" cy="77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/>
                <a:t>1-Bit Flash</a:t>
              </a:r>
            </a:p>
            <a:p>
              <a:pPr algn="ctr"/>
              <a:r>
                <a:rPr lang="en-US" sz="1333" dirty="0"/>
                <a:t>Analog to Digital</a:t>
              </a:r>
            </a:p>
            <a:p>
              <a:pPr algn="ctr"/>
              <a:r>
                <a:rPr lang="en-US" sz="1333" dirty="0"/>
                <a:t>Converter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5E501DC-0871-534C-8ABF-77A780C54291}"/>
                </a:ext>
              </a:extLst>
            </p:cNvPr>
            <p:cNvSpPr txBox="1"/>
            <p:nvPr/>
          </p:nvSpPr>
          <p:spPr>
            <a:xfrm>
              <a:off x="755576" y="2348879"/>
              <a:ext cx="282129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77A46C-FD1E-0A4C-9640-CCE9F2FC6503}"/>
                </a:ext>
              </a:extLst>
            </p:cNvPr>
            <p:cNvSpPr txBox="1"/>
            <p:nvPr/>
          </p:nvSpPr>
          <p:spPr>
            <a:xfrm>
              <a:off x="755576" y="4869160"/>
              <a:ext cx="282129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</a:t>
              </a: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91602910-B5FF-EE41-8990-F28CC0067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913" y="1488074"/>
            <a:ext cx="4047795" cy="39090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7386B2-E3D5-D124-37C8-0D4E93BDBB4C}"/>
              </a:ext>
            </a:extLst>
          </p:cNvPr>
          <p:cNvSpPr txBox="1"/>
          <p:nvPr/>
        </p:nvSpPr>
        <p:spPr>
          <a:xfrm>
            <a:off x="2764971" y="6019800"/>
            <a:ext cx="7234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 Flash ADC can digitize a signal very fast without a clock</a:t>
            </a:r>
          </a:p>
        </p:txBody>
      </p:sp>
    </p:spTree>
    <p:extLst>
      <p:ext uri="{BB962C8B-B14F-4D97-AF65-F5344CB8AC3E}">
        <p14:creationId xmlns:p14="http://schemas.microsoft.com/office/powerpoint/2010/main" val="1146889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4A80E-D738-E641-BCB4-A4C75AD0B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Flash ADC can digitize very quickly without clock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297A9-C654-6349-B486-777DCF8887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8</a:t>
            </a:fld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5C5E9F1-E66E-3447-B931-0C93F3DD7AC5}"/>
              </a:ext>
            </a:extLst>
          </p:cNvPr>
          <p:cNvGrpSpPr/>
          <p:nvPr/>
        </p:nvGrpSpPr>
        <p:grpSpPr>
          <a:xfrm>
            <a:off x="456673" y="1722651"/>
            <a:ext cx="3460315" cy="4379415"/>
            <a:chOff x="251520" y="1268760"/>
            <a:chExt cx="3456384" cy="4824536"/>
          </a:xfrm>
        </p:grpSpPr>
        <p:cxnSp>
          <p:nvCxnSpPr>
            <p:cNvPr id="5" name="Straight Connector 3">
              <a:extLst>
                <a:ext uri="{FF2B5EF4-FFF2-40B4-BE49-F238E27FC236}">
                  <a16:creationId xmlns:a16="http://schemas.microsoft.com/office/drawing/2014/main" id="{FBE2C050-BF51-234F-AF20-63001B2A201F}"/>
                </a:ext>
              </a:extLst>
            </p:cNvPr>
            <p:cNvCxnSpPr>
              <a:cxnSpLocks noChangeShapeType="1"/>
              <a:stCxn id="6" idx="6"/>
            </p:cNvCxnSpPr>
            <p:nvPr/>
          </p:nvCxnSpPr>
          <p:spPr bwMode="auto">
            <a:xfrm>
              <a:off x="612453" y="3500661"/>
              <a:ext cx="1871315" cy="3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E8EC5F20-EBD3-CE4A-AC0D-7A83FEEB8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28" y="3356992"/>
              <a:ext cx="288925" cy="28733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67">
                <a:latin typeface="Times" charset="0"/>
              </a:endParaRPr>
            </a:p>
          </p:txBody>
        </p:sp>
        <p:sp>
          <p:nvSpPr>
            <p:cNvPr id="7" name="Isosceles Triangle 5">
              <a:extLst>
                <a:ext uri="{FF2B5EF4-FFF2-40B4-BE49-F238E27FC236}">
                  <a16:creationId xmlns:a16="http://schemas.microsoft.com/office/drawing/2014/main" id="{6C7E03FC-A2A5-A640-91B5-8112CA9C9C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75818" y="3320926"/>
              <a:ext cx="1008062" cy="792162"/>
            </a:xfrm>
            <a:prstGeom prst="triangle">
              <a:avLst>
                <a:gd name="adj" fmla="val 50000"/>
              </a:avLst>
            </a:prstGeom>
            <a:solidFill>
              <a:srgbClr val="6DB56C"/>
            </a:solidFill>
            <a:ln w="28575" cmpd="sng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67">
                <a:latin typeface="Times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89381A0-ABBD-A54A-B6CC-178000B095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31640" y="4005064"/>
              <a:ext cx="11518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9" name="TextBox 13">
              <a:extLst>
                <a:ext uri="{FF2B5EF4-FFF2-40B4-BE49-F238E27FC236}">
                  <a16:creationId xmlns:a16="http://schemas.microsoft.com/office/drawing/2014/main" id="{F628FC2A-99E1-EB4C-8E85-3553E0C591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7665" y="4077071"/>
              <a:ext cx="856184" cy="305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200" dirty="0"/>
                <a:t>Threshold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2B6CE54-E593-1440-A4EB-333C9D1D617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56793" y="3933701"/>
              <a:ext cx="1428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1" name="Straight Connector 12">
              <a:extLst>
                <a:ext uri="{FF2B5EF4-FFF2-40B4-BE49-F238E27FC236}">
                  <a16:creationId xmlns:a16="http://schemas.microsoft.com/office/drawing/2014/main" id="{B74DA67E-115E-6047-8939-C3DF142F72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699668" y="3644776"/>
              <a:ext cx="144462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2" name="Straight Connector 18">
              <a:extLst>
                <a:ext uri="{FF2B5EF4-FFF2-40B4-BE49-F238E27FC236}">
                  <a16:creationId xmlns:a16="http://schemas.microsoft.com/office/drawing/2014/main" id="{D889C397-8C5E-5B4F-B41A-5BD908B1D0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44130" y="3644776"/>
              <a:ext cx="1444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3" name="Straight Connector 19">
              <a:extLst>
                <a:ext uri="{FF2B5EF4-FFF2-40B4-BE49-F238E27FC236}">
                  <a16:creationId xmlns:a16="http://schemas.microsoft.com/office/drawing/2014/main" id="{EB200450-D3EA-1040-9189-D00D9A900AD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699668" y="3789238"/>
              <a:ext cx="1444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4" name="Straight Connector 24">
              <a:extLst>
                <a:ext uri="{FF2B5EF4-FFF2-40B4-BE49-F238E27FC236}">
                  <a16:creationId xmlns:a16="http://schemas.microsoft.com/office/drawing/2014/main" id="{64FC7BEF-B644-0542-8F3A-4399A81BC11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1700810"/>
              <a:ext cx="0" cy="6480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5" name="Straight Connector 24">
              <a:extLst>
                <a:ext uri="{FF2B5EF4-FFF2-40B4-BE49-F238E27FC236}">
                  <a16:creationId xmlns:a16="http://schemas.microsoft.com/office/drawing/2014/main" id="{D0AB5270-45F4-1C47-A540-A30AB0B2C06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331640" y="2348880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6" name="Straight Connector 24">
              <a:extLst>
                <a:ext uri="{FF2B5EF4-FFF2-40B4-BE49-F238E27FC236}">
                  <a16:creationId xmlns:a16="http://schemas.microsoft.com/office/drawing/2014/main" id="{F1D79507-7135-FD4C-A603-44A952900D6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2420889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" name="Straight Connector 24">
              <a:extLst>
                <a:ext uri="{FF2B5EF4-FFF2-40B4-BE49-F238E27FC236}">
                  <a16:creationId xmlns:a16="http://schemas.microsoft.com/office/drawing/2014/main" id="{CC5B6D88-6F83-CF41-93DB-84E045DF5A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2564904"/>
              <a:ext cx="288032" cy="1440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" name="Straight Connector 24">
              <a:extLst>
                <a:ext uri="{FF2B5EF4-FFF2-40B4-BE49-F238E27FC236}">
                  <a16:creationId xmlns:a16="http://schemas.microsoft.com/office/drawing/2014/main" id="{A7702739-36C8-BA4E-9FFD-AC81B1B8161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2708920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" name="Straight Connector 24">
              <a:extLst>
                <a:ext uri="{FF2B5EF4-FFF2-40B4-BE49-F238E27FC236}">
                  <a16:creationId xmlns:a16="http://schemas.microsoft.com/office/drawing/2014/main" id="{48D280ED-E1BE-1C44-BAC8-9EF302302B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2852936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" name="Straight Connector 24">
              <a:extLst>
                <a:ext uri="{FF2B5EF4-FFF2-40B4-BE49-F238E27FC236}">
                  <a16:creationId xmlns:a16="http://schemas.microsoft.com/office/drawing/2014/main" id="{71F92D41-8150-7C44-B46B-0BE8CCAE00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2924944"/>
              <a:ext cx="0" cy="1800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1" name="Straight Connector 24">
              <a:extLst>
                <a:ext uri="{FF2B5EF4-FFF2-40B4-BE49-F238E27FC236}">
                  <a16:creationId xmlns:a16="http://schemas.microsoft.com/office/drawing/2014/main" id="{645B0A82-650A-1A4A-9A46-46FDD52BB2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331640" y="4725144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" name="Straight Connector 24">
              <a:extLst>
                <a:ext uri="{FF2B5EF4-FFF2-40B4-BE49-F238E27FC236}">
                  <a16:creationId xmlns:a16="http://schemas.microsoft.com/office/drawing/2014/main" id="{8927382B-C95A-7A43-B2D7-C6CE0CCAB58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4797153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3" name="Straight Connector 24">
              <a:extLst>
                <a:ext uri="{FF2B5EF4-FFF2-40B4-BE49-F238E27FC236}">
                  <a16:creationId xmlns:a16="http://schemas.microsoft.com/office/drawing/2014/main" id="{596C84F8-0F32-1044-A7A3-CDF22CA20E1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4941168"/>
              <a:ext cx="288032" cy="1440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" name="Straight Connector 24">
              <a:extLst>
                <a:ext uri="{FF2B5EF4-FFF2-40B4-BE49-F238E27FC236}">
                  <a16:creationId xmlns:a16="http://schemas.microsoft.com/office/drawing/2014/main" id="{5064622A-7B95-0947-A228-1AF3E778E46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187624" y="5085184"/>
              <a:ext cx="288032" cy="1440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43B9432-1275-F048-B81E-052957536E7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87624" y="5229200"/>
              <a:ext cx="152400" cy="803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" name="Straight Connector 24">
              <a:extLst>
                <a:ext uri="{FF2B5EF4-FFF2-40B4-BE49-F238E27FC236}">
                  <a16:creationId xmlns:a16="http://schemas.microsoft.com/office/drawing/2014/main" id="{99501305-AAE6-444F-A91D-60B90B947D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331640" y="5301208"/>
              <a:ext cx="0" cy="6480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" name="Straight Connector 24">
              <a:extLst>
                <a:ext uri="{FF2B5EF4-FFF2-40B4-BE49-F238E27FC236}">
                  <a16:creationId xmlns:a16="http://schemas.microsoft.com/office/drawing/2014/main" id="{1B032BA3-BA46-6C47-BC9D-913EFE5BF3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15616" y="5949280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" name="Straight Connector 24">
              <a:extLst>
                <a:ext uri="{FF2B5EF4-FFF2-40B4-BE49-F238E27FC236}">
                  <a16:creationId xmlns:a16="http://schemas.microsoft.com/office/drawing/2014/main" id="{C51805EE-619C-314D-BD37-181FF0ADAD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87624" y="602128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" name="Straight Connector 24">
              <a:extLst>
                <a:ext uri="{FF2B5EF4-FFF2-40B4-BE49-F238E27FC236}">
                  <a16:creationId xmlns:a16="http://schemas.microsoft.com/office/drawing/2014/main" id="{1A40D267-7531-8046-95D7-B3F29C2FF77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59632" y="6093296"/>
              <a:ext cx="1440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0" name="Straight Connector 24">
              <a:extLst>
                <a:ext uri="{FF2B5EF4-FFF2-40B4-BE49-F238E27FC236}">
                  <a16:creationId xmlns:a16="http://schemas.microsoft.com/office/drawing/2014/main" id="{2FFE0BB8-FAC6-7342-8FB5-6A430A5A60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15616" y="1700808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CFA7B53-898A-2C43-A572-CB1FD7C368C1}"/>
                </a:ext>
              </a:extLst>
            </p:cNvPr>
            <p:cNvSpPr txBox="1"/>
            <p:nvPr/>
          </p:nvSpPr>
          <p:spPr>
            <a:xfrm>
              <a:off x="1043608" y="1340768"/>
              <a:ext cx="464664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</a:t>
              </a:r>
              <a:r>
                <a:rPr lang="en-US" sz="1400" baseline="-25000" dirty="0"/>
                <a:t>REF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FF6DA2A-1CC3-A241-8954-1766AC8B2BCF}"/>
                </a:ext>
              </a:extLst>
            </p:cNvPr>
            <p:cNvSpPr/>
            <p:nvPr/>
          </p:nvSpPr>
          <p:spPr>
            <a:xfrm>
              <a:off x="1294433" y="3972297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67">
                <a:latin typeface="Times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C8A3E7C-FCF8-B144-B420-CEDFD7F0830E}"/>
                </a:ext>
              </a:extLst>
            </p:cNvPr>
            <p:cNvSpPr txBox="1"/>
            <p:nvPr/>
          </p:nvSpPr>
          <p:spPr>
            <a:xfrm>
              <a:off x="251520" y="2924944"/>
              <a:ext cx="394212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</a:t>
              </a:r>
              <a:r>
                <a:rPr lang="en-US" sz="1400" baseline="-25000" dirty="0"/>
                <a:t>IN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75EBC26-3CFC-7640-8831-8FE1B891524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275856" y="3717032"/>
              <a:ext cx="432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6C38ED1-05DB-684E-8C23-4B669E55F687}"/>
                </a:ext>
              </a:extLst>
            </p:cNvPr>
            <p:cNvSpPr txBox="1"/>
            <p:nvPr/>
          </p:nvSpPr>
          <p:spPr>
            <a:xfrm>
              <a:off x="3347864" y="3356993"/>
              <a:ext cx="282129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DC1AF6A-01C8-EF49-B20A-E13C468E8786}"/>
                </a:ext>
              </a:extLst>
            </p:cNvPr>
            <p:cNvSpPr txBox="1"/>
            <p:nvPr/>
          </p:nvSpPr>
          <p:spPr>
            <a:xfrm>
              <a:off x="1835696" y="1268760"/>
              <a:ext cx="1800201" cy="77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/>
                <a:t>1-Bit Flash</a:t>
              </a:r>
            </a:p>
            <a:p>
              <a:pPr algn="ctr"/>
              <a:r>
                <a:rPr lang="en-US" sz="1333" dirty="0"/>
                <a:t>Analog to Digital</a:t>
              </a:r>
            </a:p>
            <a:p>
              <a:pPr algn="ctr"/>
              <a:r>
                <a:rPr lang="en-US" sz="1333" dirty="0"/>
                <a:t>Converter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5E501DC-0871-534C-8ABF-77A780C54291}"/>
                </a:ext>
              </a:extLst>
            </p:cNvPr>
            <p:cNvSpPr txBox="1"/>
            <p:nvPr/>
          </p:nvSpPr>
          <p:spPr>
            <a:xfrm>
              <a:off x="755576" y="2348879"/>
              <a:ext cx="282129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77A46C-FD1E-0A4C-9640-CCE9F2FC6503}"/>
                </a:ext>
              </a:extLst>
            </p:cNvPr>
            <p:cNvSpPr txBox="1"/>
            <p:nvPr/>
          </p:nvSpPr>
          <p:spPr>
            <a:xfrm>
              <a:off x="755576" y="4869160"/>
              <a:ext cx="282129" cy="339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</a:t>
              </a: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91602910-B5FF-EE41-8990-F28CC0067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989" y="1488073"/>
            <a:ext cx="4951720" cy="478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26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178" y="1066801"/>
            <a:ext cx="7196422" cy="54017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AF462C-642D-8102-6B93-CD16C3974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Presenting Plots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5F807-C5ED-8020-F785-A5F9F6582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933" y="1791759"/>
            <a:ext cx="4377267" cy="4351338"/>
          </a:xfrm>
        </p:spPr>
        <p:txBody>
          <a:bodyPr/>
          <a:lstStyle/>
          <a:p>
            <a:r>
              <a:rPr lang="en-US" dirty="0"/>
              <a:t>Labels need to be readable</a:t>
            </a:r>
          </a:p>
          <a:p>
            <a:r>
              <a:rPr lang="en-US" dirty="0"/>
              <a:t>Axis titles</a:t>
            </a:r>
          </a:p>
          <a:p>
            <a:r>
              <a:rPr lang="en-US" dirty="0"/>
              <a:t>Lines and points large enough</a:t>
            </a:r>
          </a:p>
          <a:p>
            <a:r>
              <a:rPr lang="en-US" dirty="0"/>
              <a:t>Legend</a:t>
            </a:r>
          </a:p>
          <a:p>
            <a:r>
              <a:rPr lang="en-US" b="1" dirty="0"/>
              <a:t>Message</a:t>
            </a:r>
          </a:p>
        </p:txBody>
      </p:sp>
    </p:spTree>
    <p:extLst>
      <p:ext uri="{BB962C8B-B14F-4D97-AF65-F5344CB8AC3E}">
        <p14:creationId xmlns:p14="http://schemas.microsoft.com/office/powerpoint/2010/main" val="1116953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293</Words>
  <Application>Microsoft Macintosh PowerPoint</Application>
  <PresentationFormat>Widescreen</PresentationFormat>
  <Paragraphs>72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Times</vt:lpstr>
      <vt:lpstr>Office Theme</vt:lpstr>
      <vt:lpstr>Preparing a Presentation</vt:lpstr>
      <vt:lpstr>What to present?</vt:lpstr>
      <vt:lpstr>Fast Timing and TOF in PET Medical Imaging</vt:lpstr>
      <vt:lpstr>Number of slides</vt:lpstr>
      <vt:lpstr>What is your message?</vt:lpstr>
      <vt:lpstr>Digitization: Flash ADC 1-bit and 2-bit</vt:lpstr>
      <vt:lpstr>Digitization: Flash ADC 1-bit and 2-bit</vt:lpstr>
      <vt:lpstr>A Flash ADC can digitize very quickly without clock</vt:lpstr>
      <vt:lpstr>Presenting Plots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a Presentation</dc:title>
  <dc:creator>Ritt Stefan (PSI)</dc:creator>
  <cp:lastModifiedBy>Ritt Stefan (PSI)</cp:lastModifiedBy>
  <cp:revision>6</cp:revision>
  <dcterms:created xsi:type="dcterms:W3CDTF">2022-11-24T09:30:32Z</dcterms:created>
  <dcterms:modified xsi:type="dcterms:W3CDTF">2022-11-24T11:26:29Z</dcterms:modified>
</cp:coreProperties>
</file>