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  <p:sldMasterId id="2147483676" r:id="rId2"/>
    <p:sldMasterId id="2147483678" r:id="rId3"/>
  </p:sldMasterIdLst>
  <p:notesMasterIdLst>
    <p:notesMasterId r:id="rId11"/>
  </p:notesMasterIdLst>
  <p:sldIdLst>
    <p:sldId id="256" r:id="rId4"/>
    <p:sldId id="273" r:id="rId5"/>
    <p:sldId id="277" r:id="rId6"/>
    <p:sldId id="278" r:id="rId7"/>
    <p:sldId id="274" r:id="rId8"/>
    <p:sldId id="275" r:id="rId9"/>
    <p:sldId id="276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/>
    <p:restoredTop sz="96405"/>
  </p:normalViewPr>
  <p:slideViewPr>
    <p:cSldViewPr snapToGrid="0" snapToObjects="1">
      <p:cViewPr varScale="1">
        <p:scale>
          <a:sx n="191" d="100"/>
          <a:sy n="191" d="100"/>
        </p:scale>
        <p:origin x="19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 Image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571499" y="2571988"/>
            <a:ext cx="7917982" cy="67794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3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571499" y="3318987"/>
            <a:ext cx="7917982" cy="933212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21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59" name="Shape 59"/>
          <p:cNvGrpSpPr/>
          <p:nvPr/>
        </p:nvGrpSpPr>
        <p:grpSpPr>
          <a:xfrm>
            <a:off x="0" y="595952"/>
            <a:ext cx="9141074" cy="1835951"/>
            <a:chOff x="0" y="1074510"/>
            <a:chExt cx="9141074" cy="1835951"/>
          </a:xfrm>
        </p:grpSpPr>
        <p:pic>
          <p:nvPicPr>
            <p:cNvPr id="60" name="Shape 60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1084587"/>
              <a:ext cx="1823679" cy="18236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Shape 6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28800" y="1074510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Shape 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576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Shape 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864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Shape 6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315200" y="1084587"/>
              <a:ext cx="1825874" cy="18258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lide_TwoColumnBulle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297611" y="424066"/>
            <a:ext cx="8531162" cy="39113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26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ubTitle" idx="1"/>
          </p:nvPr>
        </p:nvSpPr>
        <p:spPr>
          <a:xfrm>
            <a:off x="297611" y="899332"/>
            <a:ext cx="8531162" cy="316993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1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2"/>
          </p:nvPr>
        </p:nvSpPr>
        <p:spPr>
          <a:xfrm>
            <a:off x="297611" y="1369219"/>
            <a:ext cx="4156479" cy="310789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342900" marR="0" lvl="0" indent="-279400" algn="l" rtl="0">
              <a:lnSpc>
                <a:spcPct val="90000"/>
              </a:lnSpc>
              <a:spcBef>
                <a:spcPts val="8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96900" marR="0" lvl="1" indent="-1651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9800" marR="0" lvl="2" indent="-1778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44600" marR="0" lvl="3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87500" marR="0" lvl="4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lvl="5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lvl="6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lvl="7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lvl="8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3"/>
          </p:nvPr>
        </p:nvSpPr>
        <p:spPr>
          <a:xfrm>
            <a:off x="4672294" y="1369219"/>
            <a:ext cx="4156479" cy="310789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342900" marR="0" lvl="0" indent="-279400" algn="l" rtl="0">
              <a:lnSpc>
                <a:spcPct val="90000"/>
              </a:lnSpc>
              <a:spcBef>
                <a:spcPts val="8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96900" marR="0" lvl="1" indent="-1651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9800" marR="0" lvl="2" indent="-1778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44600" marR="0" lvl="3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87500" marR="0" lvl="4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lvl="5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lvl="6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lvl="7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lvl="8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3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760858"/>
            <a:ext cx="9144000" cy="1380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9105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6">
            <a:alphaModFix/>
          </a:blip>
          <a:srcRect r="2161"/>
          <a:stretch/>
        </p:blipFill>
        <p:spPr>
          <a:xfrm>
            <a:off x="8038947" y="4560577"/>
            <a:ext cx="857754" cy="4994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53349" y="4553785"/>
            <a:ext cx="859278" cy="2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5" y="0"/>
            <a:ext cx="9140333" cy="6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4457700"/>
            <a:ext cx="9140333" cy="6855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rt2022.ovice.in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2CE80CB-BB25-0E4F-AFE9-F89748BBE430}"/>
              </a:ext>
            </a:extLst>
          </p:cNvPr>
          <p:cNvSpPr/>
          <p:nvPr/>
        </p:nvSpPr>
        <p:spPr>
          <a:xfrm>
            <a:off x="0" y="600703"/>
            <a:ext cx="9144000" cy="18551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571499" y="2571988"/>
            <a:ext cx="7917982" cy="677941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-20955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</a:pPr>
            <a:r>
              <a:rPr lang="en-US" sz="3300" b="1" i="0" u="none" strike="noStrike" cap="none" dirty="0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Real Time 2022 - Welcome</a:t>
            </a:r>
            <a:endParaRPr sz="3300" b="1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571499" y="3318987"/>
            <a:ext cx="7917982" cy="933212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t" anchorCtr="0">
            <a:noAutofit/>
          </a:bodyPr>
          <a:lstStyle/>
          <a:p>
            <a:pPr marL="0" marR="0" lvl="0" indent="-133350" algn="l" rtl="0">
              <a:lnSpc>
                <a:spcPct val="90000"/>
              </a:lnSpc>
              <a:spcBef>
                <a:spcPts val="0"/>
              </a:spcBef>
              <a:buClr>
                <a:srgbClr val="7F7F7F"/>
              </a:buClr>
              <a:buSzPct val="100000"/>
              <a:buFont typeface="Arial"/>
              <a:buNone/>
            </a:pPr>
            <a:r>
              <a:rPr lang="en-US" sz="2100" b="1" i="1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David Abbott – CANPS Chair</a:t>
            </a:r>
            <a:endParaRPr sz="2100" b="1" i="1" u="none" strike="noStrike" cap="none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CB81B5-1037-F941-A53B-1CDA15258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8800"/>
            <a:ext cx="9144000" cy="16037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33090-E7B1-4940-AB2A-F246E1A460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 Time – Virtual 2.0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446786-6D01-E542-9F7D-02D383D2F1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Seems like this pandemic is lasting VIRTUALLY forever…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D73FC-56BC-694C-A618-37DBED1CACF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97611" y="1593900"/>
            <a:ext cx="7808618" cy="2883210"/>
          </a:xfrm>
        </p:spPr>
        <p:txBody>
          <a:bodyPr/>
          <a:lstStyle/>
          <a:p>
            <a:pPr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We made the difficult decision back in December to postpone in-person once more.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dirty="0"/>
              <a:t>It seems perhaps the best decision after all.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dirty="0"/>
              <a:t>However, we are smaller this year compared to past RT conferences.</a:t>
            </a:r>
          </a:p>
          <a:p>
            <a:pPr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Regional breakdown:  </a:t>
            </a:r>
            <a:r>
              <a:rPr lang="en-US" dirty="0">
                <a:solidFill>
                  <a:schemeClr val="tx1"/>
                </a:solidFill>
              </a:rPr>
              <a:t>58% Asia/Pacific, 30% Europe, 12% North America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Participation is spanning 16 time-zones. </a:t>
            </a:r>
            <a:endParaRPr lang="en-US" dirty="0">
              <a:solidFill>
                <a:schemeClr val="accent1"/>
              </a:solidFill>
            </a:endParaRPr>
          </a:p>
          <a:p>
            <a:pPr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In the spirit of traditional Real Time we plan to embrace the opportunity.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Fully interactive Zoom plenary sessions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Live mini-oral presentations in the plenary program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Browser-based interactive poster sessions each day using </a:t>
            </a:r>
            <a:r>
              <a:rPr lang="en-US" b="1" dirty="0" err="1">
                <a:solidFill>
                  <a:schemeClr val="tx1"/>
                </a:solidFill>
              </a:rPr>
              <a:t>oVice</a:t>
            </a:r>
            <a:endParaRPr lang="en-US" b="1" dirty="0">
              <a:solidFill>
                <a:schemeClr val="tx1"/>
              </a:solidFill>
            </a:endParaRPr>
          </a:p>
          <a:p>
            <a:pPr>
              <a:buSzPct val="90000"/>
              <a:buFont typeface="Wingdings" pitchFamily="2" charset="2"/>
              <a:buChar char="§"/>
            </a:pPr>
            <a:r>
              <a:rPr lang="en-US" dirty="0">
                <a:solidFill>
                  <a:schemeClr val="accent1"/>
                </a:solidFill>
              </a:rPr>
              <a:t>Welcome everyone who have chosen to participate this week – </a:t>
            </a:r>
            <a:r>
              <a:rPr lang="en-US" b="1" dirty="0">
                <a:solidFill>
                  <a:schemeClr val="tx1"/>
                </a:solidFill>
              </a:rPr>
              <a:t>Thank you!</a:t>
            </a:r>
          </a:p>
          <a:p>
            <a:pPr marL="63500" indent="0">
              <a:buSzPct val="70000"/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15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7919-8685-844C-9A65-7AA65F43FE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Daily Sessions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6F8229-6A6A-9241-8893-16C57935EC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Monday-Thursday + Friday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9BC909-C24A-2546-9245-62D7C56AEC42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97611" y="1369219"/>
            <a:ext cx="4301571" cy="344973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Each day will start at the same time - </a:t>
            </a:r>
            <a:r>
              <a:rPr lang="en-US" b="1" dirty="0">
                <a:solidFill>
                  <a:schemeClr val="accent1"/>
                </a:solidFill>
              </a:rPr>
              <a:t>GMT 11:00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Early Plenary </a:t>
            </a:r>
            <a:r>
              <a:rPr lang="en-US" dirty="0"/>
              <a:t>(Mon-Fri)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Mini-Oral Plenary </a:t>
            </a:r>
            <a:r>
              <a:rPr lang="en-US" dirty="0"/>
              <a:t>(Mon-Thurs)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Poster Session </a:t>
            </a:r>
            <a:r>
              <a:rPr lang="en-US" dirty="0"/>
              <a:t>(Mon-Thurs)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Late Plenary </a:t>
            </a:r>
            <a:r>
              <a:rPr lang="en-US" dirty="0"/>
              <a:t>(Mon-Fri)</a:t>
            </a:r>
          </a:p>
          <a:p>
            <a:r>
              <a:rPr lang="en-US" dirty="0">
                <a:solidFill>
                  <a:schemeClr val="accent1"/>
                </a:solidFill>
              </a:rPr>
              <a:t>Posters will stay up for two sessions</a:t>
            </a:r>
          </a:p>
          <a:p>
            <a:pPr lvl="1"/>
            <a:r>
              <a:rPr lang="en-US" dirty="0"/>
              <a:t>Monday/Tuesday  (Posters A&amp;B)</a:t>
            </a:r>
          </a:p>
          <a:p>
            <a:pPr lvl="1"/>
            <a:r>
              <a:rPr lang="en-US" dirty="0"/>
              <a:t>Wednesday/Thursday  (Posters C&amp;D)</a:t>
            </a:r>
          </a:p>
          <a:p>
            <a:r>
              <a:rPr lang="en-US" dirty="0">
                <a:solidFill>
                  <a:schemeClr val="accent1"/>
                </a:solidFill>
              </a:rPr>
              <a:t>Awards Presentations</a:t>
            </a:r>
          </a:p>
          <a:p>
            <a:pPr lvl="1"/>
            <a:r>
              <a:rPr lang="en-US" dirty="0"/>
              <a:t>CANPS Award and Talk (Thurs Late-Plenary)</a:t>
            </a:r>
          </a:p>
          <a:p>
            <a:pPr lvl="1"/>
            <a:r>
              <a:rPr lang="en-US" dirty="0"/>
              <a:t>Student Paper Awards (Friday Late-Plenary)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C43D02-5B90-B445-A1CE-FDC155F9D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695" y="815196"/>
            <a:ext cx="3178209" cy="3323877"/>
          </a:xfrm>
          <a:prstGeom prst="rect">
            <a:avLst/>
          </a:prstGeom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E8837FE4-CF4D-5940-82F6-AE042EB456EE}"/>
              </a:ext>
            </a:extLst>
          </p:cNvPr>
          <p:cNvSpPr/>
          <p:nvPr/>
        </p:nvSpPr>
        <p:spPr>
          <a:xfrm>
            <a:off x="5272818" y="899332"/>
            <a:ext cx="413816" cy="15168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C57885-2428-6140-900C-8ED6BD73C448}"/>
              </a:ext>
            </a:extLst>
          </p:cNvPr>
          <p:cNvSpPr txBox="1"/>
          <p:nvPr/>
        </p:nvSpPr>
        <p:spPr>
          <a:xfrm>
            <a:off x="4646051" y="1396132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Early </a:t>
            </a:r>
          </a:p>
          <a:p>
            <a:r>
              <a:rPr lang="en-US" dirty="0"/>
              <a:t>Plenary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9133F1B5-3AF7-1246-ADE9-9EE03F9B0000}"/>
              </a:ext>
            </a:extLst>
          </p:cNvPr>
          <p:cNvSpPr/>
          <p:nvPr/>
        </p:nvSpPr>
        <p:spPr>
          <a:xfrm>
            <a:off x="5272818" y="3195940"/>
            <a:ext cx="413816" cy="8821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95925E-2C76-C745-B6CE-F4E5CE9AB7BD}"/>
              </a:ext>
            </a:extLst>
          </p:cNvPr>
          <p:cNvSpPr txBox="1"/>
          <p:nvPr/>
        </p:nvSpPr>
        <p:spPr>
          <a:xfrm>
            <a:off x="4666765" y="3375405"/>
            <a:ext cx="9369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Late </a:t>
            </a:r>
          </a:p>
          <a:p>
            <a:r>
              <a:rPr lang="en-US" dirty="0"/>
              <a:t>Plenary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B8A7BD-0C48-8E48-8371-59A787E6BBC6}"/>
              </a:ext>
            </a:extLst>
          </p:cNvPr>
          <p:cNvSpPr txBox="1"/>
          <p:nvPr/>
        </p:nvSpPr>
        <p:spPr>
          <a:xfrm>
            <a:off x="4795906" y="2477728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Mini-Orals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4898E3-C8EC-0841-B39F-E288FF5B69C0}"/>
              </a:ext>
            </a:extLst>
          </p:cNvPr>
          <p:cNvSpPr txBox="1"/>
          <p:nvPr/>
        </p:nvSpPr>
        <p:spPr>
          <a:xfrm>
            <a:off x="4406377" y="2846487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Poster Session</a:t>
            </a:r>
          </a:p>
        </p:txBody>
      </p:sp>
    </p:spTree>
    <p:extLst>
      <p:ext uri="{BB962C8B-B14F-4D97-AF65-F5344CB8AC3E}">
        <p14:creationId xmlns:p14="http://schemas.microsoft.com/office/powerpoint/2010/main" val="419103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915F-0785-3642-8CAA-99CB968274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Zoom Basics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06FC33-E48D-0041-BB48-33E191A15C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Hopefully we are all familiar with the fundamentals by now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98B0CD-E9BD-D247-9A00-513BE2382A4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97612" y="1369219"/>
            <a:ext cx="2131890" cy="3107891"/>
          </a:xfrm>
        </p:spPr>
        <p:txBody>
          <a:bodyPr/>
          <a:lstStyle/>
          <a:p>
            <a:r>
              <a:rPr lang="en-US" sz="1200" dirty="0">
                <a:solidFill>
                  <a:schemeClr val="accent1"/>
                </a:solidFill>
              </a:rPr>
              <a:t>Generally</a:t>
            </a:r>
          </a:p>
          <a:p>
            <a:pPr lvl="1"/>
            <a:r>
              <a:rPr lang="en-US" sz="1100" dirty="0"/>
              <a:t>Mute microphone</a:t>
            </a:r>
          </a:p>
          <a:p>
            <a:pPr lvl="1"/>
            <a:r>
              <a:rPr lang="en-US" sz="1100" dirty="0"/>
              <a:t>No Video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Questions?</a:t>
            </a:r>
          </a:p>
          <a:p>
            <a:pPr lvl="1"/>
            <a:r>
              <a:rPr lang="en-US" sz="1100" dirty="0"/>
              <a:t>Raise Hand</a:t>
            </a:r>
          </a:p>
          <a:p>
            <a:pPr lvl="1"/>
            <a:r>
              <a:rPr lang="en-US" sz="1100" dirty="0"/>
              <a:t>or Chat box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Presenters</a:t>
            </a:r>
          </a:p>
          <a:p>
            <a:pPr lvl="1"/>
            <a:r>
              <a:rPr lang="en-US" sz="1100" dirty="0"/>
              <a:t>Share Desktop</a:t>
            </a:r>
          </a:p>
          <a:p>
            <a:pPr lvl="1"/>
            <a:r>
              <a:rPr lang="en-US" sz="1100" dirty="0"/>
              <a:t>or ask Zoom Host to control slides.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Session Chairs</a:t>
            </a:r>
          </a:p>
          <a:p>
            <a:pPr lvl="1"/>
            <a:r>
              <a:rPr lang="en-US" sz="1100" dirty="0"/>
              <a:t>Introductions</a:t>
            </a:r>
          </a:p>
          <a:p>
            <a:pPr lvl="1"/>
            <a:r>
              <a:rPr lang="en-US" sz="1100" dirty="0"/>
              <a:t>5 min warnings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617EF8-6067-E947-B304-A61E37399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267" y="1272217"/>
            <a:ext cx="6474219" cy="330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69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FD21A-A30C-4142-A01C-3A9F5A6D83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Poster Sessions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93DE9C-E857-6E47-95A4-2375784F6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611" y="899332"/>
            <a:ext cx="4127551" cy="316993"/>
          </a:xfrm>
        </p:spPr>
        <p:txBody>
          <a:bodyPr/>
          <a:lstStyle/>
          <a:p>
            <a:r>
              <a:rPr lang="en-US" dirty="0"/>
              <a:t>Using the Interactive Virtual Space </a:t>
            </a:r>
            <a:r>
              <a:rPr lang="en-US" dirty="0" err="1"/>
              <a:t>oVice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740687-E1EA-4E4A-992D-E7A0A76EAF1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97611" y="1369219"/>
            <a:ext cx="3827200" cy="3463085"/>
          </a:xfrm>
        </p:spPr>
        <p:txBody>
          <a:bodyPr/>
          <a:lstStyle/>
          <a:p>
            <a:r>
              <a:rPr lang="en-US" sz="1800" dirty="0">
                <a:solidFill>
                  <a:schemeClr val="accent1"/>
                </a:solidFill>
                <a:hlinkClick r:id="rId2"/>
              </a:rPr>
              <a:t>https://rt2022.ovice.in</a:t>
            </a:r>
            <a:endParaRPr lang="en-US" sz="1800" dirty="0">
              <a:solidFill>
                <a:schemeClr val="accent1"/>
              </a:solidFill>
            </a:endParaRPr>
          </a:p>
          <a:p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Instructions and password can be found on the conference website. </a:t>
            </a:r>
          </a:p>
          <a:p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This space will be accessible for the whole conference (24hrs/day).</a:t>
            </a:r>
          </a:p>
          <a:p>
            <a:endParaRPr lang="en-US" sz="1800" dirty="0">
              <a:solidFill>
                <a:schemeClr val="accent1"/>
              </a:solidFill>
            </a:endParaRPr>
          </a:p>
          <a:p>
            <a:pPr marL="63500" indent="0"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63500" indent="0">
              <a:buNone/>
            </a:pPr>
            <a:r>
              <a:rPr lang="en-US" sz="1400" dirty="0">
                <a:solidFill>
                  <a:schemeClr val="accent1"/>
                </a:solidFill>
              </a:rPr>
              <a:t>Hint: </a:t>
            </a:r>
            <a:r>
              <a:rPr lang="en-US" sz="1400" dirty="0">
                <a:solidFill>
                  <a:schemeClr val="tx1"/>
                </a:solidFill>
              </a:rPr>
              <a:t>to “move” your avatar, just search the space and then double-click where you want to be.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A0B44D-898A-0A4A-A3CD-45FD90102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811" y="1300461"/>
            <a:ext cx="4945770" cy="26317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E57FD3-917B-4C46-B7A6-5DC51EC2940E}"/>
              </a:ext>
            </a:extLst>
          </p:cNvPr>
          <p:cNvSpPr txBox="1"/>
          <p:nvPr/>
        </p:nvSpPr>
        <p:spPr>
          <a:xfrm>
            <a:off x="7335223" y="4074633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Posters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617BF73-0842-8540-8F6F-DBE3F440AB26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948105" y="3796036"/>
            <a:ext cx="387118" cy="432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3B624A-5070-E94C-8E07-AC5C2CEB2393}"/>
              </a:ext>
            </a:extLst>
          </p:cNvPr>
          <p:cNvCxnSpPr>
            <a:stCxn id="7" idx="3"/>
          </p:cNvCxnSpPr>
          <p:nvPr/>
        </p:nvCxnSpPr>
        <p:spPr>
          <a:xfrm flipV="1">
            <a:off x="8127428" y="3797764"/>
            <a:ext cx="389173" cy="430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490FA2C-2D49-2444-AAB2-C3A8E8C04EAB}"/>
              </a:ext>
            </a:extLst>
          </p:cNvPr>
          <p:cNvSpPr txBox="1"/>
          <p:nvPr/>
        </p:nvSpPr>
        <p:spPr>
          <a:xfrm>
            <a:off x="4978915" y="4074632"/>
            <a:ext cx="1309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Vendor Desks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B40F08-2520-C145-A2FC-162C838EB739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4572000" y="3423994"/>
            <a:ext cx="406915" cy="804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87916F-F001-AA40-A8ED-0D9F0A3951E6}"/>
              </a:ext>
            </a:extLst>
          </p:cNvPr>
          <p:cNvSpPr txBox="1"/>
          <p:nvPr/>
        </p:nvSpPr>
        <p:spPr>
          <a:xfrm>
            <a:off x="5878014" y="738838"/>
            <a:ext cx="2374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General space for small group conversations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703F6D-9F8C-574F-8D06-683627FCDC9D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5339562" y="1000448"/>
            <a:ext cx="538452" cy="694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DE5A5AE-24A3-A244-8E2B-3109682EF48D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5151038" y="1000448"/>
            <a:ext cx="726976" cy="1926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26702C6-8DD5-4F4B-B291-584206A15032}"/>
              </a:ext>
            </a:extLst>
          </p:cNvPr>
          <p:cNvCxnSpPr>
            <a:stCxn id="13" idx="1"/>
          </p:cNvCxnSpPr>
          <p:nvPr/>
        </p:nvCxnSpPr>
        <p:spPr>
          <a:xfrm flipV="1">
            <a:off x="4978915" y="3423994"/>
            <a:ext cx="654987" cy="804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724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83F3E-189F-E64C-BC5F-15CD21D69D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Real Time Possible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A3F1DD-50A5-1447-B3A0-4DF4B87C4F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2"/>
                </a:solidFill>
              </a:rPr>
              <a:t>CANPS, NPSS and IEEE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F90C36-2A08-934F-8F8F-9110B2F573A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10729" y="1300461"/>
            <a:ext cx="5409044" cy="3107891"/>
          </a:xfrm>
        </p:spPr>
        <p:txBody>
          <a:bodyPr/>
          <a:lstStyle/>
          <a:p>
            <a:r>
              <a:rPr lang="en-US" sz="1400" b="1" dirty="0">
                <a:solidFill>
                  <a:schemeClr val="accent1"/>
                </a:solidFill>
              </a:rPr>
              <a:t>C</a:t>
            </a:r>
            <a:r>
              <a:rPr lang="en-US" sz="1400" dirty="0">
                <a:solidFill>
                  <a:schemeClr val="accent1"/>
                </a:solidFill>
              </a:rPr>
              <a:t>omputer </a:t>
            </a:r>
            <a:r>
              <a:rPr lang="en-US" sz="1400" b="1" dirty="0">
                <a:solidFill>
                  <a:schemeClr val="accent1"/>
                </a:solidFill>
              </a:rPr>
              <a:t>A</a:t>
            </a:r>
            <a:r>
              <a:rPr lang="en-US" sz="1400" dirty="0">
                <a:solidFill>
                  <a:schemeClr val="accent1"/>
                </a:solidFill>
              </a:rPr>
              <a:t>pplications in </a:t>
            </a:r>
            <a:r>
              <a:rPr lang="en-US" sz="1400" b="1" dirty="0">
                <a:solidFill>
                  <a:schemeClr val="accent1"/>
                </a:solidFill>
              </a:rPr>
              <a:t>N</a:t>
            </a:r>
            <a:r>
              <a:rPr lang="en-US" sz="1400" dirty="0">
                <a:solidFill>
                  <a:schemeClr val="accent1"/>
                </a:solidFill>
              </a:rPr>
              <a:t>uclear and </a:t>
            </a:r>
            <a:r>
              <a:rPr lang="en-US" sz="1400" b="1" dirty="0">
                <a:solidFill>
                  <a:schemeClr val="accent1"/>
                </a:solidFill>
              </a:rPr>
              <a:t>P</a:t>
            </a:r>
            <a:r>
              <a:rPr lang="en-US" sz="1400" dirty="0">
                <a:solidFill>
                  <a:schemeClr val="accent1"/>
                </a:solidFill>
              </a:rPr>
              <a:t>lasma </a:t>
            </a:r>
            <a:r>
              <a:rPr lang="en-US" sz="1400" b="1" dirty="0">
                <a:solidFill>
                  <a:schemeClr val="accent1"/>
                </a:solidFill>
              </a:rPr>
              <a:t>S</a:t>
            </a:r>
            <a:r>
              <a:rPr lang="en-US" sz="1400" dirty="0">
                <a:solidFill>
                  <a:schemeClr val="accent1"/>
                </a:solidFill>
              </a:rPr>
              <a:t>ciences (CANPS)</a:t>
            </a:r>
          </a:p>
          <a:p>
            <a:pPr lvl="1"/>
            <a:r>
              <a:rPr lang="en-US" sz="1200" dirty="0">
                <a:solidFill>
                  <a:schemeClr val="tx1"/>
                </a:solidFill>
              </a:rPr>
              <a:t>Technical committee of the NPSS Society of IEEE</a:t>
            </a:r>
          </a:p>
          <a:p>
            <a:pPr lvl="1"/>
            <a:r>
              <a:rPr lang="en-US" sz="1200" dirty="0">
                <a:solidFill>
                  <a:schemeClr val="tx1"/>
                </a:solidFill>
              </a:rPr>
              <a:t>Approximately 45 members total (10 member Executive Committee) 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CANPS ExCom takes a leadership role with respect to:</a:t>
            </a:r>
          </a:p>
          <a:p>
            <a:pPr lvl="1"/>
            <a:r>
              <a:rPr lang="en-US" sz="1200" dirty="0"/>
              <a:t>Real Time Conference organization/decisions</a:t>
            </a:r>
          </a:p>
          <a:p>
            <a:pPr lvl="1"/>
            <a:r>
              <a:rPr lang="en-US" sz="1200" dirty="0"/>
              <a:t>Approval for new CANPS General membership</a:t>
            </a:r>
          </a:p>
          <a:p>
            <a:pPr lvl="1"/>
            <a:r>
              <a:rPr lang="en-US" sz="1200" dirty="0"/>
              <a:t>Representation in NPSS/</a:t>
            </a:r>
            <a:r>
              <a:rPr lang="en-US" sz="1200" dirty="0" err="1"/>
              <a:t>AdCom</a:t>
            </a:r>
            <a:endParaRPr lang="en-US" sz="1200" dirty="0"/>
          </a:p>
          <a:p>
            <a:r>
              <a:rPr lang="en-US" sz="1400" dirty="0">
                <a:solidFill>
                  <a:schemeClr val="accent1"/>
                </a:solidFill>
              </a:rPr>
              <a:t>CANPS General Membership acts in a scientific advisory capacity.</a:t>
            </a:r>
          </a:p>
          <a:p>
            <a:pPr lvl="1"/>
            <a:r>
              <a:rPr lang="en-US" sz="1200" dirty="0"/>
              <a:t>Recommendations/Nominations to ExCom for Real Time and CANPS Award</a:t>
            </a:r>
          </a:p>
          <a:p>
            <a:pPr lvl="1"/>
            <a:r>
              <a:rPr lang="en-US" sz="1200" dirty="0"/>
              <a:t>Reviewing for the RTC scientific program and voting for CANPS Award</a:t>
            </a:r>
          </a:p>
          <a:p>
            <a:pPr lvl="1"/>
            <a:r>
              <a:rPr lang="en-US" sz="1200" dirty="0"/>
              <a:t>Advocate in their scientific communities for participation in RTC and NPSS/IEEE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FDA126-1681-D947-83B0-8933565C43D2}"/>
              </a:ext>
            </a:extLst>
          </p:cNvPr>
          <p:cNvSpPr txBox="1"/>
          <p:nvPr/>
        </p:nvSpPr>
        <p:spPr>
          <a:xfrm>
            <a:off x="5693309" y="1300461"/>
            <a:ext cx="3397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CANPS Executive Committee</a:t>
            </a:r>
            <a:endParaRPr lang="en-US" sz="1050" dirty="0"/>
          </a:p>
          <a:p>
            <a:r>
              <a:rPr lang="en-US" sz="1050" dirty="0">
                <a:solidFill>
                  <a:schemeClr val="accent1"/>
                </a:solidFill>
              </a:rPr>
              <a:t>David Abbott </a:t>
            </a:r>
            <a:r>
              <a:rPr lang="en-US" sz="1050" dirty="0"/>
              <a:t>(CANPS Chair, Jefferson Lab)</a:t>
            </a:r>
            <a:br>
              <a:rPr lang="en-US" sz="1050" dirty="0"/>
            </a:br>
            <a:r>
              <a:rPr lang="en-US" sz="1050" dirty="0">
                <a:solidFill>
                  <a:schemeClr val="accent1"/>
                </a:solidFill>
              </a:rPr>
              <a:t>Martin Grossmann </a:t>
            </a:r>
            <a:r>
              <a:rPr lang="en-US" sz="1050" dirty="0"/>
              <a:t>(General Chair, PSI)</a:t>
            </a:r>
            <a:br>
              <a:rPr lang="en-US" sz="1050" dirty="0"/>
            </a:br>
            <a:r>
              <a:rPr lang="en-US" sz="1050" dirty="0">
                <a:solidFill>
                  <a:schemeClr val="accent1"/>
                </a:solidFill>
              </a:rPr>
              <a:t>Pierre-André </a:t>
            </a:r>
            <a:r>
              <a:rPr lang="en-US" sz="1050" dirty="0" err="1">
                <a:solidFill>
                  <a:schemeClr val="accent1"/>
                </a:solidFill>
              </a:rPr>
              <a:t>Amaudruz</a:t>
            </a:r>
            <a:r>
              <a:rPr lang="en-US" sz="1050" dirty="0">
                <a:solidFill>
                  <a:schemeClr val="accent1"/>
                </a:solidFill>
              </a:rPr>
              <a:t> </a:t>
            </a:r>
            <a:r>
              <a:rPr lang="en-US" sz="1050" dirty="0"/>
              <a:t>(Program Chair, TRIUMF)</a:t>
            </a:r>
            <a:br>
              <a:rPr lang="en-US" sz="1050" dirty="0"/>
            </a:br>
            <a:r>
              <a:rPr lang="en-US" sz="1050" dirty="0">
                <a:solidFill>
                  <a:schemeClr val="accent1"/>
                </a:solidFill>
              </a:rPr>
              <a:t>Adriano </a:t>
            </a:r>
            <a:r>
              <a:rPr lang="en-US" sz="1050" dirty="0" err="1">
                <a:solidFill>
                  <a:schemeClr val="accent1"/>
                </a:solidFill>
              </a:rPr>
              <a:t>Luchetta</a:t>
            </a:r>
            <a:r>
              <a:rPr lang="en-US" sz="1050" dirty="0">
                <a:solidFill>
                  <a:schemeClr val="accent1"/>
                </a:solidFill>
              </a:rPr>
              <a:t> </a:t>
            </a:r>
            <a:r>
              <a:rPr lang="en-US" sz="1050" dirty="0"/>
              <a:t>(Senior Editor, </a:t>
            </a:r>
            <a:r>
              <a:rPr lang="en-US" sz="1050" dirty="0" err="1"/>
              <a:t>Universita</a:t>
            </a:r>
            <a:r>
              <a:rPr lang="en-US" sz="1050" dirty="0"/>
              <a:t> di Padova)</a:t>
            </a:r>
            <a:br>
              <a:rPr lang="en-US" sz="1050" dirty="0"/>
            </a:br>
            <a:endParaRPr lang="en-US" sz="1050" dirty="0"/>
          </a:p>
          <a:p>
            <a:r>
              <a:rPr lang="en-US" sz="1050" dirty="0"/>
              <a:t>Ryosuke Ito (KEK)</a:t>
            </a:r>
            <a:br>
              <a:rPr lang="en-US" sz="1050" dirty="0"/>
            </a:br>
            <a:r>
              <a:rPr lang="en-US" sz="1050" dirty="0"/>
              <a:t>Martin </a:t>
            </a:r>
            <a:r>
              <a:rPr lang="en-US" sz="1050" dirty="0" err="1"/>
              <a:t>Purschke</a:t>
            </a:r>
            <a:r>
              <a:rPr lang="en-US" sz="1050" dirty="0"/>
              <a:t> (BNL)</a:t>
            </a:r>
            <a:br>
              <a:rPr lang="en-US" sz="1050" dirty="0"/>
            </a:br>
            <a:r>
              <a:rPr lang="en-US" sz="1050" dirty="0"/>
              <a:t>Patrick Le </a:t>
            </a:r>
            <a:r>
              <a:rPr lang="en-US" sz="1050" dirty="0" err="1"/>
              <a:t>Dû</a:t>
            </a:r>
            <a:r>
              <a:rPr lang="en-US" sz="1050" dirty="0"/>
              <a:t> (CEA retired)</a:t>
            </a:r>
            <a:br>
              <a:rPr lang="en-US" sz="1050" dirty="0"/>
            </a:br>
            <a:r>
              <a:rPr lang="en-US" sz="1050" dirty="0"/>
              <a:t>Zhen-An Liu (IHEP)</a:t>
            </a:r>
            <a:br>
              <a:rPr lang="en-US" sz="1050" dirty="0"/>
            </a:br>
            <a:r>
              <a:rPr lang="en-US" sz="1050" dirty="0"/>
              <a:t>Masaharu </a:t>
            </a:r>
            <a:r>
              <a:rPr lang="en-US" sz="1050" dirty="0" err="1"/>
              <a:t>Nomachi</a:t>
            </a:r>
            <a:r>
              <a:rPr lang="en-US" sz="1050" dirty="0"/>
              <a:t> (Osaka University)</a:t>
            </a:r>
            <a:br>
              <a:rPr lang="en-US" sz="1050" dirty="0"/>
            </a:br>
            <a:r>
              <a:rPr lang="en-US" sz="1050" dirty="0"/>
              <a:t>Keith Erickson (PPPL)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2D0C69-4828-B941-A47F-AC8D763C3128}"/>
              </a:ext>
            </a:extLst>
          </p:cNvPr>
          <p:cNvSpPr/>
          <p:nvPr/>
        </p:nvSpPr>
        <p:spPr>
          <a:xfrm>
            <a:off x="5693309" y="1300461"/>
            <a:ext cx="3397296" cy="22467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FC29D-C7F9-2545-A0D2-9F78FB75CA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/>
              <a:t>Nuclear and Plasma Sciences Society (NPSS)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26E774-AD9B-AF42-8564-CDA14771C5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interested in getting more involved?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F3ACA0-14AE-0647-9F6A-0307EBEFE01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15521" y="1300461"/>
            <a:ext cx="7189965" cy="3554568"/>
          </a:xfrm>
        </p:spPr>
        <p:txBody>
          <a:bodyPr/>
          <a:lstStyle/>
          <a:p>
            <a:r>
              <a:rPr lang="en-US" sz="1600" dirty="0">
                <a:solidFill>
                  <a:schemeClr val="accent1"/>
                </a:solidFill>
              </a:rPr>
              <a:t>NPSS supports: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8 technical committees (including CANPS)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4 technical Publications (including Transactions in Nuclear Science)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Programs for Students, Women In Engineering (WIE), Young Professionals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Consider joining IEEE and NPSS while at the conference.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Information can be found on the website and virtual poster session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Special deals for 2022 Memberships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Want more info on joining the CANPS General Committee?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Find a CANPS ExCom member and strike up a conversation</a:t>
            </a:r>
          </a:p>
          <a:p>
            <a:endParaRPr lang="en-US" sz="1600" dirty="0">
              <a:solidFill>
                <a:schemeClr val="accent1"/>
              </a:solidFill>
            </a:endParaRPr>
          </a:p>
          <a:p>
            <a:r>
              <a:rPr lang="en-US" sz="1600" dirty="0">
                <a:solidFill>
                  <a:schemeClr val="accent1"/>
                </a:solidFill>
              </a:rPr>
              <a:t>Option for publication in a special Real Time Conference issue of TNS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TNS Senior Editor – Adriano </a:t>
            </a:r>
            <a:r>
              <a:rPr lang="en-US" dirty="0" err="1">
                <a:solidFill>
                  <a:schemeClr val="tx1"/>
                </a:solidFill>
              </a:rPr>
              <a:t>Luchetta</a:t>
            </a:r>
            <a:r>
              <a:rPr lang="en-US" dirty="0">
                <a:solidFill>
                  <a:schemeClr val="tx1"/>
                </a:solidFill>
              </a:rPr>
              <a:t> – will provide details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D8DF7B-E348-F24C-9D5A-E0336E2EB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102" y="278693"/>
            <a:ext cx="1223287" cy="124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313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E-Corporate-Presentation-Template-PPT-BasicVersion-Widescreen" id="{5BA8AF93-3238-914A-B433-2090784B2F59}" vid="{DA071BCE-76EE-A741-BE25-9776BADF63A4}"/>
    </a:ext>
  </a:extLst>
</a:theme>
</file>

<file path=ppt/theme/theme2.xml><?xml version="1.0" encoding="utf-8"?>
<a:theme xmlns:a="http://schemas.openxmlformats.org/drawingml/2006/main" name="Title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E-Corporate-Presentation-Template-PPT-BasicVersion-Widescreen" id="{5BA8AF93-3238-914A-B433-2090784B2F59}" vid="{45FF6C4B-04AC-2347-84E8-21589DF461E2}"/>
    </a:ext>
  </a:extLst>
</a:theme>
</file>

<file path=ppt/theme/theme3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E-Corporate-Presentation-Template-PPT-BasicVersion-Widescreen" id="{5BA8AF93-3238-914A-B433-2090784B2F59}" vid="{B3E93E44-4E0C-C94E-AA30-2A5B76B945E9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 Light</Template>
  <TotalTime>14705</TotalTime>
  <Words>632</Words>
  <Application>Microsoft Macintosh PowerPoint</Application>
  <PresentationFormat>On-screen Show (16:9)</PresentationFormat>
  <Paragraphs>90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Merriweather Sans</vt:lpstr>
      <vt:lpstr>Noto Sans Symbols</vt:lpstr>
      <vt:lpstr>Wingdings</vt:lpstr>
      <vt:lpstr>Simple Light</vt:lpstr>
      <vt:lpstr>Title Slides</vt:lpstr>
      <vt:lpstr>Content Slides</vt:lpstr>
      <vt:lpstr>Real Time 2022 - Welcome</vt:lpstr>
      <vt:lpstr>Real Time – Virtual 2.0</vt:lpstr>
      <vt:lpstr>Daily Sessions</vt:lpstr>
      <vt:lpstr>Zoom Basics</vt:lpstr>
      <vt:lpstr>Poster Sessions</vt:lpstr>
      <vt:lpstr>Making Real Time Possible</vt:lpstr>
      <vt:lpstr>Nuclear and Plasma Sciences Society (NPSS)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CANPS Report</dc:title>
  <dc:creator> </dc:creator>
  <cp:lastModifiedBy> </cp:lastModifiedBy>
  <cp:revision>40</cp:revision>
  <dcterms:created xsi:type="dcterms:W3CDTF">2022-02-28T02:43:17Z</dcterms:created>
  <dcterms:modified xsi:type="dcterms:W3CDTF">2022-08-01T01:43:02Z</dcterms:modified>
</cp:coreProperties>
</file>