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1" r:id="rId3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367" autoAdjust="0"/>
    <p:restoredTop sz="94660"/>
  </p:normalViewPr>
  <p:slideViewPr>
    <p:cSldViewPr snapToGrid="0">
      <p:cViewPr varScale="1">
        <p:scale>
          <a:sx n="83" d="100"/>
          <a:sy n="83" d="100"/>
        </p:scale>
        <p:origin x="854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8.wmf"/><Relationship Id="rId1" Type="http://schemas.openxmlformats.org/officeDocument/2006/relationships/image" Target="../media/image7.wmf"/><Relationship Id="rId4" Type="http://schemas.openxmlformats.org/officeDocument/2006/relationships/image" Target="../media/image10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单击以编辑母版副标题样式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332A3A-3F95-40FB-8D2E-827E3ECC8A0C}" type="datetimeFigureOut">
              <a:rPr lang="zh-CN" altLang="en-US" smtClean="0"/>
              <a:t>2022/7/31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AA2BA3-874D-473E-A1D1-B53D1A8275C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718649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332A3A-3F95-40FB-8D2E-827E3ECC8A0C}" type="datetimeFigureOut">
              <a:rPr lang="zh-CN" altLang="en-US" smtClean="0"/>
              <a:t>2022/7/31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AA2BA3-874D-473E-A1D1-B53D1A8275C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741040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332A3A-3F95-40FB-8D2E-827E3ECC8A0C}" type="datetimeFigureOut">
              <a:rPr lang="zh-CN" altLang="en-US" smtClean="0"/>
              <a:t>2022/7/31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AA2BA3-874D-473E-A1D1-B53D1A8275C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399490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332A3A-3F95-40FB-8D2E-827E3ECC8A0C}" type="datetimeFigureOut">
              <a:rPr lang="zh-CN" altLang="en-US" smtClean="0"/>
              <a:t>2022/7/31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AA2BA3-874D-473E-A1D1-B53D1A8275C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927250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332A3A-3F95-40FB-8D2E-827E3ECC8A0C}" type="datetimeFigureOut">
              <a:rPr lang="zh-CN" altLang="en-US" smtClean="0"/>
              <a:t>2022/7/31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AA2BA3-874D-473E-A1D1-B53D1A8275C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357429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332A3A-3F95-40FB-8D2E-827E3ECC8A0C}" type="datetimeFigureOut">
              <a:rPr lang="zh-CN" altLang="en-US" smtClean="0"/>
              <a:t>2022/7/31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AA2BA3-874D-473E-A1D1-B53D1A8275C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748104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332A3A-3F95-40FB-8D2E-827E3ECC8A0C}" type="datetimeFigureOut">
              <a:rPr lang="zh-CN" altLang="en-US" smtClean="0"/>
              <a:t>2022/7/31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AA2BA3-874D-473E-A1D1-B53D1A8275C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448184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332A3A-3F95-40FB-8D2E-827E3ECC8A0C}" type="datetimeFigureOut">
              <a:rPr lang="zh-CN" altLang="en-US" smtClean="0"/>
              <a:t>2022/7/31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AA2BA3-874D-473E-A1D1-B53D1A8275C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236371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332A3A-3F95-40FB-8D2E-827E3ECC8A0C}" type="datetimeFigureOut">
              <a:rPr lang="zh-CN" altLang="en-US" smtClean="0"/>
              <a:t>2022/7/31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AA2BA3-874D-473E-A1D1-B53D1A8275C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064588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332A3A-3F95-40FB-8D2E-827E3ECC8A0C}" type="datetimeFigureOut">
              <a:rPr lang="zh-CN" altLang="en-US" smtClean="0"/>
              <a:t>2022/7/31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AA2BA3-874D-473E-A1D1-B53D1A8275C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523212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332A3A-3F95-40FB-8D2E-827E3ECC8A0C}" type="datetimeFigureOut">
              <a:rPr lang="zh-CN" altLang="en-US" smtClean="0"/>
              <a:t>2022/7/31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AA2BA3-874D-473E-A1D1-B53D1A8275C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613979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332A3A-3F95-40FB-8D2E-827E3ECC8A0C}" type="datetimeFigureOut">
              <a:rPr lang="zh-CN" altLang="en-US" smtClean="0"/>
              <a:t>2022/7/31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AA2BA3-874D-473E-A1D1-B53D1A8275C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596371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emf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.bin"/><Relationship Id="rId13" Type="http://schemas.openxmlformats.org/officeDocument/2006/relationships/image" Target="../media/image10.wmf"/><Relationship Id="rId3" Type="http://schemas.openxmlformats.org/officeDocument/2006/relationships/image" Target="../media/image11.png"/><Relationship Id="rId7" Type="http://schemas.openxmlformats.org/officeDocument/2006/relationships/image" Target="../media/image7.wmf"/><Relationship Id="rId12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4.emf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1.bin"/><Relationship Id="rId11" Type="http://schemas.openxmlformats.org/officeDocument/2006/relationships/image" Target="../media/image9.wmf"/><Relationship Id="rId5" Type="http://schemas.openxmlformats.org/officeDocument/2006/relationships/image" Target="../media/image5.emf"/><Relationship Id="rId15" Type="http://schemas.openxmlformats.org/officeDocument/2006/relationships/image" Target="../media/image13.emf"/><Relationship Id="rId10" Type="http://schemas.openxmlformats.org/officeDocument/2006/relationships/oleObject" Target="../embeddings/oleObject3.bin"/><Relationship Id="rId4" Type="http://schemas.openxmlformats.org/officeDocument/2006/relationships/image" Target="../media/image12.emf"/><Relationship Id="rId9" Type="http://schemas.openxmlformats.org/officeDocument/2006/relationships/image" Target="../media/image8.wmf"/><Relationship Id="rId1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355932" y="406495"/>
            <a:ext cx="9328731" cy="1984109"/>
          </a:xfrm>
        </p:spPr>
        <p:txBody>
          <a:bodyPr>
            <a:normAutofit/>
          </a:bodyPr>
          <a:lstStyle/>
          <a:p>
            <a:r>
              <a:rPr lang="en-US" altLang="zh-CN" sz="4400" dirty="0">
                <a:solidFill>
                  <a:schemeClr val="accent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Development </a:t>
            </a:r>
            <a:r>
              <a:rPr lang="en-US" altLang="zh-CN" sz="44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 the Test-bench </a:t>
            </a:r>
            <a:r>
              <a:rPr lang="en-US" altLang="zh-CN" sz="4400" dirty="0">
                <a:solidFill>
                  <a:srgbClr val="0070C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4400" dirty="0" err="1">
                <a:solidFill>
                  <a:srgbClr val="0070C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Wukong</a:t>
            </a:r>
            <a:r>
              <a:rPr lang="en-US" altLang="zh-CN" sz="4400" dirty="0">
                <a:solidFill>
                  <a:srgbClr val="0070C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</a:t>
            </a:r>
            <a:r>
              <a:rPr lang="en-US" altLang="zh-CN" sz="44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en-US" altLang="zh-CN" sz="4400" dirty="0">
                <a:solidFill>
                  <a:schemeClr val="accent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br>
              <a:rPr lang="en-US" altLang="zh-CN" sz="4400" dirty="0">
                <a:solidFill>
                  <a:schemeClr val="accent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</a:br>
            <a:r>
              <a:rPr lang="en-US" altLang="zh-CN" sz="4400" dirty="0">
                <a:solidFill>
                  <a:srgbClr val="7030A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Readout Electronics </a:t>
            </a:r>
            <a:r>
              <a:rPr lang="en-US" altLang="zh-CN" sz="44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sz="4400" dirty="0">
                <a:solidFill>
                  <a:schemeClr val="accent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4400" dirty="0">
                <a:solidFill>
                  <a:srgbClr val="00B05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Pulse Digitizer</a:t>
            </a:r>
          </a:p>
        </p:txBody>
      </p:sp>
      <p:sp>
        <p:nvSpPr>
          <p:cNvPr id="3" name="副标题 2"/>
          <p:cNvSpPr txBox="1">
            <a:spLocks/>
          </p:cNvSpPr>
          <p:nvPr/>
        </p:nvSpPr>
        <p:spPr>
          <a:xfrm>
            <a:off x="1355933" y="2363882"/>
            <a:ext cx="9328730" cy="144149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On behalf of </a:t>
            </a:r>
          </a:p>
          <a:p>
            <a:r>
              <a:rPr lang="en-US" altLang="zh-CN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Lin Jiang, </a:t>
            </a:r>
            <a:r>
              <a:rPr lang="en-US" altLang="zh-CN" sz="2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Jingjun</a:t>
            </a:r>
            <a:r>
              <a:rPr lang="en-US" altLang="zh-CN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Wen, </a:t>
            </a:r>
            <a:r>
              <a:rPr lang="en-US" altLang="zh-CN" sz="2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Jingzhe</a:t>
            </a:r>
            <a:r>
              <a:rPr lang="en-US" altLang="zh-CN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Yang, </a:t>
            </a:r>
            <a:r>
              <a:rPr lang="en-US" altLang="zh-CN" sz="2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Tianhao</a:t>
            </a:r>
            <a:r>
              <a:rPr lang="en-US" altLang="zh-CN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Wang, </a:t>
            </a:r>
            <a:r>
              <a:rPr lang="en-US" altLang="zh-CN" sz="2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Xiaowei</a:t>
            </a:r>
            <a:r>
              <a:rPr lang="en-US" altLang="zh-CN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2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Guo</a:t>
            </a:r>
            <a:r>
              <a:rPr lang="en-US" altLang="zh-CN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altLang="zh-CN" sz="2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Zhi</a:t>
            </a:r>
            <a:r>
              <a:rPr lang="en-US" altLang="zh-CN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Zeng, Ming Zeng, Yang Tian, </a:t>
            </a:r>
            <a:r>
              <a:rPr lang="en-US" altLang="zh-CN" sz="2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Jianfeng</a:t>
            </a:r>
            <a:r>
              <a:rPr lang="en-US" altLang="zh-CN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Zhou, Tao </a:t>
            </a:r>
            <a:r>
              <a:rPr lang="en-US" altLang="zh-CN" sz="2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Xue</a:t>
            </a:r>
            <a:r>
              <a:rPr lang="en-US" altLang="zh-CN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altLang="zh-CN" sz="2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Jianmin</a:t>
            </a:r>
            <a:r>
              <a:rPr lang="en-US" altLang="zh-CN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Li </a:t>
            </a:r>
            <a:endParaRPr lang="en-US" altLang="zh-CN" sz="2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altLang="zh-CN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Department of Engineering Physics, Tsinghua University</a:t>
            </a:r>
            <a:endParaRPr lang="zh-CN" altLang="en-US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图片 5" descr="200px-Tsinghua_University_Logo.sv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55564" y="76229"/>
            <a:ext cx="1551707" cy="15517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5475" y="552373"/>
            <a:ext cx="1241580" cy="1241580"/>
          </a:xfrm>
          <a:prstGeom prst="rect">
            <a:avLst/>
          </a:prstGeom>
        </p:spPr>
      </p:pic>
      <p:pic>
        <p:nvPicPr>
          <p:cNvPr id="23" name="图片 22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420" y="3902537"/>
            <a:ext cx="1980000" cy="2880000"/>
          </a:xfrm>
          <a:prstGeom prst="rect">
            <a:avLst/>
          </a:prstGeom>
          <a:noFill/>
        </p:spPr>
      </p:pic>
      <p:pic>
        <p:nvPicPr>
          <p:cNvPr id="24" name="图片 23" descr="E:\TY_T\Jitter&amp;ENOB&amp;Eres\雅砻江会议\fig\微信图片_20210508141819.jpg"/>
          <p:cNvPicPr/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23530" r="1228" b="2692"/>
          <a:stretch/>
        </p:blipFill>
        <p:spPr bwMode="auto">
          <a:xfrm>
            <a:off x="2363300" y="3902537"/>
            <a:ext cx="3240000" cy="28800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25" name="图片 24"/>
          <p:cNvPicPr/>
          <p:nvPr/>
        </p:nvPicPr>
        <p:blipFill>
          <a:blip r:embed="rId6"/>
          <a:stretch>
            <a:fillRect/>
          </a:stretch>
        </p:blipFill>
        <p:spPr>
          <a:xfrm>
            <a:off x="5649671" y="3711600"/>
            <a:ext cx="6357600" cy="314640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7293" y="82784"/>
            <a:ext cx="5400000" cy="3171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42701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806"/>
    </mc:Choice>
    <mc:Fallback xmlns="">
      <p:transition spd="slow" advTm="6806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直接连接符 4"/>
          <p:cNvCxnSpPr/>
          <p:nvPr/>
        </p:nvCxnSpPr>
        <p:spPr>
          <a:xfrm>
            <a:off x="212436" y="757383"/>
            <a:ext cx="11628582" cy="0"/>
          </a:xfrm>
          <a:prstGeom prst="line">
            <a:avLst/>
          </a:prstGeom>
          <a:ln w="38100">
            <a:solidFill>
              <a:srgbClr val="7030A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文本框 5"/>
          <p:cNvSpPr txBox="1"/>
          <p:nvPr/>
        </p:nvSpPr>
        <p:spPr>
          <a:xfrm>
            <a:off x="0" y="829133"/>
            <a:ext cx="581904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latin typeface="Times New Roman" panose="02020603050405020304" pitchFamily="18" charset="0"/>
              </a:rPr>
              <a:t>The SNR of ADC is mainly caused by 3 parts, </a:t>
            </a:r>
            <a:r>
              <a:rPr lang="en-US" altLang="zh-CN" dirty="0" smtClean="0">
                <a:latin typeface="Times New Roman" panose="02020603050405020304" pitchFamily="18" charset="0"/>
              </a:rPr>
              <a:t> </a:t>
            </a:r>
            <a:r>
              <a:rPr lang="en-US" altLang="zh-CN" dirty="0">
                <a:latin typeface="Times New Roman" panose="02020603050405020304" pitchFamily="18" charset="0"/>
              </a:rPr>
              <a:t>ADC the quantization noise of ADC, </a:t>
            </a:r>
            <a:r>
              <a:rPr lang="en-US" altLang="zh-CN" dirty="0" smtClean="0">
                <a:latin typeface="Times New Roman" panose="02020603050405020304" pitchFamily="18" charset="0"/>
              </a:rPr>
              <a:t>the </a:t>
            </a:r>
            <a:r>
              <a:rPr lang="en-US" altLang="zh-CN" dirty="0">
                <a:latin typeface="Times New Roman" panose="02020603050405020304" pitchFamily="18" charset="0"/>
              </a:rPr>
              <a:t>thermal </a:t>
            </a:r>
            <a:r>
              <a:rPr lang="en-US" altLang="zh-CN" dirty="0" smtClean="0">
                <a:latin typeface="Times New Roman" panose="02020603050405020304" pitchFamily="18" charset="0"/>
              </a:rPr>
              <a:t>noise of ADC </a:t>
            </a:r>
            <a:r>
              <a:rPr lang="en-US" altLang="zh-CN" dirty="0">
                <a:latin typeface="Times New Roman" panose="02020603050405020304" pitchFamily="18" charset="0"/>
              </a:rPr>
              <a:t>and </a:t>
            </a:r>
            <a:r>
              <a:rPr lang="en-US" altLang="zh-CN" dirty="0" smtClean="0">
                <a:latin typeface="Times New Roman" panose="02020603050405020304" pitchFamily="18" charset="0"/>
              </a:rPr>
              <a:t>sampling clock jitter. </a:t>
            </a:r>
            <a:r>
              <a:rPr lang="en-US" altLang="zh-CN" dirty="0">
                <a:latin typeface="Times New Roman" panose="02020603050405020304" pitchFamily="18" charset="0"/>
              </a:rPr>
              <a:t>The total SNR of ADC is</a:t>
            </a:r>
            <a:r>
              <a:rPr lang="en-US" altLang="zh-CN" dirty="0" smtClean="0">
                <a:latin typeface="Times New Roman" panose="02020603050405020304" pitchFamily="18" charset="0"/>
              </a:rPr>
              <a:t>,</a:t>
            </a:r>
            <a:endParaRPr lang="zh-CN" altLang="en-US" dirty="0">
              <a:latin typeface="Times New Roman" panose="02020603050405020304" pitchFamily="18" charset="0"/>
            </a:endParaRPr>
          </a:p>
        </p:txBody>
      </p:sp>
      <p:sp>
        <p:nvSpPr>
          <p:cNvPr id="44" name="标题 1"/>
          <p:cNvSpPr txBox="1">
            <a:spLocks/>
          </p:cNvSpPr>
          <p:nvPr/>
        </p:nvSpPr>
        <p:spPr>
          <a:xfrm>
            <a:off x="0" y="1"/>
            <a:ext cx="9818255" cy="75738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Analysis of the </a:t>
            </a:r>
            <a:r>
              <a:rPr lang="en-US" altLang="zh-CN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Reasons </a:t>
            </a:r>
            <a:r>
              <a:rPr lang="en-US" altLang="zh-CN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for the </a:t>
            </a:r>
            <a:r>
              <a:rPr lang="en-US" altLang="zh-CN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Deterioration </a:t>
            </a:r>
            <a:r>
              <a:rPr lang="en-US" altLang="zh-CN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of ADC ENOB</a:t>
            </a:r>
            <a:endParaRPr lang="zh-CN" alt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55" name="图片 154" descr="200px-Tsinghua_University_Logo.svg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04894" y="31409"/>
            <a:ext cx="650713" cy="650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65" name="直接连接符 164"/>
          <p:cNvCxnSpPr/>
          <p:nvPr/>
        </p:nvCxnSpPr>
        <p:spPr>
          <a:xfrm>
            <a:off x="5819042" y="869773"/>
            <a:ext cx="0" cy="5760000"/>
          </a:xfrm>
          <a:prstGeom prst="line">
            <a:avLst/>
          </a:prstGeom>
          <a:ln w="38100" cmpd="sng">
            <a:solidFill>
              <a:srgbClr val="C00000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pic>
        <p:nvPicPr>
          <p:cNvPr id="168" name="图片 167"/>
          <p:cNvPicPr/>
          <p:nvPr/>
        </p:nvPicPr>
        <p:blipFill>
          <a:blip r:embed="rId4"/>
          <a:stretch>
            <a:fillRect/>
          </a:stretch>
        </p:blipFill>
        <p:spPr>
          <a:xfrm>
            <a:off x="5674610" y="2022822"/>
            <a:ext cx="3600000" cy="1760400"/>
          </a:xfrm>
          <a:prstGeom prst="rect">
            <a:avLst/>
          </a:prstGeom>
        </p:spPr>
      </p:pic>
      <p:pic>
        <p:nvPicPr>
          <p:cNvPr id="169" name="图片 168"/>
          <p:cNvPicPr/>
          <p:nvPr/>
        </p:nvPicPr>
        <p:blipFill>
          <a:blip r:embed="rId5"/>
          <a:stretch>
            <a:fillRect/>
          </a:stretch>
        </p:blipFill>
        <p:spPr>
          <a:xfrm>
            <a:off x="8764021" y="3783223"/>
            <a:ext cx="3600000" cy="1760400"/>
          </a:xfrm>
          <a:prstGeom prst="rect">
            <a:avLst/>
          </a:prstGeom>
        </p:spPr>
      </p:pic>
      <p:graphicFrame>
        <p:nvGraphicFramePr>
          <p:cNvPr id="170" name="对象 16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99121457"/>
              </p:ext>
            </p:extLst>
          </p:nvPr>
        </p:nvGraphicFramePr>
        <p:xfrm>
          <a:off x="620888" y="5512256"/>
          <a:ext cx="1877720" cy="360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62" name="AxMath" r:id="rId6" imgW="1151691" imgH="221799" progId="Equation.AxMath">
                  <p:embed/>
                </p:oleObj>
              </mc:Choice>
              <mc:Fallback>
                <p:oleObj name="AxMath" r:id="rId6" imgW="1151691" imgH="221799" progId="Equation.AxMath">
                  <p:embed/>
                  <p:pic>
                    <p:nvPicPr>
                      <p:cNvPr id="59" name="对象 5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20888" y="5512256"/>
                        <a:ext cx="1877720" cy="360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1" name="对象 17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4169976"/>
              </p:ext>
            </p:extLst>
          </p:nvPr>
        </p:nvGraphicFramePr>
        <p:xfrm>
          <a:off x="2852647" y="5313488"/>
          <a:ext cx="2469512" cy="720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63" name="AxMath" r:id="rId8" imgW="1205466" imgH="349279" progId="Equation.AxMath">
                  <p:embed/>
                </p:oleObj>
              </mc:Choice>
              <mc:Fallback>
                <p:oleObj name="AxMath" r:id="rId8" imgW="1205466" imgH="349279" progId="Equation.AxMath">
                  <p:embed/>
                  <p:pic>
                    <p:nvPicPr>
                      <p:cNvPr id="61" name="对象 6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52647" y="5313488"/>
                        <a:ext cx="2469512" cy="720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2" name="对象 17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41082718"/>
              </p:ext>
            </p:extLst>
          </p:nvPr>
        </p:nvGraphicFramePr>
        <p:xfrm>
          <a:off x="1257569" y="5863857"/>
          <a:ext cx="2974524" cy="720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64" name="AxMath" r:id="rId10" imgW="1696174" imgH="413747" progId="Equation.AxMath">
                  <p:embed/>
                </p:oleObj>
              </mc:Choice>
              <mc:Fallback>
                <p:oleObj name="AxMath" r:id="rId10" imgW="1696174" imgH="413747" progId="Equation.AxMath">
                  <p:embed/>
                  <p:pic>
                    <p:nvPicPr>
                      <p:cNvPr id="63" name="对象 6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57569" y="5863857"/>
                        <a:ext cx="2974524" cy="7200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7" name="对象 17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29681410"/>
              </p:ext>
            </p:extLst>
          </p:nvPr>
        </p:nvGraphicFramePr>
        <p:xfrm>
          <a:off x="152647" y="1742285"/>
          <a:ext cx="5400000" cy="70279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65" name="AxMath" r:id="rId12" imgW="3877920" imgH="503280" progId="Equation.AxMath">
                  <p:embed/>
                </p:oleObj>
              </mc:Choice>
              <mc:Fallback>
                <p:oleObj name="AxMath" r:id="rId12" imgW="3877920" imgH="503280" progId="Equation.AxMath">
                  <p:embed/>
                  <p:pic>
                    <p:nvPicPr>
                      <p:cNvPr id="16" name="对象 15"/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152647" y="1742285"/>
                        <a:ext cx="5400000" cy="70279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8" name="表格 17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27718490"/>
              </p:ext>
            </p:extLst>
          </p:nvPr>
        </p:nvGraphicFramePr>
        <p:xfrm>
          <a:off x="90516" y="3077599"/>
          <a:ext cx="5603409" cy="1792224"/>
        </p:xfrm>
        <a:graphic>
          <a:graphicData uri="http://schemas.openxmlformats.org/drawingml/2006/table">
            <a:tbl>
              <a:tblPr firstRow="1" firstCol="1" bandRow="1"/>
              <a:tblGrid>
                <a:gridCol w="1873933">
                  <a:extLst>
                    <a:ext uri="{9D8B030D-6E8A-4147-A177-3AD203B41FA5}">
                      <a16:colId xmlns:a16="http://schemas.microsoft.com/office/drawing/2014/main" val="4178865325"/>
                    </a:ext>
                  </a:extLst>
                </a:gridCol>
                <a:gridCol w="3729476">
                  <a:extLst>
                    <a:ext uri="{9D8B030D-6E8A-4147-A177-3AD203B41FA5}">
                      <a16:colId xmlns:a16="http://schemas.microsoft.com/office/drawing/2014/main" val="3837546889"/>
                    </a:ext>
                  </a:extLst>
                </a:gridCol>
              </a:tblGrid>
              <a:tr h="123733">
                <a:tc>
                  <a:txBody>
                    <a:bodyPr/>
                    <a:lstStyle/>
                    <a:p>
                      <a:pPr indent="128270"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Section</a:t>
                      </a:r>
                      <a:endParaRPr lang="zh-CN" sz="1400" b="1" dirty="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28270"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fr-FR" sz="1400" b="1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</a:rPr>
                        <a:t>Noise Contribution</a:t>
                      </a:r>
                      <a:endParaRPr lang="zh-CN" sz="1400" b="1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4667428"/>
                  </a:ext>
                </a:extLst>
              </a:tr>
              <a:tr h="255894">
                <a:tc>
                  <a:txBody>
                    <a:bodyPr/>
                    <a:lstStyle/>
                    <a:p>
                      <a:pPr indent="128270"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AD5686R</a:t>
                      </a:r>
                      <a:endParaRPr lang="zh-CN" sz="1400" b="1" dirty="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128270"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</a:rPr>
                        <a:t>53.32</a:t>
                      </a:r>
                      <a:r>
                        <a:rPr lang="en-US" sz="1400" b="1" dirty="0">
                          <a:effectLst/>
                          <a:latin typeface="Cambria Math" panose="02040503050406030204" pitchFamily="18" charset="0"/>
                          <a:ea typeface="Malgun Gothic" panose="020B0503020000020004" pitchFamily="34" charset="-127"/>
                          <a:cs typeface="Cambria Math" panose="02040503050406030204" pitchFamily="18" charset="0"/>
                        </a:rPr>
                        <a:t>𝜇𝑉</a:t>
                      </a:r>
                      <a:r>
                        <a:rPr lang="en-US" sz="1400" b="1" dirty="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</a:rPr>
                        <a:t> RMS (52.1</a:t>
                      </a:r>
                      <a:r>
                        <a:rPr lang="en-US" sz="1400" b="1" dirty="0">
                          <a:effectLst/>
                          <a:latin typeface="Cambria Math" panose="02040503050406030204" pitchFamily="18" charset="0"/>
                          <a:ea typeface="Malgun Gothic" panose="020B0503020000020004" pitchFamily="34" charset="-127"/>
                          <a:cs typeface="Cambria Math" panose="02040503050406030204" pitchFamily="18" charset="0"/>
                        </a:rPr>
                        <a:t>𝜇𝑉</a:t>
                      </a:r>
                      <a:r>
                        <a:rPr lang="en-US" sz="1400" b="1" dirty="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</a:rPr>
                        <a:t> RMS from internal reference)</a:t>
                      </a:r>
                      <a:endParaRPr lang="zh-CN" sz="1400" b="1" dirty="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39637152"/>
                  </a:ext>
                </a:extLst>
              </a:tr>
              <a:tr h="123733">
                <a:tc>
                  <a:txBody>
                    <a:bodyPr/>
                    <a:lstStyle/>
                    <a:p>
                      <a:pPr indent="128270"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AD8676+ADA4927</a:t>
                      </a:r>
                      <a:endParaRPr lang="zh-CN" sz="1400" b="1" dirty="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128270"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</a:rPr>
                        <a:t>55.874</a:t>
                      </a:r>
                      <a:r>
                        <a:rPr lang="en-US" sz="1400" b="1" dirty="0">
                          <a:effectLst/>
                          <a:latin typeface="Cambria Math" panose="02040503050406030204" pitchFamily="18" charset="0"/>
                          <a:ea typeface="Malgun Gothic" panose="020B0503020000020004" pitchFamily="34" charset="-127"/>
                          <a:cs typeface="Cambria Math" panose="02040503050406030204" pitchFamily="18" charset="0"/>
                        </a:rPr>
                        <a:t>𝜇𝑉</a:t>
                      </a:r>
                      <a:r>
                        <a:rPr lang="en-US" sz="1400" b="1" dirty="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</a:rPr>
                        <a:t> RMS</a:t>
                      </a:r>
                      <a:endParaRPr lang="zh-CN" sz="1400" b="1" dirty="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66143249"/>
                  </a:ext>
                </a:extLst>
              </a:tr>
              <a:tr h="123733">
                <a:tc>
                  <a:txBody>
                    <a:bodyPr/>
                    <a:lstStyle/>
                    <a:p>
                      <a:pPr indent="128270"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AD9653</a:t>
                      </a:r>
                      <a:endParaRPr lang="zh-CN" sz="1400" b="1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128270"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</a:rPr>
                        <a:t>82.4</a:t>
                      </a:r>
                      <a:r>
                        <a:rPr lang="en-US" sz="1400" b="1" dirty="0">
                          <a:effectLst/>
                          <a:latin typeface="Cambria Math" panose="02040503050406030204" pitchFamily="18" charset="0"/>
                          <a:ea typeface="Malgun Gothic" panose="020B0503020000020004" pitchFamily="34" charset="-127"/>
                          <a:cs typeface="Cambria Math" panose="02040503050406030204" pitchFamily="18" charset="0"/>
                        </a:rPr>
                        <a:t>𝜇𝑉</a:t>
                      </a:r>
                      <a:r>
                        <a:rPr lang="en-US" sz="1400" b="1" dirty="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</a:rPr>
                        <a:t> RMS</a:t>
                      </a:r>
                      <a:endParaRPr lang="zh-CN" sz="1400" b="1" dirty="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51127306"/>
                  </a:ext>
                </a:extLst>
              </a:tr>
              <a:tr h="123733">
                <a:tc>
                  <a:txBody>
                    <a:bodyPr/>
                    <a:lstStyle/>
                    <a:p>
                      <a:pPr indent="128270"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Total</a:t>
                      </a:r>
                      <a:endParaRPr lang="zh-CN" sz="1400" b="1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128270"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</a:rPr>
                        <a:t>113.89</a:t>
                      </a:r>
                      <a:r>
                        <a:rPr lang="en-US" sz="1400" b="1" dirty="0">
                          <a:effectLst/>
                          <a:latin typeface="Cambria Math" panose="02040503050406030204" pitchFamily="18" charset="0"/>
                          <a:ea typeface="Malgun Gothic" panose="020B0503020000020004" pitchFamily="34" charset="-127"/>
                          <a:cs typeface="Cambria Math" panose="02040503050406030204" pitchFamily="18" charset="0"/>
                        </a:rPr>
                        <a:t>𝜇𝑉</a:t>
                      </a:r>
                      <a:r>
                        <a:rPr lang="en-US" sz="1400" b="1" dirty="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</a:rPr>
                        <a:t> RMS</a:t>
                      </a:r>
                      <a:endParaRPr lang="zh-CN" sz="1400" b="1" dirty="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5241259"/>
                  </a:ext>
                </a:extLst>
              </a:tr>
              <a:tr h="255894">
                <a:tc>
                  <a:txBody>
                    <a:bodyPr/>
                    <a:lstStyle/>
                    <a:p>
                      <a:pPr indent="128270"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AD9653 Channel A measured</a:t>
                      </a:r>
                      <a:endParaRPr lang="zh-CN" sz="1400" b="1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28270"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</a:rPr>
                        <a:t>129.39</a:t>
                      </a:r>
                      <a:r>
                        <a:rPr lang="en-US" sz="1400" b="1" dirty="0">
                          <a:effectLst/>
                          <a:latin typeface="Cambria Math" panose="02040503050406030204" pitchFamily="18" charset="0"/>
                          <a:ea typeface="Malgun Gothic" panose="020B0503020000020004" pitchFamily="34" charset="-127"/>
                          <a:cs typeface="Cambria Math" panose="02040503050406030204" pitchFamily="18" charset="0"/>
                        </a:rPr>
                        <a:t>𝜇𝑉</a:t>
                      </a:r>
                      <a:r>
                        <a:rPr lang="en-US" sz="1400" b="1" dirty="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</a:rPr>
                        <a:t> RMS</a:t>
                      </a:r>
                      <a:endParaRPr lang="zh-CN" sz="1400" b="1" dirty="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03794633"/>
                  </a:ext>
                </a:extLst>
              </a:tr>
            </a:tbl>
          </a:graphicData>
        </a:graphic>
      </p:graphicFrame>
      <p:sp>
        <p:nvSpPr>
          <p:cNvPr id="179" name="文本框 178"/>
          <p:cNvSpPr txBox="1"/>
          <p:nvPr/>
        </p:nvSpPr>
        <p:spPr>
          <a:xfrm>
            <a:off x="-17301" y="2414176"/>
            <a:ext cx="581904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latin typeface="Times New Roman" panose="02020603050405020304" pitchFamily="18" charset="0"/>
              </a:rPr>
              <a:t>The thermal noise contribution of the ADC and peripheral circuits is shown in the table below,</a:t>
            </a:r>
            <a:endParaRPr lang="zh-CN" altLang="en-US" dirty="0">
              <a:latin typeface="Times New Roman" panose="02020603050405020304" pitchFamily="18" charset="0"/>
            </a:endParaRPr>
          </a:p>
        </p:txBody>
      </p:sp>
      <p:sp>
        <p:nvSpPr>
          <p:cNvPr id="180" name="文本框 179"/>
          <p:cNvSpPr txBox="1"/>
          <p:nvPr/>
        </p:nvSpPr>
        <p:spPr>
          <a:xfrm>
            <a:off x="0" y="4783120"/>
            <a:ext cx="581904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latin typeface="Times New Roman" panose="02020603050405020304" pitchFamily="18" charset="0"/>
              </a:rPr>
              <a:t>Without considering the clock jitter, the ENOB of the ADC can be estimated by the following 3 equations,</a:t>
            </a:r>
            <a:endParaRPr lang="zh-CN" altLang="en-US" dirty="0">
              <a:latin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矩形 2"/>
              <p:cNvSpPr/>
              <p:nvPr/>
            </p:nvSpPr>
            <p:spPr>
              <a:xfrm>
                <a:off x="5836343" y="796800"/>
                <a:ext cx="6347485" cy="124316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/>
                <a:r>
                  <a:rPr lang="en-US" altLang="zh-CN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The </a:t>
                </a:r>
                <a14:m>
                  <m:oMath xmlns:m="http://schemas.openxmlformats.org/officeDocument/2006/math">
                    <m:r>
                      <a:rPr lang="en-US" altLang="zh-CN" i="1" dirty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𝑆𝑁</m:t>
                    </m:r>
                    <m:sSub>
                      <m:sSubPr>
                        <m:ctrlPr>
                          <a:rPr lang="en-US" altLang="zh-CN" i="1" dirty="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altLang="zh-CN" i="1" dirty="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𝑅</m:t>
                        </m:r>
                      </m:e>
                      <m:sub>
                        <m:r>
                          <a:rPr lang="en-US" altLang="zh-CN" i="1" dirty="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𝑞</m:t>
                        </m:r>
                      </m:sub>
                    </m:sSub>
                  </m:oMath>
                </a14:m>
                <a:r>
                  <a:rPr lang="en-US" altLang="zh-CN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is 98.08 dB while the </a:t>
                </a:r>
                <a14:m>
                  <m:oMath xmlns:m="http://schemas.openxmlformats.org/officeDocument/2006/math">
                    <m:r>
                      <a:rPr lang="en-US" altLang="zh-CN" i="1" dirty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𝑆𝑁</m:t>
                    </m:r>
                    <m:sSub>
                      <m:sSubPr>
                        <m:ctrlPr>
                          <a:rPr lang="en-US" altLang="zh-CN" i="1" dirty="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altLang="zh-CN" i="1" dirty="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𝑅</m:t>
                        </m:r>
                      </m:e>
                      <m:sub>
                        <m:r>
                          <a:rPr lang="en-US" altLang="zh-CN" i="1" dirty="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𝑡</m:t>
                        </m:r>
                      </m:sub>
                    </m:sSub>
                  </m:oMath>
                </a14:m>
                <a:r>
                  <a:rPr lang="en-US" altLang="zh-CN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is 74.75 dB (ENOB = 12.13). Based on the above </a:t>
                </a:r>
                <a14:m>
                  <m:oMath xmlns:m="http://schemas.openxmlformats.org/officeDocument/2006/math">
                    <m:r>
                      <a:rPr lang="en-US" altLang="zh-CN" i="1" dirty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𝑆𝑁</m:t>
                    </m:r>
                    <m:sSub>
                      <m:sSubPr>
                        <m:ctrlPr>
                          <a:rPr lang="en-US" altLang="zh-CN" i="1" dirty="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altLang="zh-CN" i="1" dirty="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𝑅</m:t>
                        </m:r>
                      </m:e>
                      <m:sub>
                        <m:r>
                          <a:rPr lang="en-US" altLang="zh-CN" i="1" dirty="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𝑞</m:t>
                        </m:r>
                      </m:sub>
                    </m:sSub>
                  </m:oMath>
                </a14:m>
                <a:r>
                  <a:rPr lang="en-US" altLang="zh-CN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and </a:t>
                </a:r>
                <a14:m>
                  <m:oMath xmlns:m="http://schemas.openxmlformats.org/officeDocument/2006/math">
                    <m:r>
                      <a:rPr lang="en-US" altLang="zh-CN" i="1" dirty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𝑆𝑁</m:t>
                    </m:r>
                    <m:sSub>
                      <m:sSubPr>
                        <m:ctrlPr>
                          <a:rPr lang="en-US" altLang="zh-CN" i="1" dirty="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altLang="zh-CN" i="1" dirty="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𝑅</m:t>
                        </m:r>
                      </m:e>
                      <m:sub>
                        <m:r>
                          <a:rPr lang="en-US" altLang="zh-CN" i="1" dirty="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𝑡</m:t>
                        </m:r>
                      </m:sub>
                    </m:sSub>
                  </m:oMath>
                </a14:m>
                <a:r>
                  <a:rPr lang="en-US" altLang="zh-CN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the effect of clock jitter on system ENOB could be calculated at different input sine wave frequencies</a:t>
                </a:r>
                <a:endParaRPr lang="zh-CN" altLang="en-US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" name="矩形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36343" y="796800"/>
                <a:ext cx="6347485" cy="1243161"/>
              </a:xfrm>
              <a:prstGeom prst="rect">
                <a:avLst/>
              </a:prstGeom>
              <a:blipFill>
                <a:blip r:embed="rId14"/>
                <a:stretch>
                  <a:fillRect l="-768" t="-2941" r="-768" b="-686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1" name="矩形 180"/>
          <p:cNvSpPr/>
          <p:nvPr/>
        </p:nvSpPr>
        <p:spPr>
          <a:xfrm>
            <a:off x="-17301" y="6506714"/>
            <a:ext cx="579306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Consequently, the </a:t>
            </a: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maximum ENOB of the </a:t>
            </a:r>
            <a:r>
              <a:rPr lang="en-US" altLang="zh-C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AD9653 is </a:t>
            </a: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12.13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82" name="图片 181"/>
          <p:cNvPicPr/>
          <p:nvPr/>
        </p:nvPicPr>
        <p:blipFill>
          <a:blip r:embed="rId15"/>
          <a:stretch>
            <a:fillRect/>
          </a:stretch>
        </p:blipFill>
        <p:spPr>
          <a:xfrm>
            <a:off x="8764021" y="2022822"/>
            <a:ext cx="3600000" cy="1760400"/>
          </a:xfrm>
          <a:prstGeom prst="rect">
            <a:avLst/>
          </a:prstGeom>
        </p:spPr>
      </p:pic>
      <p:pic>
        <p:nvPicPr>
          <p:cNvPr id="183" name="图片 182"/>
          <p:cNvPicPr/>
          <p:nvPr/>
        </p:nvPicPr>
        <p:blipFill>
          <a:blip r:embed="rId16"/>
          <a:stretch>
            <a:fillRect/>
          </a:stretch>
        </p:blipFill>
        <p:spPr>
          <a:xfrm>
            <a:off x="5674610" y="3783222"/>
            <a:ext cx="3600000" cy="1760400"/>
          </a:xfrm>
          <a:prstGeom prst="rect">
            <a:avLst/>
          </a:prstGeom>
        </p:spPr>
      </p:pic>
      <p:sp>
        <p:nvSpPr>
          <p:cNvPr id="15" name="矩形 14"/>
          <p:cNvSpPr/>
          <p:nvPr/>
        </p:nvSpPr>
        <p:spPr>
          <a:xfrm>
            <a:off x="5862325" y="5567800"/>
            <a:ext cx="626168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127000" algn="just">
              <a:spcAft>
                <a:spcPts val="0"/>
              </a:spcAft>
            </a:pPr>
            <a:r>
              <a:rPr lang="en-US" altLang="zh-CN" dirty="0" smtClean="0">
                <a:latin typeface="Times New Roman" panose="02020603050405020304" pitchFamily="18" charset="0"/>
                <a:ea typeface="Malgun Gothic" panose="020B0503020000020004" pitchFamily="34" charset="-127"/>
              </a:rPr>
              <a:t>The </a:t>
            </a:r>
            <a:r>
              <a:rPr lang="en-US" altLang="zh-CN" dirty="0">
                <a:latin typeface="Times New Roman" panose="02020603050405020304" pitchFamily="18" charset="0"/>
                <a:ea typeface="Malgun Gothic" panose="020B0503020000020004" pitchFamily="34" charset="-127"/>
              </a:rPr>
              <a:t>three figures above show the ENOB for theoretical calculations and measurements at a frequency of input sine wave 10MHz, 30MHz, and 40MHz, </a:t>
            </a:r>
            <a:r>
              <a:rPr lang="en-US" altLang="zh-CN" dirty="0" smtClean="0">
                <a:latin typeface="Times New Roman" panose="02020603050405020304" pitchFamily="18" charset="0"/>
                <a:ea typeface="Malgun Gothic" panose="020B0503020000020004" pitchFamily="34" charset="-127"/>
              </a:rPr>
              <a:t>respectively</a:t>
            </a:r>
            <a:r>
              <a:rPr lang="en-US" altLang="zh-CN" dirty="0">
                <a:latin typeface="Times New Roman" panose="02020603050405020304" pitchFamily="18" charset="0"/>
                <a:ea typeface="Malgun Gothic" panose="020B0503020000020004" pitchFamily="34" charset="-127"/>
              </a:rPr>
              <a:t>. The measured results agree well with theoretical </a:t>
            </a:r>
            <a:r>
              <a:rPr lang="en-US" altLang="zh-CN" dirty="0" smtClean="0">
                <a:latin typeface="Times New Roman" panose="02020603050405020304" pitchFamily="18" charset="0"/>
                <a:ea typeface="Malgun Gothic" panose="020B0503020000020004" pitchFamily="34" charset="-127"/>
              </a:rPr>
              <a:t>predictions.</a:t>
            </a:r>
            <a:endParaRPr lang="zh-CN" altLang="zh-CN" dirty="0">
              <a:latin typeface="Times New Roman" panose="02020603050405020304" pitchFamily="18" charset="0"/>
              <a:ea typeface="Malgun Gothic" panose="020B0503020000020004" pitchFamily="34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8499676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138</TotalTime>
  <Words>217</Words>
  <Application>Microsoft Office PowerPoint</Application>
  <PresentationFormat>宽屏</PresentationFormat>
  <Paragraphs>23</Paragraphs>
  <Slides>2</Slides>
  <Notes>0</Notes>
  <HiddenSlides>0</HiddenSlides>
  <MMClips>0</MMClips>
  <ScaleCrop>false</ScaleCrop>
  <HeadingPairs>
    <vt:vector size="8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2</vt:i4>
      </vt:variant>
    </vt:vector>
  </HeadingPairs>
  <TitlesOfParts>
    <vt:vector size="11" baseType="lpstr">
      <vt:lpstr>Malgun Gothic</vt:lpstr>
      <vt:lpstr>等线</vt:lpstr>
      <vt:lpstr>等线 Light</vt:lpstr>
      <vt:lpstr>宋体</vt:lpstr>
      <vt:lpstr>Arial</vt:lpstr>
      <vt:lpstr>Cambria Math</vt:lpstr>
      <vt:lpstr>Times New Roman</vt:lpstr>
      <vt:lpstr>Office 主题​​</vt:lpstr>
      <vt:lpstr>AxMath</vt:lpstr>
      <vt:lpstr>Development of the Test-bench “Wukong” for  Readout Electronics and Pulse Digitizer</vt:lpstr>
      <vt:lpstr>PowerPoint 演示文稿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Performance of Current Sensitive Preamplifiers on Energy Resolution with Different Commercial OP AMPs</dc:title>
  <dc:creator>lin lin</dc:creator>
  <cp:lastModifiedBy>jianglin</cp:lastModifiedBy>
  <cp:revision>36</cp:revision>
  <dcterms:created xsi:type="dcterms:W3CDTF">2020-09-29T06:07:04Z</dcterms:created>
  <dcterms:modified xsi:type="dcterms:W3CDTF">2022-07-31T00:57:21Z</dcterms:modified>
</cp:coreProperties>
</file>