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sldIdLst>
    <p:sldId id="272" r:id="rId2"/>
    <p:sldId id="294" r:id="rId3"/>
    <p:sldId id="367" r:id="rId4"/>
    <p:sldId id="267" r:id="rId5"/>
    <p:sldId id="317" r:id="rId6"/>
    <p:sldId id="268" r:id="rId7"/>
    <p:sldId id="274" r:id="rId8"/>
    <p:sldId id="297" r:id="rId9"/>
    <p:sldId id="299" r:id="rId10"/>
    <p:sldId id="327" r:id="rId11"/>
    <p:sldId id="323" r:id="rId12"/>
    <p:sldId id="328" r:id="rId13"/>
    <p:sldId id="361" r:id="rId14"/>
    <p:sldId id="330" r:id="rId15"/>
    <p:sldId id="325" r:id="rId16"/>
    <p:sldId id="326" r:id="rId17"/>
    <p:sldId id="363" r:id="rId18"/>
    <p:sldId id="360" r:id="rId19"/>
    <p:sldId id="345" r:id="rId20"/>
    <p:sldId id="351" r:id="rId21"/>
    <p:sldId id="357" r:id="rId22"/>
    <p:sldId id="358" r:id="rId23"/>
    <p:sldId id="350" r:id="rId24"/>
    <p:sldId id="359" r:id="rId25"/>
    <p:sldId id="365" r:id="rId26"/>
    <p:sldId id="347" r:id="rId27"/>
    <p:sldId id="312" r:id="rId28"/>
    <p:sldId id="362" r:id="rId29"/>
    <p:sldId id="368" r:id="rId30"/>
    <p:sldId id="300" r:id="rId31"/>
    <p:sldId id="257" r:id="rId32"/>
    <p:sldId id="364" r:id="rId33"/>
    <p:sldId id="352" r:id="rId34"/>
    <p:sldId id="353" r:id="rId35"/>
    <p:sldId id="354" r:id="rId36"/>
    <p:sldId id="355" r:id="rId37"/>
    <p:sldId id="356" r:id="rId38"/>
    <p:sldId id="349" r:id="rId39"/>
    <p:sldId id="366" r:id="rId40"/>
    <p:sldId id="329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32"/>
    <p:restoredTop sz="96918"/>
  </p:normalViewPr>
  <p:slideViewPr>
    <p:cSldViewPr snapToGrid="0" snapToObjects="1">
      <p:cViewPr varScale="1">
        <p:scale>
          <a:sx n="122" d="100"/>
          <a:sy n="122" d="100"/>
        </p:scale>
        <p:origin x="224" y="8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Number</a:t>
            </a:r>
            <a:r>
              <a:rPr lang="en-US" baseline="0"/>
              <a:t> of identified beam events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Trigger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Sheet1!$A$1:$A$5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</c:numCache>
            </c:numRef>
          </c:cat>
          <c:val>
            <c:numRef>
              <c:f>Sheet1!$B$1:$B$5</c:f>
              <c:numCache>
                <c:formatCode>General</c:formatCode>
                <c:ptCount val="5"/>
                <c:pt idx="0">
                  <c:v>20415</c:v>
                </c:pt>
                <c:pt idx="1">
                  <c:v>20742</c:v>
                </c:pt>
                <c:pt idx="2">
                  <c:v>20081</c:v>
                </c:pt>
                <c:pt idx="3">
                  <c:v>23026</c:v>
                </c:pt>
                <c:pt idx="4">
                  <c:v>20516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D6-C347-8E77-FA01DADD7C3A}"/>
            </c:ext>
          </c:extLst>
        </c:ser>
        <c:ser>
          <c:idx val="1"/>
          <c:order val="1"/>
          <c:tx>
            <c:v>Stream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Sheet1!$A$1:$A$5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</c:numCache>
            </c:numRef>
          </c:cat>
          <c:val>
            <c:numRef>
              <c:f>Sheet1!$C$1:$C$5</c:f>
              <c:numCache>
                <c:formatCode>General</c:formatCode>
                <c:ptCount val="5"/>
                <c:pt idx="0">
                  <c:v>24965</c:v>
                </c:pt>
                <c:pt idx="1">
                  <c:v>25275</c:v>
                </c:pt>
                <c:pt idx="2">
                  <c:v>23318</c:v>
                </c:pt>
                <c:pt idx="3">
                  <c:v>25686</c:v>
                </c:pt>
                <c:pt idx="4">
                  <c:v>22032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D6-C347-8E77-FA01DADD7C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3141135"/>
        <c:axId val="312701327"/>
      </c:barChart>
      <c:catAx>
        <c:axId val="31314113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err="1"/>
                  <a:t>fADC</a:t>
                </a:r>
                <a:r>
                  <a:rPr lang="en-US" dirty="0"/>
                  <a:t> Threshold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2701327"/>
        <c:crosses val="autoZero"/>
        <c:auto val="1"/>
        <c:lblAlgn val="ctr"/>
        <c:lblOffset val="100"/>
        <c:noMultiLvlLbl val="0"/>
      </c:catAx>
      <c:valAx>
        <c:axId val="3127013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31411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sz="1600" b="0" i="0" baseline="0">
                <a:effectLst/>
              </a:rPr>
              <a:t>SRO event identification efficiency</a:t>
            </a:r>
            <a:endParaRPr lang="en-US" sz="1800">
              <a:effectLst/>
            </a:endParaRPr>
          </a:p>
          <a:p>
            <a:pPr>
              <a:defRPr/>
            </a:pPr>
            <a:r>
              <a:rPr lang="en-US" sz="1200" b="0" i="0" baseline="0">
                <a:effectLst/>
              </a:rPr>
              <a:t>% of events identified more by the software trigger</a:t>
            </a:r>
            <a:endParaRPr lang="en-US" sz="1400">
              <a:effectLst/>
            </a:endParaRPr>
          </a:p>
          <a:p>
            <a:pPr>
              <a:defRPr/>
            </a:pP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flat" cmpd="dbl" algn="ctr">
              <a:noFill/>
              <a:round/>
            </a:ln>
            <a:effectLst/>
          </c:spPr>
          <c:marker>
            <c:symbol val="circle"/>
            <c:size val="6"/>
            <c:spPr>
              <a:noFill/>
              <a:ln w="34925" cap="flat" cmpd="dbl" algn="ctr">
                <a:solidFill>
                  <a:schemeClr val="accent1">
                    <a:lumMod val="75000"/>
                    <a:alpha val="70000"/>
                  </a:schemeClr>
                </a:solidFill>
                <a:round/>
              </a:ln>
              <a:effectLst/>
            </c:spPr>
          </c:marker>
          <c:xVal>
            <c:numRef>
              <c:f>Sheet1!$A$7:$A$11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</c:numCache>
            </c:numRef>
          </c:xVal>
          <c:yVal>
            <c:numRef>
              <c:f>Sheet1!$B$7:$B$11</c:f>
              <c:numCache>
                <c:formatCode>General</c:formatCode>
                <c:ptCount val="5"/>
                <c:pt idx="0">
                  <c:v>18.2</c:v>
                </c:pt>
                <c:pt idx="1">
                  <c:v>18</c:v>
                </c:pt>
                <c:pt idx="2">
                  <c:v>13.9</c:v>
                </c:pt>
                <c:pt idx="3">
                  <c:v>10.4</c:v>
                </c:pt>
                <c:pt idx="4">
                  <c:v>6.8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B16-3D47-AE3A-EDB4507750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2892975"/>
        <c:axId val="381235247"/>
      </c:scatterChart>
      <c:valAx>
        <c:axId val="31289297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fADC Threshold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1235247"/>
        <c:crosses val="autoZero"/>
        <c:crossBetween val="midCat"/>
      </c:valAx>
      <c:valAx>
        <c:axId val="3812352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289297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Empty</a:t>
            </a:r>
            <a:r>
              <a:rPr lang="en-US" baseline="0"/>
              <a:t> frames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Sheet1!$A$13:$A$17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</c:numCache>
            </c:numRef>
          </c:xVal>
          <c:yVal>
            <c:numRef>
              <c:f>Sheet1!$B$13:$B$17</c:f>
              <c:numCache>
                <c:formatCode>General</c:formatCode>
                <c:ptCount val="5"/>
                <c:pt idx="0">
                  <c:v>68.900000000000006</c:v>
                </c:pt>
                <c:pt idx="1">
                  <c:v>90.3</c:v>
                </c:pt>
                <c:pt idx="2">
                  <c:v>95.1</c:v>
                </c:pt>
                <c:pt idx="3">
                  <c:v>96.5</c:v>
                </c:pt>
                <c:pt idx="4">
                  <c:v>96.5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040-3649-B475-2CA27F7E5F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1691823"/>
        <c:axId val="368428543"/>
      </c:scatterChart>
      <c:valAx>
        <c:axId val="36169182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fADC threashold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8428543"/>
        <c:crosses val="autoZero"/>
        <c:crossBetween val="midCat"/>
      </c:valAx>
      <c:valAx>
        <c:axId val="368428543"/>
        <c:scaling>
          <c:orientation val="minMax"/>
          <c:max val="110"/>
          <c:min val="6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169182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Energy</a:t>
            </a:r>
            <a:r>
              <a:rPr lang="en-US" baseline="0"/>
              <a:t> Deposition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0.11668547681539808"/>
                  <c:y val="0.21050925925925926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errBars>
            <c:errDir val="x"/>
            <c:errBarType val="plus"/>
            <c:errValType val="fixedVal"/>
            <c:noEndCap val="1"/>
            <c:val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cust"/>
            <c:noEndCap val="0"/>
            <c:plus>
              <c:numLit>
                <c:formatCode>General</c:formatCode>
                <c:ptCount val="1"/>
                <c:pt idx="0">
                  <c:v>150</c:v>
                </c:pt>
              </c:numLit>
            </c:plus>
            <c:minus>
              <c:numLit>
                <c:formatCode>General</c:formatCode>
                <c:ptCount val="1"/>
                <c:pt idx="0">
                  <c:v>150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Sheet1!$A$1:$A$4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</c:numCache>
            </c:numRef>
          </c:xVal>
          <c:yVal>
            <c:numRef>
              <c:f>Sheet1!$B$1:$B$4</c:f>
              <c:numCache>
                <c:formatCode>General</c:formatCode>
                <c:ptCount val="4"/>
                <c:pt idx="0">
                  <c:v>5673.2</c:v>
                </c:pt>
                <c:pt idx="1">
                  <c:v>6971</c:v>
                </c:pt>
                <c:pt idx="2">
                  <c:v>7990</c:v>
                </c:pt>
                <c:pt idx="3">
                  <c:v>8901.6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BDE-2E47-B39C-AA497C6B65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1882943"/>
        <c:axId val="361884623"/>
      </c:scatterChart>
      <c:valAx>
        <c:axId val="361882943"/>
        <c:scaling>
          <c:orientation val="minMax"/>
          <c:min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GeV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1884623"/>
        <c:crosses val="autoZero"/>
        <c:crossBetween val="midCat"/>
        <c:majorUnit val="1"/>
      </c:valAx>
      <c:valAx>
        <c:axId val="361884623"/>
        <c:scaling>
          <c:orientation val="minMax"/>
          <c:min val="3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fADC Integral Charge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188294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5400" cap="flat" cmpd="dbl" algn="ctr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ln w="34925" cap="flat" cmpd="dbl" algn="ctr">
        <a:solidFill>
          <a:schemeClr val="phClr">
            <a:lumMod val="75000"/>
            <a:alpha val="70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kern="1200" spc="0" normalizeH="0" baseline="0"/>
  </cs:title>
  <cs:trendline>
    <cs:lnRef idx="0">
      <cs:styleClr val="0"/>
    </cs:lnRef>
    <cs:fillRef idx="0"/>
    <cs:effectRef idx="0"/>
    <cs:fontRef idx="minor">
      <a:schemeClr val="tx1"/>
    </cs:fontRef>
    <cs:spPr>
      <a:ln w="38100" cap="rnd" cmpd="sng" algn="ctr">
        <a:solidFill>
          <a:schemeClr val="phClr">
            <a:lumMod val="75000"/>
            <a:alpha val="25000"/>
          </a:schemeClr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b="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4FA9A3-6495-2F4A-9380-14ED87526203}" type="doc">
      <dgm:prSet loTypeId="urn:microsoft.com/office/officeart/2005/8/layout/vList6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997EE50-0913-F148-A418-83F7E93DD3BB}">
      <dgm:prSet phldrT="[Text]" custT="1"/>
      <dgm:spPr>
        <a:solidFill>
          <a:schemeClr val="accent5">
            <a:lumMod val="75000"/>
            <a:alpha val="60000"/>
          </a:schemeClr>
        </a:solidFill>
      </dgm:spPr>
      <dgm:t>
        <a:bodyPr/>
        <a:lstStyle/>
        <a:p>
          <a:r>
            <a:rPr lang="en-US" sz="1600" dirty="0"/>
            <a:t>Address</a:t>
          </a:r>
        </a:p>
      </dgm:t>
    </dgm:pt>
    <dgm:pt modelId="{7B24A4C8-BAC9-6749-A535-10623A30D569}" type="parTrans" cxnId="{6917B5E9-6050-8C4B-A07E-78C4042CA9BE}">
      <dgm:prSet/>
      <dgm:spPr/>
      <dgm:t>
        <a:bodyPr/>
        <a:lstStyle/>
        <a:p>
          <a:endParaRPr lang="en-US"/>
        </a:p>
      </dgm:t>
    </dgm:pt>
    <dgm:pt modelId="{8ECD2065-C1FF-7741-8CCF-720BC5960C39}" type="sibTrans" cxnId="{6917B5E9-6050-8C4B-A07E-78C4042CA9BE}">
      <dgm:prSet/>
      <dgm:spPr/>
      <dgm:t>
        <a:bodyPr/>
        <a:lstStyle/>
        <a:p>
          <a:endParaRPr lang="en-US"/>
        </a:p>
      </dgm:t>
    </dgm:pt>
    <dgm:pt modelId="{BAB57DF8-F340-7B4B-A93F-540A41C6E403}">
      <dgm:prSet phldrT="[Text]" custT="1"/>
      <dgm:spPr/>
      <dgm:t>
        <a:bodyPr/>
        <a:lstStyle/>
        <a:p>
          <a:r>
            <a:rPr lang="en-US" sz="800" dirty="0"/>
            <a:t>Topic</a:t>
          </a:r>
        </a:p>
      </dgm:t>
    </dgm:pt>
    <dgm:pt modelId="{18CFF6D3-AF90-4640-952F-CBA5394063CE}" type="parTrans" cxnId="{C9B53E85-3ACB-A141-A250-30BBB25D0D82}">
      <dgm:prSet/>
      <dgm:spPr/>
      <dgm:t>
        <a:bodyPr/>
        <a:lstStyle/>
        <a:p>
          <a:endParaRPr lang="en-US"/>
        </a:p>
      </dgm:t>
    </dgm:pt>
    <dgm:pt modelId="{438FED95-58D7-DF48-A493-549AB2B265AD}" type="sibTrans" cxnId="{C9B53E85-3ACB-A141-A250-30BBB25D0D82}">
      <dgm:prSet/>
      <dgm:spPr/>
      <dgm:t>
        <a:bodyPr/>
        <a:lstStyle/>
        <a:p>
          <a:endParaRPr lang="en-US"/>
        </a:p>
      </dgm:t>
    </dgm:pt>
    <dgm:pt modelId="{045E08CB-4416-7144-BFC4-3CABE6C22D11}">
      <dgm:prSet phldrT="[Text]" custT="1"/>
      <dgm:spPr/>
      <dgm:t>
        <a:bodyPr/>
        <a:lstStyle/>
        <a:p>
          <a:r>
            <a:rPr lang="en-US" sz="800" dirty="0"/>
            <a:t>Envelop</a:t>
          </a:r>
        </a:p>
      </dgm:t>
    </dgm:pt>
    <dgm:pt modelId="{07FFFF63-7910-ED46-BEB7-F26ADC216CC5}" type="parTrans" cxnId="{10E7274E-A970-0B4E-8BFC-44D6C61419C7}">
      <dgm:prSet/>
      <dgm:spPr/>
      <dgm:t>
        <a:bodyPr/>
        <a:lstStyle/>
        <a:p>
          <a:endParaRPr lang="en-US"/>
        </a:p>
      </dgm:t>
    </dgm:pt>
    <dgm:pt modelId="{3FBB136C-F645-704E-9E7F-07303B43A315}" type="sibTrans" cxnId="{10E7274E-A970-0B4E-8BFC-44D6C61419C7}">
      <dgm:prSet/>
      <dgm:spPr/>
      <dgm:t>
        <a:bodyPr/>
        <a:lstStyle/>
        <a:p>
          <a:endParaRPr lang="en-US"/>
        </a:p>
      </dgm:t>
    </dgm:pt>
    <dgm:pt modelId="{2E2271DA-10AF-A94A-BAFA-1F7397A44430}">
      <dgm:prSet phldrT="[Text]" custT="1"/>
      <dgm:spPr>
        <a:solidFill>
          <a:schemeClr val="accent5">
            <a:lumMod val="75000"/>
            <a:alpha val="60000"/>
          </a:schemeClr>
        </a:solidFill>
      </dgm:spPr>
      <dgm:t>
        <a:bodyPr/>
        <a:lstStyle/>
        <a:p>
          <a:r>
            <a:rPr lang="en-US" sz="1600" dirty="0"/>
            <a:t>Metta-Data</a:t>
          </a:r>
        </a:p>
      </dgm:t>
    </dgm:pt>
    <dgm:pt modelId="{E5AED9E8-E89D-A54A-AAC6-7A728F01C0BB}" type="parTrans" cxnId="{FB842D29-DAEA-F649-8C7E-651E8252F1C5}">
      <dgm:prSet/>
      <dgm:spPr/>
      <dgm:t>
        <a:bodyPr/>
        <a:lstStyle/>
        <a:p>
          <a:endParaRPr lang="en-US"/>
        </a:p>
      </dgm:t>
    </dgm:pt>
    <dgm:pt modelId="{6A9D2DE1-8013-8F49-8772-F5659E4937B8}" type="sibTrans" cxnId="{FB842D29-DAEA-F649-8C7E-651E8252F1C5}">
      <dgm:prSet/>
      <dgm:spPr/>
      <dgm:t>
        <a:bodyPr/>
        <a:lstStyle/>
        <a:p>
          <a:endParaRPr lang="en-US"/>
        </a:p>
      </dgm:t>
    </dgm:pt>
    <dgm:pt modelId="{BF5AD46C-82D9-BF40-BFF7-D56AC801F659}">
      <dgm:prSet phldrT="[Text]" custT="1"/>
      <dgm:spPr/>
      <dgm:t>
        <a:bodyPr/>
        <a:lstStyle/>
        <a:p>
          <a:r>
            <a:rPr lang="en-US" sz="800" dirty="0"/>
            <a:t>Version</a:t>
          </a:r>
        </a:p>
      </dgm:t>
    </dgm:pt>
    <dgm:pt modelId="{68A606FE-B0C4-0B4F-8090-494A5538D412}" type="parTrans" cxnId="{CE3E80F9-D391-D841-A9FF-5F5C67A95FC9}">
      <dgm:prSet/>
      <dgm:spPr/>
      <dgm:t>
        <a:bodyPr/>
        <a:lstStyle/>
        <a:p>
          <a:endParaRPr lang="en-US"/>
        </a:p>
      </dgm:t>
    </dgm:pt>
    <dgm:pt modelId="{396BB246-C67E-F242-B475-7DC301337D64}" type="sibTrans" cxnId="{CE3E80F9-D391-D841-A9FF-5F5C67A95FC9}">
      <dgm:prSet/>
      <dgm:spPr/>
      <dgm:t>
        <a:bodyPr/>
        <a:lstStyle/>
        <a:p>
          <a:endParaRPr lang="en-US"/>
        </a:p>
      </dgm:t>
    </dgm:pt>
    <dgm:pt modelId="{A1D7D788-F10F-4047-8C06-D082846C2516}">
      <dgm:prSet phldrT="[Text]" custT="1"/>
      <dgm:spPr/>
      <dgm:t>
        <a:bodyPr/>
        <a:lstStyle/>
        <a:p>
          <a:r>
            <a:rPr lang="en-US" sz="800" dirty="0"/>
            <a:t>Status</a:t>
          </a:r>
        </a:p>
      </dgm:t>
    </dgm:pt>
    <dgm:pt modelId="{3EBACF24-E2D3-0F4E-ADC8-0D2415038C33}" type="parTrans" cxnId="{5681A874-06CF-2C48-A48D-B7FC9717E138}">
      <dgm:prSet/>
      <dgm:spPr/>
      <dgm:t>
        <a:bodyPr/>
        <a:lstStyle/>
        <a:p>
          <a:endParaRPr lang="en-US"/>
        </a:p>
      </dgm:t>
    </dgm:pt>
    <dgm:pt modelId="{872D6138-B36B-7A4B-8A7D-E1556923CC2E}" type="sibTrans" cxnId="{5681A874-06CF-2C48-A48D-B7FC9717E138}">
      <dgm:prSet/>
      <dgm:spPr/>
      <dgm:t>
        <a:bodyPr/>
        <a:lstStyle/>
        <a:p>
          <a:endParaRPr lang="en-US"/>
        </a:p>
      </dgm:t>
    </dgm:pt>
    <dgm:pt modelId="{7E73DF5D-6EFF-7A4C-BDD7-18F81DFF8280}">
      <dgm:prSet phldrT="[Text]" custT="1"/>
      <dgm:spPr/>
      <dgm:t>
        <a:bodyPr/>
        <a:lstStyle/>
        <a:p>
          <a:r>
            <a:rPr lang="en-US" sz="800" dirty="0"/>
            <a:t>Data Location</a:t>
          </a:r>
        </a:p>
      </dgm:t>
    </dgm:pt>
    <dgm:pt modelId="{00F76891-C9BC-D944-A458-EC615B3405CC}" type="parTrans" cxnId="{41EBF025-1995-F94F-B801-8D16E056572F}">
      <dgm:prSet/>
      <dgm:spPr/>
      <dgm:t>
        <a:bodyPr/>
        <a:lstStyle/>
        <a:p>
          <a:endParaRPr lang="en-US"/>
        </a:p>
      </dgm:t>
    </dgm:pt>
    <dgm:pt modelId="{F1546F4B-E652-9541-AEBA-2B14EE110594}" type="sibTrans" cxnId="{41EBF025-1995-F94F-B801-8D16E056572F}">
      <dgm:prSet/>
      <dgm:spPr/>
      <dgm:t>
        <a:bodyPr/>
        <a:lstStyle/>
        <a:p>
          <a:endParaRPr lang="en-US"/>
        </a:p>
      </dgm:t>
    </dgm:pt>
    <dgm:pt modelId="{A7AD8EAD-A705-7742-AFF1-DC4D91EC188D}">
      <dgm:prSet phldrT="[Text]" custT="1"/>
      <dgm:spPr/>
      <dgm:t>
        <a:bodyPr/>
        <a:lstStyle/>
        <a:p>
          <a:r>
            <a:rPr lang="en-US" sz="800" dirty="0"/>
            <a:t>Shared Memory address</a:t>
          </a:r>
        </a:p>
      </dgm:t>
    </dgm:pt>
    <dgm:pt modelId="{127B7697-11B7-2347-8253-599068E05CB9}" type="parTrans" cxnId="{F2BCE4C2-A1CA-ED4A-A15B-73BD892D0981}">
      <dgm:prSet/>
      <dgm:spPr/>
      <dgm:t>
        <a:bodyPr/>
        <a:lstStyle/>
        <a:p>
          <a:endParaRPr lang="en-US"/>
        </a:p>
      </dgm:t>
    </dgm:pt>
    <dgm:pt modelId="{CF110809-1E52-F846-8249-BB67042F3828}" type="sibTrans" cxnId="{F2BCE4C2-A1CA-ED4A-A15B-73BD892D0981}">
      <dgm:prSet/>
      <dgm:spPr/>
      <dgm:t>
        <a:bodyPr/>
        <a:lstStyle/>
        <a:p>
          <a:endParaRPr lang="en-US"/>
        </a:p>
      </dgm:t>
    </dgm:pt>
    <dgm:pt modelId="{438733C5-CEB8-5F4E-AB79-DC5B4409EAB5}">
      <dgm:prSet phldrT="[Text]" custT="1"/>
      <dgm:spPr/>
      <dgm:t>
        <a:bodyPr/>
        <a:lstStyle/>
        <a:p>
          <a:r>
            <a:rPr lang="en-US" sz="800" dirty="0"/>
            <a:t>Description</a:t>
          </a:r>
        </a:p>
      </dgm:t>
    </dgm:pt>
    <dgm:pt modelId="{2F3B72C0-0177-A143-8BB1-53D8A50C6B70}" type="parTrans" cxnId="{694B5B51-E87B-2848-951B-DAEFF7DD883E}">
      <dgm:prSet/>
      <dgm:spPr/>
      <dgm:t>
        <a:bodyPr/>
        <a:lstStyle/>
        <a:p>
          <a:endParaRPr lang="en-US"/>
        </a:p>
      </dgm:t>
    </dgm:pt>
    <dgm:pt modelId="{D68B55C7-EC38-4848-A0D3-3FB3D334D440}" type="sibTrans" cxnId="{694B5B51-E87B-2848-951B-DAEFF7DD883E}">
      <dgm:prSet/>
      <dgm:spPr/>
      <dgm:t>
        <a:bodyPr/>
        <a:lstStyle/>
        <a:p>
          <a:endParaRPr lang="en-US"/>
        </a:p>
      </dgm:t>
    </dgm:pt>
    <dgm:pt modelId="{8450BD4D-204A-7C45-AD8D-EEDF3A072D29}">
      <dgm:prSet phldrT="[Text]" custT="1"/>
      <dgm:spPr/>
      <dgm:t>
        <a:bodyPr/>
        <a:lstStyle/>
        <a:p>
          <a:r>
            <a:rPr lang="en-US" sz="800" dirty="0"/>
            <a:t>Author</a:t>
          </a:r>
        </a:p>
      </dgm:t>
    </dgm:pt>
    <dgm:pt modelId="{811182B5-769A-3748-A160-17EFF435EB84}" type="parTrans" cxnId="{F1A4615A-4AD1-124E-8267-EFB9D62229E8}">
      <dgm:prSet/>
      <dgm:spPr/>
      <dgm:t>
        <a:bodyPr/>
        <a:lstStyle/>
        <a:p>
          <a:endParaRPr lang="en-US"/>
        </a:p>
      </dgm:t>
    </dgm:pt>
    <dgm:pt modelId="{675FBDE4-4EBC-6140-8432-4192D922981E}" type="sibTrans" cxnId="{F1A4615A-4AD1-124E-8267-EFB9D62229E8}">
      <dgm:prSet/>
      <dgm:spPr/>
      <dgm:t>
        <a:bodyPr/>
        <a:lstStyle/>
        <a:p>
          <a:endParaRPr lang="en-US"/>
        </a:p>
      </dgm:t>
    </dgm:pt>
    <dgm:pt modelId="{E49F6B49-9BD5-1E48-86B1-00B8A051E08D}">
      <dgm:prSet phldrT="[Text]" custT="1"/>
      <dgm:spPr/>
      <dgm:t>
        <a:bodyPr/>
        <a:lstStyle/>
        <a:p>
          <a:r>
            <a:rPr lang="en-US" sz="800" dirty="0"/>
            <a:t>Severity-ID</a:t>
          </a:r>
        </a:p>
      </dgm:t>
    </dgm:pt>
    <dgm:pt modelId="{2A864B80-C9CB-CA4D-9885-2483A1D90719}" type="parTrans" cxnId="{71B0864B-9EEC-B745-A8AE-F0D2A2FE3CF1}">
      <dgm:prSet/>
      <dgm:spPr/>
      <dgm:t>
        <a:bodyPr/>
        <a:lstStyle/>
        <a:p>
          <a:endParaRPr lang="en-US"/>
        </a:p>
      </dgm:t>
    </dgm:pt>
    <dgm:pt modelId="{6D859502-ECCD-484E-8431-046A84FA7A06}" type="sibTrans" cxnId="{71B0864B-9EEC-B745-A8AE-F0D2A2FE3CF1}">
      <dgm:prSet/>
      <dgm:spPr/>
      <dgm:t>
        <a:bodyPr/>
        <a:lstStyle/>
        <a:p>
          <a:endParaRPr lang="en-US"/>
        </a:p>
      </dgm:t>
    </dgm:pt>
    <dgm:pt modelId="{838BC680-9835-0849-BA95-6F169360F1D5}">
      <dgm:prSet phldrT="[Text]" custT="1"/>
      <dgm:spPr/>
      <dgm:t>
        <a:bodyPr/>
        <a:lstStyle/>
        <a:p>
          <a:r>
            <a:rPr lang="en-US" sz="800" dirty="0"/>
            <a:t>Sender</a:t>
          </a:r>
        </a:p>
      </dgm:t>
    </dgm:pt>
    <dgm:pt modelId="{44B1F6B2-627E-1A48-B970-6E2CEEF2AE73}" type="parTrans" cxnId="{B5A04770-A707-E843-AC3A-378AE63818E4}">
      <dgm:prSet/>
      <dgm:spPr/>
      <dgm:t>
        <a:bodyPr/>
        <a:lstStyle/>
        <a:p>
          <a:endParaRPr lang="en-US"/>
        </a:p>
      </dgm:t>
    </dgm:pt>
    <dgm:pt modelId="{BF69FECC-36C4-C746-92D2-E57C4865CCF3}" type="sibTrans" cxnId="{B5A04770-A707-E843-AC3A-378AE63818E4}">
      <dgm:prSet/>
      <dgm:spPr/>
      <dgm:t>
        <a:bodyPr/>
        <a:lstStyle/>
        <a:p>
          <a:endParaRPr lang="en-US"/>
        </a:p>
      </dgm:t>
    </dgm:pt>
    <dgm:pt modelId="{AD916B52-DE6D-EC4F-B4F7-1D6EE99778FF}">
      <dgm:prSet phldrT="[Text]" custT="1"/>
      <dgm:spPr/>
      <dgm:t>
        <a:bodyPr/>
        <a:lstStyle/>
        <a:p>
          <a:r>
            <a:rPr lang="en-US" sz="800" dirty="0"/>
            <a:t>Sender State</a:t>
          </a:r>
        </a:p>
      </dgm:t>
    </dgm:pt>
    <dgm:pt modelId="{126A0A72-6621-264E-BF2A-249B1E5AA712}" type="parTrans" cxnId="{134C7AB4-E5E1-D049-975B-E7D111C4C990}">
      <dgm:prSet/>
      <dgm:spPr/>
      <dgm:t>
        <a:bodyPr/>
        <a:lstStyle/>
        <a:p>
          <a:endParaRPr lang="en-US"/>
        </a:p>
      </dgm:t>
    </dgm:pt>
    <dgm:pt modelId="{C60C6E19-C8C5-DD43-8492-26F0A95B1132}" type="sibTrans" cxnId="{134C7AB4-E5E1-D049-975B-E7D111C4C990}">
      <dgm:prSet/>
      <dgm:spPr/>
      <dgm:t>
        <a:bodyPr/>
        <a:lstStyle/>
        <a:p>
          <a:endParaRPr lang="en-US"/>
        </a:p>
      </dgm:t>
    </dgm:pt>
    <dgm:pt modelId="{B572A901-8E04-2241-B568-83544396A975}">
      <dgm:prSet phldrT="[Text]" custT="1"/>
      <dgm:spPr/>
      <dgm:t>
        <a:bodyPr/>
        <a:lstStyle/>
        <a:p>
          <a:r>
            <a:rPr lang="en-US" sz="800" dirty="0"/>
            <a:t>Communication ID</a:t>
          </a:r>
        </a:p>
      </dgm:t>
    </dgm:pt>
    <dgm:pt modelId="{845EA8BA-D9CA-7645-8309-362F16D99BC7}" type="parTrans" cxnId="{08D5A97B-43BD-F441-A3BE-BF4CABA4EFB8}">
      <dgm:prSet/>
      <dgm:spPr/>
      <dgm:t>
        <a:bodyPr/>
        <a:lstStyle/>
        <a:p>
          <a:endParaRPr lang="en-US"/>
        </a:p>
      </dgm:t>
    </dgm:pt>
    <dgm:pt modelId="{5A191C70-E46A-6246-B0ED-79D39457498D}" type="sibTrans" cxnId="{08D5A97B-43BD-F441-A3BE-BF4CABA4EFB8}">
      <dgm:prSet/>
      <dgm:spPr/>
      <dgm:t>
        <a:bodyPr/>
        <a:lstStyle/>
        <a:p>
          <a:endParaRPr lang="en-US"/>
        </a:p>
      </dgm:t>
    </dgm:pt>
    <dgm:pt modelId="{42225FCB-CB2C-7D4E-A628-B83B8489A757}">
      <dgm:prSet phldrT="[Text]" custT="1"/>
      <dgm:spPr/>
      <dgm:t>
        <a:bodyPr/>
        <a:lstStyle/>
        <a:p>
          <a:r>
            <a:rPr lang="en-US" sz="800" dirty="0"/>
            <a:t>Composition</a:t>
          </a:r>
        </a:p>
      </dgm:t>
    </dgm:pt>
    <dgm:pt modelId="{55367F46-67D9-8F40-A47D-D8AB4E8F2EEB}" type="parTrans" cxnId="{FBEDBE39-CD90-774F-9C6D-2F72DC957269}">
      <dgm:prSet/>
      <dgm:spPr/>
      <dgm:t>
        <a:bodyPr/>
        <a:lstStyle/>
        <a:p>
          <a:endParaRPr lang="en-US"/>
        </a:p>
      </dgm:t>
    </dgm:pt>
    <dgm:pt modelId="{C9B5444D-0093-6841-BBB6-6F9E69F39A9C}" type="sibTrans" cxnId="{FBEDBE39-CD90-774F-9C6D-2F72DC957269}">
      <dgm:prSet/>
      <dgm:spPr/>
      <dgm:t>
        <a:bodyPr/>
        <a:lstStyle/>
        <a:p>
          <a:endParaRPr lang="en-US"/>
        </a:p>
      </dgm:t>
    </dgm:pt>
    <dgm:pt modelId="{579A610B-370C-3C4B-BAED-A7B49D84ACBC}">
      <dgm:prSet phldrT="[Text]" custT="1"/>
      <dgm:spPr/>
      <dgm:t>
        <a:bodyPr/>
        <a:lstStyle/>
        <a:p>
          <a:r>
            <a:rPr lang="en-US" sz="800" dirty="0"/>
            <a:t>Execution Time</a:t>
          </a:r>
        </a:p>
      </dgm:t>
    </dgm:pt>
    <dgm:pt modelId="{AE86683D-FB47-E348-A451-213AFB16B0F7}" type="parTrans" cxnId="{CED2D735-09D0-3841-9C55-2C2CA86103F0}">
      <dgm:prSet/>
      <dgm:spPr/>
      <dgm:t>
        <a:bodyPr/>
        <a:lstStyle/>
        <a:p>
          <a:endParaRPr lang="en-US"/>
        </a:p>
      </dgm:t>
    </dgm:pt>
    <dgm:pt modelId="{CA0C15EF-40DA-DE4F-AE5A-D461115DA991}" type="sibTrans" cxnId="{CED2D735-09D0-3841-9C55-2C2CA86103F0}">
      <dgm:prSet/>
      <dgm:spPr/>
      <dgm:t>
        <a:bodyPr/>
        <a:lstStyle/>
        <a:p>
          <a:endParaRPr lang="en-US"/>
        </a:p>
      </dgm:t>
    </dgm:pt>
    <dgm:pt modelId="{0143429E-0A02-404F-B58F-B060AE9FCF3E}">
      <dgm:prSet phldrT="[Text]" custT="1"/>
      <dgm:spPr/>
      <dgm:t>
        <a:bodyPr/>
        <a:lstStyle/>
        <a:p>
          <a:r>
            <a:rPr lang="en-US" sz="800" dirty="0"/>
            <a:t>Action</a:t>
          </a:r>
        </a:p>
      </dgm:t>
    </dgm:pt>
    <dgm:pt modelId="{DCE95006-B2A3-F148-B821-4C42EE0E1DC7}" type="parTrans" cxnId="{64B221EC-7A28-1A4C-A486-1126E6785FC1}">
      <dgm:prSet/>
      <dgm:spPr/>
      <dgm:t>
        <a:bodyPr/>
        <a:lstStyle/>
        <a:p>
          <a:endParaRPr lang="en-US"/>
        </a:p>
      </dgm:t>
    </dgm:pt>
    <dgm:pt modelId="{B1D65BCA-0533-6C4D-9100-10658484AFAA}" type="sibTrans" cxnId="{64B221EC-7A28-1A4C-A486-1126E6785FC1}">
      <dgm:prSet/>
      <dgm:spPr/>
      <dgm:t>
        <a:bodyPr/>
        <a:lstStyle/>
        <a:p>
          <a:endParaRPr lang="en-US"/>
        </a:p>
      </dgm:t>
    </dgm:pt>
    <dgm:pt modelId="{0C1DB1D0-D637-9142-A6F4-2FF7F09308CB}">
      <dgm:prSet phldrT="[Text]" custT="1"/>
      <dgm:spPr/>
      <dgm:t>
        <a:bodyPr/>
        <a:lstStyle/>
        <a:p>
          <a:r>
            <a:rPr lang="en-US" sz="800" dirty="0"/>
            <a:t>Control</a:t>
          </a:r>
        </a:p>
      </dgm:t>
    </dgm:pt>
    <dgm:pt modelId="{9C88A989-ACBD-BB46-9695-32EC2D94A1E2}" type="parTrans" cxnId="{03AD87ED-0862-0D46-BDAA-328118121C20}">
      <dgm:prSet/>
      <dgm:spPr/>
      <dgm:t>
        <a:bodyPr/>
        <a:lstStyle/>
        <a:p>
          <a:endParaRPr lang="en-US"/>
        </a:p>
      </dgm:t>
    </dgm:pt>
    <dgm:pt modelId="{6B5BEA79-E9AF-0E48-9D00-88410B8FC52A}" type="sibTrans" cxnId="{03AD87ED-0862-0D46-BDAA-328118121C20}">
      <dgm:prSet/>
      <dgm:spPr/>
      <dgm:t>
        <a:bodyPr/>
        <a:lstStyle/>
        <a:p>
          <a:endParaRPr lang="en-US"/>
        </a:p>
      </dgm:t>
    </dgm:pt>
    <dgm:pt modelId="{E47E49A4-7534-3D4E-BB59-D8F084657B33}">
      <dgm:prSet phldrT="[Text]" custT="1"/>
      <dgm:spPr/>
      <dgm:t>
        <a:bodyPr/>
        <a:lstStyle/>
        <a:p>
          <a:r>
            <a:rPr lang="en-US" sz="800" dirty="0"/>
            <a:t>Data Type</a:t>
          </a:r>
        </a:p>
      </dgm:t>
    </dgm:pt>
    <dgm:pt modelId="{DC40E8B7-5616-6C47-AAB4-EA90801BB773}" type="parTrans" cxnId="{5A59515A-800F-D241-BD25-3B0A3D0A12C3}">
      <dgm:prSet/>
      <dgm:spPr/>
      <dgm:t>
        <a:bodyPr/>
        <a:lstStyle/>
        <a:p>
          <a:endParaRPr lang="en-US"/>
        </a:p>
      </dgm:t>
    </dgm:pt>
    <dgm:pt modelId="{490BBBDA-DE92-884B-B27A-86443AB0FB01}" type="sibTrans" cxnId="{5A59515A-800F-D241-BD25-3B0A3D0A12C3}">
      <dgm:prSet/>
      <dgm:spPr/>
      <dgm:t>
        <a:bodyPr/>
        <a:lstStyle/>
        <a:p>
          <a:endParaRPr lang="en-US"/>
        </a:p>
      </dgm:t>
    </dgm:pt>
    <dgm:pt modelId="{99C20DFD-F6AB-5345-BB7F-0F83C7BC7C99}">
      <dgm:prSet phldrT="[Text]" custT="1"/>
      <dgm:spPr/>
      <dgm:t>
        <a:bodyPr/>
        <a:lstStyle/>
        <a:p>
          <a:r>
            <a:rPr lang="en-US" sz="800" dirty="0"/>
            <a:t>Data Description</a:t>
          </a:r>
        </a:p>
      </dgm:t>
    </dgm:pt>
    <dgm:pt modelId="{B15F141C-7474-7F4C-9F25-0BFE205B34D4}" type="parTrans" cxnId="{A44D3464-BA92-9C4F-9921-178A599F726D}">
      <dgm:prSet/>
      <dgm:spPr/>
      <dgm:t>
        <a:bodyPr/>
        <a:lstStyle/>
        <a:p>
          <a:endParaRPr lang="en-US"/>
        </a:p>
      </dgm:t>
    </dgm:pt>
    <dgm:pt modelId="{BCF423C7-6EB0-4542-8A0C-2BF67963E291}" type="sibTrans" cxnId="{A44D3464-BA92-9C4F-9921-178A599F726D}">
      <dgm:prSet/>
      <dgm:spPr/>
      <dgm:t>
        <a:bodyPr/>
        <a:lstStyle/>
        <a:p>
          <a:endParaRPr lang="en-US"/>
        </a:p>
      </dgm:t>
    </dgm:pt>
    <dgm:pt modelId="{840D3B1E-7A75-1646-8C9D-BCC6552E3BC2}">
      <dgm:prSet phldrT="[Text]" custT="1"/>
      <dgm:spPr/>
      <dgm:t>
        <a:bodyPr/>
        <a:lstStyle/>
        <a:p>
          <a:r>
            <a:rPr lang="en-US" sz="800" dirty="0"/>
            <a:t>Reply To</a:t>
          </a:r>
        </a:p>
      </dgm:t>
    </dgm:pt>
    <dgm:pt modelId="{782C1AD4-3032-D045-8E81-D2E63DBCB5E6}" type="parTrans" cxnId="{76B58EDC-988D-B945-B7DE-A7A40CB3C6B3}">
      <dgm:prSet/>
      <dgm:spPr/>
      <dgm:t>
        <a:bodyPr/>
        <a:lstStyle/>
        <a:p>
          <a:endParaRPr lang="en-US"/>
        </a:p>
      </dgm:t>
    </dgm:pt>
    <dgm:pt modelId="{546914CD-0601-054B-9A12-1A6B7F330EC2}" type="sibTrans" cxnId="{76B58EDC-988D-B945-B7DE-A7A40CB3C6B3}">
      <dgm:prSet/>
      <dgm:spPr/>
      <dgm:t>
        <a:bodyPr/>
        <a:lstStyle/>
        <a:p>
          <a:endParaRPr lang="en-US"/>
        </a:p>
      </dgm:t>
    </dgm:pt>
    <dgm:pt modelId="{0820B4BF-5444-4644-9129-EDB808E3D1B3}">
      <dgm:prSet phldrT="[Text]" custT="1"/>
      <dgm:spPr/>
      <dgm:t>
        <a:bodyPr/>
        <a:lstStyle/>
        <a:p>
          <a:r>
            <a:rPr lang="en-US" sz="800" dirty="0"/>
            <a:t>Byte Order</a:t>
          </a:r>
        </a:p>
      </dgm:t>
    </dgm:pt>
    <dgm:pt modelId="{CA97AC5C-B6FE-004C-8928-1FB0D8CC3669}" type="parTrans" cxnId="{40247DB1-2E0A-1944-AA95-3B3F65D201DA}">
      <dgm:prSet/>
      <dgm:spPr/>
      <dgm:t>
        <a:bodyPr/>
        <a:lstStyle/>
        <a:p>
          <a:endParaRPr lang="en-US"/>
        </a:p>
      </dgm:t>
    </dgm:pt>
    <dgm:pt modelId="{50C21B48-37DA-F54A-8ECA-703F0826B8C9}" type="sibTrans" cxnId="{40247DB1-2E0A-1944-AA95-3B3F65D201DA}">
      <dgm:prSet/>
      <dgm:spPr/>
      <dgm:t>
        <a:bodyPr/>
        <a:lstStyle/>
        <a:p>
          <a:endParaRPr lang="en-US"/>
        </a:p>
      </dgm:t>
    </dgm:pt>
    <dgm:pt modelId="{5A288712-E80D-2C43-A338-CB3A836214A8}">
      <dgm:prSet phldrT="[Text]" custT="1"/>
      <dgm:spPr>
        <a:solidFill>
          <a:schemeClr val="accent5">
            <a:lumMod val="75000"/>
            <a:alpha val="60000"/>
          </a:schemeClr>
        </a:solidFill>
      </dgm:spPr>
      <dgm:t>
        <a:bodyPr/>
        <a:lstStyle/>
        <a:p>
          <a:r>
            <a:rPr lang="en-US" sz="1600" dirty="0"/>
            <a:t>Data</a:t>
          </a:r>
        </a:p>
      </dgm:t>
    </dgm:pt>
    <dgm:pt modelId="{04469FAB-7345-B743-992A-659917B77B1C}" type="parTrans" cxnId="{A6258094-4EEE-8442-A229-9BA69BE6DC5E}">
      <dgm:prSet/>
      <dgm:spPr/>
      <dgm:t>
        <a:bodyPr/>
        <a:lstStyle/>
        <a:p>
          <a:endParaRPr lang="en-US"/>
        </a:p>
      </dgm:t>
    </dgm:pt>
    <dgm:pt modelId="{7754820C-93A6-E447-BDF0-187A21937A86}" type="sibTrans" cxnId="{A6258094-4EEE-8442-A229-9BA69BE6DC5E}">
      <dgm:prSet/>
      <dgm:spPr/>
      <dgm:t>
        <a:bodyPr/>
        <a:lstStyle/>
        <a:p>
          <a:endParaRPr lang="en-US"/>
        </a:p>
      </dgm:t>
    </dgm:pt>
    <dgm:pt modelId="{6D2BC937-E12B-804D-B055-7115A223A7E2}">
      <dgm:prSet phldrT="[Text]" custT="1"/>
      <dgm:spPr/>
      <dgm:t>
        <a:bodyPr/>
        <a:lstStyle/>
        <a:p>
          <a:r>
            <a:rPr lang="en-US" sz="800" dirty="0"/>
            <a:t>Serialized Native</a:t>
          </a:r>
        </a:p>
      </dgm:t>
    </dgm:pt>
    <dgm:pt modelId="{B15828AB-43E3-CA49-A1F4-ED8CD72C5D1C}" type="parTrans" cxnId="{B7E8084B-FCE5-F445-84DA-1194975419EC}">
      <dgm:prSet/>
      <dgm:spPr/>
      <dgm:t>
        <a:bodyPr/>
        <a:lstStyle/>
        <a:p>
          <a:endParaRPr lang="en-US"/>
        </a:p>
      </dgm:t>
    </dgm:pt>
    <dgm:pt modelId="{3FB236C8-FDA0-3F4B-8812-49144BA41B93}" type="sibTrans" cxnId="{B7E8084B-FCE5-F445-84DA-1194975419EC}">
      <dgm:prSet/>
      <dgm:spPr/>
      <dgm:t>
        <a:bodyPr/>
        <a:lstStyle/>
        <a:p>
          <a:endParaRPr lang="en-US"/>
        </a:p>
      </dgm:t>
    </dgm:pt>
    <dgm:pt modelId="{FFABC51E-107D-9540-BE7F-2D104464B8C4}">
      <dgm:prSet phldrT="[Text]" custT="1"/>
      <dgm:spPr/>
      <dgm:t>
        <a:bodyPr/>
        <a:lstStyle/>
        <a:p>
          <a:r>
            <a:rPr lang="en-US" sz="800" dirty="0"/>
            <a:t>Serialized Custom</a:t>
          </a:r>
        </a:p>
      </dgm:t>
    </dgm:pt>
    <dgm:pt modelId="{3156309A-24FF-0C41-B002-C93E8C09CCC8}" type="parTrans" cxnId="{9C494D13-E619-034A-AC39-93ACEBF56CB3}">
      <dgm:prSet/>
      <dgm:spPr/>
      <dgm:t>
        <a:bodyPr/>
        <a:lstStyle/>
        <a:p>
          <a:endParaRPr lang="en-US"/>
        </a:p>
      </dgm:t>
    </dgm:pt>
    <dgm:pt modelId="{5212FCA0-6981-6F42-B4BD-061B1228D0E1}" type="sibTrans" cxnId="{9C494D13-E619-034A-AC39-93ACEBF56CB3}">
      <dgm:prSet/>
      <dgm:spPr/>
      <dgm:t>
        <a:bodyPr/>
        <a:lstStyle/>
        <a:p>
          <a:endParaRPr lang="en-US"/>
        </a:p>
      </dgm:t>
    </dgm:pt>
    <dgm:pt modelId="{29CE96A1-5E66-EA43-A783-74EF957ED0DE}" type="pres">
      <dgm:prSet presAssocID="{B94FA9A3-6495-2F4A-9380-14ED87526203}" presName="Name0" presStyleCnt="0">
        <dgm:presLayoutVars>
          <dgm:dir/>
          <dgm:animLvl val="lvl"/>
          <dgm:resizeHandles/>
        </dgm:presLayoutVars>
      </dgm:prSet>
      <dgm:spPr/>
    </dgm:pt>
    <dgm:pt modelId="{E8BE31E5-7E61-0A45-BCAE-E3315F400C55}" type="pres">
      <dgm:prSet presAssocID="{B997EE50-0913-F148-A418-83F7E93DD3BB}" presName="linNode" presStyleCnt="0"/>
      <dgm:spPr/>
    </dgm:pt>
    <dgm:pt modelId="{F10810E8-5EFA-A44C-87CE-A650DDB0D33B}" type="pres">
      <dgm:prSet presAssocID="{B997EE50-0913-F148-A418-83F7E93DD3BB}" presName="parentShp" presStyleLbl="node1" presStyleIdx="0" presStyleCnt="3">
        <dgm:presLayoutVars>
          <dgm:bulletEnabled val="1"/>
        </dgm:presLayoutVars>
      </dgm:prSet>
      <dgm:spPr/>
    </dgm:pt>
    <dgm:pt modelId="{AF1E918D-D669-E540-AB05-2F8081D5B420}" type="pres">
      <dgm:prSet presAssocID="{B997EE50-0913-F148-A418-83F7E93DD3BB}" presName="childShp" presStyleLbl="bgAccFollowNode1" presStyleIdx="0" presStyleCnt="3">
        <dgm:presLayoutVars>
          <dgm:bulletEnabled val="1"/>
        </dgm:presLayoutVars>
      </dgm:prSet>
      <dgm:spPr/>
    </dgm:pt>
    <dgm:pt modelId="{9EA28FAE-FA1D-0945-9E41-79C39EC60276}" type="pres">
      <dgm:prSet presAssocID="{8ECD2065-C1FF-7741-8CCF-720BC5960C39}" presName="spacing" presStyleCnt="0"/>
      <dgm:spPr/>
    </dgm:pt>
    <dgm:pt modelId="{94E062BC-15AE-F941-A75B-6A841EB37B4F}" type="pres">
      <dgm:prSet presAssocID="{2E2271DA-10AF-A94A-BAFA-1F7397A44430}" presName="linNode" presStyleCnt="0"/>
      <dgm:spPr/>
    </dgm:pt>
    <dgm:pt modelId="{B8B71696-858B-E84B-8655-A762D32400DA}" type="pres">
      <dgm:prSet presAssocID="{2E2271DA-10AF-A94A-BAFA-1F7397A44430}" presName="parentShp" presStyleLbl="node1" presStyleIdx="1" presStyleCnt="3">
        <dgm:presLayoutVars>
          <dgm:bulletEnabled val="1"/>
        </dgm:presLayoutVars>
      </dgm:prSet>
      <dgm:spPr/>
    </dgm:pt>
    <dgm:pt modelId="{D25B5C56-755E-B04B-8DE9-1AD00A99142C}" type="pres">
      <dgm:prSet presAssocID="{2E2271DA-10AF-A94A-BAFA-1F7397A44430}" presName="childShp" presStyleLbl="bgAccFollowNode1" presStyleIdx="1" presStyleCnt="3" custScaleY="173685">
        <dgm:presLayoutVars>
          <dgm:bulletEnabled val="1"/>
        </dgm:presLayoutVars>
      </dgm:prSet>
      <dgm:spPr/>
    </dgm:pt>
    <dgm:pt modelId="{A6CE786D-111D-0F46-9B4B-9275A1D7F75B}" type="pres">
      <dgm:prSet presAssocID="{6A9D2DE1-8013-8F49-8772-F5659E4937B8}" presName="spacing" presStyleCnt="0"/>
      <dgm:spPr/>
    </dgm:pt>
    <dgm:pt modelId="{21A756B1-D304-0A43-9B74-146522A6B484}" type="pres">
      <dgm:prSet presAssocID="{5A288712-E80D-2C43-A338-CB3A836214A8}" presName="linNode" presStyleCnt="0"/>
      <dgm:spPr/>
    </dgm:pt>
    <dgm:pt modelId="{2A15CFC2-8554-E740-8E92-184EB93E5076}" type="pres">
      <dgm:prSet presAssocID="{5A288712-E80D-2C43-A338-CB3A836214A8}" presName="parentShp" presStyleLbl="node1" presStyleIdx="2" presStyleCnt="3">
        <dgm:presLayoutVars>
          <dgm:bulletEnabled val="1"/>
        </dgm:presLayoutVars>
      </dgm:prSet>
      <dgm:spPr/>
    </dgm:pt>
    <dgm:pt modelId="{4DE8ED18-E628-7047-8E58-F7AA58A56D21}" type="pres">
      <dgm:prSet presAssocID="{5A288712-E80D-2C43-A338-CB3A836214A8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BD248C10-5E54-0843-9EDA-8E47A9EDBC1D}" type="presOf" srcId="{BAB57DF8-F340-7B4B-A93F-540A41C6E403}" destId="{AF1E918D-D669-E540-AB05-2F8081D5B420}" srcOrd="0" destOrd="0" presId="urn:microsoft.com/office/officeart/2005/8/layout/vList6"/>
    <dgm:cxn modelId="{9C494D13-E619-034A-AC39-93ACEBF56CB3}" srcId="{5A288712-E80D-2C43-A338-CB3A836214A8}" destId="{FFABC51E-107D-9540-BE7F-2D104464B8C4}" srcOrd="1" destOrd="0" parTransId="{3156309A-24FF-0C41-B002-C93E8C09CCC8}" sibTransId="{5212FCA0-6981-6F42-B4BD-061B1228D0E1}"/>
    <dgm:cxn modelId="{41EBF025-1995-F94F-B801-8D16E056572F}" srcId="{B997EE50-0913-F148-A418-83F7E93DD3BB}" destId="{7E73DF5D-6EFF-7A4C-BDD7-18F81DFF8280}" srcOrd="1" destOrd="0" parTransId="{00F76891-C9BC-D944-A458-EC615B3405CC}" sibTransId="{F1546F4B-E652-9541-AEBA-2B14EE110594}"/>
    <dgm:cxn modelId="{FB842D29-DAEA-F649-8C7E-651E8252F1C5}" srcId="{B94FA9A3-6495-2F4A-9380-14ED87526203}" destId="{2E2271DA-10AF-A94A-BAFA-1F7397A44430}" srcOrd="1" destOrd="0" parTransId="{E5AED9E8-E89D-A54A-AAC6-7A728F01C0BB}" sibTransId="{6A9D2DE1-8013-8F49-8772-F5659E4937B8}"/>
    <dgm:cxn modelId="{1D9F4A2B-A415-A542-A121-1DF289135A34}" type="presOf" srcId="{438733C5-CEB8-5F4E-AB79-DC5B4409EAB5}" destId="{D25B5C56-755E-B04B-8DE9-1AD00A99142C}" srcOrd="0" destOrd="1" presId="urn:microsoft.com/office/officeart/2005/8/layout/vList6"/>
    <dgm:cxn modelId="{FB2EEF2F-4273-7346-A3F1-FE214EC17B65}" type="presOf" srcId="{2E2271DA-10AF-A94A-BAFA-1F7397A44430}" destId="{B8B71696-858B-E84B-8655-A762D32400DA}" srcOrd="0" destOrd="0" presId="urn:microsoft.com/office/officeart/2005/8/layout/vList6"/>
    <dgm:cxn modelId="{CED2D735-09D0-3841-9C55-2C2CA86103F0}" srcId="{2E2271DA-10AF-A94A-BAFA-1F7397A44430}" destId="{579A610B-370C-3C4B-BAED-A7B49D84ACBC}" srcOrd="9" destOrd="0" parTransId="{AE86683D-FB47-E348-A451-213AFB16B0F7}" sibTransId="{CA0C15EF-40DA-DE4F-AE5A-D461115DA991}"/>
    <dgm:cxn modelId="{7D725736-CD11-434A-BB2B-56C049392448}" type="presOf" srcId="{7E73DF5D-6EFF-7A4C-BDD7-18F81DFF8280}" destId="{AF1E918D-D669-E540-AB05-2F8081D5B420}" srcOrd="0" destOrd="1" presId="urn:microsoft.com/office/officeart/2005/8/layout/vList6"/>
    <dgm:cxn modelId="{F8072C38-596D-FE49-9F99-EFE407BAE633}" type="presOf" srcId="{A1D7D788-F10F-4047-8C06-D082846C2516}" destId="{D25B5C56-755E-B04B-8DE9-1AD00A99142C}" srcOrd="0" destOrd="3" presId="urn:microsoft.com/office/officeart/2005/8/layout/vList6"/>
    <dgm:cxn modelId="{FBEDBE39-CD90-774F-9C6D-2F72DC957269}" srcId="{2E2271DA-10AF-A94A-BAFA-1F7397A44430}" destId="{42225FCB-CB2C-7D4E-A628-B83B8489A757}" srcOrd="8" destOrd="0" parTransId="{55367F46-67D9-8F40-A47D-D8AB4E8F2EEB}" sibTransId="{C9B5444D-0093-6841-BBB6-6F9E69F39A9C}"/>
    <dgm:cxn modelId="{708DE43F-AA95-E647-8E8C-4D0647D8268E}" type="presOf" srcId="{42225FCB-CB2C-7D4E-A628-B83B8489A757}" destId="{D25B5C56-755E-B04B-8DE9-1AD00A99142C}" srcOrd="0" destOrd="8" presId="urn:microsoft.com/office/officeart/2005/8/layout/vList6"/>
    <dgm:cxn modelId="{B7E8084B-FCE5-F445-84DA-1194975419EC}" srcId="{5A288712-E80D-2C43-A338-CB3A836214A8}" destId="{6D2BC937-E12B-804D-B055-7115A223A7E2}" srcOrd="0" destOrd="0" parTransId="{B15828AB-43E3-CA49-A1F4-ED8CD72C5D1C}" sibTransId="{3FB236C8-FDA0-3F4B-8812-49144BA41B93}"/>
    <dgm:cxn modelId="{71B0864B-9EEC-B745-A8AE-F0D2A2FE3CF1}" srcId="{2E2271DA-10AF-A94A-BAFA-1F7397A44430}" destId="{E49F6B49-9BD5-1E48-86B1-00B8A051E08D}" srcOrd="4" destOrd="0" parTransId="{2A864B80-C9CB-CA4D-9885-2483A1D90719}" sibTransId="{6D859502-ECCD-484E-8431-046A84FA7A06}"/>
    <dgm:cxn modelId="{10E7274E-A970-0B4E-8BFC-44D6C61419C7}" srcId="{7E73DF5D-6EFF-7A4C-BDD7-18F81DFF8280}" destId="{045E08CB-4416-7144-BFC4-3CABE6C22D11}" srcOrd="0" destOrd="0" parTransId="{07FFFF63-7910-ED46-BEB7-F26ADC216CC5}" sibTransId="{3FBB136C-F645-704E-9E7F-07303B43A315}"/>
    <dgm:cxn modelId="{694B5B51-E87B-2848-951B-DAEFF7DD883E}" srcId="{2E2271DA-10AF-A94A-BAFA-1F7397A44430}" destId="{438733C5-CEB8-5F4E-AB79-DC5B4409EAB5}" srcOrd="1" destOrd="0" parTransId="{2F3B72C0-0177-A143-8BB1-53D8A50C6B70}" sibTransId="{D68B55C7-EC38-4848-A0D3-3FB3D334D440}"/>
    <dgm:cxn modelId="{B53C9C52-CCCA-0945-AC99-0DC6B73D69BA}" type="presOf" srcId="{AD916B52-DE6D-EC4F-B4F7-1D6EE99778FF}" destId="{D25B5C56-755E-B04B-8DE9-1AD00A99142C}" srcOrd="0" destOrd="6" presId="urn:microsoft.com/office/officeart/2005/8/layout/vList6"/>
    <dgm:cxn modelId="{4B3D1E55-03CE-A641-90F8-D507D1476867}" type="presOf" srcId="{045E08CB-4416-7144-BFC4-3CABE6C22D11}" destId="{AF1E918D-D669-E540-AB05-2F8081D5B420}" srcOrd="0" destOrd="2" presId="urn:microsoft.com/office/officeart/2005/8/layout/vList6"/>
    <dgm:cxn modelId="{49E57A58-4375-1E4A-BD33-954EB0595971}" type="presOf" srcId="{E47E49A4-7534-3D4E-BB59-D8F084657B33}" destId="{D25B5C56-755E-B04B-8DE9-1AD00A99142C}" srcOrd="0" destOrd="12" presId="urn:microsoft.com/office/officeart/2005/8/layout/vList6"/>
    <dgm:cxn modelId="{5A59515A-800F-D241-BD25-3B0A3D0A12C3}" srcId="{2E2271DA-10AF-A94A-BAFA-1F7397A44430}" destId="{E47E49A4-7534-3D4E-BB59-D8F084657B33}" srcOrd="12" destOrd="0" parTransId="{DC40E8B7-5616-6C47-AAB4-EA90801BB773}" sibTransId="{490BBBDA-DE92-884B-B27A-86443AB0FB01}"/>
    <dgm:cxn modelId="{F1A4615A-4AD1-124E-8267-EFB9D62229E8}" srcId="{2E2271DA-10AF-A94A-BAFA-1F7397A44430}" destId="{8450BD4D-204A-7C45-AD8D-EEDF3A072D29}" srcOrd="2" destOrd="0" parTransId="{811182B5-769A-3748-A160-17EFF435EB84}" sibTransId="{675FBDE4-4EBC-6140-8432-4192D922981E}"/>
    <dgm:cxn modelId="{E148E55F-1437-AC4F-B68B-C3692CFFBEE2}" type="presOf" srcId="{8450BD4D-204A-7C45-AD8D-EEDF3A072D29}" destId="{D25B5C56-755E-B04B-8DE9-1AD00A99142C}" srcOrd="0" destOrd="2" presId="urn:microsoft.com/office/officeart/2005/8/layout/vList6"/>
    <dgm:cxn modelId="{75E4D661-0A7D-3E48-99F8-74FCFE6DF227}" type="presOf" srcId="{0143429E-0A02-404F-B58F-B060AE9FCF3E}" destId="{D25B5C56-755E-B04B-8DE9-1AD00A99142C}" srcOrd="0" destOrd="10" presId="urn:microsoft.com/office/officeart/2005/8/layout/vList6"/>
    <dgm:cxn modelId="{A44D3464-BA92-9C4F-9921-178A599F726D}" srcId="{2E2271DA-10AF-A94A-BAFA-1F7397A44430}" destId="{99C20DFD-F6AB-5345-BB7F-0F83C7BC7C99}" srcOrd="13" destOrd="0" parTransId="{B15F141C-7474-7F4C-9F25-0BFE205B34D4}" sibTransId="{BCF423C7-6EB0-4542-8A0C-2BF67963E291}"/>
    <dgm:cxn modelId="{81C02F6A-724E-0743-B4F3-A34404597DAD}" type="presOf" srcId="{99C20DFD-F6AB-5345-BB7F-0F83C7BC7C99}" destId="{D25B5C56-755E-B04B-8DE9-1AD00A99142C}" srcOrd="0" destOrd="13" presId="urn:microsoft.com/office/officeart/2005/8/layout/vList6"/>
    <dgm:cxn modelId="{B5A04770-A707-E843-AC3A-378AE63818E4}" srcId="{2E2271DA-10AF-A94A-BAFA-1F7397A44430}" destId="{838BC680-9835-0849-BA95-6F169360F1D5}" srcOrd="5" destOrd="0" parTransId="{44B1F6B2-627E-1A48-B970-6E2CEEF2AE73}" sibTransId="{BF69FECC-36C4-C746-92D2-E57C4865CCF3}"/>
    <dgm:cxn modelId="{5681A874-06CF-2C48-A48D-B7FC9717E138}" srcId="{2E2271DA-10AF-A94A-BAFA-1F7397A44430}" destId="{A1D7D788-F10F-4047-8C06-D082846C2516}" srcOrd="3" destOrd="0" parTransId="{3EBACF24-E2D3-0F4E-ADC8-0D2415038C33}" sibTransId="{872D6138-B36B-7A4B-8A7D-E1556923CC2E}"/>
    <dgm:cxn modelId="{DE64A079-B9D7-8644-9108-61CCBB937F9E}" type="presOf" srcId="{E49F6B49-9BD5-1E48-86B1-00B8A051E08D}" destId="{D25B5C56-755E-B04B-8DE9-1AD00A99142C}" srcOrd="0" destOrd="4" presId="urn:microsoft.com/office/officeart/2005/8/layout/vList6"/>
    <dgm:cxn modelId="{08D5A97B-43BD-F441-A3BE-BF4CABA4EFB8}" srcId="{2E2271DA-10AF-A94A-BAFA-1F7397A44430}" destId="{B572A901-8E04-2241-B568-83544396A975}" srcOrd="7" destOrd="0" parTransId="{845EA8BA-D9CA-7645-8309-362F16D99BC7}" sibTransId="{5A191C70-E46A-6246-B0ED-79D39457498D}"/>
    <dgm:cxn modelId="{C74E6382-F99C-8C49-A879-EF5E24E34B34}" type="presOf" srcId="{838BC680-9835-0849-BA95-6F169360F1D5}" destId="{D25B5C56-755E-B04B-8DE9-1AD00A99142C}" srcOrd="0" destOrd="5" presId="urn:microsoft.com/office/officeart/2005/8/layout/vList6"/>
    <dgm:cxn modelId="{C9B53E85-3ACB-A141-A250-30BBB25D0D82}" srcId="{B997EE50-0913-F148-A418-83F7E93DD3BB}" destId="{BAB57DF8-F340-7B4B-A93F-540A41C6E403}" srcOrd="0" destOrd="0" parTransId="{18CFF6D3-AF90-4640-952F-CBA5394063CE}" sibTransId="{438FED95-58D7-DF48-A493-549AB2B265AD}"/>
    <dgm:cxn modelId="{8DBC7387-3C0A-9A47-B86E-AEC28F9A5037}" type="presOf" srcId="{BF5AD46C-82D9-BF40-BFF7-D56AC801F659}" destId="{D25B5C56-755E-B04B-8DE9-1AD00A99142C}" srcOrd="0" destOrd="0" presId="urn:microsoft.com/office/officeart/2005/8/layout/vList6"/>
    <dgm:cxn modelId="{44F50189-7FEE-464C-8229-9DA4980078B8}" type="presOf" srcId="{A7AD8EAD-A705-7742-AFF1-DC4D91EC188D}" destId="{AF1E918D-D669-E540-AB05-2F8081D5B420}" srcOrd="0" destOrd="3" presId="urn:microsoft.com/office/officeart/2005/8/layout/vList6"/>
    <dgm:cxn modelId="{B02C3B94-87F9-6D4A-9565-AFF150AFA0A0}" type="presOf" srcId="{579A610B-370C-3C4B-BAED-A7B49D84ACBC}" destId="{D25B5C56-755E-B04B-8DE9-1AD00A99142C}" srcOrd="0" destOrd="9" presId="urn:microsoft.com/office/officeart/2005/8/layout/vList6"/>
    <dgm:cxn modelId="{46496D94-3C6F-BE47-93E2-1287B79CA690}" type="presOf" srcId="{0C1DB1D0-D637-9142-A6F4-2FF7F09308CB}" destId="{D25B5C56-755E-B04B-8DE9-1AD00A99142C}" srcOrd="0" destOrd="11" presId="urn:microsoft.com/office/officeart/2005/8/layout/vList6"/>
    <dgm:cxn modelId="{A6258094-4EEE-8442-A229-9BA69BE6DC5E}" srcId="{B94FA9A3-6495-2F4A-9380-14ED87526203}" destId="{5A288712-E80D-2C43-A338-CB3A836214A8}" srcOrd="2" destOrd="0" parTransId="{04469FAB-7345-B743-992A-659917B77B1C}" sibTransId="{7754820C-93A6-E447-BDF0-187A21937A86}"/>
    <dgm:cxn modelId="{5B3C34A0-BB4B-154D-9605-51DECDE8D996}" type="presOf" srcId="{0820B4BF-5444-4644-9129-EDB808E3D1B3}" destId="{D25B5C56-755E-B04B-8DE9-1AD00A99142C}" srcOrd="0" destOrd="15" presId="urn:microsoft.com/office/officeart/2005/8/layout/vList6"/>
    <dgm:cxn modelId="{58926AA6-1EE7-0942-9AFD-4FDE2E768B4F}" type="presOf" srcId="{B94FA9A3-6495-2F4A-9380-14ED87526203}" destId="{29CE96A1-5E66-EA43-A783-74EF957ED0DE}" srcOrd="0" destOrd="0" presId="urn:microsoft.com/office/officeart/2005/8/layout/vList6"/>
    <dgm:cxn modelId="{40247DB1-2E0A-1944-AA95-3B3F65D201DA}" srcId="{2E2271DA-10AF-A94A-BAFA-1F7397A44430}" destId="{0820B4BF-5444-4644-9129-EDB808E3D1B3}" srcOrd="15" destOrd="0" parTransId="{CA97AC5C-B6FE-004C-8928-1FB0D8CC3669}" sibTransId="{50C21B48-37DA-F54A-8ECA-703F0826B8C9}"/>
    <dgm:cxn modelId="{134C7AB4-E5E1-D049-975B-E7D111C4C990}" srcId="{2E2271DA-10AF-A94A-BAFA-1F7397A44430}" destId="{AD916B52-DE6D-EC4F-B4F7-1D6EE99778FF}" srcOrd="6" destOrd="0" parTransId="{126A0A72-6621-264E-BF2A-249B1E5AA712}" sibTransId="{C60C6E19-C8C5-DD43-8492-26F0A95B1132}"/>
    <dgm:cxn modelId="{0BC106B5-D943-2544-8D02-BE8FD2BF8755}" type="presOf" srcId="{B572A901-8E04-2241-B568-83544396A975}" destId="{D25B5C56-755E-B04B-8DE9-1AD00A99142C}" srcOrd="0" destOrd="7" presId="urn:microsoft.com/office/officeart/2005/8/layout/vList6"/>
    <dgm:cxn modelId="{F2BCE4C2-A1CA-ED4A-A15B-73BD892D0981}" srcId="{7E73DF5D-6EFF-7A4C-BDD7-18F81DFF8280}" destId="{A7AD8EAD-A705-7742-AFF1-DC4D91EC188D}" srcOrd="1" destOrd="0" parTransId="{127B7697-11B7-2347-8253-599068E05CB9}" sibTransId="{CF110809-1E52-F846-8249-BB67042F3828}"/>
    <dgm:cxn modelId="{827BA0D5-3064-6A43-B33B-D291C034043B}" type="presOf" srcId="{840D3B1E-7A75-1646-8C9D-BCC6552E3BC2}" destId="{D25B5C56-755E-B04B-8DE9-1AD00A99142C}" srcOrd="0" destOrd="14" presId="urn:microsoft.com/office/officeart/2005/8/layout/vList6"/>
    <dgm:cxn modelId="{76B58EDC-988D-B945-B7DE-A7A40CB3C6B3}" srcId="{2E2271DA-10AF-A94A-BAFA-1F7397A44430}" destId="{840D3B1E-7A75-1646-8C9D-BCC6552E3BC2}" srcOrd="14" destOrd="0" parTransId="{782C1AD4-3032-D045-8E81-D2E63DBCB5E6}" sibTransId="{546914CD-0601-054B-9A12-1A6B7F330EC2}"/>
    <dgm:cxn modelId="{313C42E6-E9A7-3B4D-AE64-4EE02B4C332E}" type="presOf" srcId="{6D2BC937-E12B-804D-B055-7115A223A7E2}" destId="{4DE8ED18-E628-7047-8E58-F7AA58A56D21}" srcOrd="0" destOrd="0" presId="urn:microsoft.com/office/officeart/2005/8/layout/vList6"/>
    <dgm:cxn modelId="{3610E7E7-D6D2-E844-AFB3-6D754F42FFE5}" type="presOf" srcId="{5A288712-E80D-2C43-A338-CB3A836214A8}" destId="{2A15CFC2-8554-E740-8E92-184EB93E5076}" srcOrd="0" destOrd="0" presId="urn:microsoft.com/office/officeart/2005/8/layout/vList6"/>
    <dgm:cxn modelId="{F29A71E9-F24B-9C47-A842-023D98AEF45B}" type="presOf" srcId="{FFABC51E-107D-9540-BE7F-2D104464B8C4}" destId="{4DE8ED18-E628-7047-8E58-F7AA58A56D21}" srcOrd="0" destOrd="1" presId="urn:microsoft.com/office/officeart/2005/8/layout/vList6"/>
    <dgm:cxn modelId="{6917B5E9-6050-8C4B-A07E-78C4042CA9BE}" srcId="{B94FA9A3-6495-2F4A-9380-14ED87526203}" destId="{B997EE50-0913-F148-A418-83F7E93DD3BB}" srcOrd="0" destOrd="0" parTransId="{7B24A4C8-BAC9-6749-A535-10623A30D569}" sibTransId="{8ECD2065-C1FF-7741-8CCF-720BC5960C39}"/>
    <dgm:cxn modelId="{64B221EC-7A28-1A4C-A486-1126E6785FC1}" srcId="{2E2271DA-10AF-A94A-BAFA-1F7397A44430}" destId="{0143429E-0A02-404F-B58F-B060AE9FCF3E}" srcOrd="10" destOrd="0" parTransId="{DCE95006-B2A3-F148-B821-4C42EE0E1DC7}" sibTransId="{B1D65BCA-0533-6C4D-9100-10658484AFAA}"/>
    <dgm:cxn modelId="{03AD87ED-0862-0D46-BDAA-328118121C20}" srcId="{2E2271DA-10AF-A94A-BAFA-1F7397A44430}" destId="{0C1DB1D0-D637-9142-A6F4-2FF7F09308CB}" srcOrd="11" destOrd="0" parTransId="{9C88A989-ACBD-BB46-9695-32EC2D94A1E2}" sibTransId="{6B5BEA79-E9AF-0E48-9D00-88410B8FC52A}"/>
    <dgm:cxn modelId="{4A6537F0-D289-2348-A36F-73232727F553}" type="presOf" srcId="{B997EE50-0913-F148-A418-83F7E93DD3BB}" destId="{F10810E8-5EFA-A44C-87CE-A650DDB0D33B}" srcOrd="0" destOrd="0" presId="urn:microsoft.com/office/officeart/2005/8/layout/vList6"/>
    <dgm:cxn modelId="{CE3E80F9-D391-D841-A9FF-5F5C67A95FC9}" srcId="{2E2271DA-10AF-A94A-BAFA-1F7397A44430}" destId="{BF5AD46C-82D9-BF40-BFF7-D56AC801F659}" srcOrd="0" destOrd="0" parTransId="{68A606FE-B0C4-0B4F-8090-494A5538D412}" sibTransId="{396BB246-C67E-F242-B475-7DC301337D64}"/>
    <dgm:cxn modelId="{125F7C82-A29C-F24E-A925-555E82E99BF3}" type="presParOf" srcId="{29CE96A1-5E66-EA43-A783-74EF957ED0DE}" destId="{E8BE31E5-7E61-0A45-BCAE-E3315F400C55}" srcOrd="0" destOrd="0" presId="urn:microsoft.com/office/officeart/2005/8/layout/vList6"/>
    <dgm:cxn modelId="{4E14F4E9-4764-304D-8957-02ED92FB721F}" type="presParOf" srcId="{E8BE31E5-7E61-0A45-BCAE-E3315F400C55}" destId="{F10810E8-5EFA-A44C-87CE-A650DDB0D33B}" srcOrd="0" destOrd="0" presId="urn:microsoft.com/office/officeart/2005/8/layout/vList6"/>
    <dgm:cxn modelId="{28289F1C-6BF2-9543-AB25-1245B005A823}" type="presParOf" srcId="{E8BE31E5-7E61-0A45-BCAE-E3315F400C55}" destId="{AF1E918D-D669-E540-AB05-2F8081D5B420}" srcOrd="1" destOrd="0" presId="urn:microsoft.com/office/officeart/2005/8/layout/vList6"/>
    <dgm:cxn modelId="{7D51C634-63EE-944B-9184-0918124FE4D8}" type="presParOf" srcId="{29CE96A1-5E66-EA43-A783-74EF957ED0DE}" destId="{9EA28FAE-FA1D-0945-9E41-79C39EC60276}" srcOrd="1" destOrd="0" presId="urn:microsoft.com/office/officeart/2005/8/layout/vList6"/>
    <dgm:cxn modelId="{8BCF3DF2-A8AD-6745-926E-76FA97BB91D6}" type="presParOf" srcId="{29CE96A1-5E66-EA43-A783-74EF957ED0DE}" destId="{94E062BC-15AE-F941-A75B-6A841EB37B4F}" srcOrd="2" destOrd="0" presId="urn:microsoft.com/office/officeart/2005/8/layout/vList6"/>
    <dgm:cxn modelId="{45F58725-A2D6-A144-B9AF-87DBEAB537D7}" type="presParOf" srcId="{94E062BC-15AE-F941-A75B-6A841EB37B4F}" destId="{B8B71696-858B-E84B-8655-A762D32400DA}" srcOrd="0" destOrd="0" presId="urn:microsoft.com/office/officeart/2005/8/layout/vList6"/>
    <dgm:cxn modelId="{07C6C04A-1E05-A44C-8376-7E063BFAE776}" type="presParOf" srcId="{94E062BC-15AE-F941-A75B-6A841EB37B4F}" destId="{D25B5C56-755E-B04B-8DE9-1AD00A99142C}" srcOrd="1" destOrd="0" presId="urn:microsoft.com/office/officeart/2005/8/layout/vList6"/>
    <dgm:cxn modelId="{D270F5EE-DC1D-404A-832D-446C201101BE}" type="presParOf" srcId="{29CE96A1-5E66-EA43-A783-74EF957ED0DE}" destId="{A6CE786D-111D-0F46-9B4B-9275A1D7F75B}" srcOrd="3" destOrd="0" presId="urn:microsoft.com/office/officeart/2005/8/layout/vList6"/>
    <dgm:cxn modelId="{A4343050-505D-8F41-8113-11179591D05F}" type="presParOf" srcId="{29CE96A1-5E66-EA43-A783-74EF957ED0DE}" destId="{21A756B1-D304-0A43-9B74-146522A6B484}" srcOrd="4" destOrd="0" presId="urn:microsoft.com/office/officeart/2005/8/layout/vList6"/>
    <dgm:cxn modelId="{9F86E73C-F2C5-D246-B6AB-A10A93DDAB9E}" type="presParOf" srcId="{21A756B1-D304-0A43-9B74-146522A6B484}" destId="{2A15CFC2-8554-E740-8E92-184EB93E5076}" srcOrd="0" destOrd="0" presId="urn:microsoft.com/office/officeart/2005/8/layout/vList6"/>
    <dgm:cxn modelId="{DEFFCE71-FA0D-714E-A4F8-D98ED4CFD90A}" type="presParOf" srcId="{21A756B1-D304-0A43-9B74-146522A6B484}" destId="{4DE8ED18-E628-7047-8E58-F7AA58A56D2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1E918D-D669-E540-AB05-2F8081D5B420}">
      <dsp:nvSpPr>
        <dsp:cNvPr id="0" name=""/>
        <dsp:cNvSpPr/>
      </dsp:nvSpPr>
      <dsp:spPr>
        <a:xfrm>
          <a:off x="1704388" y="1105"/>
          <a:ext cx="2556582" cy="137155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" tIns="5080" rIns="5080" bIns="508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Topic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Data Location</a:t>
          </a:r>
        </a:p>
        <a:p>
          <a:pPr marL="114300" lvl="2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Envelop</a:t>
          </a:r>
        </a:p>
        <a:p>
          <a:pPr marL="114300" lvl="2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Shared Memory address</a:t>
          </a:r>
        </a:p>
      </dsp:txBody>
      <dsp:txXfrm>
        <a:off x="1704388" y="172550"/>
        <a:ext cx="2042249" cy="1028667"/>
      </dsp:txXfrm>
    </dsp:sp>
    <dsp:sp modelId="{F10810E8-5EFA-A44C-87CE-A650DDB0D33B}">
      <dsp:nvSpPr>
        <dsp:cNvPr id="0" name=""/>
        <dsp:cNvSpPr/>
      </dsp:nvSpPr>
      <dsp:spPr>
        <a:xfrm>
          <a:off x="0" y="1105"/>
          <a:ext cx="1704388" cy="1371556"/>
        </a:xfrm>
        <a:prstGeom prst="roundRect">
          <a:avLst/>
        </a:prstGeom>
        <a:solidFill>
          <a:schemeClr val="accent5">
            <a:lumMod val="75000"/>
            <a:alpha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Address</a:t>
          </a:r>
        </a:p>
      </dsp:txBody>
      <dsp:txXfrm>
        <a:off x="66954" y="68059"/>
        <a:ext cx="1570480" cy="1237648"/>
      </dsp:txXfrm>
    </dsp:sp>
    <dsp:sp modelId="{D25B5C56-755E-B04B-8DE9-1AD00A99142C}">
      <dsp:nvSpPr>
        <dsp:cNvPr id="0" name=""/>
        <dsp:cNvSpPr/>
      </dsp:nvSpPr>
      <dsp:spPr>
        <a:xfrm>
          <a:off x="1704804" y="1509817"/>
          <a:ext cx="2554085" cy="238218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" tIns="5080" rIns="5080" bIns="508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Version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Description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Author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Status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Severity-ID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Sender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Sender State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Communication ID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Composition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Execution Time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Action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Control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Data Type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Data Description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Reply To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Byte Order</a:t>
          </a:r>
        </a:p>
      </dsp:txBody>
      <dsp:txXfrm>
        <a:off x="1704804" y="1807591"/>
        <a:ext cx="1660765" cy="1786641"/>
      </dsp:txXfrm>
    </dsp:sp>
    <dsp:sp modelId="{B8B71696-858B-E84B-8655-A762D32400DA}">
      <dsp:nvSpPr>
        <dsp:cNvPr id="0" name=""/>
        <dsp:cNvSpPr/>
      </dsp:nvSpPr>
      <dsp:spPr>
        <a:xfrm>
          <a:off x="2080" y="2015133"/>
          <a:ext cx="1702723" cy="1371556"/>
        </a:xfrm>
        <a:prstGeom prst="roundRect">
          <a:avLst/>
        </a:prstGeom>
        <a:solidFill>
          <a:schemeClr val="accent5">
            <a:lumMod val="75000"/>
            <a:alpha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Metta-Data</a:t>
          </a:r>
        </a:p>
      </dsp:txBody>
      <dsp:txXfrm>
        <a:off x="69034" y="2082087"/>
        <a:ext cx="1568815" cy="1237648"/>
      </dsp:txXfrm>
    </dsp:sp>
    <dsp:sp modelId="{4DE8ED18-E628-7047-8E58-F7AA58A56D21}">
      <dsp:nvSpPr>
        <dsp:cNvPr id="0" name=""/>
        <dsp:cNvSpPr/>
      </dsp:nvSpPr>
      <dsp:spPr>
        <a:xfrm>
          <a:off x="1704388" y="4029161"/>
          <a:ext cx="2556582" cy="137155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" tIns="5080" rIns="5080" bIns="508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Serialized Native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Serialized Custom</a:t>
          </a:r>
        </a:p>
      </dsp:txBody>
      <dsp:txXfrm>
        <a:off x="1704388" y="4200606"/>
        <a:ext cx="2042249" cy="1028667"/>
      </dsp:txXfrm>
    </dsp:sp>
    <dsp:sp modelId="{2A15CFC2-8554-E740-8E92-184EB93E5076}">
      <dsp:nvSpPr>
        <dsp:cNvPr id="0" name=""/>
        <dsp:cNvSpPr/>
      </dsp:nvSpPr>
      <dsp:spPr>
        <a:xfrm>
          <a:off x="0" y="4029161"/>
          <a:ext cx="1704388" cy="1371556"/>
        </a:xfrm>
        <a:prstGeom prst="roundRect">
          <a:avLst/>
        </a:prstGeom>
        <a:solidFill>
          <a:schemeClr val="accent5">
            <a:lumMod val="75000"/>
            <a:alpha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Data</a:t>
          </a:r>
        </a:p>
      </dsp:txBody>
      <dsp:txXfrm>
        <a:off x="66954" y="4096115"/>
        <a:ext cx="1570480" cy="12376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EB9597-AF37-C148-B769-39E876B55BFA}" type="datetimeFigureOut">
              <a:rPr lang="en-US" smtClean="0"/>
              <a:t>7/13/22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2FD1A-68E1-D54A-9E5C-D1A6FF173C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220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F1341-3AFE-B447-A831-9671D6A700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6477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F1341-3AFE-B447-A831-9671D6A7009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3543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BF1341-3AFE-B447-A831-9671D6A7009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5928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BF1341-3AFE-B447-A831-9671D6A7009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9080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BF1341-3AFE-B447-A831-9671D6A7009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7731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F1341-3AFE-B447-A831-9671D6A7009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7259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F1341-3AFE-B447-A831-9671D6A7009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4660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F1341-3AFE-B447-A831-9671D6A7009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6087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BF1341-3AFE-B447-A831-9671D6A7009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5410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BF1341-3AFE-B447-A831-9671D6A7009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4939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BF1341-3AFE-B447-A831-9671D6A7009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823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F1341-3AFE-B447-A831-9671D6A7009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2518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F1341-3AFE-B447-A831-9671D6A7009B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2136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F1341-3AFE-B447-A831-9671D6A7009B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348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F1341-3AFE-B447-A831-9671D6A7009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8262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F1341-3AFE-B447-A831-9671D6A7009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9648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BF1341-3AFE-B447-A831-9671D6A7009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6268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F1341-3AFE-B447-A831-9671D6A7009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4775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F1341-3AFE-B447-A831-9671D6A7009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4076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F1341-3AFE-B447-A831-9671D6A7009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5184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F1341-3AFE-B447-A831-9671D6A7009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146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E1B55-E64C-C345-8EDE-5426DADEA8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B5F5E0-F7C9-E840-8FA1-8FEA84CE98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C41336-2189-8E49-97DF-A7D2D9BA4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D820B-B880-7B4A-BC95-F716FA0979AD}" type="datetimeFigureOut">
              <a:rPr lang="en-US" smtClean="0"/>
              <a:t>7/13/22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FA1D20-F8C4-CE45-B6E1-689838A82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7F82A-FB61-8546-81BA-BC682EA31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8C60-5FCB-2E4A-A91C-95F8C5B14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014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BA7DE-3246-C340-B41F-2DC219642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89F599-E243-F241-A6D6-C4938B3FD1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0F7A5B-E4F7-8D4A-B66E-A54A62EEA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D820B-B880-7B4A-BC95-F716FA0979AD}" type="datetimeFigureOut">
              <a:rPr lang="en-US" smtClean="0"/>
              <a:t>7/13/22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3C242-0B1B-C648-9873-A852102D2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DD6A66-216F-7D48-88CA-50D8BD61D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8C60-5FCB-2E4A-A91C-95F8C5B14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177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3ED276-B4A6-0F4A-B753-E1A8F656D0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4C3A69-E465-CF47-863A-1D873716C1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BEEE77-B227-2B42-BF00-29645C29C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D820B-B880-7B4A-BC95-F716FA0979AD}" type="datetimeFigureOut">
              <a:rPr lang="en-US" smtClean="0"/>
              <a:t>7/13/22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01F70A-8420-2845-B80A-2F92B9E12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F202DC-5AC5-7742-A060-47BFAEAE4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8C60-5FCB-2E4A-A91C-95F8C5B14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0995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2827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4799" y="2941864"/>
            <a:ext cx="5678108" cy="425858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81" y="6232329"/>
            <a:ext cx="2293603" cy="5570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3181" y="505595"/>
            <a:ext cx="10583064" cy="617838"/>
          </a:xfrm>
        </p:spPr>
        <p:txBody>
          <a:bodyPr anchor="b">
            <a:noAutofit/>
          </a:bodyPr>
          <a:lstStyle>
            <a:lvl1pPr algn="l">
              <a:defRPr sz="3000" b="1" cap="none" baseline="0">
                <a:latin typeface="Arial" charset="0"/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43183" y="1720793"/>
            <a:ext cx="5402445" cy="3246671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200" baseline="0">
                <a:solidFill>
                  <a:schemeClr val="accent1"/>
                </a:solidFill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Here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3207" y="6459469"/>
            <a:ext cx="543044" cy="2735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3879" y="6450043"/>
            <a:ext cx="2172748" cy="273531"/>
          </a:xfrm>
          <a:prstGeom prst="rect">
            <a:avLst/>
          </a:prstGeom>
        </p:spPr>
      </p:pic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008916" y="1725953"/>
            <a:ext cx="6174619" cy="3821639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443183" y="5126730"/>
            <a:ext cx="5402445" cy="4208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200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/>
              <a:t>Author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444325" y="5611327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6A06638-5488-D34B-936B-B18B2D0DB526}" type="datetime1">
              <a:rPr lang="en-US" smtClean="0"/>
              <a:t>7/13/22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43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1128583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9267" y="6407801"/>
            <a:ext cx="1772067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75019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1" y="966055"/>
            <a:ext cx="5531708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9267" y="6407801"/>
            <a:ext cx="1772067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6248401" y="966055"/>
            <a:ext cx="5449329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249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CBBB2-D45E-9649-A936-A005AE8AB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56071F-9ABF-454F-84EF-80DAF53FBF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E33B28-DA4C-414E-A295-A0AEAF2E0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D820B-B880-7B4A-BC95-F716FA0979AD}" type="datetimeFigureOut">
              <a:rPr lang="en-US" smtClean="0"/>
              <a:t>7/13/22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17E47-4657-9040-8943-3E437C5BF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02156B-606C-9642-A1C7-7C56735D8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8C60-5FCB-2E4A-A91C-95F8C5B14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083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EAEF4-4023-3146-BBE1-7519D0E6C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0E070C-FA94-9D4B-8517-F34F7A2261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FB58FB-6FE6-0E4E-9762-6F01E3142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D820B-B880-7B4A-BC95-F716FA0979AD}" type="datetimeFigureOut">
              <a:rPr lang="en-US" smtClean="0"/>
              <a:t>7/13/22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D9E677-B641-5343-ACE7-F2437429E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9137CE-34CF-9347-BD35-B3CE90C8C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8C60-5FCB-2E4A-A91C-95F8C5B14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075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5B63C-BB71-6148-90AC-EE2AAE20B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2D24A-4112-804E-9D0B-5E876B8688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66A1B-F75B-B846-89EF-5489025320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07EB91-B55B-934C-BA81-7D3FF90A9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D820B-B880-7B4A-BC95-F716FA0979AD}" type="datetimeFigureOut">
              <a:rPr lang="en-US" smtClean="0"/>
              <a:t>7/13/22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72C35A-6B8C-ED4C-AAB2-818DE1A63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5E1125-FAA4-0E4A-BCB4-F030F7E73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8C60-5FCB-2E4A-A91C-95F8C5B14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433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43D84-98F2-8F44-8463-1EE6B47D2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0F88C-E5A0-6E45-8B79-152D78217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AA1CE4-85C8-654D-A589-FC8A7C8DB9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7E1F09-6E73-F44F-93BD-86B21E6988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68BDB3-8974-B240-A874-8340DA5222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19D91D-2468-7B49-B850-FA538C255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D820B-B880-7B4A-BC95-F716FA0979AD}" type="datetimeFigureOut">
              <a:rPr lang="en-US" smtClean="0"/>
              <a:t>7/13/22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C45A25-46AC-024E-82E3-59FB05CAD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A9CBB1-6EAB-8D4A-BF85-2E2D884F5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8C60-5FCB-2E4A-A91C-95F8C5B14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904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BA5CD-E7C1-3848-8277-0263D99AD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E377FF-3B2F-FF4A-9A61-3D221D73C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D820B-B880-7B4A-BC95-F716FA0979AD}" type="datetimeFigureOut">
              <a:rPr lang="en-US" smtClean="0"/>
              <a:t>7/13/22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C0F65A-3761-4345-A6A0-70BEFAD43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24C815-982B-D643-9B4B-430D3D67C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8C60-5FCB-2E4A-A91C-95F8C5B14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473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5B4E1D-2FE7-F34E-A4DE-90734BF9D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D820B-B880-7B4A-BC95-F716FA0979AD}" type="datetimeFigureOut">
              <a:rPr lang="en-US" smtClean="0"/>
              <a:t>7/13/22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50328F-E536-7F43-B424-593671E1D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8FE46C-14E3-C04B-85CF-32845F7B9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8C60-5FCB-2E4A-A91C-95F8C5B14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481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669A4-05D2-1B42-A2A2-9BB85A11E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FCA619-1030-6E4D-89E2-CDE93D21CF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3FEADE-DBE0-A549-9539-C751BC7FDD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8E4BC3-41B2-6343-826F-080904F77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D820B-B880-7B4A-BC95-F716FA0979AD}" type="datetimeFigureOut">
              <a:rPr lang="en-US" smtClean="0"/>
              <a:t>7/13/22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9B63CF-145A-0E4D-931D-338123B31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E655C0-0F99-664D-961B-DF4ED595D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8C60-5FCB-2E4A-A91C-95F8C5B14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221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D2F7F-03F4-884F-B4DA-7506C9906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63C50B-7560-8E4B-A685-795D06DDA2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A0693E-6CBA-A545-B992-DA3323DC90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937316-5AFF-7548-977E-18C238BE8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D820B-B880-7B4A-BC95-F716FA0979AD}" type="datetimeFigureOut">
              <a:rPr lang="en-US" smtClean="0"/>
              <a:t>7/13/22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3DEF5C-B374-D249-8C82-13F4122A7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656AA7-AD30-3F4E-B052-36DB0627E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8C60-5FCB-2E4A-A91C-95F8C5B14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984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21BA69-D2DF-EE4E-999A-44B5165D5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AAEC87-6361-E540-9AA6-F1B847F159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5260CE-A877-8C4A-888D-31F9BB1A15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D820B-B880-7B4A-BC95-F716FA0979AD}" type="datetimeFigureOut">
              <a:rPr lang="en-US" smtClean="0"/>
              <a:t>7/13/22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E952A5-17F3-A749-A563-BEFCBE731D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EF015F-529D-4D48-877A-79E7139239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08C60-5FCB-2E4A-A91C-95F8C5B14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918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3.jpe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3.jpe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hyperlink" Target="https://wiki.jlab.org/epsciwiki/index.php/ERSAP" TargetMode="External"/><Relationship Id="rId7" Type="http://schemas.openxmlformats.org/officeDocument/2006/relationships/hyperlink" Target="https://github.com/JeffersonLab/ersap-tridas.git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github.com/JeffersonLab/ersap-jana.git" TargetMode="External"/><Relationship Id="rId5" Type="http://schemas.openxmlformats.org/officeDocument/2006/relationships/hyperlink" Target="https://github.com/JeffersonLab/ersap-coda.git" TargetMode="External"/><Relationship Id="rId4" Type="http://schemas.openxmlformats.org/officeDocument/2006/relationships/hyperlink" Target="https://github.com/JeffersonLab/ersap-vtp.git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1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717" y="249957"/>
            <a:ext cx="11193517" cy="790567"/>
          </a:xfrm>
        </p:spPr>
        <p:txBody>
          <a:bodyPr/>
          <a:lstStyle/>
          <a:p>
            <a:r>
              <a:rPr lang="en-US" sz="2400" dirty="0">
                <a:solidFill>
                  <a:srgbClr val="002060"/>
                </a:solidFill>
              </a:rPr>
              <a:t>ERSAP: Towards Better HEP/NP Data-Stream Analytics With Flow-Based Programming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931" y="1816131"/>
            <a:ext cx="4879906" cy="1191802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9E0040"/>
                </a:solidFill>
              </a:rPr>
              <a:t>E</a:t>
            </a:r>
            <a:r>
              <a:rPr lang="en-US" sz="1800" dirty="0">
                <a:solidFill>
                  <a:srgbClr val="002060"/>
                </a:solidFill>
              </a:rPr>
              <a:t>nvironment for </a:t>
            </a:r>
            <a:r>
              <a:rPr lang="en-US" sz="1800" dirty="0">
                <a:solidFill>
                  <a:srgbClr val="9E0040"/>
                </a:solidFill>
              </a:rPr>
              <a:t>R</a:t>
            </a:r>
            <a:r>
              <a:rPr lang="en-US" sz="1800" dirty="0">
                <a:solidFill>
                  <a:srgbClr val="002060"/>
                </a:solidFill>
              </a:rPr>
              <a:t>eal-time </a:t>
            </a:r>
            <a:r>
              <a:rPr lang="en-US" sz="1800" dirty="0">
                <a:solidFill>
                  <a:srgbClr val="9E0040"/>
                </a:solidFill>
              </a:rPr>
              <a:t>S</a:t>
            </a:r>
            <a:r>
              <a:rPr lang="en-US" sz="1800" dirty="0">
                <a:solidFill>
                  <a:srgbClr val="002060"/>
                </a:solidFill>
              </a:rPr>
              <a:t>treaming, </a:t>
            </a:r>
            <a:r>
              <a:rPr lang="en-US" sz="1800" dirty="0">
                <a:solidFill>
                  <a:srgbClr val="9E0040"/>
                </a:solidFill>
              </a:rPr>
              <a:t>A</a:t>
            </a:r>
            <a:r>
              <a:rPr lang="en-US" sz="1800" dirty="0">
                <a:solidFill>
                  <a:srgbClr val="002060"/>
                </a:solidFill>
              </a:rPr>
              <a:t>cquisition and </a:t>
            </a:r>
            <a:r>
              <a:rPr lang="en-US" sz="1800" dirty="0">
                <a:solidFill>
                  <a:srgbClr val="9E0040"/>
                </a:solidFill>
              </a:rPr>
              <a:t>P</a:t>
            </a:r>
            <a:r>
              <a:rPr lang="en-US" sz="1800" dirty="0">
                <a:solidFill>
                  <a:srgbClr val="002060"/>
                </a:solidFill>
              </a:rPr>
              <a:t>rocessing 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181001" y="5345836"/>
            <a:ext cx="5766337" cy="44701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V. Gyurjyan, D. Abbott, N. </a:t>
            </a:r>
            <a:r>
              <a:rPr lang="en-US" dirty="0" err="1"/>
              <a:t>Brei</a:t>
            </a:r>
            <a:r>
              <a:rPr lang="en-US" dirty="0"/>
              <a:t>, M. Goodrich, G. </a:t>
            </a:r>
            <a:r>
              <a:rPr lang="en-US" dirty="0" err="1"/>
              <a:t>Heyes</a:t>
            </a:r>
            <a:r>
              <a:rPr lang="en-US" dirty="0"/>
              <a:t>, E. </a:t>
            </a:r>
            <a:r>
              <a:rPr lang="en-US" dirty="0" err="1"/>
              <a:t>Jastrzembski</a:t>
            </a:r>
            <a:r>
              <a:rPr lang="en-US" dirty="0"/>
              <a:t>, D. Lawrence, B. </a:t>
            </a:r>
            <a:r>
              <a:rPr lang="en-US" dirty="0" err="1"/>
              <a:t>Raydo</a:t>
            </a:r>
            <a:r>
              <a:rPr lang="en-US" dirty="0"/>
              <a:t>, C. Timmer</a:t>
            </a:r>
          </a:p>
          <a:p>
            <a:endParaRPr lang="en-US" sz="11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9D2FB1B-D0B1-4041-8BBB-C7581F40F3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0580" y="2412032"/>
            <a:ext cx="7109714" cy="2452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0946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DBB02F-4051-FA4A-A7A8-F576F67B1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Hall-D EIC prototype calorimeter setup</a:t>
            </a:r>
          </a:p>
        </p:txBody>
      </p:sp>
      <p:pic>
        <p:nvPicPr>
          <p:cNvPr id="49" name="Google Shape;342;p22">
            <a:extLst>
              <a:ext uri="{FF2B5EF4-FFF2-40B4-BE49-F238E27FC236}">
                <a16:creationId xmlns:a16="http://schemas.microsoft.com/office/drawing/2014/main" id="{7FC53AA1-083D-9F46-BA7E-62156427497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342075"/>
            <a:ext cx="964406" cy="4286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7F24E-AC09-7B47-8E55-A4496770C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AB8E3A-2DD4-284B-BC81-742273A903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0683" y="2243296"/>
            <a:ext cx="5392564" cy="2852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149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DBB02F-4051-FA4A-A7A8-F576F67B1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Hall-D prototype calorimeter ERSAP SRO pipeline</a:t>
            </a:r>
          </a:p>
        </p:txBody>
      </p:sp>
      <p:pic>
        <p:nvPicPr>
          <p:cNvPr id="49" name="Google Shape;342;p22">
            <a:extLst>
              <a:ext uri="{FF2B5EF4-FFF2-40B4-BE49-F238E27FC236}">
                <a16:creationId xmlns:a16="http://schemas.microsoft.com/office/drawing/2014/main" id="{7FC53AA1-083D-9F46-BA7E-62156427497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32" y="6342075"/>
            <a:ext cx="964406" cy="4286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7F24E-AC09-7B47-8E55-A4496770C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33BCB75-ED74-AF42-AA2E-B8D6AAE06284}"/>
              </a:ext>
            </a:extLst>
          </p:cNvPr>
          <p:cNvSpPr/>
          <p:nvPr/>
        </p:nvSpPr>
        <p:spPr>
          <a:xfrm>
            <a:off x="1851253" y="2650828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34816C22-4AD9-5148-9B0A-060CC4EF0B0D}"/>
              </a:ext>
            </a:extLst>
          </p:cNvPr>
          <p:cNvSpPr/>
          <p:nvPr/>
        </p:nvSpPr>
        <p:spPr>
          <a:xfrm>
            <a:off x="4295291" y="2789957"/>
            <a:ext cx="566481" cy="503434"/>
          </a:xfrm>
          <a:prstGeom prst="roundRect">
            <a:avLst/>
          </a:prstGeom>
          <a:solidFill>
            <a:schemeClr val="bg2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Data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Lake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313A7831-565D-7148-B1C9-E9220CF504E5}"/>
              </a:ext>
            </a:extLst>
          </p:cNvPr>
          <p:cNvSpPr/>
          <p:nvPr/>
        </p:nvSpPr>
        <p:spPr>
          <a:xfrm>
            <a:off x="8921095" y="2798616"/>
            <a:ext cx="722615" cy="503434"/>
          </a:xfrm>
          <a:prstGeom prst="roundRect">
            <a:avLst/>
          </a:prstGeom>
          <a:solidFill>
            <a:srgbClr val="00B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VTP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File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Writer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D9F9D2C9-B448-5544-BA7C-90EADD3964A1}"/>
              </a:ext>
            </a:extLst>
          </p:cNvPr>
          <p:cNvCxnSpPr>
            <a:cxnSpLocks/>
            <a:stCxn id="52" idx="3"/>
            <a:endCxn id="85" idx="1"/>
          </p:cNvCxnSpPr>
          <p:nvPr/>
        </p:nvCxnSpPr>
        <p:spPr>
          <a:xfrm flipV="1">
            <a:off x="4861772" y="3041674"/>
            <a:ext cx="253681" cy="1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A06FD26F-9852-4543-8C18-F2A16509D453}"/>
              </a:ext>
            </a:extLst>
          </p:cNvPr>
          <p:cNvCxnSpPr>
            <a:cxnSpLocks/>
            <a:stCxn id="82" idx="3"/>
            <a:endCxn id="52" idx="1"/>
          </p:cNvCxnSpPr>
          <p:nvPr/>
        </p:nvCxnSpPr>
        <p:spPr>
          <a:xfrm>
            <a:off x="3917464" y="3041674"/>
            <a:ext cx="377826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>
            <a:extLst>
              <a:ext uri="{FF2B5EF4-FFF2-40B4-BE49-F238E27FC236}">
                <a16:creationId xmlns:a16="http://schemas.microsoft.com/office/drawing/2014/main" id="{26508C27-5AAF-3E41-A5F2-ABECEBE761C9}"/>
              </a:ext>
            </a:extLst>
          </p:cNvPr>
          <p:cNvSpPr/>
          <p:nvPr/>
        </p:nvSpPr>
        <p:spPr>
          <a:xfrm>
            <a:off x="4198733" y="1687877"/>
            <a:ext cx="5564306" cy="2827247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486C950-9307-B74C-A49F-FFA40BF10967}"/>
              </a:ext>
            </a:extLst>
          </p:cNvPr>
          <p:cNvSpPr txBox="1"/>
          <p:nvPr/>
        </p:nvSpPr>
        <p:spPr>
          <a:xfrm>
            <a:off x="1943281" y="2311589"/>
            <a:ext cx="62228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>
                    <a:lumMod val="50000"/>
                  </a:schemeClr>
                </a:solidFill>
              </a:rPr>
              <a:t>Calorimeter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5510CE8-22AF-9A41-B4A8-9F355996F20D}"/>
              </a:ext>
            </a:extLst>
          </p:cNvPr>
          <p:cNvSpPr txBox="1"/>
          <p:nvPr/>
        </p:nvSpPr>
        <p:spPr>
          <a:xfrm>
            <a:off x="6773137" y="1443569"/>
            <a:ext cx="41549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>
                    <a:lumMod val="50000"/>
                  </a:schemeClr>
                </a:solidFill>
              </a:rPr>
              <a:t>ERSAP</a:t>
            </a:r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FA7F3C8F-25BC-7A43-A791-B8F130CBB26D}"/>
              </a:ext>
            </a:extLst>
          </p:cNvPr>
          <p:cNvSpPr/>
          <p:nvPr/>
        </p:nvSpPr>
        <p:spPr>
          <a:xfrm>
            <a:off x="2126942" y="2650827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1E8CC641-025C-3643-AFAD-67D04E5DB201}"/>
              </a:ext>
            </a:extLst>
          </p:cNvPr>
          <p:cNvSpPr/>
          <p:nvPr/>
        </p:nvSpPr>
        <p:spPr>
          <a:xfrm>
            <a:off x="2408653" y="2650826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E7DEC3FD-8A0F-E94D-9D51-C2F2589A044D}"/>
              </a:ext>
            </a:extLst>
          </p:cNvPr>
          <p:cNvSpPr/>
          <p:nvPr/>
        </p:nvSpPr>
        <p:spPr>
          <a:xfrm>
            <a:off x="1850812" y="2912822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9" name="Rounded Rectangle 68">
            <a:extLst>
              <a:ext uri="{FF2B5EF4-FFF2-40B4-BE49-F238E27FC236}">
                <a16:creationId xmlns:a16="http://schemas.microsoft.com/office/drawing/2014/main" id="{07941F7C-1530-064E-B8A7-985D64C73B86}"/>
              </a:ext>
            </a:extLst>
          </p:cNvPr>
          <p:cNvSpPr/>
          <p:nvPr/>
        </p:nvSpPr>
        <p:spPr>
          <a:xfrm>
            <a:off x="2126501" y="2912821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535FB7D1-5431-E546-9527-8F400D6070A9}"/>
              </a:ext>
            </a:extLst>
          </p:cNvPr>
          <p:cNvSpPr/>
          <p:nvPr/>
        </p:nvSpPr>
        <p:spPr>
          <a:xfrm>
            <a:off x="2408212" y="2912820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2CE9FA59-ABDC-6A46-A7DC-5579A4686B85}"/>
              </a:ext>
            </a:extLst>
          </p:cNvPr>
          <p:cNvSpPr/>
          <p:nvPr/>
        </p:nvSpPr>
        <p:spPr>
          <a:xfrm>
            <a:off x="1850812" y="3179094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EBB328AE-E633-3440-A1B6-1A737EF94080}"/>
              </a:ext>
            </a:extLst>
          </p:cNvPr>
          <p:cNvSpPr/>
          <p:nvPr/>
        </p:nvSpPr>
        <p:spPr>
          <a:xfrm>
            <a:off x="2126501" y="3179093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B3C42F21-076D-644E-B1EF-398674014477}"/>
              </a:ext>
            </a:extLst>
          </p:cNvPr>
          <p:cNvSpPr/>
          <p:nvPr/>
        </p:nvSpPr>
        <p:spPr>
          <a:xfrm>
            <a:off x="2408212" y="3179092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C9648F56-CF15-4A4F-9C06-727799BC6D94}"/>
              </a:ext>
            </a:extLst>
          </p:cNvPr>
          <p:cNvSpPr/>
          <p:nvPr/>
        </p:nvSpPr>
        <p:spPr>
          <a:xfrm>
            <a:off x="2995282" y="2709615"/>
            <a:ext cx="320457" cy="664118"/>
          </a:xfrm>
          <a:prstGeom prst="roundRect">
            <a:avLst/>
          </a:prstGeom>
          <a:solidFill>
            <a:schemeClr val="accent5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ADC</a:t>
            </a:r>
          </a:p>
        </p:txBody>
      </p:sp>
      <p:sp>
        <p:nvSpPr>
          <p:cNvPr id="10" name="Striped Right Arrow 9">
            <a:extLst>
              <a:ext uri="{FF2B5EF4-FFF2-40B4-BE49-F238E27FC236}">
                <a16:creationId xmlns:a16="http://schemas.microsoft.com/office/drawing/2014/main" id="{0C47E64C-19ED-5649-AA2D-E14FA13ED8C5}"/>
              </a:ext>
            </a:extLst>
          </p:cNvPr>
          <p:cNvSpPr/>
          <p:nvPr/>
        </p:nvSpPr>
        <p:spPr>
          <a:xfrm>
            <a:off x="2713507" y="2963473"/>
            <a:ext cx="251664" cy="156403"/>
          </a:xfrm>
          <a:prstGeom prst="striped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789A995-C09F-4E4B-87E3-8BBEDC2EC844}"/>
              </a:ext>
            </a:extLst>
          </p:cNvPr>
          <p:cNvSpPr/>
          <p:nvPr/>
        </p:nvSpPr>
        <p:spPr>
          <a:xfrm>
            <a:off x="2828670" y="2531381"/>
            <a:ext cx="1289503" cy="100713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6DAE38A0-F8DB-3A48-B156-F2B5F2A5EF9F}"/>
              </a:ext>
            </a:extLst>
          </p:cNvPr>
          <p:cNvSpPr/>
          <p:nvPr/>
        </p:nvSpPr>
        <p:spPr>
          <a:xfrm>
            <a:off x="3597008" y="2709615"/>
            <a:ext cx="320457" cy="664118"/>
          </a:xfrm>
          <a:prstGeom prst="roundRect">
            <a:avLst/>
          </a:prstGeom>
          <a:solidFill>
            <a:schemeClr val="accent5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VT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0A282BFD-12B4-7042-A203-5A354B5A5730}"/>
              </a:ext>
            </a:extLst>
          </p:cNvPr>
          <p:cNvCxnSpPr>
            <a:cxnSpLocks/>
            <a:stCxn id="79" idx="3"/>
            <a:endCxn id="82" idx="1"/>
          </p:cNvCxnSpPr>
          <p:nvPr/>
        </p:nvCxnSpPr>
        <p:spPr>
          <a:xfrm>
            <a:off x="3315739" y="3041674"/>
            <a:ext cx="281269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477607F3-F9AA-B640-8C5C-83560CEBEA5C}"/>
              </a:ext>
            </a:extLst>
          </p:cNvPr>
          <p:cNvSpPr txBox="1"/>
          <p:nvPr/>
        </p:nvSpPr>
        <p:spPr>
          <a:xfrm>
            <a:off x="3163114" y="2311588"/>
            <a:ext cx="54373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>
                    <a:lumMod val="50000"/>
                  </a:schemeClr>
                </a:solidFill>
              </a:rPr>
              <a:t>VXS Crate</a:t>
            </a:r>
          </a:p>
        </p:txBody>
      </p: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2F19D030-9287-E749-826D-A7FA4118F59D}"/>
              </a:ext>
            </a:extLst>
          </p:cNvPr>
          <p:cNvSpPr/>
          <p:nvPr/>
        </p:nvSpPr>
        <p:spPr>
          <a:xfrm>
            <a:off x="5115453" y="2789956"/>
            <a:ext cx="722615" cy="503434"/>
          </a:xfrm>
          <a:prstGeom prst="roundRect">
            <a:avLst/>
          </a:prstGeom>
          <a:solidFill>
            <a:schemeClr val="accent2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VTP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Receiver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Format1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EAFA7D19-C24F-5C4C-8CB0-8E1060A99DA1}"/>
              </a:ext>
            </a:extLst>
          </p:cNvPr>
          <p:cNvSpPr/>
          <p:nvPr/>
        </p:nvSpPr>
        <p:spPr>
          <a:xfrm>
            <a:off x="6063409" y="2793588"/>
            <a:ext cx="722615" cy="503434"/>
          </a:xfrm>
          <a:prstGeom prst="roundRect">
            <a:avLst/>
          </a:prstGeom>
          <a:solidFill>
            <a:srgbClr val="00B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VTP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Frame Decoder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1E99B7B7-DCDD-2E49-8D45-6E7523B26382}"/>
              </a:ext>
            </a:extLst>
          </p:cNvPr>
          <p:cNvCxnSpPr>
            <a:cxnSpLocks/>
            <a:stCxn id="85" idx="3"/>
            <a:endCxn id="86" idx="1"/>
          </p:cNvCxnSpPr>
          <p:nvPr/>
        </p:nvCxnSpPr>
        <p:spPr>
          <a:xfrm>
            <a:off x="5838068" y="3041673"/>
            <a:ext cx="225341" cy="3632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ounded Rectangle 88">
            <a:extLst>
              <a:ext uri="{FF2B5EF4-FFF2-40B4-BE49-F238E27FC236}">
                <a16:creationId xmlns:a16="http://schemas.microsoft.com/office/drawing/2014/main" id="{67ACD941-E412-4D4D-B629-5BA7BD73460E}"/>
              </a:ext>
            </a:extLst>
          </p:cNvPr>
          <p:cNvSpPr/>
          <p:nvPr/>
        </p:nvSpPr>
        <p:spPr>
          <a:xfrm>
            <a:off x="7063010" y="3757103"/>
            <a:ext cx="827093" cy="503434"/>
          </a:xfrm>
          <a:prstGeom prst="roundRect">
            <a:avLst/>
          </a:prstGeom>
          <a:solidFill>
            <a:srgbClr val="00B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Beam Event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Identifier</a:t>
            </a:r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3AEFABCD-AD39-F742-A823-E9E1B8DD526F}"/>
              </a:ext>
            </a:extLst>
          </p:cNvPr>
          <p:cNvCxnSpPr>
            <a:cxnSpLocks/>
            <a:stCxn id="86" idx="3"/>
            <a:endCxn id="89" idx="1"/>
          </p:cNvCxnSpPr>
          <p:nvPr/>
        </p:nvCxnSpPr>
        <p:spPr>
          <a:xfrm>
            <a:off x="6786023" y="3045306"/>
            <a:ext cx="276986" cy="963515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ounded Rectangle 115">
            <a:extLst>
              <a:ext uri="{FF2B5EF4-FFF2-40B4-BE49-F238E27FC236}">
                <a16:creationId xmlns:a16="http://schemas.microsoft.com/office/drawing/2014/main" id="{72169A7B-FE1F-2A47-9BE6-A77D658DBADD}"/>
              </a:ext>
            </a:extLst>
          </p:cNvPr>
          <p:cNvSpPr/>
          <p:nvPr/>
        </p:nvSpPr>
        <p:spPr>
          <a:xfrm>
            <a:off x="8096536" y="2793908"/>
            <a:ext cx="566481" cy="503434"/>
          </a:xfrm>
          <a:prstGeom prst="roundRect">
            <a:avLst/>
          </a:prstGeom>
          <a:solidFill>
            <a:schemeClr val="bg2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Data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Lake</a:t>
            </a: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5A712D7F-2DB1-0047-ADDB-A6E2885572F3}"/>
              </a:ext>
            </a:extLst>
          </p:cNvPr>
          <p:cNvCxnSpPr>
            <a:cxnSpLocks/>
            <a:stCxn id="86" idx="3"/>
            <a:endCxn id="116" idx="1"/>
          </p:cNvCxnSpPr>
          <p:nvPr/>
        </p:nvCxnSpPr>
        <p:spPr>
          <a:xfrm>
            <a:off x="6786023" y="3045305"/>
            <a:ext cx="1310512" cy="32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E00281BC-6065-6A42-B47C-88ECAAE78175}"/>
              </a:ext>
            </a:extLst>
          </p:cNvPr>
          <p:cNvCxnSpPr>
            <a:cxnSpLocks/>
            <a:stCxn id="116" idx="3"/>
            <a:endCxn id="59" idx="1"/>
          </p:cNvCxnSpPr>
          <p:nvPr/>
        </p:nvCxnSpPr>
        <p:spPr>
          <a:xfrm>
            <a:off x="8663016" y="3045625"/>
            <a:ext cx="258078" cy="470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>
            <a:extLst>
              <a:ext uri="{FF2B5EF4-FFF2-40B4-BE49-F238E27FC236}">
                <a16:creationId xmlns:a16="http://schemas.microsoft.com/office/drawing/2014/main" id="{B1961DD0-07AE-014E-A0F8-CA4AB48AFECB}"/>
              </a:ext>
            </a:extLst>
          </p:cNvPr>
          <p:cNvSpPr txBox="1"/>
          <p:nvPr/>
        </p:nvSpPr>
        <p:spPr>
          <a:xfrm>
            <a:off x="1653189" y="5733888"/>
            <a:ext cx="6932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1">
                    <a:lumMod val="50000"/>
                  </a:schemeClr>
                </a:solidFill>
              </a:rPr>
              <a:t>1 FADC250</a:t>
            </a:r>
          </a:p>
          <a:p>
            <a:r>
              <a:rPr lang="en-US" sz="800" dirty="0">
                <a:solidFill>
                  <a:schemeClr val="accent1">
                    <a:lumMod val="50000"/>
                  </a:schemeClr>
                </a:solidFill>
              </a:rPr>
              <a:t>Stream</a:t>
            </a:r>
          </a:p>
          <a:p>
            <a:r>
              <a:rPr lang="en-US" sz="800" dirty="0">
                <a:solidFill>
                  <a:schemeClr val="accent1">
                    <a:lumMod val="50000"/>
                  </a:schemeClr>
                </a:solidFill>
              </a:rPr>
              <a:t>(9 channels)</a:t>
            </a:r>
          </a:p>
        </p:txBody>
      </p:sp>
      <p:sp>
        <p:nvSpPr>
          <p:cNvPr id="146" name="Right Arrow 11">
            <a:extLst>
              <a:ext uri="{FF2B5EF4-FFF2-40B4-BE49-F238E27FC236}">
                <a16:creationId xmlns:a16="http://schemas.microsoft.com/office/drawing/2014/main" id="{9DB39EF6-FE95-E14A-B34E-FB4F0C2304D7}"/>
              </a:ext>
            </a:extLst>
          </p:cNvPr>
          <p:cNvSpPr/>
          <p:nvPr/>
        </p:nvSpPr>
        <p:spPr>
          <a:xfrm rot="10800000" flipH="1">
            <a:off x="1785691" y="5313979"/>
            <a:ext cx="432951" cy="419909"/>
          </a:xfrm>
          <a:prstGeom prst="rightArrow">
            <a:avLst/>
          </a:prstGeom>
          <a:solidFill>
            <a:srgbClr val="5B9BD5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E3281D9E-441B-D949-B197-C3A7946B7399}"/>
              </a:ext>
            </a:extLst>
          </p:cNvPr>
          <p:cNvSpPr/>
          <p:nvPr/>
        </p:nvSpPr>
        <p:spPr>
          <a:xfrm>
            <a:off x="2296134" y="5329009"/>
            <a:ext cx="666619" cy="475695"/>
          </a:xfrm>
          <a:prstGeom prst="rect">
            <a:avLst/>
          </a:prstGeom>
          <a:solidFill>
            <a:srgbClr val="C5E0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Zero</a:t>
            </a:r>
          </a:p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Suppression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B63E595C-8606-B740-9FF3-4C5E011DC5CF}"/>
              </a:ext>
            </a:extLst>
          </p:cNvPr>
          <p:cNvSpPr/>
          <p:nvPr/>
        </p:nvSpPr>
        <p:spPr>
          <a:xfrm>
            <a:off x="3106748" y="5329009"/>
            <a:ext cx="638473" cy="47569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4Gbyte </a:t>
            </a:r>
          </a:p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DDR3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42B75BE7-3C27-434F-AD02-054EB9966262}"/>
              </a:ext>
            </a:extLst>
          </p:cNvPr>
          <p:cNvSpPr/>
          <p:nvPr/>
        </p:nvSpPr>
        <p:spPr>
          <a:xfrm>
            <a:off x="3919579" y="5332669"/>
            <a:ext cx="660416" cy="472034"/>
          </a:xfrm>
          <a:prstGeom prst="rect">
            <a:avLst/>
          </a:prstGeom>
          <a:solidFill>
            <a:srgbClr val="C5E0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Frame Builder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13253DC7-9609-0245-95AD-056F59C1ADCC}"/>
              </a:ext>
            </a:extLst>
          </p:cNvPr>
          <p:cNvSpPr/>
          <p:nvPr/>
        </p:nvSpPr>
        <p:spPr>
          <a:xfrm>
            <a:off x="4726478" y="5329009"/>
            <a:ext cx="941418" cy="475694"/>
          </a:xfrm>
          <a:prstGeom prst="rect">
            <a:avLst/>
          </a:prstGeom>
          <a:solidFill>
            <a:srgbClr val="C5E0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10Gbps Ethernet </a:t>
            </a:r>
          </a:p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(TCP) Stream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1DFEEE16-4C1C-A74D-A89D-832B9E329290}"/>
              </a:ext>
            </a:extLst>
          </p:cNvPr>
          <p:cNvSpPr txBox="1"/>
          <p:nvPr/>
        </p:nvSpPr>
        <p:spPr>
          <a:xfrm rot="17277948">
            <a:off x="2844419" y="4115094"/>
            <a:ext cx="98296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>
                    <a:lumMod val="50000"/>
                  </a:schemeClr>
                </a:solidFill>
              </a:rPr>
              <a:t>VXS Trigger Processor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C8DE843-BF24-5B49-A529-9C0B926FA0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8161" y="3736556"/>
            <a:ext cx="553065" cy="553065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9FABC7A-732F-4C4C-8DB5-8FD4A9D0D4FC}"/>
              </a:ext>
            </a:extLst>
          </p:cNvPr>
          <p:cNvCxnSpPr>
            <a:stCxn id="89" idx="3"/>
            <a:endCxn id="16" idx="1"/>
          </p:cNvCxnSpPr>
          <p:nvPr/>
        </p:nvCxnSpPr>
        <p:spPr>
          <a:xfrm>
            <a:off x="7890102" y="4008820"/>
            <a:ext cx="468058" cy="426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2BE61FC3-8EE0-2346-A1A8-661C109ED043}"/>
              </a:ext>
            </a:extLst>
          </p:cNvPr>
          <p:cNvSpPr/>
          <p:nvPr/>
        </p:nvSpPr>
        <p:spPr>
          <a:xfrm>
            <a:off x="7063010" y="1976437"/>
            <a:ext cx="827093" cy="503434"/>
          </a:xfrm>
          <a:prstGeom prst="roundRect">
            <a:avLst/>
          </a:prstGeom>
          <a:solidFill>
            <a:srgbClr val="00B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Cosmic Event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Identifier</a:t>
            </a:r>
          </a:p>
        </p:txBody>
      </p:sp>
      <p:pic>
        <p:nvPicPr>
          <p:cNvPr id="72" name="Picture 71">
            <a:extLst>
              <a:ext uri="{FF2B5EF4-FFF2-40B4-BE49-F238E27FC236}">
                <a16:creationId xmlns:a16="http://schemas.microsoft.com/office/drawing/2014/main" id="{3794651B-95EE-3C47-AF91-87D75770AC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8161" y="1955890"/>
            <a:ext cx="553065" cy="553065"/>
          </a:xfrm>
          <a:prstGeom prst="rect">
            <a:avLst/>
          </a:prstGeom>
        </p:spPr>
      </p:pic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E5DCF550-3129-1A4B-B757-AE3A5D1FF397}"/>
              </a:ext>
            </a:extLst>
          </p:cNvPr>
          <p:cNvCxnSpPr>
            <a:stCxn id="70" idx="3"/>
            <a:endCxn id="72" idx="1"/>
          </p:cNvCxnSpPr>
          <p:nvPr/>
        </p:nvCxnSpPr>
        <p:spPr>
          <a:xfrm>
            <a:off x="7890102" y="2228154"/>
            <a:ext cx="468058" cy="426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3CEB4FA-27AA-754C-9C5C-5A4CD688B31D}"/>
              </a:ext>
            </a:extLst>
          </p:cNvPr>
          <p:cNvCxnSpPr>
            <a:stCxn id="86" idx="3"/>
            <a:endCxn id="70" idx="1"/>
          </p:cNvCxnSpPr>
          <p:nvPr/>
        </p:nvCxnSpPr>
        <p:spPr>
          <a:xfrm flipV="1">
            <a:off x="6786023" y="2228155"/>
            <a:ext cx="276986" cy="817151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Line Callout 2 (Border and Accent Bar) 87">
            <a:extLst>
              <a:ext uri="{FF2B5EF4-FFF2-40B4-BE49-F238E27FC236}">
                <a16:creationId xmlns:a16="http://schemas.microsoft.com/office/drawing/2014/main" id="{FBD3DB0D-257A-EA42-ADAA-F2C73FA5032B}"/>
              </a:ext>
            </a:extLst>
          </p:cNvPr>
          <p:cNvSpPr/>
          <p:nvPr/>
        </p:nvSpPr>
        <p:spPr>
          <a:xfrm rot="10800000">
            <a:off x="2236667" y="5179276"/>
            <a:ext cx="3514140" cy="779397"/>
          </a:xfrm>
          <a:prstGeom prst="accentBorderCallout2">
            <a:avLst>
              <a:gd name="adj1" fmla="val 107703"/>
              <a:gd name="adj2" fmla="val 99924"/>
              <a:gd name="adj3" fmla="val 108093"/>
              <a:gd name="adj4" fmla="val 74021"/>
              <a:gd name="adj5" fmla="val 330310"/>
              <a:gd name="adj6" fmla="val 57518"/>
            </a:avLst>
          </a:prstGeom>
          <a:solidFill>
            <a:schemeClr val="accent1">
              <a:alpha val="38000"/>
            </a:schemeClr>
          </a:solidFill>
          <a:ln>
            <a:solidFill>
              <a:schemeClr val="accent1">
                <a:shade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5CCF60E-89F5-9745-AF2D-A7CFEFEBBE58}"/>
              </a:ext>
            </a:extLst>
          </p:cNvPr>
          <p:cNvSpPr txBox="1"/>
          <p:nvPr/>
        </p:nvSpPr>
        <p:spPr>
          <a:xfrm>
            <a:off x="5651885" y="2450771"/>
            <a:ext cx="63511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>
                    <a:lumMod val="50000"/>
                  </a:schemeClr>
                </a:solidFill>
              </a:rPr>
              <a:t>VTP payload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8E9CC0B-F90A-FB48-BD22-5BB52672A831}"/>
              </a:ext>
            </a:extLst>
          </p:cNvPr>
          <p:cNvCxnSpPr/>
          <p:nvPr/>
        </p:nvCxnSpPr>
        <p:spPr>
          <a:xfrm>
            <a:off x="5950738" y="2650826"/>
            <a:ext cx="0" cy="257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52602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DBB02F-4051-FA4A-A7A8-F576F67B1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4218" y="147449"/>
            <a:ext cx="6735399" cy="487490"/>
          </a:xfrm>
        </p:spPr>
        <p:txBody>
          <a:bodyPr/>
          <a:lstStyle/>
          <a:p>
            <a:r>
              <a:rPr lang="en-US" b="0" dirty="0"/>
              <a:t> VTP </a:t>
            </a:r>
            <a:r>
              <a:rPr lang="en-US" b="0" dirty="0" err="1"/>
              <a:t>fADC</a:t>
            </a:r>
            <a:r>
              <a:rPr lang="en-US" b="0" dirty="0"/>
              <a:t> data stream frames</a:t>
            </a:r>
          </a:p>
        </p:txBody>
      </p:sp>
      <p:pic>
        <p:nvPicPr>
          <p:cNvPr id="49" name="Google Shape;342;p22">
            <a:extLst>
              <a:ext uri="{FF2B5EF4-FFF2-40B4-BE49-F238E27FC236}">
                <a16:creationId xmlns:a16="http://schemas.microsoft.com/office/drawing/2014/main" id="{7FC53AA1-083D-9F46-BA7E-62156427497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" y="6375609"/>
            <a:ext cx="886327" cy="41375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7F24E-AC09-7B47-8E55-A4496770C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01875" y="6430803"/>
            <a:ext cx="568852" cy="303364"/>
          </a:xfrm>
        </p:spPr>
        <p:txBody>
          <a:bodyPr/>
          <a:lstStyle/>
          <a:p>
            <a:fld id="{07E1C93C-5050-FC42-8F10-D22D4F119D13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A96D30F-76A3-7D4C-A900-8597DE2614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801905" y="2860834"/>
            <a:ext cx="15087600" cy="132982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A20EA12-9CBB-B248-9D09-8800D7AFB738}"/>
              </a:ext>
            </a:extLst>
          </p:cNvPr>
          <p:cNvSpPr/>
          <p:nvPr/>
        </p:nvSpPr>
        <p:spPr>
          <a:xfrm>
            <a:off x="-127794" y="3914601"/>
            <a:ext cx="11974653" cy="40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5" name="Rectangle 224">
            <a:extLst>
              <a:ext uri="{FF2B5EF4-FFF2-40B4-BE49-F238E27FC236}">
                <a16:creationId xmlns:a16="http://schemas.microsoft.com/office/drawing/2014/main" id="{32C959ED-472C-0F44-891C-DE6646DCC58A}"/>
              </a:ext>
            </a:extLst>
          </p:cNvPr>
          <p:cNvSpPr/>
          <p:nvPr/>
        </p:nvSpPr>
        <p:spPr>
          <a:xfrm>
            <a:off x="1" y="2704725"/>
            <a:ext cx="12223834" cy="40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Rectangle 227">
            <a:extLst>
              <a:ext uri="{FF2B5EF4-FFF2-40B4-BE49-F238E27FC236}">
                <a16:creationId xmlns:a16="http://schemas.microsoft.com/office/drawing/2014/main" id="{1209E1EB-C325-B642-84AC-159B0F637C50}"/>
              </a:ext>
            </a:extLst>
          </p:cNvPr>
          <p:cNvSpPr/>
          <p:nvPr/>
        </p:nvSpPr>
        <p:spPr>
          <a:xfrm>
            <a:off x="-458072" y="2907926"/>
            <a:ext cx="562614" cy="1071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Rectangle 228">
            <a:extLst>
              <a:ext uri="{FF2B5EF4-FFF2-40B4-BE49-F238E27FC236}">
                <a16:creationId xmlns:a16="http://schemas.microsoft.com/office/drawing/2014/main" id="{F2F5971A-7DC1-D540-B3DA-65B33AC43AC0}"/>
              </a:ext>
            </a:extLst>
          </p:cNvPr>
          <p:cNvSpPr/>
          <p:nvPr/>
        </p:nvSpPr>
        <p:spPr>
          <a:xfrm>
            <a:off x="11722356" y="3078906"/>
            <a:ext cx="562614" cy="1242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94EDA02-60A5-9F4D-9C79-77A19BACB9FC}"/>
              </a:ext>
            </a:extLst>
          </p:cNvPr>
          <p:cNvSpPr/>
          <p:nvPr/>
        </p:nvSpPr>
        <p:spPr>
          <a:xfrm>
            <a:off x="1" y="3028981"/>
            <a:ext cx="2048433" cy="92456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Rectangle 229">
            <a:extLst>
              <a:ext uri="{FF2B5EF4-FFF2-40B4-BE49-F238E27FC236}">
                <a16:creationId xmlns:a16="http://schemas.microsoft.com/office/drawing/2014/main" id="{78AA8733-CDF9-FA44-8ADE-169BDE1BD708}"/>
              </a:ext>
            </a:extLst>
          </p:cNvPr>
          <p:cNvSpPr/>
          <p:nvPr/>
        </p:nvSpPr>
        <p:spPr>
          <a:xfrm>
            <a:off x="2119593" y="3045271"/>
            <a:ext cx="2048433" cy="92456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Rectangle 230">
            <a:extLst>
              <a:ext uri="{FF2B5EF4-FFF2-40B4-BE49-F238E27FC236}">
                <a16:creationId xmlns:a16="http://schemas.microsoft.com/office/drawing/2014/main" id="{9DBFB448-82B7-6744-B3F0-03B6AED5F42A}"/>
              </a:ext>
            </a:extLst>
          </p:cNvPr>
          <p:cNvSpPr/>
          <p:nvPr/>
        </p:nvSpPr>
        <p:spPr>
          <a:xfrm>
            <a:off x="4245933" y="3054680"/>
            <a:ext cx="2048433" cy="92456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Rectangle 231">
            <a:extLst>
              <a:ext uri="{FF2B5EF4-FFF2-40B4-BE49-F238E27FC236}">
                <a16:creationId xmlns:a16="http://schemas.microsoft.com/office/drawing/2014/main" id="{3CE230A4-1721-DA4C-BE9E-33EA52E1065A}"/>
              </a:ext>
            </a:extLst>
          </p:cNvPr>
          <p:cNvSpPr/>
          <p:nvPr/>
        </p:nvSpPr>
        <p:spPr>
          <a:xfrm>
            <a:off x="6363888" y="3059690"/>
            <a:ext cx="2048433" cy="92456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Rectangle 232">
            <a:extLst>
              <a:ext uri="{FF2B5EF4-FFF2-40B4-BE49-F238E27FC236}">
                <a16:creationId xmlns:a16="http://schemas.microsoft.com/office/drawing/2014/main" id="{1B0AC9B2-7209-2F46-93BF-F84F5E28436D}"/>
              </a:ext>
            </a:extLst>
          </p:cNvPr>
          <p:cNvSpPr/>
          <p:nvPr/>
        </p:nvSpPr>
        <p:spPr>
          <a:xfrm>
            <a:off x="8484568" y="3060941"/>
            <a:ext cx="2048433" cy="92456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955C4E54-D18E-FE40-ABA2-F6517B41023E}"/>
              </a:ext>
            </a:extLst>
          </p:cNvPr>
          <p:cNvSpPr txBox="1"/>
          <p:nvPr/>
        </p:nvSpPr>
        <p:spPr>
          <a:xfrm>
            <a:off x="494007" y="2678366"/>
            <a:ext cx="12827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65.5us VTP frame</a:t>
            </a:r>
          </a:p>
        </p:txBody>
      </p:sp>
    </p:spTree>
    <p:extLst>
      <p:ext uri="{BB962C8B-B14F-4D97-AF65-F5344CB8AC3E}">
        <p14:creationId xmlns:p14="http://schemas.microsoft.com/office/powerpoint/2010/main" val="10947093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DBB02F-4051-FA4A-A7A8-F576F67B1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7224" y="209717"/>
            <a:ext cx="8464378" cy="487490"/>
          </a:xfrm>
        </p:spPr>
        <p:txBody>
          <a:bodyPr/>
          <a:lstStyle/>
          <a:p>
            <a:r>
              <a:rPr lang="en-US" b="0" dirty="0"/>
              <a:t> Event Identification. Sliding window technique</a:t>
            </a:r>
          </a:p>
        </p:txBody>
      </p:sp>
      <p:pic>
        <p:nvPicPr>
          <p:cNvPr id="49" name="Google Shape;342;p22">
            <a:extLst>
              <a:ext uri="{FF2B5EF4-FFF2-40B4-BE49-F238E27FC236}">
                <a16:creationId xmlns:a16="http://schemas.microsoft.com/office/drawing/2014/main" id="{7FC53AA1-083D-9F46-BA7E-62156427497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404705"/>
            <a:ext cx="964406" cy="4286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7F24E-AC09-7B47-8E55-A4496770C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739026-F8C2-234C-A172-4EF871B1B185}"/>
              </a:ext>
            </a:extLst>
          </p:cNvPr>
          <p:cNvSpPr/>
          <p:nvPr/>
        </p:nvSpPr>
        <p:spPr>
          <a:xfrm>
            <a:off x="3052210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1439B4E-3CC4-3142-B1EE-5AFD469FDF2B}"/>
              </a:ext>
            </a:extLst>
          </p:cNvPr>
          <p:cNvSpPr/>
          <p:nvPr/>
        </p:nvSpPr>
        <p:spPr>
          <a:xfrm>
            <a:off x="3097929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0ED1FF3D-7F75-1345-8F43-E9F8B06D7A7C}"/>
              </a:ext>
            </a:extLst>
          </p:cNvPr>
          <p:cNvSpPr/>
          <p:nvPr/>
        </p:nvSpPr>
        <p:spPr>
          <a:xfrm>
            <a:off x="3143648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8A76134-3B83-AC41-8C8E-931299D97A58}"/>
              </a:ext>
            </a:extLst>
          </p:cNvPr>
          <p:cNvSpPr/>
          <p:nvPr/>
        </p:nvSpPr>
        <p:spPr>
          <a:xfrm>
            <a:off x="3189367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F72FA97-E23B-A146-B549-DC8CAD5E6BE9}"/>
              </a:ext>
            </a:extLst>
          </p:cNvPr>
          <p:cNvSpPr/>
          <p:nvPr/>
        </p:nvSpPr>
        <p:spPr>
          <a:xfrm>
            <a:off x="3242727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533E1665-4F76-8244-8C6F-B6DFA9663CB8}"/>
              </a:ext>
            </a:extLst>
          </p:cNvPr>
          <p:cNvSpPr/>
          <p:nvPr/>
        </p:nvSpPr>
        <p:spPr>
          <a:xfrm>
            <a:off x="3288446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0303B2D-5C5E-8D4D-AEC4-2D3E0DCE5662}"/>
              </a:ext>
            </a:extLst>
          </p:cNvPr>
          <p:cNvSpPr/>
          <p:nvPr/>
        </p:nvSpPr>
        <p:spPr>
          <a:xfrm>
            <a:off x="3334165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069F85A-9BD5-7A4E-A08E-82F66E79D8D9}"/>
              </a:ext>
            </a:extLst>
          </p:cNvPr>
          <p:cNvSpPr/>
          <p:nvPr/>
        </p:nvSpPr>
        <p:spPr>
          <a:xfrm>
            <a:off x="3379884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E10E820-BA25-7047-AD20-40E07415F714}"/>
              </a:ext>
            </a:extLst>
          </p:cNvPr>
          <p:cNvSpPr/>
          <p:nvPr/>
        </p:nvSpPr>
        <p:spPr>
          <a:xfrm>
            <a:off x="3434626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8381046-F536-6D44-B008-07E5961B7506}"/>
              </a:ext>
            </a:extLst>
          </p:cNvPr>
          <p:cNvSpPr/>
          <p:nvPr/>
        </p:nvSpPr>
        <p:spPr>
          <a:xfrm>
            <a:off x="3480345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1C62D6F-9E78-C345-A167-4DEAD6FF2574}"/>
              </a:ext>
            </a:extLst>
          </p:cNvPr>
          <p:cNvSpPr/>
          <p:nvPr/>
        </p:nvSpPr>
        <p:spPr>
          <a:xfrm>
            <a:off x="3526064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27F2F240-A7E1-8844-934B-91A75A1B6C5F}"/>
              </a:ext>
            </a:extLst>
          </p:cNvPr>
          <p:cNvSpPr/>
          <p:nvPr/>
        </p:nvSpPr>
        <p:spPr>
          <a:xfrm>
            <a:off x="3571783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7AB4FFB-15C9-0745-AA2E-B2D526AB0941}"/>
              </a:ext>
            </a:extLst>
          </p:cNvPr>
          <p:cNvSpPr/>
          <p:nvPr/>
        </p:nvSpPr>
        <p:spPr>
          <a:xfrm>
            <a:off x="3625143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BB5A778-93A5-DD4B-93AB-5CA17C5772F3}"/>
              </a:ext>
            </a:extLst>
          </p:cNvPr>
          <p:cNvSpPr/>
          <p:nvPr/>
        </p:nvSpPr>
        <p:spPr>
          <a:xfrm>
            <a:off x="3670862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10EC23A0-0472-8F45-B646-AB6DA21A9418}"/>
              </a:ext>
            </a:extLst>
          </p:cNvPr>
          <p:cNvSpPr/>
          <p:nvPr/>
        </p:nvSpPr>
        <p:spPr>
          <a:xfrm>
            <a:off x="3716581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384F2FF5-8730-AA4A-821F-A1203713FC5E}"/>
              </a:ext>
            </a:extLst>
          </p:cNvPr>
          <p:cNvSpPr/>
          <p:nvPr/>
        </p:nvSpPr>
        <p:spPr>
          <a:xfrm>
            <a:off x="3762300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9F3AD604-AE1E-3645-B926-924264D51BE7}"/>
              </a:ext>
            </a:extLst>
          </p:cNvPr>
          <p:cNvSpPr/>
          <p:nvPr/>
        </p:nvSpPr>
        <p:spPr>
          <a:xfrm>
            <a:off x="3821685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BC5AAB4B-9391-B248-A284-D8B26F580EA4}"/>
              </a:ext>
            </a:extLst>
          </p:cNvPr>
          <p:cNvSpPr/>
          <p:nvPr/>
        </p:nvSpPr>
        <p:spPr>
          <a:xfrm>
            <a:off x="3867404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358EC3ED-8166-304E-8E6F-9A149BFD5131}"/>
              </a:ext>
            </a:extLst>
          </p:cNvPr>
          <p:cNvSpPr/>
          <p:nvPr/>
        </p:nvSpPr>
        <p:spPr>
          <a:xfrm>
            <a:off x="3913123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E426DAD6-F1B5-C743-9C3F-9AAA3BF5F2F5}"/>
              </a:ext>
            </a:extLst>
          </p:cNvPr>
          <p:cNvSpPr/>
          <p:nvPr/>
        </p:nvSpPr>
        <p:spPr>
          <a:xfrm>
            <a:off x="3958842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47058B53-7220-3444-9726-02A372DE279B}"/>
              </a:ext>
            </a:extLst>
          </p:cNvPr>
          <p:cNvSpPr/>
          <p:nvPr/>
        </p:nvSpPr>
        <p:spPr>
          <a:xfrm>
            <a:off x="4012202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33A8D164-E23B-0D40-BF7D-17F046AC8B94}"/>
              </a:ext>
            </a:extLst>
          </p:cNvPr>
          <p:cNvSpPr/>
          <p:nvPr/>
        </p:nvSpPr>
        <p:spPr>
          <a:xfrm>
            <a:off x="4057921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A36EF46E-A30C-734C-99C5-89A1BAF6BCFC}"/>
              </a:ext>
            </a:extLst>
          </p:cNvPr>
          <p:cNvSpPr/>
          <p:nvPr/>
        </p:nvSpPr>
        <p:spPr>
          <a:xfrm>
            <a:off x="4103640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5FB4F4A1-3403-274A-A5D3-1D4E66883D9B}"/>
              </a:ext>
            </a:extLst>
          </p:cNvPr>
          <p:cNvSpPr/>
          <p:nvPr/>
        </p:nvSpPr>
        <p:spPr>
          <a:xfrm>
            <a:off x="4149359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DD534206-B86B-3C45-B73D-815689E39597}"/>
              </a:ext>
            </a:extLst>
          </p:cNvPr>
          <p:cNvSpPr/>
          <p:nvPr/>
        </p:nvSpPr>
        <p:spPr>
          <a:xfrm>
            <a:off x="4200324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8ABD330F-7555-3043-93B0-F050E72E0914}"/>
              </a:ext>
            </a:extLst>
          </p:cNvPr>
          <p:cNvSpPr/>
          <p:nvPr/>
        </p:nvSpPr>
        <p:spPr>
          <a:xfrm>
            <a:off x="4246043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F558595D-54FA-864F-A42A-27920A2F67D2}"/>
              </a:ext>
            </a:extLst>
          </p:cNvPr>
          <p:cNvSpPr/>
          <p:nvPr/>
        </p:nvSpPr>
        <p:spPr>
          <a:xfrm>
            <a:off x="4291762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E3346639-7C3F-2E47-BC3B-4FFF1D25FE4F}"/>
              </a:ext>
            </a:extLst>
          </p:cNvPr>
          <p:cNvSpPr/>
          <p:nvPr/>
        </p:nvSpPr>
        <p:spPr>
          <a:xfrm>
            <a:off x="4337481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CF929FFF-5B15-3D49-A599-7F11A418FAD1}"/>
              </a:ext>
            </a:extLst>
          </p:cNvPr>
          <p:cNvSpPr/>
          <p:nvPr/>
        </p:nvSpPr>
        <p:spPr>
          <a:xfrm>
            <a:off x="4390841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9FBAA22A-61A4-2C4D-9499-378258B8927E}"/>
              </a:ext>
            </a:extLst>
          </p:cNvPr>
          <p:cNvSpPr/>
          <p:nvPr/>
        </p:nvSpPr>
        <p:spPr>
          <a:xfrm>
            <a:off x="4436560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5BEC97D6-FC9F-BC40-BADB-54BF5B7D6086}"/>
              </a:ext>
            </a:extLst>
          </p:cNvPr>
          <p:cNvSpPr/>
          <p:nvPr/>
        </p:nvSpPr>
        <p:spPr>
          <a:xfrm>
            <a:off x="4482279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6F24502E-9549-564C-9EE5-53C30C215327}"/>
              </a:ext>
            </a:extLst>
          </p:cNvPr>
          <p:cNvSpPr/>
          <p:nvPr/>
        </p:nvSpPr>
        <p:spPr>
          <a:xfrm>
            <a:off x="4527998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C6B40401-BDB4-3147-8847-368894DC494B}"/>
              </a:ext>
            </a:extLst>
          </p:cNvPr>
          <p:cNvSpPr/>
          <p:nvPr/>
        </p:nvSpPr>
        <p:spPr>
          <a:xfrm>
            <a:off x="4586511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AB2D030A-8FC5-6D43-8651-696906BA99C3}"/>
              </a:ext>
            </a:extLst>
          </p:cNvPr>
          <p:cNvSpPr/>
          <p:nvPr/>
        </p:nvSpPr>
        <p:spPr>
          <a:xfrm>
            <a:off x="4632230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FEC29981-85D4-654E-BCBF-221CD7E6D5ED}"/>
              </a:ext>
            </a:extLst>
          </p:cNvPr>
          <p:cNvSpPr/>
          <p:nvPr/>
        </p:nvSpPr>
        <p:spPr>
          <a:xfrm>
            <a:off x="4677949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9FFB5756-0A34-3C42-9EE2-6F31ADD6DF81}"/>
              </a:ext>
            </a:extLst>
          </p:cNvPr>
          <p:cNvSpPr/>
          <p:nvPr/>
        </p:nvSpPr>
        <p:spPr>
          <a:xfrm>
            <a:off x="4723668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D2853CEC-FFFD-3248-A265-E0C370DBD997}"/>
              </a:ext>
            </a:extLst>
          </p:cNvPr>
          <p:cNvSpPr/>
          <p:nvPr/>
        </p:nvSpPr>
        <p:spPr>
          <a:xfrm>
            <a:off x="4777028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A45F3057-1016-5B40-9D01-DCFE052810ED}"/>
              </a:ext>
            </a:extLst>
          </p:cNvPr>
          <p:cNvSpPr/>
          <p:nvPr/>
        </p:nvSpPr>
        <p:spPr>
          <a:xfrm>
            <a:off x="4822747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565E23C4-122E-7C43-9CC6-6BE52DFA27CB}"/>
              </a:ext>
            </a:extLst>
          </p:cNvPr>
          <p:cNvSpPr/>
          <p:nvPr/>
        </p:nvSpPr>
        <p:spPr>
          <a:xfrm>
            <a:off x="4868466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2AD58950-B169-CD4A-B645-2102DC3F8A5D}"/>
              </a:ext>
            </a:extLst>
          </p:cNvPr>
          <p:cNvSpPr/>
          <p:nvPr/>
        </p:nvSpPr>
        <p:spPr>
          <a:xfrm>
            <a:off x="4914185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B8778B14-B9E9-7848-8E81-F820C990E818}"/>
              </a:ext>
            </a:extLst>
          </p:cNvPr>
          <p:cNvSpPr/>
          <p:nvPr/>
        </p:nvSpPr>
        <p:spPr>
          <a:xfrm>
            <a:off x="4968927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86FBD98C-3FF7-284A-B71D-BC343382374B}"/>
              </a:ext>
            </a:extLst>
          </p:cNvPr>
          <p:cNvSpPr/>
          <p:nvPr/>
        </p:nvSpPr>
        <p:spPr>
          <a:xfrm>
            <a:off x="5014646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CB4DE030-EA20-F244-AA72-84309B565B61}"/>
              </a:ext>
            </a:extLst>
          </p:cNvPr>
          <p:cNvSpPr/>
          <p:nvPr/>
        </p:nvSpPr>
        <p:spPr>
          <a:xfrm>
            <a:off x="5060365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ACB0472C-C9CB-DB4E-AC12-A879F2CB8D4D}"/>
              </a:ext>
            </a:extLst>
          </p:cNvPr>
          <p:cNvSpPr/>
          <p:nvPr/>
        </p:nvSpPr>
        <p:spPr>
          <a:xfrm>
            <a:off x="5106084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CC5904BB-B7EE-FD4D-A594-2A736C6A9FE7}"/>
              </a:ext>
            </a:extLst>
          </p:cNvPr>
          <p:cNvSpPr/>
          <p:nvPr/>
        </p:nvSpPr>
        <p:spPr>
          <a:xfrm>
            <a:off x="5159444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DB40A114-AA70-D440-AB85-808959B69964}"/>
              </a:ext>
            </a:extLst>
          </p:cNvPr>
          <p:cNvSpPr/>
          <p:nvPr/>
        </p:nvSpPr>
        <p:spPr>
          <a:xfrm>
            <a:off x="5205163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F8120F7E-312A-734C-925D-6EFD89822587}"/>
              </a:ext>
            </a:extLst>
          </p:cNvPr>
          <p:cNvSpPr/>
          <p:nvPr/>
        </p:nvSpPr>
        <p:spPr>
          <a:xfrm>
            <a:off x="5250882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EF20B48-8259-264E-8853-36AC02CB3671}"/>
              </a:ext>
            </a:extLst>
          </p:cNvPr>
          <p:cNvSpPr/>
          <p:nvPr/>
        </p:nvSpPr>
        <p:spPr>
          <a:xfrm>
            <a:off x="5296601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EF09510-5023-884D-8136-88360D33A23E}"/>
              </a:ext>
            </a:extLst>
          </p:cNvPr>
          <p:cNvSpPr/>
          <p:nvPr/>
        </p:nvSpPr>
        <p:spPr>
          <a:xfrm>
            <a:off x="5355986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A994C49F-77B3-1B40-A477-CDE967441F9F}"/>
              </a:ext>
            </a:extLst>
          </p:cNvPr>
          <p:cNvSpPr/>
          <p:nvPr/>
        </p:nvSpPr>
        <p:spPr>
          <a:xfrm>
            <a:off x="5401705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CD174F2B-BB1F-7949-873C-BD75F32E52F6}"/>
              </a:ext>
            </a:extLst>
          </p:cNvPr>
          <p:cNvSpPr/>
          <p:nvPr/>
        </p:nvSpPr>
        <p:spPr>
          <a:xfrm>
            <a:off x="5447424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A4C3F9FB-6CA5-5941-9F00-C1EC705CD800}"/>
              </a:ext>
            </a:extLst>
          </p:cNvPr>
          <p:cNvSpPr/>
          <p:nvPr/>
        </p:nvSpPr>
        <p:spPr>
          <a:xfrm>
            <a:off x="5493143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F79BE647-B29A-9A40-8B50-52C876A192E9}"/>
              </a:ext>
            </a:extLst>
          </p:cNvPr>
          <p:cNvSpPr/>
          <p:nvPr/>
        </p:nvSpPr>
        <p:spPr>
          <a:xfrm>
            <a:off x="5546503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4E3B7388-6812-A247-9370-75A6AD31200D}"/>
              </a:ext>
            </a:extLst>
          </p:cNvPr>
          <p:cNvSpPr/>
          <p:nvPr/>
        </p:nvSpPr>
        <p:spPr>
          <a:xfrm>
            <a:off x="5592222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55FBD13B-A182-6D40-B43B-8B6C379982DF}"/>
              </a:ext>
            </a:extLst>
          </p:cNvPr>
          <p:cNvSpPr/>
          <p:nvPr/>
        </p:nvSpPr>
        <p:spPr>
          <a:xfrm>
            <a:off x="5637941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D84527CF-E1A1-2F48-93F6-9C7A29A5156E}"/>
              </a:ext>
            </a:extLst>
          </p:cNvPr>
          <p:cNvSpPr/>
          <p:nvPr/>
        </p:nvSpPr>
        <p:spPr>
          <a:xfrm>
            <a:off x="5683660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CF131D9A-FE1A-4240-A567-CB14329C9CAD}"/>
              </a:ext>
            </a:extLst>
          </p:cNvPr>
          <p:cNvSpPr/>
          <p:nvPr/>
        </p:nvSpPr>
        <p:spPr>
          <a:xfrm>
            <a:off x="5734625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9E4295D3-8746-F841-B3FE-5B973A52A791}"/>
              </a:ext>
            </a:extLst>
          </p:cNvPr>
          <p:cNvSpPr/>
          <p:nvPr/>
        </p:nvSpPr>
        <p:spPr>
          <a:xfrm>
            <a:off x="5780344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56D3C601-903A-7345-8FF0-06B54202D0B9}"/>
              </a:ext>
            </a:extLst>
          </p:cNvPr>
          <p:cNvSpPr/>
          <p:nvPr/>
        </p:nvSpPr>
        <p:spPr>
          <a:xfrm>
            <a:off x="5826063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00F53BA3-0899-D346-8251-CBEE7489C5D0}"/>
              </a:ext>
            </a:extLst>
          </p:cNvPr>
          <p:cNvSpPr/>
          <p:nvPr/>
        </p:nvSpPr>
        <p:spPr>
          <a:xfrm>
            <a:off x="5871782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B8C8E369-0904-2D4D-9899-2A722AB83B57}"/>
              </a:ext>
            </a:extLst>
          </p:cNvPr>
          <p:cNvSpPr/>
          <p:nvPr/>
        </p:nvSpPr>
        <p:spPr>
          <a:xfrm>
            <a:off x="5925142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4C299871-7515-5943-9704-8A9F075E0BF0}"/>
              </a:ext>
            </a:extLst>
          </p:cNvPr>
          <p:cNvSpPr/>
          <p:nvPr/>
        </p:nvSpPr>
        <p:spPr>
          <a:xfrm>
            <a:off x="5970861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35E7413B-52B4-DC4E-AA6F-96A341FAD29D}"/>
              </a:ext>
            </a:extLst>
          </p:cNvPr>
          <p:cNvSpPr/>
          <p:nvPr/>
        </p:nvSpPr>
        <p:spPr>
          <a:xfrm>
            <a:off x="6016580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EAB24DF7-371A-E240-8AEE-DD735063C432}"/>
              </a:ext>
            </a:extLst>
          </p:cNvPr>
          <p:cNvSpPr/>
          <p:nvPr/>
        </p:nvSpPr>
        <p:spPr>
          <a:xfrm>
            <a:off x="6062299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CC5CD6E9-E7EB-474B-AFE2-FA261C8589C1}"/>
              </a:ext>
            </a:extLst>
          </p:cNvPr>
          <p:cNvSpPr/>
          <p:nvPr/>
        </p:nvSpPr>
        <p:spPr>
          <a:xfrm>
            <a:off x="6126240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93C09E1C-4597-1047-9094-2149907BD570}"/>
              </a:ext>
            </a:extLst>
          </p:cNvPr>
          <p:cNvSpPr/>
          <p:nvPr/>
        </p:nvSpPr>
        <p:spPr>
          <a:xfrm>
            <a:off x="6171959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E5ED2964-7BB9-3B42-A126-A1F6110EB670}"/>
              </a:ext>
            </a:extLst>
          </p:cNvPr>
          <p:cNvSpPr/>
          <p:nvPr/>
        </p:nvSpPr>
        <p:spPr>
          <a:xfrm>
            <a:off x="6217678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F9126A9A-0CB1-EA47-B509-F7E7AB2E977C}"/>
              </a:ext>
            </a:extLst>
          </p:cNvPr>
          <p:cNvSpPr/>
          <p:nvPr/>
        </p:nvSpPr>
        <p:spPr>
          <a:xfrm>
            <a:off x="6263397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75210EC0-54FF-F446-ADCC-FA7CE456C51D}"/>
              </a:ext>
            </a:extLst>
          </p:cNvPr>
          <p:cNvSpPr/>
          <p:nvPr/>
        </p:nvSpPr>
        <p:spPr>
          <a:xfrm>
            <a:off x="6316757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BC33837E-CBB7-904A-988B-DA227BB3B9E9}"/>
              </a:ext>
            </a:extLst>
          </p:cNvPr>
          <p:cNvSpPr/>
          <p:nvPr/>
        </p:nvSpPr>
        <p:spPr>
          <a:xfrm>
            <a:off x="6362476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0915CC03-CB8F-C24C-B35B-5B385A5F9A65}"/>
              </a:ext>
            </a:extLst>
          </p:cNvPr>
          <p:cNvSpPr/>
          <p:nvPr/>
        </p:nvSpPr>
        <p:spPr>
          <a:xfrm>
            <a:off x="6408195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DAE341-8DFD-A14B-BD49-3D0054F0E0FD}"/>
              </a:ext>
            </a:extLst>
          </p:cNvPr>
          <p:cNvSpPr/>
          <p:nvPr/>
        </p:nvSpPr>
        <p:spPr>
          <a:xfrm>
            <a:off x="6453914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AD545117-C22E-6740-A17A-BDA62A811AA4}"/>
              </a:ext>
            </a:extLst>
          </p:cNvPr>
          <p:cNvSpPr/>
          <p:nvPr/>
        </p:nvSpPr>
        <p:spPr>
          <a:xfrm>
            <a:off x="6508656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9E203C1F-64D0-B24C-AA1B-FB6D71F9F3D6}"/>
              </a:ext>
            </a:extLst>
          </p:cNvPr>
          <p:cNvSpPr/>
          <p:nvPr/>
        </p:nvSpPr>
        <p:spPr>
          <a:xfrm>
            <a:off x="6554375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CF2A20AD-F5C9-5A46-B971-962994F846C8}"/>
              </a:ext>
            </a:extLst>
          </p:cNvPr>
          <p:cNvSpPr/>
          <p:nvPr/>
        </p:nvSpPr>
        <p:spPr>
          <a:xfrm>
            <a:off x="6600094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1CDEDB09-BABA-3C4C-B108-63853AB99BDF}"/>
              </a:ext>
            </a:extLst>
          </p:cNvPr>
          <p:cNvSpPr/>
          <p:nvPr/>
        </p:nvSpPr>
        <p:spPr>
          <a:xfrm>
            <a:off x="6645813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03DAC5BC-3E8E-764E-9182-15F8B7787763}"/>
              </a:ext>
            </a:extLst>
          </p:cNvPr>
          <p:cNvSpPr/>
          <p:nvPr/>
        </p:nvSpPr>
        <p:spPr>
          <a:xfrm>
            <a:off x="6699173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5C4851D0-9408-F34B-A1B1-452E546C7557}"/>
              </a:ext>
            </a:extLst>
          </p:cNvPr>
          <p:cNvSpPr/>
          <p:nvPr/>
        </p:nvSpPr>
        <p:spPr>
          <a:xfrm>
            <a:off x="6744892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9EDE17F0-B6AF-D241-837D-E82FC804D1F8}"/>
              </a:ext>
            </a:extLst>
          </p:cNvPr>
          <p:cNvSpPr/>
          <p:nvPr/>
        </p:nvSpPr>
        <p:spPr>
          <a:xfrm>
            <a:off x="6790611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DB10C9A3-FAC6-7542-8AB3-3D611B9C4241}"/>
              </a:ext>
            </a:extLst>
          </p:cNvPr>
          <p:cNvSpPr/>
          <p:nvPr/>
        </p:nvSpPr>
        <p:spPr>
          <a:xfrm>
            <a:off x="6836330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96637952-0AF9-9D4F-8FAE-F9D55B9F8E1E}"/>
              </a:ext>
            </a:extLst>
          </p:cNvPr>
          <p:cNvSpPr/>
          <p:nvPr/>
        </p:nvSpPr>
        <p:spPr>
          <a:xfrm>
            <a:off x="6895715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CD05AC9B-E720-934A-AEB9-F4E628CB8653}"/>
              </a:ext>
            </a:extLst>
          </p:cNvPr>
          <p:cNvSpPr/>
          <p:nvPr/>
        </p:nvSpPr>
        <p:spPr>
          <a:xfrm>
            <a:off x="6941434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BE8756E3-F68F-D643-A8F7-66FE9E9CD1F2}"/>
              </a:ext>
            </a:extLst>
          </p:cNvPr>
          <p:cNvSpPr/>
          <p:nvPr/>
        </p:nvSpPr>
        <p:spPr>
          <a:xfrm>
            <a:off x="6987153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6D2BE208-5907-E349-922F-1762C5D6E0C8}"/>
              </a:ext>
            </a:extLst>
          </p:cNvPr>
          <p:cNvSpPr/>
          <p:nvPr/>
        </p:nvSpPr>
        <p:spPr>
          <a:xfrm>
            <a:off x="7032872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8E337416-9ED5-B84F-9B73-6CD9A7547216}"/>
              </a:ext>
            </a:extLst>
          </p:cNvPr>
          <p:cNvSpPr/>
          <p:nvPr/>
        </p:nvSpPr>
        <p:spPr>
          <a:xfrm>
            <a:off x="7086232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3CB5CFE1-1613-9C42-9891-8C59B3F7C415}"/>
              </a:ext>
            </a:extLst>
          </p:cNvPr>
          <p:cNvSpPr/>
          <p:nvPr/>
        </p:nvSpPr>
        <p:spPr>
          <a:xfrm>
            <a:off x="7131951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692C4CD5-AC27-E740-817E-E6EA0632EF80}"/>
              </a:ext>
            </a:extLst>
          </p:cNvPr>
          <p:cNvSpPr/>
          <p:nvPr/>
        </p:nvSpPr>
        <p:spPr>
          <a:xfrm>
            <a:off x="7177670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33FBC624-9A6C-1144-866A-AE8C56597388}"/>
              </a:ext>
            </a:extLst>
          </p:cNvPr>
          <p:cNvSpPr/>
          <p:nvPr/>
        </p:nvSpPr>
        <p:spPr>
          <a:xfrm>
            <a:off x="7223389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4C438B1B-5B01-1043-98BE-21F5422DFD5D}"/>
              </a:ext>
            </a:extLst>
          </p:cNvPr>
          <p:cNvSpPr/>
          <p:nvPr/>
        </p:nvSpPr>
        <p:spPr>
          <a:xfrm>
            <a:off x="7274354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F8420839-E9F5-E54A-A6FD-2CD44E18DDBD}"/>
              </a:ext>
            </a:extLst>
          </p:cNvPr>
          <p:cNvSpPr/>
          <p:nvPr/>
        </p:nvSpPr>
        <p:spPr>
          <a:xfrm>
            <a:off x="7320073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EBC8D095-346C-FA40-A642-705A0EE2E019}"/>
              </a:ext>
            </a:extLst>
          </p:cNvPr>
          <p:cNvSpPr/>
          <p:nvPr/>
        </p:nvSpPr>
        <p:spPr>
          <a:xfrm>
            <a:off x="7365792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5755D5B-1EC9-3C43-9CB3-17BCDA5DF469}"/>
              </a:ext>
            </a:extLst>
          </p:cNvPr>
          <p:cNvSpPr/>
          <p:nvPr/>
        </p:nvSpPr>
        <p:spPr>
          <a:xfrm>
            <a:off x="7411511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54E86F96-AA70-804B-96CE-5C41F0EE7115}"/>
              </a:ext>
            </a:extLst>
          </p:cNvPr>
          <p:cNvSpPr/>
          <p:nvPr/>
        </p:nvSpPr>
        <p:spPr>
          <a:xfrm>
            <a:off x="7464871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5EE324A3-BE66-6B40-9BDB-AD830EE79561}"/>
              </a:ext>
            </a:extLst>
          </p:cNvPr>
          <p:cNvSpPr/>
          <p:nvPr/>
        </p:nvSpPr>
        <p:spPr>
          <a:xfrm>
            <a:off x="7510590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71DC1DC9-5F8E-854D-B13E-CAF4A4B879B3}"/>
              </a:ext>
            </a:extLst>
          </p:cNvPr>
          <p:cNvSpPr/>
          <p:nvPr/>
        </p:nvSpPr>
        <p:spPr>
          <a:xfrm>
            <a:off x="7556309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76484465-4E11-D442-B3D6-7435490ACE46}"/>
              </a:ext>
            </a:extLst>
          </p:cNvPr>
          <p:cNvSpPr/>
          <p:nvPr/>
        </p:nvSpPr>
        <p:spPr>
          <a:xfrm>
            <a:off x="7602028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112CBB76-11F5-F442-8579-625BA9DD9B40}"/>
              </a:ext>
            </a:extLst>
          </p:cNvPr>
          <p:cNvSpPr/>
          <p:nvPr/>
        </p:nvSpPr>
        <p:spPr>
          <a:xfrm>
            <a:off x="7660541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4ABC7692-0B93-2546-BFA0-E8E2A78AEC60}"/>
              </a:ext>
            </a:extLst>
          </p:cNvPr>
          <p:cNvSpPr/>
          <p:nvPr/>
        </p:nvSpPr>
        <p:spPr>
          <a:xfrm>
            <a:off x="7706260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36E9C725-0230-6A42-9099-1E974E370050}"/>
              </a:ext>
            </a:extLst>
          </p:cNvPr>
          <p:cNvSpPr/>
          <p:nvPr/>
        </p:nvSpPr>
        <p:spPr>
          <a:xfrm>
            <a:off x="7751979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225ED374-2878-A643-A3E2-8F5622AAB9C8}"/>
              </a:ext>
            </a:extLst>
          </p:cNvPr>
          <p:cNvSpPr/>
          <p:nvPr/>
        </p:nvSpPr>
        <p:spPr>
          <a:xfrm>
            <a:off x="7797698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0947974F-E9D4-134F-B10D-D8D582067145}"/>
              </a:ext>
            </a:extLst>
          </p:cNvPr>
          <p:cNvSpPr/>
          <p:nvPr/>
        </p:nvSpPr>
        <p:spPr>
          <a:xfrm>
            <a:off x="7851058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309CAF5F-DEDE-7B4F-8EF0-8433C8582572}"/>
              </a:ext>
            </a:extLst>
          </p:cNvPr>
          <p:cNvSpPr/>
          <p:nvPr/>
        </p:nvSpPr>
        <p:spPr>
          <a:xfrm>
            <a:off x="7896777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EAC4B782-ABEE-A140-AF19-1C4545AC2DAE}"/>
              </a:ext>
            </a:extLst>
          </p:cNvPr>
          <p:cNvSpPr/>
          <p:nvPr/>
        </p:nvSpPr>
        <p:spPr>
          <a:xfrm>
            <a:off x="7942496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id="{B71C347B-EA12-7D47-97C6-9828DB9C75D9}"/>
              </a:ext>
            </a:extLst>
          </p:cNvPr>
          <p:cNvSpPr/>
          <p:nvPr/>
        </p:nvSpPr>
        <p:spPr>
          <a:xfrm>
            <a:off x="7988215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617802C4-2855-2441-9934-07D1B908A9FB}"/>
              </a:ext>
            </a:extLst>
          </p:cNvPr>
          <p:cNvSpPr/>
          <p:nvPr/>
        </p:nvSpPr>
        <p:spPr>
          <a:xfrm>
            <a:off x="8042957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6508BA8B-E2FA-0C42-92C5-CD828AB88B0A}"/>
              </a:ext>
            </a:extLst>
          </p:cNvPr>
          <p:cNvSpPr/>
          <p:nvPr/>
        </p:nvSpPr>
        <p:spPr>
          <a:xfrm>
            <a:off x="8088676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FCCF73C5-C8FA-3C48-B84A-5DC331D43536}"/>
              </a:ext>
            </a:extLst>
          </p:cNvPr>
          <p:cNvSpPr/>
          <p:nvPr/>
        </p:nvSpPr>
        <p:spPr>
          <a:xfrm>
            <a:off x="8134395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21053102-6A08-CC40-BC8B-99466105CC3A}"/>
              </a:ext>
            </a:extLst>
          </p:cNvPr>
          <p:cNvSpPr/>
          <p:nvPr/>
        </p:nvSpPr>
        <p:spPr>
          <a:xfrm>
            <a:off x="8180114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CFA80F59-4718-A744-96F5-B404FAB6AEB8}"/>
              </a:ext>
            </a:extLst>
          </p:cNvPr>
          <p:cNvSpPr/>
          <p:nvPr/>
        </p:nvSpPr>
        <p:spPr>
          <a:xfrm>
            <a:off x="8233474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82BEB4FD-23C7-8F43-B117-FB6FEF20D4D9}"/>
              </a:ext>
            </a:extLst>
          </p:cNvPr>
          <p:cNvSpPr/>
          <p:nvPr/>
        </p:nvSpPr>
        <p:spPr>
          <a:xfrm>
            <a:off x="8279193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203C4A19-1676-0D42-9FF3-1B6CAC310660}"/>
              </a:ext>
            </a:extLst>
          </p:cNvPr>
          <p:cNvSpPr/>
          <p:nvPr/>
        </p:nvSpPr>
        <p:spPr>
          <a:xfrm>
            <a:off x="8324912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069BFDD8-5917-924F-8038-EA6E66E313BE}"/>
              </a:ext>
            </a:extLst>
          </p:cNvPr>
          <p:cNvSpPr/>
          <p:nvPr/>
        </p:nvSpPr>
        <p:spPr>
          <a:xfrm>
            <a:off x="8370631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ctangle 199">
            <a:extLst>
              <a:ext uri="{FF2B5EF4-FFF2-40B4-BE49-F238E27FC236}">
                <a16:creationId xmlns:a16="http://schemas.microsoft.com/office/drawing/2014/main" id="{90703E91-E4BA-3649-9FAC-01A6AF104CE2}"/>
              </a:ext>
            </a:extLst>
          </p:cNvPr>
          <p:cNvSpPr/>
          <p:nvPr/>
        </p:nvSpPr>
        <p:spPr>
          <a:xfrm>
            <a:off x="8430016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ctangle 200">
            <a:extLst>
              <a:ext uri="{FF2B5EF4-FFF2-40B4-BE49-F238E27FC236}">
                <a16:creationId xmlns:a16="http://schemas.microsoft.com/office/drawing/2014/main" id="{271F43BA-71F9-8346-92FD-6D3377793617}"/>
              </a:ext>
            </a:extLst>
          </p:cNvPr>
          <p:cNvSpPr/>
          <p:nvPr/>
        </p:nvSpPr>
        <p:spPr>
          <a:xfrm>
            <a:off x="8475735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F0FD9710-0741-4E45-871E-539269A98E56}"/>
              </a:ext>
            </a:extLst>
          </p:cNvPr>
          <p:cNvSpPr/>
          <p:nvPr/>
        </p:nvSpPr>
        <p:spPr>
          <a:xfrm>
            <a:off x="8521454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ctangle 202">
            <a:extLst>
              <a:ext uri="{FF2B5EF4-FFF2-40B4-BE49-F238E27FC236}">
                <a16:creationId xmlns:a16="http://schemas.microsoft.com/office/drawing/2014/main" id="{2E34FAC8-B312-024A-9A52-132C92D6F602}"/>
              </a:ext>
            </a:extLst>
          </p:cNvPr>
          <p:cNvSpPr/>
          <p:nvPr/>
        </p:nvSpPr>
        <p:spPr>
          <a:xfrm>
            <a:off x="8567173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ctangle 203">
            <a:extLst>
              <a:ext uri="{FF2B5EF4-FFF2-40B4-BE49-F238E27FC236}">
                <a16:creationId xmlns:a16="http://schemas.microsoft.com/office/drawing/2014/main" id="{48FCC09F-6AE1-F545-A9D6-456AE298DCD3}"/>
              </a:ext>
            </a:extLst>
          </p:cNvPr>
          <p:cNvSpPr/>
          <p:nvPr/>
        </p:nvSpPr>
        <p:spPr>
          <a:xfrm>
            <a:off x="8620533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47F38423-A82B-0D4C-B097-F5AF62ECEA29}"/>
              </a:ext>
            </a:extLst>
          </p:cNvPr>
          <p:cNvSpPr/>
          <p:nvPr/>
        </p:nvSpPr>
        <p:spPr>
          <a:xfrm>
            <a:off x="8666252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Rectangle 205">
            <a:extLst>
              <a:ext uri="{FF2B5EF4-FFF2-40B4-BE49-F238E27FC236}">
                <a16:creationId xmlns:a16="http://schemas.microsoft.com/office/drawing/2014/main" id="{E8DB0FF4-7DC4-1B4C-86A2-B10ACD7E58FD}"/>
              </a:ext>
            </a:extLst>
          </p:cNvPr>
          <p:cNvSpPr/>
          <p:nvPr/>
        </p:nvSpPr>
        <p:spPr>
          <a:xfrm>
            <a:off x="8711971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AA62C660-DEEB-B64D-B3BD-25A1C09FB303}"/>
              </a:ext>
            </a:extLst>
          </p:cNvPr>
          <p:cNvSpPr/>
          <p:nvPr/>
        </p:nvSpPr>
        <p:spPr>
          <a:xfrm>
            <a:off x="8757690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B69E4DAD-F6EF-2949-8BBE-41521AA7038C}"/>
              </a:ext>
            </a:extLst>
          </p:cNvPr>
          <p:cNvSpPr/>
          <p:nvPr/>
        </p:nvSpPr>
        <p:spPr>
          <a:xfrm>
            <a:off x="8808655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BB866B31-7FEC-FE4F-832A-CF6238DE16AD}"/>
              </a:ext>
            </a:extLst>
          </p:cNvPr>
          <p:cNvSpPr/>
          <p:nvPr/>
        </p:nvSpPr>
        <p:spPr>
          <a:xfrm>
            <a:off x="8854374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8BC295D2-7BB3-D64A-90D7-B5862AAA7294}"/>
              </a:ext>
            </a:extLst>
          </p:cNvPr>
          <p:cNvSpPr/>
          <p:nvPr/>
        </p:nvSpPr>
        <p:spPr>
          <a:xfrm>
            <a:off x="8900093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3F5AAA73-B1FF-7947-8367-4CD6C74C2667}"/>
              </a:ext>
            </a:extLst>
          </p:cNvPr>
          <p:cNvSpPr/>
          <p:nvPr/>
        </p:nvSpPr>
        <p:spPr>
          <a:xfrm>
            <a:off x="8945812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A2B3A527-5D49-574D-B7ED-1CD87FE4FAE3}"/>
              </a:ext>
            </a:extLst>
          </p:cNvPr>
          <p:cNvSpPr/>
          <p:nvPr/>
        </p:nvSpPr>
        <p:spPr>
          <a:xfrm>
            <a:off x="8999172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ctangle 212">
            <a:extLst>
              <a:ext uri="{FF2B5EF4-FFF2-40B4-BE49-F238E27FC236}">
                <a16:creationId xmlns:a16="http://schemas.microsoft.com/office/drawing/2014/main" id="{A6AB9A9A-7463-EF4B-8CD4-C3F54018E0B4}"/>
              </a:ext>
            </a:extLst>
          </p:cNvPr>
          <p:cNvSpPr/>
          <p:nvPr/>
        </p:nvSpPr>
        <p:spPr>
          <a:xfrm>
            <a:off x="9044891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57C6D094-38FB-D348-A01E-D7597F930B13}"/>
              </a:ext>
            </a:extLst>
          </p:cNvPr>
          <p:cNvSpPr/>
          <p:nvPr/>
        </p:nvSpPr>
        <p:spPr>
          <a:xfrm>
            <a:off x="9090610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ctangle 214">
            <a:extLst>
              <a:ext uri="{FF2B5EF4-FFF2-40B4-BE49-F238E27FC236}">
                <a16:creationId xmlns:a16="http://schemas.microsoft.com/office/drawing/2014/main" id="{22807895-CFA4-E04C-9287-941A84A85526}"/>
              </a:ext>
            </a:extLst>
          </p:cNvPr>
          <p:cNvSpPr/>
          <p:nvPr/>
        </p:nvSpPr>
        <p:spPr>
          <a:xfrm>
            <a:off x="9136329" y="1670342"/>
            <a:ext cx="75622" cy="31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12004D-EEA9-054B-B531-5609DB8402A8}"/>
              </a:ext>
            </a:extLst>
          </p:cNvPr>
          <p:cNvSpPr/>
          <p:nvPr/>
        </p:nvSpPr>
        <p:spPr>
          <a:xfrm>
            <a:off x="3052211" y="2200812"/>
            <a:ext cx="1285271" cy="231112"/>
          </a:xfrm>
          <a:prstGeom prst="rect">
            <a:avLst/>
          </a:prstGeom>
          <a:solidFill>
            <a:schemeClr val="accent5">
              <a:lumMod val="75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ectangle 215">
            <a:extLst>
              <a:ext uri="{FF2B5EF4-FFF2-40B4-BE49-F238E27FC236}">
                <a16:creationId xmlns:a16="http://schemas.microsoft.com/office/drawing/2014/main" id="{0804B50C-8FCF-CB48-A351-42119CBDA371}"/>
              </a:ext>
            </a:extLst>
          </p:cNvPr>
          <p:cNvSpPr/>
          <p:nvPr/>
        </p:nvSpPr>
        <p:spPr>
          <a:xfrm>
            <a:off x="3438260" y="2524034"/>
            <a:ext cx="1285271" cy="231112"/>
          </a:xfrm>
          <a:prstGeom prst="rect">
            <a:avLst/>
          </a:prstGeom>
          <a:solidFill>
            <a:schemeClr val="accent5">
              <a:lumMod val="75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F895D5B4-71B6-4D47-833A-981AC9196146}"/>
              </a:ext>
            </a:extLst>
          </p:cNvPr>
          <p:cNvSpPr/>
          <p:nvPr/>
        </p:nvSpPr>
        <p:spPr>
          <a:xfrm>
            <a:off x="3869388" y="2865678"/>
            <a:ext cx="1285271" cy="231112"/>
          </a:xfrm>
          <a:prstGeom prst="rect">
            <a:avLst/>
          </a:prstGeom>
          <a:solidFill>
            <a:srgbClr val="FFC000">
              <a:alpha val="9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Rectangle 217">
            <a:extLst>
              <a:ext uri="{FF2B5EF4-FFF2-40B4-BE49-F238E27FC236}">
                <a16:creationId xmlns:a16="http://schemas.microsoft.com/office/drawing/2014/main" id="{4887A31D-D664-A14C-9622-045B65317D7E}"/>
              </a:ext>
            </a:extLst>
          </p:cNvPr>
          <p:cNvSpPr/>
          <p:nvPr/>
        </p:nvSpPr>
        <p:spPr>
          <a:xfrm>
            <a:off x="5155438" y="3224739"/>
            <a:ext cx="1285271" cy="231112"/>
          </a:xfrm>
          <a:prstGeom prst="rect">
            <a:avLst/>
          </a:prstGeom>
          <a:solidFill>
            <a:schemeClr val="accent5">
              <a:lumMod val="75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F99043FB-246D-1B4A-B095-70C9F89836F9}"/>
              </a:ext>
            </a:extLst>
          </p:cNvPr>
          <p:cNvSpPr/>
          <p:nvPr/>
        </p:nvSpPr>
        <p:spPr>
          <a:xfrm>
            <a:off x="5594402" y="3570278"/>
            <a:ext cx="1285271" cy="231112"/>
          </a:xfrm>
          <a:prstGeom prst="rect">
            <a:avLst/>
          </a:prstGeom>
          <a:solidFill>
            <a:schemeClr val="accent5">
              <a:lumMod val="75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ine Callout 2 (Border and Accent Bar) 7">
            <a:extLst>
              <a:ext uri="{FF2B5EF4-FFF2-40B4-BE49-F238E27FC236}">
                <a16:creationId xmlns:a16="http://schemas.microsoft.com/office/drawing/2014/main" id="{7820083A-F0C8-034F-8040-1F097EC74369}"/>
              </a:ext>
            </a:extLst>
          </p:cNvPr>
          <p:cNvSpPr/>
          <p:nvPr/>
        </p:nvSpPr>
        <p:spPr>
          <a:xfrm rot="10800000">
            <a:off x="2726523" y="4039660"/>
            <a:ext cx="2499250" cy="1356528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1297"/>
              <a:gd name="adj6" fmla="val -67732"/>
            </a:avLst>
          </a:prstGeom>
          <a:solidFill>
            <a:schemeClr val="accent1">
              <a:alpha val="38000"/>
            </a:schemeClr>
          </a:solidFill>
          <a:ln>
            <a:solidFill>
              <a:schemeClr val="accent1">
                <a:shade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220" name="Rectangle 219">
            <a:extLst>
              <a:ext uri="{FF2B5EF4-FFF2-40B4-BE49-F238E27FC236}">
                <a16:creationId xmlns:a16="http://schemas.microsoft.com/office/drawing/2014/main" id="{0BCF267D-C2FA-DA44-A38E-42FDFCE9C4F7}"/>
              </a:ext>
            </a:extLst>
          </p:cNvPr>
          <p:cNvSpPr/>
          <p:nvPr/>
        </p:nvSpPr>
        <p:spPr>
          <a:xfrm>
            <a:off x="6052525" y="3928401"/>
            <a:ext cx="1285271" cy="231112"/>
          </a:xfrm>
          <a:prstGeom prst="rect">
            <a:avLst/>
          </a:prstGeom>
          <a:solidFill>
            <a:schemeClr val="accent5">
              <a:lumMod val="75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Rectangle 220">
            <a:extLst>
              <a:ext uri="{FF2B5EF4-FFF2-40B4-BE49-F238E27FC236}">
                <a16:creationId xmlns:a16="http://schemas.microsoft.com/office/drawing/2014/main" id="{4AE0CEDC-08AC-7A4C-8290-9164BBD46930}"/>
              </a:ext>
            </a:extLst>
          </p:cNvPr>
          <p:cNvSpPr/>
          <p:nvPr/>
        </p:nvSpPr>
        <p:spPr>
          <a:xfrm>
            <a:off x="6515026" y="4285384"/>
            <a:ext cx="1285271" cy="231112"/>
          </a:xfrm>
          <a:prstGeom prst="rect">
            <a:avLst/>
          </a:prstGeom>
          <a:solidFill>
            <a:schemeClr val="accent5">
              <a:lumMod val="75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Rectangle 221">
            <a:extLst>
              <a:ext uri="{FF2B5EF4-FFF2-40B4-BE49-F238E27FC236}">
                <a16:creationId xmlns:a16="http://schemas.microsoft.com/office/drawing/2014/main" id="{8EC47A1C-FBC7-D048-AF0B-77A2E305930B}"/>
              </a:ext>
            </a:extLst>
          </p:cNvPr>
          <p:cNvSpPr/>
          <p:nvPr/>
        </p:nvSpPr>
        <p:spPr>
          <a:xfrm>
            <a:off x="6971338" y="4647125"/>
            <a:ext cx="1285271" cy="2311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Rectangle 222">
            <a:extLst>
              <a:ext uri="{FF2B5EF4-FFF2-40B4-BE49-F238E27FC236}">
                <a16:creationId xmlns:a16="http://schemas.microsoft.com/office/drawing/2014/main" id="{BDD1815C-4109-854B-88D6-AC91A7255387}"/>
              </a:ext>
            </a:extLst>
          </p:cNvPr>
          <p:cNvSpPr/>
          <p:nvPr/>
        </p:nvSpPr>
        <p:spPr>
          <a:xfrm>
            <a:off x="8255737" y="4955008"/>
            <a:ext cx="1285271" cy="231112"/>
          </a:xfrm>
          <a:prstGeom prst="rect">
            <a:avLst/>
          </a:prstGeom>
          <a:solidFill>
            <a:schemeClr val="accent5">
              <a:lumMod val="75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Rectangle 223">
            <a:extLst>
              <a:ext uri="{FF2B5EF4-FFF2-40B4-BE49-F238E27FC236}">
                <a16:creationId xmlns:a16="http://schemas.microsoft.com/office/drawing/2014/main" id="{3CB19762-B49B-994E-845B-60332EF0A033}"/>
              </a:ext>
            </a:extLst>
          </p:cNvPr>
          <p:cNvSpPr/>
          <p:nvPr/>
        </p:nvSpPr>
        <p:spPr>
          <a:xfrm>
            <a:off x="8718238" y="5311991"/>
            <a:ext cx="1285271" cy="231112"/>
          </a:xfrm>
          <a:prstGeom prst="rect">
            <a:avLst/>
          </a:prstGeom>
          <a:solidFill>
            <a:schemeClr val="accent5">
              <a:lumMod val="75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16AC99-61A3-C849-8DE6-357A60DC1968}"/>
              </a:ext>
            </a:extLst>
          </p:cNvPr>
          <p:cNvSpPr txBox="1"/>
          <p:nvPr/>
        </p:nvSpPr>
        <p:spPr>
          <a:xfrm>
            <a:off x="2846178" y="4181807"/>
            <a:ext cx="23948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u="sng" dirty="0">
                <a:solidFill>
                  <a:schemeClr val="accent5">
                    <a:lumMod val="50000"/>
                  </a:schemeClr>
                </a:solidFill>
              </a:rPr>
              <a:t>Beam Event </a:t>
            </a:r>
            <a:br>
              <a:rPr lang="en-US" sz="1100" u="sng" dirty="0">
                <a:solidFill>
                  <a:schemeClr val="accent5">
                    <a:lumMod val="50000"/>
                  </a:schemeClr>
                </a:solidFill>
              </a:rPr>
            </a:br>
            <a:endParaRPr lang="en-US" sz="1100" u="sng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+mj-lt"/>
              <a:buAutoNum type="arabicPeriod"/>
            </a:pPr>
            <a:r>
              <a:rPr lang="en-US" sz="1100" dirty="0">
                <a:solidFill>
                  <a:schemeClr val="accent5">
                    <a:lumMod val="50000"/>
                  </a:schemeClr>
                </a:solidFill>
              </a:rPr>
              <a:t>Only 1 hit/channel</a:t>
            </a:r>
          </a:p>
          <a:p>
            <a:pPr marL="285750" indent="-285750">
              <a:buFont typeface="+mj-lt"/>
              <a:buAutoNum type="arabicPeriod"/>
            </a:pPr>
            <a:r>
              <a:rPr lang="en-US" sz="1100" dirty="0">
                <a:solidFill>
                  <a:schemeClr val="accent5">
                    <a:lumMod val="50000"/>
                  </a:schemeClr>
                </a:solidFill>
              </a:rPr>
              <a:t>Cut on min number of hits</a:t>
            </a:r>
          </a:p>
          <a:p>
            <a:pPr marL="285750" indent="-285750">
              <a:buFont typeface="+mj-lt"/>
              <a:buAutoNum type="arabicPeriod"/>
            </a:pPr>
            <a:r>
              <a:rPr lang="en-US" sz="1100" dirty="0">
                <a:solidFill>
                  <a:schemeClr val="accent5">
                    <a:lumMod val="50000"/>
                  </a:schemeClr>
                </a:solidFill>
              </a:rPr>
              <a:t>Central channel energy deposition &gt; than any other</a:t>
            </a:r>
          </a:p>
        </p:txBody>
      </p:sp>
      <p:sp>
        <p:nvSpPr>
          <p:cNvPr id="226" name="Line Callout 2 (Border and Accent Bar) 225">
            <a:extLst>
              <a:ext uri="{FF2B5EF4-FFF2-40B4-BE49-F238E27FC236}">
                <a16:creationId xmlns:a16="http://schemas.microsoft.com/office/drawing/2014/main" id="{4A1B1F75-6F0C-FA47-A096-ED1D7C283D8D}"/>
              </a:ext>
            </a:extLst>
          </p:cNvPr>
          <p:cNvSpPr/>
          <p:nvPr/>
        </p:nvSpPr>
        <p:spPr>
          <a:xfrm>
            <a:off x="7631931" y="2333114"/>
            <a:ext cx="2499250" cy="1356528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6853"/>
              <a:gd name="adj6" fmla="val -98288"/>
            </a:avLst>
          </a:prstGeom>
          <a:solidFill>
            <a:schemeClr val="accent1">
              <a:alpha val="38000"/>
            </a:schemeClr>
          </a:solidFill>
          <a:ln>
            <a:solidFill>
              <a:schemeClr val="accent1">
                <a:shade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BE4AF959-C0E0-B047-9AAC-1898A21CD4E1}"/>
              </a:ext>
            </a:extLst>
          </p:cNvPr>
          <p:cNvSpPr txBox="1"/>
          <p:nvPr/>
        </p:nvSpPr>
        <p:spPr>
          <a:xfrm>
            <a:off x="7732591" y="2439744"/>
            <a:ext cx="23948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u="sng" dirty="0">
                <a:solidFill>
                  <a:schemeClr val="accent5">
                    <a:lumMod val="50000"/>
                  </a:schemeClr>
                </a:solidFill>
              </a:rPr>
              <a:t>Cosmic Event </a:t>
            </a:r>
            <a:br>
              <a:rPr lang="en-US" sz="1100" u="sng" dirty="0">
                <a:solidFill>
                  <a:schemeClr val="accent5">
                    <a:lumMod val="50000"/>
                  </a:schemeClr>
                </a:solidFill>
              </a:rPr>
            </a:br>
            <a:endParaRPr lang="en-US" sz="1100" u="sng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+mj-lt"/>
              <a:buAutoNum type="arabicPeriod"/>
            </a:pPr>
            <a:r>
              <a:rPr lang="en-US" sz="1100" dirty="0">
                <a:solidFill>
                  <a:schemeClr val="accent5">
                    <a:lumMod val="50000"/>
                  </a:schemeClr>
                </a:solidFill>
              </a:rPr>
              <a:t>Hits in only 3 modules on the path of muons </a:t>
            </a:r>
          </a:p>
        </p:txBody>
      </p:sp>
      <p:sp>
        <p:nvSpPr>
          <p:cNvPr id="2" name="Left Bracket 1">
            <a:extLst>
              <a:ext uri="{FF2B5EF4-FFF2-40B4-BE49-F238E27FC236}">
                <a16:creationId xmlns:a16="http://schemas.microsoft.com/office/drawing/2014/main" id="{CDB67475-CED5-2D4F-B126-2DA06DB14ABA}"/>
              </a:ext>
            </a:extLst>
          </p:cNvPr>
          <p:cNvSpPr/>
          <p:nvPr/>
        </p:nvSpPr>
        <p:spPr>
          <a:xfrm rot="16200000">
            <a:off x="9342012" y="4958257"/>
            <a:ext cx="62261" cy="1322342"/>
          </a:xfrm>
          <a:prstGeom prst="leftBracket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B2C07A-4777-9E4B-A499-F9C397991232}"/>
              </a:ext>
            </a:extLst>
          </p:cNvPr>
          <p:cNvSpPr txBox="1"/>
          <p:nvPr/>
        </p:nvSpPr>
        <p:spPr>
          <a:xfrm>
            <a:off x="8734885" y="5619736"/>
            <a:ext cx="13484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Sliding window - 32ms</a:t>
            </a:r>
          </a:p>
        </p:txBody>
      </p:sp>
      <p:sp>
        <p:nvSpPr>
          <p:cNvPr id="9" name="Left Bracket 8">
            <a:extLst>
              <a:ext uri="{FF2B5EF4-FFF2-40B4-BE49-F238E27FC236}">
                <a16:creationId xmlns:a16="http://schemas.microsoft.com/office/drawing/2014/main" id="{EE3364F2-5DF0-D841-AE2F-1C5F4A3CEFCC}"/>
              </a:ext>
            </a:extLst>
          </p:cNvPr>
          <p:cNvSpPr/>
          <p:nvPr/>
        </p:nvSpPr>
        <p:spPr>
          <a:xfrm rot="16200000">
            <a:off x="8412705" y="5110139"/>
            <a:ext cx="103358" cy="382813"/>
          </a:xfrm>
          <a:prstGeom prst="leftBracket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C869E99A-D8F6-0243-A308-66A8416F54D9}"/>
              </a:ext>
            </a:extLst>
          </p:cNvPr>
          <p:cNvSpPr txBox="1"/>
          <p:nvPr/>
        </p:nvSpPr>
        <p:spPr>
          <a:xfrm>
            <a:off x="7610495" y="5350895"/>
            <a:ext cx="10935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Sliding step - 1ms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64921BAB-CA40-7745-BF52-344AD9AAE947}"/>
              </a:ext>
            </a:extLst>
          </p:cNvPr>
          <p:cNvSpPr txBox="1"/>
          <p:nvPr/>
        </p:nvSpPr>
        <p:spPr>
          <a:xfrm>
            <a:off x="5425647" y="1342841"/>
            <a:ext cx="10999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65.5us VTP frame</a:t>
            </a:r>
          </a:p>
        </p:txBody>
      </p:sp>
      <p:sp>
        <p:nvSpPr>
          <p:cNvPr id="228" name="Line Callout 2 (Border and Accent Bar) 227">
            <a:extLst>
              <a:ext uri="{FF2B5EF4-FFF2-40B4-BE49-F238E27FC236}">
                <a16:creationId xmlns:a16="http://schemas.microsoft.com/office/drawing/2014/main" id="{80DB53EE-0C98-7449-B582-7A94586C630B}"/>
              </a:ext>
            </a:extLst>
          </p:cNvPr>
          <p:cNvSpPr/>
          <p:nvPr/>
        </p:nvSpPr>
        <p:spPr>
          <a:xfrm rot="10800000">
            <a:off x="867654" y="2338577"/>
            <a:ext cx="1599330" cy="1009860"/>
          </a:xfrm>
          <a:prstGeom prst="accentBorderCallout2">
            <a:avLst>
              <a:gd name="adj1" fmla="val 95212"/>
              <a:gd name="adj2" fmla="val -6428"/>
              <a:gd name="adj3" fmla="val 96218"/>
              <a:gd name="adj4" fmla="val -19843"/>
              <a:gd name="adj5" fmla="val 133795"/>
              <a:gd name="adj6" fmla="val -41051"/>
            </a:avLst>
          </a:prstGeom>
          <a:solidFill>
            <a:schemeClr val="accent1">
              <a:alpha val="38000"/>
            </a:schemeClr>
          </a:solidFill>
          <a:ln>
            <a:solidFill>
              <a:schemeClr val="accent1">
                <a:shade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626ECA37-2212-5149-8FE3-FE4F0F054BD0}"/>
              </a:ext>
            </a:extLst>
          </p:cNvPr>
          <p:cNvSpPr txBox="1"/>
          <p:nvPr/>
        </p:nvSpPr>
        <p:spPr>
          <a:xfrm>
            <a:off x="883919" y="2363167"/>
            <a:ext cx="158306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u="sng" dirty="0">
                <a:solidFill>
                  <a:schemeClr val="accent5">
                    <a:lumMod val="50000"/>
                  </a:schemeClr>
                </a:solidFill>
              </a:rPr>
              <a:t>Sliding pointers</a:t>
            </a:r>
            <a:br>
              <a:rPr lang="en-US" sz="1100" u="sng" dirty="0">
                <a:solidFill>
                  <a:schemeClr val="accent5">
                    <a:lumMod val="50000"/>
                  </a:schemeClr>
                </a:solidFill>
              </a:rPr>
            </a:br>
            <a:endParaRPr lang="en-US" sz="1100" u="sng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100" dirty="0">
                <a:solidFill>
                  <a:schemeClr val="accent5">
                    <a:lumMod val="50000"/>
                  </a:schemeClr>
                </a:solidFill>
              </a:rPr>
              <a:t>Find min/max time of hits within the frame</a:t>
            </a:r>
          </a:p>
          <a:p>
            <a:endParaRPr lang="en-US" sz="11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6735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84B8F-D52E-F642-8ADF-5577E9316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3x3 Calorimeter. Beam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657A9C-BEE9-5B45-A90F-697A99B6F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Google Shape;342;p22">
            <a:extLst>
              <a:ext uri="{FF2B5EF4-FFF2-40B4-BE49-F238E27FC236}">
                <a16:creationId xmlns:a16="http://schemas.microsoft.com/office/drawing/2014/main" id="{9E854609-EF15-F24D-A39E-DFD9C6260896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01" y="6342075"/>
            <a:ext cx="964406" cy="42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C1731C5-05DC-E240-BBCC-C7697047D0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2920" y="1212351"/>
            <a:ext cx="8589005" cy="504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9768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84B8F-D52E-F642-8ADF-5577E9316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3x3 Calorimeter. Beam sum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657A9C-BEE9-5B45-A90F-697A99B6F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Google Shape;342;p22">
            <a:extLst>
              <a:ext uri="{FF2B5EF4-FFF2-40B4-BE49-F238E27FC236}">
                <a16:creationId xmlns:a16="http://schemas.microsoft.com/office/drawing/2014/main" id="{9E854609-EF15-F24D-A39E-DFD9C6260896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365282"/>
            <a:ext cx="964406" cy="42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9700AD7-8AE6-D04C-A301-8948CADCAC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8127" y="1143815"/>
            <a:ext cx="4106673" cy="47738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DA850E2-21E9-F644-89D6-1C65AC7FB043}"/>
              </a:ext>
            </a:extLst>
          </p:cNvPr>
          <p:cNvSpPr txBox="1"/>
          <p:nvPr/>
        </p:nvSpPr>
        <p:spPr>
          <a:xfrm>
            <a:off x="7924800" y="1736058"/>
            <a:ext cx="196079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~2GeV</a:t>
            </a:r>
          </a:p>
          <a:p>
            <a:r>
              <a:rPr lang="en-US" sz="1000" dirty="0"/>
              <a:t>Based on cosmic muon deposition</a:t>
            </a:r>
          </a:p>
          <a:p>
            <a:r>
              <a:rPr lang="en-US" sz="1000" dirty="0"/>
              <a:t>(see next slide)</a:t>
            </a:r>
          </a:p>
        </p:txBody>
      </p:sp>
    </p:spTree>
    <p:extLst>
      <p:ext uri="{BB962C8B-B14F-4D97-AF65-F5344CB8AC3E}">
        <p14:creationId xmlns:p14="http://schemas.microsoft.com/office/powerpoint/2010/main" val="14682111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84B8F-D52E-F642-8ADF-5577E9316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3x3 Calorimeter. Cosmic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657A9C-BEE9-5B45-A90F-697A99B6F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Google Shape;342;p22">
            <a:extLst>
              <a:ext uri="{FF2B5EF4-FFF2-40B4-BE49-F238E27FC236}">
                <a16:creationId xmlns:a16="http://schemas.microsoft.com/office/drawing/2014/main" id="{9E854609-EF15-F24D-A39E-DFD9C6260896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429375"/>
            <a:ext cx="964406" cy="42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8F4A270-8535-BC43-A61C-BF0C23F6E3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2919" y="1037065"/>
            <a:ext cx="4219302" cy="24755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D278D4-8424-AE48-8D39-CD56803A57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43223" y="1446350"/>
            <a:ext cx="2810189" cy="3314949"/>
          </a:xfrm>
          <a:prstGeom prst="rect">
            <a:avLst/>
          </a:prstGeom>
        </p:spPr>
      </p:pic>
      <p:sp>
        <p:nvSpPr>
          <p:cNvPr id="10" name="Down Arrow 9">
            <a:extLst>
              <a:ext uri="{FF2B5EF4-FFF2-40B4-BE49-F238E27FC236}">
                <a16:creationId xmlns:a16="http://schemas.microsoft.com/office/drawing/2014/main" id="{79F5B14D-F8FD-C54C-AC7F-E86420D44666}"/>
              </a:ext>
            </a:extLst>
          </p:cNvPr>
          <p:cNvSpPr/>
          <p:nvPr/>
        </p:nvSpPr>
        <p:spPr>
          <a:xfrm>
            <a:off x="2396913" y="917478"/>
            <a:ext cx="307910" cy="3018903"/>
          </a:xfrm>
          <a:prstGeom prst="downArrow">
            <a:avLst/>
          </a:prstGeom>
          <a:solidFill>
            <a:schemeClr val="accent1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7CDD588-E67B-5B42-A6CF-C6B9703CD3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7590" y="3766573"/>
            <a:ext cx="4520848" cy="2656317"/>
          </a:xfrm>
          <a:prstGeom prst="rect">
            <a:avLst/>
          </a:prstGeom>
        </p:spPr>
      </p:pic>
      <p:sp>
        <p:nvSpPr>
          <p:cNvPr id="12" name="Down Arrow 11">
            <a:extLst>
              <a:ext uri="{FF2B5EF4-FFF2-40B4-BE49-F238E27FC236}">
                <a16:creationId xmlns:a16="http://schemas.microsoft.com/office/drawing/2014/main" id="{45DEEE3B-181F-BC43-8EFA-15213CB690FC}"/>
              </a:ext>
            </a:extLst>
          </p:cNvPr>
          <p:cNvSpPr/>
          <p:nvPr/>
        </p:nvSpPr>
        <p:spPr>
          <a:xfrm>
            <a:off x="5114059" y="3585279"/>
            <a:ext cx="307910" cy="3018903"/>
          </a:xfrm>
          <a:prstGeom prst="downArrow">
            <a:avLst/>
          </a:prstGeom>
          <a:solidFill>
            <a:schemeClr val="accent1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0C8054-DBEB-014E-B91A-5404576A6746}"/>
              </a:ext>
            </a:extLst>
          </p:cNvPr>
          <p:cNvSpPr txBox="1"/>
          <p:nvPr/>
        </p:nvSpPr>
        <p:spPr>
          <a:xfrm>
            <a:off x="8582346" y="2973019"/>
            <a:ext cx="6254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~60MeV</a:t>
            </a:r>
          </a:p>
        </p:txBody>
      </p:sp>
    </p:spTree>
    <p:extLst>
      <p:ext uri="{BB962C8B-B14F-4D97-AF65-F5344CB8AC3E}">
        <p14:creationId xmlns:p14="http://schemas.microsoft.com/office/powerpoint/2010/main" val="14945197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DBB02F-4051-FA4A-A7A8-F576F67B1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Hall-D prototype calorimeter ERSAP SRO pipeline</a:t>
            </a:r>
          </a:p>
        </p:txBody>
      </p:sp>
      <p:pic>
        <p:nvPicPr>
          <p:cNvPr id="49" name="Google Shape;342;p22">
            <a:extLst>
              <a:ext uri="{FF2B5EF4-FFF2-40B4-BE49-F238E27FC236}">
                <a16:creationId xmlns:a16="http://schemas.microsoft.com/office/drawing/2014/main" id="{7FC53AA1-083D-9F46-BA7E-62156427497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01" y="6365282"/>
            <a:ext cx="964406" cy="4286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7F24E-AC09-7B47-8E55-A4496770C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33BCB75-ED74-AF42-AA2E-B8D6AAE06284}"/>
              </a:ext>
            </a:extLst>
          </p:cNvPr>
          <p:cNvSpPr/>
          <p:nvPr/>
        </p:nvSpPr>
        <p:spPr>
          <a:xfrm>
            <a:off x="1851253" y="2650828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34816C22-4AD9-5148-9B0A-060CC4EF0B0D}"/>
              </a:ext>
            </a:extLst>
          </p:cNvPr>
          <p:cNvSpPr/>
          <p:nvPr/>
        </p:nvSpPr>
        <p:spPr>
          <a:xfrm>
            <a:off x="4295291" y="2789957"/>
            <a:ext cx="566481" cy="503434"/>
          </a:xfrm>
          <a:prstGeom prst="roundRect">
            <a:avLst/>
          </a:prstGeom>
          <a:solidFill>
            <a:schemeClr val="bg2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Data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Lake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313A7831-565D-7148-B1C9-E9220CF504E5}"/>
              </a:ext>
            </a:extLst>
          </p:cNvPr>
          <p:cNvSpPr/>
          <p:nvPr/>
        </p:nvSpPr>
        <p:spPr>
          <a:xfrm>
            <a:off x="8921095" y="2798616"/>
            <a:ext cx="722615" cy="503434"/>
          </a:xfrm>
          <a:prstGeom prst="roundRect">
            <a:avLst/>
          </a:prstGeom>
          <a:solidFill>
            <a:srgbClr val="00B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VTP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File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Writer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D9F9D2C9-B448-5544-BA7C-90EADD3964A1}"/>
              </a:ext>
            </a:extLst>
          </p:cNvPr>
          <p:cNvCxnSpPr>
            <a:cxnSpLocks/>
            <a:stCxn id="52" idx="3"/>
            <a:endCxn id="85" idx="1"/>
          </p:cNvCxnSpPr>
          <p:nvPr/>
        </p:nvCxnSpPr>
        <p:spPr>
          <a:xfrm flipV="1">
            <a:off x="4861772" y="3041674"/>
            <a:ext cx="253681" cy="1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A06FD26F-9852-4543-8C18-F2A16509D453}"/>
              </a:ext>
            </a:extLst>
          </p:cNvPr>
          <p:cNvCxnSpPr>
            <a:cxnSpLocks/>
            <a:stCxn id="82" idx="3"/>
            <a:endCxn id="52" idx="1"/>
          </p:cNvCxnSpPr>
          <p:nvPr/>
        </p:nvCxnSpPr>
        <p:spPr>
          <a:xfrm>
            <a:off x="3917464" y="3041674"/>
            <a:ext cx="377826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>
            <a:extLst>
              <a:ext uri="{FF2B5EF4-FFF2-40B4-BE49-F238E27FC236}">
                <a16:creationId xmlns:a16="http://schemas.microsoft.com/office/drawing/2014/main" id="{26508C27-5AAF-3E41-A5F2-ABECEBE761C9}"/>
              </a:ext>
            </a:extLst>
          </p:cNvPr>
          <p:cNvSpPr/>
          <p:nvPr/>
        </p:nvSpPr>
        <p:spPr>
          <a:xfrm>
            <a:off x="4198733" y="1687877"/>
            <a:ext cx="5564306" cy="2827247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486C950-9307-B74C-A49F-FFA40BF10967}"/>
              </a:ext>
            </a:extLst>
          </p:cNvPr>
          <p:cNvSpPr txBox="1"/>
          <p:nvPr/>
        </p:nvSpPr>
        <p:spPr>
          <a:xfrm>
            <a:off x="1943281" y="2311589"/>
            <a:ext cx="62228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>
                    <a:lumMod val="50000"/>
                  </a:schemeClr>
                </a:solidFill>
              </a:rPr>
              <a:t>Calorimeter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5510CE8-22AF-9A41-B4A8-9F355996F20D}"/>
              </a:ext>
            </a:extLst>
          </p:cNvPr>
          <p:cNvSpPr txBox="1"/>
          <p:nvPr/>
        </p:nvSpPr>
        <p:spPr>
          <a:xfrm>
            <a:off x="6773137" y="1443569"/>
            <a:ext cx="41549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>
                    <a:lumMod val="50000"/>
                  </a:schemeClr>
                </a:solidFill>
              </a:rPr>
              <a:t>ERSAP</a:t>
            </a:r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FA7F3C8F-25BC-7A43-A791-B8F130CBB26D}"/>
              </a:ext>
            </a:extLst>
          </p:cNvPr>
          <p:cNvSpPr/>
          <p:nvPr/>
        </p:nvSpPr>
        <p:spPr>
          <a:xfrm>
            <a:off x="2126942" y="2650827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1E8CC641-025C-3643-AFAD-67D04E5DB201}"/>
              </a:ext>
            </a:extLst>
          </p:cNvPr>
          <p:cNvSpPr/>
          <p:nvPr/>
        </p:nvSpPr>
        <p:spPr>
          <a:xfrm>
            <a:off x="2408653" y="2650826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E7DEC3FD-8A0F-E94D-9D51-C2F2589A044D}"/>
              </a:ext>
            </a:extLst>
          </p:cNvPr>
          <p:cNvSpPr/>
          <p:nvPr/>
        </p:nvSpPr>
        <p:spPr>
          <a:xfrm>
            <a:off x="1850812" y="2912822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9" name="Rounded Rectangle 68">
            <a:extLst>
              <a:ext uri="{FF2B5EF4-FFF2-40B4-BE49-F238E27FC236}">
                <a16:creationId xmlns:a16="http://schemas.microsoft.com/office/drawing/2014/main" id="{07941F7C-1530-064E-B8A7-985D64C73B86}"/>
              </a:ext>
            </a:extLst>
          </p:cNvPr>
          <p:cNvSpPr/>
          <p:nvPr/>
        </p:nvSpPr>
        <p:spPr>
          <a:xfrm>
            <a:off x="2126501" y="2912821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535FB7D1-5431-E546-9527-8F400D6070A9}"/>
              </a:ext>
            </a:extLst>
          </p:cNvPr>
          <p:cNvSpPr/>
          <p:nvPr/>
        </p:nvSpPr>
        <p:spPr>
          <a:xfrm>
            <a:off x="2408212" y="2912820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2CE9FA59-ABDC-6A46-A7DC-5579A4686B85}"/>
              </a:ext>
            </a:extLst>
          </p:cNvPr>
          <p:cNvSpPr/>
          <p:nvPr/>
        </p:nvSpPr>
        <p:spPr>
          <a:xfrm>
            <a:off x="1850812" y="3179094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EBB328AE-E633-3440-A1B6-1A737EF94080}"/>
              </a:ext>
            </a:extLst>
          </p:cNvPr>
          <p:cNvSpPr/>
          <p:nvPr/>
        </p:nvSpPr>
        <p:spPr>
          <a:xfrm>
            <a:off x="2126501" y="3179093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B3C42F21-076D-644E-B1EF-398674014477}"/>
              </a:ext>
            </a:extLst>
          </p:cNvPr>
          <p:cNvSpPr/>
          <p:nvPr/>
        </p:nvSpPr>
        <p:spPr>
          <a:xfrm>
            <a:off x="2408212" y="3179092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C9648F56-CF15-4A4F-9C06-727799BC6D94}"/>
              </a:ext>
            </a:extLst>
          </p:cNvPr>
          <p:cNvSpPr/>
          <p:nvPr/>
        </p:nvSpPr>
        <p:spPr>
          <a:xfrm>
            <a:off x="2995282" y="2709615"/>
            <a:ext cx="320457" cy="664118"/>
          </a:xfrm>
          <a:prstGeom prst="roundRect">
            <a:avLst/>
          </a:prstGeom>
          <a:solidFill>
            <a:schemeClr val="accent5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ADC</a:t>
            </a:r>
          </a:p>
        </p:txBody>
      </p:sp>
      <p:sp>
        <p:nvSpPr>
          <p:cNvPr id="10" name="Striped Right Arrow 9">
            <a:extLst>
              <a:ext uri="{FF2B5EF4-FFF2-40B4-BE49-F238E27FC236}">
                <a16:creationId xmlns:a16="http://schemas.microsoft.com/office/drawing/2014/main" id="{0C47E64C-19ED-5649-AA2D-E14FA13ED8C5}"/>
              </a:ext>
            </a:extLst>
          </p:cNvPr>
          <p:cNvSpPr/>
          <p:nvPr/>
        </p:nvSpPr>
        <p:spPr>
          <a:xfrm>
            <a:off x="2713507" y="2963473"/>
            <a:ext cx="251664" cy="156403"/>
          </a:xfrm>
          <a:prstGeom prst="striped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789A995-C09F-4E4B-87E3-8BBEDC2EC844}"/>
              </a:ext>
            </a:extLst>
          </p:cNvPr>
          <p:cNvSpPr/>
          <p:nvPr/>
        </p:nvSpPr>
        <p:spPr>
          <a:xfrm>
            <a:off x="2828670" y="2531381"/>
            <a:ext cx="1289503" cy="100713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6DAE38A0-F8DB-3A48-B156-F2B5F2A5EF9F}"/>
              </a:ext>
            </a:extLst>
          </p:cNvPr>
          <p:cNvSpPr/>
          <p:nvPr/>
        </p:nvSpPr>
        <p:spPr>
          <a:xfrm>
            <a:off x="3597008" y="2709615"/>
            <a:ext cx="320457" cy="664118"/>
          </a:xfrm>
          <a:prstGeom prst="roundRect">
            <a:avLst/>
          </a:prstGeom>
          <a:solidFill>
            <a:schemeClr val="accent5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VT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0A282BFD-12B4-7042-A203-5A354B5A5730}"/>
              </a:ext>
            </a:extLst>
          </p:cNvPr>
          <p:cNvCxnSpPr>
            <a:cxnSpLocks/>
            <a:stCxn id="79" idx="3"/>
            <a:endCxn id="82" idx="1"/>
          </p:cNvCxnSpPr>
          <p:nvPr/>
        </p:nvCxnSpPr>
        <p:spPr>
          <a:xfrm>
            <a:off x="3315739" y="3041674"/>
            <a:ext cx="281269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477607F3-F9AA-B640-8C5C-83560CEBEA5C}"/>
              </a:ext>
            </a:extLst>
          </p:cNvPr>
          <p:cNvSpPr txBox="1"/>
          <p:nvPr/>
        </p:nvSpPr>
        <p:spPr>
          <a:xfrm>
            <a:off x="3163114" y="2311588"/>
            <a:ext cx="54373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>
                    <a:lumMod val="50000"/>
                  </a:schemeClr>
                </a:solidFill>
              </a:rPr>
              <a:t>VXS Crate</a:t>
            </a:r>
          </a:p>
        </p:txBody>
      </p: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2F19D030-9287-E749-826D-A7FA4118F59D}"/>
              </a:ext>
            </a:extLst>
          </p:cNvPr>
          <p:cNvSpPr/>
          <p:nvPr/>
        </p:nvSpPr>
        <p:spPr>
          <a:xfrm>
            <a:off x="5115453" y="2789956"/>
            <a:ext cx="722615" cy="503434"/>
          </a:xfrm>
          <a:prstGeom prst="roundRect">
            <a:avLst/>
          </a:prstGeom>
          <a:solidFill>
            <a:schemeClr val="accent2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VTP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Receiver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Format1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EAFA7D19-C24F-5C4C-8CB0-8E1060A99DA1}"/>
              </a:ext>
            </a:extLst>
          </p:cNvPr>
          <p:cNvSpPr/>
          <p:nvPr/>
        </p:nvSpPr>
        <p:spPr>
          <a:xfrm>
            <a:off x="6063409" y="2793588"/>
            <a:ext cx="722615" cy="503434"/>
          </a:xfrm>
          <a:prstGeom prst="roundRect">
            <a:avLst/>
          </a:prstGeom>
          <a:solidFill>
            <a:srgbClr val="00B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VTP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Frame Decoder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1E99B7B7-DCDD-2E49-8D45-6E7523B26382}"/>
              </a:ext>
            </a:extLst>
          </p:cNvPr>
          <p:cNvCxnSpPr>
            <a:cxnSpLocks/>
            <a:stCxn id="85" idx="3"/>
            <a:endCxn id="86" idx="1"/>
          </p:cNvCxnSpPr>
          <p:nvPr/>
        </p:nvCxnSpPr>
        <p:spPr>
          <a:xfrm>
            <a:off x="5838068" y="3041673"/>
            <a:ext cx="225341" cy="3632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ounded Rectangle 88">
            <a:extLst>
              <a:ext uri="{FF2B5EF4-FFF2-40B4-BE49-F238E27FC236}">
                <a16:creationId xmlns:a16="http://schemas.microsoft.com/office/drawing/2014/main" id="{67ACD941-E412-4D4D-B629-5BA7BD73460E}"/>
              </a:ext>
            </a:extLst>
          </p:cNvPr>
          <p:cNvSpPr/>
          <p:nvPr/>
        </p:nvSpPr>
        <p:spPr>
          <a:xfrm>
            <a:off x="7063010" y="3757103"/>
            <a:ext cx="827093" cy="503434"/>
          </a:xfrm>
          <a:prstGeom prst="roundRect">
            <a:avLst/>
          </a:prstGeom>
          <a:solidFill>
            <a:srgbClr val="00B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Beam Event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Identifier</a:t>
            </a:r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3AEFABCD-AD39-F742-A823-E9E1B8DD526F}"/>
              </a:ext>
            </a:extLst>
          </p:cNvPr>
          <p:cNvCxnSpPr>
            <a:cxnSpLocks/>
            <a:stCxn id="86" idx="3"/>
            <a:endCxn id="89" idx="1"/>
          </p:cNvCxnSpPr>
          <p:nvPr/>
        </p:nvCxnSpPr>
        <p:spPr>
          <a:xfrm>
            <a:off x="6786023" y="3045306"/>
            <a:ext cx="276986" cy="963515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ounded Rectangle 115">
            <a:extLst>
              <a:ext uri="{FF2B5EF4-FFF2-40B4-BE49-F238E27FC236}">
                <a16:creationId xmlns:a16="http://schemas.microsoft.com/office/drawing/2014/main" id="{72169A7B-FE1F-2A47-9BE6-A77D658DBADD}"/>
              </a:ext>
            </a:extLst>
          </p:cNvPr>
          <p:cNvSpPr/>
          <p:nvPr/>
        </p:nvSpPr>
        <p:spPr>
          <a:xfrm>
            <a:off x="8096536" y="2793908"/>
            <a:ext cx="566481" cy="503434"/>
          </a:xfrm>
          <a:prstGeom prst="roundRect">
            <a:avLst/>
          </a:prstGeom>
          <a:solidFill>
            <a:schemeClr val="bg2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Data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Lake</a:t>
            </a: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5A712D7F-2DB1-0047-ADDB-A6E2885572F3}"/>
              </a:ext>
            </a:extLst>
          </p:cNvPr>
          <p:cNvCxnSpPr>
            <a:cxnSpLocks/>
            <a:stCxn id="86" idx="3"/>
            <a:endCxn id="116" idx="1"/>
          </p:cNvCxnSpPr>
          <p:nvPr/>
        </p:nvCxnSpPr>
        <p:spPr>
          <a:xfrm>
            <a:off x="6786023" y="3045305"/>
            <a:ext cx="1310512" cy="32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E00281BC-6065-6A42-B47C-88ECAAE78175}"/>
              </a:ext>
            </a:extLst>
          </p:cNvPr>
          <p:cNvCxnSpPr>
            <a:cxnSpLocks/>
            <a:stCxn id="116" idx="3"/>
            <a:endCxn id="59" idx="1"/>
          </p:cNvCxnSpPr>
          <p:nvPr/>
        </p:nvCxnSpPr>
        <p:spPr>
          <a:xfrm>
            <a:off x="8663016" y="3045625"/>
            <a:ext cx="258078" cy="470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>
            <a:extLst>
              <a:ext uri="{FF2B5EF4-FFF2-40B4-BE49-F238E27FC236}">
                <a16:creationId xmlns:a16="http://schemas.microsoft.com/office/drawing/2014/main" id="{B1961DD0-07AE-014E-A0F8-CA4AB48AFECB}"/>
              </a:ext>
            </a:extLst>
          </p:cNvPr>
          <p:cNvSpPr txBox="1"/>
          <p:nvPr/>
        </p:nvSpPr>
        <p:spPr>
          <a:xfrm>
            <a:off x="1653189" y="5733888"/>
            <a:ext cx="6932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1">
                    <a:lumMod val="50000"/>
                  </a:schemeClr>
                </a:solidFill>
              </a:rPr>
              <a:t>1 FADC250</a:t>
            </a:r>
          </a:p>
          <a:p>
            <a:r>
              <a:rPr lang="en-US" sz="800" dirty="0">
                <a:solidFill>
                  <a:schemeClr val="accent1">
                    <a:lumMod val="50000"/>
                  </a:schemeClr>
                </a:solidFill>
              </a:rPr>
              <a:t>Stream</a:t>
            </a:r>
          </a:p>
          <a:p>
            <a:r>
              <a:rPr lang="en-US" sz="800" dirty="0">
                <a:solidFill>
                  <a:schemeClr val="accent1">
                    <a:lumMod val="50000"/>
                  </a:schemeClr>
                </a:solidFill>
              </a:rPr>
              <a:t>(9 channels)</a:t>
            </a:r>
          </a:p>
        </p:txBody>
      </p:sp>
      <p:sp>
        <p:nvSpPr>
          <p:cNvPr id="146" name="Right Arrow 11">
            <a:extLst>
              <a:ext uri="{FF2B5EF4-FFF2-40B4-BE49-F238E27FC236}">
                <a16:creationId xmlns:a16="http://schemas.microsoft.com/office/drawing/2014/main" id="{9DB39EF6-FE95-E14A-B34E-FB4F0C2304D7}"/>
              </a:ext>
            </a:extLst>
          </p:cNvPr>
          <p:cNvSpPr/>
          <p:nvPr/>
        </p:nvSpPr>
        <p:spPr>
          <a:xfrm rot="10800000" flipH="1">
            <a:off x="1785691" y="5313979"/>
            <a:ext cx="432951" cy="419909"/>
          </a:xfrm>
          <a:prstGeom prst="rightArrow">
            <a:avLst/>
          </a:prstGeom>
          <a:solidFill>
            <a:srgbClr val="5B9BD5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E3281D9E-441B-D949-B197-C3A7946B7399}"/>
              </a:ext>
            </a:extLst>
          </p:cNvPr>
          <p:cNvSpPr/>
          <p:nvPr/>
        </p:nvSpPr>
        <p:spPr>
          <a:xfrm>
            <a:off x="2296134" y="5329009"/>
            <a:ext cx="666619" cy="475695"/>
          </a:xfrm>
          <a:prstGeom prst="rect">
            <a:avLst/>
          </a:prstGeom>
          <a:solidFill>
            <a:srgbClr val="C5E0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Zero</a:t>
            </a:r>
          </a:p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Suppression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B63E595C-8606-B740-9FF3-4C5E011DC5CF}"/>
              </a:ext>
            </a:extLst>
          </p:cNvPr>
          <p:cNvSpPr/>
          <p:nvPr/>
        </p:nvSpPr>
        <p:spPr>
          <a:xfrm>
            <a:off x="3106748" y="5329009"/>
            <a:ext cx="638473" cy="47569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4Gbyte </a:t>
            </a:r>
          </a:p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DDR3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42B75BE7-3C27-434F-AD02-054EB9966262}"/>
              </a:ext>
            </a:extLst>
          </p:cNvPr>
          <p:cNvSpPr/>
          <p:nvPr/>
        </p:nvSpPr>
        <p:spPr>
          <a:xfrm>
            <a:off x="3919579" y="5332669"/>
            <a:ext cx="660416" cy="472034"/>
          </a:xfrm>
          <a:prstGeom prst="rect">
            <a:avLst/>
          </a:prstGeom>
          <a:solidFill>
            <a:srgbClr val="C5E0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Frame Builder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13253DC7-9609-0245-95AD-056F59C1ADCC}"/>
              </a:ext>
            </a:extLst>
          </p:cNvPr>
          <p:cNvSpPr/>
          <p:nvPr/>
        </p:nvSpPr>
        <p:spPr>
          <a:xfrm>
            <a:off x="4726478" y="5329009"/>
            <a:ext cx="941418" cy="475694"/>
          </a:xfrm>
          <a:prstGeom prst="rect">
            <a:avLst/>
          </a:prstGeom>
          <a:solidFill>
            <a:srgbClr val="C5E0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10Gbps Ethernet </a:t>
            </a:r>
          </a:p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(TCP) Stream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1DFEEE16-4C1C-A74D-A89D-832B9E329290}"/>
              </a:ext>
            </a:extLst>
          </p:cNvPr>
          <p:cNvSpPr txBox="1"/>
          <p:nvPr/>
        </p:nvSpPr>
        <p:spPr>
          <a:xfrm rot="17277948">
            <a:off x="2844419" y="4115094"/>
            <a:ext cx="98296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>
                    <a:lumMod val="50000"/>
                  </a:schemeClr>
                </a:solidFill>
              </a:rPr>
              <a:t>VXS Trigger Processor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C8DE843-BF24-5B49-A529-9C0B926FA0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8161" y="3736556"/>
            <a:ext cx="553065" cy="553065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9FABC7A-732F-4C4C-8DB5-8FD4A9D0D4FC}"/>
              </a:ext>
            </a:extLst>
          </p:cNvPr>
          <p:cNvCxnSpPr>
            <a:stCxn id="89" idx="3"/>
            <a:endCxn id="16" idx="1"/>
          </p:cNvCxnSpPr>
          <p:nvPr/>
        </p:nvCxnSpPr>
        <p:spPr>
          <a:xfrm>
            <a:off x="7890102" y="4008820"/>
            <a:ext cx="468058" cy="426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2BE61FC3-8EE0-2346-A1A8-661C109ED043}"/>
              </a:ext>
            </a:extLst>
          </p:cNvPr>
          <p:cNvSpPr/>
          <p:nvPr/>
        </p:nvSpPr>
        <p:spPr>
          <a:xfrm>
            <a:off x="7063010" y="1976437"/>
            <a:ext cx="827093" cy="503434"/>
          </a:xfrm>
          <a:prstGeom prst="roundRect">
            <a:avLst/>
          </a:prstGeom>
          <a:solidFill>
            <a:srgbClr val="00B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Cosmic Event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Identifier</a:t>
            </a:r>
          </a:p>
        </p:txBody>
      </p:sp>
      <p:pic>
        <p:nvPicPr>
          <p:cNvPr id="72" name="Picture 71">
            <a:extLst>
              <a:ext uri="{FF2B5EF4-FFF2-40B4-BE49-F238E27FC236}">
                <a16:creationId xmlns:a16="http://schemas.microsoft.com/office/drawing/2014/main" id="{3794651B-95EE-3C47-AF91-87D75770AC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8161" y="1955890"/>
            <a:ext cx="553065" cy="553065"/>
          </a:xfrm>
          <a:prstGeom prst="rect">
            <a:avLst/>
          </a:prstGeom>
        </p:spPr>
      </p:pic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E5DCF550-3129-1A4B-B757-AE3A5D1FF397}"/>
              </a:ext>
            </a:extLst>
          </p:cNvPr>
          <p:cNvCxnSpPr>
            <a:stCxn id="70" idx="3"/>
            <a:endCxn id="72" idx="1"/>
          </p:cNvCxnSpPr>
          <p:nvPr/>
        </p:nvCxnSpPr>
        <p:spPr>
          <a:xfrm>
            <a:off x="7890102" y="2228154"/>
            <a:ext cx="468058" cy="426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3CEB4FA-27AA-754C-9C5C-5A4CD688B31D}"/>
              </a:ext>
            </a:extLst>
          </p:cNvPr>
          <p:cNvCxnSpPr>
            <a:stCxn id="86" idx="3"/>
            <a:endCxn id="70" idx="1"/>
          </p:cNvCxnSpPr>
          <p:nvPr/>
        </p:nvCxnSpPr>
        <p:spPr>
          <a:xfrm flipV="1">
            <a:off x="6786023" y="2228155"/>
            <a:ext cx="276986" cy="817151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Line Callout 2 (Border and Accent Bar) 87">
            <a:extLst>
              <a:ext uri="{FF2B5EF4-FFF2-40B4-BE49-F238E27FC236}">
                <a16:creationId xmlns:a16="http://schemas.microsoft.com/office/drawing/2014/main" id="{FBD3DB0D-257A-EA42-ADAA-F2C73FA5032B}"/>
              </a:ext>
            </a:extLst>
          </p:cNvPr>
          <p:cNvSpPr/>
          <p:nvPr/>
        </p:nvSpPr>
        <p:spPr>
          <a:xfrm rot="10800000">
            <a:off x="2236667" y="5179276"/>
            <a:ext cx="3514140" cy="779397"/>
          </a:xfrm>
          <a:prstGeom prst="accentBorderCallout2">
            <a:avLst>
              <a:gd name="adj1" fmla="val 107703"/>
              <a:gd name="adj2" fmla="val 99924"/>
              <a:gd name="adj3" fmla="val 108093"/>
              <a:gd name="adj4" fmla="val 74021"/>
              <a:gd name="adj5" fmla="val 330310"/>
              <a:gd name="adj6" fmla="val 57518"/>
            </a:avLst>
          </a:prstGeom>
          <a:solidFill>
            <a:schemeClr val="accent1">
              <a:alpha val="38000"/>
            </a:schemeClr>
          </a:solidFill>
          <a:ln>
            <a:solidFill>
              <a:schemeClr val="accent1">
                <a:shade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5CCF60E-89F5-9745-AF2D-A7CFEFEBBE58}"/>
              </a:ext>
            </a:extLst>
          </p:cNvPr>
          <p:cNvSpPr txBox="1"/>
          <p:nvPr/>
        </p:nvSpPr>
        <p:spPr>
          <a:xfrm>
            <a:off x="5651885" y="2450771"/>
            <a:ext cx="63511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>
                    <a:lumMod val="50000"/>
                  </a:schemeClr>
                </a:solidFill>
              </a:rPr>
              <a:t>VTP payload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8E9CC0B-F90A-FB48-BD22-5BB52672A831}"/>
              </a:ext>
            </a:extLst>
          </p:cNvPr>
          <p:cNvCxnSpPr/>
          <p:nvPr/>
        </p:nvCxnSpPr>
        <p:spPr>
          <a:xfrm>
            <a:off x="5950738" y="2650826"/>
            <a:ext cx="0" cy="257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DC42F828-8822-A145-8A17-685AE8032A97}"/>
              </a:ext>
            </a:extLst>
          </p:cNvPr>
          <p:cNvSpPr/>
          <p:nvPr/>
        </p:nvSpPr>
        <p:spPr>
          <a:xfrm>
            <a:off x="1272449" y="2865632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8CED4627-19B8-F541-A808-2A8256EFE2A2}"/>
              </a:ext>
            </a:extLst>
          </p:cNvPr>
          <p:cNvSpPr/>
          <p:nvPr/>
        </p:nvSpPr>
        <p:spPr>
          <a:xfrm>
            <a:off x="3838093" y="2789957"/>
            <a:ext cx="566481" cy="503434"/>
          </a:xfrm>
          <a:prstGeom prst="roundRect">
            <a:avLst/>
          </a:prstGeom>
          <a:solidFill>
            <a:schemeClr val="bg2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ROC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5ECCD05-F9A3-D341-AD5F-156D333D727A}"/>
              </a:ext>
            </a:extLst>
          </p:cNvPr>
          <p:cNvCxnSpPr>
            <a:cxnSpLocks/>
            <a:stCxn id="92" idx="3"/>
            <a:endCxn id="53" idx="1"/>
          </p:cNvCxnSpPr>
          <p:nvPr/>
        </p:nvCxnSpPr>
        <p:spPr>
          <a:xfrm>
            <a:off x="3460266" y="3041674"/>
            <a:ext cx="377826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33872A81-3D49-8341-8F47-3C8F7E866141}"/>
              </a:ext>
            </a:extLst>
          </p:cNvPr>
          <p:cNvSpPr/>
          <p:nvPr/>
        </p:nvSpPr>
        <p:spPr>
          <a:xfrm>
            <a:off x="6343542" y="1696270"/>
            <a:ext cx="5114117" cy="2827247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B108496-DB15-AF4A-AFE1-D86DAE869B89}"/>
              </a:ext>
            </a:extLst>
          </p:cNvPr>
          <p:cNvSpPr txBox="1"/>
          <p:nvPr/>
        </p:nvSpPr>
        <p:spPr>
          <a:xfrm>
            <a:off x="1378559" y="1641042"/>
            <a:ext cx="62228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>
                    <a:lumMod val="50000"/>
                  </a:schemeClr>
                </a:solidFill>
              </a:rPr>
              <a:t>Calorimeter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5665C2F-C44F-3A47-8DAF-037991A5B782}"/>
              </a:ext>
            </a:extLst>
          </p:cNvPr>
          <p:cNvSpPr txBox="1"/>
          <p:nvPr/>
        </p:nvSpPr>
        <p:spPr>
          <a:xfrm>
            <a:off x="8692851" y="1456159"/>
            <a:ext cx="41549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>
                    <a:lumMod val="50000"/>
                  </a:schemeClr>
                </a:solidFill>
              </a:rPr>
              <a:t>ERSAP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C48A557E-914C-EE45-A029-DE2137F7DE6D}"/>
              </a:ext>
            </a:extLst>
          </p:cNvPr>
          <p:cNvSpPr/>
          <p:nvPr/>
        </p:nvSpPr>
        <p:spPr>
          <a:xfrm>
            <a:off x="1548138" y="2865631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AF8E4926-722A-ED41-B529-A1BEDD363515}"/>
              </a:ext>
            </a:extLst>
          </p:cNvPr>
          <p:cNvSpPr/>
          <p:nvPr/>
        </p:nvSpPr>
        <p:spPr>
          <a:xfrm>
            <a:off x="1839897" y="2865630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AB22D7C6-7CD8-E545-9BF0-C19C7DDF0274}"/>
              </a:ext>
            </a:extLst>
          </p:cNvPr>
          <p:cNvSpPr/>
          <p:nvPr/>
        </p:nvSpPr>
        <p:spPr>
          <a:xfrm>
            <a:off x="1272008" y="3127626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6410E029-5F8C-B74A-A416-35C3D4D8F5C0}"/>
              </a:ext>
            </a:extLst>
          </p:cNvPr>
          <p:cNvSpPr/>
          <p:nvPr/>
        </p:nvSpPr>
        <p:spPr>
          <a:xfrm>
            <a:off x="1557745" y="3127625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DD9238A9-B877-294C-B553-CEC58AF36288}"/>
              </a:ext>
            </a:extLst>
          </p:cNvPr>
          <p:cNvSpPr/>
          <p:nvPr/>
        </p:nvSpPr>
        <p:spPr>
          <a:xfrm>
            <a:off x="1849504" y="3127624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DB25E112-F4B6-CF45-BC92-CDF5D8400457}"/>
              </a:ext>
            </a:extLst>
          </p:cNvPr>
          <p:cNvSpPr/>
          <p:nvPr/>
        </p:nvSpPr>
        <p:spPr>
          <a:xfrm>
            <a:off x="1272008" y="3393898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AB4351D7-0119-4249-9707-390F12193E43}"/>
              </a:ext>
            </a:extLst>
          </p:cNvPr>
          <p:cNvSpPr/>
          <p:nvPr/>
        </p:nvSpPr>
        <p:spPr>
          <a:xfrm>
            <a:off x="1557745" y="3393897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F7DB6A04-0663-DC4D-AEBA-BFBDCB2F8A01}"/>
              </a:ext>
            </a:extLst>
          </p:cNvPr>
          <p:cNvSpPr/>
          <p:nvPr/>
        </p:nvSpPr>
        <p:spPr>
          <a:xfrm>
            <a:off x="1849504" y="3393896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1BC8C63A-C0EC-0641-B1D2-85C67CE7D04E}"/>
              </a:ext>
            </a:extLst>
          </p:cNvPr>
          <p:cNvSpPr/>
          <p:nvPr/>
        </p:nvSpPr>
        <p:spPr>
          <a:xfrm>
            <a:off x="2538084" y="2709615"/>
            <a:ext cx="320457" cy="664118"/>
          </a:xfrm>
          <a:prstGeom prst="roundRect">
            <a:avLst/>
          </a:prstGeom>
          <a:solidFill>
            <a:schemeClr val="accent5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ADC</a:t>
            </a:r>
          </a:p>
        </p:txBody>
      </p:sp>
      <p:sp>
        <p:nvSpPr>
          <p:cNvPr id="90" name="Striped Right Arrow 89">
            <a:extLst>
              <a:ext uri="{FF2B5EF4-FFF2-40B4-BE49-F238E27FC236}">
                <a16:creationId xmlns:a16="http://schemas.microsoft.com/office/drawing/2014/main" id="{D531664C-F615-E242-B49D-6FA1DA5C230A}"/>
              </a:ext>
            </a:extLst>
          </p:cNvPr>
          <p:cNvSpPr/>
          <p:nvPr/>
        </p:nvSpPr>
        <p:spPr>
          <a:xfrm>
            <a:off x="2144619" y="2992219"/>
            <a:ext cx="251664" cy="156403"/>
          </a:xfrm>
          <a:prstGeom prst="striped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2AA14C99-7736-4E4A-983E-F145B568ABC8}"/>
              </a:ext>
            </a:extLst>
          </p:cNvPr>
          <p:cNvSpPr/>
          <p:nvPr/>
        </p:nvSpPr>
        <p:spPr>
          <a:xfrm>
            <a:off x="2371472" y="2531381"/>
            <a:ext cx="1289503" cy="100713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37AD6440-91DB-D94F-8069-8C6D9578B536}"/>
              </a:ext>
            </a:extLst>
          </p:cNvPr>
          <p:cNvSpPr/>
          <p:nvPr/>
        </p:nvSpPr>
        <p:spPr>
          <a:xfrm>
            <a:off x="3139810" y="2709615"/>
            <a:ext cx="320457" cy="664118"/>
          </a:xfrm>
          <a:prstGeom prst="roundRect">
            <a:avLst/>
          </a:prstGeom>
          <a:solidFill>
            <a:schemeClr val="accent5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VT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</a:t>
            </a: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EE42FAAC-E1B7-5441-A7EB-63269C84528A}"/>
              </a:ext>
            </a:extLst>
          </p:cNvPr>
          <p:cNvCxnSpPr>
            <a:cxnSpLocks/>
            <a:stCxn id="80" idx="3"/>
            <a:endCxn id="92" idx="1"/>
          </p:cNvCxnSpPr>
          <p:nvPr/>
        </p:nvCxnSpPr>
        <p:spPr>
          <a:xfrm>
            <a:off x="2858541" y="3041674"/>
            <a:ext cx="281269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095D0F9B-A4D9-2C43-9949-7720D65797B8}"/>
              </a:ext>
            </a:extLst>
          </p:cNvPr>
          <p:cNvSpPr txBox="1"/>
          <p:nvPr/>
        </p:nvSpPr>
        <p:spPr>
          <a:xfrm>
            <a:off x="2705916" y="2311588"/>
            <a:ext cx="54373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>
                    <a:lumMod val="50000"/>
                  </a:schemeClr>
                </a:solidFill>
              </a:rPr>
              <a:t>VXS Crate</a:t>
            </a:r>
          </a:p>
        </p:txBody>
      </p:sp>
      <p:sp>
        <p:nvSpPr>
          <p:cNvPr id="96" name="Rounded Rectangle 95">
            <a:extLst>
              <a:ext uri="{FF2B5EF4-FFF2-40B4-BE49-F238E27FC236}">
                <a16:creationId xmlns:a16="http://schemas.microsoft.com/office/drawing/2014/main" id="{37CB22D6-40EB-CE4B-A0D3-0AC9E9821BB7}"/>
              </a:ext>
            </a:extLst>
          </p:cNvPr>
          <p:cNvSpPr/>
          <p:nvPr/>
        </p:nvSpPr>
        <p:spPr>
          <a:xfrm>
            <a:off x="6473600" y="2789956"/>
            <a:ext cx="722615" cy="503434"/>
          </a:xfrm>
          <a:prstGeom prst="roundRect">
            <a:avLst/>
          </a:prstGeom>
          <a:solidFill>
            <a:schemeClr val="accent2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VTP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Receiver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Format2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2F4E788A-C0B2-D24C-84B5-FD3AD6211D31}"/>
              </a:ext>
            </a:extLst>
          </p:cNvPr>
          <p:cNvSpPr/>
          <p:nvPr/>
        </p:nvSpPr>
        <p:spPr>
          <a:xfrm>
            <a:off x="7421556" y="2793588"/>
            <a:ext cx="722615" cy="503434"/>
          </a:xfrm>
          <a:prstGeom prst="roundRect">
            <a:avLst/>
          </a:prstGeom>
          <a:solidFill>
            <a:srgbClr val="00B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VTP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Frame Decoder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5487A361-3265-2947-AB04-4A9750E3DD3F}"/>
              </a:ext>
            </a:extLst>
          </p:cNvPr>
          <p:cNvCxnSpPr>
            <a:cxnSpLocks/>
            <a:stCxn id="96" idx="3"/>
            <a:endCxn id="97" idx="1"/>
          </p:cNvCxnSpPr>
          <p:nvPr/>
        </p:nvCxnSpPr>
        <p:spPr>
          <a:xfrm>
            <a:off x="7196215" y="3041673"/>
            <a:ext cx="225341" cy="3632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835C082D-9564-5B40-AFE8-012409217B63}"/>
              </a:ext>
            </a:extLst>
          </p:cNvPr>
          <p:cNvSpPr/>
          <p:nvPr/>
        </p:nvSpPr>
        <p:spPr>
          <a:xfrm>
            <a:off x="8421157" y="3757103"/>
            <a:ext cx="827093" cy="503434"/>
          </a:xfrm>
          <a:prstGeom prst="roundRect">
            <a:avLst/>
          </a:prstGeom>
          <a:solidFill>
            <a:srgbClr val="00B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Beam Event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Identifier</a:t>
            </a:r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09DF307F-6D61-0B47-826C-37361FB40390}"/>
              </a:ext>
            </a:extLst>
          </p:cNvPr>
          <p:cNvCxnSpPr>
            <a:cxnSpLocks/>
            <a:stCxn id="97" idx="3"/>
            <a:endCxn id="99" idx="1"/>
          </p:cNvCxnSpPr>
          <p:nvPr/>
        </p:nvCxnSpPr>
        <p:spPr>
          <a:xfrm>
            <a:off x="8144170" y="3045306"/>
            <a:ext cx="276986" cy="963515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0B4B6357-DEE1-BC42-A052-639DD2363DFE}"/>
              </a:ext>
            </a:extLst>
          </p:cNvPr>
          <p:cNvSpPr txBox="1"/>
          <p:nvPr/>
        </p:nvSpPr>
        <p:spPr>
          <a:xfrm>
            <a:off x="1123542" y="5722494"/>
            <a:ext cx="783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1">
                    <a:lumMod val="50000"/>
                  </a:schemeClr>
                </a:solidFill>
              </a:rPr>
              <a:t>12FADC250</a:t>
            </a:r>
          </a:p>
          <a:p>
            <a:r>
              <a:rPr lang="en-US" sz="800" dirty="0">
                <a:solidFill>
                  <a:schemeClr val="accent1">
                    <a:lumMod val="50000"/>
                  </a:schemeClr>
                </a:solidFill>
              </a:rPr>
              <a:t>Stream</a:t>
            </a:r>
          </a:p>
          <a:p>
            <a:r>
              <a:rPr lang="en-US" sz="800" dirty="0">
                <a:solidFill>
                  <a:schemeClr val="accent1">
                    <a:lumMod val="50000"/>
                  </a:schemeClr>
                </a:solidFill>
              </a:rPr>
              <a:t>(32 channels)</a:t>
            </a:r>
          </a:p>
        </p:txBody>
      </p:sp>
      <p:sp>
        <p:nvSpPr>
          <p:cNvPr id="102" name="Right Arrow 11">
            <a:extLst>
              <a:ext uri="{FF2B5EF4-FFF2-40B4-BE49-F238E27FC236}">
                <a16:creationId xmlns:a16="http://schemas.microsoft.com/office/drawing/2014/main" id="{B3FF04D6-B21D-984A-BBCD-5E85D7B6C246}"/>
              </a:ext>
            </a:extLst>
          </p:cNvPr>
          <p:cNvSpPr/>
          <p:nvPr/>
        </p:nvSpPr>
        <p:spPr>
          <a:xfrm rot="10800000" flipH="1">
            <a:off x="1349832" y="5302585"/>
            <a:ext cx="432951" cy="419909"/>
          </a:xfrm>
          <a:prstGeom prst="rightArrow">
            <a:avLst/>
          </a:prstGeom>
          <a:solidFill>
            <a:srgbClr val="5B9BD5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08D78842-EB0C-F843-B20C-FCB5394C5CE3}"/>
              </a:ext>
            </a:extLst>
          </p:cNvPr>
          <p:cNvSpPr/>
          <p:nvPr/>
        </p:nvSpPr>
        <p:spPr>
          <a:xfrm>
            <a:off x="1860275" y="5317615"/>
            <a:ext cx="666619" cy="475695"/>
          </a:xfrm>
          <a:prstGeom prst="rect">
            <a:avLst/>
          </a:prstGeom>
          <a:solidFill>
            <a:srgbClr val="C5E0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Zero</a:t>
            </a:r>
          </a:p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Suppression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3356123C-B53B-4847-B650-DEFA922859F5}"/>
              </a:ext>
            </a:extLst>
          </p:cNvPr>
          <p:cNvSpPr/>
          <p:nvPr/>
        </p:nvSpPr>
        <p:spPr>
          <a:xfrm>
            <a:off x="2670889" y="5317615"/>
            <a:ext cx="638473" cy="47569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4Gbyte </a:t>
            </a:r>
          </a:p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DDR3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6009BF67-2603-6948-BDA0-DD9CCA860A48}"/>
              </a:ext>
            </a:extLst>
          </p:cNvPr>
          <p:cNvSpPr/>
          <p:nvPr/>
        </p:nvSpPr>
        <p:spPr>
          <a:xfrm>
            <a:off x="3483720" y="5321275"/>
            <a:ext cx="660416" cy="472034"/>
          </a:xfrm>
          <a:prstGeom prst="rect">
            <a:avLst/>
          </a:prstGeom>
          <a:solidFill>
            <a:srgbClr val="C5E0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Frame Builder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1895BB4-FB48-4C47-B537-15F18F347AA8}"/>
              </a:ext>
            </a:extLst>
          </p:cNvPr>
          <p:cNvSpPr/>
          <p:nvPr/>
        </p:nvSpPr>
        <p:spPr>
          <a:xfrm>
            <a:off x="4290619" y="5317615"/>
            <a:ext cx="941418" cy="475694"/>
          </a:xfrm>
          <a:prstGeom prst="rect">
            <a:avLst/>
          </a:prstGeom>
          <a:solidFill>
            <a:srgbClr val="C5E0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10Gbps Ethernet </a:t>
            </a:r>
          </a:p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(TCP) Stream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D4CDC5C3-03E1-F148-B29F-695224FD1F42}"/>
              </a:ext>
            </a:extLst>
          </p:cNvPr>
          <p:cNvSpPr txBox="1"/>
          <p:nvPr/>
        </p:nvSpPr>
        <p:spPr>
          <a:xfrm rot="17277948">
            <a:off x="2401582" y="4213622"/>
            <a:ext cx="98296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>
                    <a:lumMod val="50000"/>
                  </a:schemeClr>
                </a:solidFill>
              </a:rPr>
              <a:t>VXS Trigger Processor</a:t>
            </a:r>
          </a:p>
        </p:txBody>
      </p:sp>
      <p:pic>
        <p:nvPicPr>
          <p:cNvPr id="109" name="Picture 108">
            <a:extLst>
              <a:ext uri="{FF2B5EF4-FFF2-40B4-BE49-F238E27FC236}">
                <a16:creationId xmlns:a16="http://schemas.microsoft.com/office/drawing/2014/main" id="{AAEBAC8C-B50F-A343-958F-0757CA1F14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308" y="3736556"/>
            <a:ext cx="553065" cy="553065"/>
          </a:xfrm>
          <a:prstGeom prst="rect">
            <a:avLst/>
          </a:prstGeom>
        </p:spPr>
      </p:pic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0C0180E4-EAA0-EE45-96F3-31BD1D5E556A}"/>
              </a:ext>
            </a:extLst>
          </p:cNvPr>
          <p:cNvCxnSpPr>
            <a:stCxn id="99" idx="3"/>
            <a:endCxn id="109" idx="1"/>
          </p:cNvCxnSpPr>
          <p:nvPr/>
        </p:nvCxnSpPr>
        <p:spPr>
          <a:xfrm>
            <a:off x="9248249" y="4008820"/>
            <a:ext cx="468058" cy="426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ounded Rectangle 112">
            <a:extLst>
              <a:ext uri="{FF2B5EF4-FFF2-40B4-BE49-F238E27FC236}">
                <a16:creationId xmlns:a16="http://schemas.microsoft.com/office/drawing/2014/main" id="{4430DB89-A9B0-4847-A121-CA83D146E940}"/>
              </a:ext>
            </a:extLst>
          </p:cNvPr>
          <p:cNvSpPr/>
          <p:nvPr/>
        </p:nvSpPr>
        <p:spPr>
          <a:xfrm>
            <a:off x="8421157" y="1976437"/>
            <a:ext cx="827093" cy="503434"/>
          </a:xfrm>
          <a:prstGeom prst="roundRect">
            <a:avLst/>
          </a:prstGeom>
          <a:solidFill>
            <a:srgbClr val="00B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Cosmic Event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Identifier</a:t>
            </a:r>
          </a:p>
        </p:txBody>
      </p:sp>
      <p:pic>
        <p:nvPicPr>
          <p:cNvPr id="114" name="Picture 113">
            <a:extLst>
              <a:ext uri="{FF2B5EF4-FFF2-40B4-BE49-F238E27FC236}">
                <a16:creationId xmlns:a16="http://schemas.microsoft.com/office/drawing/2014/main" id="{84500063-8654-3145-B712-631714FB7E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308" y="1955890"/>
            <a:ext cx="553065" cy="553065"/>
          </a:xfrm>
          <a:prstGeom prst="rect">
            <a:avLst/>
          </a:prstGeom>
        </p:spPr>
      </p:pic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8797674B-BE1F-5D4E-A10B-7FF5624BD119}"/>
              </a:ext>
            </a:extLst>
          </p:cNvPr>
          <p:cNvCxnSpPr>
            <a:stCxn id="113" idx="3"/>
            <a:endCxn id="114" idx="1"/>
          </p:cNvCxnSpPr>
          <p:nvPr/>
        </p:nvCxnSpPr>
        <p:spPr>
          <a:xfrm>
            <a:off x="9248249" y="2228154"/>
            <a:ext cx="468058" cy="426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D4DC25EA-5DBE-1E4C-9204-1A8F64EC5E7C}"/>
              </a:ext>
            </a:extLst>
          </p:cNvPr>
          <p:cNvCxnSpPr>
            <a:stCxn id="97" idx="3"/>
            <a:endCxn id="113" idx="1"/>
          </p:cNvCxnSpPr>
          <p:nvPr/>
        </p:nvCxnSpPr>
        <p:spPr>
          <a:xfrm flipV="1">
            <a:off x="8144170" y="2228155"/>
            <a:ext cx="276986" cy="817151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Line Callout 2 (Border and Accent Bar) 117">
            <a:extLst>
              <a:ext uri="{FF2B5EF4-FFF2-40B4-BE49-F238E27FC236}">
                <a16:creationId xmlns:a16="http://schemas.microsoft.com/office/drawing/2014/main" id="{C2B01C93-18F0-F64E-918A-D6313966DF2E}"/>
              </a:ext>
            </a:extLst>
          </p:cNvPr>
          <p:cNvSpPr/>
          <p:nvPr/>
        </p:nvSpPr>
        <p:spPr>
          <a:xfrm rot="10800000">
            <a:off x="1800808" y="5167882"/>
            <a:ext cx="3514140" cy="779397"/>
          </a:xfrm>
          <a:prstGeom prst="accentBorderCallout2">
            <a:avLst>
              <a:gd name="adj1" fmla="val 107703"/>
              <a:gd name="adj2" fmla="val 99924"/>
              <a:gd name="adj3" fmla="val 108093"/>
              <a:gd name="adj4" fmla="val 74021"/>
              <a:gd name="adj5" fmla="val 330310"/>
              <a:gd name="adj6" fmla="val 57518"/>
            </a:avLst>
          </a:prstGeom>
          <a:solidFill>
            <a:schemeClr val="accent1">
              <a:alpha val="38000"/>
            </a:schemeClr>
          </a:solidFill>
          <a:ln>
            <a:solidFill>
              <a:schemeClr val="accent1">
                <a:shade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22" name="Rounded Rectangle 121">
            <a:extLst>
              <a:ext uri="{FF2B5EF4-FFF2-40B4-BE49-F238E27FC236}">
                <a16:creationId xmlns:a16="http://schemas.microsoft.com/office/drawing/2014/main" id="{C41B60B2-85AC-E140-B21E-C7712879065D}"/>
              </a:ext>
            </a:extLst>
          </p:cNvPr>
          <p:cNvSpPr/>
          <p:nvPr/>
        </p:nvSpPr>
        <p:spPr>
          <a:xfrm>
            <a:off x="984662" y="2852183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3" name="Rounded Rectangle 122">
            <a:extLst>
              <a:ext uri="{FF2B5EF4-FFF2-40B4-BE49-F238E27FC236}">
                <a16:creationId xmlns:a16="http://schemas.microsoft.com/office/drawing/2014/main" id="{C89058EC-8136-3B41-8D94-0F8DB5617AE2}"/>
              </a:ext>
            </a:extLst>
          </p:cNvPr>
          <p:cNvSpPr/>
          <p:nvPr/>
        </p:nvSpPr>
        <p:spPr>
          <a:xfrm>
            <a:off x="994710" y="3122834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4" name="Rounded Rectangle 123">
            <a:extLst>
              <a:ext uri="{FF2B5EF4-FFF2-40B4-BE49-F238E27FC236}">
                <a16:creationId xmlns:a16="http://schemas.microsoft.com/office/drawing/2014/main" id="{E1487C8F-616C-8C4C-8192-7A9F4CF77B39}"/>
              </a:ext>
            </a:extLst>
          </p:cNvPr>
          <p:cNvSpPr/>
          <p:nvPr/>
        </p:nvSpPr>
        <p:spPr>
          <a:xfrm>
            <a:off x="995773" y="3393485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5" name="Rounded Rectangle 124">
            <a:extLst>
              <a:ext uri="{FF2B5EF4-FFF2-40B4-BE49-F238E27FC236}">
                <a16:creationId xmlns:a16="http://schemas.microsoft.com/office/drawing/2014/main" id="{EC937A53-C767-894A-8561-9ADE86140C4E}"/>
              </a:ext>
            </a:extLst>
          </p:cNvPr>
          <p:cNvSpPr/>
          <p:nvPr/>
        </p:nvSpPr>
        <p:spPr>
          <a:xfrm>
            <a:off x="984662" y="2577769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6" name="Rounded Rectangle 125">
            <a:extLst>
              <a:ext uri="{FF2B5EF4-FFF2-40B4-BE49-F238E27FC236}">
                <a16:creationId xmlns:a16="http://schemas.microsoft.com/office/drawing/2014/main" id="{2A286CD2-DF40-9A4A-8FDC-3AC623A29010}"/>
              </a:ext>
            </a:extLst>
          </p:cNvPr>
          <p:cNvSpPr/>
          <p:nvPr/>
        </p:nvSpPr>
        <p:spPr>
          <a:xfrm>
            <a:off x="1274922" y="2586835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7" name="Rounded Rectangle 126">
            <a:extLst>
              <a:ext uri="{FF2B5EF4-FFF2-40B4-BE49-F238E27FC236}">
                <a16:creationId xmlns:a16="http://schemas.microsoft.com/office/drawing/2014/main" id="{445D7D6C-239D-954D-A2E2-EFE20900C3FA}"/>
              </a:ext>
            </a:extLst>
          </p:cNvPr>
          <p:cNvSpPr/>
          <p:nvPr/>
        </p:nvSpPr>
        <p:spPr>
          <a:xfrm>
            <a:off x="1557094" y="2586835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8" name="Rounded Rectangle 127">
            <a:extLst>
              <a:ext uri="{FF2B5EF4-FFF2-40B4-BE49-F238E27FC236}">
                <a16:creationId xmlns:a16="http://schemas.microsoft.com/office/drawing/2014/main" id="{E81B4572-EEF4-7242-9B69-D92BB87BCC0A}"/>
              </a:ext>
            </a:extLst>
          </p:cNvPr>
          <p:cNvSpPr/>
          <p:nvPr/>
        </p:nvSpPr>
        <p:spPr>
          <a:xfrm>
            <a:off x="1841170" y="2586835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9" name="Rounded Rectangle 128">
            <a:extLst>
              <a:ext uri="{FF2B5EF4-FFF2-40B4-BE49-F238E27FC236}">
                <a16:creationId xmlns:a16="http://schemas.microsoft.com/office/drawing/2014/main" id="{3D6E6511-2887-D943-BABC-63AA2B99C12A}"/>
              </a:ext>
            </a:extLst>
          </p:cNvPr>
          <p:cNvSpPr/>
          <p:nvPr/>
        </p:nvSpPr>
        <p:spPr>
          <a:xfrm>
            <a:off x="699293" y="3383848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0" name="Rounded Rectangle 129">
            <a:extLst>
              <a:ext uri="{FF2B5EF4-FFF2-40B4-BE49-F238E27FC236}">
                <a16:creationId xmlns:a16="http://schemas.microsoft.com/office/drawing/2014/main" id="{0252B35A-9726-9145-BB21-192EBCB6C664}"/>
              </a:ext>
            </a:extLst>
          </p:cNvPr>
          <p:cNvSpPr/>
          <p:nvPr/>
        </p:nvSpPr>
        <p:spPr>
          <a:xfrm>
            <a:off x="693477" y="2589314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1" name="Rounded Rectangle 130">
            <a:extLst>
              <a:ext uri="{FF2B5EF4-FFF2-40B4-BE49-F238E27FC236}">
                <a16:creationId xmlns:a16="http://schemas.microsoft.com/office/drawing/2014/main" id="{BC09CD96-74BC-8D4F-8C51-1CFA9E2DB9BE}"/>
              </a:ext>
            </a:extLst>
          </p:cNvPr>
          <p:cNvSpPr/>
          <p:nvPr/>
        </p:nvSpPr>
        <p:spPr>
          <a:xfrm>
            <a:off x="693477" y="2849917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2" name="Rounded Rectangle 131">
            <a:extLst>
              <a:ext uri="{FF2B5EF4-FFF2-40B4-BE49-F238E27FC236}">
                <a16:creationId xmlns:a16="http://schemas.microsoft.com/office/drawing/2014/main" id="{F6043526-D133-7949-A95B-D0B2328F4176}"/>
              </a:ext>
            </a:extLst>
          </p:cNvPr>
          <p:cNvSpPr/>
          <p:nvPr/>
        </p:nvSpPr>
        <p:spPr>
          <a:xfrm>
            <a:off x="701189" y="3107121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1A52F302-ED7D-744B-9701-14AAF239301C}"/>
              </a:ext>
            </a:extLst>
          </p:cNvPr>
          <p:cNvSpPr/>
          <p:nvPr/>
        </p:nvSpPr>
        <p:spPr>
          <a:xfrm>
            <a:off x="693477" y="2314900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4" name="Rounded Rectangle 133">
            <a:extLst>
              <a:ext uri="{FF2B5EF4-FFF2-40B4-BE49-F238E27FC236}">
                <a16:creationId xmlns:a16="http://schemas.microsoft.com/office/drawing/2014/main" id="{0EFA60E1-7CC3-2C4A-AFAD-B577B7B07136}"/>
              </a:ext>
            </a:extLst>
          </p:cNvPr>
          <p:cNvSpPr/>
          <p:nvPr/>
        </p:nvSpPr>
        <p:spPr>
          <a:xfrm>
            <a:off x="985697" y="2309326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5" name="Rounded Rectangle 134">
            <a:extLst>
              <a:ext uri="{FF2B5EF4-FFF2-40B4-BE49-F238E27FC236}">
                <a16:creationId xmlns:a16="http://schemas.microsoft.com/office/drawing/2014/main" id="{2F46B1C8-D55B-9D4A-8621-A0198C4293D2}"/>
              </a:ext>
            </a:extLst>
          </p:cNvPr>
          <p:cNvSpPr/>
          <p:nvPr/>
        </p:nvSpPr>
        <p:spPr>
          <a:xfrm>
            <a:off x="1265909" y="2308344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6" name="Rounded Rectangle 135">
            <a:extLst>
              <a:ext uri="{FF2B5EF4-FFF2-40B4-BE49-F238E27FC236}">
                <a16:creationId xmlns:a16="http://schemas.microsoft.com/office/drawing/2014/main" id="{86C2D436-78D2-8741-BC12-AC6B5108D4BA}"/>
              </a:ext>
            </a:extLst>
          </p:cNvPr>
          <p:cNvSpPr/>
          <p:nvPr/>
        </p:nvSpPr>
        <p:spPr>
          <a:xfrm>
            <a:off x="1548081" y="2308344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00646677-521F-C54E-97A3-669BA4171174}"/>
              </a:ext>
            </a:extLst>
          </p:cNvPr>
          <p:cNvSpPr/>
          <p:nvPr/>
        </p:nvSpPr>
        <p:spPr>
          <a:xfrm>
            <a:off x="1832157" y="2308344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8" name="Rounded Rectangle 137">
            <a:extLst>
              <a:ext uri="{FF2B5EF4-FFF2-40B4-BE49-F238E27FC236}">
                <a16:creationId xmlns:a16="http://schemas.microsoft.com/office/drawing/2014/main" id="{EDA37A30-7C46-054B-A1B9-4F8412A102E7}"/>
              </a:ext>
            </a:extLst>
          </p:cNvPr>
          <p:cNvSpPr/>
          <p:nvPr/>
        </p:nvSpPr>
        <p:spPr>
          <a:xfrm>
            <a:off x="4595311" y="2794995"/>
            <a:ext cx="566481" cy="503434"/>
          </a:xfrm>
          <a:prstGeom prst="roundRect">
            <a:avLst/>
          </a:prstGeom>
          <a:solidFill>
            <a:schemeClr val="bg2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DC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2D12CDCE-AC91-7446-9609-2134AFF94506}"/>
              </a:ext>
            </a:extLst>
          </p:cNvPr>
          <p:cNvSpPr/>
          <p:nvPr/>
        </p:nvSpPr>
        <p:spPr>
          <a:xfrm>
            <a:off x="2278517" y="1714371"/>
            <a:ext cx="3954753" cy="282724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2B3985A-A336-4647-B34C-3159CCE088FE}"/>
              </a:ext>
            </a:extLst>
          </p:cNvPr>
          <p:cNvSpPr txBox="1"/>
          <p:nvPr/>
        </p:nvSpPr>
        <p:spPr>
          <a:xfrm>
            <a:off x="3993736" y="1460372"/>
            <a:ext cx="3978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>
                    <a:lumMod val="50000"/>
                  </a:schemeClr>
                </a:solidFill>
              </a:rPr>
              <a:t>CODA</a:t>
            </a:r>
          </a:p>
        </p:txBody>
      </p:sp>
      <p:pic>
        <p:nvPicPr>
          <p:cNvPr id="141" name="Picture 140">
            <a:extLst>
              <a:ext uri="{FF2B5EF4-FFF2-40B4-BE49-F238E27FC236}">
                <a16:creationId xmlns:a16="http://schemas.microsoft.com/office/drawing/2014/main" id="{53A8AB5B-8890-A74B-9379-38BC71052D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3727" y="1801888"/>
            <a:ext cx="872233" cy="872233"/>
          </a:xfrm>
          <a:prstGeom prst="rect">
            <a:avLst/>
          </a:prstGeom>
        </p:spPr>
      </p:pic>
      <p:sp>
        <p:nvSpPr>
          <p:cNvPr id="142" name="Oval 141">
            <a:extLst>
              <a:ext uri="{FF2B5EF4-FFF2-40B4-BE49-F238E27FC236}">
                <a16:creationId xmlns:a16="http://schemas.microsoft.com/office/drawing/2014/main" id="{946B48E0-1825-5040-B750-41876295C8E9}"/>
              </a:ext>
            </a:extLst>
          </p:cNvPr>
          <p:cNvSpPr/>
          <p:nvPr/>
        </p:nvSpPr>
        <p:spPr>
          <a:xfrm>
            <a:off x="5427994" y="3428201"/>
            <a:ext cx="415498" cy="414890"/>
          </a:xfrm>
          <a:prstGeom prst="ellipse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ET</a:t>
            </a:r>
          </a:p>
        </p:txBody>
      </p: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8D6C206B-CCDA-8E4A-8ABF-33893A161C1C}"/>
              </a:ext>
            </a:extLst>
          </p:cNvPr>
          <p:cNvCxnSpPr>
            <a:stCxn id="53" idx="3"/>
            <a:endCxn id="138" idx="1"/>
          </p:cNvCxnSpPr>
          <p:nvPr/>
        </p:nvCxnSpPr>
        <p:spPr>
          <a:xfrm>
            <a:off x="4404574" y="3041674"/>
            <a:ext cx="190737" cy="50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872076D6-6613-1F41-83AE-C9DD3ABDBE66}"/>
              </a:ext>
            </a:extLst>
          </p:cNvPr>
          <p:cNvCxnSpPr>
            <a:cxnSpLocks/>
            <a:stCxn id="138" idx="3"/>
          </p:cNvCxnSpPr>
          <p:nvPr/>
        </p:nvCxnSpPr>
        <p:spPr>
          <a:xfrm flipV="1">
            <a:off x="5161792" y="2385201"/>
            <a:ext cx="283619" cy="6615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B377FD7B-EEDE-2546-82C0-EF2F06C9FF0F}"/>
              </a:ext>
            </a:extLst>
          </p:cNvPr>
          <p:cNvCxnSpPr>
            <a:stCxn id="138" idx="3"/>
            <a:endCxn id="142" idx="1"/>
          </p:cNvCxnSpPr>
          <p:nvPr/>
        </p:nvCxnSpPr>
        <p:spPr>
          <a:xfrm>
            <a:off x="5161792" y="3046712"/>
            <a:ext cx="327050" cy="4422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0FAE220E-0671-EC44-A987-CB42416C5824}"/>
              </a:ext>
            </a:extLst>
          </p:cNvPr>
          <p:cNvCxnSpPr>
            <a:cxnSpLocks/>
            <a:endCxn id="96" idx="1"/>
          </p:cNvCxnSpPr>
          <p:nvPr/>
        </p:nvCxnSpPr>
        <p:spPr>
          <a:xfrm>
            <a:off x="5925645" y="2411615"/>
            <a:ext cx="547955" cy="630058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57E1D42B-C530-5849-8C72-C60CAE0DD4EA}"/>
              </a:ext>
            </a:extLst>
          </p:cNvPr>
          <p:cNvCxnSpPr>
            <a:stCxn id="142" idx="6"/>
            <a:endCxn id="96" idx="1"/>
          </p:cNvCxnSpPr>
          <p:nvPr/>
        </p:nvCxnSpPr>
        <p:spPr>
          <a:xfrm flipV="1">
            <a:off x="5843492" y="3041673"/>
            <a:ext cx="630108" cy="5939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5" name="Picture 154">
            <a:extLst>
              <a:ext uri="{FF2B5EF4-FFF2-40B4-BE49-F238E27FC236}">
                <a16:creationId xmlns:a16="http://schemas.microsoft.com/office/drawing/2014/main" id="{118F5522-BF9B-C944-87FD-268FD51C68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98771" y="1792037"/>
            <a:ext cx="872233" cy="872233"/>
          </a:xfrm>
          <a:prstGeom prst="rect">
            <a:avLst/>
          </a:prstGeom>
        </p:spPr>
      </p:pic>
      <p:pic>
        <p:nvPicPr>
          <p:cNvPr id="156" name="Picture 155">
            <a:extLst>
              <a:ext uri="{FF2B5EF4-FFF2-40B4-BE49-F238E27FC236}">
                <a16:creationId xmlns:a16="http://schemas.microsoft.com/office/drawing/2014/main" id="{007AD464-E526-284B-9B31-5F235EF39D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00400" y="3559399"/>
            <a:ext cx="872233" cy="872233"/>
          </a:xfrm>
          <a:prstGeom prst="rect">
            <a:avLst/>
          </a:prstGeom>
        </p:spPr>
      </p:pic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FF7986CD-FBBD-7B41-B8C1-D76634DAC64F}"/>
              </a:ext>
            </a:extLst>
          </p:cNvPr>
          <p:cNvCxnSpPr>
            <a:stCxn id="114" idx="3"/>
          </p:cNvCxnSpPr>
          <p:nvPr/>
        </p:nvCxnSpPr>
        <p:spPr>
          <a:xfrm flipV="1">
            <a:off x="10269373" y="2228153"/>
            <a:ext cx="447933" cy="42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2B040DE7-7967-8C49-8A30-B990A5099FBA}"/>
              </a:ext>
            </a:extLst>
          </p:cNvPr>
          <p:cNvCxnSpPr>
            <a:stCxn id="109" idx="3"/>
          </p:cNvCxnSpPr>
          <p:nvPr/>
        </p:nvCxnSpPr>
        <p:spPr>
          <a:xfrm flipV="1">
            <a:off x="10269373" y="4008820"/>
            <a:ext cx="447933" cy="42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>
            <a:extLst>
              <a:ext uri="{FF2B5EF4-FFF2-40B4-BE49-F238E27FC236}">
                <a16:creationId xmlns:a16="http://schemas.microsoft.com/office/drawing/2014/main" id="{140DDF94-8DF2-214E-A190-0DAB46908E5C}"/>
              </a:ext>
            </a:extLst>
          </p:cNvPr>
          <p:cNvSpPr txBox="1"/>
          <p:nvPr/>
        </p:nvSpPr>
        <p:spPr>
          <a:xfrm>
            <a:off x="7003584" y="2431075"/>
            <a:ext cx="63511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>
                    <a:lumMod val="50000"/>
                  </a:schemeClr>
                </a:solidFill>
              </a:rPr>
              <a:t>VTP payload</a:t>
            </a:r>
          </a:p>
        </p:txBody>
      </p: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D46A37FD-12BB-0044-A30F-F604F25D6015}"/>
              </a:ext>
            </a:extLst>
          </p:cNvPr>
          <p:cNvCxnSpPr/>
          <p:nvPr/>
        </p:nvCxnSpPr>
        <p:spPr>
          <a:xfrm>
            <a:off x="7302437" y="2631130"/>
            <a:ext cx="0" cy="257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7373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8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8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2" grpId="0" animBg="1"/>
      <p:bldP spid="59" grpId="0" animBg="1"/>
      <p:bldP spid="103" grpId="0" animBg="1"/>
      <p:bldP spid="112" grpId="0"/>
      <p:bldP spid="119" grpId="0"/>
      <p:bldP spid="61" grpId="0" animBg="1"/>
      <p:bldP spid="66" grpId="0" animBg="1"/>
      <p:bldP spid="67" grpId="0" animBg="1"/>
      <p:bldP spid="69" grpId="0" animBg="1"/>
      <p:bldP spid="71" grpId="0" animBg="1"/>
      <p:bldP spid="73" grpId="0" animBg="1"/>
      <p:bldP spid="75" grpId="0" animBg="1"/>
      <p:bldP spid="77" grpId="0" animBg="1"/>
      <p:bldP spid="79" grpId="0" animBg="1"/>
      <p:bldP spid="10" grpId="0" animBg="1"/>
      <p:bldP spid="81" grpId="0" animBg="1"/>
      <p:bldP spid="82" grpId="0" animBg="1"/>
      <p:bldP spid="84" grpId="0"/>
      <p:bldP spid="85" grpId="0" animBg="1"/>
      <p:bldP spid="86" grpId="0" animBg="1"/>
      <p:bldP spid="89" grpId="0" animBg="1"/>
      <p:bldP spid="116" grpId="0" animBg="1"/>
      <p:bldP spid="145" grpId="0"/>
      <p:bldP spid="146" grpId="0" animBg="1"/>
      <p:bldP spid="147" grpId="0" animBg="1"/>
      <p:bldP spid="148" grpId="0" animBg="1"/>
      <p:bldP spid="149" grpId="0" animBg="1"/>
      <p:bldP spid="150" grpId="0" animBg="1"/>
      <p:bldP spid="153" grpId="0"/>
      <p:bldP spid="70" grpId="0" animBg="1"/>
      <p:bldP spid="88" grpId="0" animBg="1"/>
      <p:bldP spid="50" grpId="0"/>
      <p:bldP spid="51" grpId="0" animBg="1"/>
      <p:bldP spid="53" grpId="0" animBg="1"/>
      <p:bldP spid="55" grpId="0" animBg="1"/>
      <p:bldP spid="56" grpId="0"/>
      <p:bldP spid="57" grpId="0"/>
      <p:bldP spid="58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76" grpId="0" animBg="1"/>
      <p:bldP spid="78" grpId="0" animBg="1"/>
      <p:bldP spid="80" grpId="0" animBg="1"/>
      <p:bldP spid="90" grpId="0" animBg="1"/>
      <p:bldP spid="91" grpId="0" animBg="1"/>
      <p:bldP spid="92" grpId="0" animBg="1"/>
      <p:bldP spid="94" grpId="0"/>
      <p:bldP spid="96" grpId="0" animBg="1"/>
      <p:bldP spid="97" grpId="0" animBg="1"/>
      <p:bldP spid="99" grpId="0" animBg="1"/>
      <p:bldP spid="101" grpId="0"/>
      <p:bldP spid="102" grpId="0" animBg="1"/>
      <p:bldP spid="104" grpId="0" animBg="1"/>
      <p:bldP spid="105" grpId="0" animBg="1"/>
      <p:bldP spid="106" grpId="0" animBg="1"/>
      <p:bldP spid="107" grpId="0" animBg="1"/>
      <p:bldP spid="108" grpId="0"/>
      <p:bldP spid="113" grpId="0" animBg="1"/>
      <p:bldP spid="118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/>
      <p:bldP spid="142" grpId="0" animBg="1"/>
      <p:bldP spid="15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DBB02F-4051-FA4A-A7A8-F576F67B1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EIC prototype calorimeter SRO pipeline at DESY</a:t>
            </a:r>
          </a:p>
        </p:txBody>
      </p:sp>
      <p:pic>
        <p:nvPicPr>
          <p:cNvPr id="49" name="Google Shape;342;p22">
            <a:extLst>
              <a:ext uri="{FF2B5EF4-FFF2-40B4-BE49-F238E27FC236}">
                <a16:creationId xmlns:a16="http://schemas.microsoft.com/office/drawing/2014/main" id="{7FC53AA1-083D-9F46-BA7E-62156427497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415" y="6404705"/>
            <a:ext cx="964406" cy="4286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7F24E-AC09-7B47-8E55-A4496770C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33BCB75-ED74-AF42-AA2E-B8D6AAE06284}"/>
              </a:ext>
            </a:extLst>
          </p:cNvPr>
          <p:cNvSpPr/>
          <p:nvPr/>
        </p:nvSpPr>
        <p:spPr>
          <a:xfrm>
            <a:off x="1272449" y="2865632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34816C22-4AD9-5148-9B0A-060CC4EF0B0D}"/>
              </a:ext>
            </a:extLst>
          </p:cNvPr>
          <p:cNvSpPr/>
          <p:nvPr/>
        </p:nvSpPr>
        <p:spPr>
          <a:xfrm>
            <a:off x="3838093" y="2789957"/>
            <a:ext cx="566481" cy="503434"/>
          </a:xfrm>
          <a:prstGeom prst="roundRect">
            <a:avLst/>
          </a:prstGeom>
          <a:solidFill>
            <a:schemeClr val="bg2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ROC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A06FD26F-9852-4543-8C18-F2A16509D453}"/>
              </a:ext>
            </a:extLst>
          </p:cNvPr>
          <p:cNvCxnSpPr>
            <a:cxnSpLocks/>
            <a:stCxn id="82" idx="3"/>
            <a:endCxn id="52" idx="1"/>
          </p:cNvCxnSpPr>
          <p:nvPr/>
        </p:nvCxnSpPr>
        <p:spPr>
          <a:xfrm>
            <a:off x="3460266" y="3041674"/>
            <a:ext cx="377826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>
            <a:extLst>
              <a:ext uri="{FF2B5EF4-FFF2-40B4-BE49-F238E27FC236}">
                <a16:creationId xmlns:a16="http://schemas.microsoft.com/office/drawing/2014/main" id="{26508C27-5AAF-3E41-A5F2-ABECEBE761C9}"/>
              </a:ext>
            </a:extLst>
          </p:cNvPr>
          <p:cNvSpPr/>
          <p:nvPr/>
        </p:nvSpPr>
        <p:spPr>
          <a:xfrm>
            <a:off x="6343542" y="1696270"/>
            <a:ext cx="5114117" cy="2827247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486C950-9307-B74C-A49F-FFA40BF10967}"/>
              </a:ext>
            </a:extLst>
          </p:cNvPr>
          <p:cNvSpPr txBox="1"/>
          <p:nvPr/>
        </p:nvSpPr>
        <p:spPr>
          <a:xfrm>
            <a:off x="1378559" y="1641042"/>
            <a:ext cx="62228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>
                    <a:lumMod val="50000"/>
                  </a:schemeClr>
                </a:solidFill>
              </a:rPr>
              <a:t>Calorimeter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5510CE8-22AF-9A41-B4A8-9F355996F20D}"/>
              </a:ext>
            </a:extLst>
          </p:cNvPr>
          <p:cNvSpPr txBox="1"/>
          <p:nvPr/>
        </p:nvSpPr>
        <p:spPr>
          <a:xfrm>
            <a:off x="8692851" y="1456159"/>
            <a:ext cx="41549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>
                    <a:lumMod val="50000"/>
                  </a:schemeClr>
                </a:solidFill>
              </a:rPr>
              <a:t>ERSAP</a:t>
            </a:r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FA7F3C8F-25BC-7A43-A791-B8F130CBB26D}"/>
              </a:ext>
            </a:extLst>
          </p:cNvPr>
          <p:cNvSpPr/>
          <p:nvPr/>
        </p:nvSpPr>
        <p:spPr>
          <a:xfrm>
            <a:off x="1548138" y="2865631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1E8CC641-025C-3643-AFAD-67D04E5DB201}"/>
              </a:ext>
            </a:extLst>
          </p:cNvPr>
          <p:cNvSpPr/>
          <p:nvPr/>
        </p:nvSpPr>
        <p:spPr>
          <a:xfrm>
            <a:off x="1839897" y="2865630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E7DEC3FD-8A0F-E94D-9D51-C2F2589A044D}"/>
              </a:ext>
            </a:extLst>
          </p:cNvPr>
          <p:cNvSpPr/>
          <p:nvPr/>
        </p:nvSpPr>
        <p:spPr>
          <a:xfrm>
            <a:off x="1272008" y="3127626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9" name="Rounded Rectangle 68">
            <a:extLst>
              <a:ext uri="{FF2B5EF4-FFF2-40B4-BE49-F238E27FC236}">
                <a16:creationId xmlns:a16="http://schemas.microsoft.com/office/drawing/2014/main" id="{07941F7C-1530-064E-B8A7-985D64C73B86}"/>
              </a:ext>
            </a:extLst>
          </p:cNvPr>
          <p:cNvSpPr/>
          <p:nvPr/>
        </p:nvSpPr>
        <p:spPr>
          <a:xfrm>
            <a:off x="1557745" y="3127625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535FB7D1-5431-E546-9527-8F400D6070A9}"/>
              </a:ext>
            </a:extLst>
          </p:cNvPr>
          <p:cNvSpPr/>
          <p:nvPr/>
        </p:nvSpPr>
        <p:spPr>
          <a:xfrm>
            <a:off x="1849504" y="3127624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2CE9FA59-ABDC-6A46-A7DC-5579A4686B85}"/>
              </a:ext>
            </a:extLst>
          </p:cNvPr>
          <p:cNvSpPr/>
          <p:nvPr/>
        </p:nvSpPr>
        <p:spPr>
          <a:xfrm>
            <a:off x="1272008" y="3393898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EBB328AE-E633-3440-A1B6-1A737EF94080}"/>
              </a:ext>
            </a:extLst>
          </p:cNvPr>
          <p:cNvSpPr/>
          <p:nvPr/>
        </p:nvSpPr>
        <p:spPr>
          <a:xfrm>
            <a:off x="1557745" y="3393897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B3C42F21-076D-644E-B1EF-398674014477}"/>
              </a:ext>
            </a:extLst>
          </p:cNvPr>
          <p:cNvSpPr/>
          <p:nvPr/>
        </p:nvSpPr>
        <p:spPr>
          <a:xfrm>
            <a:off x="1849504" y="3393896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C9648F56-CF15-4A4F-9C06-727799BC6D94}"/>
              </a:ext>
            </a:extLst>
          </p:cNvPr>
          <p:cNvSpPr/>
          <p:nvPr/>
        </p:nvSpPr>
        <p:spPr>
          <a:xfrm>
            <a:off x="2538084" y="2709615"/>
            <a:ext cx="320457" cy="664118"/>
          </a:xfrm>
          <a:prstGeom prst="roundRect">
            <a:avLst/>
          </a:prstGeom>
          <a:solidFill>
            <a:schemeClr val="accent5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ADC</a:t>
            </a:r>
          </a:p>
        </p:txBody>
      </p:sp>
      <p:sp>
        <p:nvSpPr>
          <p:cNvPr id="10" name="Striped Right Arrow 9">
            <a:extLst>
              <a:ext uri="{FF2B5EF4-FFF2-40B4-BE49-F238E27FC236}">
                <a16:creationId xmlns:a16="http://schemas.microsoft.com/office/drawing/2014/main" id="{0C47E64C-19ED-5649-AA2D-E14FA13ED8C5}"/>
              </a:ext>
            </a:extLst>
          </p:cNvPr>
          <p:cNvSpPr/>
          <p:nvPr/>
        </p:nvSpPr>
        <p:spPr>
          <a:xfrm>
            <a:off x="2144619" y="2992219"/>
            <a:ext cx="251664" cy="156403"/>
          </a:xfrm>
          <a:prstGeom prst="striped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789A995-C09F-4E4B-87E3-8BBEDC2EC844}"/>
              </a:ext>
            </a:extLst>
          </p:cNvPr>
          <p:cNvSpPr/>
          <p:nvPr/>
        </p:nvSpPr>
        <p:spPr>
          <a:xfrm>
            <a:off x="2371472" y="2531381"/>
            <a:ext cx="1289503" cy="100713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6DAE38A0-F8DB-3A48-B156-F2B5F2A5EF9F}"/>
              </a:ext>
            </a:extLst>
          </p:cNvPr>
          <p:cNvSpPr/>
          <p:nvPr/>
        </p:nvSpPr>
        <p:spPr>
          <a:xfrm>
            <a:off x="3139810" y="2709615"/>
            <a:ext cx="320457" cy="664118"/>
          </a:xfrm>
          <a:prstGeom prst="roundRect">
            <a:avLst/>
          </a:prstGeom>
          <a:solidFill>
            <a:schemeClr val="accent5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VT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0A282BFD-12B4-7042-A203-5A354B5A5730}"/>
              </a:ext>
            </a:extLst>
          </p:cNvPr>
          <p:cNvCxnSpPr>
            <a:cxnSpLocks/>
            <a:stCxn id="79" idx="3"/>
            <a:endCxn id="82" idx="1"/>
          </p:cNvCxnSpPr>
          <p:nvPr/>
        </p:nvCxnSpPr>
        <p:spPr>
          <a:xfrm>
            <a:off x="2858541" y="3041674"/>
            <a:ext cx="281269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477607F3-F9AA-B640-8C5C-83560CEBEA5C}"/>
              </a:ext>
            </a:extLst>
          </p:cNvPr>
          <p:cNvSpPr txBox="1"/>
          <p:nvPr/>
        </p:nvSpPr>
        <p:spPr>
          <a:xfrm>
            <a:off x="2705916" y="2311588"/>
            <a:ext cx="54373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>
                    <a:lumMod val="50000"/>
                  </a:schemeClr>
                </a:solidFill>
              </a:rPr>
              <a:t>VXS Crate</a:t>
            </a:r>
          </a:p>
        </p:txBody>
      </p: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2F19D030-9287-E749-826D-A7FA4118F59D}"/>
              </a:ext>
            </a:extLst>
          </p:cNvPr>
          <p:cNvSpPr/>
          <p:nvPr/>
        </p:nvSpPr>
        <p:spPr>
          <a:xfrm>
            <a:off x="6473600" y="2789956"/>
            <a:ext cx="722615" cy="503434"/>
          </a:xfrm>
          <a:prstGeom prst="roundRect">
            <a:avLst/>
          </a:prstGeom>
          <a:solidFill>
            <a:schemeClr val="accent2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VTP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Receiver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Format2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EAFA7D19-C24F-5C4C-8CB0-8E1060A99DA1}"/>
              </a:ext>
            </a:extLst>
          </p:cNvPr>
          <p:cNvSpPr/>
          <p:nvPr/>
        </p:nvSpPr>
        <p:spPr>
          <a:xfrm>
            <a:off x="7421556" y="2793588"/>
            <a:ext cx="722615" cy="503434"/>
          </a:xfrm>
          <a:prstGeom prst="roundRect">
            <a:avLst/>
          </a:prstGeom>
          <a:solidFill>
            <a:srgbClr val="00B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VTP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Frame Decoder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1E99B7B7-DCDD-2E49-8D45-6E7523B26382}"/>
              </a:ext>
            </a:extLst>
          </p:cNvPr>
          <p:cNvCxnSpPr>
            <a:cxnSpLocks/>
            <a:stCxn id="85" idx="3"/>
            <a:endCxn id="86" idx="1"/>
          </p:cNvCxnSpPr>
          <p:nvPr/>
        </p:nvCxnSpPr>
        <p:spPr>
          <a:xfrm>
            <a:off x="7196215" y="3041673"/>
            <a:ext cx="225341" cy="3632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ounded Rectangle 88">
            <a:extLst>
              <a:ext uri="{FF2B5EF4-FFF2-40B4-BE49-F238E27FC236}">
                <a16:creationId xmlns:a16="http://schemas.microsoft.com/office/drawing/2014/main" id="{67ACD941-E412-4D4D-B629-5BA7BD73460E}"/>
              </a:ext>
            </a:extLst>
          </p:cNvPr>
          <p:cNvSpPr/>
          <p:nvPr/>
        </p:nvSpPr>
        <p:spPr>
          <a:xfrm>
            <a:off x="8421157" y="3757103"/>
            <a:ext cx="827093" cy="503434"/>
          </a:xfrm>
          <a:prstGeom prst="roundRect">
            <a:avLst/>
          </a:prstGeom>
          <a:solidFill>
            <a:srgbClr val="00B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Beam Event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Identifier</a:t>
            </a:r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3AEFABCD-AD39-F742-A823-E9E1B8DD526F}"/>
              </a:ext>
            </a:extLst>
          </p:cNvPr>
          <p:cNvCxnSpPr>
            <a:cxnSpLocks/>
            <a:stCxn id="86" idx="3"/>
            <a:endCxn id="89" idx="1"/>
          </p:cNvCxnSpPr>
          <p:nvPr/>
        </p:nvCxnSpPr>
        <p:spPr>
          <a:xfrm>
            <a:off x="8144170" y="3045306"/>
            <a:ext cx="276986" cy="963515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>
            <a:extLst>
              <a:ext uri="{FF2B5EF4-FFF2-40B4-BE49-F238E27FC236}">
                <a16:creationId xmlns:a16="http://schemas.microsoft.com/office/drawing/2014/main" id="{B1961DD0-07AE-014E-A0F8-CA4AB48AFECB}"/>
              </a:ext>
            </a:extLst>
          </p:cNvPr>
          <p:cNvSpPr txBox="1"/>
          <p:nvPr/>
        </p:nvSpPr>
        <p:spPr>
          <a:xfrm>
            <a:off x="1123542" y="5722494"/>
            <a:ext cx="783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1">
                    <a:lumMod val="50000"/>
                  </a:schemeClr>
                </a:solidFill>
              </a:rPr>
              <a:t>12FADC250</a:t>
            </a:r>
          </a:p>
          <a:p>
            <a:r>
              <a:rPr lang="en-US" sz="800" dirty="0">
                <a:solidFill>
                  <a:schemeClr val="accent1">
                    <a:lumMod val="50000"/>
                  </a:schemeClr>
                </a:solidFill>
              </a:rPr>
              <a:t>Stream</a:t>
            </a:r>
          </a:p>
          <a:p>
            <a:r>
              <a:rPr lang="en-US" sz="800" dirty="0">
                <a:solidFill>
                  <a:schemeClr val="accent1">
                    <a:lumMod val="50000"/>
                  </a:schemeClr>
                </a:solidFill>
              </a:rPr>
              <a:t>(32 channels)</a:t>
            </a:r>
          </a:p>
        </p:txBody>
      </p:sp>
      <p:sp>
        <p:nvSpPr>
          <p:cNvPr id="146" name="Right Arrow 11">
            <a:extLst>
              <a:ext uri="{FF2B5EF4-FFF2-40B4-BE49-F238E27FC236}">
                <a16:creationId xmlns:a16="http://schemas.microsoft.com/office/drawing/2014/main" id="{9DB39EF6-FE95-E14A-B34E-FB4F0C2304D7}"/>
              </a:ext>
            </a:extLst>
          </p:cNvPr>
          <p:cNvSpPr/>
          <p:nvPr/>
        </p:nvSpPr>
        <p:spPr>
          <a:xfrm rot="10800000" flipH="1">
            <a:off x="1349832" y="5302585"/>
            <a:ext cx="432951" cy="419909"/>
          </a:xfrm>
          <a:prstGeom prst="rightArrow">
            <a:avLst/>
          </a:prstGeom>
          <a:solidFill>
            <a:srgbClr val="5B9BD5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E3281D9E-441B-D949-B197-C3A7946B7399}"/>
              </a:ext>
            </a:extLst>
          </p:cNvPr>
          <p:cNvSpPr/>
          <p:nvPr/>
        </p:nvSpPr>
        <p:spPr>
          <a:xfrm>
            <a:off x="1860275" y="5317615"/>
            <a:ext cx="666619" cy="475695"/>
          </a:xfrm>
          <a:prstGeom prst="rect">
            <a:avLst/>
          </a:prstGeom>
          <a:solidFill>
            <a:srgbClr val="C5E0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Zero</a:t>
            </a:r>
          </a:p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Suppression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B63E595C-8606-B740-9FF3-4C5E011DC5CF}"/>
              </a:ext>
            </a:extLst>
          </p:cNvPr>
          <p:cNvSpPr/>
          <p:nvPr/>
        </p:nvSpPr>
        <p:spPr>
          <a:xfrm>
            <a:off x="2670889" y="5317615"/>
            <a:ext cx="638473" cy="47569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4Gbyte </a:t>
            </a:r>
          </a:p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DDR3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42B75BE7-3C27-434F-AD02-054EB9966262}"/>
              </a:ext>
            </a:extLst>
          </p:cNvPr>
          <p:cNvSpPr/>
          <p:nvPr/>
        </p:nvSpPr>
        <p:spPr>
          <a:xfrm>
            <a:off x="3483720" y="5321275"/>
            <a:ext cx="660416" cy="472034"/>
          </a:xfrm>
          <a:prstGeom prst="rect">
            <a:avLst/>
          </a:prstGeom>
          <a:solidFill>
            <a:srgbClr val="C5E0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Frame Builder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13253DC7-9609-0245-95AD-056F59C1ADCC}"/>
              </a:ext>
            </a:extLst>
          </p:cNvPr>
          <p:cNvSpPr/>
          <p:nvPr/>
        </p:nvSpPr>
        <p:spPr>
          <a:xfrm>
            <a:off x="4290619" y="5317615"/>
            <a:ext cx="941418" cy="475694"/>
          </a:xfrm>
          <a:prstGeom prst="rect">
            <a:avLst/>
          </a:prstGeom>
          <a:solidFill>
            <a:srgbClr val="C5E0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10Gbps Ethernet </a:t>
            </a:r>
          </a:p>
          <a:p>
            <a:pPr algn="ctr"/>
            <a:r>
              <a:rPr 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(TCP) Stream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1DFEEE16-4C1C-A74D-A89D-832B9E329290}"/>
              </a:ext>
            </a:extLst>
          </p:cNvPr>
          <p:cNvSpPr txBox="1"/>
          <p:nvPr/>
        </p:nvSpPr>
        <p:spPr>
          <a:xfrm rot="17277948">
            <a:off x="2401582" y="4213622"/>
            <a:ext cx="98296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>
                    <a:lumMod val="50000"/>
                  </a:schemeClr>
                </a:solidFill>
              </a:rPr>
              <a:t>VXS Trigger Processor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C8DE843-BF24-5B49-A529-9C0B926FA0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308" y="3736556"/>
            <a:ext cx="553065" cy="553065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9FABC7A-732F-4C4C-8DB5-8FD4A9D0D4FC}"/>
              </a:ext>
            </a:extLst>
          </p:cNvPr>
          <p:cNvCxnSpPr>
            <a:stCxn id="89" idx="3"/>
            <a:endCxn id="16" idx="1"/>
          </p:cNvCxnSpPr>
          <p:nvPr/>
        </p:nvCxnSpPr>
        <p:spPr>
          <a:xfrm>
            <a:off x="9248249" y="4008820"/>
            <a:ext cx="468058" cy="426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2BE61FC3-8EE0-2346-A1A8-661C109ED043}"/>
              </a:ext>
            </a:extLst>
          </p:cNvPr>
          <p:cNvSpPr/>
          <p:nvPr/>
        </p:nvSpPr>
        <p:spPr>
          <a:xfrm>
            <a:off x="8421157" y="1976437"/>
            <a:ext cx="827093" cy="503434"/>
          </a:xfrm>
          <a:prstGeom prst="roundRect">
            <a:avLst/>
          </a:prstGeom>
          <a:solidFill>
            <a:srgbClr val="00B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Cosmic Event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Identifier</a:t>
            </a:r>
          </a:p>
        </p:txBody>
      </p:sp>
      <p:pic>
        <p:nvPicPr>
          <p:cNvPr id="72" name="Picture 71">
            <a:extLst>
              <a:ext uri="{FF2B5EF4-FFF2-40B4-BE49-F238E27FC236}">
                <a16:creationId xmlns:a16="http://schemas.microsoft.com/office/drawing/2014/main" id="{3794651B-95EE-3C47-AF91-87D75770AC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308" y="1955890"/>
            <a:ext cx="553065" cy="553065"/>
          </a:xfrm>
          <a:prstGeom prst="rect">
            <a:avLst/>
          </a:prstGeom>
        </p:spPr>
      </p:pic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E5DCF550-3129-1A4B-B757-AE3A5D1FF397}"/>
              </a:ext>
            </a:extLst>
          </p:cNvPr>
          <p:cNvCxnSpPr>
            <a:stCxn id="70" idx="3"/>
            <a:endCxn id="72" idx="1"/>
          </p:cNvCxnSpPr>
          <p:nvPr/>
        </p:nvCxnSpPr>
        <p:spPr>
          <a:xfrm>
            <a:off x="9248249" y="2228154"/>
            <a:ext cx="468058" cy="426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3CEB4FA-27AA-754C-9C5C-5A4CD688B31D}"/>
              </a:ext>
            </a:extLst>
          </p:cNvPr>
          <p:cNvCxnSpPr>
            <a:stCxn id="86" idx="3"/>
            <a:endCxn id="70" idx="1"/>
          </p:cNvCxnSpPr>
          <p:nvPr/>
        </p:nvCxnSpPr>
        <p:spPr>
          <a:xfrm flipV="1">
            <a:off x="8144170" y="2228155"/>
            <a:ext cx="276986" cy="817151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Line Callout 2 (Border and Accent Bar) 87">
            <a:extLst>
              <a:ext uri="{FF2B5EF4-FFF2-40B4-BE49-F238E27FC236}">
                <a16:creationId xmlns:a16="http://schemas.microsoft.com/office/drawing/2014/main" id="{FBD3DB0D-257A-EA42-ADAA-F2C73FA5032B}"/>
              </a:ext>
            </a:extLst>
          </p:cNvPr>
          <p:cNvSpPr/>
          <p:nvPr/>
        </p:nvSpPr>
        <p:spPr>
          <a:xfrm rot="10800000">
            <a:off x="1800808" y="5167882"/>
            <a:ext cx="3514140" cy="779397"/>
          </a:xfrm>
          <a:prstGeom prst="accentBorderCallout2">
            <a:avLst>
              <a:gd name="adj1" fmla="val 107703"/>
              <a:gd name="adj2" fmla="val 99924"/>
              <a:gd name="adj3" fmla="val 108093"/>
              <a:gd name="adj4" fmla="val 74021"/>
              <a:gd name="adj5" fmla="val 330310"/>
              <a:gd name="adj6" fmla="val 57518"/>
            </a:avLst>
          </a:prstGeom>
          <a:solidFill>
            <a:schemeClr val="accent1">
              <a:alpha val="38000"/>
            </a:schemeClr>
          </a:solidFill>
          <a:ln>
            <a:solidFill>
              <a:schemeClr val="accent1">
                <a:shade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ADADB87F-C740-6145-8720-2A278E15D494}"/>
              </a:ext>
            </a:extLst>
          </p:cNvPr>
          <p:cNvSpPr/>
          <p:nvPr/>
        </p:nvSpPr>
        <p:spPr>
          <a:xfrm>
            <a:off x="984662" y="2852183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1CE0D4D5-83E0-2043-B6F6-460D5E7BB76D}"/>
              </a:ext>
            </a:extLst>
          </p:cNvPr>
          <p:cNvSpPr/>
          <p:nvPr/>
        </p:nvSpPr>
        <p:spPr>
          <a:xfrm>
            <a:off x="994710" y="3122834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4667EE1F-913E-3A4D-BEF6-3352D19DA9E4}"/>
              </a:ext>
            </a:extLst>
          </p:cNvPr>
          <p:cNvSpPr/>
          <p:nvPr/>
        </p:nvSpPr>
        <p:spPr>
          <a:xfrm>
            <a:off x="995773" y="3393485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16E851E5-B5FB-F34C-B76B-60C5B9870843}"/>
              </a:ext>
            </a:extLst>
          </p:cNvPr>
          <p:cNvSpPr/>
          <p:nvPr/>
        </p:nvSpPr>
        <p:spPr>
          <a:xfrm>
            <a:off x="984662" y="2577769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39EDAF2E-8B73-3B4D-8B61-90EB883D88D1}"/>
              </a:ext>
            </a:extLst>
          </p:cNvPr>
          <p:cNvSpPr/>
          <p:nvPr/>
        </p:nvSpPr>
        <p:spPr>
          <a:xfrm>
            <a:off x="1274922" y="2586835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576BD563-E2C5-D64D-AA09-6069CB0E277A}"/>
              </a:ext>
            </a:extLst>
          </p:cNvPr>
          <p:cNvSpPr/>
          <p:nvPr/>
        </p:nvSpPr>
        <p:spPr>
          <a:xfrm>
            <a:off x="1557094" y="2586835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59669EBA-E9F0-1A41-851F-92FB1AB291C3}"/>
              </a:ext>
            </a:extLst>
          </p:cNvPr>
          <p:cNvSpPr/>
          <p:nvPr/>
        </p:nvSpPr>
        <p:spPr>
          <a:xfrm>
            <a:off x="1841170" y="2586835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91984980-D902-BD42-A47F-575F97EE1C3C}"/>
              </a:ext>
            </a:extLst>
          </p:cNvPr>
          <p:cNvSpPr/>
          <p:nvPr/>
        </p:nvSpPr>
        <p:spPr>
          <a:xfrm>
            <a:off x="699293" y="3383848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BF19C8D0-C757-A242-A19D-D9B3C499DFFF}"/>
              </a:ext>
            </a:extLst>
          </p:cNvPr>
          <p:cNvSpPr/>
          <p:nvPr/>
        </p:nvSpPr>
        <p:spPr>
          <a:xfrm>
            <a:off x="693477" y="2589314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DB307808-4B03-2841-9BB8-FC3DA3B4A024}"/>
              </a:ext>
            </a:extLst>
          </p:cNvPr>
          <p:cNvSpPr/>
          <p:nvPr/>
        </p:nvSpPr>
        <p:spPr>
          <a:xfrm>
            <a:off x="693477" y="2849917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AE254984-DEB6-0743-9EF2-6646C177AD30}"/>
              </a:ext>
            </a:extLst>
          </p:cNvPr>
          <p:cNvSpPr/>
          <p:nvPr/>
        </p:nvSpPr>
        <p:spPr>
          <a:xfrm>
            <a:off x="701189" y="3107121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4D3D2FCC-57BD-8E4E-B36B-8BA78F93C0CD}"/>
              </a:ext>
            </a:extLst>
          </p:cNvPr>
          <p:cNvSpPr/>
          <p:nvPr/>
        </p:nvSpPr>
        <p:spPr>
          <a:xfrm>
            <a:off x="693477" y="2314900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0711D473-F6CC-CC41-B473-A87717055AB0}"/>
              </a:ext>
            </a:extLst>
          </p:cNvPr>
          <p:cNvSpPr/>
          <p:nvPr/>
        </p:nvSpPr>
        <p:spPr>
          <a:xfrm>
            <a:off x="985697" y="2309326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653DD82C-C0FB-954D-B6C0-1628F040AFB7}"/>
              </a:ext>
            </a:extLst>
          </p:cNvPr>
          <p:cNvSpPr/>
          <p:nvPr/>
        </p:nvSpPr>
        <p:spPr>
          <a:xfrm>
            <a:off x="1265909" y="2308344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3A2C3195-8101-9A43-A378-9585873AF33C}"/>
              </a:ext>
            </a:extLst>
          </p:cNvPr>
          <p:cNvSpPr/>
          <p:nvPr/>
        </p:nvSpPr>
        <p:spPr>
          <a:xfrm>
            <a:off x="1548081" y="2308344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B87B0F05-2D15-B04B-A314-488A2458AC3B}"/>
              </a:ext>
            </a:extLst>
          </p:cNvPr>
          <p:cNvSpPr/>
          <p:nvPr/>
        </p:nvSpPr>
        <p:spPr>
          <a:xfrm>
            <a:off x="1832157" y="2308344"/>
            <a:ext cx="275690" cy="257711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C0B1060D-39C6-1C45-B0F1-DC3A2A8DDA10}"/>
              </a:ext>
            </a:extLst>
          </p:cNvPr>
          <p:cNvSpPr/>
          <p:nvPr/>
        </p:nvSpPr>
        <p:spPr>
          <a:xfrm>
            <a:off x="4595311" y="2794995"/>
            <a:ext cx="566481" cy="503434"/>
          </a:xfrm>
          <a:prstGeom prst="roundRect">
            <a:avLst/>
          </a:prstGeom>
          <a:solidFill>
            <a:schemeClr val="bg2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DC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035ADE5C-1FEC-CD41-8ADC-EB749236F625}"/>
              </a:ext>
            </a:extLst>
          </p:cNvPr>
          <p:cNvSpPr/>
          <p:nvPr/>
        </p:nvSpPr>
        <p:spPr>
          <a:xfrm>
            <a:off x="2278517" y="1714371"/>
            <a:ext cx="3954753" cy="282724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78F4231-1072-6F4D-90DB-C2AC69074E34}"/>
              </a:ext>
            </a:extLst>
          </p:cNvPr>
          <p:cNvSpPr txBox="1"/>
          <p:nvPr/>
        </p:nvSpPr>
        <p:spPr>
          <a:xfrm>
            <a:off x="3993736" y="1460372"/>
            <a:ext cx="3978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>
                    <a:lumMod val="50000"/>
                  </a:schemeClr>
                </a:solidFill>
              </a:rPr>
              <a:t>CODA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810DAC-B1F9-1048-8705-F6461DB527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3727" y="1801888"/>
            <a:ext cx="872233" cy="872233"/>
          </a:xfrm>
          <a:prstGeom prst="rect">
            <a:avLst/>
          </a:prstGeom>
        </p:spPr>
      </p:pic>
      <p:sp>
        <p:nvSpPr>
          <p:cNvPr id="93" name="Oval 92">
            <a:extLst>
              <a:ext uri="{FF2B5EF4-FFF2-40B4-BE49-F238E27FC236}">
                <a16:creationId xmlns:a16="http://schemas.microsoft.com/office/drawing/2014/main" id="{7BBFC283-AAD3-C240-A4BF-D4917277F52B}"/>
              </a:ext>
            </a:extLst>
          </p:cNvPr>
          <p:cNvSpPr/>
          <p:nvPr/>
        </p:nvSpPr>
        <p:spPr>
          <a:xfrm>
            <a:off x="5427994" y="3428201"/>
            <a:ext cx="415498" cy="414890"/>
          </a:xfrm>
          <a:prstGeom prst="ellipse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ET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2C16CD0-5C29-C643-A549-8F19F579FA9A}"/>
              </a:ext>
            </a:extLst>
          </p:cNvPr>
          <p:cNvCxnSpPr>
            <a:stCxn id="52" idx="3"/>
            <a:endCxn id="90" idx="1"/>
          </p:cNvCxnSpPr>
          <p:nvPr/>
        </p:nvCxnSpPr>
        <p:spPr>
          <a:xfrm>
            <a:off x="4404574" y="3041674"/>
            <a:ext cx="190737" cy="50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EB65A79-D15D-954B-89AF-C6F5C06494AA}"/>
              </a:ext>
            </a:extLst>
          </p:cNvPr>
          <p:cNvCxnSpPr>
            <a:cxnSpLocks/>
            <a:stCxn id="90" idx="3"/>
          </p:cNvCxnSpPr>
          <p:nvPr/>
        </p:nvCxnSpPr>
        <p:spPr>
          <a:xfrm flipV="1">
            <a:off x="5161792" y="2385201"/>
            <a:ext cx="283619" cy="6615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82F4A6A-A884-D740-B326-5FEE090D7900}"/>
              </a:ext>
            </a:extLst>
          </p:cNvPr>
          <p:cNvCxnSpPr>
            <a:stCxn id="90" idx="3"/>
            <a:endCxn id="93" idx="1"/>
          </p:cNvCxnSpPr>
          <p:nvPr/>
        </p:nvCxnSpPr>
        <p:spPr>
          <a:xfrm>
            <a:off x="5161792" y="3046712"/>
            <a:ext cx="327050" cy="4422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D9F9D2C9-B448-5544-BA7C-90EADD3964A1}"/>
              </a:ext>
            </a:extLst>
          </p:cNvPr>
          <p:cNvCxnSpPr>
            <a:cxnSpLocks/>
            <a:endCxn id="85" idx="1"/>
          </p:cNvCxnSpPr>
          <p:nvPr/>
        </p:nvCxnSpPr>
        <p:spPr>
          <a:xfrm>
            <a:off x="5925645" y="2411615"/>
            <a:ext cx="547955" cy="630058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7150CA6-E3F0-394B-8EFD-F384B80B84A0}"/>
              </a:ext>
            </a:extLst>
          </p:cNvPr>
          <p:cNvCxnSpPr>
            <a:stCxn id="93" idx="6"/>
            <a:endCxn id="85" idx="1"/>
          </p:cNvCxnSpPr>
          <p:nvPr/>
        </p:nvCxnSpPr>
        <p:spPr>
          <a:xfrm flipV="1">
            <a:off x="5843492" y="3041673"/>
            <a:ext cx="630108" cy="5939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4" name="Picture 93">
            <a:extLst>
              <a:ext uri="{FF2B5EF4-FFF2-40B4-BE49-F238E27FC236}">
                <a16:creationId xmlns:a16="http://schemas.microsoft.com/office/drawing/2014/main" id="{F9E7BE38-B7A4-8A4D-B256-4F15E375B1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98771" y="1792037"/>
            <a:ext cx="872233" cy="872233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8833837D-7590-A048-AC65-C4587CD0D6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00400" y="3559399"/>
            <a:ext cx="872233" cy="872233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F9CC42C-E59E-114C-9EAA-6A804DA950A7}"/>
              </a:ext>
            </a:extLst>
          </p:cNvPr>
          <p:cNvCxnSpPr>
            <a:stCxn id="72" idx="3"/>
          </p:cNvCxnSpPr>
          <p:nvPr/>
        </p:nvCxnSpPr>
        <p:spPr>
          <a:xfrm flipV="1">
            <a:off x="10269373" y="2228153"/>
            <a:ext cx="447933" cy="42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A7C7753-4BB6-6548-A5BC-A606B7075DCF}"/>
              </a:ext>
            </a:extLst>
          </p:cNvPr>
          <p:cNvCxnSpPr>
            <a:stCxn id="16" idx="3"/>
          </p:cNvCxnSpPr>
          <p:nvPr/>
        </p:nvCxnSpPr>
        <p:spPr>
          <a:xfrm flipV="1">
            <a:off x="10269373" y="4008820"/>
            <a:ext cx="447933" cy="42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AF3BBB2D-7CFC-A54A-BCE8-7F5ED7F7D52B}"/>
              </a:ext>
            </a:extLst>
          </p:cNvPr>
          <p:cNvSpPr txBox="1"/>
          <p:nvPr/>
        </p:nvSpPr>
        <p:spPr>
          <a:xfrm>
            <a:off x="7003584" y="2431075"/>
            <a:ext cx="63511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>
                    <a:lumMod val="50000"/>
                  </a:schemeClr>
                </a:solidFill>
              </a:rPr>
              <a:t>VTP payload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A4C52A93-EC05-F24E-8119-03912C664E30}"/>
              </a:ext>
            </a:extLst>
          </p:cNvPr>
          <p:cNvCxnSpPr/>
          <p:nvPr/>
        </p:nvCxnSpPr>
        <p:spPr>
          <a:xfrm>
            <a:off x="7302437" y="2631130"/>
            <a:ext cx="0" cy="257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07725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DBB02F-4051-FA4A-A7A8-F576F67B1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EIC prototype calorimeter SRO application design and configuration</a:t>
            </a:r>
          </a:p>
        </p:txBody>
      </p:sp>
      <p:pic>
        <p:nvPicPr>
          <p:cNvPr id="49" name="Google Shape;342;p22">
            <a:extLst>
              <a:ext uri="{FF2B5EF4-FFF2-40B4-BE49-F238E27FC236}">
                <a16:creationId xmlns:a16="http://schemas.microsoft.com/office/drawing/2014/main" id="{7FC53AA1-083D-9F46-BA7E-62156427497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0141" y="6342075"/>
            <a:ext cx="964406" cy="4286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7F24E-AC09-7B47-8E55-A4496770C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7E845C0-952A-8941-818F-D45329463856}"/>
              </a:ext>
            </a:extLst>
          </p:cNvPr>
          <p:cNvSpPr txBox="1"/>
          <p:nvPr/>
        </p:nvSpPr>
        <p:spPr>
          <a:xfrm>
            <a:off x="1442496" y="1812805"/>
            <a:ext cx="3746538" cy="2970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---</a:t>
            </a:r>
            <a:br>
              <a:rPr lang="en-US" sz="1100" dirty="0"/>
            </a:br>
            <a:r>
              <a:rPr lang="en-US" sz="1100" dirty="0" err="1"/>
              <a:t>io</a:t>
            </a:r>
            <a:r>
              <a:rPr lang="en-US" sz="1100" dirty="0"/>
              <a:t>-services:</a:t>
            </a:r>
            <a:br>
              <a:rPr lang="en-US" sz="1100" dirty="0"/>
            </a:br>
            <a:r>
              <a:rPr lang="en-US" sz="1100" dirty="0"/>
              <a:t>  reader:</a:t>
            </a:r>
            <a:br>
              <a:rPr lang="en-US" sz="1100" dirty="0"/>
            </a:br>
            <a:r>
              <a:rPr lang="en-US" sz="1100" dirty="0"/>
              <a:t>    class: </a:t>
            </a:r>
            <a:r>
              <a:rPr lang="en-US" sz="1100" dirty="0" err="1"/>
              <a:t>org.jlab.ersap.coda.engines.AggFileReaderEngine</a:t>
            </a:r>
            <a:br>
              <a:rPr lang="en-US" sz="1100" dirty="0"/>
            </a:br>
            <a:r>
              <a:rPr lang="en-US" sz="1100" dirty="0"/>
              <a:t>    name: Source</a:t>
            </a:r>
            <a:br>
              <a:rPr lang="en-US" sz="1100" dirty="0"/>
            </a:br>
            <a:r>
              <a:rPr lang="en-US" sz="1100" dirty="0"/>
              <a:t>  writer:</a:t>
            </a:r>
            <a:br>
              <a:rPr lang="en-US" sz="1100" dirty="0"/>
            </a:br>
            <a:r>
              <a:rPr lang="en-US" sz="1100" dirty="0"/>
              <a:t>    class: </a:t>
            </a:r>
            <a:r>
              <a:rPr lang="en-US" sz="1100" dirty="0" err="1"/>
              <a:t>org.jlab.ersap.coda.engines.AggStoreHistogramEngine</a:t>
            </a:r>
            <a:br>
              <a:rPr lang="en-US" sz="1100" dirty="0"/>
            </a:br>
            <a:r>
              <a:rPr lang="en-US" sz="1100" dirty="0"/>
              <a:t>    name: Sync</a:t>
            </a:r>
            <a:br>
              <a:rPr lang="en-US" sz="1100" dirty="0"/>
            </a:br>
            <a:r>
              <a:rPr lang="en-US" sz="1100" dirty="0"/>
              <a:t>services:</a:t>
            </a:r>
            <a:br>
              <a:rPr lang="en-US" sz="1100" dirty="0"/>
            </a:br>
            <a:r>
              <a:rPr lang="en-US" sz="1100" dirty="0"/>
              <a:t>  - class: </a:t>
            </a:r>
            <a:r>
              <a:rPr lang="en-US" sz="1100" dirty="0" err="1"/>
              <a:t>org.jlab.ersap.coda.engines.FAdcIdEngine</a:t>
            </a:r>
            <a:br>
              <a:rPr lang="en-US" sz="1100" dirty="0"/>
            </a:br>
            <a:r>
              <a:rPr lang="en-US" sz="1100" dirty="0"/>
              <a:t>    name: Beam</a:t>
            </a:r>
            <a:br>
              <a:rPr lang="en-US" sz="1100" dirty="0"/>
            </a:br>
            <a:r>
              <a:rPr lang="en-US" sz="1100" i="1" dirty="0"/>
              <a:t>  - class: </a:t>
            </a:r>
            <a:r>
              <a:rPr lang="en-US" sz="1100" i="1" dirty="0" err="1"/>
              <a:t>org.jlab.ersap.coda.engines.FAdcCosmicIdEngine</a:t>
            </a:r>
            <a:br>
              <a:rPr lang="en-US" sz="1100" i="1" dirty="0"/>
            </a:br>
            <a:r>
              <a:rPr lang="en-US" sz="1100" i="1" dirty="0"/>
              <a:t>    name: Cosmic</a:t>
            </a:r>
          </a:p>
          <a:p>
            <a:r>
              <a:rPr lang="en-US" sz="1100" i="1" dirty="0"/>
              <a:t>#  -class: </a:t>
            </a:r>
            <a:r>
              <a:rPr lang="en-US" sz="1100" i="1" dirty="0" err="1"/>
              <a:t>KMeanEvtdentifier</a:t>
            </a:r>
            <a:endParaRPr lang="en-US" sz="1100" i="1" dirty="0"/>
          </a:p>
          <a:p>
            <a:r>
              <a:rPr lang="en-US" sz="1100" i="1" dirty="0"/>
              <a:t>#    name: </a:t>
            </a:r>
            <a:r>
              <a:rPr lang="en-US" sz="1100" i="1" dirty="0" err="1"/>
              <a:t>cppBeam</a:t>
            </a:r>
            <a:endParaRPr lang="en-US" sz="1100" i="1" dirty="0"/>
          </a:p>
          <a:p>
            <a:r>
              <a:rPr lang="en-US" sz="1100" i="1" dirty="0"/>
              <a:t>#    </a:t>
            </a:r>
            <a:r>
              <a:rPr lang="en-US" sz="1100" i="1" dirty="0" err="1"/>
              <a:t>lang</a:t>
            </a:r>
            <a:r>
              <a:rPr lang="en-US" sz="1100" i="1" dirty="0"/>
              <a:t>: </a:t>
            </a:r>
            <a:r>
              <a:rPr lang="en-US" sz="1100" i="1" dirty="0" err="1"/>
              <a:t>cpp</a:t>
            </a:r>
            <a:br>
              <a:rPr lang="en-US" sz="1100" i="1" dirty="0"/>
            </a:br>
            <a:endParaRPr lang="en-US" sz="11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BC7D79C-CC3F-B240-B2F7-907451FD6BEA}"/>
              </a:ext>
            </a:extLst>
          </p:cNvPr>
          <p:cNvSpPr txBox="1"/>
          <p:nvPr/>
        </p:nvSpPr>
        <p:spPr>
          <a:xfrm>
            <a:off x="6688030" y="948544"/>
            <a:ext cx="6001964" cy="601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 configuration:</a:t>
            </a:r>
            <a:br>
              <a:rPr lang="en-US" sz="1100" dirty="0"/>
            </a:br>
            <a:r>
              <a:rPr lang="en-US" sz="1100" dirty="0"/>
              <a:t>  </a:t>
            </a:r>
            <a:r>
              <a:rPr lang="en-US" sz="1100" dirty="0" err="1"/>
              <a:t>io</a:t>
            </a:r>
            <a:r>
              <a:rPr lang="en-US" sz="1100" dirty="0"/>
              <a:t>-services:</a:t>
            </a:r>
            <a:br>
              <a:rPr lang="en-US" sz="1100" dirty="0"/>
            </a:br>
            <a:r>
              <a:rPr lang="en-US" sz="1100" dirty="0"/>
              <a:t>    writer:</a:t>
            </a:r>
            <a:br>
              <a:rPr lang="en-US" sz="1100" dirty="0"/>
            </a:br>
            <a:r>
              <a:rPr lang="en-US" sz="1100" dirty="0"/>
              <a:t>      </a:t>
            </a:r>
            <a:r>
              <a:rPr lang="en-US" sz="1100" dirty="0" err="1"/>
              <a:t>frame_title</a:t>
            </a:r>
            <a:r>
              <a:rPr lang="en-US" sz="1100" dirty="0"/>
              <a:t>: "ERSAP"   </a:t>
            </a:r>
            <a:br>
              <a:rPr lang="en-US" sz="1100" dirty="0"/>
            </a:br>
            <a:r>
              <a:rPr lang="en-US" sz="1100" dirty="0"/>
              <a:t>      </a:t>
            </a:r>
            <a:r>
              <a:rPr lang="en-US" sz="1100" dirty="0" err="1"/>
              <a:t>frame_width</a:t>
            </a:r>
            <a:r>
              <a:rPr lang="en-US" sz="1100" dirty="0"/>
              <a:t>: 1400</a:t>
            </a:r>
            <a:br>
              <a:rPr lang="en-US" sz="1100" dirty="0"/>
            </a:br>
            <a:r>
              <a:rPr lang="en-US" sz="1100" dirty="0"/>
              <a:t>      </a:t>
            </a:r>
            <a:r>
              <a:rPr lang="en-US" sz="1100" dirty="0" err="1"/>
              <a:t>frame_height</a:t>
            </a:r>
            <a:r>
              <a:rPr lang="en-US" sz="1100" dirty="0"/>
              <a:t>: 1200</a:t>
            </a:r>
            <a:br>
              <a:rPr lang="en-US" sz="1100" dirty="0"/>
            </a:br>
            <a:r>
              <a:rPr lang="en-US" sz="1100" dirty="0"/>
              <a:t>      </a:t>
            </a:r>
            <a:r>
              <a:rPr lang="en-US" sz="1100" i="1" dirty="0"/>
              <a:t>#&gt; </a:t>
            </a:r>
            <a:r>
              <a:rPr lang="en-US" sz="1100" i="1" dirty="0" err="1"/>
              <a:t>hist_titles</a:t>
            </a:r>
            <a:r>
              <a:rPr lang="en-US" sz="1100" i="1" dirty="0"/>
              <a:t> is a string containing the list of crate-slot-channel separated by ,</a:t>
            </a:r>
            <a:br>
              <a:rPr lang="en-US" sz="1100" i="1" dirty="0"/>
            </a:br>
            <a:r>
              <a:rPr lang="en-US" sz="1100" i="1" dirty="0"/>
              <a:t>      </a:t>
            </a:r>
            <a:r>
              <a:rPr lang="en-US" sz="1100" dirty="0" err="1"/>
              <a:t>hist_titles</a:t>
            </a:r>
            <a:r>
              <a:rPr lang="en-US" sz="1100" dirty="0"/>
              <a:t>: "1-17-0, 1-17-1, 1-17-2, 1-17-3, 1-17-4, 1-17-5, 1-17-6, 1-17-7, 1-17-8, 1-17-9, 1-17-10, </a:t>
            </a:r>
          </a:p>
          <a:p>
            <a:r>
              <a:rPr lang="en-US" sz="1100" dirty="0"/>
              <a:t>       </a:t>
            </a:r>
            <a:r>
              <a:rPr lang="en-US" sz="1100" dirty="0" err="1"/>
              <a:t>hist_bins</a:t>
            </a:r>
            <a:r>
              <a:rPr lang="en-US" sz="1100" dirty="0"/>
              <a:t>: 100</a:t>
            </a:r>
            <a:br>
              <a:rPr lang="en-US" sz="1100" dirty="0"/>
            </a:br>
            <a:r>
              <a:rPr lang="en-US" sz="1100" dirty="0"/>
              <a:t>      </a:t>
            </a:r>
            <a:r>
              <a:rPr lang="en-US" sz="1100" dirty="0" err="1"/>
              <a:t>hist_min</a:t>
            </a:r>
            <a:r>
              <a:rPr lang="en-US" sz="1100" dirty="0"/>
              <a:t>: 0</a:t>
            </a:r>
            <a:br>
              <a:rPr lang="en-US" sz="1100" dirty="0"/>
            </a:br>
            <a:r>
              <a:rPr lang="en-US" sz="1100" dirty="0"/>
              <a:t>      </a:t>
            </a:r>
            <a:r>
              <a:rPr lang="en-US" sz="1100" dirty="0" err="1"/>
              <a:t>hist_max</a:t>
            </a:r>
            <a:r>
              <a:rPr lang="en-US" sz="1100" dirty="0"/>
              <a:t>: 8000</a:t>
            </a:r>
            <a:br>
              <a:rPr lang="en-US" sz="1100" dirty="0"/>
            </a:br>
            <a:r>
              <a:rPr lang="en-US" sz="1100" dirty="0"/>
              <a:t>      </a:t>
            </a:r>
            <a:r>
              <a:rPr lang="en-US" sz="1100" dirty="0" err="1"/>
              <a:t>scatter_reset</a:t>
            </a:r>
            <a:r>
              <a:rPr lang="en-US" sz="1100" dirty="0"/>
              <a:t>: true</a:t>
            </a:r>
            <a:br>
              <a:rPr lang="en-US" sz="1100" dirty="0"/>
            </a:br>
            <a:r>
              <a:rPr lang="en-US" sz="1100" dirty="0"/>
              <a:t>      </a:t>
            </a:r>
            <a:r>
              <a:rPr lang="en-US" sz="1100" i="1" dirty="0"/>
              <a:t>#&gt; </a:t>
            </a:r>
            <a:r>
              <a:rPr lang="en-US" sz="1100" i="1" dirty="0" err="1"/>
              <a:t>grid_size</a:t>
            </a:r>
            <a:r>
              <a:rPr lang="en-US" sz="1100" i="1" dirty="0"/>
              <a:t> defines a layout for histogram visualization</a:t>
            </a:r>
            <a:br>
              <a:rPr lang="en-US" sz="1100" i="1" dirty="0"/>
            </a:br>
            <a:r>
              <a:rPr lang="en-US" sz="1100" i="1" dirty="0"/>
              <a:t>      #&gt; (e.g. 5 will plot 25 histograms in 5x5 matrix)</a:t>
            </a:r>
            <a:br>
              <a:rPr lang="en-US" sz="1100" i="1" dirty="0"/>
            </a:br>
            <a:r>
              <a:rPr lang="en-US" sz="1100" i="1" dirty="0"/>
              <a:t>      </a:t>
            </a:r>
            <a:r>
              <a:rPr lang="en-US" sz="1100" dirty="0" err="1"/>
              <a:t>grid_size</a:t>
            </a:r>
            <a:r>
              <a:rPr lang="en-US" sz="1100" dirty="0"/>
              <a:t>: 5</a:t>
            </a:r>
            <a:br>
              <a:rPr lang="en-US" sz="1100" dirty="0"/>
            </a:br>
            <a:r>
              <a:rPr lang="en-US" sz="1100" dirty="0"/>
              <a:t>  services:</a:t>
            </a:r>
            <a:br>
              <a:rPr lang="en-US" sz="1100" dirty="0"/>
            </a:br>
            <a:r>
              <a:rPr lang="en-US" sz="1100" dirty="0"/>
              <a:t>    Beam:</a:t>
            </a:r>
            <a:br>
              <a:rPr lang="en-US" sz="1100" dirty="0"/>
            </a:br>
            <a:r>
              <a:rPr lang="en-US" sz="1100" dirty="0"/>
              <a:t>      </a:t>
            </a:r>
            <a:r>
              <a:rPr lang="en-US" sz="1100" dirty="0" err="1"/>
              <a:t>s_window</a:t>
            </a:r>
            <a:r>
              <a:rPr lang="en-US" sz="1100" dirty="0"/>
              <a:t>: 32</a:t>
            </a:r>
            <a:br>
              <a:rPr lang="en-US" sz="1100" dirty="0"/>
            </a:br>
            <a:r>
              <a:rPr lang="en-US" sz="1100" dirty="0"/>
              <a:t>      </a:t>
            </a:r>
            <a:r>
              <a:rPr lang="en-US" sz="1100" dirty="0" err="1"/>
              <a:t>s_step</a:t>
            </a:r>
            <a:r>
              <a:rPr lang="en-US" sz="1100" dirty="0"/>
              <a:t>: 1</a:t>
            </a:r>
            <a:br>
              <a:rPr lang="en-US" sz="1100" dirty="0"/>
            </a:br>
            <a:r>
              <a:rPr lang="en-US" sz="1100" dirty="0"/>
              <a:t>      </a:t>
            </a:r>
            <a:r>
              <a:rPr lang="en-US" sz="1100" dirty="0" err="1"/>
              <a:t>s_hits</a:t>
            </a:r>
            <a:r>
              <a:rPr lang="en-US" sz="1100" dirty="0"/>
              <a:t>: 5</a:t>
            </a:r>
            <a:br>
              <a:rPr lang="en-US" sz="1100" dirty="0"/>
            </a:br>
            <a:r>
              <a:rPr lang="en-US" sz="1100" dirty="0"/>
              <a:t>      </a:t>
            </a:r>
            <a:r>
              <a:rPr lang="en-US" sz="1100" i="1" dirty="0"/>
              <a:t>#      </a:t>
            </a:r>
            <a:r>
              <a:rPr lang="en-US" sz="1100" i="1" dirty="0" err="1"/>
              <a:t>t_slot</a:t>
            </a:r>
            <a:r>
              <a:rPr lang="en-US" sz="1100" i="1" dirty="0"/>
              <a:t>: 17</a:t>
            </a:r>
            <a:br>
              <a:rPr lang="en-US" sz="1100" i="1" dirty="0"/>
            </a:br>
            <a:r>
              <a:rPr lang="en-US" sz="1100" i="1" dirty="0"/>
              <a:t>      #      </a:t>
            </a:r>
            <a:r>
              <a:rPr lang="en-US" sz="1100" i="1" dirty="0" err="1"/>
              <a:t>t_channel</a:t>
            </a:r>
            <a:r>
              <a:rPr lang="en-US" sz="1100" i="1" dirty="0"/>
              <a:t>: 14</a:t>
            </a:r>
            <a:br>
              <a:rPr lang="en-US" sz="1100" i="1" dirty="0"/>
            </a:br>
            <a:r>
              <a:rPr lang="en-US" sz="1100" i="1" dirty="0"/>
              <a:t>      </a:t>
            </a:r>
            <a:r>
              <a:rPr lang="en-US" sz="1100" dirty="0" err="1"/>
              <a:t>b_thr</a:t>
            </a:r>
            <a:r>
              <a:rPr lang="en-US" sz="1100" dirty="0"/>
              <a:t>: 20</a:t>
            </a:r>
            <a:br>
              <a:rPr lang="en-US" sz="1100" dirty="0"/>
            </a:br>
            <a:r>
              <a:rPr lang="en-US" sz="1100" dirty="0"/>
              <a:t>      </a:t>
            </a:r>
            <a:r>
              <a:rPr lang="en-US" sz="1100" dirty="0" err="1"/>
              <a:t>bc_slot</a:t>
            </a:r>
            <a:r>
              <a:rPr lang="en-US" sz="1100" dirty="0"/>
              <a:t>: 17</a:t>
            </a:r>
            <a:br>
              <a:rPr lang="en-US" sz="1100" dirty="0"/>
            </a:br>
            <a:r>
              <a:rPr lang="en-US" sz="1100" dirty="0"/>
              <a:t>      </a:t>
            </a:r>
            <a:r>
              <a:rPr lang="en-US" sz="1100" dirty="0" err="1"/>
              <a:t>bc_channel</a:t>
            </a:r>
            <a:r>
              <a:rPr lang="en-US" sz="1100" dirty="0"/>
              <a:t>: 12</a:t>
            </a:r>
            <a:br>
              <a:rPr lang="en-US" sz="1100" dirty="0"/>
            </a:br>
            <a:r>
              <a:rPr lang="en-US" sz="1100" dirty="0"/>
              <a:t>      </a:t>
            </a:r>
            <a:r>
              <a:rPr lang="en-US" sz="1100" dirty="0" err="1"/>
              <a:t>bc_qmin</a:t>
            </a:r>
            <a:r>
              <a:rPr lang="en-US" sz="1100" dirty="0"/>
              <a:t>: 0</a:t>
            </a:r>
            <a:br>
              <a:rPr lang="en-US" sz="1100" dirty="0"/>
            </a:br>
            <a:r>
              <a:rPr lang="en-US" sz="1100" dirty="0"/>
              <a:t>      </a:t>
            </a:r>
            <a:r>
              <a:rPr lang="en-US" sz="1100" dirty="0" err="1"/>
              <a:t>bc_qmax</a:t>
            </a:r>
            <a:r>
              <a:rPr lang="en-US" sz="1100" dirty="0"/>
              <a:t>: 8000</a:t>
            </a:r>
            <a:br>
              <a:rPr lang="en-US" sz="1100" dirty="0"/>
            </a:br>
            <a:r>
              <a:rPr lang="en-US" sz="1100" dirty="0"/>
              <a:t>    Cosmic:</a:t>
            </a:r>
            <a:br>
              <a:rPr lang="en-US" sz="1100" dirty="0"/>
            </a:br>
            <a:r>
              <a:rPr lang="en-US" sz="1100" dirty="0"/>
              <a:t>      </a:t>
            </a:r>
            <a:r>
              <a:rPr lang="en-US" sz="1100" dirty="0" err="1"/>
              <a:t>s_window</a:t>
            </a:r>
            <a:r>
              <a:rPr lang="en-US" sz="1100" dirty="0"/>
              <a:t>: 32</a:t>
            </a:r>
            <a:br>
              <a:rPr lang="en-US" sz="1100" dirty="0"/>
            </a:br>
            <a:r>
              <a:rPr lang="en-US" sz="1100" dirty="0"/>
              <a:t>      </a:t>
            </a:r>
            <a:r>
              <a:rPr lang="en-US" sz="1100" dirty="0" err="1"/>
              <a:t>s_step</a:t>
            </a:r>
            <a:r>
              <a:rPr lang="en-US" sz="1100" dirty="0"/>
              <a:t>: 1</a:t>
            </a:r>
            <a:br>
              <a:rPr lang="en-US" sz="1100" dirty="0"/>
            </a:br>
            <a:r>
              <a:rPr lang="en-US" sz="1100" dirty="0"/>
              <a:t>      </a:t>
            </a:r>
            <a:r>
              <a:rPr lang="en-US" sz="1100" dirty="0" err="1"/>
              <a:t>s_hits</a:t>
            </a:r>
            <a:r>
              <a:rPr lang="en-US" sz="1100" dirty="0"/>
              <a:t>: 5</a:t>
            </a:r>
            <a:br>
              <a:rPr lang="en-US" sz="1100" dirty="0"/>
            </a:br>
            <a:r>
              <a:rPr lang="en-US" sz="1100" dirty="0"/>
              <a:t>mime-types:</a:t>
            </a:r>
            <a:br>
              <a:rPr lang="en-US" sz="1100" dirty="0"/>
            </a:br>
            <a:r>
              <a:rPr lang="en-US" sz="1100" dirty="0"/>
              <a:t>  - binary/data-</a:t>
            </a:r>
            <a:r>
              <a:rPr lang="en-US" sz="1100" dirty="0" err="1"/>
              <a:t>evio</a:t>
            </a:r>
            <a:br>
              <a:rPr lang="en-US" sz="1100" dirty="0"/>
            </a:br>
            <a:r>
              <a:rPr lang="en-US" sz="1100" dirty="0"/>
              <a:t>  - binary/data-</a:t>
            </a:r>
            <a:r>
              <a:rPr lang="en-US" sz="1100" dirty="0" err="1"/>
              <a:t>jobj</a:t>
            </a:r>
            <a:br>
              <a:rPr lang="en-US" sz="1100" dirty="0"/>
            </a:b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479215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Google Shape;342;p22">
            <a:extLst>
              <a:ext uri="{FF2B5EF4-FFF2-40B4-BE49-F238E27FC236}">
                <a16:creationId xmlns:a16="http://schemas.microsoft.com/office/drawing/2014/main" id="{D31A0B30-FE50-BB4B-82D2-83A6A2488680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6675" y="6253023"/>
            <a:ext cx="964406" cy="4286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3D7D26B-4B0B-BA4C-B4B4-97B42D0E65BB}"/>
              </a:ext>
            </a:extLst>
          </p:cNvPr>
          <p:cNvSpPr txBox="1"/>
          <p:nvPr/>
        </p:nvSpPr>
        <p:spPr>
          <a:xfrm>
            <a:off x="1303885" y="2627133"/>
            <a:ext cx="10093469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a typeface="Arial" charset="0"/>
                <a:cs typeface="Arial" charset="0"/>
              </a:rPr>
              <a:t>“Enable full offline analysis chains to be ported into real-time, and develop frameworks </a:t>
            </a:r>
          </a:p>
          <a:p>
            <a:r>
              <a:rPr lang="en-US" sz="2000" b="1" dirty="0">
                <a:ea typeface="Arial" charset="0"/>
                <a:cs typeface="Arial" charset="0"/>
              </a:rPr>
              <a:t>that allow non-expert offline analysis to design and deploy physics data processing systems.” </a:t>
            </a:r>
          </a:p>
          <a:p>
            <a:endParaRPr lang="en-US" sz="2000" dirty="0">
              <a:ea typeface="Arial" charset="0"/>
              <a:cs typeface="Arial" charset="0"/>
            </a:endParaRPr>
          </a:p>
          <a:p>
            <a:r>
              <a:rPr lang="en-US" sz="1600" dirty="0">
                <a:solidFill>
                  <a:schemeClr val="accent2">
                    <a:lumMod val="50000"/>
                  </a:schemeClr>
                </a:solidFill>
                <a:latin typeface="CMSSBX10"/>
              </a:rPr>
              <a:t>A Roadmap for HEP Software and Computing R&amp;D for the 2020s. HEP Software Foundation, Feb. 2018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785141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C5B135F-4D61-A24C-B3C7-A7E1E3D84F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4202" y="0"/>
            <a:ext cx="6823595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6B18EC9-9DD0-934E-89FC-5DC5EE94C504}"/>
              </a:ext>
            </a:extLst>
          </p:cNvPr>
          <p:cNvSpPr/>
          <p:nvPr/>
        </p:nvSpPr>
        <p:spPr>
          <a:xfrm>
            <a:off x="1957649" y="0"/>
            <a:ext cx="7914640" cy="470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7A29A5-12F2-D34D-87D9-1B6ABB0B8898}"/>
              </a:ext>
            </a:extLst>
          </p:cNvPr>
          <p:cNvSpPr/>
          <p:nvPr/>
        </p:nvSpPr>
        <p:spPr>
          <a:xfrm>
            <a:off x="2553802" y="6526307"/>
            <a:ext cx="7914640" cy="3316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0EDBAD-F62D-0645-B4EA-0EFA33FF4316}"/>
              </a:ext>
            </a:extLst>
          </p:cNvPr>
          <p:cNvSpPr txBox="1"/>
          <p:nvPr/>
        </p:nvSpPr>
        <p:spPr>
          <a:xfrm>
            <a:off x="8492153" y="6408876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Time[ns]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0A201F-9B43-0D42-8B0C-C98266180D21}"/>
              </a:ext>
            </a:extLst>
          </p:cNvPr>
          <p:cNvSpPr txBox="1"/>
          <p:nvPr/>
        </p:nvSpPr>
        <p:spPr>
          <a:xfrm rot="16200000">
            <a:off x="2000926" y="1425389"/>
            <a:ext cx="1475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fADC</a:t>
            </a:r>
            <a:r>
              <a:rPr lang="en-US" dirty="0"/>
              <a:t> Channel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F4AC95-D9F4-2A41-A7CA-6568D59E7B71}"/>
              </a:ext>
            </a:extLst>
          </p:cNvPr>
          <p:cNvSpPr txBox="1">
            <a:spLocks/>
          </p:cNvSpPr>
          <p:nvPr/>
        </p:nvSpPr>
        <p:spPr>
          <a:xfrm>
            <a:off x="492279" y="93177"/>
            <a:ext cx="11672047" cy="4874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/>
              <a:t>Time distribution of hits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1CD14B-DEF2-174E-8AEC-96BAF099CAA4}"/>
              </a:ext>
            </a:extLst>
          </p:cNvPr>
          <p:cNvSpPr/>
          <p:nvPr/>
        </p:nvSpPr>
        <p:spPr>
          <a:xfrm>
            <a:off x="6189785" y="872512"/>
            <a:ext cx="250772" cy="5287128"/>
          </a:xfrm>
          <a:prstGeom prst="rect">
            <a:avLst/>
          </a:prstGeom>
          <a:solidFill>
            <a:schemeClr val="accent1"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0BBA99-31DA-B843-89C7-1212B5311AEB}"/>
              </a:ext>
            </a:extLst>
          </p:cNvPr>
          <p:cNvSpPr txBox="1"/>
          <p:nvPr/>
        </p:nvSpPr>
        <p:spPr>
          <a:xfrm>
            <a:off x="6095999" y="1053352"/>
            <a:ext cx="4764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32nsec</a:t>
            </a:r>
          </a:p>
        </p:txBody>
      </p:sp>
    </p:spTree>
    <p:extLst>
      <p:ext uri="{BB962C8B-B14F-4D97-AF65-F5344CB8AC3E}">
        <p14:creationId xmlns:p14="http://schemas.microsoft.com/office/powerpoint/2010/main" val="982982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1D91A86-2FA0-9442-83F0-59E6DABA54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081" y="0"/>
            <a:ext cx="83198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684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0DF19D6-D1AF-654E-8A3C-1E0F2CB06B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3544" y="0"/>
            <a:ext cx="83449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2409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CF9334-E915-7049-8A5B-35D2C8BD44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0557" y="172720"/>
            <a:ext cx="7610846" cy="654304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50EF544-9A1B-E84C-B80A-91DCBC041685}"/>
              </a:ext>
            </a:extLst>
          </p:cNvPr>
          <p:cNvSpPr/>
          <p:nvPr/>
        </p:nvSpPr>
        <p:spPr>
          <a:xfrm>
            <a:off x="2286000" y="0"/>
            <a:ext cx="7914640" cy="470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Quad Arrow Callout 1">
            <a:extLst>
              <a:ext uri="{FF2B5EF4-FFF2-40B4-BE49-F238E27FC236}">
                <a16:creationId xmlns:a16="http://schemas.microsoft.com/office/drawing/2014/main" id="{783E9ADC-C62D-3044-832F-22128336C596}"/>
              </a:ext>
            </a:extLst>
          </p:cNvPr>
          <p:cNvSpPr/>
          <p:nvPr/>
        </p:nvSpPr>
        <p:spPr>
          <a:xfrm>
            <a:off x="4114800" y="1889760"/>
            <a:ext cx="3992880" cy="3200400"/>
          </a:xfrm>
          <a:prstGeom prst="quadArrowCallout">
            <a:avLst/>
          </a:prstGeom>
          <a:solidFill>
            <a:schemeClr val="accent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236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B2775D5-D703-B24D-90E7-F9C9B081143E}"/>
              </a:ext>
            </a:extLst>
          </p:cNvPr>
          <p:cNvSpPr/>
          <p:nvPr/>
        </p:nvSpPr>
        <p:spPr>
          <a:xfrm>
            <a:off x="6014721" y="376519"/>
            <a:ext cx="6122014" cy="470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7443D73-27D9-3E47-AC5B-D688FB8BFABA}"/>
              </a:ext>
            </a:extLst>
          </p:cNvPr>
          <p:cNvSpPr txBox="1">
            <a:spLocks/>
          </p:cNvSpPr>
          <p:nvPr/>
        </p:nvSpPr>
        <p:spPr>
          <a:xfrm>
            <a:off x="492279" y="93177"/>
            <a:ext cx="11672047" cy="4874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/>
              <a:t>Charge cut effect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018607-926A-0B43-8107-1AC51D6A29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753" y="830175"/>
            <a:ext cx="5154013" cy="513677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03FB97E-B17D-2B4A-A173-2DDE1CBD2026}"/>
              </a:ext>
            </a:extLst>
          </p:cNvPr>
          <p:cNvSpPr/>
          <p:nvPr/>
        </p:nvSpPr>
        <p:spPr>
          <a:xfrm>
            <a:off x="523753" y="830174"/>
            <a:ext cx="5154013" cy="470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35A9E8-A060-7742-BFBE-9BFA470C5752}"/>
              </a:ext>
            </a:extLst>
          </p:cNvPr>
          <p:cNvSpPr txBox="1"/>
          <p:nvPr/>
        </p:nvSpPr>
        <p:spPr>
          <a:xfrm>
            <a:off x="3215373" y="1771468"/>
            <a:ext cx="222849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u="sng" dirty="0"/>
              <a:t>2GeV, TET=50</a:t>
            </a:r>
          </a:p>
          <a:p>
            <a:pPr algn="ctr"/>
            <a:r>
              <a:rPr lang="en-US" sz="600" dirty="0"/>
              <a:t>DESY_stream_134.evt.0</a:t>
            </a:r>
          </a:p>
          <a:p>
            <a:pPr algn="ctr"/>
            <a:endParaRPr lang="en-US" sz="600" dirty="0"/>
          </a:p>
          <a:p>
            <a:pPr algn="ctr"/>
            <a:endParaRPr lang="en-US" sz="6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Total frames                             –  1861687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Empty frames                           – 1807602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Total identified (soft trigger)  – 18774</a:t>
            </a:r>
          </a:p>
          <a:p>
            <a:endParaRPr lang="en-US" sz="900" dirty="0"/>
          </a:p>
          <a:p>
            <a:r>
              <a:rPr lang="en-US" sz="900" dirty="0"/>
              <a:t>97% empty frames</a:t>
            </a:r>
          </a:p>
          <a:p>
            <a:r>
              <a:rPr lang="en-US" sz="900" dirty="0"/>
              <a:t>34.71% identified as beam events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987AD2-1B24-814A-819B-208B56840AA2}"/>
              </a:ext>
            </a:extLst>
          </p:cNvPr>
          <p:cNvSpPr txBox="1"/>
          <p:nvPr/>
        </p:nvSpPr>
        <p:spPr>
          <a:xfrm>
            <a:off x="1871159" y="1162322"/>
            <a:ext cx="26884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 energy/charge cut in the soft trigger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523BAC7-1981-744A-8E41-82530A0298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4721" y="830174"/>
            <a:ext cx="5242534" cy="522503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86C5B43-7215-3F48-BE26-AB7B406C99BD}"/>
              </a:ext>
            </a:extLst>
          </p:cNvPr>
          <p:cNvSpPr/>
          <p:nvPr/>
        </p:nvSpPr>
        <p:spPr>
          <a:xfrm>
            <a:off x="5987130" y="830173"/>
            <a:ext cx="5397652" cy="470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D79DA91-F923-7343-92C8-C2F356218B68}"/>
              </a:ext>
            </a:extLst>
          </p:cNvPr>
          <p:cNvSpPr/>
          <p:nvPr/>
        </p:nvSpPr>
        <p:spPr>
          <a:xfrm flipV="1">
            <a:off x="11163718" y="1300820"/>
            <a:ext cx="373463" cy="47543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BD3107-82BF-7645-88EA-273F11D2A288}"/>
              </a:ext>
            </a:extLst>
          </p:cNvPr>
          <p:cNvSpPr txBox="1"/>
          <p:nvPr/>
        </p:nvSpPr>
        <p:spPr>
          <a:xfrm>
            <a:off x="8766745" y="1870140"/>
            <a:ext cx="2228495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u="sng" dirty="0"/>
              <a:t>2GeV, TET=50</a:t>
            </a:r>
          </a:p>
          <a:p>
            <a:pPr algn="ctr"/>
            <a:r>
              <a:rPr lang="en-US" sz="600" dirty="0"/>
              <a:t>DESY_stream_134.evt.0</a:t>
            </a:r>
          </a:p>
          <a:p>
            <a:pPr algn="ctr"/>
            <a:endParaRPr lang="en-US" sz="600" dirty="0"/>
          </a:p>
          <a:p>
            <a:pPr algn="ctr"/>
            <a:endParaRPr lang="en-US" sz="6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Total frames                             –  1861687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Empty frames                           – 1807602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Total identified (soft trigger)  – 11487</a:t>
            </a:r>
          </a:p>
          <a:p>
            <a:endParaRPr lang="en-US" sz="900" dirty="0"/>
          </a:p>
          <a:p>
            <a:r>
              <a:rPr lang="en-US" sz="900" dirty="0"/>
              <a:t>97% empty frames</a:t>
            </a:r>
          </a:p>
          <a:p>
            <a:r>
              <a:rPr lang="en-US" sz="900" dirty="0"/>
              <a:t>21.24% identified as beam events </a:t>
            </a:r>
          </a:p>
        </p:txBody>
      </p:sp>
    </p:spTree>
    <p:extLst>
      <p:ext uri="{BB962C8B-B14F-4D97-AF65-F5344CB8AC3E}">
        <p14:creationId xmlns:p14="http://schemas.microsoft.com/office/powerpoint/2010/main" val="10482752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C489241-54FD-C04E-8623-0C7481FB2AF0}"/>
              </a:ext>
            </a:extLst>
          </p:cNvPr>
          <p:cNvSpPr/>
          <p:nvPr/>
        </p:nvSpPr>
        <p:spPr>
          <a:xfrm>
            <a:off x="11533020" y="761938"/>
            <a:ext cx="325120" cy="5322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D42C9D7-7662-4C4D-B98B-AF3030D3B155}"/>
              </a:ext>
            </a:extLst>
          </p:cNvPr>
          <p:cNvSpPr txBox="1">
            <a:spLocks/>
          </p:cNvSpPr>
          <p:nvPr/>
        </p:nvSpPr>
        <p:spPr>
          <a:xfrm>
            <a:off x="424099" y="274448"/>
            <a:ext cx="11672047" cy="4874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 err="1"/>
              <a:t>fADC</a:t>
            </a:r>
            <a:r>
              <a:rPr lang="en-US" sz="2000" dirty="0"/>
              <a:t> threshold effects (2GeV) 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8B4C5A81-3268-2243-AB59-8E90FC5413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87551490"/>
              </p:ext>
            </p:extLst>
          </p:nvPr>
        </p:nvGraphicFramePr>
        <p:xfrm>
          <a:off x="504903" y="761938"/>
          <a:ext cx="5054321" cy="36500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C8C5F867-2BD3-0143-85A7-4F4CC8C5D0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9082162"/>
              </p:ext>
            </p:extLst>
          </p:nvPr>
        </p:nvGraphicFramePr>
        <p:xfrm>
          <a:off x="6325649" y="761938"/>
          <a:ext cx="4572000" cy="36500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9D531062-0058-584A-800F-72C8C586BD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9169945"/>
              </p:ext>
            </p:extLst>
          </p:nvPr>
        </p:nvGraphicFramePr>
        <p:xfrm>
          <a:off x="3395567" y="412649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2512155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75A156F-3C51-9A4F-AFBF-E3E2D80774F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6475981"/>
              </p:ext>
            </p:extLst>
          </p:nvPr>
        </p:nvGraphicFramePr>
        <p:xfrm>
          <a:off x="3057602" y="1130551"/>
          <a:ext cx="6156960" cy="4582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E794B374-9A66-6C49-9D2A-8480DDD3854F}"/>
              </a:ext>
            </a:extLst>
          </p:cNvPr>
          <p:cNvSpPr txBox="1">
            <a:spLocks/>
          </p:cNvSpPr>
          <p:nvPr/>
        </p:nvSpPr>
        <p:spPr>
          <a:xfrm>
            <a:off x="492279" y="93177"/>
            <a:ext cx="11672047" cy="4874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/>
              <a:t>Calorimeter response linearity </a:t>
            </a:r>
          </a:p>
        </p:txBody>
      </p:sp>
    </p:spTree>
    <p:extLst>
      <p:ext uri="{BB962C8B-B14F-4D97-AF65-F5344CB8AC3E}">
        <p14:creationId xmlns:p14="http://schemas.microsoft.com/office/powerpoint/2010/main" val="16999674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E5B22C6-7F9F-AC4D-8E44-9CA45B1B877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75752" y="1161456"/>
            <a:ext cx="11758116" cy="40553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B0DE9-EC9C-FB44-9AF8-5FDBB6A4E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Summary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551071-C524-6C46-BDFB-5FE6A4A89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6" name="Google Shape;342;p22">
            <a:extLst>
              <a:ext uri="{FF2B5EF4-FFF2-40B4-BE49-F238E27FC236}">
                <a16:creationId xmlns:a16="http://schemas.microsoft.com/office/drawing/2014/main" id="{6C1D6E2A-9157-A84F-A875-AF086DBD6F03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6404705"/>
            <a:ext cx="964406" cy="4286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80819D6-EF38-D04F-A96D-710396831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919" y="1617698"/>
            <a:ext cx="8464378" cy="3478738"/>
          </a:xfrm>
        </p:spPr>
        <p:txBody>
          <a:bodyPr>
            <a:normAutofit lnSpcReduction="10000"/>
          </a:bodyPr>
          <a:lstStyle/>
          <a:p>
            <a:r>
              <a:rPr lang="en-US" sz="1800" dirty="0">
                <a:solidFill>
                  <a:srgbClr val="002060"/>
                </a:solidFill>
              </a:rPr>
              <a:t>ERSAP is a software LEGO system</a:t>
            </a:r>
          </a:p>
          <a:p>
            <a:pPr lvl="1"/>
            <a:r>
              <a:rPr lang="en-US" sz="1600" dirty="0">
                <a:solidFill>
                  <a:srgbClr val="002060"/>
                </a:solidFill>
              </a:rPr>
              <a:t>Encourages application design based on software artifacts (LEGO bricks)</a:t>
            </a:r>
          </a:p>
          <a:p>
            <a:pPr lvl="2"/>
            <a:r>
              <a:rPr lang="en-US" sz="1400" dirty="0">
                <a:solidFill>
                  <a:srgbClr val="002060"/>
                </a:solidFill>
              </a:rPr>
              <a:t>Easier to understand and develop </a:t>
            </a:r>
          </a:p>
          <a:p>
            <a:pPr lvl="2"/>
            <a:r>
              <a:rPr lang="en-US" sz="1400" dirty="0">
                <a:solidFill>
                  <a:srgbClr val="002060"/>
                </a:solidFill>
              </a:rPr>
              <a:t>Reduced develop-deploy-debug cycle </a:t>
            </a:r>
          </a:p>
          <a:p>
            <a:pPr lvl="2"/>
            <a:r>
              <a:rPr lang="en-US" sz="1400" dirty="0">
                <a:solidFill>
                  <a:srgbClr val="002060"/>
                </a:solidFill>
              </a:rPr>
              <a:t>Easy to migrate to data</a:t>
            </a:r>
          </a:p>
          <a:p>
            <a:pPr lvl="2"/>
            <a:r>
              <a:rPr lang="en-US" sz="1400" dirty="0">
                <a:solidFill>
                  <a:srgbClr val="002060"/>
                </a:solidFill>
              </a:rPr>
              <a:t>Scales independently</a:t>
            </a:r>
          </a:p>
          <a:p>
            <a:pPr lvl="2"/>
            <a:r>
              <a:rPr lang="en-US" sz="1400" dirty="0">
                <a:solidFill>
                  <a:srgbClr val="002060"/>
                </a:solidFill>
              </a:rPr>
              <a:t>Independent optimizations</a:t>
            </a:r>
          </a:p>
          <a:p>
            <a:r>
              <a:rPr lang="en-US" sz="1800" dirty="0">
                <a:solidFill>
                  <a:srgbClr val="002060"/>
                </a:solidFill>
              </a:rPr>
              <a:t>Improves fault isolation</a:t>
            </a:r>
          </a:p>
          <a:p>
            <a:r>
              <a:rPr lang="en-US" sz="1800" dirty="0">
                <a:solidFill>
                  <a:srgbClr val="002060"/>
                </a:solidFill>
              </a:rPr>
              <a:t>Easy to embrace hardware as well as software heterogeneity. </a:t>
            </a:r>
          </a:p>
          <a:p>
            <a:r>
              <a:rPr lang="en-US" sz="1800" dirty="0">
                <a:solidFill>
                  <a:srgbClr val="002060"/>
                </a:solidFill>
              </a:rPr>
              <a:t>Eliminates long term commitment to a single technology stack.</a:t>
            </a:r>
            <a:br>
              <a:rPr lang="en-US" sz="1800" dirty="0">
                <a:solidFill>
                  <a:srgbClr val="002060"/>
                </a:solidFill>
              </a:rPr>
            </a:br>
            <a:endParaRPr lang="en-US" sz="1800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en-US" sz="1800" b="1" i="1" dirty="0">
                <a:solidFill>
                  <a:srgbClr val="002060"/>
                </a:solidFill>
              </a:rPr>
              <a:t>Agile framework that makes easy software evolution over time!</a:t>
            </a:r>
            <a:endParaRPr lang="en-US" sz="18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3879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B0DE9-EC9C-FB44-9AF8-5FDBB6A4E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Current status and future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C11209-AC31-8344-9A0D-DB0AEFF89B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6697" y="1623142"/>
            <a:ext cx="8681606" cy="3949083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/>
              <a:t>ERSAP is a reactive actor/micro-service based data-stream processing framework. </a:t>
            </a:r>
            <a:r>
              <a:rPr lang="en-US" sz="1800" dirty="0">
                <a:hlinkClick r:id="rId3"/>
              </a:rPr>
              <a:t>https://wiki.jlab.org/epsciwiki/index.php/ERSAP</a:t>
            </a:r>
            <a:endParaRPr lang="en-US" sz="1800" dirty="0"/>
          </a:p>
          <a:p>
            <a:r>
              <a:rPr lang="en-US" sz="1800" dirty="0"/>
              <a:t>Combines decade-long experience: CODA,  AFECS and CLARA</a:t>
            </a:r>
          </a:p>
          <a:p>
            <a:pPr lvl="1"/>
            <a:r>
              <a:rPr lang="en-US" sz="1600" u="sng" dirty="0"/>
              <a:t>ERSAP Java</a:t>
            </a:r>
            <a:r>
              <a:rPr lang="en-US" sz="1600" dirty="0"/>
              <a:t> binding, betta release: </a:t>
            </a:r>
            <a:r>
              <a:rPr lang="en-US" sz="1600" dirty="0">
                <a:hlinkClick r:id="rId4"/>
              </a:rPr>
              <a:t>https://github.com/JeffersonLab/ersap-java.git</a:t>
            </a:r>
            <a:endParaRPr lang="en-US" sz="1600" dirty="0"/>
          </a:p>
          <a:p>
            <a:pPr lvl="1"/>
            <a:r>
              <a:rPr lang="en-US" sz="1600" u="sng" dirty="0"/>
              <a:t>ERSAP C++</a:t>
            </a:r>
            <a:r>
              <a:rPr lang="en-US" sz="1600" dirty="0"/>
              <a:t> binding development in progress: </a:t>
            </a:r>
            <a:r>
              <a:rPr lang="en-US" sz="1600" dirty="0">
                <a:hlinkClick r:id="rId4"/>
              </a:rPr>
              <a:t>https://github.com/JeffersonLab/ersap-cpp.git</a:t>
            </a:r>
            <a:endParaRPr lang="en-US" sz="1600" dirty="0"/>
          </a:p>
          <a:p>
            <a:pPr lvl="1"/>
            <a:r>
              <a:rPr lang="en-US" sz="1600" u="sng" dirty="0"/>
              <a:t>ERSAP Python</a:t>
            </a:r>
            <a:r>
              <a:rPr lang="en-US" sz="1600" dirty="0"/>
              <a:t> binding in the design stage</a:t>
            </a:r>
          </a:p>
          <a:p>
            <a:pPr lvl="1"/>
            <a:r>
              <a:rPr lang="en-US" sz="1600" dirty="0"/>
              <a:t>Plans to design </a:t>
            </a:r>
            <a:r>
              <a:rPr lang="en-US" sz="1600" u="sng" dirty="0"/>
              <a:t>ERSAP Julia</a:t>
            </a:r>
            <a:r>
              <a:rPr lang="en-US" sz="1600" dirty="0"/>
              <a:t> binding </a:t>
            </a:r>
          </a:p>
          <a:p>
            <a:r>
              <a:rPr lang="en-US" sz="1800" dirty="0"/>
              <a:t>Many ERSAP engine development projects are in progress</a:t>
            </a:r>
          </a:p>
          <a:p>
            <a:pPr lvl="1"/>
            <a:r>
              <a:rPr lang="en-US" sz="1600" dirty="0"/>
              <a:t>CODA engines: </a:t>
            </a:r>
            <a:r>
              <a:rPr lang="en-US" sz="1600" dirty="0">
                <a:hlinkClick r:id="rId5"/>
              </a:rPr>
              <a:t>https://github.com/JeffersonLab/ersap-coda.git</a:t>
            </a:r>
            <a:endParaRPr lang="en-US" sz="1600" dirty="0"/>
          </a:p>
          <a:p>
            <a:pPr lvl="1"/>
            <a:r>
              <a:rPr lang="en-US" sz="1600" dirty="0"/>
              <a:t>JANA2 based engines: </a:t>
            </a:r>
            <a:r>
              <a:rPr lang="en-US" sz="1600" dirty="0">
                <a:hlinkClick r:id="rId6"/>
              </a:rPr>
              <a:t>https://github.com/JeffersonLab/ersap-jana.git</a:t>
            </a:r>
            <a:endParaRPr lang="en-US" sz="1600" dirty="0"/>
          </a:p>
          <a:p>
            <a:pPr lvl="1"/>
            <a:r>
              <a:rPr lang="en-US" sz="1600" dirty="0" err="1"/>
              <a:t>TriDAS</a:t>
            </a:r>
            <a:r>
              <a:rPr lang="en-US" sz="1600" dirty="0"/>
              <a:t> engines: </a:t>
            </a:r>
            <a:r>
              <a:rPr lang="en-US" sz="1600" dirty="0">
                <a:hlinkClick r:id="rId7"/>
              </a:rPr>
              <a:t>https://github.com/JeffersonLab/ersap-tridas.git</a:t>
            </a:r>
            <a:r>
              <a:rPr lang="en-US" sz="1600" dirty="0"/>
              <a:t>	</a:t>
            </a:r>
          </a:p>
          <a:p>
            <a:pPr lvl="1"/>
            <a:r>
              <a:rPr lang="en-US" sz="1600" dirty="0"/>
              <a:t>CLAS12 AI reconstruction engines </a:t>
            </a:r>
            <a:r>
              <a:rPr lang="en-US" sz="1600" dirty="0">
                <a:hlinkClick r:id="rId4"/>
              </a:rPr>
              <a:t>https://github.com/JeffersonLab/ersap-vtp.git</a:t>
            </a:r>
            <a:endParaRPr lang="en-US" sz="1600" dirty="0"/>
          </a:p>
          <a:p>
            <a:pPr lvl="1"/>
            <a:r>
              <a:rPr lang="en-US" sz="1600" dirty="0"/>
              <a:t>INDRA ASTRA project ML engines</a:t>
            </a:r>
          </a:p>
          <a:p>
            <a:r>
              <a:rPr lang="en-US" sz="1800" dirty="0"/>
              <a:t>Collaborative effort between JLAB Physics and CST divisions.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551071-C524-6C46-BDFB-5FE6A4A89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6" name="Google Shape;342;p22">
            <a:extLst>
              <a:ext uri="{FF2B5EF4-FFF2-40B4-BE49-F238E27FC236}">
                <a16:creationId xmlns:a16="http://schemas.microsoft.com/office/drawing/2014/main" id="{6C1D6E2A-9157-A84F-A875-AF086DBD6F03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5902" y="6404705"/>
            <a:ext cx="964406" cy="428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78927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551071-C524-6C46-BDFB-5FE6A4A89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6" name="Google Shape;342;p22">
            <a:extLst>
              <a:ext uri="{FF2B5EF4-FFF2-40B4-BE49-F238E27FC236}">
                <a16:creationId xmlns:a16="http://schemas.microsoft.com/office/drawing/2014/main" id="{6C1D6E2A-9157-A84F-A875-AF086DBD6F0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02" y="6404705"/>
            <a:ext cx="964406" cy="42862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0BDFBB5-AF5E-0C45-9830-FCD40A91D9D4}"/>
              </a:ext>
            </a:extLst>
          </p:cNvPr>
          <p:cNvSpPr txBox="1"/>
          <p:nvPr/>
        </p:nvSpPr>
        <p:spPr>
          <a:xfrm>
            <a:off x="4559122" y="3155324"/>
            <a:ext cx="30696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chemeClr val="accent5">
                    <a:lumMod val="50000"/>
                  </a:schemeClr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608567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4104" y="1714957"/>
            <a:ext cx="8464378" cy="271848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600" dirty="0">
              <a:solidFill>
                <a:schemeClr val="accent2">
                  <a:lumMod val="50000"/>
                </a:schemeClr>
              </a:solidFill>
              <a:ea typeface="Arial" charset="0"/>
              <a:cs typeface="Arial" charset="0"/>
            </a:endParaRPr>
          </a:p>
          <a:p>
            <a:r>
              <a:rPr lang="en-US" sz="1600" dirty="0"/>
              <a:t>Looking forward to future experiments at the JLAB and EIC</a:t>
            </a:r>
          </a:p>
          <a:p>
            <a:pPr lvl="1"/>
            <a:r>
              <a:rPr lang="en-US" sz="1400" dirty="0"/>
              <a:t>Reevaluate existing readout systems</a:t>
            </a:r>
            <a:r>
              <a:rPr lang="en-US" sz="1200" dirty="0"/>
              <a:t> </a:t>
            </a:r>
            <a:r>
              <a:rPr lang="en-US" sz="1400" dirty="0"/>
              <a:t>and their interface to the back-end </a:t>
            </a:r>
          </a:p>
          <a:p>
            <a:r>
              <a:rPr lang="en-US" sz="1600" dirty="0"/>
              <a:t>Reactive, actor-model based programming model </a:t>
            </a:r>
            <a:endParaRPr lang="en-US" sz="1100" dirty="0"/>
          </a:p>
          <a:p>
            <a:r>
              <a:rPr lang="en-US" sz="1600" dirty="0"/>
              <a:t>Results from ERSAP based pilot applications.</a:t>
            </a:r>
            <a:endParaRPr lang="en-US" sz="14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Google Shape;342;p22">
            <a:extLst>
              <a:ext uri="{FF2B5EF4-FFF2-40B4-BE49-F238E27FC236}">
                <a16:creationId xmlns:a16="http://schemas.microsoft.com/office/drawing/2014/main" id="{D31A0B30-FE50-BB4B-82D2-83A6A2488680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6675" y="6253023"/>
            <a:ext cx="964406" cy="428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26688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Box 138">
            <a:extLst>
              <a:ext uri="{FF2B5EF4-FFF2-40B4-BE49-F238E27FC236}">
                <a16:creationId xmlns:a16="http://schemas.microsoft.com/office/drawing/2014/main" id="{49AC8BCB-F524-7842-BDDE-9DADE84FAB21}"/>
              </a:ext>
            </a:extLst>
          </p:cNvPr>
          <p:cNvSpPr txBox="1"/>
          <p:nvPr/>
        </p:nvSpPr>
        <p:spPr>
          <a:xfrm>
            <a:off x="5232675" y="1364332"/>
            <a:ext cx="199125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Detector reconstruction services (DRS)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Cluster, segment finder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Road finder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614D281-E3DA-7342-9F41-4B06B74557C3}"/>
              </a:ext>
            </a:extLst>
          </p:cNvPr>
          <p:cNvSpPr/>
          <p:nvPr/>
        </p:nvSpPr>
        <p:spPr>
          <a:xfrm>
            <a:off x="3583539" y="1674976"/>
            <a:ext cx="660161" cy="5469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5A75A6-A832-5647-B1C1-A7A0B52E8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279" y="93177"/>
            <a:ext cx="11672047" cy="487490"/>
          </a:xfrm>
        </p:spPr>
        <p:txBody>
          <a:bodyPr>
            <a:normAutofit/>
          </a:bodyPr>
          <a:lstStyle/>
          <a:p>
            <a:r>
              <a:rPr lang="en-US" b="0" dirty="0"/>
              <a:t>Streaming CODA and ERSAP to achieve data stream acquisition and processing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E78553-435F-234D-BE28-98CD8F38E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D069410-C20B-4B4D-BC33-765D16A648BC}"/>
              </a:ext>
            </a:extLst>
          </p:cNvPr>
          <p:cNvSpPr/>
          <p:nvPr/>
        </p:nvSpPr>
        <p:spPr>
          <a:xfrm>
            <a:off x="2076271" y="2201366"/>
            <a:ext cx="743484" cy="45292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Detector 1</a:t>
            </a:r>
          </a:p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Sector 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588E4B4-188B-9241-9895-57341F49DAF4}"/>
              </a:ext>
            </a:extLst>
          </p:cNvPr>
          <p:cNvSpPr/>
          <p:nvPr/>
        </p:nvSpPr>
        <p:spPr>
          <a:xfrm>
            <a:off x="3451078" y="1260504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B1D69FF-0D88-3447-B08E-D42E74636F55}"/>
              </a:ext>
            </a:extLst>
          </p:cNvPr>
          <p:cNvSpPr/>
          <p:nvPr/>
        </p:nvSpPr>
        <p:spPr>
          <a:xfrm>
            <a:off x="3583538" y="1260504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58E9628-F732-3945-9CED-3E1FEBA6C7B0}"/>
              </a:ext>
            </a:extLst>
          </p:cNvPr>
          <p:cNvSpPr/>
          <p:nvPr/>
        </p:nvSpPr>
        <p:spPr>
          <a:xfrm>
            <a:off x="3715998" y="1260504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3C1D92-B5CE-B64A-B572-B0366EB11C0B}"/>
              </a:ext>
            </a:extLst>
          </p:cNvPr>
          <p:cNvSpPr/>
          <p:nvPr/>
        </p:nvSpPr>
        <p:spPr>
          <a:xfrm>
            <a:off x="3980918" y="1260504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C25EC6E-A7A9-464C-877D-B79052C0A532}"/>
              </a:ext>
            </a:extLst>
          </p:cNvPr>
          <p:cNvSpPr/>
          <p:nvPr/>
        </p:nvSpPr>
        <p:spPr>
          <a:xfrm>
            <a:off x="3850597" y="1260504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C14F429-22E2-9346-B7A0-BAEE8C3DEBE0}"/>
              </a:ext>
            </a:extLst>
          </p:cNvPr>
          <p:cNvSpPr/>
          <p:nvPr/>
        </p:nvSpPr>
        <p:spPr>
          <a:xfrm>
            <a:off x="4237292" y="1260504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8EDB0DA-2652-E445-AD1E-E99212076503}"/>
              </a:ext>
            </a:extLst>
          </p:cNvPr>
          <p:cNvSpPr/>
          <p:nvPr/>
        </p:nvSpPr>
        <p:spPr>
          <a:xfrm>
            <a:off x="3378438" y="1196411"/>
            <a:ext cx="1068224" cy="11237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F27C332-BB58-5746-8952-7E94BEA3A502}"/>
              </a:ext>
            </a:extLst>
          </p:cNvPr>
          <p:cNvSpPr/>
          <p:nvPr/>
        </p:nvSpPr>
        <p:spPr>
          <a:xfrm>
            <a:off x="3713859" y="1758297"/>
            <a:ext cx="397380" cy="376014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>
                <a:solidFill>
                  <a:schemeClr val="tx1"/>
                </a:solidFill>
              </a:rPr>
              <a:t>SIS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088DA9C-C0E8-2545-A58B-14CFD1FD8107}"/>
              </a:ext>
            </a:extLst>
          </p:cNvPr>
          <p:cNvSpPr/>
          <p:nvPr/>
        </p:nvSpPr>
        <p:spPr>
          <a:xfrm>
            <a:off x="4111239" y="1260504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2EB2A57-461B-6141-8EC3-8D19691CE30A}"/>
              </a:ext>
            </a:extLst>
          </p:cNvPr>
          <p:cNvSpPr/>
          <p:nvPr/>
        </p:nvSpPr>
        <p:spPr>
          <a:xfrm>
            <a:off x="3583539" y="2997437"/>
            <a:ext cx="660161" cy="5469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73D6696-347F-FE49-AB68-698F8E2F054C}"/>
              </a:ext>
            </a:extLst>
          </p:cNvPr>
          <p:cNvSpPr/>
          <p:nvPr/>
        </p:nvSpPr>
        <p:spPr>
          <a:xfrm>
            <a:off x="3451078" y="2582965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AAD0B16-E6BC-EB4C-8553-D1CA642D96D0}"/>
              </a:ext>
            </a:extLst>
          </p:cNvPr>
          <p:cNvSpPr/>
          <p:nvPr/>
        </p:nvSpPr>
        <p:spPr>
          <a:xfrm>
            <a:off x="3583538" y="2582965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10A0DB9-6244-264E-9228-F905A24D4AA6}"/>
              </a:ext>
            </a:extLst>
          </p:cNvPr>
          <p:cNvSpPr/>
          <p:nvPr/>
        </p:nvSpPr>
        <p:spPr>
          <a:xfrm>
            <a:off x="3715998" y="2582965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A611974-9EA6-9845-A16D-A2A2453EED81}"/>
              </a:ext>
            </a:extLst>
          </p:cNvPr>
          <p:cNvSpPr/>
          <p:nvPr/>
        </p:nvSpPr>
        <p:spPr>
          <a:xfrm>
            <a:off x="3980918" y="2582965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AD0CCDA-916C-6548-A9BF-143992BC2DA5}"/>
              </a:ext>
            </a:extLst>
          </p:cNvPr>
          <p:cNvSpPr/>
          <p:nvPr/>
        </p:nvSpPr>
        <p:spPr>
          <a:xfrm>
            <a:off x="3850597" y="2582965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1351555-1520-8E41-B2CA-1C2C9FDA44C7}"/>
              </a:ext>
            </a:extLst>
          </p:cNvPr>
          <p:cNvSpPr/>
          <p:nvPr/>
        </p:nvSpPr>
        <p:spPr>
          <a:xfrm>
            <a:off x="4237292" y="2582965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2CDE9A8-0A88-E74E-B989-951996FEC570}"/>
              </a:ext>
            </a:extLst>
          </p:cNvPr>
          <p:cNvSpPr/>
          <p:nvPr/>
        </p:nvSpPr>
        <p:spPr>
          <a:xfrm>
            <a:off x="3378438" y="2518872"/>
            <a:ext cx="1068224" cy="11237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7CE7D19-4257-BD41-AD4A-615038AA8AAC}"/>
              </a:ext>
            </a:extLst>
          </p:cNvPr>
          <p:cNvSpPr/>
          <p:nvPr/>
        </p:nvSpPr>
        <p:spPr>
          <a:xfrm>
            <a:off x="3713859" y="3080758"/>
            <a:ext cx="397380" cy="376014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>
                <a:solidFill>
                  <a:schemeClr val="tx1"/>
                </a:solidFill>
              </a:rPr>
              <a:t>SIS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7500C4C-6F33-6845-8DA2-96FB767DA5AA}"/>
              </a:ext>
            </a:extLst>
          </p:cNvPr>
          <p:cNvSpPr/>
          <p:nvPr/>
        </p:nvSpPr>
        <p:spPr>
          <a:xfrm>
            <a:off x="4111239" y="2582965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B51B1636-FE4F-B944-A0EE-4EC6404AA8D5}"/>
              </a:ext>
            </a:extLst>
          </p:cNvPr>
          <p:cNvCxnSpPr/>
          <p:nvPr/>
        </p:nvCxnSpPr>
        <p:spPr>
          <a:xfrm>
            <a:off x="3649769" y="2429142"/>
            <a:ext cx="527701" cy="0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B43061AB-8D9C-F14F-9D5E-F51CE88D6635}"/>
              </a:ext>
            </a:extLst>
          </p:cNvPr>
          <p:cNvSpPr/>
          <p:nvPr/>
        </p:nvSpPr>
        <p:spPr>
          <a:xfrm>
            <a:off x="3583539" y="4375444"/>
            <a:ext cx="660161" cy="5469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124C241-E803-6540-9831-8198853C5836}"/>
              </a:ext>
            </a:extLst>
          </p:cNvPr>
          <p:cNvSpPr/>
          <p:nvPr/>
        </p:nvSpPr>
        <p:spPr>
          <a:xfrm>
            <a:off x="3451078" y="3960972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BDD0D2A-298A-254F-AF1B-86F8CA9138D4}"/>
              </a:ext>
            </a:extLst>
          </p:cNvPr>
          <p:cNvSpPr/>
          <p:nvPr/>
        </p:nvSpPr>
        <p:spPr>
          <a:xfrm>
            <a:off x="3583538" y="3960972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14B97B2-EEFF-DC4F-88A2-CE149C21BA09}"/>
              </a:ext>
            </a:extLst>
          </p:cNvPr>
          <p:cNvSpPr/>
          <p:nvPr/>
        </p:nvSpPr>
        <p:spPr>
          <a:xfrm>
            <a:off x="3715998" y="3960972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4F78D65-E79F-CD4F-BE6C-DFC648C1AA64}"/>
              </a:ext>
            </a:extLst>
          </p:cNvPr>
          <p:cNvSpPr/>
          <p:nvPr/>
        </p:nvSpPr>
        <p:spPr>
          <a:xfrm>
            <a:off x="3980918" y="3960972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D8A51A3-9553-094D-BFE8-D41558CC2E4B}"/>
              </a:ext>
            </a:extLst>
          </p:cNvPr>
          <p:cNvSpPr/>
          <p:nvPr/>
        </p:nvSpPr>
        <p:spPr>
          <a:xfrm>
            <a:off x="3850597" y="3960972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75F343D-B9F8-9149-9109-595CD2A4BDD4}"/>
              </a:ext>
            </a:extLst>
          </p:cNvPr>
          <p:cNvSpPr/>
          <p:nvPr/>
        </p:nvSpPr>
        <p:spPr>
          <a:xfrm>
            <a:off x="4237292" y="3960972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543F4BD-38E6-8E49-A896-519C1002F3A4}"/>
              </a:ext>
            </a:extLst>
          </p:cNvPr>
          <p:cNvSpPr/>
          <p:nvPr/>
        </p:nvSpPr>
        <p:spPr>
          <a:xfrm>
            <a:off x="3378438" y="3896879"/>
            <a:ext cx="1068224" cy="11237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BF0E151-B0D9-2542-873D-1B0839A9C7D1}"/>
              </a:ext>
            </a:extLst>
          </p:cNvPr>
          <p:cNvSpPr/>
          <p:nvPr/>
        </p:nvSpPr>
        <p:spPr>
          <a:xfrm>
            <a:off x="3713859" y="4458765"/>
            <a:ext cx="397380" cy="376014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>
                <a:solidFill>
                  <a:schemeClr val="tx1"/>
                </a:solidFill>
              </a:rPr>
              <a:t>SIS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5C7E5F9-801D-3C48-8DFF-99FDEE54CC2A}"/>
              </a:ext>
            </a:extLst>
          </p:cNvPr>
          <p:cNvSpPr/>
          <p:nvPr/>
        </p:nvSpPr>
        <p:spPr>
          <a:xfrm>
            <a:off x="4111239" y="3960972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A9C55AA-A99B-5F45-A73A-F1DCEF77176E}"/>
              </a:ext>
            </a:extLst>
          </p:cNvPr>
          <p:cNvSpPr/>
          <p:nvPr/>
        </p:nvSpPr>
        <p:spPr>
          <a:xfrm>
            <a:off x="3583539" y="5697905"/>
            <a:ext cx="660161" cy="5469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C9E43B3-E597-E147-8B57-619F402AB7B1}"/>
              </a:ext>
            </a:extLst>
          </p:cNvPr>
          <p:cNvSpPr/>
          <p:nvPr/>
        </p:nvSpPr>
        <p:spPr>
          <a:xfrm>
            <a:off x="3451078" y="5283433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202AA9D-E7B7-9345-8B9D-630F47243524}"/>
              </a:ext>
            </a:extLst>
          </p:cNvPr>
          <p:cNvSpPr/>
          <p:nvPr/>
        </p:nvSpPr>
        <p:spPr>
          <a:xfrm>
            <a:off x="3583538" y="5283433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BD49CAE-559D-7642-A328-726DE82257B9}"/>
              </a:ext>
            </a:extLst>
          </p:cNvPr>
          <p:cNvSpPr/>
          <p:nvPr/>
        </p:nvSpPr>
        <p:spPr>
          <a:xfrm>
            <a:off x="3715998" y="5283433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3525E1B-80B0-4842-BCF1-8665492D36CD}"/>
              </a:ext>
            </a:extLst>
          </p:cNvPr>
          <p:cNvSpPr/>
          <p:nvPr/>
        </p:nvSpPr>
        <p:spPr>
          <a:xfrm>
            <a:off x="3980918" y="5283433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4FB5E5D-ED0B-3640-9202-F2DCC925BD41}"/>
              </a:ext>
            </a:extLst>
          </p:cNvPr>
          <p:cNvSpPr/>
          <p:nvPr/>
        </p:nvSpPr>
        <p:spPr>
          <a:xfrm>
            <a:off x="3850597" y="5283433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11D67CA5-8F43-1F42-BC73-3927BCFBFA43}"/>
              </a:ext>
            </a:extLst>
          </p:cNvPr>
          <p:cNvSpPr/>
          <p:nvPr/>
        </p:nvSpPr>
        <p:spPr>
          <a:xfrm>
            <a:off x="4237292" y="5283433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27F3A92-02AA-8F42-A265-A5040F17234A}"/>
              </a:ext>
            </a:extLst>
          </p:cNvPr>
          <p:cNvSpPr/>
          <p:nvPr/>
        </p:nvSpPr>
        <p:spPr>
          <a:xfrm>
            <a:off x="3378438" y="5219340"/>
            <a:ext cx="1068224" cy="11237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A95ADC1C-85E6-1246-AF51-E6FDEA5BB5B0}"/>
              </a:ext>
            </a:extLst>
          </p:cNvPr>
          <p:cNvSpPr/>
          <p:nvPr/>
        </p:nvSpPr>
        <p:spPr>
          <a:xfrm>
            <a:off x="3713859" y="5781226"/>
            <a:ext cx="397380" cy="376014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>
                <a:solidFill>
                  <a:schemeClr val="tx1"/>
                </a:solidFill>
              </a:rPr>
              <a:t>SIS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D102D04-C42F-E343-8509-5A9298887239}"/>
              </a:ext>
            </a:extLst>
          </p:cNvPr>
          <p:cNvSpPr/>
          <p:nvPr/>
        </p:nvSpPr>
        <p:spPr>
          <a:xfrm>
            <a:off x="4111239" y="5283433"/>
            <a:ext cx="132460" cy="256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0F4D6E5B-8B19-5D49-A885-BE835A0AC25F}"/>
              </a:ext>
            </a:extLst>
          </p:cNvPr>
          <p:cNvCxnSpPr/>
          <p:nvPr/>
        </p:nvCxnSpPr>
        <p:spPr>
          <a:xfrm>
            <a:off x="3649769" y="5129610"/>
            <a:ext cx="527701" cy="0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BB1BACC1-9C7A-794C-982D-5C4D3ACBD040}"/>
              </a:ext>
            </a:extLst>
          </p:cNvPr>
          <p:cNvCxnSpPr>
            <a:cxnSpLocks/>
          </p:cNvCxnSpPr>
          <p:nvPr/>
        </p:nvCxnSpPr>
        <p:spPr>
          <a:xfrm flipH="1">
            <a:off x="4243699" y="1628559"/>
            <a:ext cx="333284" cy="2418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C6267AEA-50DA-6647-9133-70E4824E6199}"/>
              </a:ext>
            </a:extLst>
          </p:cNvPr>
          <p:cNvSpPr txBox="1"/>
          <p:nvPr/>
        </p:nvSpPr>
        <p:spPr>
          <a:xfrm>
            <a:off x="4563279" y="1418733"/>
            <a:ext cx="66236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VTP/FPGA</a:t>
            </a:r>
            <a:endParaRPr lang="en-US" dirty="0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66AE75D4-CB20-214D-BB79-292B31488913}"/>
              </a:ext>
            </a:extLst>
          </p:cNvPr>
          <p:cNvCxnSpPr>
            <a:cxnSpLocks/>
          </p:cNvCxnSpPr>
          <p:nvPr/>
        </p:nvCxnSpPr>
        <p:spPr>
          <a:xfrm flipV="1">
            <a:off x="4563892" y="1620706"/>
            <a:ext cx="35174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C41C4B4F-6E6E-374C-8C3E-92EFF4C3D746}"/>
              </a:ext>
            </a:extLst>
          </p:cNvPr>
          <p:cNvCxnSpPr>
            <a:cxnSpLocks/>
            <a:endCxn id="37" idx="3"/>
          </p:cNvCxnSpPr>
          <p:nvPr/>
        </p:nvCxnSpPr>
        <p:spPr>
          <a:xfrm flipV="1">
            <a:off x="3077278" y="3401706"/>
            <a:ext cx="694776" cy="5659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93B2DED2-5ACC-0544-887C-329844D70D98}"/>
              </a:ext>
            </a:extLst>
          </p:cNvPr>
          <p:cNvCxnSpPr>
            <a:cxnSpLocks/>
          </p:cNvCxnSpPr>
          <p:nvPr/>
        </p:nvCxnSpPr>
        <p:spPr>
          <a:xfrm>
            <a:off x="1613672" y="3956711"/>
            <a:ext cx="148332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49AC8BCB-F524-7842-BDDE-9DADE84FAB21}"/>
              </a:ext>
            </a:extLst>
          </p:cNvPr>
          <p:cNvSpPr txBox="1"/>
          <p:nvPr/>
        </p:nvSpPr>
        <p:spPr>
          <a:xfrm>
            <a:off x="1557522" y="3316250"/>
            <a:ext cx="1596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Stream interface services (SIS)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Runs on FPGA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0 suppression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Electronic noise removal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95ECD959-B1AD-C841-8DA8-45ED3451B113}"/>
              </a:ext>
            </a:extLst>
          </p:cNvPr>
          <p:cNvCxnSpPr>
            <a:cxnSpLocks/>
          </p:cNvCxnSpPr>
          <p:nvPr/>
        </p:nvCxnSpPr>
        <p:spPr>
          <a:xfrm flipH="1">
            <a:off x="4367613" y="1138245"/>
            <a:ext cx="758440" cy="2734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CF2BA45B-E58F-FC46-A51A-7957C2340D85}"/>
              </a:ext>
            </a:extLst>
          </p:cNvPr>
          <p:cNvSpPr txBox="1"/>
          <p:nvPr/>
        </p:nvSpPr>
        <p:spPr>
          <a:xfrm>
            <a:off x="5002140" y="930213"/>
            <a:ext cx="97174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Flash ADCs/TDCs</a:t>
            </a:r>
            <a:endParaRPr lang="en-US" dirty="0"/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AE54432E-83DB-6C40-9321-4F95C11464C4}"/>
              </a:ext>
            </a:extLst>
          </p:cNvPr>
          <p:cNvCxnSpPr>
            <a:cxnSpLocks/>
          </p:cNvCxnSpPr>
          <p:nvPr/>
        </p:nvCxnSpPr>
        <p:spPr>
          <a:xfrm flipV="1">
            <a:off x="5114302" y="1138245"/>
            <a:ext cx="795826" cy="16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FD31EB81-183A-FA46-80CA-11C0D5527237}"/>
              </a:ext>
            </a:extLst>
          </p:cNvPr>
          <p:cNvCxnSpPr>
            <a:cxnSpLocks/>
          </p:cNvCxnSpPr>
          <p:nvPr/>
        </p:nvCxnSpPr>
        <p:spPr>
          <a:xfrm>
            <a:off x="3392946" y="954302"/>
            <a:ext cx="170071" cy="2594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7754BCE2-42F6-AE47-9F91-BD4330BD2BED}"/>
              </a:ext>
            </a:extLst>
          </p:cNvPr>
          <p:cNvSpPr txBox="1"/>
          <p:nvPr/>
        </p:nvSpPr>
        <p:spPr>
          <a:xfrm>
            <a:off x="3367134" y="745420"/>
            <a:ext cx="6632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VXI Crate</a:t>
            </a:r>
            <a:endParaRPr lang="en-US" dirty="0"/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AB09E625-56A4-E24A-8863-704F35FE32C1}"/>
              </a:ext>
            </a:extLst>
          </p:cNvPr>
          <p:cNvCxnSpPr>
            <a:cxnSpLocks/>
          </p:cNvCxnSpPr>
          <p:nvPr/>
        </p:nvCxnSpPr>
        <p:spPr>
          <a:xfrm>
            <a:off x="3398287" y="955940"/>
            <a:ext cx="4929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0AC41A4B-5F7E-244D-94B0-472F0569AE11}"/>
              </a:ext>
            </a:extLst>
          </p:cNvPr>
          <p:cNvSpPr/>
          <p:nvPr/>
        </p:nvSpPr>
        <p:spPr>
          <a:xfrm>
            <a:off x="2076271" y="4903146"/>
            <a:ext cx="743484" cy="45292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Detector N</a:t>
            </a:r>
          </a:p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Sector  N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1C9CC37A-14DC-EA4A-8010-722522F3C888}"/>
              </a:ext>
            </a:extLst>
          </p:cNvPr>
          <p:cNvSpPr/>
          <p:nvPr/>
        </p:nvSpPr>
        <p:spPr>
          <a:xfrm>
            <a:off x="6629407" y="3483190"/>
            <a:ext cx="659551" cy="6332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ERS 1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E5A6DF39-CA07-BC4D-9EA9-7146663CC0B9}"/>
              </a:ext>
            </a:extLst>
          </p:cNvPr>
          <p:cNvSpPr/>
          <p:nvPr/>
        </p:nvSpPr>
        <p:spPr>
          <a:xfrm>
            <a:off x="5703391" y="4537579"/>
            <a:ext cx="624912" cy="31529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EP</a:t>
            </a:r>
          </a:p>
        </p:txBody>
      </p:sp>
      <p:cxnSp>
        <p:nvCxnSpPr>
          <p:cNvPr id="120" name="Elbow Connector 119">
            <a:extLst>
              <a:ext uri="{FF2B5EF4-FFF2-40B4-BE49-F238E27FC236}">
                <a16:creationId xmlns:a16="http://schemas.microsoft.com/office/drawing/2014/main" id="{352A15B3-4821-C241-9572-579BFA692351}"/>
              </a:ext>
            </a:extLst>
          </p:cNvPr>
          <p:cNvCxnSpPr>
            <a:cxnSpLocks/>
            <a:stCxn id="60" idx="6"/>
            <a:endCxn id="136" idx="2"/>
          </p:cNvCxnSpPr>
          <p:nvPr/>
        </p:nvCxnSpPr>
        <p:spPr>
          <a:xfrm flipV="1">
            <a:off x="4111240" y="5195123"/>
            <a:ext cx="773919" cy="77411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Elbow Connector 139">
            <a:extLst>
              <a:ext uri="{FF2B5EF4-FFF2-40B4-BE49-F238E27FC236}">
                <a16:creationId xmlns:a16="http://schemas.microsoft.com/office/drawing/2014/main" id="{20E91CAE-F5D2-4C4B-96A8-DB2E6E53683F}"/>
              </a:ext>
            </a:extLst>
          </p:cNvPr>
          <p:cNvCxnSpPr>
            <a:stCxn id="19" idx="6"/>
          </p:cNvCxnSpPr>
          <p:nvPr/>
        </p:nvCxnSpPr>
        <p:spPr>
          <a:xfrm>
            <a:off x="4111240" y="1946305"/>
            <a:ext cx="784981" cy="44224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Elbow Connector 142">
            <a:extLst>
              <a:ext uri="{FF2B5EF4-FFF2-40B4-BE49-F238E27FC236}">
                <a16:creationId xmlns:a16="http://schemas.microsoft.com/office/drawing/2014/main" id="{5E6598BD-3A6E-EE43-AE64-D12FBB37C53B}"/>
              </a:ext>
            </a:extLst>
          </p:cNvPr>
          <p:cNvCxnSpPr>
            <a:stCxn id="37" idx="6"/>
            <a:endCxn id="117" idx="2"/>
          </p:cNvCxnSpPr>
          <p:nvPr/>
        </p:nvCxnSpPr>
        <p:spPr>
          <a:xfrm flipV="1">
            <a:off x="4111239" y="2485521"/>
            <a:ext cx="771606" cy="78324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Elbow Connector 145">
            <a:extLst>
              <a:ext uri="{FF2B5EF4-FFF2-40B4-BE49-F238E27FC236}">
                <a16:creationId xmlns:a16="http://schemas.microsoft.com/office/drawing/2014/main" id="{E7E37E34-5AD9-9547-8D76-8327FE246AF3}"/>
              </a:ext>
            </a:extLst>
          </p:cNvPr>
          <p:cNvCxnSpPr>
            <a:stCxn id="50" idx="6"/>
          </p:cNvCxnSpPr>
          <p:nvPr/>
        </p:nvCxnSpPr>
        <p:spPr>
          <a:xfrm>
            <a:off x="4111239" y="4646772"/>
            <a:ext cx="771606" cy="47743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Elbow Connector 184">
            <a:extLst>
              <a:ext uri="{FF2B5EF4-FFF2-40B4-BE49-F238E27FC236}">
                <a16:creationId xmlns:a16="http://schemas.microsoft.com/office/drawing/2014/main" id="{02692019-EC0D-024C-A162-212E77860C2C}"/>
              </a:ext>
            </a:extLst>
          </p:cNvPr>
          <p:cNvCxnSpPr>
            <a:cxnSpLocks/>
            <a:stCxn id="134" idx="6"/>
            <a:endCxn id="107" idx="1"/>
          </p:cNvCxnSpPr>
          <p:nvPr/>
        </p:nvCxnSpPr>
        <p:spPr>
          <a:xfrm flipV="1">
            <a:off x="6209808" y="3799799"/>
            <a:ext cx="419598" cy="429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1E616F2-FF79-6D48-B15D-D7B982964885}"/>
              </a:ext>
            </a:extLst>
          </p:cNvPr>
          <p:cNvSpPr/>
          <p:nvPr/>
        </p:nvSpPr>
        <p:spPr>
          <a:xfrm>
            <a:off x="7456350" y="3493567"/>
            <a:ext cx="659551" cy="6332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DRS X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285E1114-31A1-2A4D-AF57-F34B38FD9091}"/>
              </a:ext>
            </a:extLst>
          </p:cNvPr>
          <p:cNvSpPr/>
          <p:nvPr/>
        </p:nvSpPr>
        <p:spPr>
          <a:xfrm>
            <a:off x="8332397" y="4436521"/>
            <a:ext cx="624912" cy="31529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DSTP</a:t>
            </a:r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92F14207-5D9C-7C4C-B8D4-703E5DEA2569}"/>
              </a:ext>
            </a:extLst>
          </p:cNvPr>
          <p:cNvSpPr/>
          <p:nvPr/>
        </p:nvSpPr>
        <p:spPr>
          <a:xfrm>
            <a:off x="8306305" y="3490425"/>
            <a:ext cx="659551" cy="6332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ERS N</a:t>
            </a:r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3D9B256C-C903-6942-AC37-24434BA9CFA4}"/>
              </a:ext>
            </a:extLst>
          </p:cNvPr>
          <p:cNvSpPr/>
          <p:nvPr/>
        </p:nvSpPr>
        <p:spPr>
          <a:xfrm>
            <a:off x="9356013" y="2532165"/>
            <a:ext cx="659551" cy="6332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ANAS 1</a:t>
            </a: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BB22043A-65AA-8640-865B-0676B8B1508C}"/>
              </a:ext>
            </a:extLst>
          </p:cNvPr>
          <p:cNvSpPr/>
          <p:nvPr/>
        </p:nvSpPr>
        <p:spPr>
          <a:xfrm>
            <a:off x="9356013" y="3490425"/>
            <a:ext cx="659551" cy="6332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ANAS 2</a:t>
            </a:r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id="{DE8C9EE2-C594-944E-8E9D-2ABD64352F32}"/>
              </a:ext>
            </a:extLst>
          </p:cNvPr>
          <p:cNvSpPr/>
          <p:nvPr/>
        </p:nvSpPr>
        <p:spPr>
          <a:xfrm>
            <a:off x="9356013" y="4467371"/>
            <a:ext cx="659551" cy="6332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ANAS N</a:t>
            </a:r>
          </a:p>
        </p:txBody>
      </p: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51683A20-733E-B14F-81E2-427FA7FEA958}"/>
              </a:ext>
            </a:extLst>
          </p:cNvPr>
          <p:cNvCxnSpPr>
            <a:stCxn id="107" idx="3"/>
            <a:endCxn id="186" idx="1"/>
          </p:cNvCxnSpPr>
          <p:nvPr/>
        </p:nvCxnSpPr>
        <p:spPr>
          <a:xfrm>
            <a:off x="7288957" y="3799799"/>
            <a:ext cx="167392" cy="10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Arrow Connector 194">
            <a:extLst>
              <a:ext uri="{FF2B5EF4-FFF2-40B4-BE49-F238E27FC236}">
                <a16:creationId xmlns:a16="http://schemas.microsoft.com/office/drawing/2014/main" id="{18A88244-D2FC-6947-A11C-5D817DC10757}"/>
              </a:ext>
            </a:extLst>
          </p:cNvPr>
          <p:cNvCxnSpPr/>
          <p:nvPr/>
        </p:nvCxnSpPr>
        <p:spPr>
          <a:xfrm flipV="1">
            <a:off x="8115900" y="3807033"/>
            <a:ext cx="190404" cy="31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E197BEDE-C00A-9D43-B1F7-EEE602FCFCFA}"/>
              </a:ext>
            </a:extLst>
          </p:cNvPr>
          <p:cNvCxnSpPr>
            <a:stCxn id="188" idx="3"/>
            <a:endCxn id="190" idx="1"/>
          </p:cNvCxnSpPr>
          <p:nvPr/>
        </p:nvCxnSpPr>
        <p:spPr>
          <a:xfrm>
            <a:off x="8965856" y="3807033"/>
            <a:ext cx="3901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Elbow Connector 198">
            <a:extLst>
              <a:ext uri="{FF2B5EF4-FFF2-40B4-BE49-F238E27FC236}">
                <a16:creationId xmlns:a16="http://schemas.microsoft.com/office/drawing/2014/main" id="{685399FC-44E7-4F46-9A70-E77977255585}"/>
              </a:ext>
            </a:extLst>
          </p:cNvPr>
          <p:cNvCxnSpPr>
            <a:cxnSpLocks/>
          </p:cNvCxnSpPr>
          <p:nvPr/>
        </p:nvCxnSpPr>
        <p:spPr>
          <a:xfrm flipV="1">
            <a:off x="8965856" y="2788951"/>
            <a:ext cx="390157" cy="95826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Elbow Connector 200">
            <a:extLst>
              <a:ext uri="{FF2B5EF4-FFF2-40B4-BE49-F238E27FC236}">
                <a16:creationId xmlns:a16="http://schemas.microsoft.com/office/drawing/2014/main" id="{6CCF7FBC-A616-7842-AB37-3EC1859418B1}"/>
              </a:ext>
            </a:extLst>
          </p:cNvPr>
          <p:cNvCxnSpPr>
            <a:cxnSpLocks/>
          </p:cNvCxnSpPr>
          <p:nvPr/>
        </p:nvCxnSpPr>
        <p:spPr>
          <a:xfrm>
            <a:off x="8965856" y="3875401"/>
            <a:ext cx="390157" cy="97694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Arrow Connector 201">
            <a:extLst>
              <a:ext uri="{FF2B5EF4-FFF2-40B4-BE49-F238E27FC236}">
                <a16:creationId xmlns:a16="http://schemas.microsoft.com/office/drawing/2014/main" id="{46A4CA83-2356-BB4B-933C-7161B6154FB9}"/>
              </a:ext>
            </a:extLst>
          </p:cNvPr>
          <p:cNvCxnSpPr>
            <a:cxnSpLocks/>
            <a:endCxn id="107" idx="0"/>
          </p:cNvCxnSpPr>
          <p:nvPr/>
        </p:nvCxnSpPr>
        <p:spPr>
          <a:xfrm flipH="1">
            <a:off x="6959183" y="1817464"/>
            <a:ext cx="532595" cy="16657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2F68B0D5-5839-2442-8FEE-C4C1DA8DC838}"/>
              </a:ext>
            </a:extLst>
          </p:cNvPr>
          <p:cNvCxnSpPr>
            <a:cxnSpLocks/>
          </p:cNvCxnSpPr>
          <p:nvPr/>
        </p:nvCxnSpPr>
        <p:spPr>
          <a:xfrm flipV="1">
            <a:off x="7484903" y="1817464"/>
            <a:ext cx="253066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TextBox 205">
            <a:extLst>
              <a:ext uri="{FF2B5EF4-FFF2-40B4-BE49-F238E27FC236}">
                <a16:creationId xmlns:a16="http://schemas.microsoft.com/office/drawing/2014/main" id="{4064DF9B-F447-8045-B730-AF080CCFBBB6}"/>
              </a:ext>
            </a:extLst>
          </p:cNvPr>
          <p:cNvSpPr txBox="1"/>
          <p:nvPr/>
        </p:nvSpPr>
        <p:spPr>
          <a:xfrm>
            <a:off x="7457645" y="1054934"/>
            <a:ext cx="2743059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Detector reconstruction services (DRS)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Full detector reconstruction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Calibration, alignment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 err="1"/>
              <a:t>Kalman</a:t>
            </a:r>
            <a:r>
              <a:rPr lang="en-US" sz="900" dirty="0"/>
              <a:t> filter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Note: some DRS services  might run on GPGPU/TPU</a:t>
            </a:r>
          </a:p>
        </p:txBody>
      </p:sp>
      <p:cxnSp>
        <p:nvCxnSpPr>
          <p:cNvPr id="208" name="Straight Arrow Connector 207">
            <a:extLst>
              <a:ext uri="{FF2B5EF4-FFF2-40B4-BE49-F238E27FC236}">
                <a16:creationId xmlns:a16="http://schemas.microsoft.com/office/drawing/2014/main" id="{46F2CAED-2485-EB46-BA68-6F806D7394DA}"/>
              </a:ext>
            </a:extLst>
          </p:cNvPr>
          <p:cNvCxnSpPr>
            <a:cxnSpLocks/>
          </p:cNvCxnSpPr>
          <p:nvPr/>
        </p:nvCxnSpPr>
        <p:spPr>
          <a:xfrm flipH="1" flipV="1">
            <a:off x="5795263" y="4834779"/>
            <a:ext cx="415054" cy="7121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0DD4FB35-725C-5D45-B08E-F9D41B7E9CCB}"/>
              </a:ext>
            </a:extLst>
          </p:cNvPr>
          <p:cNvCxnSpPr/>
          <p:nvPr/>
        </p:nvCxnSpPr>
        <p:spPr>
          <a:xfrm>
            <a:off x="6200299" y="5542211"/>
            <a:ext cx="77613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TextBox 211">
            <a:extLst>
              <a:ext uri="{FF2B5EF4-FFF2-40B4-BE49-F238E27FC236}">
                <a16:creationId xmlns:a16="http://schemas.microsoft.com/office/drawing/2014/main" id="{0655EE38-6E14-3B48-8A2C-088A2EA017AA}"/>
              </a:ext>
            </a:extLst>
          </p:cNvPr>
          <p:cNvSpPr txBox="1"/>
          <p:nvPr/>
        </p:nvSpPr>
        <p:spPr>
          <a:xfrm>
            <a:off x="6183388" y="5216241"/>
            <a:ext cx="101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Event persistency</a:t>
            </a:r>
          </a:p>
          <a:p>
            <a:r>
              <a:rPr lang="en-US" sz="900" dirty="0"/>
              <a:t>Raw data</a:t>
            </a:r>
            <a:endParaRPr lang="en-US" dirty="0"/>
          </a:p>
        </p:txBody>
      </p:sp>
      <p:cxnSp>
        <p:nvCxnSpPr>
          <p:cNvPr id="213" name="Straight Arrow Connector 212">
            <a:extLst>
              <a:ext uri="{FF2B5EF4-FFF2-40B4-BE49-F238E27FC236}">
                <a16:creationId xmlns:a16="http://schemas.microsoft.com/office/drawing/2014/main" id="{4A769244-2FFB-9844-A5AF-FB163C6EA9E0}"/>
              </a:ext>
            </a:extLst>
          </p:cNvPr>
          <p:cNvCxnSpPr>
            <a:cxnSpLocks/>
          </p:cNvCxnSpPr>
          <p:nvPr/>
        </p:nvCxnSpPr>
        <p:spPr>
          <a:xfrm flipH="1">
            <a:off x="7582871" y="2599853"/>
            <a:ext cx="251996" cy="8905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>
            <a:extLst>
              <a:ext uri="{FF2B5EF4-FFF2-40B4-BE49-F238E27FC236}">
                <a16:creationId xmlns:a16="http://schemas.microsoft.com/office/drawing/2014/main" id="{6437CB70-16AF-9349-AFA0-AC61F63DF899}"/>
              </a:ext>
            </a:extLst>
          </p:cNvPr>
          <p:cNvCxnSpPr>
            <a:cxnSpLocks/>
          </p:cNvCxnSpPr>
          <p:nvPr/>
        </p:nvCxnSpPr>
        <p:spPr>
          <a:xfrm>
            <a:off x="7834867" y="2599852"/>
            <a:ext cx="9781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TextBox 222">
            <a:extLst>
              <a:ext uri="{FF2B5EF4-FFF2-40B4-BE49-F238E27FC236}">
                <a16:creationId xmlns:a16="http://schemas.microsoft.com/office/drawing/2014/main" id="{36057D24-519B-7644-A7E2-AD6AA4E095B4}"/>
              </a:ext>
            </a:extLst>
          </p:cNvPr>
          <p:cNvSpPr txBox="1"/>
          <p:nvPr/>
        </p:nvSpPr>
        <p:spPr>
          <a:xfrm>
            <a:off x="7694632" y="2112619"/>
            <a:ext cx="164660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Some detectors might need</a:t>
            </a:r>
          </a:p>
          <a:p>
            <a:r>
              <a:rPr lang="en-US" sz="900" dirty="0"/>
              <a:t>other detector’s data to </a:t>
            </a:r>
          </a:p>
          <a:p>
            <a:r>
              <a:rPr lang="en-US" sz="900" dirty="0"/>
              <a:t>complete their reconstruction. </a:t>
            </a:r>
            <a:endParaRPr lang="en-US" dirty="0"/>
          </a:p>
        </p:txBody>
      </p:sp>
      <p:cxnSp>
        <p:nvCxnSpPr>
          <p:cNvPr id="238" name="Straight Arrow Connector 237">
            <a:extLst>
              <a:ext uri="{FF2B5EF4-FFF2-40B4-BE49-F238E27FC236}">
                <a16:creationId xmlns:a16="http://schemas.microsoft.com/office/drawing/2014/main" id="{417941F7-9223-124D-AD64-BD373E2087F0}"/>
              </a:ext>
            </a:extLst>
          </p:cNvPr>
          <p:cNvCxnSpPr>
            <a:cxnSpLocks/>
          </p:cNvCxnSpPr>
          <p:nvPr/>
        </p:nvCxnSpPr>
        <p:spPr>
          <a:xfrm flipV="1">
            <a:off x="6629406" y="4107412"/>
            <a:ext cx="172576" cy="4260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2" name="TextBox 241">
            <a:extLst>
              <a:ext uri="{FF2B5EF4-FFF2-40B4-BE49-F238E27FC236}">
                <a16:creationId xmlns:a16="http://schemas.microsoft.com/office/drawing/2014/main" id="{140C247D-77CE-1F4A-99CD-2BBF9FE72C5F}"/>
              </a:ext>
            </a:extLst>
          </p:cNvPr>
          <p:cNvSpPr txBox="1"/>
          <p:nvPr/>
        </p:nvSpPr>
        <p:spPr>
          <a:xfrm>
            <a:off x="6641015" y="4351043"/>
            <a:ext cx="15632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Event reconstruction services</a:t>
            </a:r>
            <a:endParaRPr lang="en-US" dirty="0"/>
          </a:p>
        </p:txBody>
      </p: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F9037C55-3AF0-B24C-BF4A-AD4C5751EB91}"/>
              </a:ext>
            </a:extLst>
          </p:cNvPr>
          <p:cNvCxnSpPr>
            <a:cxnSpLocks/>
          </p:cNvCxnSpPr>
          <p:nvPr/>
        </p:nvCxnSpPr>
        <p:spPr>
          <a:xfrm>
            <a:off x="6620860" y="4544321"/>
            <a:ext cx="14950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Arrow Connector 245">
            <a:extLst>
              <a:ext uri="{FF2B5EF4-FFF2-40B4-BE49-F238E27FC236}">
                <a16:creationId xmlns:a16="http://schemas.microsoft.com/office/drawing/2014/main" id="{A8891F70-1E67-3D48-9E25-141DBC973F4B}"/>
              </a:ext>
            </a:extLst>
          </p:cNvPr>
          <p:cNvCxnSpPr>
            <a:stCxn id="188" idx="2"/>
            <a:endCxn id="187" idx="0"/>
          </p:cNvCxnSpPr>
          <p:nvPr/>
        </p:nvCxnSpPr>
        <p:spPr>
          <a:xfrm>
            <a:off x="8636081" y="4123641"/>
            <a:ext cx="8773" cy="312880"/>
          </a:xfrm>
          <a:prstGeom prst="straightConnector1">
            <a:avLst/>
          </a:prstGeom>
          <a:ln>
            <a:solidFill>
              <a:srgbClr val="0070C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Arrow Connector 246">
            <a:extLst>
              <a:ext uri="{FF2B5EF4-FFF2-40B4-BE49-F238E27FC236}">
                <a16:creationId xmlns:a16="http://schemas.microsoft.com/office/drawing/2014/main" id="{BEB706A3-71DD-D044-A791-D29AC07962C4}"/>
              </a:ext>
            </a:extLst>
          </p:cNvPr>
          <p:cNvCxnSpPr>
            <a:cxnSpLocks/>
          </p:cNvCxnSpPr>
          <p:nvPr/>
        </p:nvCxnSpPr>
        <p:spPr>
          <a:xfrm flipV="1">
            <a:off x="8204685" y="4742315"/>
            <a:ext cx="172576" cy="4260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TextBox 247">
            <a:extLst>
              <a:ext uri="{FF2B5EF4-FFF2-40B4-BE49-F238E27FC236}">
                <a16:creationId xmlns:a16="http://schemas.microsoft.com/office/drawing/2014/main" id="{5BC5E470-B8B8-AA4A-87C5-754614658B4C}"/>
              </a:ext>
            </a:extLst>
          </p:cNvPr>
          <p:cNvSpPr txBox="1"/>
          <p:nvPr/>
        </p:nvSpPr>
        <p:spPr>
          <a:xfrm>
            <a:off x="7075448" y="4852346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DST persistency</a:t>
            </a:r>
          </a:p>
          <a:p>
            <a:r>
              <a:rPr lang="en-US" sz="900" dirty="0"/>
              <a:t>Reconstructed data</a:t>
            </a:r>
            <a:endParaRPr lang="en-US" dirty="0"/>
          </a:p>
        </p:txBody>
      </p:sp>
      <p:cxnSp>
        <p:nvCxnSpPr>
          <p:cNvPr id="249" name="Straight Connector 248">
            <a:extLst>
              <a:ext uri="{FF2B5EF4-FFF2-40B4-BE49-F238E27FC236}">
                <a16:creationId xmlns:a16="http://schemas.microsoft.com/office/drawing/2014/main" id="{D5A8FB5C-EDFE-F14A-ACE8-5517873F7A19}"/>
              </a:ext>
            </a:extLst>
          </p:cNvPr>
          <p:cNvCxnSpPr>
            <a:cxnSpLocks/>
          </p:cNvCxnSpPr>
          <p:nvPr/>
        </p:nvCxnSpPr>
        <p:spPr>
          <a:xfrm>
            <a:off x="7042152" y="5168331"/>
            <a:ext cx="115705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Arrow Connector 251">
            <a:extLst>
              <a:ext uri="{FF2B5EF4-FFF2-40B4-BE49-F238E27FC236}">
                <a16:creationId xmlns:a16="http://schemas.microsoft.com/office/drawing/2014/main" id="{0A64698F-57F0-F44F-8621-823BBE3F1AC2}"/>
              </a:ext>
            </a:extLst>
          </p:cNvPr>
          <p:cNvCxnSpPr>
            <a:cxnSpLocks/>
          </p:cNvCxnSpPr>
          <p:nvPr/>
        </p:nvCxnSpPr>
        <p:spPr>
          <a:xfrm>
            <a:off x="9266341" y="2109390"/>
            <a:ext cx="182555" cy="4615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69E75BE2-A388-D441-A6E2-C968C761A5BB}"/>
              </a:ext>
            </a:extLst>
          </p:cNvPr>
          <p:cNvCxnSpPr>
            <a:cxnSpLocks/>
          </p:cNvCxnSpPr>
          <p:nvPr/>
        </p:nvCxnSpPr>
        <p:spPr>
          <a:xfrm>
            <a:off x="9266340" y="2109389"/>
            <a:ext cx="89745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TextBox 256">
            <a:extLst>
              <a:ext uri="{FF2B5EF4-FFF2-40B4-BE49-F238E27FC236}">
                <a16:creationId xmlns:a16="http://schemas.microsoft.com/office/drawing/2014/main" id="{9C3D728A-F8D1-CC4D-99B5-C8DE04FB6D22}"/>
              </a:ext>
            </a:extLst>
          </p:cNvPr>
          <p:cNvSpPr txBox="1"/>
          <p:nvPr/>
        </p:nvSpPr>
        <p:spPr>
          <a:xfrm>
            <a:off x="9257795" y="1906581"/>
            <a:ext cx="96372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Analysis services</a:t>
            </a:r>
            <a:endParaRPr lang="en-US" dirty="0"/>
          </a:p>
        </p:txBody>
      </p:sp>
      <p:cxnSp>
        <p:nvCxnSpPr>
          <p:cNvPr id="260" name="Elbow Connector 259">
            <a:extLst>
              <a:ext uri="{FF2B5EF4-FFF2-40B4-BE49-F238E27FC236}">
                <a16:creationId xmlns:a16="http://schemas.microsoft.com/office/drawing/2014/main" id="{037C0488-8A2F-EB4D-996F-D29ED718AA21}"/>
              </a:ext>
            </a:extLst>
          </p:cNvPr>
          <p:cNvCxnSpPr>
            <a:cxnSpLocks/>
          </p:cNvCxnSpPr>
          <p:nvPr/>
        </p:nvCxnSpPr>
        <p:spPr>
          <a:xfrm flipV="1">
            <a:off x="2819756" y="1345962"/>
            <a:ext cx="631323" cy="103913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Elbow Connector 262">
            <a:extLst>
              <a:ext uri="{FF2B5EF4-FFF2-40B4-BE49-F238E27FC236}">
                <a16:creationId xmlns:a16="http://schemas.microsoft.com/office/drawing/2014/main" id="{A317BDC4-DEE5-704F-89CA-2EE4BED67FB5}"/>
              </a:ext>
            </a:extLst>
          </p:cNvPr>
          <p:cNvCxnSpPr>
            <a:cxnSpLocks/>
          </p:cNvCxnSpPr>
          <p:nvPr/>
        </p:nvCxnSpPr>
        <p:spPr>
          <a:xfrm>
            <a:off x="2819756" y="2470560"/>
            <a:ext cx="631323" cy="28332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Arrow Connector 264">
            <a:extLst>
              <a:ext uri="{FF2B5EF4-FFF2-40B4-BE49-F238E27FC236}">
                <a16:creationId xmlns:a16="http://schemas.microsoft.com/office/drawing/2014/main" id="{415AF94B-D962-4445-AC63-AB55FBC912D9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2819756" y="2427830"/>
            <a:ext cx="6089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Elbow Connector 267">
            <a:extLst>
              <a:ext uri="{FF2B5EF4-FFF2-40B4-BE49-F238E27FC236}">
                <a16:creationId xmlns:a16="http://schemas.microsoft.com/office/drawing/2014/main" id="{B4918FA7-7EC5-3B41-98D3-1C94354938D9}"/>
              </a:ext>
            </a:extLst>
          </p:cNvPr>
          <p:cNvCxnSpPr>
            <a:cxnSpLocks/>
          </p:cNvCxnSpPr>
          <p:nvPr/>
        </p:nvCxnSpPr>
        <p:spPr>
          <a:xfrm flipV="1">
            <a:off x="2819756" y="4046430"/>
            <a:ext cx="631323" cy="104045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Elbow Connector 270">
            <a:extLst>
              <a:ext uri="{FF2B5EF4-FFF2-40B4-BE49-F238E27FC236}">
                <a16:creationId xmlns:a16="http://schemas.microsoft.com/office/drawing/2014/main" id="{DCBC7674-51F3-5143-8E56-D4AE095F7BF5}"/>
              </a:ext>
            </a:extLst>
          </p:cNvPr>
          <p:cNvCxnSpPr>
            <a:cxnSpLocks/>
          </p:cNvCxnSpPr>
          <p:nvPr/>
        </p:nvCxnSpPr>
        <p:spPr>
          <a:xfrm>
            <a:off x="2819756" y="5180886"/>
            <a:ext cx="631323" cy="28201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Straight Arrow Connector 272">
            <a:extLst>
              <a:ext uri="{FF2B5EF4-FFF2-40B4-BE49-F238E27FC236}">
                <a16:creationId xmlns:a16="http://schemas.microsoft.com/office/drawing/2014/main" id="{C7C067D4-EE87-D846-826E-CD7F8F09A18B}"/>
              </a:ext>
            </a:extLst>
          </p:cNvPr>
          <p:cNvCxnSpPr>
            <a:stCxn id="97" idx="3"/>
          </p:cNvCxnSpPr>
          <p:nvPr/>
        </p:nvCxnSpPr>
        <p:spPr>
          <a:xfrm flipV="1">
            <a:off x="2819756" y="5124206"/>
            <a:ext cx="631323" cy="5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9" name="Down Arrow 288">
            <a:extLst>
              <a:ext uri="{FF2B5EF4-FFF2-40B4-BE49-F238E27FC236}">
                <a16:creationId xmlns:a16="http://schemas.microsoft.com/office/drawing/2014/main" id="{FAC7B5F6-AB4D-F64C-BE1D-2A641626FAB0}"/>
              </a:ext>
            </a:extLst>
          </p:cNvPr>
          <p:cNvSpPr/>
          <p:nvPr/>
        </p:nvSpPr>
        <p:spPr>
          <a:xfrm>
            <a:off x="3867156" y="2849348"/>
            <a:ext cx="88661" cy="241418"/>
          </a:xfrm>
          <a:prstGeom prst="downArrow">
            <a:avLst/>
          </a:prstGeom>
          <a:solidFill>
            <a:schemeClr val="accent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Down Arrow 289">
            <a:extLst>
              <a:ext uri="{FF2B5EF4-FFF2-40B4-BE49-F238E27FC236}">
                <a16:creationId xmlns:a16="http://schemas.microsoft.com/office/drawing/2014/main" id="{8A17F902-A657-2F40-BFE5-B4777242A04D}"/>
              </a:ext>
            </a:extLst>
          </p:cNvPr>
          <p:cNvSpPr/>
          <p:nvPr/>
        </p:nvSpPr>
        <p:spPr>
          <a:xfrm>
            <a:off x="3865644" y="1523286"/>
            <a:ext cx="88661" cy="241418"/>
          </a:xfrm>
          <a:prstGeom prst="downArrow">
            <a:avLst/>
          </a:prstGeom>
          <a:solidFill>
            <a:schemeClr val="accent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Down Arrow 290">
            <a:extLst>
              <a:ext uri="{FF2B5EF4-FFF2-40B4-BE49-F238E27FC236}">
                <a16:creationId xmlns:a16="http://schemas.microsoft.com/office/drawing/2014/main" id="{DE757480-CFBD-6347-B4A6-45E3E9B69270}"/>
              </a:ext>
            </a:extLst>
          </p:cNvPr>
          <p:cNvSpPr/>
          <p:nvPr/>
        </p:nvSpPr>
        <p:spPr>
          <a:xfrm>
            <a:off x="3874383" y="4221110"/>
            <a:ext cx="88661" cy="241418"/>
          </a:xfrm>
          <a:prstGeom prst="downArrow">
            <a:avLst/>
          </a:prstGeom>
          <a:solidFill>
            <a:schemeClr val="accent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Down Arrow 291">
            <a:extLst>
              <a:ext uri="{FF2B5EF4-FFF2-40B4-BE49-F238E27FC236}">
                <a16:creationId xmlns:a16="http://schemas.microsoft.com/office/drawing/2014/main" id="{A2E07C23-38D9-F441-93F0-20964985FDF7}"/>
              </a:ext>
            </a:extLst>
          </p:cNvPr>
          <p:cNvSpPr/>
          <p:nvPr/>
        </p:nvSpPr>
        <p:spPr>
          <a:xfrm>
            <a:off x="3874382" y="5549423"/>
            <a:ext cx="88661" cy="241418"/>
          </a:xfrm>
          <a:prstGeom prst="downArrow">
            <a:avLst/>
          </a:prstGeom>
          <a:solidFill>
            <a:schemeClr val="accent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TextBox 292">
            <a:extLst>
              <a:ext uri="{FF2B5EF4-FFF2-40B4-BE49-F238E27FC236}">
                <a16:creationId xmlns:a16="http://schemas.microsoft.com/office/drawing/2014/main" id="{3EB5B313-0926-5640-A8AC-896281EC3857}"/>
              </a:ext>
            </a:extLst>
          </p:cNvPr>
          <p:cNvSpPr txBox="1"/>
          <p:nvPr/>
        </p:nvSpPr>
        <p:spPr>
          <a:xfrm>
            <a:off x="5364612" y="5904405"/>
            <a:ext cx="492955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Note: FPGA based ERSAP service’s code base (C++) will be deployed in CPU first  for </a:t>
            </a:r>
          </a:p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       verification and quality control, and only after will be deployed into FPGAs.</a:t>
            </a:r>
          </a:p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       To use existing hardware in a streaming mode data must be reduced while streaming.</a:t>
            </a:r>
          </a:p>
        </p:txBody>
      </p:sp>
      <p:cxnSp>
        <p:nvCxnSpPr>
          <p:cNvPr id="20" name="Straight Arrow Connector 19"/>
          <p:cNvCxnSpPr>
            <a:stCxn id="134" idx="4"/>
            <a:endCxn id="108" idx="0"/>
          </p:cNvCxnSpPr>
          <p:nvPr/>
        </p:nvCxnSpPr>
        <p:spPr>
          <a:xfrm>
            <a:off x="6011119" y="3992099"/>
            <a:ext cx="4729" cy="545481"/>
          </a:xfrm>
          <a:prstGeom prst="straightConnector1">
            <a:avLst/>
          </a:prstGeom>
          <a:ln>
            <a:solidFill>
              <a:srgbClr val="0070C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>
            <a:extLst>
              <a:ext uri="{FF2B5EF4-FFF2-40B4-BE49-F238E27FC236}">
                <a16:creationId xmlns:a16="http://schemas.microsoft.com/office/drawing/2014/main" id="{FA9C55AA-A99B-5F45-A73A-F1DCEF77176E}"/>
              </a:ext>
            </a:extLst>
          </p:cNvPr>
          <p:cNvSpPr/>
          <p:nvPr/>
        </p:nvSpPr>
        <p:spPr>
          <a:xfrm>
            <a:off x="4752525" y="2214193"/>
            <a:ext cx="660161" cy="5469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A95ADC1C-85E6-1246-AF51-E6FDEA5BB5B0}"/>
              </a:ext>
            </a:extLst>
          </p:cNvPr>
          <p:cNvSpPr/>
          <p:nvPr/>
        </p:nvSpPr>
        <p:spPr>
          <a:xfrm>
            <a:off x="4882845" y="2297514"/>
            <a:ext cx="397380" cy="376014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" dirty="0">
                <a:solidFill>
                  <a:schemeClr val="tx1"/>
                </a:solidFill>
              </a:rPr>
              <a:t>DRS</a:t>
            </a:r>
          </a:p>
        </p:txBody>
      </p: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BB1BACC1-9C7A-794C-982D-5C4D3ACBD040}"/>
              </a:ext>
            </a:extLst>
          </p:cNvPr>
          <p:cNvCxnSpPr>
            <a:cxnSpLocks/>
          </p:cNvCxnSpPr>
          <p:nvPr/>
        </p:nvCxnSpPr>
        <p:spPr>
          <a:xfrm>
            <a:off x="4595590" y="1634525"/>
            <a:ext cx="175117" cy="5876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Rectangle 134">
            <a:extLst>
              <a:ext uri="{FF2B5EF4-FFF2-40B4-BE49-F238E27FC236}">
                <a16:creationId xmlns:a16="http://schemas.microsoft.com/office/drawing/2014/main" id="{FA9C55AA-A99B-5F45-A73A-F1DCEF77176E}"/>
              </a:ext>
            </a:extLst>
          </p:cNvPr>
          <p:cNvSpPr/>
          <p:nvPr/>
        </p:nvSpPr>
        <p:spPr>
          <a:xfrm>
            <a:off x="4754838" y="4923795"/>
            <a:ext cx="660161" cy="5469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A95ADC1C-85E6-1246-AF51-E6FDEA5BB5B0}"/>
              </a:ext>
            </a:extLst>
          </p:cNvPr>
          <p:cNvSpPr/>
          <p:nvPr/>
        </p:nvSpPr>
        <p:spPr>
          <a:xfrm>
            <a:off x="4885158" y="5007116"/>
            <a:ext cx="397380" cy="376014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" dirty="0">
                <a:solidFill>
                  <a:schemeClr val="tx1"/>
                </a:solidFill>
              </a:rPr>
              <a:t>DRS</a:t>
            </a:r>
          </a:p>
        </p:txBody>
      </p: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C41C4B4F-6E6E-374C-8C3E-92EFF4C3D746}"/>
              </a:ext>
            </a:extLst>
          </p:cNvPr>
          <p:cNvCxnSpPr>
            <a:cxnSpLocks/>
            <a:endCxn id="117" idx="0"/>
          </p:cNvCxnSpPr>
          <p:nvPr/>
        </p:nvCxnSpPr>
        <p:spPr>
          <a:xfrm flipH="1">
            <a:off x="5081536" y="1855868"/>
            <a:ext cx="179823" cy="4416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93B2DED2-5ACC-0544-887C-329844D70D98}"/>
              </a:ext>
            </a:extLst>
          </p:cNvPr>
          <p:cNvCxnSpPr>
            <a:cxnSpLocks/>
          </p:cNvCxnSpPr>
          <p:nvPr/>
        </p:nvCxnSpPr>
        <p:spPr>
          <a:xfrm>
            <a:off x="5249645" y="1873484"/>
            <a:ext cx="1237642" cy="17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ctangle 120">
            <a:extLst>
              <a:ext uri="{FF2B5EF4-FFF2-40B4-BE49-F238E27FC236}">
                <a16:creationId xmlns:a16="http://schemas.microsoft.com/office/drawing/2014/main" id="{FA9C55AA-A99B-5F45-A73A-F1DCEF77176E}"/>
              </a:ext>
            </a:extLst>
          </p:cNvPr>
          <p:cNvSpPr/>
          <p:nvPr/>
        </p:nvSpPr>
        <p:spPr>
          <a:xfrm>
            <a:off x="4752525" y="3533991"/>
            <a:ext cx="660161" cy="5469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A95ADC1C-85E6-1246-AF51-E6FDEA5BB5B0}"/>
              </a:ext>
            </a:extLst>
          </p:cNvPr>
          <p:cNvSpPr/>
          <p:nvPr/>
        </p:nvSpPr>
        <p:spPr>
          <a:xfrm>
            <a:off x="4882845" y="3617312"/>
            <a:ext cx="397380" cy="376014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" dirty="0">
                <a:solidFill>
                  <a:schemeClr val="tx1"/>
                </a:solidFill>
              </a:rPr>
              <a:t>SRS</a:t>
            </a:r>
          </a:p>
        </p:txBody>
      </p: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C41C4B4F-6E6E-374C-8C3E-92EFF4C3D746}"/>
              </a:ext>
            </a:extLst>
          </p:cNvPr>
          <p:cNvCxnSpPr>
            <a:cxnSpLocks/>
          </p:cNvCxnSpPr>
          <p:nvPr/>
        </p:nvCxnSpPr>
        <p:spPr>
          <a:xfrm>
            <a:off x="5317787" y="3305965"/>
            <a:ext cx="494641" cy="3101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93B2DED2-5ACC-0544-887C-329844D70D98}"/>
              </a:ext>
            </a:extLst>
          </p:cNvPr>
          <p:cNvCxnSpPr>
            <a:cxnSpLocks/>
          </p:cNvCxnSpPr>
          <p:nvPr/>
        </p:nvCxnSpPr>
        <p:spPr>
          <a:xfrm>
            <a:off x="5310038" y="3305966"/>
            <a:ext cx="1237642" cy="17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49AC8BCB-F524-7842-BDDE-9DADE84FAB21}"/>
              </a:ext>
            </a:extLst>
          </p:cNvPr>
          <p:cNvSpPr txBox="1"/>
          <p:nvPr/>
        </p:nvSpPr>
        <p:spPr>
          <a:xfrm>
            <a:off x="5224184" y="2826239"/>
            <a:ext cx="144462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EB service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Geometry matching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Partial software trigger</a:t>
            </a:r>
          </a:p>
        </p:txBody>
      </p:sp>
      <p:cxnSp>
        <p:nvCxnSpPr>
          <p:cNvPr id="5" name="Straight Arrow Connector 4"/>
          <p:cNvCxnSpPr>
            <a:stCxn id="117" idx="4"/>
            <a:endCxn id="122" idx="0"/>
          </p:cNvCxnSpPr>
          <p:nvPr/>
        </p:nvCxnSpPr>
        <p:spPr>
          <a:xfrm>
            <a:off x="5081535" y="2673528"/>
            <a:ext cx="0" cy="9437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stCxn id="136" idx="0"/>
            <a:endCxn id="122" idx="4"/>
          </p:cNvCxnSpPr>
          <p:nvPr/>
        </p:nvCxnSpPr>
        <p:spPr>
          <a:xfrm flipH="1" flipV="1">
            <a:off x="5081536" y="3993326"/>
            <a:ext cx="2313" cy="10137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C6267AEA-50DA-6647-9133-70E4824E6199}"/>
              </a:ext>
            </a:extLst>
          </p:cNvPr>
          <p:cNvSpPr txBox="1"/>
          <p:nvPr/>
        </p:nvSpPr>
        <p:spPr>
          <a:xfrm>
            <a:off x="5229962" y="4160969"/>
            <a:ext cx="7505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FPGA/EJFAT</a:t>
            </a:r>
            <a:endParaRPr lang="en-US" dirty="0"/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66AE75D4-CB20-214D-BB79-292B31488913}"/>
              </a:ext>
            </a:extLst>
          </p:cNvPr>
          <p:cNvCxnSpPr>
            <a:cxnSpLocks/>
          </p:cNvCxnSpPr>
          <p:nvPr/>
        </p:nvCxnSpPr>
        <p:spPr>
          <a:xfrm flipV="1">
            <a:off x="5254465" y="4353193"/>
            <a:ext cx="35174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BB1BACC1-9C7A-794C-982D-5C4D3ACBD040}"/>
              </a:ext>
            </a:extLst>
          </p:cNvPr>
          <p:cNvCxnSpPr>
            <a:cxnSpLocks/>
          </p:cNvCxnSpPr>
          <p:nvPr/>
        </p:nvCxnSpPr>
        <p:spPr>
          <a:xfrm flipH="1" flipV="1">
            <a:off x="5192438" y="4076648"/>
            <a:ext cx="57853" cy="2810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ectangle 132">
            <a:extLst>
              <a:ext uri="{FF2B5EF4-FFF2-40B4-BE49-F238E27FC236}">
                <a16:creationId xmlns:a16="http://schemas.microsoft.com/office/drawing/2014/main" id="{FA9C55AA-A99B-5F45-A73A-F1DCEF77176E}"/>
              </a:ext>
            </a:extLst>
          </p:cNvPr>
          <p:cNvSpPr/>
          <p:nvPr/>
        </p:nvSpPr>
        <p:spPr>
          <a:xfrm>
            <a:off x="5682108" y="3532763"/>
            <a:ext cx="660161" cy="5469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A95ADC1C-85E6-1246-AF51-E6FDEA5BB5B0}"/>
              </a:ext>
            </a:extLst>
          </p:cNvPr>
          <p:cNvSpPr/>
          <p:nvPr/>
        </p:nvSpPr>
        <p:spPr>
          <a:xfrm>
            <a:off x="5812428" y="3616084"/>
            <a:ext cx="397380" cy="376014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" dirty="0">
                <a:solidFill>
                  <a:schemeClr val="tx1"/>
                </a:solidFill>
              </a:rPr>
              <a:t>EBS</a:t>
            </a:r>
          </a:p>
        </p:txBody>
      </p:sp>
      <p:cxnSp>
        <p:nvCxnSpPr>
          <p:cNvPr id="7" name="Straight Arrow Connector 6"/>
          <p:cNvCxnSpPr>
            <a:stCxn id="122" idx="6"/>
            <a:endCxn id="134" idx="2"/>
          </p:cNvCxnSpPr>
          <p:nvPr/>
        </p:nvCxnSpPr>
        <p:spPr>
          <a:xfrm flipV="1">
            <a:off x="5280226" y="3804091"/>
            <a:ext cx="532203" cy="12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id="{C6267AEA-50DA-6647-9133-70E4824E6199}"/>
              </a:ext>
            </a:extLst>
          </p:cNvPr>
          <p:cNvSpPr txBox="1"/>
          <p:nvPr/>
        </p:nvSpPr>
        <p:spPr>
          <a:xfrm>
            <a:off x="4599958" y="2841667"/>
            <a:ext cx="3882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VXS </a:t>
            </a:r>
            <a:endParaRPr lang="en-US" dirty="0"/>
          </a:p>
        </p:txBody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66AE75D4-CB20-214D-BB79-292B31488913}"/>
              </a:ext>
            </a:extLst>
          </p:cNvPr>
          <p:cNvCxnSpPr>
            <a:cxnSpLocks/>
          </p:cNvCxnSpPr>
          <p:nvPr/>
        </p:nvCxnSpPr>
        <p:spPr>
          <a:xfrm flipV="1">
            <a:off x="4614018" y="3043640"/>
            <a:ext cx="35174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BB1BACC1-9C7A-794C-982D-5C4D3ACBD040}"/>
              </a:ext>
            </a:extLst>
          </p:cNvPr>
          <p:cNvCxnSpPr>
            <a:cxnSpLocks/>
          </p:cNvCxnSpPr>
          <p:nvPr/>
        </p:nvCxnSpPr>
        <p:spPr>
          <a:xfrm flipH="1">
            <a:off x="4513889" y="3059833"/>
            <a:ext cx="96006" cy="1879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BB1BACC1-9C7A-794C-982D-5C4D3ACBD040}"/>
              </a:ext>
            </a:extLst>
          </p:cNvPr>
          <p:cNvCxnSpPr>
            <a:cxnSpLocks/>
          </p:cNvCxnSpPr>
          <p:nvPr/>
        </p:nvCxnSpPr>
        <p:spPr>
          <a:xfrm>
            <a:off x="4964651" y="3059080"/>
            <a:ext cx="71491" cy="2192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/>
          <p:nvPr/>
        </p:nvCxnSpPr>
        <p:spPr>
          <a:xfrm flipV="1">
            <a:off x="6328304" y="3891239"/>
            <a:ext cx="301103" cy="824309"/>
          </a:xfrm>
          <a:prstGeom prst="bentConnector3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0" name="Google Shape;342;p22">
            <a:extLst>
              <a:ext uri="{FF2B5EF4-FFF2-40B4-BE49-F238E27FC236}">
                <a16:creationId xmlns:a16="http://schemas.microsoft.com/office/drawing/2014/main" id="{0C22476A-0E59-7D48-97CA-7B5F41FD1C2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2404" y="6404705"/>
            <a:ext cx="964406" cy="428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33644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394501FE-6E6A-8444-B950-F0626FCECD46}"/>
              </a:ext>
            </a:extLst>
          </p:cNvPr>
          <p:cNvSpPr/>
          <p:nvPr/>
        </p:nvSpPr>
        <p:spPr>
          <a:xfrm>
            <a:off x="9222667" y="2142283"/>
            <a:ext cx="603853" cy="138335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6F9BD846-E6E0-2A42-BF33-7C30EE14C07B}"/>
              </a:ext>
            </a:extLst>
          </p:cNvPr>
          <p:cNvSpPr/>
          <p:nvPr/>
        </p:nvSpPr>
        <p:spPr>
          <a:xfrm>
            <a:off x="9165073" y="2065571"/>
            <a:ext cx="603853" cy="138335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0FB1D9-2628-D74D-8417-80279AF3A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/>
          <a:lstStyle/>
          <a:p>
            <a:r>
              <a:rPr lang="en-US" b="0" dirty="0"/>
              <a:t>Hardware vs. software event identification </a:t>
            </a:r>
          </a:p>
        </p:txBody>
      </p:sp>
      <p:sp>
        <p:nvSpPr>
          <p:cNvPr id="123" name="Rounded Rectangle 122">
            <a:extLst>
              <a:ext uri="{FF2B5EF4-FFF2-40B4-BE49-F238E27FC236}">
                <a16:creationId xmlns:a16="http://schemas.microsoft.com/office/drawing/2014/main" id="{F01A018A-114A-274B-9C7B-474EDABB3157}"/>
              </a:ext>
            </a:extLst>
          </p:cNvPr>
          <p:cNvSpPr/>
          <p:nvPr/>
        </p:nvSpPr>
        <p:spPr>
          <a:xfrm>
            <a:off x="2890927" y="3167690"/>
            <a:ext cx="1214438" cy="1222060"/>
          </a:xfrm>
          <a:prstGeom prst="roundRect">
            <a:avLst/>
          </a:prstGeom>
          <a:solidFill>
            <a:schemeClr val="accent5">
              <a:lumMod val="5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 </a:t>
            </a:r>
          </a:p>
        </p:txBody>
      </p:sp>
      <p:sp>
        <p:nvSpPr>
          <p:cNvPr id="125" name="Rounded Rectangle 124">
            <a:extLst>
              <a:ext uri="{FF2B5EF4-FFF2-40B4-BE49-F238E27FC236}">
                <a16:creationId xmlns:a16="http://schemas.microsoft.com/office/drawing/2014/main" id="{7B31762F-A0C6-614E-B234-ACA7BC2E0D7F}"/>
              </a:ext>
            </a:extLst>
          </p:cNvPr>
          <p:cNvSpPr/>
          <p:nvPr/>
        </p:nvSpPr>
        <p:spPr>
          <a:xfrm>
            <a:off x="1169275" y="1933661"/>
            <a:ext cx="701749" cy="2574780"/>
          </a:xfrm>
          <a:prstGeom prst="roundRect">
            <a:avLst/>
          </a:prstGeom>
          <a:solidFill>
            <a:schemeClr val="accent5">
              <a:lumMod val="50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TS</a:t>
            </a:r>
          </a:p>
        </p:txBody>
      </p: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5F85DCDF-00EB-624B-A450-1182F6A79EC4}"/>
              </a:ext>
            </a:extLst>
          </p:cNvPr>
          <p:cNvCxnSpPr/>
          <p:nvPr/>
        </p:nvCxnSpPr>
        <p:spPr>
          <a:xfrm>
            <a:off x="510056" y="2192025"/>
            <a:ext cx="6592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87B07E66-2804-5D44-885C-F3DCA68D4F95}"/>
              </a:ext>
            </a:extLst>
          </p:cNvPr>
          <p:cNvCxnSpPr/>
          <p:nvPr/>
        </p:nvCxnSpPr>
        <p:spPr>
          <a:xfrm>
            <a:off x="510056" y="2323160"/>
            <a:ext cx="6592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94EA889E-FA2B-A148-923F-28315E68EC1F}"/>
              </a:ext>
            </a:extLst>
          </p:cNvPr>
          <p:cNvCxnSpPr/>
          <p:nvPr/>
        </p:nvCxnSpPr>
        <p:spPr>
          <a:xfrm>
            <a:off x="510056" y="2635824"/>
            <a:ext cx="6592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>
            <a:extLst>
              <a:ext uri="{FF2B5EF4-FFF2-40B4-BE49-F238E27FC236}">
                <a16:creationId xmlns:a16="http://schemas.microsoft.com/office/drawing/2014/main" id="{FD564EB0-A14F-D24F-82A8-2BA3E259F4D0}"/>
              </a:ext>
            </a:extLst>
          </p:cNvPr>
          <p:cNvSpPr txBox="1"/>
          <p:nvPr/>
        </p:nvSpPr>
        <p:spPr>
          <a:xfrm>
            <a:off x="158079" y="2240985"/>
            <a:ext cx="3161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L1</a:t>
            </a:r>
          </a:p>
        </p:txBody>
      </p: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8B9E2221-21B9-FC46-9AA8-EC1262B92C86}"/>
              </a:ext>
            </a:extLst>
          </p:cNvPr>
          <p:cNvCxnSpPr>
            <a:cxnSpLocks/>
          </p:cNvCxnSpPr>
          <p:nvPr/>
        </p:nvCxnSpPr>
        <p:spPr>
          <a:xfrm flipH="1">
            <a:off x="510056" y="3072680"/>
            <a:ext cx="6592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8E5B63DF-9B0A-D941-8FA6-B2FA1CF9AD89}"/>
              </a:ext>
            </a:extLst>
          </p:cNvPr>
          <p:cNvCxnSpPr/>
          <p:nvPr/>
        </p:nvCxnSpPr>
        <p:spPr>
          <a:xfrm>
            <a:off x="510056" y="3247756"/>
            <a:ext cx="6592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>
            <a:extLst>
              <a:ext uri="{FF2B5EF4-FFF2-40B4-BE49-F238E27FC236}">
                <a16:creationId xmlns:a16="http://schemas.microsoft.com/office/drawing/2014/main" id="{08E29391-B34E-4A44-B9F6-C607795B820F}"/>
              </a:ext>
            </a:extLst>
          </p:cNvPr>
          <p:cNvSpPr txBox="1"/>
          <p:nvPr/>
        </p:nvSpPr>
        <p:spPr>
          <a:xfrm>
            <a:off x="158079" y="3016724"/>
            <a:ext cx="3161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L2</a:t>
            </a:r>
          </a:p>
        </p:txBody>
      </p: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B25EF6A1-1CEF-544D-BCC8-35FC8AC1EEBB}"/>
              </a:ext>
            </a:extLst>
          </p:cNvPr>
          <p:cNvCxnSpPr>
            <a:cxnSpLocks/>
          </p:cNvCxnSpPr>
          <p:nvPr/>
        </p:nvCxnSpPr>
        <p:spPr>
          <a:xfrm flipH="1">
            <a:off x="510056" y="3708035"/>
            <a:ext cx="6592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2C8183CE-8609-6C4C-94B0-2132DBD0E19E}"/>
              </a:ext>
            </a:extLst>
          </p:cNvPr>
          <p:cNvCxnSpPr>
            <a:cxnSpLocks/>
          </p:cNvCxnSpPr>
          <p:nvPr/>
        </p:nvCxnSpPr>
        <p:spPr>
          <a:xfrm>
            <a:off x="510056" y="3883111"/>
            <a:ext cx="6592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>
            <a:extLst>
              <a:ext uri="{FF2B5EF4-FFF2-40B4-BE49-F238E27FC236}">
                <a16:creationId xmlns:a16="http://schemas.microsoft.com/office/drawing/2014/main" id="{4CED07CB-7FEA-F04C-8301-C3B2BB909E04}"/>
              </a:ext>
            </a:extLst>
          </p:cNvPr>
          <p:cNvSpPr txBox="1"/>
          <p:nvPr/>
        </p:nvSpPr>
        <p:spPr>
          <a:xfrm>
            <a:off x="158079" y="3652079"/>
            <a:ext cx="3161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L3</a:t>
            </a:r>
          </a:p>
        </p:txBody>
      </p: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873F8E53-9EE9-DC43-8871-B2868F3A5722}"/>
              </a:ext>
            </a:extLst>
          </p:cNvPr>
          <p:cNvCxnSpPr>
            <a:cxnSpLocks/>
          </p:cNvCxnSpPr>
          <p:nvPr/>
        </p:nvCxnSpPr>
        <p:spPr>
          <a:xfrm>
            <a:off x="1011447" y="2395129"/>
            <a:ext cx="0" cy="18748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6CFEE21F-ADAB-CA43-8C08-6543FA88601C}"/>
              </a:ext>
            </a:extLst>
          </p:cNvPr>
          <p:cNvSpPr/>
          <p:nvPr/>
        </p:nvSpPr>
        <p:spPr>
          <a:xfrm>
            <a:off x="2799416" y="3286381"/>
            <a:ext cx="1214438" cy="1222060"/>
          </a:xfrm>
          <a:prstGeom prst="roundRect">
            <a:avLst/>
          </a:prstGeom>
          <a:solidFill>
            <a:schemeClr val="accent5">
              <a:lumMod val="5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FE</a:t>
            </a:r>
          </a:p>
          <a:p>
            <a:pPr algn="ctr"/>
            <a:r>
              <a:rPr lang="en-US" sz="1100" dirty="0"/>
              <a:t>Modules</a:t>
            </a:r>
          </a:p>
        </p:txBody>
      </p: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1DAC8672-B77D-764C-A8FA-C7463F77E1AA}"/>
              </a:ext>
            </a:extLst>
          </p:cNvPr>
          <p:cNvCxnSpPr/>
          <p:nvPr/>
        </p:nvCxnSpPr>
        <p:spPr>
          <a:xfrm>
            <a:off x="1871024" y="3424877"/>
            <a:ext cx="92839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>
            <a:extLst>
              <a:ext uri="{FF2B5EF4-FFF2-40B4-BE49-F238E27FC236}">
                <a16:creationId xmlns:a16="http://schemas.microsoft.com/office/drawing/2014/main" id="{1E229FDC-F4AD-D343-BE61-6EE477090EFE}"/>
              </a:ext>
            </a:extLst>
          </p:cNvPr>
          <p:cNvSpPr txBox="1"/>
          <p:nvPr/>
        </p:nvSpPr>
        <p:spPr>
          <a:xfrm>
            <a:off x="1957552" y="3194045"/>
            <a:ext cx="62388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L1 accept</a:t>
            </a:r>
          </a:p>
        </p:txBody>
      </p: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C9E614C8-02C5-BE48-99F1-D0F63C320334}"/>
              </a:ext>
            </a:extLst>
          </p:cNvPr>
          <p:cNvCxnSpPr/>
          <p:nvPr/>
        </p:nvCxnSpPr>
        <p:spPr>
          <a:xfrm>
            <a:off x="1866257" y="3648716"/>
            <a:ext cx="92839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id="{0A7A1027-5206-8348-AF17-C6D3D740868C}"/>
              </a:ext>
            </a:extLst>
          </p:cNvPr>
          <p:cNvSpPr txBox="1"/>
          <p:nvPr/>
        </p:nvSpPr>
        <p:spPr>
          <a:xfrm>
            <a:off x="1952785" y="3417884"/>
            <a:ext cx="62388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L2 accept</a:t>
            </a:r>
          </a:p>
        </p:txBody>
      </p: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A90C86EF-0C8F-F046-B2AF-0EE83DA1B118}"/>
              </a:ext>
            </a:extLst>
          </p:cNvPr>
          <p:cNvCxnSpPr/>
          <p:nvPr/>
        </p:nvCxnSpPr>
        <p:spPr>
          <a:xfrm>
            <a:off x="1868641" y="3872555"/>
            <a:ext cx="92839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142">
            <a:extLst>
              <a:ext uri="{FF2B5EF4-FFF2-40B4-BE49-F238E27FC236}">
                <a16:creationId xmlns:a16="http://schemas.microsoft.com/office/drawing/2014/main" id="{FB44D739-9E1B-D642-B9D0-AE0B00DE7AF2}"/>
              </a:ext>
            </a:extLst>
          </p:cNvPr>
          <p:cNvSpPr txBox="1"/>
          <p:nvPr/>
        </p:nvSpPr>
        <p:spPr>
          <a:xfrm>
            <a:off x="1955169" y="3641723"/>
            <a:ext cx="62388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L3 accept</a:t>
            </a:r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04966DFF-ACBB-AC4E-B589-7A671B16049A}"/>
              </a:ext>
            </a:extLst>
          </p:cNvPr>
          <p:cNvCxnSpPr/>
          <p:nvPr/>
        </p:nvCxnSpPr>
        <p:spPr>
          <a:xfrm>
            <a:off x="1870388" y="4110380"/>
            <a:ext cx="92839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>
            <a:extLst>
              <a:ext uri="{FF2B5EF4-FFF2-40B4-BE49-F238E27FC236}">
                <a16:creationId xmlns:a16="http://schemas.microsoft.com/office/drawing/2014/main" id="{D7143E2F-03D1-4642-8552-AE06719D72FC}"/>
              </a:ext>
            </a:extLst>
          </p:cNvPr>
          <p:cNvSpPr txBox="1"/>
          <p:nvPr/>
        </p:nvSpPr>
        <p:spPr>
          <a:xfrm>
            <a:off x="1956916" y="3879548"/>
            <a:ext cx="51488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    clear</a:t>
            </a: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32342CB9-BADC-9743-B83F-9E77F5DC58F6}"/>
              </a:ext>
            </a:extLst>
          </p:cNvPr>
          <p:cNvCxnSpPr/>
          <p:nvPr/>
        </p:nvCxnSpPr>
        <p:spPr>
          <a:xfrm>
            <a:off x="1875661" y="4322406"/>
            <a:ext cx="928393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Box 146">
            <a:extLst>
              <a:ext uri="{FF2B5EF4-FFF2-40B4-BE49-F238E27FC236}">
                <a16:creationId xmlns:a16="http://schemas.microsoft.com/office/drawing/2014/main" id="{D5FD7AEE-B050-9E44-BC2A-D0022D2796B9}"/>
              </a:ext>
            </a:extLst>
          </p:cNvPr>
          <p:cNvSpPr txBox="1"/>
          <p:nvPr/>
        </p:nvSpPr>
        <p:spPr>
          <a:xfrm>
            <a:off x="1952784" y="4106430"/>
            <a:ext cx="5325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     busy</a:t>
            </a:r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2F5934CC-70EB-7C49-B5E3-126645428D4A}"/>
              </a:ext>
            </a:extLst>
          </p:cNvPr>
          <p:cNvSpPr/>
          <p:nvPr/>
        </p:nvSpPr>
        <p:spPr>
          <a:xfrm>
            <a:off x="2890927" y="1800942"/>
            <a:ext cx="769738" cy="938740"/>
          </a:xfrm>
          <a:prstGeom prst="roundRect">
            <a:avLst/>
          </a:prstGeom>
          <a:solidFill>
            <a:schemeClr val="accent5">
              <a:lumMod val="5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 </a:t>
            </a:r>
          </a:p>
        </p:txBody>
      </p:sp>
      <p:sp>
        <p:nvSpPr>
          <p:cNvPr id="149" name="Rounded Rectangle 148">
            <a:extLst>
              <a:ext uri="{FF2B5EF4-FFF2-40B4-BE49-F238E27FC236}">
                <a16:creationId xmlns:a16="http://schemas.microsoft.com/office/drawing/2014/main" id="{7C699816-B562-2D43-9E1C-B6F11DC349B1}"/>
              </a:ext>
            </a:extLst>
          </p:cNvPr>
          <p:cNvSpPr/>
          <p:nvPr/>
        </p:nvSpPr>
        <p:spPr>
          <a:xfrm>
            <a:off x="2799417" y="1919633"/>
            <a:ext cx="774719" cy="932190"/>
          </a:xfrm>
          <a:prstGeom prst="roundRect">
            <a:avLst/>
          </a:prstGeom>
          <a:solidFill>
            <a:schemeClr val="accent5">
              <a:lumMod val="5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ROCs</a:t>
            </a:r>
          </a:p>
        </p:txBody>
      </p: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2C2BFEFA-5E0A-6C4F-AC63-27F038C86DBC}"/>
              </a:ext>
            </a:extLst>
          </p:cNvPr>
          <p:cNvCxnSpPr/>
          <p:nvPr/>
        </p:nvCxnSpPr>
        <p:spPr>
          <a:xfrm>
            <a:off x="1871024" y="2058129"/>
            <a:ext cx="92839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Box 150">
            <a:extLst>
              <a:ext uri="{FF2B5EF4-FFF2-40B4-BE49-F238E27FC236}">
                <a16:creationId xmlns:a16="http://schemas.microsoft.com/office/drawing/2014/main" id="{2F1C18E8-FED9-104D-9638-DD30439AC832}"/>
              </a:ext>
            </a:extLst>
          </p:cNvPr>
          <p:cNvSpPr txBox="1"/>
          <p:nvPr/>
        </p:nvSpPr>
        <p:spPr>
          <a:xfrm>
            <a:off x="1957552" y="1827297"/>
            <a:ext cx="7328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trigger type</a:t>
            </a:r>
          </a:p>
        </p:txBody>
      </p: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14015F36-7AD3-5247-A3F1-2C40F442805D}"/>
              </a:ext>
            </a:extLst>
          </p:cNvPr>
          <p:cNvCxnSpPr/>
          <p:nvPr/>
        </p:nvCxnSpPr>
        <p:spPr>
          <a:xfrm>
            <a:off x="1866257" y="2281968"/>
            <a:ext cx="92839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Box 152">
            <a:extLst>
              <a:ext uri="{FF2B5EF4-FFF2-40B4-BE49-F238E27FC236}">
                <a16:creationId xmlns:a16="http://schemas.microsoft.com/office/drawing/2014/main" id="{F03854F6-7B62-F840-AFFD-CCB6F33F6D7C}"/>
              </a:ext>
            </a:extLst>
          </p:cNvPr>
          <p:cNvSpPr txBox="1"/>
          <p:nvPr/>
        </p:nvSpPr>
        <p:spPr>
          <a:xfrm>
            <a:off x="1952784" y="2051136"/>
            <a:ext cx="5838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      </a:t>
            </a:r>
            <a:r>
              <a:rPr lang="en-US" sz="900" dirty="0" err="1"/>
              <a:t>strob</a:t>
            </a:r>
            <a:endParaRPr lang="en-US" sz="900" dirty="0"/>
          </a:p>
        </p:txBody>
      </p: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E1D95408-5799-1E44-B321-54E2F82BCDD7}"/>
              </a:ext>
            </a:extLst>
          </p:cNvPr>
          <p:cNvCxnSpPr/>
          <p:nvPr/>
        </p:nvCxnSpPr>
        <p:spPr>
          <a:xfrm>
            <a:off x="1875661" y="2663101"/>
            <a:ext cx="928393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154">
            <a:extLst>
              <a:ext uri="{FF2B5EF4-FFF2-40B4-BE49-F238E27FC236}">
                <a16:creationId xmlns:a16="http://schemas.microsoft.com/office/drawing/2014/main" id="{354CBD35-5E2F-4E4A-8769-9EDEB1B9A5F4}"/>
              </a:ext>
            </a:extLst>
          </p:cNvPr>
          <p:cNvSpPr txBox="1"/>
          <p:nvPr/>
        </p:nvSpPr>
        <p:spPr>
          <a:xfrm>
            <a:off x="1962188" y="2432269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     ack</a:t>
            </a:r>
          </a:p>
        </p:txBody>
      </p:sp>
      <p:sp>
        <p:nvSpPr>
          <p:cNvPr id="156" name="Up Arrow 155">
            <a:extLst>
              <a:ext uri="{FF2B5EF4-FFF2-40B4-BE49-F238E27FC236}">
                <a16:creationId xmlns:a16="http://schemas.microsoft.com/office/drawing/2014/main" id="{46497543-CA70-BC48-9835-F15975EF159C}"/>
              </a:ext>
            </a:extLst>
          </p:cNvPr>
          <p:cNvSpPr/>
          <p:nvPr/>
        </p:nvSpPr>
        <p:spPr>
          <a:xfrm>
            <a:off x="3133151" y="2870876"/>
            <a:ext cx="212141" cy="261278"/>
          </a:xfrm>
          <a:prstGeom prst="upArrow">
            <a:avLst/>
          </a:prstGeom>
          <a:solidFill>
            <a:schemeClr val="accent5">
              <a:lumMod val="5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Up Arrow 157">
            <a:extLst>
              <a:ext uri="{FF2B5EF4-FFF2-40B4-BE49-F238E27FC236}">
                <a16:creationId xmlns:a16="http://schemas.microsoft.com/office/drawing/2014/main" id="{1523F34E-BC83-AA49-8EBC-0D39B76625C0}"/>
              </a:ext>
            </a:extLst>
          </p:cNvPr>
          <p:cNvSpPr/>
          <p:nvPr/>
        </p:nvSpPr>
        <p:spPr>
          <a:xfrm rot="5400000">
            <a:off x="9933185" y="2621320"/>
            <a:ext cx="212141" cy="261278"/>
          </a:xfrm>
          <a:prstGeom prst="upArrow">
            <a:avLst/>
          </a:prstGeom>
          <a:solidFill>
            <a:schemeClr val="accent5">
              <a:lumMod val="5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1262CE1D-B8F7-9F4B-BDEB-7577E1F04223}"/>
              </a:ext>
            </a:extLst>
          </p:cNvPr>
          <p:cNvSpPr/>
          <p:nvPr/>
        </p:nvSpPr>
        <p:spPr>
          <a:xfrm>
            <a:off x="10371323" y="3873913"/>
            <a:ext cx="478972" cy="457346"/>
          </a:xfrm>
          <a:prstGeom prst="ellipse">
            <a:avLst/>
          </a:prstGeom>
          <a:solidFill>
            <a:schemeClr val="accent5">
              <a:lumMod val="5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DL</a:t>
            </a:r>
          </a:p>
        </p:txBody>
      </p:sp>
      <p:sp>
        <p:nvSpPr>
          <p:cNvPr id="160" name="Rounded Rectangle 159">
            <a:extLst>
              <a:ext uri="{FF2B5EF4-FFF2-40B4-BE49-F238E27FC236}">
                <a16:creationId xmlns:a16="http://schemas.microsoft.com/office/drawing/2014/main" id="{68B894C7-E0B0-7B47-BC84-6D53AAEDFB7D}"/>
              </a:ext>
            </a:extLst>
          </p:cNvPr>
          <p:cNvSpPr/>
          <p:nvPr/>
        </p:nvSpPr>
        <p:spPr>
          <a:xfrm>
            <a:off x="10312890" y="4683353"/>
            <a:ext cx="617686" cy="569633"/>
          </a:xfrm>
          <a:prstGeom prst="roundRect">
            <a:avLst/>
          </a:prstGeom>
          <a:solidFill>
            <a:schemeClr val="accent5">
              <a:lumMod val="5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ER</a:t>
            </a:r>
          </a:p>
        </p:txBody>
      </p:sp>
      <p:sp>
        <p:nvSpPr>
          <p:cNvPr id="161" name="Up Arrow 160">
            <a:extLst>
              <a:ext uri="{FF2B5EF4-FFF2-40B4-BE49-F238E27FC236}">
                <a16:creationId xmlns:a16="http://schemas.microsoft.com/office/drawing/2014/main" id="{7C5D19B1-3F62-B842-A8C5-3C97813C5BF4}"/>
              </a:ext>
            </a:extLst>
          </p:cNvPr>
          <p:cNvSpPr/>
          <p:nvPr/>
        </p:nvSpPr>
        <p:spPr>
          <a:xfrm rot="10800000">
            <a:off x="10500455" y="3574266"/>
            <a:ext cx="212141" cy="261278"/>
          </a:xfrm>
          <a:prstGeom prst="upArrow">
            <a:avLst/>
          </a:prstGeom>
          <a:solidFill>
            <a:schemeClr val="accent5">
              <a:lumMod val="5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Up Arrow 161">
            <a:extLst>
              <a:ext uri="{FF2B5EF4-FFF2-40B4-BE49-F238E27FC236}">
                <a16:creationId xmlns:a16="http://schemas.microsoft.com/office/drawing/2014/main" id="{0484526D-9F56-304F-ABF2-E0415ACDA08D}"/>
              </a:ext>
            </a:extLst>
          </p:cNvPr>
          <p:cNvSpPr/>
          <p:nvPr/>
        </p:nvSpPr>
        <p:spPr>
          <a:xfrm rot="10800000">
            <a:off x="10515625" y="4388282"/>
            <a:ext cx="212141" cy="261278"/>
          </a:xfrm>
          <a:prstGeom prst="upArrow">
            <a:avLst/>
          </a:prstGeom>
          <a:solidFill>
            <a:schemeClr val="accent5">
              <a:lumMod val="5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ounded Rectangle 162">
            <a:extLst>
              <a:ext uri="{FF2B5EF4-FFF2-40B4-BE49-F238E27FC236}">
                <a16:creationId xmlns:a16="http://schemas.microsoft.com/office/drawing/2014/main" id="{D8F9DD74-15D7-2641-9776-B33E28275DA3}"/>
              </a:ext>
            </a:extLst>
          </p:cNvPr>
          <p:cNvSpPr/>
          <p:nvPr/>
        </p:nvSpPr>
        <p:spPr>
          <a:xfrm>
            <a:off x="6873065" y="1985835"/>
            <a:ext cx="1214438" cy="1222060"/>
          </a:xfrm>
          <a:prstGeom prst="roundRect">
            <a:avLst/>
          </a:prstGeom>
          <a:solidFill>
            <a:schemeClr val="accent5">
              <a:lumMod val="5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 </a:t>
            </a:r>
          </a:p>
        </p:txBody>
      </p:sp>
      <p:sp>
        <p:nvSpPr>
          <p:cNvPr id="164" name="Rounded Rectangle 163">
            <a:extLst>
              <a:ext uri="{FF2B5EF4-FFF2-40B4-BE49-F238E27FC236}">
                <a16:creationId xmlns:a16="http://schemas.microsoft.com/office/drawing/2014/main" id="{2BE01AD9-98D0-7E48-AB1A-C7FA3EBFC235}"/>
              </a:ext>
            </a:extLst>
          </p:cNvPr>
          <p:cNvSpPr/>
          <p:nvPr/>
        </p:nvSpPr>
        <p:spPr>
          <a:xfrm>
            <a:off x="6781554" y="2104526"/>
            <a:ext cx="1214438" cy="1222060"/>
          </a:xfrm>
          <a:prstGeom prst="roundRect">
            <a:avLst/>
          </a:prstGeom>
          <a:solidFill>
            <a:schemeClr val="accent5">
              <a:lumMod val="5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FE</a:t>
            </a:r>
          </a:p>
          <a:p>
            <a:pPr algn="ctr"/>
            <a:r>
              <a:rPr lang="en-US" sz="1100" dirty="0"/>
              <a:t>Modules</a:t>
            </a:r>
          </a:p>
        </p:txBody>
      </p:sp>
      <p:cxnSp>
        <p:nvCxnSpPr>
          <p:cNvPr id="165" name="Straight Arrow Connector 164">
            <a:extLst>
              <a:ext uri="{FF2B5EF4-FFF2-40B4-BE49-F238E27FC236}">
                <a16:creationId xmlns:a16="http://schemas.microsoft.com/office/drawing/2014/main" id="{ACEBC9F2-EBAE-0B44-B7EF-C3B3EAA073D7}"/>
              </a:ext>
            </a:extLst>
          </p:cNvPr>
          <p:cNvCxnSpPr>
            <a:cxnSpLocks/>
          </p:cNvCxnSpPr>
          <p:nvPr/>
        </p:nvCxnSpPr>
        <p:spPr>
          <a:xfrm>
            <a:off x="6189769" y="2382608"/>
            <a:ext cx="5965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90F32549-4BC9-E943-8B9E-367615407A79}"/>
              </a:ext>
            </a:extLst>
          </p:cNvPr>
          <p:cNvCxnSpPr>
            <a:cxnSpLocks/>
          </p:cNvCxnSpPr>
          <p:nvPr/>
        </p:nvCxnSpPr>
        <p:spPr>
          <a:xfrm>
            <a:off x="6189770" y="2606447"/>
            <a:ext cx="59178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85A55D95-4611-E04A-92A9-F8E46D2D4EA8}"/>
              </a:ext>
            </a:extLst>
          </p:cNvPr>
          <p:cNvCxnSpPr>
            <a:cxnSpLocks/>
          </p:cNvCxnSpPr>
          <p:nvPr/>
        </p:nvCxnSpPr>
        <p:spPr>
          <a:xfrm>
            <a:off x="6189770" y="3005484"/>
            <a:ext cx="59178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42AFC8BB-7828-5846-8994-3CA01EF0EBD4}"/>
              </a:ext>
            </a:extLst>
          </p:cNvPr>
          <p:cNvCxnSpPr>
            <a:cxnSpLocks/>
          </p:cNvCxnSpPr>
          <p:nvPr/>
        </p:nvCxnSpPr>
        <p:spPr>
          <a:xfrm>
            <a:off x="6622158" y="2685262"/>
            <a:ext cx="0" cy="30933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ounded Rectangle 168">
            <a:extLst>
              <a:ext uri="{FF2B5EF4-FFF2-40B4-BE49-F238E27FC236}">
                <a16:creationId xmlns:a16="http://schemas.microsoft.com/office/drawing/2014/main" id="{2492324D-36F4-5C48-A463-ED5C55B735F9}"/>
              </a:ext>
            </a:extLst>
          </p:cNvPr>
          <p:cNvSpPr/>
          <p:nvPr/>
        </p:nvSpPr>
        <p:spPr>
          <a:xfrm>
            <a:off x="4342599" y="2012979"/>
            <a:ext cx="617686" cy="569633"/>
          </a:xfrm>
          <a:prstGeom prst="roundRect">
            <a:avLst/>
          </a:prstGeom>
          <a:solidFill>
            <a:schemeClr val="accent5">
              <a:lumMod val="5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EB</a:t>
            </a:r>
            <a:endParaRPr lang="en-US" sz="1200" dirty="0"/>
          </a:p>
        </p:txBody>
      </p:sp>
      <p:sp>
        <p:nvSpPr>
          <p:cNvPr id="170" name="Up Arrow 169">
            <a:extLst>
              <a:ext uri="{FF2B5EF4-FFF2-40B4-BE49-F238E27FC236}">
                <a16:creationId xmlns:a16="http://schemas.microsoft.com/office/drawing/2014/main" id="{23A04CA5-5065-4341-8A58-E644EDECA1C3}"/>
              </a:ext>
            </a:extLst>
          </p:cNvPr>
          <p:cNvSpPr/>
          <p:nvPr/>
        </p:nvSpPr>
        <p:spPr>
          <a:xfrm rot="5400000">
            <a:off x="3934389" y="2164835"/>
            <a:ext cx="212141" cy="261278"/>
          </a:xfrm>
          <a:prstGeom prst="upArrow">
            <a:avLst/>
          </a:prstGeom>
          <a:solidFill>
            <a:schemeClr val="accent5">
              <a:lumMod val="5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>
            <a:extLst>
              <a:ext uri="{FF2B5EF4-FFF2-40B4-BE49-F238E27FC236}">
                <a16:creationId xmlns:a16="http://schemas.microsoft.com/office/drawing/2014/main" id="{C764C802-B047-2E4E-A936-363E25603932}"/>
              </a:ext>
            </a:extLst>
          </p:cNvPr>
          <p:cNvSpPr/>
          <p:nvPr/>
        </p:nvSpPr>
        <p:spPr>
          <a:xfrm>
            <a:off x="4416239" y="2943334"/>
            <a:ext cx="478972" cy="457346"/>
          </a:xfrm>
          <a:prstGeom prst="ellipse">
            <a:avLst/>
          </a:prstGeom>
          <a:solidFill>
            <a:schemeClr val="accent5">
              <a:lumMod val="5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EH</a:t>
            </a:r>
          </a:p>
        </p:txBody>
      </p:sp>
      <p:sp>
        <p:nvSpPr>
          <p:cNvPr id="172" name="Rounded Rectangle 171">
            <a:extLst>
              <a:ext uri="{FF2B5EF4-FFF2-40B4-BE49-F238E27FC236}">
                <a16:creationId xmlns:a16="http://schemas.microsoft.com/office/drawing/2014/main" id="{FFFA6836-BDE5-BB49-A57F-BC8181DAD75E}"/>
              </a:ext>
            </a:extLst>
          </p:cNvPr>
          <p:cNvSpPr/>
          <p:nvPr/>
        </p:nvSpPr>
        <p:spPr>
          <a:xfrm>
            <a:off x="4357806" y="3752774"/>
            <a:ext cx="617686" cy="569633"/>
          </a:xfrm>
          <a:prstGeom prst="roundRect">
            <a:avLst/>
          </a:prstGeom>
          <a:solidFill>
            <a:schemeClr val="accent5">
              <a:lumMod val="5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ER</a:t>
            </a:r>
          </a:p>
        </p:txBody>
      </p:sp>
      <p:sp>
        <p:nvSpPr>
          <p:cNvPr id="173" name="Up Arrow 172">
            <a:extLst>
              <a:ext uri="{FF2B5EF4-FFF2-40B4-BE49-F238E27FC236}">
                <a16:creationId xmlns:a16="http://schemas.microsoft.com/office/drawing/2014/main" id="{0D8E47CB-6182-6F41-99E7-329F1B90B025}"/>
              </a:ext>
            </a:extLst>
          </p:cNvPr>
          <p:cNvSpPr/>
          <p:nvPr/>
        </p:nvSpPr>
        <p:spPr>
          <a:xfrm rot="10800000">
            <a:off x="4545371" y="2643687"/>
            <a:ext cx="212141" cy="261278"/>
          </a:xfrm>
          <a:prstGeom prst="upArrow">
            <a:avLst/>
          </a:prstGeom>
          <a:solidFill>
            <a:schemeClr val="accent5">
              <a:lumMod val="5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Up Arrow 173">
            <a:extLst>
              <a:ext uri="{FF2B5EF4-FFF2-40B4-BE49-F238E27FC236}">
                <a16:creationId xmlns:a16="http://schemas.microsoft.com/office/drawing/2014/main" id="{09D0A57B-E2B0-A442-A58D-5A5174A7432C}"/>
              </a:ext>
            </a:extLst>
          </p:cNvPr>
          <p:cNvSpPr/>
          <p:nvPr/>
        </p:nvSpPr>
        <p:spPr>
          <a:xfrm rot="10800000">
            <a:off x="4560541" y="3457703"/>
            <a:ext cx="212141" cy="261278"/>
          </a:xfrm>
          <a:prstGeom prst="upArrow">
            <a:avLst/>
          </a:prstGeom>
          <a:solidFill>
            <a:schemeClr val="accent5">
              <a:lumMod val="5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5" name="Straight Arrow Connector 174">
            <a:extLst>
              <a:ext uri="{FF2B5EF4-FFF2-40B4-BE49-F238E27FC236}">
                <a16:creationId xmlns:a16="http://schemas.microsoft.com/office/drawing/2014/main" id="{1C380FD5-CFD3-5E4C-9808-A097D89B87E4}"/>
              </a:ext>
            </a:extLst>
          </p:cNvPr>
          <p:cNvCxnSpPr>
            <a:cxnSpLocks/>
            <a:stCxn id="176" idx="2"/>
          </p:cNvCxnSpPr>
          <p:nvPr/>
        </p:nvCxnSpPr>
        <p:spPr>
          <a:xfrm>
            <a:off x="4031373" y="2937070"/>
            <a:ext cx="385348" cy="1544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extBox 175">
            <a:extLst>
              <a:ext uri="{FF2B5EF4-FFF2-40B4-BE49-F238E27FC236}">
                <a16:creationId xmlns:a16="http://schemas.microsoft.com/office/drawing/2014/main" id="{34692CF5-0E6A-664A-81A8-60CE9DA72175}"/>
              </a:ext>
            </a:extLst>
          </p:cNvPr>
          <p:cNvSpPr txBox="1"/>
          <p:nvPr/>
        </p:nvSpPr>
        <p:spPr>
          <a:xfrm>
            <a:off x="3773129" y="2706238"/>
            <a:ext cx="51648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     user</a:t>
            </a:r>
          </a:p>
        </p:txBody>
      </p:sp>
      <p:pic>
        <p:nvPicPr>
          <p:cNvPr id="179" name="Google Shape;342;p22">
            <a:extLst>
              <a:ext uri="{FF2B5EF4-FFF2-40B4-BE49-F238E27FC236}">
                <a16:creationId xmlns:a16="http://schemas.microsoft.com/office/drawing/2014/main" id="{FFA9A253-4863-9F48-BE04-02E4A0A9E43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752" y="6342075"/>
            <a:ext cx="964406" cy="4286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EC574-FB93-7F4A-84E0-6B277BCEA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31</a:t>
            </a:fld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E8F461A-165B-4045-8C62-DBC719D03C2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478054" y="4935198"/>
          <a:ext cx="3108954" cy="15321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54477">
                  <a:extLst>
                    <a:ext uri="{9D8B030D-6E8A-4147-A177-3AD203B41FA5}">
                      <a16:colId xmlns:a16="http://schemas.microsoft.com/office/drawing/2014/main" val="1332635309"/>
                    </a:ext>
                  </a:extLst>
                </a:gridCol>
                <a:gridCol w="1554477">
                  <a:extLst>
                    <a:ext uri="{9D8B030D-6E8A-4147-A177-3AD203B41FA5}">
                      <a16:colId xmlns:a16="http://schemas.microsoft.com/office/drawing/2014/main" val="2428225671"/>
                    </a:ext>
                  </a:extLst>
                </a:gridCol>
              </a:tblGrid>
              <a:tr h="274838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Trigger supervisor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685581"/>
                  </a:ext>
                </a:extLst>
              </a:tr>
              <a:tr h="167956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ROC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Readout controller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831277"/>
                  </a:ext>
                </a:extLst>
              </a:tr>
              <a:tr h="167956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Event Builder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2946835"/>
                  </a:ext>
                </a:extLst>
              </a:tr>
              <a:tr h="167956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EH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Event Hub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247916"/>
                  </a:ext>
                </a:extLst>
              </a:tr>
              <a:tr h="167956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Event Recorder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6942836"/>
                  </a:ext>
                </a:extLst>
              </a:tr>
              <a:tr h="167956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DL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Data Lake/tiered storage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6186489"/>
                  </a:ext>
                </a:extLst>
              </a:tr>
            </a:tbl>
          </a:graphicData>
        </a:graphic>
      </p:graphicFrame>
      <p:sp>
        <p:nvSpPr>
          <p:cNvPr id="62" name="Content Placeholder 2">
            <a:extLst>
              <a:ext uri="{FF2B5EF4-FFF2-40B4-BE49-F238E27FC236}">
                <a16:creationId xmlns:a16="http://schemas.microsoft.com/office/drawing/2014/main" id="{1A90A8A6-1910-A543-BF73-5AEB63A34285}"/>
              </a:ext>
            </a:extLst>
          </p:cNvPr>
          <p:cNvSpPr txBox="1">
            <a:spLocks/>
          </p:cNvSpPr>
          <p:nvPr/>
        </p:nvSpPr>
        <p:spPr>
          <a:xfrm>
            <a:off x="1852936" y="5166697"/>
            <a:ext cx="2736156" cy="1223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/>
              <a:t>Challenging to deal with event-pileups</a:t>
            </a:r>
          </a:p>
          <a:p>
            <a:r>
              <a:rPr lang="en-US" sz="1050" dirty="0"/>
              <a:t>Not ideal to read general purpose detectors </a:t>
            </a:r>
          </a:p>
          <a:p>
            <a:r>
              <a:rPr lang="en-US" sz="1050" dirty="0"/>
              <a:t>Cary bias to low-energy particles</a:t>
            </a:r>
          </a:p>
          <a:p>
            <a:endParaRPr lang="en-US" sz="1600" dirty="0"/>
          </a:p>
        </p:txBody>
      </p:sp>
      <p:sp>
        <p:nvSpPr>
          <p:cNvPr id="66" name="Content Placeholder 2">
            <a:extLst>
              <a:ext uri="{FF2B5EF4-FFF2-40B4-BE49-F238E27FC236}">
                <a16:creationId xmlns:a16="http://schemas.microsoft.com/office/drawing/2014/main" id="{381D1288-0DF4-F24C-B078-0BB6B35414FD}"/>
              </a:ext>
            </a:extLst>
          </p:cNvPr>
          <p:cNvSpPr txBox="1">
            <a:spLocks/>
          </p:cNvSpPr>
          <p:nvPr/>
        </p:nvSpPr>
        <p:spPr>
          <a:xfrm>
            <a:off x="7546135" y="5112359"/>
            <a:ext cx="2736156" cy="1223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/>
              <a:t>Data is digitized at fixed rate</a:t>
            </a:r>
          </a:p>
          <a:p>
            <a:r>
              <a:rPr lang="en-US" sz="1050" dirty="0"/>
              <a:t>Data is read out continuous parallel streams</a:t>
            </a:r>
          </a:p>
          <a:p>
            <a:r>
              <a:rPr lang="en-US" sz="1050" dirty="0"/>
              <a:t>Data is cooled down at the tiered storages</a:t>
            </a:r>
          </a:p>
          <a:p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D11616-4216-334A-9D12-DFBC50AD7472}"/>
              </a:ext>
            </a:extLst>
          </p:cNvPr>
          <p:cNvSpPr txBox="1"/>
          <p:nvPr/>
        </p:nvSpPr>
        <p:spPr>
          <a:xfrm>
            <a:off x="2253508" y="1034644"/>
            <a:ext cx="6100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CODA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AFD7416-AF71-8F48-84B9-7D35DC9A0CFF}"/>
              </a:ext>
            </a:extLst>
          </p:cNvPr>
          <p:cNvSpPr txBox="1"/>
          <p:nvPr/>
        </p:nvSpPr>
        <p:spPr>
          <a:xfrm>
            <a:off x="8626828" y="1048988"/>
            <a:ext cx="1447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CODA Streaming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277D5E83-1354-1E40-AC71-5C49DB21DE76}"/>
              </a:ext>
            </a:extLst>
          </p:cNvPr>
          <p:cNvSpPr/>
          <p:nvPr/>
        </p:nvSpPr>
        <p:spPr>
          <a:xfrm>
            <a:off x="8400249" y="2497914"/>
            <a:ext cx="478972" cy="468501"/>
          </a:xfrm>
          <a:prstGeom prst="ellipse">
            <a:avLst/>
          </a:prstGeom>
          <a:solidFill>
            <a:schemeClr val="accent5">
              <a:lumMod val="5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DL</a:t>
            </a:r>
          </a:p>
        </p:txBody>
      </p:sp>
      <p:sp>
        <p:nvSpPr>
          <p:cNvPr id="71" name="Up Arrow 70">
            <a:extLst>
              <a:ext uri="{FF2B5EF4-FFF2-40B4-BE49-F238E27FC236}">
                <a16:creationId xmlns:a16="http://schemas.microsoft.com/office/drawing/2014/main" id="{C5E6F455-09DD-6847-BB25-79DF55106D36}"/>
              </a:ext>
            </a:extLst>
          </p:cNvPr>
          <p:cNvSpPr/>
          <p:nvPr/>
        </p:nvSpPr>
        <p:spPr>
          <a:xfrm rot="5400000">
            <a:off x="8140305" y="2621320"/>
            <a:ext cx="212141" cy="261278"/>
          </a:xfrm>
          <a:prstGeom prst="upArrow">
            <a:avLst/>
          </a:prstGeom>
          <a:solidFill>
            <a:schemeClr val="accent5">
              <a:lumMod val="5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B8ACB250-779A-424D-86B8-0411D4BC7C8F}"/>
              </a:ext>
            </a:extLst>
          </p:cNvPr>
          <p:cNvSpPr/>
          <p:nvPr/>
        </p:nvSpPr>
        <p:spPr>
          <a:xfrm>
            <a:off x="9083714" y="1989883"/>
            <a:ext cx="603853" cy="138335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AF3167-5AC8-9541-8483-8556A615CCE7}"/>
              </a:ext>
            </a:extLst>
          </p:cNvPr>
          <p:cNvSpPr txBox="1"/>
          <p:nvPr/>
        </p:nvSpPr>
        <p:spPr>
          <a:xfrm rot="5400000">
            <a:off x="8952668" y="2551819"/>
            <a:ext cx="8659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Processor N</a:t>
            </a:r>
          </a:p>
        </p:txBody>
      </p:sp>
      <p:sp>
        <p:nvSpPr>
          <p:cNvPr id="74" name="Up Arrow 73">
            <a:extLst>
              <a:ext uri="{FF2B5EF4-FFF2-40B4-BE49-F238E27FC236}">
                <a16:creationId xmlns:a16="http://schemas.microsoft.com/office/drawing/2014/main" id="{9BE808FA-E45F-C14E-B6EA-665D962EF70E}"/>
              </a:ext>
            </a:extLst>
          </p:cNvPr>
          <p:cNvSpPr/>
          <p:nvPr/>
        </p:nvSpPr>
        <p:spPr>
          <a:xfrm rot="5400000">
            <a:off x="8903405" y="2646280"/>
            <a:ext cx="204463" cy="203684"/>
          </a:xfrm>
          <a:prstGeom prst="upArrow">
            <a:avLst/>
          </a:prstGeom>
          <a:solidFill>
            <a:schemeClr val="accent5">
              <a:lumMod val="5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D0CD8A83-1A80-5A42-9426-6992AB12247C}"/>
              </a:ext>
            </a:extLst>
          </p:cNvPr>
          <p:cNvSpPr/>
          <p:nvPr/>
        </p:nvSpPr>
        <p:spPr>
          <a:xfrm>
            <a:off x="10251991" y="2045950"/>
            <a:ext cx="603853" cy="138335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3A71201-2AE8-324A-AEC0-D00C511821E0}"/>
              </a:ext>
            </a:extLst>
          </p:cNvPr>
          <p:cNvSpPr txBox="1"/>
          <p:nvPr/>
        </p:nvSpPr>
        <p:spPr>
          <a:xfrm rot="5400000">
            <a:off x="10107140" y="2542842"/>
            <a:ext cx="9492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Event Builder</a:t>
            </a:r>
          </a:p>
        </p:txBody>
      </p:sp>
      <p:sp>
        <p:nvSpPr>
          <p:cNvPr id="78" name="Up Arrow 77">
            <a:extLst>
              <a:ext uri="{FF2B5EF4-FFF2-40B4-BE49-F238E27FC236}">
                <a16:creationId xmlns:a16="http://schemas.microsoft.com/office/drawing/2014/main" id="{E725739B-57DF-4D4E-8D60-A38FE5092182}"/>
              </a:ext>
            </a:extLst>
          </p:cNvPr>
          <p:cNvSpPr/>
          <p:nvPr/>
        </p:nvSpPr>
        <p:spPr>
          <a:xfrm rot="5400000">
            <a:off x="10948322" y="4003106"/>
            <a:ext cx="212141" cy="261278"/>
          </a:xfrm>
          <a:prstGeom prst="upArrow">
            <a:avLst/>
          </a:prstGeom>
          <a:solidFill>
            <a:schemeClr val="accent5">
              <a:lumMod val="5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ounded Rectangle 80">
            <a:extLst>
              <a:ext uri="{FF2B5EF4-FFF2-40B4-BE49-F238E27FC236}">
                <a16:creationId xmlns:a16="http://schemas.microsoft.com/office/drawing/2014/main" id="{2E72AFD0-5011-CB4E-B392-64D1AE9C7D7D}"/>
              </a:ext>
            </a:extLst>
          </p:cNvPr>
          <p:cNvSpPr/>
          <p:nvPr/>
        </p:nvSpPr>
        <p:spPr>
          <a:xfrm>
            <a:off x="11394791" y="3654296"/>
            <a:ext cx="603853" cy="138335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86F6AC89-F433-D849-9077-7D19CE21171D}"/>
              </a:ext>
            </a:extLst>
          </p:cNvPr>
          <p:cNvSpPr/>
          <p:nvPr/>
        </p:nvSpPr>
        <p:spPr>
          <a:xfrm>
            <a:off x="11337197" y="3577584"/>
            <a:ext cx="603853" cy="138335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83" name="Rounded Rectangle 82">
            <a:extLst>
              <a:ext uri="{FF2B5EF4-FFF2-40B4-BE49-F238E27FC236}">
                <a16:creationId xmlns:a16="http://schemas.microsoft.com/office/drawing/2014/main" id="{55FD622C-4405-D146-BDFC-852F5011BD26}"/>
              </a:ext>
            </a:extLst>
          </p:cNvPr>
          <p:cNvSpPr/>
          <p:nvPr/>
        </p:nvSpPr>
        <p:spPr>
          <a:xfrm>
            <a:off x="11255838" y="3501896"/>
            <a:ext cx="603853" cy="138335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596A926-ADD3-484E-9ED3-CC7DB3C3954F}"/>
              </a:ext>
            </a:extLst>
          </p:cNvPr>
          <p:cNvSpPr txBox="1"/>
          <p:nvPr/>
        </p:nvSpPr>
        <p:spPr>
          <a:xfrm rot="5400000">
            <a:off x="11124792" y="4063832"/>
            <a:ext cx="8659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Processor N</a:t>
            </a:r>
          </a:p>
        </p:txBody>
      </p:sp>
    </p:spTree>
    <p:extLst>
      <p:ext uri="{BB962C8B-B14F-4D97-AF65-F5344CB8AC3E}">
        <p14:creationId xmlns:p14="http://schemas.microsoft.com/office/powerpoint/2010/main" val="18077780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DB8F12F-1F81-694D-A115-2359F872E6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823" y="817205"/>
            <a:ext cx="5168373" cy="521180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8AAADD6-4344-F34C-80DD-BBC33FE08F96}"/>
              </a:ext>
            </a:extLst>
          </p:cNvPr>
          <p:cNvSpPr txBox="1"/>
          <p:nvPr/>
        </p:nvSpPr>
        <p:spPr>
          <a:xfrm>
            <a:off x="3486492" y="1922696"/>
            <a:ext cx="229387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u="sng" dirty="0"/>
              <a:t>2GeV, TET=10</a:t>
            </a:r>
          </a:p>
          <a:p>
            <a:pPr algn="ctr"/>
            <a:r>
              <a:rPr lang="en-US" sz="600" dirty="0"/>
              <a:t>DESY_stream_138.evt.0</a:t>
            </a:r>
          </a:p>
          <a:p>
            <a:pPr algn="ctr"/>
            <a:endParaRPr lang="en-US" sz="600" dirty="0"/>
          </a:p>
          <a:p>
            <a:pPr algn="ctr"/>
            <a:endParaRPr lang="en-US" sz="6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Total frames                              –  1832550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Empty frames                           –  1262899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Total identified (soft trigger)  –  15409</a:t>
            </a:r>
          </a:p>
          <a:p>
            <a:endParaRPr lang="en-US" sz="900" dirty="0"/>
          </a:p>
          <a:p>
            <a:r>
              <a:rPr lang="en-US" sz="900" dirty="0"/>
              <a:t>68.9% empty frames</a:t>
            </a:r>
          </a:p>
          <a:p>
            <a:r>
              <a:rPr lang="en-US" sz="900" dirty="0"/>
              <a:t>2.7% identified as beam events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AA81D3-9AA2-8349-92D7-F30A1B0DD183}"/>
              </a:ext>
            </a:extLst>
          </p:cNvPr>
          <p:cNvSpPr/>
          <p:nvPr/>
        </p:nvSpPr>
        <p:spPr>
          <a:xfrm>
            <a:off x="876823" y="817205"/>
            <a:ext cx="5144756" cy="4388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B13801-11C8-264B-A32F-B1E366F34575}"/>
              </a:ext>
            </a:extLst>
          </p:cNvPr>
          <p:cNvSpPr/>
          <p:nvPr/>
        </p:nvSpPr>
        <p:spPr>
          <a:xfrm>
            <a:off x="5982578" y="817205"/>
            <a:ext cx="325120" cy="5322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1FD9B5-D778-ED46-9D98-36F84EEB3949}"/>
              </a:ext>
            </a:extLst>
          </p:cNvPr>
          <p:cNvSpPr/>
          <p:nvPr/>
        </p:nvSpPr>
        <p:spPr>
          <a:xfrm>
            <a:off x="2695575" y="6583680"/>
            <a:ext cx="7068185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0185CE-ECD7-1649-93EE-8E85E942B96C}"/>
              </a:ext>
            </a:extLst>
          </p:cNvPr>
          <p:cNvSpPr/>
          <p:nvPr/>
        </p:nvSpPr>
        <p:spPr>
          <a:xfrm>
            <a:off x="793820" y="5780431"/>
            <a:ext cx="5351318" cy="470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D86A66-A540-8C41-B84A-AF348329D1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9384" y="817205"/>
            <a:ext cx="5229265" cy="521180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B7544ED-4E07-7A47-A604-C02544456C78}"/>
              </a:ext>
            </a:extLst>
          </p:cNvPr>
          <p:cNvSpPr/>
          <p:nvPr/>
        </p:nvSpPr>
        <p:spPr>
          <a:xfrm>
            <a:off x="6399384" y="817204"/>
            <a:ext cx="5441866" cy="4388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C489241-54FD-C04E-8623-0C7481FB2AF0}"/>
              </a:ext>
            </a:extLst>
          </p:cNvPr>
          <p:cNvSpPr/>
          <p:nvPr/>
        </p:nvSpPr>
        <p:spPr>
          <a:xfrm>
            <a:off x="11533020" y="761938"/>
            <a:ext cx="325120" cy="5322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8873C17-BE2B-284E-9823-366989B3DE9F}"/>
              </a:ext>
            </a:extLst>
          </p:cNvPr>
          <p:cNvSpPr txBox="1"/>
          <p:nvPr/>
        </p:nvSpPr>
        <p:spPr>
          <a:xfrm>
            <a:off x="9120317" y="1922696"/>
            <a:ext cx="2228495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u="sng" dirty="0"/>
              <a:t>2GeV, TET=50</a:t>
            </a:r>
          </a:p>
          <a:p>
            <a:pPr algn="ctr"/>
            <a:r>
              <a:rPr lang="en-US" sz="600" dirty="0"/>
              <a:t>DESY_stream_134.evt.0</a:t>
            </a:r>
          </a:p>
          <a:p>
            <a:pPr algn="ctr"/>
            <a:endParaRPr lang="en-US" sz="600" dirty="0"/>
          </a:p>
          <a:p>
            <a:pPr algn="ctr"/>
            <a:endParaRPr lang="en-US" sz="6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Total frames                              –  1861687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Empty frames                           – 1807602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Total identified (soft trigger)  – 11487</a:t>
            </a:r>
          </a:p>
          <a:p>
            <a:endParaRPr lang="en-US" sz="900" dirty="0"/>
          </a:p>
          <a:p>
            <a:r>
              <a:rPr lang="en-US" sz="900" dirty="0"/>
              <a:t>97% empty frames</a:t>
            </a:r>
          </a:p>
          <a:p>
            <a:r>
              <a:rPr lang="en-US" sz="900" dirty="0"/>
              <a:t>21.24% identified as beam events 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D42C9D7-7662-4C4D-B98B-AF3030D3B155}"/>
              </a:ext>
            </a:extLst>
          </p:cNvPr>
          <p:cNvSpPr txBox="1">
            <a:spLocks/>
          </p:cNvSpPr>
          <p:nvPr/>
        </p:nvSpPr>
        <p:spPr>
          <a:xfrm>
            <a:off x="492279" y="93177"/>
            <a:ext cx="11672047" cy="4874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 err="1"/>
              <a:t>fADC</a:t>
            </a:r>
            <a:r>
              <a:rPr lang="en-US" sz="2400" dirty="0"/>
              <a:t> threshold effect </a:t>
            </a:r>
          </a:p>
        </p:txBody>
      </p:sp>
    </p:spTree>
    <p:extLst>
      <p:ext uri="{BB962C8B-B14F-4D97-AF65-F5344CB8AC3E}">
        <p14:creationId xmlns:p14="http://schemas.microsoft.com/office/powerpoint/2010/main" val="37338708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F156F7-4E26-CE46-B43F-8CB3DA85A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622" y="645458"/>
            <a:ext cx="5154013" cy="513677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D020227-DE49-6E44-91AE-46DDD7DE2F60}"/>
              </a:ext>
            </a:extLst>
          </p:cNvPr>
          <p:cNvSpPr/>
          <p:nvPr/>
        </p:nvSpPr>
        <p:spPr>
          <a:xfrm>
            <a:off x="6762622" y="645457"/>
            <a:ext cx="5154013" cy="470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7354D5-8320-1047-8DB4-08D8C9186154}"/>
              </a:ext>
            </a:extLst>
          </p:cNvPr>
          <p:cNvSpPr txBox="1"/>
          <p:nvPr/>
        </p:nvSpPr>
        <p:spPr>
          <a:xfrm>
            <a:off x="9454242" y="1586751"/>
            <a:ext cx="222849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u="sng" dirty="0"/>
              <a:t>2GeV, TET=50</a:t>
            </a:r>
          </a:p>
          <a:p>
            <a:pPr algn="ctr"/>
            <a:r>
              <a:rPr lang="en-US" sz="600" dirty="0"/>
              <a:t>DESY_stream_134.evt.0</a:t>
            </a:r>
          </a:p>
          <a:p>
            <a:pPr algn="ctr"/>
            <a:endParaRPr lang="en-US" sz="600" dirty="0"/>
          </a:p>
          <a:p>
            <a:pPr algn="ctr"/>
            <a:endParaRPr lang="en-US" sz="6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Total frames                              –  1861687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Empty frames                           – 1807602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Total identified (soft trigger)  – 18774</a:t>
            </a:r>
          </a:p>
          <a:p>
            <a:endParaRPr lang="en-US" sz="900" dirty="0"/>
          </a:p>
          <a:p>
            <a:r>
              <a:rPr lang="en-US" sz="900" dirty="0"/>
              <a:t>97% empty frames</a:t>
            </a:r>
          </a:p>
          <a:p>
            <a:r>
              <a:rPr lang="en-US" sz="900" dirty="0"/>
              <a:t>34.71% identified as beam events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8CBEE9-9015-A947-B24D-9BA007472972}"/>
              </a:ext>
            </a:extLst>
          </p:cNvPr>
          <p:cNvSpPr txBox="1"/>
          <p:nvPr/>
        </p:nvSpPr>
        <p:spPr>
          <a:xfrm>
            <a:off x="8110028" y="977605"/>
            <a:ext cx="26884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 energy/charge cut in the soft trigger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307C58-30EB-6749-BD1A-527F124DDB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262" y="977605"/>
            <a:ext cx="5833198" cy="48336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C11882-D23C-0948-A11C-75BC9577A502}"/>
              </a:ext>
            </a:extLst>
          </p:cNvPr>
          <p:cNvSpPr txBox="1"/>
          <p:nvPr/>
        </p:nvSpPr>
        <p:spPr>
          <a:xfrm>
            <a:off x="3581669" y="1938004"/>
            <a:ext cx="2459035" cy="1500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u="sng" dirty="0"/>
              <a:t>2GeV, TET=10</a:t>
            </a:r>
          </a:p>
          <a:p>
            <a:pPr algn="ctr"/>
            <a:r>
              <a:rPr lang="en-US" sz="700" dirty="0"/>
              <a:t>DESY_stream_138.evt.0</a:t>
            </a:r>
          </a:p>
          <a:p>
            <a:pPr algn="ctr"/>
            <a:endParaRPr lang="en-US" sz="700" dirty="0"/>
          </a:p>
          <a:p>
            <a:pPr algn="ctr"/>
            <a:endParaRPr lang="en-US" sz="7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Total frames                              –  1832550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Empty frames                           –  1262899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Total identified (soft trigger)  –  24965</a:t>
            </a:r>
          </a:p>
          <a:p>
            <a:endParaRPr lang="en-US" sz="1000" dirty="0"/>
          </a:p>
          <a:p>
            <a:r>
              <a:rPr lang="en-US" sz="1000" dirty="0"/>
              <a:t>68.9% empty frames</a:t>
            </a:r>
          </a:p>
          <a:p>
            <a:r>
              <a:rPr lang="en-US" sz="1000" dirty="0"/>
              <a:t>4.4% identified as beam events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94A82A6-3586-5741-BF8E-014D998E0ABD}"/>
              </a:ext>
            </a:extLst>
          </p:cNvPr>
          <p:cNvSpPr txBox="1">
            <a:spLocks/>
          </p:cNvSpPr>
          <p:nvPr/>
        </p:nvSpPr>
        <p:spPr>
          <a:xfrm>
            <a:off x="492279" y="93177"/>
            <a:ext cx="11672047" cy="4874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/>
              <a:t>No charge cut in the soft trigger </a:t>
            </a:r>
          </a:p>
        </p:txBody>
      </p:sp>
    </p:spTree>
    <p:extLst>
      <p:ext uri="{BB962C8B-B14F-4D97-AF65-F5344CB8AC3E}">
        <p14:creationId xmlns:p14="http://schemas.microsoft.com/office/powerpoint/2010/main" val="33421803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C67EED2-B4A9-D043-9FE7-19652ABCE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5575" y="0"/>
            <a:ext cx="680085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A92E8E0-D1D1-B746-8880-0097559A8585}"/>
              </a:ext>
            </a:extLst>
          </p:cNvPr>
          <p:cNvSpPr txBox="1"/>
          <p:nvPr/>
        </p:nvSpPr>
        <p:spPr>
          <a:xfrm>
            <a:off x="6243320" y="1551563"/>
            <a:ext cx="2881494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u="sng" dirty="0"/>
              <a:t>2GeV, TET=10</a:t>
            </a:r>
          </a:p>
          <a:p>
            <a:pPr algn="ctr"/>
            <a:r>
              <a:rPr lang="en-US" sz="1000" dirty="0"/>
              <a:t>DESY_stream_138.evt.0</a:t>
            </a:r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Total frames                              –  1832550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Empty frames                           –  1262899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Total identified (soft trigger)  –  15409</a:t>
            </a:r>
          </a:p>
          <a:p>
            <a:endParaRPr lang="en-US" sz="1200" dirty="0"/>
          </a:p>
          <a:p>
            <a:r>
              <a:rPr lang="en-US" sz="1200" dirty="0"/>
              <a:t>68.9% empty frames</a:t>
            </a:r>
          </a:p>
          <a:p>
            <a:r>
              <a:rPr lang="en-US" sz="1200" dirty="0"/>
              <a:t>2.7% identified as beam events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13646E-2033-9D43-9882-8D237E302F3E}"/>
              </a:ext>
            </a:extLst>
          </p:cNvPr>
          <p:cNvSpPr/>
          <p:nvPr/>
        </p:nvSpPr>
        <p:spPr>
          <a:xfrm>
            <a:off x="2286000" y="0"/>
            <a:ext cx="7914640" cy="470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65D768-B77E-0D41-93C8-4D1357133220}"/>
              </a:ext>
            </a:extLst>
          </p:cNvPr>
          <p:cNvSpPr/>
          <p:nvPr/>
        </p:nvSpPr>
        <p:spPr>
          <a:xfrm>
            <a:off x="9286240" y="152400"/>
            <a:ext cx="325120" cy="6705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7BE723E-9467-9D4A-B2FF-A369B5597132}"/>
              </a:ext>
            </a:extLst>
          </p:cNvPr>
          <p:cNvSpPr/>
          <p:nvPr/>
        </p:nvSpPr>
        <p:spPr>
          <a:xfrm>
            <a:off x="2695575" y="6583680"/>
            <a:ext cx="7068185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234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21D54C7-F6FF-814E-AA23-9C29E95F1D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9564" y="0"/>
            <a:ext cx="6892871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92DE2F7-0A22-F74E-96DC-4DD5C62B3F94}"/>
              </a:ext>
            </a:extLst>
          </p:cNvPr>
          <p:cNvSpPr/>
          <p:nvPr/>
        </p:nvSpPr>
        <p:spPr>
          <a:xfrm>
            <a:off x="2286000" y="0"/>
            <a:ext cx="7914640" cy="470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EE3C7B-3B3A-7748-9A51-349E51CDB0EF}"/>
              </a:ext>
            </a:extLst>
          </p:cNvPr>
          <p:cNvSpPr txBox="1"/>
          <p:nvPr/>
        </p:nvSpPr>
        <p:spPr>
          <a:xfrm>
            <a:off x="3449320" y="1551563"/>
            <a:ext cx="2881494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u="sng" dirty="0"/>
              <a:t>3GeV, TET=10</a:t>
            </a:r>
          </a:p>
          <a:p>
            <a:pPr algn="ctr"/>
            <a:r>
              <a:rPr lang="en-US" sz="1000" dirty="0"/>
              <a:t>DESY_stream_129.evt.0</a:t>
            </a:r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Total frames                              –  1832550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Empty frames                           –  1262899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Total identified (soft trigger)  –  15409</a:t>
            </a:r>
          </a:p>
          <a:p>
            <a:endParaRPr lang="en-US" sz="1200" dirty="0"/>
          </a:p>
          <a:p>
            <a:r>
              <a:rPr lang="en-US" sz="1200" dirty="0"/>
              <a:t>68.9% empty frames</a:t>
            </a:r>
          </a:p>
          <a:p>
            <a:r>
              <a:rPr lang="en-US" sz="1200" dirty="0"/>
              <a:t>2.7% identified as beam events </a:t>
            </a:r>
          </a:p>
        </p:txBody>
      </p:sp>
    </p:spTree>
    <p:extLst>
      <p:ext uri="{BB962C8B-B14F-4D97-AF65-F5344CB8AC3E}">
        <p14:creationId xmlns:p14="http://schemas.microsoft.com/office/powerpoint/2010/main" val="30946824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68AD5B8-2B85-114B-9E75-712216598F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5540" y="0"/>
            <a:ext cx="7340600" cy="68453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7DD796C-8190-F14A-A9BD-8C08111B48DC}"/>
              </a:ext>
            </a:extLst>
          </p:cNvPr>
          <p:cNvSpPr txBox="1"/>
          <p:nvPr/>
        </p:nvSpPr>
        <p:spPr>
          <a:xfrm>
            <a:off x="3418840" y="1277243"/>
            <a:ext cx="2881494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u="sng" dirty="0"/>
              <a:t>4GeV, TET=10</a:t>
            </a:r>
          </a:p>
          <a:p>
            <a:pPr algn="ctr"/>
            <a:r>
              <a:rPr lang="en-US" sz="1000" dirty="0"/>
              <a:t>DESY_stream_128.evt.0</a:t>
            </a:r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Total frames                              –  2336701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Empty frames                           –  1633961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Total identified (soft trigger)  –  17086</a:t>
            </a:r>
          </a:p>
          <a:p>
            <a:endParaRPr lang="en-US" sz="1200" dirty="0"/>
          </a:p>
          <a:p>
            <a:r>
              <a:rPr lang="en-US" sz="1200" dirty="0"/>
              <a:t>69.9% empty frames</a:t>
            </a:r>
          </a:p>
          <a:p>
            <a:r>
              <a:rPr lang="en-US" sz="1200" dirty="0"/>
              <a:t>2.43% identified as beam events </a:t>
            </a:r>
          </a:p>
        </p:txBody>
      </p:sp>
    </p:spTree>
    <p:extLst>
      <p:ext uri="{BB962C8B-B14F-4D97-AF65-F5344CB8AC3E}">
        <p14:creationId xmlns:p14="http://schemas.microsoft.com/office/powerpoint/2010/main" val="25190321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1595927-E3A2-F34B-9693-99096A8FAB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0" y="69850"/>
            <a:ext cx="7366000" cy="67183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1522213-1610-6747-B67F-E306B0F6AF49}"/>
              </a:ext>
            </a:extLst>
          </p:cNvPr>
          <p:cNvSpPr txBox="1"/>
          <p:nvPr/>
        </p:nvSpPr>
        <p:spPr>
          <a:xfrm>
            <a:off x="3418840" y="1277243"/>
            <a:ext cx="2881494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u="sng" dirty="0"/>
              <a:t>5GeV, TET=10</a:t>
            </a:r>
          </a:p>
          <a:p>
            <a:pPr algn="ctr"/>
            <a:r>
              <a:rPr lang="en-US" sz="1000" dirty="0"/>
              <a:t>DESY_stream_120.evt.0</a:t>
            </a:r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Total frames                              –  5390065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Empty frames                           –  3702572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Total identified (soft trigger)  –  17257</a:t>
            </a:r>
          </a:p>
          <a:p>
            <a:endParaRPr lang="en-US" sz="1200" dirty="0"/>
          </a:p>
          <a:p>
            <a:r>
              <a:rPr lang="en-US" sz="1200" dirty="0"/>
              <a:t>68.7% empty frames</a:t>
            </a:r>
          </a:p>
          <a:p>
            <a:r>
              <a:rPr lang="en-US" sz="1200" dirty="0"/>
              <a:t>1.02% identified as beam events </a:t>
            </a:r>
          </a:p>
        </p:txBody>
      </p:sp>
    </p:spTree>
    <p:extLst>
      <p:ext uri="{BB962C8B-B14F-4D97-AF65-F5344CB8AC3E}">
        <p14:creationId xmlns:p14="http://schemas.microsoft.com/office/powerpoint/2010/main" val="379686871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B0190D1-6795-1D4B-B388-2D2E883CF2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5512" y="0"/>
            <a:ext cx="6880975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246544B-06FA-5644-B89C-48652E2587A5}"/>
              </a:ext>
            </a:extLst>
          </p:cNvPr>
          <p:cNvSpPr/>
          <p:nvPr/>
        </p:nvSpPr>
        <p:spPr>
          <a:xfrm>
            <a:off x="9367520" y="0"/>
            <a:ext cx="68072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768514-F26E-C146-99B7-8D2C63075393}"/>
              </a:ext>
            </a:extLst>
          </p:cNvPr>
          <p:cNvSpPr/>
          <p:nvPr/>
        </p:nvSpPr>
        <p:spPr>
          <a:xfrm>
            <a:off x="2286000" y="0"/>
            <a:ext cx="7914640" cy="470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E7F80C-3B16-074A-BE61-DDAD2592A365}"/>
              </a:ext>
            </a:extLst>
          </p:cNvPr>
          <p:cNvSpPr txBox="1"/>
          <p:nvPr/>
        </p:nvSpPr>
        <p:spPr>
          <a:xfrm>
            <a:off x="6243320" y="1551563"/>
            <a:ext cx="2881494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u="sng" dirty="0"/>
              <a:t>2GeV, TET=50</a:t>
            </a:r>
          </a:p>
          <a:p>
            <a:pPr algn="ctr"/>
            <a:r>
              <a:rPr lang="en-US" sz="1000" dirty="0"/>
              <a:t>DESY_stream_134.evt.0</a:t>
            </a:r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Total frames                              –  1861687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Empty frames                           – 1807602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Total identified (soft trigger)  – 11487</a:t>
            </a:r>
          </a:p>
          <a:p>
            <a:endParaRPr lang="en-US" sz="1200" dirty="0"/>
          </a:p>
          <a:p>
            <a:r>
              <a:rPr lang="en-US" sz="1200" dirty="0"/>
              <a:t>97% empty frames</a:t>
            </a:r>
          </a:p>
          <a:p>
            <a:r>
              <a:rPr lang="en-US" sz="1200" dirty="0"/>
              <a:t>21.24% identified as beam events </a:t>
            </a:r>
          </a:p>
        </p:txBody>
      </p:sp>
    </p:spTree>
    <p:extLst>
      <p:ext uri="{BB962C8B-B14F-4D97-AF65-F5344CB8AC3E}">
        <p14:creationId xmlns:p14="http://schemas.microsoft.com/office/powerpoint/2010/main" val="181101491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C06DF19-BF51-4D4F-B9F8-0D132896F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352" y="820271"/>
            <a:ext cx="6013742" cy="556526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3A280FD-B6BE-FC4E-AD23-9EDB0E139325}"/>
              </a:ext>
            </a:extLst>
          </p:cNvPr>
          <p:cNvSpPr txBox="1"/>
          <p:nvPr/>
        </p:nvSpPr>
        <p:spPr>
          <a:xfrm>
            <a:off x="3357428" y="1794118"/>
            <a:ext cx="2571078" cy="1500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u="sng" dirty="0"/>
              <a:t>2GeV, TET=10</a:t>
            </a:r>
          </a:p>
          <a:p>
            <a:pPr algn="ctr"/>
            <a:r>
              <a:rPr lang="en-US" sz="700" dirty="0"/>
              <a:t>DESY_stream_138.evt.0</a:t>
            </a:r>
          </a:p>
          <a:p>
            <a:pPr algn="ctr"/>
            <a:endParaRPr lang="en-US" sz="700" dirty="0"/>
          </a:p>
          <a:p>
            <a:pPr algn="ctr"/>
            <a:endParaRPr lang="en-US" sz="7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Total frames                              –  1832550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Empty frames                           –  1262899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Total identified (soft trigger)  –  24965</a:t>
            </a:r>
          </a:p>
          <a:p>
            <a:endParaRPr lang="en-US" sz="1000" dirty="0"/>
          </a:p>
          <a:p>
            <a:r>
              <a:rPr lang="en-US" sz="1000" dirty="0"/>
              <a:t>68.9% empty frames</a:t>
            </a:r>
          </a:p>
          <a:p>
            <a:r>
              <a:rPr lang="en-US" sz="1000" dirty="0"/>
              <a:t>4.4% identified as beam events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07F558-679F-C249-B932-70DBC81D93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2992" y="403413"/>
            <a:ext cx="5932267" cy="598211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6E4F994-95E0-8F42-9F20-C97C777F3391}"/>
              </a:ext>
            </a:extLst>
          </p:cNvPr>
          <p:cNvSpPr/>
          <p:nvPr/>
        </p:nvSpPr>
        <p:spPr>
          <a:xfrm>
            <a:off x="6122992" y="6045799"/>
            <a:ext cx="5927528" cy="470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3E7FE0F-51B3-3345-9736-E50D97899C60}"/>
              </a:ext>
            </a:extLst>
          </p:cNvPr>
          <p:cNvSpPr/>
          <p:nvPr/>
        </p:nvSpPr>
        <p:spPr>
          <a:xfrm>
            <a:off x="11950915" y="467359"/>
            <a:ext cx="212615" cy="59450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6D095A-8C52-CD4C-8A16-F42523C1CB5C}"/>
              </a:ext>
            </a:extLst>
          </p:cNvPr>
          <p:cNvSpPr txBox="1"/>
          <p:nvPr/>
        </p:nvSpPr>
        <p:spPr>
          <a:xfrm>
            <a:off x="9266280" y="1794117"/>
            <a:ext cx="2925720" cy="1500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u="sng" dirty="0"/>
              <a:t>2GeV, TET=10</a:t>
            </a:r>
          </a:p>
          <a:p>
            <a:pPr algn="ctr"/>
            <a:r>
              <a:rPr lang="en-US" sz="700" dirty="0"/>
              <a:t>DESY_stream_138.evt.0</a:t>
            </a:r>
          </a:p>
          <a:p>
            <a:pPr algn="ctr"/>
            <a:endParaRPr lang="en-US" sz="700" dirty="0"/>
          </a:p>
          <a:p>
            <a:pPr algn="ctr"/>
            <a:endParaRPr lang="en-US" sz="7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Total frames                              –  1832550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Empty frames                           –  1262899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Total identified (soft trigger)  –  15409</a:t>
            </a:r>
          </a:p>
          <a:p>
            <a:endParaRPr lang="en-US" sz="1000" dirty="0"/>
          </a:p>
          <a:p>
            <a:r>
              <a:rPr lang="en-US" sz="1000" dirty="0"/>
              <a:t>68.9% empty frames</a:t>
            </a:r>
          </a:p>
          <a:p>
            <a:r>
              <a:rPr lang="en-US" sz="1000" dirty="0"/>
              <a:t>2.7% identified as beam events </a:t>
            </a:r>
          </a:p>
        </p:txBody>
      </p:sp>
    </p:spTree>
    <p:extLst>
      <p:ext uri="{BB962C8B-B14F-4D97-AF65-F5344CB8AC3E}">
        <p14:creationId xmlns:p14="http://schemas.microsoft.com/office/powerpoint/2010/main" val="2822037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DBB02F-4051-FA4A-A7A8-F576F67B1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Streaming system components: Tiered storage model</a:t>
            </a:r>
          </a:p>
        </p:txBody>
      </p:sp>
      <p:pic>
        <p:nvPicPr>
          <p:cNvPr id="49" name="Google Shape;342;p22">
            <a:extLst>
              <a:ext uri="{FF2B5EF4-FFF2-40B4-BE49-F238E27FC236}">
                <a16:creationId xmlns:a16="http://schemas.microsoft.com/office/drawing/2014/main" id="{7FC53AA1-083D-9F46-BA7E-62156427497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869" y="6342075"/>
            <a:ext cx="964406" cy="4286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7F24E-AC09-7B47-8E55-A4496770C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33BCB75-ED74-AF42-AA2E-B8D6AAE06284}"/>
              </a:ext>
            </a:extLst>
          </p:cNvPr>
          <p:cNvSpPr/>
          <p:nvPr/>
        </p:nvSpPr>
        <p:spPr>
          <a:xfrm>
            <a:off x="1904142" y="1767155"/>
            <a:ext cx="996593" cy="503434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FE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Detector 1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A6BB4DEF-2A9F-E542-82E7-5ACA6C8B7129}"/>
              </a:ext>
            </a:extLst>
          </p:cNvPr>
          <p:cNvSpPr/>
          <p:nvPr/>
        </p:nvSpPr>
        <p:spPr>
          <a:xfrm>
            <a:off x="1904142" y="2351069"/>
            <a:ext cx="996593" cy="503434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FE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Detector 2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A2B25FA-1519-6443-8FD0-D895ABD3B3F0}"/>
              </a:ext>
            </a:extLst>
          </p:cNvPr>
          <p:cNvSpPr/>
          <p:nvPr/>
        </p:nvSpPr>
        <p:spPr>
          <a:xfrm>
            <a:off x="1904141" y="2934983"/>
            <a:ext cx="996593" cy="503434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FE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Detector 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34816C22-4AD9-5148-9B0A-060CC4EF0B0D}"/>
              </a:ext>
            </a:extLst>
          </p:cNvPr>
          <p:cNvSpPr/>
          <p:nvPr/>
        </p:nvSpPr>
        <p:spPr>
          <a:xfrm>
            <a:off x="3042861" y="1771435"/>
            <a:ext cx="587339" cy="503434"/>
          </a:xfrm>
          <a:prstGeom prst="roundRect">
            <a:avLst/>
          </a:prstGeom>
          <a:solidFill>
            <a:schemeClr val="bg2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FE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Buffer</a:t>
            </a: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90C78389-B267-244D-979D-CC65E418C405}"/>
              </a:ext>
            </a:extLst>
          </p:cNvPr>
          <p:cNvSpPr/>
          <p:nvPr/>
        </p:nvSpPr>
        <p:spPr>
          <a:xfrm>
            <a:off x="3042861" y="2351069"/>
            <a:ext cx="587339" cy="503434"/>
          </a:xfrm>
          <a:prstGeom prst="roundRect">
            <a:avLst/>
          </a:prstGeom>
          <a:solidFill>
            <a:schemeClr val="bg2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FE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Buffer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44F31220-23F6-F241-861F-F52206911F8C}"/>
              </a:ext>
            </a:extLst>
          </p:cNvPr>
          <p:cNvSpPr/>
          <p:nvPr/>
        </p:nvSpPr>
        <p:spPr>
          <a:xfrm>
            <a:off x="3042861" y="2934983"/>
            <a:ext cx="587339" cy="503434"/>
          </a:xfrm>
          <a:prstGeom prst="roundRect">
            <a:avLst/>
          </a:prstGeom>
          <a:solidFill>
            <a:schemeClr val="bg2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FE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Buffer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427CA2B5-7046-104A-B617-2D0A56F512A8}"/>
              </a:ext>
            </a:extLst>
          </p:cNvPr>
          <p:cNvSpPr/>
          <p:nvPr/>
        </p:nvSpPr>
        <p:spPr>
          <a:xfrm>
            <a:off x="3772326" y="2012878"/>
            <a:ext cx="722615" cy="503434"/>
          </a:xfrm>
          <a:prstGeom prst="roundRect">
            <a:avLst/>
          </a:prstGeom>
          <a:solidFill>
            <a:srgbClr val="00B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Aggregator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5E62477E-2376-5B43-8895-9804C80D8138}"/>
              </a:ext>
            </a:extLst>
          </p:cNvPr>
          <p:cNvSpPr/>
          <p:nvPr/>
        </p:nvSpPr>
        <p:spPr>
          <a:xfrm>
            <a:off x="4635355" y="2012878"/>
            <a:ext cx="722615" cy="503434"/>
          </a:xfrm>
          <a:prstGeom prst="roundRect">
            <a:avLst/>
          </a:prstGeom>
          <a:solidFill>
            <a:srgbClr val="00B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Processor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313A7831-565D-7148-B1C9-E9220CF504E5}"/>
              </a:ext>
            </a:extLst>
          </p:cNvPr>
          <p:cNvSpPr/>
          <p:nvPr/>
        </p:nvSpPr>
        <p:spPr>
          <a:xfrm>
            <a:off x="3772326" y="2928133"/>
            <a:ext cx="722615" cy="503434"/>
          </a:xfrm>
          <a:prstGeom prst="roundRect">
            <a:avLst/>
          </a:prstGeom>
          <a:solidFill>
            <a:srgbClr val="00B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Processor</a:t>
            </a:r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1A83EA43-5C26-8443-A8E5-5B0EF74B0D29}"/>
              </a:ext>
            </a:extLst>
          </p:cNvPr>
          <p:cNvSpPr/>
          <p:nvPr/>
        </p:nvSpPr>
        <p:spPr>
          <a:xfrm>
            <a:off x="5544561" y="1761161"/>
            <a:ext cx="744876" cy="1670406"/>
          </a:xfrm>
          <a:prstGeom prst="roundRect">
            <a:avLst/>
          </a:prstGeom>
          <a:solidFill>
            <a:schemeClr val="bg2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Online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Storage</a:t>
            </a:r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0512B659-9C1B-3E49-A7B2-3E4D4C28DC2B}"/>
              </a:ext>
            </a:extLst>
          </p:cNvPr>
          <p:cNvSpPr/>
          <p:nvPr/>
        </p:nvSpPr>
        <p:spPr>
          <a:xfrm>
            <a:off x="6546293" y="2341223"/>
            <a:ext cx="722615" cy="503434"/>
          </a:xfrm>
          <a:prstGeom prst="roundRect">
            <a:avLst/>
          </a:prstGeom>
          <a:solidFill>
            <a:srgbClr val="00B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Processors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799EC3CB-8898-934D-8B0F-F82C1EC21DDC}"/>
              </a:ext>
            </a:extLst>
          </p:cNvPr>
          <p:cNvSpPr/>
          <p:nvPr/>
        </p:nvSpPr>
        <p:spPr>
          <a:xfrm>
            <a:off x="7476035" y="1757737"/>
            <a:ext cx="739809" cy="1670406"/>
          </a:xfrm>
          <a:prstGeom prst="roundRect">
            <a:avLst/>
          </a:prstGeom>
          <a:solidFill>
            <a:schemeClr val="bg2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Nearline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Storage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01C181FB-B6C0-314A-BB58-5ADC29604462}"/>
              </a:ext>
            </a:extLst>
          </p:cNvPr>
          <p:cNvSpPr/>
          <p:nvPr/>
        </p:nvSpPr>
        <p:spPr>
          <a:xfrm>
            <a:off x="8463996" y="2341223"/>
            <a:ext cx="722615" cy="503434"/>
          </a:xfrm>
          <a:prstGeom prst="roundRect">
            <a:avLst/>
          </a:prstGeom>
          <a:solidFill>
            <a:srgbClr val="00B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Processors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28EFCE4C-96EE-5E4B-B04A-CFFE925AA7EC}"/>
              </a:ext>
            </a:extLst>
          </p:cNvPr>
          <p:cNvSpPr/>
          <p:nvPr/>
        </p:nvSpPr>
        <p:spPr>
          <a:xfrm>
            <a:off x="9556410" y="1757737"/>
            <a:ext cx="739809" cy="1670406"/>
          </a:xfrm>
          <a:prstGeom prst="roundRect">
            <a:avLst/>
          </a:prstGeom>
          <a:solidFill>
            <a:schemeClr val="bg2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Permanent</a:t>
            </a:r>
          </a:p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Storage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BA9218B-4F02-FC4F-9EF2-9FDDDFFB2FEA}"/>
              </a:ext>
            </a:extLst>
          </p:cNvPr>
          <p:cNvCxnSpPr>
            <a:stCxn id="2" idx="3"/>
            <a:endCxn id="52" idx="1"/>
          </p:cNvCxnSpPr>
          <p:nvPr/>
        </p:nvCxnSpPr>
        <p:spPr>
          <a:xfrm>
            <a:off x="2900734" y="2018872"/>
            <a:ext cx="142126" cy="428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454514A-E37D-F942-A89E-BA5A8D2F82B6}"/>
              </a:ext>
            </a:extLst>
          </p:cNvPr>
          <p:cNvCxnSpPr>
            <a:stCxn id="50" idx="3"/>
            <a:endCxn id="55" idx="1"/>
          </p:cNvCxnSpPr>
          <p:nvPr/>
        </p:nvCxnSpPr>
        <p:spPr>
          <a:xfrm>
            <a:off x="2900734" y="2602786"/>
            <a:ext cx="142126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C0721EF-E55E-A24D-AD60-D0AC2D18B16B}"/>
              </a:ext>
            </a:extLst>
          </p:cNvPr>
          <p:cNvCxnSpPr>
            <a:stCxn id="51" idx="3"/>
            <a:endCxn id="56" idx="1"/>
          </p:cNvCxnSpPr>
          <p:nvPr/>
        </p:nvCxnSpPr>
        <p:spPr>
          <a:xfrm>
            <a:off x="2900734" y="3186700"/>
            <a:ext cx="142127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D9F9D2C9-B448-5544-BA7C-90EADD3964A1}"/>
              </a:ext>
            </a:extLst>
          </p:cNvPr>
          <p:cNvCxnSpPr>
            <a:stCxn id="52" idx="3"/>
            <a:endCxn id="57" idx="1"/>
          </p:cNvCxnSpPr>
          <p:nvPr/>
        </p:nvCxnSpPr>
        <p:spPr>
          <a:xfrm>
            <a:off x="3630199" y="2023153"/>
            <a:ext cx="142126" cy="241443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8887B3DC-0C1F-9F48-A8B8-0857734F7F7A}"/>
              </a:ext>
            </a:extLst>
          </p:cNvPr>
          <p:cNvCxnSpPr>
            <a:stCxn id="55" idx="3"/>
            <a:endCxn id="57" idx="1"/>
          </p:cNvCxnSpPr>
          <p:nvPr/>
        </p:nvCxnSpPr>
        <p:spPr>
          <a:xfrm flipV="1">
            <a:off x="3630199" y="2264596"/>
            <a:ext cx="142126" cy="338191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469C5F85-DEC1-3243-B98E-D2CA2FC919BD}"/>
              </a:ext>
            </a:extLst>
          </p:cNvPr>
          <p:cNvCxnSpPr>
            <a:stCxn id="57" idx="3"/>
            <a:endCxn id="58" idx="1"/>
          </p:cNvCxnSpPr>
          <p:nvPr/>
        </p:nvCxnSpPr>
        <p:spPr>
          <a:xfrm>
            <a:off x="4494940" y="2264595"/>
            <a:ext cx="140414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F6F04CD0-B0F9-A949-AED2-9E2A28BEC855}"/>
              </a:ext>
            </a:extLst>
          </p:cNvPr>
          <p:cNvCxnSpPr>
            <a:stCxn id="58" idx="3"/>
          </p:cNvCxnSpPr>
          <p:nvPr/>
        </p:nvCxnSpPr>
        <p:spPr>
          <a:xfrm>
            <a:off x="5357969" y="2264595"/>
            <a:ext cx="186592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FB1139C4-E296-E647-945B-FF3E844F0ED1}"/>
              </a:ext>
            </a:extLst>
          </p:cNvPr>
          <p:cNvCxnSpPr>
            <a:stCxn id="56" idx="3"/>
            <a:endCxn id="59" idx="1"/>
          </p:cNvCxnSpPr>
          <p:nvPr/>
        </p:nvCxnSpPr>
        <p:spPr>
          <a:xfrm flipV="1">
            <a:off x="3630199" y="3179850"/>
            <a:ext cx="142126" cy="685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714AECD0-A4D0-8A47-8D7D-96607C407639}"/>
              </a:ext>
            </a:extLst>
          </p:cNvPr>
          <p:cNvCxnSpPr>
            <a:stCxn id="59" idx="3"/>
          </p:cNvCxnSpPr>
          <p:nvPr/>
        </p:nvCxnSpPr>
        <p:spPr>
          <a:xfrm>
            <a:off x="4494940" y="3179850"/>
            <a:ext cx="1030772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823346A9-D78D-B541-AE7C-4E6E299A204F}"/>
              </a:ext>
            </a:extLst>
          </p:cNvPr>
          <p:cNvCxnSpPr>
            <a:cxnSpLocks/>
            <a:stCxn id="60" idx="3"/>
            <a:endCxn id="62" idx="1"/>
          </p:cNvCxnSpPr>
          <p:nvPr/>
        </p:nvCxnSpPr>
        <p:spPr>
          <a:xfrm flipV="1">
            <a:off x="6289438" y="2592940"/>
            <a:ext cx="256855" cy="3424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6D16383F-5BFD-4E4C-A96E-C12A13072A90}"/>
              </a:ext>
            </a:extLst>
          </p:cNvPr>
          <p:cNvCxnSpPr>
            <a:stCxn id="62" idx="3"/>
            <a:endCxn id="63" idx="1"/>
          </p:cNvCxnSpPr>
          <p:nvPr/>
        </p:nvCxnSpPr>
        <p:spPr>
          <a:xfrm>
            <a:off x="7268908" y="2592940"/>
            <a:ext cx="207127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BEC02502-23AD-C748-9486-9ED6688DDF21}"/>
              </a:ext>
            </a:extLst>
          </p:cNvPr>
          <p:cNvCxnSpPr>
            <a:stCxn id="63" idx="3"/>
            <a:endCxn id="64" idx="1"/>
          </p:cNvCxnSpPr>
          <p:nvPr/>
        </p:nvCxnSpPr>
        <p:spPr>
          <a:xfrm>
            <a:off x="8215843" y="2592940"/>
            <a:ext cx="248152" cy="0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A06FD26F-9852-4543-8C18-F2A16509D453}"/>
              </a:ext>
            </a:extLst>
          </p:cNvPr>
          <p:cNvCxnSpPr>
            <a:stCxn id="64" idx="3"/>
            <a:endCxn id="65" idx="1"/>
          </p:cNvCxnSpPr>
          <p:nvPr/>
        </p:nvCxnSpPr>
        <p:spPr>
          <a:xfrm>
            <a:off x="9186611" y="2592940"/>
            <a:ext cx="369799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FD8D9B51-91D6-594A-8F08-EA63BDC73BC7}"/>
              </a:ext>
            </a:extLst>
          </p:cNvPr>
          <p:cNvSpPr txBox="1"/>
          <p:nvPr/>
        </p:nvSpPr>
        <p:spPr>
          <a:xfrm>
            <a:off x="3127177" y="1337318"/>
            <a:ext cx="4187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Tier 1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EC2292F-5D7F-CE4C-848D-25DA68BE6EFD}"/>
              </a:ext>
            </a:extLst>
          </p:cNvPr>
          <p:cNvSpPr txBox="1"/>
          <p:nvPr/>
        </p:nvSpPr>
        <p:spPr>
          <a:xfrm>
            <a:off x="5687497" y="1337318"/>
            <a:ext cx="4187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Tier 2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87D644D-7592-CC46-A3FA-62A903221700}"/>
              </a:ext>
            </a:extLst>
          </p:cNvPr>
          <p:cNvSpPr txBox="1"/>
          <p:nvPr/>
        </p:nvSpPr>
        <p:spPr>
          <a:xfrm>
            <a:off x="7636586" y="1337318"/>
            <a:ext cx="4331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Tier 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88F54528-C7A7-9347-9243-706F78140B68}"/>
              </a:ext>
            </a:extLst>
          </p:cNvPr>
          <p:cNvSpPr txBox="1"/>
          <p:nvPr/>
        </p:nvSpPr>
        <p:spPr>
          <a:xfrm>
            <a:off x="9573604" y="1329623"/>
            <a:ext cx="5886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Final Tier 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E3D06F0-2E2C-7F41-A044-7874B51775A1}"/>
              </a:ext>
            </a:extLst>
          </p:cNvPr>
          <p:cNvSpPr txBox="1"/>
          <p:nvPr/>
        </p:nvSpPr>
        <p:spPr>
          <a:xfrm>
            <a:off x="6912066" y="1004423"/>
            <a:ext cx="3209495" cy="2154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/>
              <a:t>Storage capacity/ retention time &gt;= .      Processors latency</a:t>
            </a:r>
          </a:p>
        </p:txBody>
      </p:sp>
      <p:pic>
        <p:nvPicPr>
          <p:cNvPr id="101" name="Picture 100">
            <a:extLst>
              <a:ext uri="{FF2B5EF4-FFF2-40B4-BE49-F238E27FC236}">
                <a16:creationId xmlns:a16="http://schemas.microsoft.com/office/drawing/2014/main" id="{E0EF99B3-4E5D-0442-A04A-ED52B4F19A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8472344" y="1002290"/>
            <a:ext cx="171129" cy="171129"/>
          </a:xfrm>
          <a:prstGeom prst="rect">
            <a:avLst/>
          </a:prstGeom>
        </p:spPr>
      </p:pic>
      <p:sp>
        <p:nvSpPr>
          <p:cNvPr id="102" name="Rectangle 101">
            <a:extLst>
              <a:ext uri="{FF2B5EF4-FFF2-40B4-BE49-F238E27FC236}">
                <a16:creationId xmlns:a16="http://schemas.microsoft.com/office/drawing/2014/main" id="{60DE801E-414B-4C48-855F-5FDC8E018050}"/>
              </a:ext>
            </a:extLst>
          </p:cNvPr>
          <p:cNvSpPr/>
          <p:nvPr/>
        </p:nvSpPr>
        <p:spPr>
          <a:xfrm>
            <a:off x="1832919" y="1263721"/>
            <a:ext cx="1877762" cy="242678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26508C27-5AAF-3E41-A5F2-ABECEBE761C9}"/>
              </a:ext>
            </a:extLst>
          </p:cNvPr>
          <p:cNvSpPr/>
          <p:nvPr/>
        </p:nvSpPr>
        <p:spPr>
          <a:xfrm>
            <a:off x="2983572" y="1337319"/>
            <a:ext cx="2450405" cy="2258637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A3D457DC-F02D-8A48-8E94-1878937DE6AB}"/>
              </a:ext>
            </a:extLst>
          </p:cNvPr>
          <p:cNvSpPr/>
          <p:nvPr/>
        </p:nvSpPr>
        <p:spPr>
          <a:xfrm>
            <a:off x="4556585" y="1620326"/>
            <a:ext cx="4724405" cy="189343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5" name="Table 104">
            <a:extLst>
              <a:ext uri="{FF2B5EF4-FFF2-40B4-BE49-F238E27FC236}">
                <a16:creationId xmlns:a16="http://schemas.microsoft.com/office/drawing/2014/main" id="{03C9CE73-8B3D-6845-9DAC-68365F31FC7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935566" y="3862260"/>
          <a:ext cx="6096000" cy="2713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70735">
                  <a:extLst>
                    <a:ext uri="{9D8B030D-6E8A-4147-A177-3AD203B41FA5}">
                      <a16:colId xmlns:a16="http://schemas.microsoft.com/office/drawing/2014/main" val="519017807"/>
                    </a:ext>
                  </a:extLst>
                </a:gridCol>
                <a:gridCol w="1425265">
                  <a:extLst>
                    <a:ext uri="{9D8B030D-6E8A-4147-A177-3AD203B41FA5}">
                      <a16:colId xmlns:a16="http://schemas.microsoft.com/office/drawing/2014/main" val="573016070"/>
                    </a:ext>
                  </a:extLst>
                </a:gridCol>
              </a:tblGrid>
              <a:tr h="320152">
                <a:tc>
                  <a:txBody>
                    <a:bodyPr/>
                    <a:lstStyle/>
                    <a:p>
                      <a:r>
                        <a:rPr lang="en-US" sz="1100" dirty="0"/>
                        <a:t>Components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Framework Support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2259602"/>
                  </a:ext>
                </a:extLst>
              </a:tr>
              <a:tr h="320152">
                <a:tc>
                  <a:txBody>
                    <a:bodyPr/>
                    <a:lstStyle/>
                    <a:p>
                      <a:r>
                        <a:rPr lang="en-US" sz="1000" dirty="0"/>
                        <a:t>A stream-oriented timing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14024"/>
                  </a:ext>
                </a:extLst>
              </a:tr>
              <a:tr h="320152">
                <a:tc>
                  <a:txBody>
                    <a:bodyPr/>
                    <a:lstStyle/>
                    <a:p>
                      <a:r>
                        <a:rPr lang="en-US" sz="1000" dirty="0"/>
                        <a:t>A standard stream data 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580866"/>
                  </a:ext>
                </a:extLst>
              </a:tr>
              <a:tr h="320152">
                <a:tc>
                  <a:txBody>
                    <a:bodyPr/>
                    <a:lstStyle/>
                    <a:p>
                      <a:r>
                        <a:rPr lang="en-US" sz="1000" dirty="0"/>
                        <a:t>Front-end electronics that outputs time-based streams of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9223526"/>
                  </a:ext>
                </a:extLst>
              </a:tr>
              <a:tr h="320152">
                <a:tc>
                  <a:txBody>
                    <a:bodyPr/>
                    <a:lstStyle/>
                    <a:p>
                      <a:r>
                        <a:rPr lang="en-US" sz="1000" dirty="0"/>
                        <a:t>Efficient streaming data transport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1798534"/>
                  </a:ext>
                </a:extLst>
              </a:tr>
              <a:tr h="320152">
                <a:tc>
                  <a:txBody>
                    <a:bodyPr/>
                    <a:lstStyle/>
                    <a:p>
                      <a:r>
                        <a:rPr lang="en-US" sz="1000" dirty="0"/>
                        <a:t>A stream oriented random-access data storage tier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9162435"/>
                  </a:ext>
                </a:extLst>
              </a:tr>
              <a:tr h="342081">
                <a:tc>
                  <a:txBody>
                    <a:bodyPr/>
                    <a:lstStyle/>
                    <a:p>
                      <a:r>
                        <a:rPr lang="en-US" sz="1000" dirty="0"/>
                        <a:t>A framework for data processing tasks (virtual triggers, calibration, reconstruction, monitoring, data storage, etc.)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4595493"/>
                  </a:ext>
                </a:extLst>
              </a:tr>
              <a:tr h="342081">
                <a:tc>
                  <a:txBody>
                    <a:bodyPr/>
                    <a:lstStyle/>
                    <a:p>
                      <a:r>
                        <a:rPr lang="en-US" sz="1000" dirty="0"/>
                        <a:t>A framework for data-flow orchestration and data-stream processing application design and deployment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142288"/>
                  </a:ext>
                </a:extLst>
              </a:tr>
            </a:tbl>
          </a:graphicData>
        </a:graphic>
      </p:graphicFrame>
      <p:pic>
        <p:nvPicPr>
          <p:cNvPr id="106" name="Picture 105">
            <a:extLst>
              <a:ext uri="{FF2B5EF4-FFF2-40B4-BE49-F238E27FC236}">
                <a16:creationId xmlns:a16="http://schemas.microsoft.com/office/drawing/2014/main" id="{712ED8D2-5505-4E48-92F0-05C074DBDE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7191" y="4535242"/>
            <a:ext cx="257853" cy="229684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A208755D-58FE-D44B-B16A-209EE5CD66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9719" y="5208224"/>
            <a:ext cx="257853" cy="229684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EE8116E6-4B02-E245-9EBB-1C09529D04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9718" y="5495127"/>
            <a:ext cx="257853" cy="229684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23E94508-7D10-BF4B-8BD4-7C53C386B8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9717" y="5843625"/>
            <a:ext cx="257853" cy="229684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235EBB11-AD76-474C-9C55-3AF3EAF7E0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9716" y="6224124"/>
            <a:ext cx="257853" cy="229684"/>
          </a:xfrm>
          <a:prstGeom prst="rect">
            <a:avLst/>
          </a:prstGeom>
        </p:spPr>
      </p:pic>
      <p:sp>
        <p:nvSpPr>
          <p:cNvPr id="112" name="TextBox 111">
            <a:extLst>
              <a:ext uri="{FF2B5EF4-FFF2-40B4-BE49-F238E27FC236}">
                <a16:creationId xmlns:a16="http://schemas.microsoft.com/office/drawing/2014/main" id="{D486C950-9307-B74C-A49F-FFA40BF10967}"/>
              </a:ext>
            </a:extLst>
          </p:cNvPr>
          <p:cNvSpPr txBox="1"/>
          <p:nvPr/>
        </p:nvSpPr>
        <p:spPr>
          <a:xfrm>
            <a:off x="1943282" y="1325275"/>
            <a:ext cx="50847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>
                    <a:lumMod val="50000"/>
                  </a:schemeClr>
                </a:solidFill>
              </a:rPr>
              <a:t>Detector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B82A4AA9-D5A7-FC48-BF19-71705A7799E0}"/>
              </a:ext>
            </a:extLst>
          </p:cNvPr>
          <p:cNvSpPr txBox="1"/>
          <p:nvPr/>
        </p:nvSpPr>
        <p:spPr>
          <a:xfrm>
            <a:off x="4056948" y="1337319"/>
            <a:ext cx="35137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>
                    <a:lumMod val="50000"/>
                  </a:schemeClr>
                </a:solidFill>
              </a:rPr>
              <a:t>DAQ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B37B8F7-953F-254C-BEAB-B41EA22CF5F9}"/>
              </a:ext>
            </a:extLst>
          </p:cNvPr>
          <p:cNvSpPr txBox="1"/>
          <p:nvPr/>
        </p:nvSpPr>
        <p:spPr>
          <a:xfrm>
            <a:off x="8005369" y="1594993"/>
            <a:ext cx="135325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>
                    <a:lumMod val="50000"/>
                  </a:schemeClr>
                </a:solidFill>
              </a:rPr>
              <a:t>Online/nearline data processing</a:t>
            </a:r>
          </a:p>
        </p:txBody>
      </p:sp>
      <p:sp>
        <p:nvSpPr>
          <p:cNvPr id="115" name="Rounded Rectangle 114">
            <a:extLst>
              <a:ext uri="{FF2B5EF4-FFF2-40B4-BE49-F238E27FC236}">
                <a16:creationId xmlns:a16="http://schemas.microsoft.com/office/drawing/2014/main" id="{2D09C17F-7836-C04E-910A-D0F4DE55E852}"/>
              </a:ext>
            </a:extLst>
          </p:cNvPr>
          <p:cNvSpPr/>
          <p:nvPr/>
        </p:nvSpPr>
        <p:spPr>
          <a:xfrm>
            <a:off x="9573604" y="3690505"/>
            <a:ext cx="722615" cy="503434"/>
          </a:xfrm>
          <a:prstGeom prst="roundRect">
            <a:avLst/>
          </a:prstGeom>
          <a:solidFill>
            <a:srgbClr val="00B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Processors</a:t>
            </a:r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4DA36712-AE1A-0444-B9C6-9DB41FB9EF40}"/>
              </a:ext>
            </a:extLst>
          </p:cNvPr>
          <p:cNvCxnSpPr>
            <a:stCxn id="65" idx="2"/>
            <a:endCxn id="115" idx="0"/>
          </p:cNvCxnSpPr>
          <p:nvPr/>
        </p:nvCxnSpPr>
        <p:spPr>
          <a:xfrm>
            <a:off x="9926315" y="3428143"/>
            <a:ext cx="8597" cy="262362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ectangle 117">
            <a:extLst>
              <a:ext uri="{FF2B5EF4-FFF2-40B4-BE49-F238E27FC236}">
                <a16:creationId xmlns:a16="http://schemas.microsoft.com/office/drawing/2014/main" id="{F2435A0C-5987-5B42-BF81-7383207F6409}"/>
              </a:ext>
            </a:extLst>
          </p:cNvPr>
          <p:cNvSpPr/>
          <p:nvPr/>
        </p:nvSpPr>
        <p:spPr>
          <a:xfrm>
            <a:off x="9392001" y="1619289"/>
            <a:ext cx="1091119" cy="267531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5510CE8-22AF-9A41-B4A8-9F355996F20D}"/>
              </a:ext>
            </a:extLst>
          </p:cNvPr>
          <p:cNvSpPr txBox="1"/>
          <p:nvPr/>
        </p:nvSpPr>
        <p:spPr>
          <a:xfrm>
            <a:off x="9456877" y="1594992"/>
            <a:ext cx="102624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>
                    <a:lumMod val="50000"/>
                  </a:schemeClr>
                </a:solidFill>
              </a:rPr>
              <a:t>Offline data processing</a:t>
            </a:r>
          </a:p>
        </p:txBody>
      </p:sp>
    </p:spTree>
    <p:extLst>
      <p:ext uri="{BB962C8B-B14F-4D97-AF65-F5344CB8AC3E}">
        <p14:creationId xmlns:p14="http://schemas.microsoft.com/office/powerpoint/2010/main" val="167735244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DBB02F-4051-FA4A-A7A8-F576F67B1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PbWO</a:t>
            </a:r>
            <a:r>
              <a:rPr lang="en-US" b="0" baseline="-25000" dirty="0"/>
              <a:t>4  </a:t>
            </a:r>
            <a:r>
              <a:rPr lang="en-US" b="0" dirty="0"/>
              <a:t>Christal based 3x3 Calorimeter</a:t>
            </a:r>
          </a:p>
        </p:txBody>
      </p:sp>
      <p:pic>
        <p:nvPicPr>
          <p:cNvPr id="49" name="Google Shape;342;p22">
            <a:extLst>
              <a:ext uri="{FF2B5EF4-FFF2-40B4-BE49-F238E27FC236}">
                <a16:creationId xmlns:a16="http://schemas.microsoft.com/office/drawing/2014/main" id="{7FC53AA1-083D-9F46-BA7E-62156427497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342075"/>
            <a:ext cx="964406" cy="4286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7F24E-AC09-7B47-8E55-A4496770C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36763D-A1AD-3344-9797-810C98A2D0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0986" y="1736333"/>
            <a:ext cx="4164459" cy="31233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C12DCE4-D908-A84A-939C-867626774B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5445" y="1881069"/>
            <a:ext cx="4386995" cy="261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387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953B1-1AE3-EC41-A754-07F30DB4E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6368" y="178998"/>
            <a:ext cx="8464378" cy="487490"/>
          </a:xfrm>
        </p:spPr>
        <p:txBody>
          <a:bodyPr/>
          <a:lstStyle/>
          <a:p>
            <a:r>
              <a:rPr lang="en-US" b="0" dirty="0"/>
              <a:t>Flow-Based Programming Paradigm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BA839E3-001B-0A42-969E-4C1C15B910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92674" y="237372"/>
            <a:ext cx="1241996" cy="37074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66CACE-6F8F-9D41-819F-DDE89525E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4F4AF9-65A1-454B-8994-62318C9048C0}"/>
              </a:ext>
            </a:extLst>
          </p:cNvPr>
          <p:cNvSpPr txBox="1"/>
          <p:nvPr/>
        </p:nvSpPr>
        <p:spPr>
          <a:xfrm>
            <a:off x="1414331" y="1752645"/>
            <a:ext cx="427405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Proposed in the late 60s by J. Paul </a:t>
            </a:r>
            <a:r>
              <a:rPr lang="en-US" sz="1400" dirty="0" err="1"/>
              <a:t>Rodker</a:t>
            </a:r>
            <a:r>
              <a:rPr lang="en-US" sz="1400" dirty="0"/>
              <a:t> Morrison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“Assembly line” data processing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Data flows through asynchronous, concurrent processors (“black box” actors)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Actors communicate via data chunks (called information packets or data-quanta)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Data-quanta are traveling across predefined connections (conveyor belts), where connections are specified externally to the processors.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Data is pushed through actors, while actors are reacting on passing data quantum.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Actors are performing independent, well-defined functions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Simple reconfigure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Minimizes side-effects</a:t>
            </a:r>
          </a:p>
        </p:txBody>
      </p:sp>
      <p:pic>
        <p:nvPicPr>
          <p:cNvPr id="9" name="Google Shape;342;p22">
            <a:extLst>
              <a:ext uri="{FF2B5EF4-FFF2-40B4-BE49-F238E27FC236}">
                <a16:creationId xmlns:a16="http://schemas.microsoft.com/office/drawing/2014/main" id="{B34C8390-AB82-4548-A9A5-B1D6ECA09B1B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5998" y="6375331"/>
            <a:ext cx="964406" cy="42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2303886E-DB89-A54C-B390-119D79AEE96F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5"/>
          <a:stretch>
            <a:fillRect/>
          </a:stretch>
        </p:blipFill>
        <p:spPr>
          <a:xfrm>
            <a:off x="6175500" y="1878907"/>
            <a:ext cx="5000500" cy="2803311"/>
          </a:xfrm>
        </p:spPr>
      </p:pic>
    </p:spTree>
    <p:extLst>
      <p:ext uri="{BB962C8B-B14F-4D97-AF65-F5344CB8AC3E}">
        <p14:creationId xmlns:p14="http://schemas.microsoft.com/office/powerpoint/2010/main" val="3088153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342;p22">
            <a:extLst>
              <a:ext uri="{FF2B5EF4-FFF2-40B4-BE49-F238E27FC236}">
                <a16:creationId xmlns:a16="http://schemas.microsoft.com/office/drawing/2014/main" id="{69B5FC3F-069F-1C41-874F-39A761F8E766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404" y="6404705"/>
            <a:ext cx="964406" cy="4286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68A43CCD-BCCF-F543-8A0A-8D36C79EB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ERSAP architecture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1385E1B-3122-DD47-A8AB-1B7FCB8094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3239" y="1026789"/>
            <a:ext cx="5764153" cy="5558946"/>
          </a:xfrm>
        </p:spPr>
        <p:txBody>
          <a:bodyPr>
            <a:normAutofit/>
          </a:bodyPr>
          <a:lstStyle/>
          <a:p>
            <a:r>
              <a:rPr lang="en-US" sz="1400" dirty="0"/>
              <a:t>Reactive event driven </a:t>
            </a:r>
            <a:r>
              <a:rPr lang="en-US" sz="1400" dirty="0">
                <a:solidFill>
                  <a:srgbClr val="9E0040"/>
                </a:solidFill>
              </a:rPr>
              <a:t>actor, data-stream pipe</a:t>
            </a:r>
            <a:r>
              <a:rPr lang="en-US" sz="1400" dirty="0"/>
              <a:t>, and </a:t>
            </a:r>
            <a:r>
              <a:rPr lang="en-US" sz="1400" dirty="0">
                <a:solidFill>
                  <a:srgbClr val="9E0040"/>
                </a:solidFill>
              </a:rPr>
              <a:t>orchestrator.</a:t>
            </a:r>
          </a:p>
          <a:p>
            <a:r>
              <a:rPr lang="en-US" sz="1400" dirty="0"/>
              <a:t>Stream of data quanta, flowing through directed graph of actors.</a:t>
            </a:r>
          </a:p>
          <a:p>
            <a:r>
              <a:rPr lang="en-US" sz="1400" dirty="0"/>
              <a:t>Application is a  network of independent “black box” actors.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b="1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Data moves across actors not instructions</a:t>
            </a:r>
          </a:p>
          <a:p>
            <a:r>
              <a:rPr lang="en-US" sz="1400" dirty="0"/>
              <a:t>Actors communicate with each other by exchanging the data quanta across predefined connections by message passing, where connections are specified externally to actors. </a:t>
            </a:r>
          </a:p>
          <a:p>
            <a:r>
              <a:rPr lang="en-US" sz="1400" dirty="0"/>
              <a:t>User provided data processing single-threaded algorithms (engines) are presented as fully scalable actors in the framework.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D2D2A3-1E60-EC40-90E9-2878756D528E}"/>
              </a:ext>
            </a:extLst>
          </p:cNvPr>
          <p:cNvSpPr/>
          <p:nvPr/>
        </p:nvSpPr>
        <p:spPr>
          <a:xfrm>
            <a:off x="4020334" y="3207697"/>
            <a:ext cx="757695" cy="73746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E113E30-978B-7D4B-ABE7-24C9AC16AEA6}"/>
              </a:ext>
            </a:extLst>
          </p:cNvPr>
          <p:cNvSpPr txBox="1"/>
          <p:nvPr/>
        </p:nvSpPr>
        <p:spPr>
          <a:xfrm>
            <a:off x="8188294" y="2938804"/>
            <a:ext cx="5517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S9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75095A-5620-FD42-859B-BD4C8609CCBB}"/>
              </a:ext>
            </a:extLst>
          </p:cNvPr>
          <p:cNvSpPr txBox="1"/>
          <p:nvPr/>
        </p:nvSpPr>
        <p:spPr>
          <a:xfrm>
            <a:off x="7164506" y="4897018"/>
            <a:ext cx="3822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S6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F6B1882-3C80-0341-B15A-7600FD4D5971}"/>
              </a:ext>
            </a:extLst>
          </p:cNvPr>
          <p:cNvSpPr txBox="1"/>
          <p:nvPr/>
        </p:nvSpPr>
        <p:spPr>
          <a:xfrm>
            <a:off x="4268943" y="4037899"/>
            <a:ext cx="3920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S2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CB93B2B-A595-7D4A-A2E6-B5E3A7CFAE38}"/>
              </a:ext>
            </a:extLst>
          </p:cNvPr>
          <p:cNvCxnSpPr>
            <a:cxnSpLocks/>
            <a:stCxn id="32" idx="6"/>
            <a:endCxn id="15" idx="2"/>
          </p:cNvCxnSpPr>
          <p:nvPr/>
        </p:nvCxnSpPr>
        <p:spPr>
          <a:xfrm>
            <a:off x="3514605" y="3575446"/>
            <a:ext cx="505729" cy="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8A2C5EA-5C52-E14B-BFFA-C15C310A2FB2}"/>
              </a:ext>
            </a:extLst>
          </p:cNvPr>
          <p:cNvCxnSpPr>
            <a:cxnSpLocks/>
            <a:stCxn id="15" idx="6"/>
            <a:endCxn id="34" idx="2"/>
          </p:cNvCxnSpPr>
          <p:nvPr/>
        </p:nvCxnSpPr>
        <p:spPr>
          <a:xfrm flipV="1">
            <a:off x="4778028" y="3046744"/>
            <a:ext cx="171300" cy="529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7216C36-7372-D643-B79F-7F43FE5A80C6}"/>
              </a:ext>
            </a:extLst>
          </p:cNvPr>
          <p:cNvCxnSpPr>
            <a:cxnSpLocks/>
            <a:stCxn id="15" idx="6"/>
            <a:endCxn id="39" idx="2"/>
          </p:cNvCxnSpPr>
          <p:nvPr/>
        </p:nvCxnSpPr>
        <p:spPr>
          <a:xfrm>
            <a:off x="4778028" y="3576428"/>
            <a:ext cx="235760" cy="5683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418339E-92AD-F140-B6D7-F49077BA8070}"/>
              </a:ext>
            </a:extLst>
          </p:cNvPr>
          <p:cNvCxnSpPr>
            <a:cxnSpLocks/>
            <a:stCxn id="34" idx="6"/>
            <a:endCxn id="37" idx="2"/>
          </p:cNvCxnSpPr>
          <p:nvPr/>
        </p:nvCxnSpPr>
        <p:spPr>
          <a:xfrm>
            <a:off x="5718254" y="3046743"/>
            <a:ext cx="322155" cy="4254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0FFD0EE-FBD1-074F-BFE3-73FAF30265F9}"/>
              </a:ext>
            </a:extLst>
          </p:cNvPr>
          <p:cNvSpPr txBox="1"/>
          <p:nvPr/>
        </p:nvSpPr>
        <p:spPr>
          <a:xfrm>
            <a:off x="7051972" y="2904383"/>
            <a:ext cx="4048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S8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6B0A4AB-3273-1349-A905-3E1C6B6CA2F5}"/>
              </a:ext>
            </a:extLst>
          </p:cNvPr>
          <p:cNvCxnSpPr>
            <a:cxnSpLocks/>
          </p:cNvCxnSpPr>
          <p:nvPr/>
        </p:nvCxnSpPr>
        <p:spPr>
          <a:xfrm flipH="1" flipV="1">
            <a:off x="5959285" y="3984479"/>
            <a:ext cx="324618" cy="301575"/>
          </a:xfrm>
          <a:prstGeom prst="straightConnector1">
            <a:avLst/>
          </a:prstGeom>
          <a:ln w="3175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021C9755-5691-AA40-8887-570D863B09B0}"/>
              </a:ext>
            </a:extLst>
          </p:cNvPr>
          <p:cNvSpPr/>
          <p:nvPr/>
        </p:nvSpPr>
        <p:spPr>
          <a:xfrm>
            <a:off x="5959285" y="4352716"/>
            <a:ext cx="914340" cy="183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/>
              <a:t>Data</a:t>
            </a:r>
            <a:r>
              <a:rPr lang="mr-IN" sz="600" dirty="0"/>
              <a:t>–</a:t>
            </a:r>
            <a:r>
              <a:rPr lang="en-US" sz="600" dirty="0"/>
              <a:t>stream pipe 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94627CD-E904-D94E-9C18-116C1DA37653}"/>
              </a:ext>
            </a:extLst>
          </p:cNvPr>
          <p:cNvCxnSpPr>
            <a:cxnSpLocks/>
          </p:cNvCxnSpPr>
          <p:nvPr/>
        </p:nvCxnSpPr>
        <p:spPr>
          <a:xfrm>
            <a:off x="3993703" y="2909836"/>
            <a:ext cx="198925" cy="251094"/>
          </a:xfrm>
          <a:prstGeom prst="straightConnector1">
            <a:avLst/>
          </a:prstGeom>
          <a:ln w="3175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5FEBE82C-415C-714E-8B2B-C7335C57DB66}"/>
              </a:ext>
            </a:extLst>
          </p:cNvPr>
          <p:cNvSpPr/>
          <p:nvPr/>
        </p:nvSpPr>
        <p:spPr>
          <a:xfrm>
            <a:off x="3821051" y="2725170"/>
            <a:ext cx="115625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/>
              <a:t>Data processing station 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FF6B694-C9BA-4C49-89F2-04B1CC40BC2D}"/>
              </a:ext>
            </a:extLst>
          </p:cNvPr>
          <p:cNvCxnSpPr>
            <a:cxnSpLocks/>
          </p:cNvCxnSpPr>
          <p:nvPr/>
        </p:nvCxnSpPr>
        <p:spPr>
          <a:xfrm flipV="1">
            <a:off x="6603046" y="4008846"/>
            <a:ext cx="227303" cy="281820"/>
          </a:xfrm>
          <a:prstGeom prst="straightConnector1">
            <a:avLst/>
          </a:prstGeom>
          <a:ln w="3175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DB799881-6344-0D4C-95D1-2F86FE5A2760}"/>
              </a:ext>
            </a:extLst>
          </p:cNvPr>
          <p:cNvSpPr/>
          <p:nvPr/>
        </p:nvSpPr>
        <p:spPr>
          <a:xfrm>
            <a:off x="9013808" y="5586096"/>
            <a:ext cx="1062706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/>
              <a:t>Workflow manager 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72EB47D-32D3-3948-BEA8-1047858C4C81}"/>
              </a:ext>
            </a:extLst>
          </p:cNvPr>
          <p:cNvCxnSpPr>
            <a:cxnSpLocks/>
            <a:stCxn id="31" idx="0"/>
          </p:cNvCxnSpPr>
          <p:nvPr/>
        </p:nvCxnSpPr>
        <p:spPr>
          <a:xfrm flipV="1">
            <a:off x="3928909" y="3772443"/>
            <a:ext cx="335526" cy="267408"/>
          </a:xfrm>
          <a:prstGeom prst="straightConnector1">
            <a:avLst/>
          </a:prstGeom>
          <a:ln w="3175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2DC88EEE-8AC2-6D45-A7B0-3559CF278457}"/>
              </a:ext>
            </a:extLst>
          </p:cNvPr>
          <p:cNvSpPr/>
          <p:nvPr/>
        </p:nvSpPr>
        <p:spPr>
          <a:xfrm>
            <a:off x="3476362" y="4039851"/>
            <a:ext cx="905095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/>
              <a:t>Service engine 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A01B4C2-0669-7944-8315-9DD31FBC9406}"/>
              </a:ext>
            </a:extLst>
          </p:cNvPr>
          <p:cNvSpPr/>
          <p:nvPr/>
        </p:nvSpPr>
        <p:spPr>
          <a:xfrm>
            <a:off x="2745680" y="3187056"/>
            <a:ext cx="768925" cy="776781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4">
              <a:tint val="50000"/>
              <a:hueOff val="0"/>
              <a:satOff val="0"/>
              <a:lumOff val="-151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0512C1F-3EC4-774C-968A-B827BD38E8E4}"/>
              </a:ext>
            </a:extLst>
          </p:cNvPr>
          <p:cNvSpPr/>
          <p:nvPr/>
        </p:nvSpPr>
        <p:spPr>
          <a:xfrm>
            <a:off x="8093821" y="4113412"/>
            <a:ext cx="768925" cy="776781"/>
          </a:xfrm>
          <a:prstGeom prst="ellipse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4">
              <a:tint val="50000"/>
              <a:hueOff val="0"/>
              <a:satOff val="0"/>
              <a:lumOff val="-151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A6811679-61E9-DA46-B948-B3C60BA229E1}"/>
              </a:ext>
            </a:extLst>
          </p:cNvPr>
          <p:cNvSpPr/>
          <p:nvPr/>
        </p:nvSpPr>
        <p:spPr>
          <a:xfrm>
            <a:off x="4949329" y="2658353"/>
            <a:ext cx="768925" cy="776781"/>
          </a:xfrm>
          <a:prstGeom prst="ellipse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4">
              <a:tint val="50000"/>
              <a:hueOff val="0"/>
              <a:satOff val="0"/>
              <a:lumOff val="-151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FE3B9C8-9A49-CC4A-B038-AB9EE1E7C1C6}"/>
              </a:ext>
            </a:extLst>
          </p:cNvPr>
          <p:cNvSpPr/>
          <p:nvPr/>
        </p:nvSpPr>
        <p:spPr>
          <a:xfrm>
            <a:off x="6851365" y="2088334"/>
            <a:ext cx="768925" cy="776781"/>
          </a:xfrm>
          <a:prstGeom prst="ellipse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4">
              <a:tint val="50000"/>
              <a:hueOff val="0"/>
              <a:satOff val="0"/>
              <a:lumOff val="-151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90D8BC0-A2B6-FF4A-989D-ABC7A8EDF554}"/>
              </a:ext>
            </a:extLst>
          </p:cNvPr>
          <p:cNvSpPr/>
          <p:nvPr/>
        </p:nvSpPr>
        <p:spPr>
          <a:xfrm>
            <a:off x="7949693" y="2088334"/>
            <a:ext cx="768925" cy="776781"/>
          </a:xfrm>
          <a:prstGeom prst="ellipse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4">
              <a:tint val="50000"/>
              <a:hueOff val="0"/>
              <a:satOff val="0"/>
              <a:lumOff val="-151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6DA7235-67A2-2F4D-BEC5-7CD86538D453}"/>
              </a:ext>
            </a:extLst>
          </p:cNvPr>
          <p:cNvSpPr/>
          <p:nvPr/>
        </p:nvSpPr>
        <p:spPr>
          <a:xfrm>
            <a:off x="6040409" y="3083813"/>
            <a:ext cx="768925" cy="776781"/>
          </a:xfrm>
          <a:prstGeom prst="ellipse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4">
              <a:tint val="50000"/>
              <a:hueOff val="0"/>
              <a:satOff val="0"/>
              <a:lumOff val="-151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97B4E50-8101-1545-9215-EC19EF3292DA}"/>
              </a:ext>
            </a:extLst>
          </p:cNvPr>
          <p:cNvSpPr/>
          <p:nvPr/>
        </p:nvSpPr>
        <p:spPr>
          <a:xfrm>
            <a:off x="8872916" y="3127502"/>
            <a:ext cx="768925" cy="776781"/>
          </a:xfrm>
          <a:prstGeom prst="ellipse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4">
              <a:tint val="50000"/>
              <a:hueOff val="0"/>
              <a:satOff val="0"/>
              <a:lumOff val="-151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 sz="1350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5DB882A-B8E1-D34B-9957-274E54D85C5A}"/>
              </a:ext>
            </a:extLst>
          </p:cNvPr>
          <p:cNvSpPr/>
          <p:nvPr/>
        </p:nvSpPr>
        <p:spPr>
          <a:xfrm>
            <a:off x="5013789" y="3756368"/>
            <a:ext cx="768925" cy="776781"/>
          </a:xfrm>
          <a:prstGeom prst="ellipse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4">
              <a:tint val="50000"/>
              <a:hueOff val="0"/>
              <a:satOff val="0"/>
              <a:lumOff val="-151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0DFD4F20-E755-2B45-B712-D0197423AEB9}"/>
              </a:ext>
            </a:extLst>
          </p:cNvPr>
          <p:cNvSpPr/>
          <p:nvPr/>
        </p:nvSpPr>
        <p:spPr>
          <a:xfrm>
            <a:off x="6963971" y="4130902"/>
            <a:ext cx="768925" cy="776781"/>
          </a:xfrm>
          <a:prstGeom prst="ellipse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4">
              <a:tint val="50000"/>
              <a:hueOff val="0"/>
              <a:satOff val="0"/>
              <a:lumOff val="-151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41" name="Picture 48">
            <a:extLst>
              <a:ext uri="{FF2B5EF4-FFF2-40B4-BE49-F238E27FC236}">
                <a16:creationId xmlns:a16="http://schemas.microsoft.com/office/drawing/2014/main" id="{7C637834-57C1-434F-B0DA-021F6936C8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230" y="4840060"/>
            <a:ext cx="746037" cy="7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2" name="officeArt object">
            <a:extLst>
              <a:ext uri="{FF2B5EF4-FFF2-40B4-BE49-F238E27FC236}">
                <a16:creationId xmlns:a16="http://schemas.microsoft.com/office/drawing/2014/main" id="{8B02BD82-EE94-474A-8D1C-35F99DB9A7C7}"/>
              </a:ext>
            </a:extLst>
          </p:cNvPr>
          <p:cNvSpPr/>
          <p:nvPr/>
        </p:nvSpPr>
        <p:spPr>
          <a:xfrm>
            <a:off x="4167572" y="3369544"/>
            <a:ext cx="442584" cy="41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3" y="0"/>
                  <a:pt x="0" y="4833"/>
                  <a:pt x="0" y="10800"/>
                </a:cubicBezTo>
                <a:cubicBezTo>
                  <a:pt x="0" y="16767"/>
                  <a:pt x="4833" y="21600"/>
                  <a:pt x="10800" y="21600"/>
                </a:cubicBezTo>
                <a:cubicBezTo>
                  <a:pt x="16767" y="21600"/>
                  <a:pt x="21600" y="16767"/>
                  <a:pt x="21600" y="10800"/>
                </a:cubicBezTo>
                <a:cubicBezTo>
                  <a:pt x="21600" y="4833"/>
                  <a:pt x="16767" y="0"/>
                  <a:pt x="10800" y="0"/>
                </a:cubicBezTo>
                <a:close/>
                <a:moveTo>
                  <a:pt x="8974" y="1912"/>
                </a:moveTo>
                <a:lnTo>
                  <a:pt x="12626" y="5363"/>
                </a:lnTo>
                <a:lnTo>
                  <a:pt x="8974" y="8812"/>
                </a:lnTo>
                <a:lnTo>
                  <a:pt x="8974" y="6625"/>
                </a:lnTo>
                <a:cubicBezTo>
                  <a:pt x="7284" y="7338"/>
                  <a:pt x="6092" y="9018"/>
                  <a:pt x="6092" y="10967"/>
                </a:cubicBezTo>
                <a:cubicBezTo>
                  <a:pt x="6092" y="13564"/>
                  <a:pt x="8203" y="15677"/>
                  <a:pt x="10800" y="15677"/>
                </a:cubicBezTo>
                <a:cubicBezTo>
                  <a:pt x="13397" y="15677"/>
                  <a:pt x="15508" y="13564"/>
                  <a:pt x="15508" y="10967"/>
                </a:cubicBezTo>
                <a:cubicBezTo>
                  <a:pt x="15508" y="9509"/>
                  <a:pt x="14849" y="8154"/>
                  <a:pt x="13699" y="7258"/>
                </a:cubicBezTo>
                <a:lnTo>
                  <a:pt x="15130" y="5427"/>
                </a:lnTo>
                <a:cubicBezTo>
                  <a:pt x="16847" y="6772"/>
                  <a:pt x="17837" y="8791"/>
                  <a:pt x="17837" y="10967"/>
                </a:cubicBezTo>
                <a:cubicBezTo>
                  <a:pt x="17837" y="14844"/>
                  <a:pt x="14682" y="17999"/>
                  <a:pt x="10805" y="17999"/>
                </a:cubicBezTo>
                <a:cubicBezTo>
                  <a:pt x="6928" y="17999"/>
                  <a:pt x="3770" y="14845"/>
                  <a:pt x="3770" y="10962"/>
                </a:cubicBezTo>
                <a:cubicBezTo>
                  <a:pt x="3770" y="7717"/>
                  <a:pt x="5983" y="4973"/>
                  <a:pt x="8974" y="4168"/>
                </a:cubicBezTo>
                <a:lnTo>
                  <a:pt x="8974" y="1912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/>
          <a:lstStyle/>
          <a:p>
            <a:endParaRPr lang="en-US" sz="135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864F0E49-89F3-D649-A65A-53C995EDFB94}"/>
              </a:ext>
            </a:extLst>
          </p:cNvPr>
          <p:cNvCxnSpPr>
            <a:stCxn id="39" idx="6"/>
            <a:endCxn id="37" idx="2"/>
          </p:cNvCxnSpPr>
          <p:nvPr/>
        </p:nvCxnSpPr>
        <p:spPr>
          <a:xfrm flipV="1">
            <a:off x="5782714" y="3472204"/>
            <a:ext cx="257695" cy="6725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2F935DF-A290-D74B-A6A5-EC8BC90872D5}"/>
              </a:ext>
            </a:extLst>
          </p:cNvPr>
          <p:cNvCxnSpPr>
            <a:stCxn id="37" idx="7"/>
            <a:endCxn id="35" idx="3"/>
          </p:cNvCxnSpPr>
          <p:nvPr/>
        </p:nvCxnSpPr>
        <p:spPr>
          <a:xfrm flipV="1">
            <a:off x="6696728" y="2751357"/>
            <a:ext cx="267243" cy="4462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B9569852-DDD5-B640-B946-72103411733C}"/>
              </a:ext>
            </a:extLst>
          </p:cNvPr>
          <p:cNvCxnSpPr>
            <a:stCxn id="35" idx="6"/>
            <a:endCxn id="36" idx="2"/>
          </p:cNvCxnSpPr>
          <p:nvPr/>
        </p:nvCxnSpPr>
        <p:spPr>
          <a:xfrm>
            <a:off x="7620290" y="2476724"/>
            <a:ext cx="32940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C8B527D-4074-BF48-9AC9-196E75BA8421}"/>
              </a:ext>
            </a:extLst>
          </p:cNvPr>
          <p:cNvCxnSpPr>
            <a:stCxn id="37" idx="5"/>
            <a:endCxn id="40" idx="1"/>
          </p:cNvCxnSpPr>
          <p:nvPr/>
        </p:nvCxnSpPr>
        <p:spPr>
          <a:xfrm>
            <a:off x="6696728" y="3746836"/>
            <a:ext cx="379849" cy="497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6466382-FE95-A24B-B191-55251A806287}"/>
              </a:ext>
            </a:extLst>
          </p:cNvPr>
          <p:cNvCxnSpPr>
            <a:cxnSpLocks/>
            <a:stCxn id="36" idx="5"/>
            <a:endCxn id="38" idx="1"/>
          </p:cNvCxnSpPr>
          <p:nvPr/>
        </p:nvCxnSpPr>
        <p:spPr>
          <a:xfrm>
            <a:off x="8606011" y="2751358"/>
            <a:ext cx="379510" cy="4899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01266E6-D144-5D4C-B2F1-9EEC29F8F71A}"/>
              </a:ext>
            </a:extLst>
          </p:cNvPr>
          <p:cNvCxnSpPr>
            <a:stCxn id="40" idx="6"/>
            <a:endCxn id="33" idx="2"/>
          </p:cNvCxnSpPr>
          <p:nvPr/>
        </p:nvCxnSpPr>
        <p:spPr>
          <a:xfrm flipV="1">
            <a:off x="7732896" y="4501802"/>
            <a:ext cx="360925" cy="174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3838C49-B00C-1144-98FF-1A987DF05F15}"/>
              </a:ext>
            </a:extLst>
          </p:cNvPr>
          <p:cNvCxnSpPr>
            <a:cxnSpLocks/>
            <a:stCxn id="33" idx="7"/>
            <a:endCxn id="38" idx="3"/>
          </p:cNvCxnSpPr>
          <p:nvPr/>
        </p:nvCxnSpPr>
        <p:spPr>
          <a:xfrm flipV="1">
            <a:off x="8750139" y="3790526"/>
            <a:ext cx="235382" cy="4366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>
            <a:extLst>
              <a:ext uri="{FF2B5EF4-FFF2-40B4-BE49-F238E27FC236}">
                <a16:creationId xmlns:a16="http://schemas.microsoft.com/office/drawing/2014/main" id="{1EC5F3D2-BBA3-A445-8AD1-C8783BC9B81B}"/>
              </a:ext>
            </a:extLst>
          </p:cNvPr>
          <p:cNvCxnSpPr>
            <a:stCxn id="36" idx="0"/>
            <a:endCxn id="35" idx="0"/>
          </p:cNvCxnSpPr>
          <p:nvPr/>
        </p:nvCxnSpPr>
        <p:spPr>
          <a:xfrm rot="16200000" flipV="1">
            <a:off x="7784991" y="1539169"/>
            <a:ext cx="12700" cy="1098328"/>
          </a:xfrm>
          <a:prstGeom prst="bentConnector3">
            <a:avLst>
              <a:gd name="adj1" fmla="val 18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496A6665-8DE4-0649-8DD5-4C91B7C13F61}"/>
              </a:ext>
            </a:extLst>
          </p:cNvPr>
          <p:cNvSpPr txBox="1"/>
          <p:nvPr/>
        </p:nvSpPr>
        <p:spPr>
          <a:xfrm>
            <a:off x="2960324" y="4037899"/>
            <a:ext cx="3920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S1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1F11B94-18C9-C147-B7B6-0ADD2F199759}"/>
              </a:ext>
            </a:extLst>
          </p:cNvPr>
          <p:cNvSpPr txBox="1"/>
          <p:nvPr/>
        </p:nvSpPr>
        <p:spPr>
          <a:xfrm>
            <a:off x="5209180" y="4600466"/>
            <a:ext cx="3920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S3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9CE81E7-6012-2E43-BDAE-2B5B3B254CF3}"/>
              </a:ext>
            </a:extLst>
          </p:cNvPr>
          <p:cNvSpPr txBox="1"/>
          <p:nvPr/>
        </p:nvSpPr>
        <p:spPr>
          <a:xfrm>
            <a:off x="5123867" y="2337118"/>
            <a:ext cx="3920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S4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47CC5D4-12A1-B54E-8057-A73CF5244B59}"/>
              </a:ext>
            </a:extLst>
          </p:cNvPr>
          <p:cNvSpPr txBox="1"/>
          <p:nvPr/>
        </p:nvSpPr>
        <p:spPr>
          <a:xfrm>
            <a:off x="6227286" y="2790627"/>
            <a:ext cx="3920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S5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508779D-5ABD-9B4F-9323-21CDFDB7CF28}"/>
              </a:ext>
            </a:extLst>
          </p:cNvPr>
          <p:cNvSpPr txBox="1"/>
          <p:nvPr/>
        </p:nvSpPr>
        <p:spPr>
          <a:xfrm>
            <a:off x="8287174" y="4959162"/>
            <a:ext cx="3822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S7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0AD8B49-FFB4-AD43-9ACE-ED576217D4BC}"/>
              </a:ext>
            </a:extLst>
          </p:cNvPr>
          <p:cNvSpPr txBox="1"/>
          <p:nvPr/>
        </p:nvSpPr>
        <p:spPr>
          <a:xfrm>
            <a:off x="9138240" y="4001158"/>
            <a:ext cx="503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S10</a:t>
            </a:r>
          </a:p>
        </p:txBody>
      </p:sp>
      <p:sp>
        <p:nvSpPr>
          <p:cNvPr id="59" name="Slide Number Placeholder 58">
            <a:extLst>
              <a:ext uri="{FF2B5EF4-FFF2-40B4-BE49-F238E27FC236}">
                <a16:creationId xmlns:a16="http://schemas.microsoft.com/office/drawing/2014/main" id="{0E1FA175-1228-0844-9BC0-FD707E7BC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D7F2E141-D6A2-E241-A695-77940071F67B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8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436" y="3250367"/>
            <a:ext cx="638733" cy="638733"/>
          </a:xfrm>
          <a:prstGeom prst="rect">
            <a:avLst/>
          </a:prstGeom>
        </p:spPr>
      </p:pic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4A85AA7-6E13-684A-AD24-C940D91C2670}"/>
              </a:ext>
            </a:extLst>
          </p:cNvPr>
          <p:cNvCxnSpPr>
            <a:cxnSpLocks/>
            <a:stCxn id="57" idx="3"/>
            <a:endCxn id="32" idx="2"/>
          </p:cNvCxnSpPr>
          <p:nvPr/>
        </p:nvCxnSpPr>
        <p:spPr>
          <a:xfrm>
            <a:off x="2367169" y="3569734"/>
            <a:ext cx="378511" cy="5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Picture 60">
            <a:extLst>
              <a:ext uri="{FF2B5EF4-FFF2-40B4-BE49-F238E27FC236}">
                <a16:creationId xmlns:a16="http://schemas.microsoft.com/office/drawing/2014/main" id="{1B9D01EC-9E72-7440-AEEA-93DC8BC44BB8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8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8707" y="3198482"/>
            <a:ext cx="638733" cy="638733"/>
          </a:xfrm>
          <a:prstGeom prst="rect">
            <a:avLst/>
          </a:prstGeom>
        </p:spPr>
      </p:pic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A0AA0DAD-1CD5-8A41-A5C0-CCBFA54194AF}"/>
              </a:ext>
            </a:extLst>
          </p:cNvPr>
          <p:cNvCxnSpPr>
            <a:cxnSpLocks/>
            <a:stCxn id="38" idx="6"/>
            <a:endCxn id="61" idx="1"/>
          </p:cNvCxnSpPr>
          <p:nvPr/>
        </p:nvCxnSpPr>
        <p:spPr>
          <a:xfrm>
            <a:off x="9641840" y="3515892"/>
            <a:ext cx="256866" cy="19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2903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ERSAP 3-layer structure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2414800" y="1992283"/>
            <a:ext cx="7190183" cy="2759681"/>
          </a:xfrm>
          <a:prstGeom prst="rect">
            <a:avLst/>
          </a:prstGeom>
          <a:solidFill>
            <a:schemeClr val="accent1">
              <a:lumMod val="75000"/>
              <a:alpha val="2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Shape 42"/>
          <p:cNvSpPr/>
          <p:nvPr/>
        </p:nvSpPr>
        <p:spPr>
          <a:xfrm>
            <a:off x="3703578" y="2767484"/>
            <a:ext cx="1219300" cy="1142819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-US" sz="1100" b="1" dirty="0"/>
              <a:t>FE</a:t>
            </a:r>
            <a:endParaRPr lang="en" sz="1100" b="1" dirty="0"/>
          </a:p>
        </p:txBody>
      </p:sp>
      <p:sp>
        <p:nvSpPr>
          <p:cNvPr id="50" name="Shape 45"/>
          <p:cNvSpPr/>
          <p:nvPr/>
        </p:nvSpPr>
        <p:spPr>
          <a:xfrm>
            <a:off x="3783760" y="3099683"/>
            <a:ext cx="1067157" cy="672350"/>
          </a:xfrm>
          <a:prstGeom prst="rect">
            <a:avLst/>
          </a:prstGeom>
          <a:solidFill>
            <a:srgbClr val="EFEFEF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 sz="10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4152421" y="4439355"/>
            <a:ext cx="8917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800000"/>
                </a:solidFill>
              </a:rPr>
              <a:t>Actor Layer</a:t>
            </a:r>
          </a:p>
        </p:txBody>
      </p:sp>
      <p:sp>
        <p:nvSpPr>
          <p:cNvPr id="53" name="Rectangle 52"/>
          <p:cNvSpPr/>
          <p:nvPr/>
        </p:nvSpPr>
        <p:spPr>
          <a:xfrm>
            <a:off x="2414800" y="1255946"/>
            <a:ext cx="7190183" cy="659095"/>
          </a:xfrm>
          <a:prstGeom prst="rect">
            <a:avLst/>
          </a:prstGeom>
          <a:solidFill>
            <a:schemeClr val="accent1">
              <a:lumMod val="75000"/>
              <a:alpha val="2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800000"/>
                </a:solidFill>
              </a:rPr>
              <a:t>Orchestration Layer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163107" y="2803920"/>
            <a:ext cx="7024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Registration</a:t>
            </a:r>
          </a:p>
        </p:txBody>
      </p:sp>
      <p:sp>
        <p:nvSpPr>
          <p:cNvPr id="55" name="Shape 42"/>
          <p:cNvSpPr/>
          <p:nvPr/>
        </p:nvSpPr>
        <p:spPr>
          <a:xfrm>
            <a:off x="5515995" y="3696801"/>
            <a:ext cx="1219300" cy="100455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100" b="1" dirty="0"/>
              <a:t>DPE</a:t>
            </a:r>
          </a:p>
        </p:txBody>
      </p:sp>
      <p:sp>
        <p:nvSpPr>
          <p:cNvPr id="56" name="Shape 45"/>
          <p:cNvSpPr/>
          <p:nvPr/>
        </p:nvSpPr>
        <p:spPr>
          <a:xfrm>
            <a:off x="5596177" y="4029002"/>
            <a:ext cx="690075" cy="484950"/>
          </a:xfrm>
          <a:prstGeom prst="rect">
            <a:avLst/>
          </a:prstGeom>
          <a:solidFill>
            <a:srgbClr val="EFEFEF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r>
              <a:rPr lang="en-US" sz="1000" b="1" dirty="0"/>
              <a:t>SC</a:t>
            </a:r>
            <a:endParaRPr sz="1000" b="1" dirty="0"/>
          </a:p>
        </p:txBody>
      </p:sp>
      <p:sp>
        <p:nvSpPr>
          <p:cNvPr id="57" name="Shape 46"/>
          <p:cNvSpPr/>
          <p:nvPr/>
        </p:nvSpPr>
        <p:spPr>
          <a:xfrm>
            <a:off x="5899321" y="4125960"/>
            <a:ext cx="690075" cy="484950"/>
          </a:xfrm>
          <a:prstGeom prst="rect">
            <a:avLst/>
          </a:prstGeom>
          <a:solidFill>
            <a:srgbClr val="EFEFEF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-US" sz="1000" b="1" dirty="0"/>
              <a:t>S</a:t>
            </a:r>
            <a:r>
              <a:rPr lang="en" sz="1000" b="1" dirty="0"/>
              <a:t>C</a:t>
            </a:r>
          </a:p>
        </p:txBody>
      </p:sp>
      <p:sp>
        <p:nvSpPr>
          <p:cNvPr id="61" name="Shape 42"/>
          <p:cNvSpPr/>
          <p:nvPr/>
        </p:nvSpPr>
        <p:spPr>
          <a:xfrm>
            <a:off x="7469885" y="2165622"/>
            <a:ext cx="1219300" cy="100455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100" b="1" dirty="0"/>
              <a:t>DPE</a:t>
            </a:r>
          </a:p>
        </p:txBody>
      </p:sp>
      <p:sp>
        <p:nvSpPr>
          <p:cNvPr id="62" name="Shape 45"/>
          <p:cNvSpPr/>
          <p:nvPr/>
        </p:nvSpPr>
        <p:spPr>
          <a:xfrm>
            <a:off x="7550067" y="2497823"/>
            <a:ext cx="690075" cy="484950"/>
          </a:xfrm>
          <a:prstGeom prst="rect">
            <a:avLst/>
          </a:prstGeom>
          <a:solidFill>
            <a:srgbClr val="EFEFEF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r>
              <a:rPr lang="en-US" sz="1000" b="1" dirty="0"/>
              <a:t>SC</a:t>
            </a:r>
            <a:endParaRPr sz="1000" b="1" dirty="0"/>
          </a:p>
        </p:txBody>
      </p:sp>
      <p:sp>
        <p:nvSpPr>
          <p:cNvPr id="63" name="Shape 46"/>
          <p:cNvSpPr/>
          <p:nvPr/>
        </p:nvSpPr>
        <p:spPr>
          <a:xfrm>
            <a:off x="7853211" y="2594781"/>
            <a:ext cx="690075" cy="484950"/>
          </a:xfrm>
          <a:prstGeom prst="rect">
            <a:avLst/>
          </a:prstGeom>
          <a:solidFill>
            <a:srgbClr val="EFEFEF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-US" sz="1000" b="1" dirty="0"/>
              <a:t>S</a:t>
            </a:r>
            <a:r>
              <a:rPr lang="en" sz="1000" b="1" dirty="0"/>
              <a:t>C</a:t>
            </a:r>
          </a:p>
        </p:txBody>
      </p:sp>
      <p:sp>
        <p:nvSpPr>
          <p:cNvPr id="67" name="Shape 42"/>
          <p:cNvSpPr/>
          <p:nvPr/>
        </p:nvSpPr>
        <p:spPr>
          <a:xfrm>
            <a:off x="7465856" y="3696801"/>
            <a:ext cx="1219300" cy="100455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100" b="1" dirty="0"/>
              <a:t>DPE</a:t>
            </a:r>
          </a:p>
        </p:txBody>
      </p:sp>
      <p:sp>
        <p:nvSpPr>
          <p:cNvPr id="68" name="Shape 45"/>
          <p:cNvSpPr/>
          <p:nvPr/>
        </p:nvSpPr>
        <p:spPr>
          <a:xfrm>
            <a:off x="7546038" y="4029002"/>
            <a:ext cx="690075" cy="484950"/>
          </a:xfrm>
          <a:prstGeom prst="rect">
            <a:avLst/>
          </a:prstGeom>
          <a:solidFill>
            <a:srgbClr val="EFEFEF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r>
              <a:rPr lang="en-US" sz="1000" b="1" dirty="0"/>
              <a:t>SC</a:t>
            </a:r>
            <a:endParaRPr sz="1000" b="1" dirty="0"/>
          </a:p>
        </p:txBody>
      </p:sp>
      <p:sp>
        <p:nvSpPr>
          <p:cNvPr id="69" name="Shape 46"/>
          <p:cNvSpPr/>
          <p:nvPr/>
        </p:nvSpPr>
        <p:spPr>
          <a:xfrm>
            <a:off x="7849182" y="4125960"/>
            <a:ext cx="690075" cy="484950"/>
          </a:xfrm>
          <a:prstGeom prst="rect">
            <a:avLst/>
          </a:prstGeom>
          <a:solidFill>
            <a:srgbClr val="EFEFEF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-US" sz="1000" b="1" dirty="0"/>
              <a:t>S</a:t>
            </a:r>
            <a:r>
              <a:rPr lang="en" sz="1000" b="1" dirty="0"/>
              <a:t>C</a:t>
            </a:r>
          </a:p>
        </p:txBody>
      </p:sp>
      <p:cxnSp>
        <p:nvCxnSpPr>
          <p:cNvPr id="73" name="Straight Connector 72"/>
          <p:cNvCxnSpPr>
            <a:stCxn id="76" idx="2"/>
            <a:endCxn id="82" idx="0"/>
          </p:cNvCxnSpPr>
          <p:nvPr/>
        </p:nvCxnSpPr>
        <p:spPr>
          <a:xfrm flipH="1">
            <a:off x="8075508" y="3170174"/>
            <a:ext cx="4029" cy="526629"/>
          </a:xfrm>
          <a:prstGeom prst="line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stealth" w="lg" len="lg"/>
            <a:tailEnd type="stealth" w="lg" len="lg"/>
          </a:ln>
        </p:spPr>
      </p:cxnSp>
      <p:cxnSp>
        <p:nvCxnSpPr>
          <p:cNvPr id="74" name="Straight Connector 73"/>
          <p:cNvCxnSpPr>
            <a:stCxn id="82" idx="1"/>
          </p:cNvCxnSpPr>
          <p:nvPr/>
        </p:nvCxnSpPr>
        <p:spPr>
          <a:xfrm flipH="1">
            <a:off x="6735297" y="4199076"/>
            <a:ext cx="730561" cy="0"/>
          </a:xfrm>
          <a:prstGeom prst="line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stealth" w="lg" len="lg"/>
            <a:tailEnd type="stealth" w="lg" len="lg"/>
          </a:ln>
        </p:spPr>
      </p:cxnSp>
      <p:sp>
        <p:nvSpPr>
          <p:cNvPr id="75" name="Shape 42"/>
          <p:cNvSpPr/>
          <p:nvPr/>
        </p:nvSpPr>
        <p:spPr>
          <a:xfrm>
            <a:off x="5515995" y="2165622"/>
            <a:ext cx="1219300" cy="100455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100" b="1" dirty="0"/>
              <a:t>DPE</a:t>
            </a:r>
          </a:p>
        </p:txBody>
      </p:sp>
      <p:sp>
        <p:nvSpPr>
          <p:cNvPr id="76" name="Shape 45"/>
          <p:cNvSpPr/>
          <p:nvPr/>
        </p:nvSpPr>
        <p:spPr>
          <a:xfrm>
            <a:off x="5596177" y="2497823"/>
            <a:ext cx="690075" cy="484950"/>
          </a:xfrm>
          <a:prstGeom prst="rect">
            <a:avLst/>
          </a:prstGeom>
          <a:solidFill>
            <a:srgbClr val="EFEFEF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r>
              <a:rPr lang="en-US" sz="1000" b="1" dirty="0"/>
              <a:t>SC</a:t>
            </a:r>
            <a:endParaRPr sz="1000" b="1" dirty="0"/>
          </a:p>
        </p:txBody>
      </p:sp>
      <p:sp>
        <p:nvSpPr>
          <p:cNvPr id="77" name="Shape 46"/>
          <p:cNvSpPr/>
          <p:nvPr/>
        </p:nvSpPr>
        <p:spPr>
          <a:xfrm>
            <a:off x="5899321" y="2594781"/>
            <a:ext cx="690075" cy="484950"/>
          </a:xfrm>
          <a:prstGeom prst="rect">
            <a:avLst/>
          </a:prstGeom>
          <a:solidFill>
            <a:srgbClr val="EFEFEF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-US" sz="1000" b="1" dirty="0"/>
              <a:t>S</a:t>
            </a:r>
            <a:r>
              <a:rPr lang="en" sz="1000" b="1" dirty="0"/>
              <a:t>C</a:t>
            </a:r>
          </a:p>
        </p:txBody>
      </p:sp>
      <p:cxnSp>
        <p:nvCxnSpPr>
          <p:cNvPr id="81" name="Straight Connector 80"/>
          <p:cNvCxnSpPr>
            <a:endCxn id="90" idx="2"/>
          </p:cNvCxnSpPr>
          <p:nvPr/>
        </p:nvCxnSpPr>
        <p:spPr>
          <a:xfrm flipV="1">
            <a:off x="6125645" y="3170174"/>
            <a:ext cx="0" cy="526629"/>
          </a:xfrm>
          <a:prstGeom prst="line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stealth" w="lg" len="lg"/>
            <a:tailEnd type="stealth" w="lg" len="lg"/>
          </a:ln>
        </p:spPr>
      </p:cxnSp>
      <p:cxnSp>
        <p:nvCxnSpPr>
          <p:cNvPr id="82" name="Straight Connector 81"/>
          <p:cNvCxnSpPr>
            <a:stCxn id="90" idx="3"/>
            <a:endCxn id="76" idx="1"/>
          </p:cNvCxnSpPr>
          <p:nvPr/>
        </p:nvCxnSpPr>
        <p:spPr>
          <a:xfrm>
            <a:off x="6735295" y="2667897"/>
            <a:ext cx="734590" cy="0"/>
          </a:xfrm>
          <a:prstGeom prst="line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stealth" w="lg" len="lg"/>
            <a:tailEnd type="stealth" w="lg" len="lg"/>
          </a:ln>
        </p:spPr>
      </p:cxnSp>
      <p:cxnSp>
        <p:nvCxnSpPr>
          <p:cNvPr id="83" name="Straight Connector 82"/>
          <p:cNvCxnSpPr>
            <a:endCxn id="76" idx="1"/>
          </p:cNvCxnSpPr>
          <p:nvPr/>
        </p:nvCxnSpPr>
        <p:spPr>
          <a:xfrm flipV="1">
            <a:off x="6735295" y="2667899"/>
            <a:ext cx="734590" cy="1531179"/>
          </a:xfrm>
          <a:prstGeom prst="line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stealth" w="lg" len="lg"/>
            <a:tailEnd type="stealth" w="lg" len="lg"/>
          </a:ln>
        </p:spPr>
      </p:cxnSp>
      <p:cxnSp>
        <p:nvCxnSpPr>
          <p:cNvPr id="84" name="Straight Connector 83"/>
          <p:cNvCxnSpPr>
            <a:stCxn id="82" idx="1"/>
            <a:endCxn id="90" idx="3"/>
          </p:cNvCxnSpPr>
          <p:nvPr/>
        </p:nvCxnSpPr>
        <p:spPr>
          <a:xfrm flipH="1" flipV="1">
            <a:off x="6735297" y="2667899"/>
            <a:ext cx="730561" cy="1531179"/>
          </a:xfrm>
          <a:prstGeom prst="line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stealth" w="lg" len="lg"/>
            <a:tailEnd type="stealth" w="lg" len="lg"/>
          </a:ln>
        </p:spPr>
      </p:cxnSp>
      <p:sp>
        <p:nvSpPr>
          <p:cNvPr id="85" name="Rectangle 84"/>
          <p:cNvSpPr/>
          <p:nvPr/>
        </p:nvSpPr>
        <p:spPr>
          <a:xfrm>
            <a:off x="3865295" y="3156354"/>
            <a:ext cx="914400" cy="224740"/>
          </a:xfrm>
          <a:prstGeom prst="rect">
            <a:avLst/>
          </a:prstGeom>
          <a:solidFill>
            <a:schemeClr val="accent2">
              <a:lumMod val="60000"/>
              <a:lumOff val="40000"/>
              <a:alpha val="5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gateway</a:t>
            </a:r>
          </a:p>
        </p:txBody>
      </p:sp>
      <p:sp>
        <p:nvSpPr>
          <p:cNvPr id="86" name="Rectangle 85"/>
          <p:cNvSpPr/>
          <p:nvPr/>
        </p:nvSpPr>
        <p:spPr>
          <a:xfrm>
            <a:off x="3851515" y="3439324"/>
            <a:ext cx="914400" cy="224740"/>
          </a:xfrm>
          <a:prstGeom prst="rect">
            <a:avLst/>
          </a:prstGeom>
          <a:solidFill>
            <a:schemeClr val="accent2">
              <a:lumMod val="60000"/>
              <a:lumOff val="40000"/>
              <a:alpha val="5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security</a:t>
            </a:r>
          </a:p>
        </p:txBody>
      </p:sp>
      <p:sp>
        <p:nvSpPr>
          <p:cNvPr id="87" name="Down Arrow 86"/>
          <p:cNvSpPr/>
          <p:nvPr/>
        </p:nvSpPr>
        <p:spPr>
          <a:xfrm>
            <a:off x="4198717" y="3345486"/>
            <a:ext cx="212610" cy="19700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Left-Right Arrow 87"/>
          <p:cNvSpPr/>
          <p:nvPr/>
        </p:nvSpPr>
        <p:spPr>
          <a:xfrm>
            <a:off x="3129017" y="2992106"/>
            <a:ext cx="2350593" cy="839279"/>
          </a:xfrm>
          <a:prstGeom prst="leftRightArrow">
            <a:avLst/>
          </a:prstGeom>
          <a:solidFill>
            <a:schemeClr val="accent1">
              <a:lumMod val="75000"/>
              <a:alpha val="2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/>
          <p:cNvSpPr txBox="1"/>
          <p:nvPr/>
        </p:nvSpPr>
        <p:spPr>
          <a:xfrm>
            <a:off x="5830687" y="2144437"/>
            <a:ext cx="10298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Local Registration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7772707" y="2137815"/>
            <a:ext cx="10298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Local Registration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5812298" y="3664311"/>
            <a:ext cx="10298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Local Registration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7796488" y="3664311"/>
            <a:ext cx="10298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Local Registration</a:t>
            </a:r>
          </a:p>
        </p:txBody>
      </p:sp>
      <p:sp>
        <p:nvSpPr>
          <p:cNvPr id="93" name="Oval 92"/>
          <p:cNvSpPr/>
          <p:nvPr/>
        </p:nvSpPr>
        <p:spPr>
          <a:xfrm>
            <a:off x="6047538" y="4300775"/>
            <a:ext cx="279531" cy="290329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4">
              <a:tint val="50000"/>
              <a:hueOff val="0"/>
              <a:satOff val="0"/>
              <a:lumOff val="-151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4" name="Oval 93"/>
          <p:cNvSpPr/>
          <p:nvPr/>
        </p:nvSpPr>
        <p:spPr>
          <a:xfrm>
            <a:off x="6224905" y="4136326"/>
            <a:ext cx="279531" cy="290329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4">
              <a:tint val="50000"/>
              <a:hueOff val="0"/>
              <a:satOff val="0"/>
              <a:lumOff val="-151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5" name="Oval 94"/>
          <p:cNvSpPr/>
          <p:nvPr/>
        </p:nvSpPr>
        <p:spPr>
          <a:xfrm>
            <a:off x="6277485" y="4300824"/>
            <a:ext cx="279531" cy="290329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4">
              <a:tint val="50000"/>
              <a:hueOff val="0"/>
              <a:satOff val="0"/>
              <a:lumOff val="-151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6" name="Oval 95"/>
          <p:cNvSpPr/>
          <p:nvPr/>
        </p:nvSpPr>
        <p:spPr>
          <a:xfrm>
            <a:off x="6072929" y="2764665"/>
            <a:ext cx="279531" cy="290329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4">
              <a:tint val="50000"/>
              <a:hueOff val="0"/>
              <a:satOff val="0"/>
              <a:lumOff val="-151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7" name="Oval 96"/>
          <p:cNvSpPr/>
          <p:nvPr/>
        </p:nvSpPr>
        <p:spPr>
          <a:xfrm>
            <a:off x="6250296" y="2600216"/>
            <a:ext cx="279531" cy="290329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4">
              <a:tint val="50000"/>
              <a:hueOff val="0"/>
              <a:satOff val="0"/>
              <a:lumOff val="-151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8" name="Oval 97"/>
          <p:cNvSpPr/>
          <p:nvPr/>
        </p:nvSpPr>
        <p:spPr>
          <a:xfrm>
            <a:off x="6302876" y="2764714"/>
            <a:ext cx="279531" cy="290329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4">
              <a:tint val="50000"/>
              <a:hueOff val="0"/>
              <a:satOff val="0"/>
              <a:lumOff val="-151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9" name="Oval 98"/>
          <p:cNvSpPr/>
          <p:nvPr/>
        </p:nvSpPr>
        <p:spPr>
          <a:xfrm>
            <a:off x="8023081" y="2762573"/>
            <a:ext cx="279531" cy="290329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4">
              <a:tint val="50000"/>
              <a:hueOff val="0"/>
              <a:satOff val="0"/>
              <a:lumOff val="-151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0" name="Oval 99"/>
          <p:cNvSpPr/>
          <p:nvPr/>
        </p:nvSpPr>
        <p:spPr>
          <a:xfrm>
            <a:off x="8200448" y="2598124"/>
            <a:ext cx="279531" cy="290329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4">
              <a:tint val="50000"/>
              <a:hueOff val="0"/>
              <a:satOff val="0"/>
              <a:lumOff val="-151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01" name="Oval 100"/>
          <p:cNvSpPr/>
          <p:nvPr/>
        </p:nvSpPr>
        <p:spPr>
          <a:xfrm>
            <a:off x="8253028" y="2762622"/>
            <a:ext cx="279531" cy="290329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4">
              <a:tint val="50000"/>
              <a:hueOff val="0"/>
              <a:satOff val="0"/>
              <a:lumOff val="-151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02" name="Oval 101"/>
          <p:cNvSpPr/>
          <p:nvPr/>
        </p:nvSpPr>
        <p:spPr>
          <a:xfrm>
            <a:off x="8028529" y="4300775"/>
            <a:ext cx="279531" cy="290329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4">
              <a:tint val="50000"/>
              <a:hueOff val="0"/>
              <a:satOff val="0"/>
              <a:lumOff val="-151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3" name="Oval 102"/>
          <p:cNvSpPr/>
          <p:nvPr/>
        </p:nvSpPr>
        <p:spPr>
          <a:xfrm>
            <a:off x="8205896" y="4136326"/>
            <a:ext cx="279531" cy="290329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4">
              <a:tint val="50000"/>
              <a:hueOff val="0"/>
              <a:satOff val="0"/>
              <a:lumOff val="-151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04" name="Oval 103"/>
          <p:cNvSpPr/>
          <p:nvPr/>
        </p:nvSpPr>
        <p:spPr>
          <a:xfrm>
            <a:off x="8258476" y="4300824"/>
            <a:ext cx="279531" cy="290329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4">
              <a:tint val="50000"/>
              <a:hueOff val="0"/>
              <a:satOff val="0"/>
              <a:lumOff val="-151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2410158" y="4851500"/>
            <a:ext cx="3637378" cy="456091"/>
          </a:xfrm>
          <a:prstGeom prst="rect">
            <a:avLst/>
          </a:prstGeom>
          <a:solidFill>
            <a:schemeClr val="accent1">
              <a:lumMod val="75000"/>
              <a:alpha val="2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800000"/>
                </a:solidFill>
              </a:rPr>
              <a:t> Meta-Data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6072928" y="4851499"/>
            <a:ext cx="3532054" cy="456091"/>
          </a:xfrm>
          <a:prstGeom prst="rect">
            <a:avLst/>
          </a:prstGeom>
          <a:solidFill>
            <a:schemeClr val="accent1">
              <a:lumMod val="75000"/>
              <a:alpha val="2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800000"/>
                </a:solidFill>
              </a:rPr>
              <a:t> Data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2410159" y="5337400"/>
            <a:ext cx="2673118" cy="456091"/>
          </a:xfrm>
          <a:prstGeom prst="rect">
            <a:avLst/>
          </a:prstGeom>
          <a:solidFill>
            <a:schemeClr val="accent1">
              <a:lumMod val="75000"/>
              <a:alpha val="2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800000"/>
                </a:solidFill>
              </a:rPr>
              <a:t> </a:t>
            </a:r>
            <a:r>
              <a:rPr lang="en-US" sz="1200" dirty="0" err="1">
                <a:solidFill>
                  <a:srgbClr val="800000"/>
                </a:solidFill>
              </a:rPr>
              <a:t>ZeroMQ</a:t>
            </a:r>
            <a:r>
              <a:rPr lang="en-US" sz="1200" dirty="0">
                <a:solidFill>
                  <a:srgbClr val="800000"/>
                </a:solidFill>
              </a:rPr>
              <a:t>(</a:t>
            </a:r>
            <a:r>
              <a:rPr lang="en-US" sz="1200" dirty="0" err="1">
                <a:solidFill>
                  <a:srgbClr val="800000"/>
                </a:solidFill>
              </a:rPr>
              <a:t>xMsg</a:t>
            </a:r>
            <a:r>
              <a:rPr lang="en-US" sz="1200" dirty="0">
                <a:solidFill>
                  <a:srgbClr val="800000"/>
                </a:solidFill>
              </a:rPr>
              <a:t>)</a:t>
            </a:r>
          </a:p>
        </p:txBody>
      </p:sp>
      <p:sp>
        <p:nvSpPr>
          <p:cNvPr id="108" name="Rectangle 107"/>
          <p:cNvSpPr/>
          <p:nvPr/>
        </p:nvSpPr>
        <p:spPr>
          <a:xfrm>
            <a:off x="7336561" y="5331244"/>
            <a:ext cx="2268422" cy="456091"/>
          </a:xfrm>
          <a:prstGeom prst="rect">
            <a:avLst/>
          </a:prstGeom>
          <a:solidFill>
            <a:schemeClr val="accent1">
              <a:lumMod val="75000"/>
              <a:alpha val="2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800000"/>
                </a:solidFill>
              </a:rPr>
              <a:t> in-Memory Data-Grid</a:t>
            </a:r>
          </a:p>
        </p:txBody>
      </p:sp>
      <p:sp>
        <p:nvSpPr>
          <p:cNvPr id="58" name="Rectangle 57"/>
          <p:cNvSpPr/>
          <p:nvPr/>
        </p:nvSpPr>
        <p:spPr>
          <a:xfrm>
            <a:off x="5111260" y="5341446"/>
            <a:ext cx="2197319" cy="456091"/>
          </a:xfrm>
          <a:prstGeom prst="rect">
            <a:avLst/>
          </a:prstGeom>
          <a:solidFill>
            <a:schemeClr val="accent1">
              <a:lumMod val="75000"/>
              <a:alpha val="2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800000"/>
                </a:solidFill>
              </a:rPr>
              <a:t> POSIX Shared Memory (FIPC)</a:t>
            </a:r>
          </a:p>
        </p:txBody>
      </p:sp>
      <p:pic>
        <p:nvPicPr>
          <p:cNvPr id="59" name="Google Shape;342;p22">
            <a:extLst>
              <a:ext uri="{FF2B5EF4-FFF2-40B4-BE49-F238E27FC236}">
                <a16:creationId xmlns:a16="http://schemas.microsoft.com/office/drawing/2014/main" id="{F5027AC2-0341-FB47-97CD-86152771396C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404" y="6404705"/>
            <a:ext cx="964406" cy="428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4979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E909C-939E-E340-B6B5-02343E30B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Data processing station: actor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467A68-9403-1247-B4E3-1A503CCD6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6" name="Content Placeholder 2">
            <a:extLst>
              <a:ext uri="{FF2B5EF4-FFF2-40B4-BE49-F238E27FC236}">
                <a16:creationId xmlns:a16="http://schemas.microsoft.com/office/drawing/2014/main" id="{B8CFC10A-7F71-6D46-BAE2-44297EE752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2754" y="1751571"/>
            <a:ext cx="4886565" cy="1498356"/>
          </a:xfrm>
        </p:spPr>
        <p:txBody>
          <a:bodyPr>
            <a:normAutofit/>
          </a:bodyPr>
          <a:lstStyle/>
          <a:p>
            <a:r>
              <a:rPr lang="en-US" sz="1400" dirty="0">
                <a:solidFill>
                  <a:schemeClr val="tx1">
                    <a:lumMod val="75000"/>
                  </a:schemeClr>
                </a:solidFill>
              </a:rPr>
              <a:t>User </a:t>
            </a:r>
            <a:r>
              <a:rPr lang="en-US" sz="1400" i="1" dirty="0">
                <a:solidFill>
                  <a:schemeClr val="tx1">
                    <a:lumMod val="75000"/>
                  </a:schemeClr>
                </a:solidFill>
              </a:rPr>
              <a:t>engine</a:t>
            </a:r>
            <a:r>
              <a:rPr lang="en-US" sz="1400" dirty="0">
                <a:solidFill>
                  <a:schemeClr val="tx1">
                    <a:lumMod val="75000"/>
                  </a:schemeClr>
                </a:solidFill>
              </a:rPr>
              <a:t> run-time environment.</a:t>
            </a:r>
          </a:p>
          <a:p>
            <a:r>
              <a:rPr lang="en-US" sz="1400" dirty="0">
                <a:solidFill>
                  <a:schemeClr val="tx1">
                    <a:lumMod val="75000"/>
                  </a:schemeClr>
                </a:solidFill>
              </a:rPr>
              <a:t>Engine follows data-in/data-out interface.</a:t>
            </a:r>
          </a:p>
          <a:p>
            <a:r>
              <a:rPr lang="en-US" sz="1400" dirty="0">
                <a:solidFill>
                  <a:schemeClr val="tx1">
                    <a:lumMod val="75000"/>
                  </a:schemeClr>
                </a:solidFill>
              </a:rPr>
              <a:t>Engine gets JSON object for run-time configuration.</a:t>
            </a:r>
          </a:p>
        </p:txBody>
      </p:sp>
      <p:sp>
        <p:nvSpPr>
          <p:cNvPr id="47" name="officeArt object">
            <a:extLst>
              <a:ext uri="{FF2B5EF4-FFF2-40B4-BE49-F238E27FC236}">
                <a16:creationId xmlns:a16="http://schemas.microsoft.com/office/drawing/2014/main" id="{F28C6F2B-22B6-1342-8573-B84DD6257E30}"/>
              </a:ext>
            </a:extLst>
          </p:cNvPr>
          <p:cNvSpPr/>
          <p:nvPr/>
        </p:nvSpPr>
        <p:spPr>
          <a:xfrm>
            <a:off x="4640386" y="4439023"/>
            <a:ext cx="714375" cy="714375"/>
          </a:xfrm>
          <a:prstGeom prst="ellipse">
            <a:avLst/>
          </a:prstGeom>
          <a:solidFill>
            <a:schemeClr val="bg1">
              <a:lumMod val="65000"/>
            </a:schemeClr>
          </a:solidFill>
          <a:ln w="25400" cap="flat">
            <a:solidFill>
              <a:srgbClr val="000000"/>
            </a:solidFill>
            <a:prstDash val="solid"/>
            <a:miter lim="400000"/>
          </a:ln>
          <a:effectLst>
            <a:outerShdw blurRad="266700" rotWithShape="0">
              <a:srgbClr val="000000">
                <a:alpha val="7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endParaRPr lang="en-US" sz="1350"/>
          </a:p>
        </p:txBody>
      </p:sp>
      <p:sp>
        <p:nvSpPr>
          <p:cNvPr id="48" name="officeArt object">
            <a:extLst>
              <a:ext uri="{FF2B5EF4-FFF2-40B4-BE49-F238E27FC236}">
                <a16:creationId xmlns:a16="http://schemas.microsoft.com/office/drawing/2014/main" id="{944329D6-87A4-464E-9CB1-27599A22B944}"/>
              </a:ext>
            </a:extLst>
          </p:cNvPr>
          <p:cNvSpPr/>
          <p:nvPr/>
        </p:nvSpPr>
        <p:spPr>
          <a:xfrm>
            <a:off x="5276656" y="4702389"/>
            <a:ext cx="183833" cy="215265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endParaRPr lang="en-US" sz="1350"/>
          </a:p>
        </p:txBody>
      </p:sp>
      <p:sp>
        <p:nvSpPr>
          <p:cNvPr id="49" name="officeArt object">
            <a:extLst>
              <a:ext uri="{FF2B5EF4-FFF2-40B4-BE49-F238E27FC236}">
                <a16:creationId xmlns:a16="http://schemas.microsoft.com/office/drawing/2014/main" id="{9CE9B880-CC3B-D947-A627-6CC133C8E3D8}"/>
              </a:ext>
            </a:extLst>
          </p:cNvPr>
          <p:cNvSpPr/>
          <p:nvPr/>
        </p:nvSpPr>
        <p:spPr>
          <a:xfrm>
            <a:off x="4516084" y="4688102"/>
            <a:ext cx="183833" cy="215265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endParaRPr lang="en-US" sz="1350"/>
          </a:p>
        </p:txBody>
      </p:sp>
      <p:cxnSp>
        <p:nvCxnSpPr>
          <p:cNvPr id="50" name="officeArt object">
            <a:extLst>
              <a:ext uri="{FF2B5EF4-FFF2-40B4-BE49-F238E27FC236}">
                <a16:creationId xmlns:a16="http://schemas.microsoft.com/office/drawing/2014/main" id="{63CFA6D4-F278-7F4E-8438-1AEED10962A3}"/>
              </a:ext>
            </a:extLst>
          </p:cNvPr>
          <p:cNvCxnSpPr/>
          <p:nvPr/>
        </p:nvCxnSpPr>
        <p:spPr>
          <a:xfrm>
            <a:off x="5330948" y="4716676"/>
            <a:ext cx="112395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</p:spPr>
      </p:cxnSp>
      <p:cxnSp>
        <p:nvCxnSpPr>
          <p:cNvPr id="51" name="officeArt object">
            <a:extLst>
              <a:ext uri="{FF2B5EF4-FFF2-40B4-BE49-F238E27FC236}">
                <a16:creationId xmlns:a16="http://schemas.microsoft.com/office/drawing/2014/main" id="{56A13474-F827-3545-909B-36D72E65CD10}"/>
              </a:ext>
            </a:extLst>
          </p:cNvPr>
          <p:cNvCxnSpPr/>
          <p:nvPr/>
        </p:nvCxnSpPr>
        <p:spPr>
          <a:xfrm>
            <a:off x="5330948" y="4903842"/>
            <a:ext cx="112395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</p:spPr>
      </p:cxnSp>
      <p:cxnSp>
        <p:nvCxnSpPr>
          <p:cNvPr id="52" name="officeArt object">
            <a:extLst>
              <a:ext uri="{FF2B5EF4-FFF2-40B4-BE49-F238E27FC236}">
                <a16:creationId xmlns:a16="http://schemas.microsoft.com/office/drawing/2014/main" id="{7794CAA4-C1AD-B44D-B940-D7BA8C3D098F}"/>
              </a:ext>
            </a:extLst>
          </p:cNvPr>
          <p:cNvCxnSpPr/>
          <p:nvPr/>
        </p:nvCxnSpPr>
        <p:spPr>
          <a:xfrm>
            <a:off x="4551803" y="4702388"/>
            <a:ext cx="112395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</p:spPr>
      </p:cxnSp>
      <p:cxnSp>
        <p:nvCxnSpPr>
          <p:cNvPr id="53" name="officeArt object">
            <a:extLst>
              <a:ext uri="{FF2B5EF4-FFF2-40B4-BE49-F238E27FC236}">
                <a16:creationId xmlns:a16="http://schemas.microsoft.com/office/drawing/2014/main" id="{626A017B-9C23-F14D-A216-BEE9F2C9917E}"/>
              </a:ext>
            </a:extLst>
          </p:cNvPr>
          <p:cNvCxnSpPr/>
          <p:nvPr/>
        </p:nvCxnSpPr>
        <p:spPr>
          <a:xfrm>
            <a:off x="4561805" y="4903842"/>
            <a:ext cx="112395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</p:spPr>
      </p:cxnSp>
      <p:sp>
        <p:nvSpPr>
          <p:cNvPr id="54" name="Text Box 16">
            <a:extLst>
              <a:ext uri="{FF2B5EF4-FFF2-40B4-BE49-F238E27FC236}">
                <a16:creationId xmlns:a16="http://schemas.microsoft.com/office/drawing/2014/main" id="{EC496D46-3BE2-9A4D-8A88-E2D7EB5D1C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2001" y="5148002"/>
            <a:ext cx="1531144" cy="399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 wrap="square" lIns="28575" tIns="28575" rIns="28575" bIns="28575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en-US" altLang="en-US" sz="1100" dirty="0">
                <a:solidFill>
                  <a:schemeClr val="tx1">
                    <a:lumMod val="65000"/>
                  </a:schemeClr>
                </a:solidFill>
                <a:latin typeface="Times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Data Processing Station</a:t>
            </a:r>
            <a:endParaRPr lang="en-US" altLang="en-US" sz="800" dirty="0">
              <a:solidFill>
                <a:schemeClr val="tx1">
                  <a:lumMod val="65000"/>
                </a:schemeClr>
              </a:solidFill>
            </a:endParaRPr>
          </a:p>
        </p:txBody>
      </p:sp>
      <p:sp>
        <p:nvSpPr>
          <p:cNvPr id="55" name="officeArt object">
            <a:extLst>
              <a:ext uri="{FF2B5EF4-FFF2-40B4-BE49-F238E27FC236}">
                <a16:creationId xmlns:a16="http://schemas.microsoft.com/office/drawing/2014/main" id="{84E02AD8-B944-2744-80EC-8F34FF64E3E5}"/>
              </a:ext>
            </a:extLst>
          </p:cNvPr>
          <p:cNvSpPr/>
          <p:nvPr/>
        </p:nvSpPr>
        <p:spPr>
          <a:xfrm>
            <a:off x="3099389" y="4596051"/>
            <a:ext cx="384810" cy="3848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3" y="0"/>
                  <a:pt x="0" y="4833"/>
                  <a:pt x="0" y="10800"/>
                </a:cubicBezTo>
                <a:cubicBezTo>
                  <a:pt x="0" y="16767"/>
                  <a:pt x="4833" y="21600"/>
                  <a:pt x="10800" y="21600"/>
                </a:cubicBezTo>
                <a:cubicBezTo>
                  <a:pt x="16767" y="21600"/>
                  <a:pt x="21600" y="16767"/>
                  <a:pt x="21600" y="10800"/>
                </a:cubicBezTo>
                <a:cubicBezTo>
                  <a:pt x="21600" y="4833"/>
                  <a:pt x="16767" y="0"/>
                  <a:pt x="10800" y="0"/>
                </a:cubicBezTo>
                <a:close/>
                <a:moveTo>
                  <a:pt x="8974" y="1912"/>
                </a:moveTo>
                <a:lnTo>
                  <a:pt x="12626" y="5363"/>
                </a:lnTo>
                <a:lnTo>
                  <a:pt x="8974" y="8812"/>
                </a:lnTo>
                <a:lnTo>
                  <a:pt x="8974" y="6625"/>
                </a:lnTo>
                <a:cubicBezTo>
                  <a:pt x="7284" y="7338"/>
                  <a:pt x="6092" y="9018"/>
                  <a:pt x="6092" y="10967"/>
                </a:cubicBezTo>
                <a:cubicBezTo>
                  <a:pt x="6092" y="13564"/>
                  <a:pt x="8203" y="15677"/>
                  <a:pt x="10800" y="15677"/>
                </a:cubicBezTo>
                <a:cubicBezTo>
                  <a:pt x="13397" y="15677"/>
                  <a:pt x="15508" y="13564"/>
                  <a:pt x="15508" y="10967"/>
                </a:cubicBezTo>
                <a:cubicBezTo>
                  <a:pt x="15508" y="9509"/>
                  <a:pt x="14849" y="8154"/>
                  <a:pt x="13699" y="7258"/>
                </a:cubicBezTo>
                <a:lnTo>
                  <a:pt x="15130" y="5427"/>
                </a:lnTo>
                <a:cubicBezTo>
                  <a:pt x="16847" y="6772"/>
                  <a:pt x="17837" y="8791"/>
                  <a:pt x="17837" y="10967"/>
                </a:cubicBezTo>
                <a:cubicBezTo>
                  <a:pt x="17837" y="14844"/>
                  <a:pt x="14682" y="17999"/>
                  <a:pt x="10805" y="17999"/>
                </a:cubicBezTo>
                <a:cubicBezTo>
                  <a:pt x="6928" y="17999"/>
                  <a:pt x="3770" y="14845"/>
                  <a:pt x="3770" y="10962"/>
                </a:cubicBezTo>
                <a:cubicBezTo>
                  <a:pt x="3770" y="7717"/>
                  <a:pt x="5983" y="4973"/>
                  <a:pt x="8974" y="4168"/>
                </a:cubicBezTo>
                <a:lnTo>
                  <a:pt x="8974" y="1912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endParaRPr lang="en-US" sz="1350"/>
          </a:p>
        </p:txBody>
      </p:sp>
      <p:cxnSp>
        <p:nvCxnSpPr>
          <p:cNvPr id="56" name="officeArt object">
            <a:extLst>
              <a:ext uri="{FF2B5EF4-FFF2-40B4-BE49-F238E27FC236}">
                <a16:creationId xmlns:a16="http://schemas.microsoft.com/office/drawing/2014/main" id="{D8A5FAB7-9463-4245-9DD3-C606AF2D52D1}"/>
              </a:ext>
            </a:extLst>
          </p:cNvPr>
          <p:cNvCxnSpPr/>
          <p:nvPr/>
        </p:nvCxnSpPr>
        <p:spPr>
          <a:xfrm>
            <a:off x="3484200" y="4788456"/>
            <a:ext cx="183833" cy="0"/>
          </a:xfrm>
          <a:prstGeom prst="line">
            <a:avLst/>
          </a:prstGeom>
          <a:noFill/>
          <a:ln w="12700" cap="flat">
            <a:solidFill>
              <a:srgbClr val="3A45FB"/>
            </a:solidFill>
            <a:prstDash val="solid"/>
            <a:miter lim="400000"/>
            <a:tailEnd type="triangle" w="med" len="med"/>
          </a:ln>
          <a:effectLst/>
        </p:spPr>
      </p:cxnSp>
      <p:cxnSp>
        <p:nvCxnSpPr>
          <p:cNvPr id="57" name="officeArt object">
            <a:extLst>
              <a:ext uri="{FF2B5EF4-FFF2-40B4-BE49-F238E27FC236}">
                <a16:creationId xmlns:a16="http://schemas.microsoft.com/office/drawing/2014/main" id="{40BE1417-731D-C640-9C05-A13C5F92D78D}"/>
              </a:ext>
            </a:extLst>
          </p:cNvPr>
          <p:cNvCxnSpPr/>
          <p:nvPr/>
        </p:nvCxnSpPr>
        <p:spPr>
          <a:xfrm>
            <a:off x="2915558" y="4777165"/>
            <a:ext cx="183833" cy="0"/>
          </a:xfrm>
          <a:prstGeom prst="line">
            <a:avLst/>
          </a:prstGeom>
          <a:noFill/>
          <a:ln w="12700" cap="flat">
            <a:solidFill>
              <a:srgbClr val="3A45FB"/>
            </a:solidFill>
            <a:prstDash val="solid"/>
            <a:miter lim="400000"/>
            <a:tailEnd type="triangle" w="med" len="med"/>
          </a:ln>
          <a:effectLst/>
        </p:spPr>
      </p:cxnSp>
      <p:sp>
        <p:nvSpPr>
          <p:cNvPr id="58" name="Striped Right Arrow 57">
            <a:extLst>
              <a:ext uri="{FF2B5EF4-FFF2-40B4-BE49-F238E27FC236}">
                <a16:creationId xmlns:a16="http://schemas.microsoft.com/office/drawing/2014/main" id="{0CB4958B-9E13-9149-8875-E1585E6863BD}"/>
              </a:ext>
            </a:extLst>
          </p:cNvPr>
          <p:cNvSpPr/>
          <p:nvPr/>
        </p:nvSpPr>
        <p:spPr>
          <a:xfrm>
            <a:off x="5955324" y="4634348"/>
            <a:ext cx="622523" cy="322772"/>
          </a:xfrm>
          <a:prstGeom prst="stripedRightArrow">
            <a:avLst/>
          </a:prstGeom>
          <a:solidFill>
            <a:schemeClr val="tx1">
              <a:lumMod val="65000"/>
              <a:lumOff val="35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sp>
        <p:nvSpPr>
          <p:cNvPr id="59" name="officeArt object">
            <a:extLst>
              <a:ext uri="{FF2B5EF4-FFF2-40B4-BE49-F238E27FC236}">
                <a16:creationId xmlns:a16="http://schemas.microsoft.com/office/drawing/2014/main" id="{07BB8864-85CA-F24F-8B1F-3937F9C9440A}"/>
              </a:ext>
            </a:extLst>
          </p:cNvPr>
          <p:cNvSpPr/>
          <p:nvPr/>
        </p:nvSpPr>
        <p:spPr>
          <a:xfrm>
            <a:off x="7117059" y="4428942"/>
            <a:ext cx="714375" cy="714375"/>
          </a:xfrm>
          <a:prstGeom prst="ellipse">
            <a:avLst/>
          </a:prstGeom>
          <a:solidFill>
            <a:schemeClr val="bg1">
              <a:lumMod val="65000"/>
            </a:schemeClr>
          </a:solidFill>
          <a:ln w="25400" cap="flat">
            <a:solidFill>
              <a:srgbClr val="000000"/>
            </a:solidFill>
            <a:prstDash val="solid"/>
            <a:miter lim="400000"/>
          </a:ln>
          <a:effectLst>
            <a:outerShdw blurRad="266700" rotWithShape="0">
              <a:srgbClr val="000000">
                <a:alpha val="7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endParaRPr lang="en-US" sz="1350"/>
          </a:p>
        </p:txBody>
      </p:sp>
      <p:sp>
        <p:nvSpPr>
          <p:cNvPr id="60" name="officeArt object">
            <a:extLst>
              <a:ext uri="{FF2B5EF4-FFF2-40B4-BE49-F238E27FC236}">
                <a16:creationId xmlns:a16="http://schemas.microsoft.com/office/drawing/2014/main" id="{829E1ACE-73DB-2149-8845-E0514BC5D5CC}"/>
              </a:ext>
            </a:extLst>
          </p:cNvPr>
          <p:cNvSpPr/>
          <p:nvPr/>
        </p:nvSpPr>
        <p:spPr>
          <a:xfrm>
            <a:off x="7753329" y="4692308"/>
            <a:ext cx="183833" cy="215265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endParaRPr lang="en-US" sz="1350"/>
          </a:p>
        </p:txBody>
      </p:sp>
      <p:sp>
        <p:nvSpPr>
          <p:cNvPr id="61" name="officeArt object">
            <a:extLst>
              <a:ext uri="{FF2B5EF4-FFF2-40B4-BE49-F238E27FC236}">
                <a16:creationId xmlns:a16="http://schemas.microsoft.com/office/drawing/2014/main" id="{A4347D65-742B-244C-A9F9-32D4865B243A}"/>
              </a:ext>
            </a:extLst>
          </p:cNvPr>
          <p:cNvSpPr/>
          <p:nvPr/>
        </p:nvSpPr>
        <p:spPr>
          <a:xfrm>
            <a:off x="6992758" y="4678020"/>
            <a:ext cx="183833" cy="215265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endParaRPr lang="en-US" sz="1350"/>
          </a:p>
        </p:txBody>
      </p:sp>
      <p:cxnSp>
        <p:nvCxnSpPr>
          <p:cNvPr id="62" name="officeArt object">
            <a:extLst>
              <a:ext uri="{FF2B5EF4-FFF2-40B4-BE49-F238E27FC236}">
                <a16:creationId xmlns:a16="http://schemas.microsoft.com/office/drawing/2014/main" id="{8C0DF06D-3C20-E442-9631-B8DD3F5F5385}"/>
              </a:ext>
            </a:extLst>
          </p:cNvPr>
          <p:cNvCxnSpPr/>
          <p:nvPr/>
        </p:nvCxnSpPr>
        <p:spPr>
          <a:xfrm>
            <a:off x="7807622" y="4706594"/>
            <a:ext cx="112395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</p:spPr>
      </p:cxnSp>
      <p:cxnSp>
        <p:nvCxnSpPr>
          <p:cNvPr id="63" name="officeArt object">
            <a:extLst>
              <a:ext uri="{FF2B5EF4-FFF2-40B4-BE49-F238E27FC236}">
                <a16:creationId xmlns:a16="http://schemas.microsoft.com/office/drawing/2014/main" id="{48FC30AE-0C63-5B4D-818E-FB919D60601C}"/>
              </a:ext>
            </a:extLst>
          </p:cNvPr>
          <p:cNvCxnSpPr/>
          <p:nvPr/>
        </p:nvCxnSpPr>
        <p:spPr>
          <a:xfrm>
            <a:off x="7807622" y="4893761"/>
            <a:ext cx="112395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</p:spPr>
      </p:cxnSp>
      <p:cxnSp>
        <p:nvCxnSpPr>
          <p:cNvPr id="64" name="officeArt object">
            <a:extLst>
              <a:ext uri="{FF2B5EF4-FFF2-40B4-BE49-F238E27FC236}">
                <a16:creationId xmlns:a16="http://schemas.microsoft.com/office/drawing/2014/main" id="{EDD65D8B-432E-D546-964B-9E91376C8243}"/>
              </a:ext>
            </a:extLst>
          </p:cNvPr>
          <p:cNvCxnSpPr/>
          <p:nvPr/>
        </p:nvCxnSpPr>
        <p:spPr>
          <a:xfrm>
            <a:off x="7028477" y="4692307"/>
            <a:ext cx="112395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</p:spPr>
      </p:cxnSp>
      <p:cxnSp>
        <p:nvCxnSpPr>
          <p:cNvPr id="65" name="officeArt object">
            <a:extLst>
              <a:ext uri="{FF2B5EF4-FFF2-40B4-BE49-F238E27FC236}">
                <a16:creationId xmlns:a16="http://schemas.microsoft.com/office/drawing/2014/main" id="{C1181847-CA5A-CE4C-987F-F7754B43C3D5}"/>
              </a:ext>
            </a:extLst>
          </p:cNvPr>
          <p:cNvCxnSpPr/>
          <p:nvPr/>
        </p:nvCxnSpPr>
        <p:spPr>
          <a:xfrm>
            <a:off x="7038478" y="4893761"/>
            <a:ext cx="112395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</p:spPr>
      </p:cxnSp>
      <p:sp>
        <p:nvSpPr>
          <p:cNvPr id="66" name="officeArt object">
            <a:extLst>
              <a:ext uri="{FF2B5EF4-FFF2-40B4-BE49-F238E27FC236}">
                <a16:creationId xmlns:a16="http://schemas.microsoft.com/office/drawing/2014/main" id="{C2C58506-4B57-BF40-9F24-49D56302D254}"/>
              </a:ext>
            </a:extLst>
          </p:cNvPr>
          <p:cNvSpPr/>
          <p:nvPr/>
        </p:nvSpPr>
        <p:spPr>
          <a:xfrm>
            <a:off x="7287301" y="4589576"/>
            <a:ext cx="384810" cy="3848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3" y="0"/>
                  <a:pt x="0" y="4833"/>
                  <a:pt x="0" y="10800"/>
                </a:cubicBezTo>
                <a:cubicBezTo>
                  <a:pt x="0" y="16767"/>
                  <a:pt x="4833" y="21600"/>
                  <a:pt x="10800" y="21600"/>
                </a:cubicBezTo>
                <a:cubicBezTo>
                  <a:pt x="16767" y="21600"/>
                  <a:pt x="21600" y="16767"/>
                  <a:pt x="21600" y="10800"/>
                </a:cubicBezTo>
                <a:cubicBezTo>
                  <a:pt x="21600" y="4833"/>
                  <a:pt x="16767" y="0"/>
                  <a:pt x="10800" y="0"/>
                </a:cubicBezTo>
                <a:close/>
                <a:moveTo>
                  <a:pt x="8974" y="1912"/>
                </a:moveTo>
                <a:lnTo>
                  <a:pt x="12626" y="5363"/>
                </a:lnTo>
                <a:lnTo>
                  <a:pt x="8974" y="8812"/>
                </a:lnTo>
                <a:lnTo>
                  <a:pt x="8974" y="6625"/>
                </a:lnTo>
                <a:cubicBezTo>
                  <a:pt x="7284" y="7338"/>
                  <a:pt x="6092" y="9018"/>
                  <a:pt x="6092" y="10967"/>
                </a:cubicBezTo>
                <a:cubicBezTo>
                  <a:pt x="6092" y="13564"/>
                  <a:pt x="8203" y="15677"/>
                  <a:pt x="10800" y="15677"/>
                </a:cubicBezTo>
                <a:cubicBezTo>
                  <a:pt x="13397" y="15677"/>
                  <a:pt x="15508" y="13564"/>
                  <a:pt x="15508" y="10967"/>
                </a:cubicBezTo>
                <a:cubicBezTo>
                  <a:pt x="15508" y="9509"/>
                  <a:pt x="14849" y="8154"/>
                  <a:pt x="13699" y="7258"/>
                </a:cubicBezTo>
                <a:lnTo>
                  <a:pt x="15130" y="5427"/>
                </a:lnTo>
                <a:cubicBezTo>
                  <a:pt x="16847" y="6772"/>
                  <a:pt x="17837" y="8791"/>
                  <a:pt x="17837" y="10967"/>
                </a:cubicBezTo>
                <a:cubicBezTo>
                  <a:pt x="17837" y="14844"/>
                  <a:pt x="14682" y="17999"/>
                  <a:pt x="10805" y="17999"/>
                </a:cubicBezTo>
                <a:cubicBezTo>
                  <a:pt x="6928" y="17999"/>
                  <a:pt x="3770" y="14845"/>
                  <a:pt x="3770" y="10962"/>
                </a:cubicBezTo>
                <a:cubicBezTo>
                  <a:pt x="3770" y="7717"/>
                  <a:pt x="5983" y="4973"/>
                  <a:pt x="8974" y="4168"/>
                </a:cubicBezTo>
                <a:lnTo>
                  <a:pt x="8974" y="1912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endParaRPr lang="en-US" sz="1350"/>
          </a:p>
        </p:txBody>
      </p:sp>
      <p:cxnSp>
        <p:nvCxnSpPr>
          <p:cNvPr id="67" name="officeArt object">
            <a:extLst>
              <a:ext uri="{FF2B5EF4-FFF2-40B4-BE49-F238E27FC236}">
                <a16:creationId xmlns:a16="http://schemas.microsoft.com/office/drawing/2014/main" id="{C15F96D0-CA5F-D546-9210-E26C77DAE76D}"/>
              </a:ext>
            </a:extLst>
          </p:cNvPr>
          <p:cNvCxnSpPr/>
          <p:nvPr/>
        </p:nvCxnSpPr>
        <p:spPr>
          <a:xfrm>
            <a:off x="7663417" y="4793272"/>
            <a:ext cx="183833" cy="0"/>
          </a:xfrm>
          <a:prstGeom prst="line">
            <a:avLst/>
          </a:prstGeom>
          <a:noFill/>
          <a:ln w="12700" cap="flat">
            <a:solidFill>
              <a:srgbClr val="3A45FB"/>
            </a:solidFill>
            <a:prstDash val="solid"/>
            <a:miter lim="400000"/>
            <a:tailEnd type="triangle" w="med" len="med"/>
          </a:ln>
          <a:effectLst/>
        </p:spPr>
      </p:cxnSp>
      <p:cxnSp>
        <p:nvCxnSpPr>
          <p:cNvPr id="68" name="officeArt object">
            <a:extLst>
              <a:ext uri="{FF2B5EF4-FFF2-40B4-BE49-F238E27FC236}">
                <a16:creationId xmlns:a16="http://schemas.microsoft.com/office/drawing/2014/main" id="{7A68AAA7-E5FB-F04E-86E2-C1B91D93031E}"/>
              </a:ext>
            </a:extLst>
          </p:cNvPr>
          <p:cNvCxnSpPr/>
          <p:nvPr/>
        </p:nvCxnSpPr>
        <p:spPr>
          <a:xfrm>
            <a:off x="7103799" y="4781981"/>
            <a:ext cx="183833" cy="0"/>
          </a:xfrm>
          <a:prstGeom prst="line">
            <a:avLst/>
          </a:prstGeom>
          <a:noFill/>
          <a:ln w="12700" cap="flat">
            <a:solidFill>
              <a:srgbClr val="3A45FB"/>
            </a:solidFill>
            <a:prstDash val="solid"/>
            <a:miter lim="400000"/>
            <a:tailEnd type="triangle" w="med" len="med"/>
          </a:ln>
          <a:effectLst/>
        </p:spPr>
      </p:cxnSp>
      <p:sp>
        <p:nvSpPr>
          <p:cNvPr id="69" name="Text Box 16">
            <a:extLst>
              <a:ext uri="{FF2B5EF4-FFF2-40B4-BE49-F238E27FC236}">
                <a16:creationId xmlns:a16="http://schemas.microsoft.com/office/drawing/2014/main" id="{FB3EB8F5-F672-9A49-AF60-0123C9A6BC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9318" y="5223464"/>
            <a:ext cx="1864456" cy="399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 wrap="square" lIns="28575" tIns="28575" rIns="28575" bIns="28575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en-US" altLang="en-US" sz="1100" dirty="0">
                <a:solidFill>
                  <a:schemeClr val="tx1">
                    <a:lumMod val="65000"/>
                  </a:schemeClr>
                </a:solidFill>
                <a:latin typeface="Times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Data Processing Actor</a:t>
            </a:r>
          </a:p>
        </p:txBody>
      </p:sp>
      <p:sp>
        <p:nvSpPr>
          <p:cNvPr id="70" name="TextBox 1">
            <a:extLst>
              <a:ext uri="{FF2B5EF4-FFF2-40B4-BE49-F238E27FC236}">
                <a16:creationId xmlns:a16="http://schemas.microsoft.com/office/drawing/2014/main" id="{8AD2F8C4-705A-AF4D-BC7F-C0F62F93A3A9}"/>
              </a:ext>
            </a:extLst>
          </p:cNvPr>
          <p:cNvSpPr txBox="1"/>
          <p:nvPr/>
        </p:nvSpPr>
        <p:spPr>
          <a:xfrm>
            <a:off x="8397435" y="1815710"/>
            <a:ext cx="2218765" cy="27699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65000"/>
                  </a:schemeClr>
                </a:solidFill>
                <a:latin typeface="Times" pitchFamily="2" charset="0"/>
              </a:rPr>
              <a:t>Multi-threading </a:t>
            </a:r>
          </a:p>
        </p:txBody>
      </p:sp>
      <p:sp>
        <p:nvSpPr>
          <p:cNvPr id="71" name="TextBox 2">
            <a:extLst>
              <a:ext uri="{FF2B5EF4-FFF2-40B4-BE49-F238E27FC236}">
                <a16:creationId xmlns:a16="http://schemas.microsoft.com/office/drawing/2014/main" id="{D54EE52C-9A27-9F40-AE96-A386948590B9}"/>
              </a:ext>
            </a:extLst>
          </p:cNvPr>
          <p:cNvSpPr txBox="1"/>
          <p:nvPr/>
        </p:nvSpPr>
        <p:spPr>
          <a:xfrm>
            <a:off x="8485138" y="3478556"/>
            <a:ext cx="2218765" cy="27699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65000"/>
                  </a:schemeClr>
                </a:solidFill>
                <a:latin typeface="Times" pitchFamily="2" charset="0"/>
              </a:rPr>
              <a:t>Configuration </a:t>
            </a:r>
          </a:p>
        </p:txBody>
      </p:sp>
      <p:sp>
        <p:nvSpPr>
          <p:cNvPr id="79" name="TextBox 10">
            <a:extLst>
              <a:ext uri="{FF2B5EF4-FFF2-40B4-BE49-F238E27FC236}">
                <a16:creationId xmlns:a16="http://schemas.microsoft.com/office/drawing/2014/main" id="{EE96BE04-1B04-7C4E-97CC-8BBEAA28B490}"/>
              </a:ext>
            </a:extLst>
          </p:cNvPr>
          <p:cNvSpPr txBox="1"/>
          <p:nvPr/>
        </p:nvSpPr>
        <p:spPr>
          <a:xfrm>
            <a:off x="6338872" y="1815709"/>
            <a:ext cx="2218765" cy="27699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65000"/>
                  </a:schemeClr>
                </a:solidFill>
                <a:latin typeface="Times" pitchFamily="2" charset="0"/>
              </a:rPr>
              <a:t>Runtime Environment</a:t>
            </a:r>
          </a:p>
        </p:txBody>
      </p:sp>
      <p:sp>
        <p:nvSpPr>
          <p:cNvPr id="80" name="Striped Right Arrow 79">
            <a:extLst>
              <a:ext uri="{FF2B5EF4-FFF2-40B4-BE49-F238E27FC236}">
                <a16:creationId xmlns:a16="http://schemas.microsoft.com/office/drawing/2014/main" id="{06C5F326-9A96-7143-BAF4-68BD6CF1DCE3}"/>
              </a:ext>
            </a:extLst>
          </p:cNvPr>
          <p:cNvSpPr/>
          <p:nvPr/>
        </p:nvSpPr>
        <p:spPr>
          <a:xfrm rot="19436269">
            <a:off x="8882408" y="2237825"/>
            <a:ext cx="356625" cy="352862"/>
          </a:xfrm>
          <a:prstGeom prst="stripedRightArrow">
            <a:avLst/>
          </a:prstGeom>
          <a:solidFill>
            <a:schemeClr val="accent1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sp>
        <p:nvSpPr>
          <p:cNvPr id="81" name="Striped Right Arrow 80">
            <a:extLst>
              <a:ext uri="{FF2B5EF4-FFF2-40B4-BE49-F238E27FC236}">
                <a16:creationId xmlns:a16="http://schemas.microsoft.com/office/drawing/2014/main" id="{871868D6-243C-4446-855F-11FB72B30088}"/>
              </a:ext>
            </a:extLst>
          </p:cNvPr>
          <p:cNvSpPr/>
          <p:nvPr/>
        </p:nvSpPr>
        <p:spPr>
          <a:xfrm rot="1912350">
            <a:off x="8984143" y="3104609"/>
            <a:ext cx="346414" cy="361455"/>
          </a:xfrm>
          <a:prstGeom prst="stripedRightArrow">
            <a:avLst/>
          </a:prstGeom>
          <a:solidFill>
            <a:schemeClr val="accent1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sp>
        <p:nvSpPr>
          <p:cNvPr id="82" name="Striped Right Arrow 81">
            <a:extLst>
              <a:ext uri="{FF2B5EF4-FFF2-40B4-BE49-F238E27FC236}">
                <a16:creationId xmlns:a16="http://schemas.microsoft.com/office/drawing/2014/main" id="{27251F36-F081-EB44-BBFF-6C03430B7A90}"/>
              </a:ext>
            </a:extLst>
          </p:cNvPr>
          <p:cNvSpPr/>
          <p:nvPr/>
        </p:nvSpPr>
        <p:spPr>
          <a:xfrm rot="12913037">
            <a:off x="7814628" y="2230555"/>
            <a:ext cx="346785" cy="367660"/>
          </a:xfrm>
          <a:prstGeom prst="stripedRightArrow">
            <a:avLst/>
          </a:prstGeom>
          <a:solidFill>
            <a:schemeClr val="accent1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sp>
        <p:nvSpPr>
          <p:cNvPr id="83" name="Striped Right Arrow 82">
            <a:extLst>
              <a:ext uri="{FF2B5EF4-FFF2-40B4-BE49-F238E27FC236}">
                <a16:creationId xmlns:a16="http://schemas.microsoft.com/office/drawing/2014/main" id="{BC77E0F1-2369-D34B-BB88-8B75DF4E43AF}"/>
              </a:ext>
            </a:extLst>
          </p:cNvPr>
          <p:cNvSpPr/>
          <p:nvPr/>
        </p:nvSpPr>
        <p:spPr>
          <a:xfrm rot="8311980">
            <a:off x="7813362" y="3155265"/>
            <a:ext cx="346527" cy="360104"/>
          </a:xfrm>
          <a:prstGeom prst="stripedRightArrow">
            <a:avLst/>
          </a:prstGeom>
          <a:solidFill>
            <a:schemeClr val="accent1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sp>
        <p:nvSpPr>
          <p:cNvPr id="84" name="officeArt object">
            <a:extLst>
              <a:ext uri="{FF2B5EF4-FFF2-40B4-BE49-F238E27FC236}">
                <a16:creationId xmlns:a16="http://schemas.microsoft.com/office/drawing/2014/main" id="{5C9A6FCF-31EF-E04A-BFE2-EEDFA1F8EDC8}"/>
              </a:ext>
            </a:extLst>
          </p:cNvPr>
          <p:cNvSpPr/>
          <p:nvPr/>
        </p:nvSpPr>
        <p:spPr>
          <a:xfrm>
            <a:off x="8174206" y="2517535"/>
            <a:ext cx="714375" cy="714375"/>
          </a:xfrm>
          <a:prstGeom prst="ellipse">
            <a:avLst/>
          </a:prstGeom>
          <a:solidFill>
            <a:schemeClr val="bg1">
              <a:lumMod val="65000"/>
            </a:schemeClr>
          </a:solidFill>
          <a:ln w="25400" cap="flat">
            <a:solidFill>
              <a:srgbClr val="000000"/>
            </a:solidFill>
            <a:prstDash val="solid"/>
            <a:miter lim="400000"/>
          </a:ln>
          <a:effectLst>
            <a:outerShdw blurRad="266700" rotWithShape="0">
              <a:srgbClr val="000000">
                <a:alpha val="7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endParaRPr lang="en-US" sz="1350"/>
          </a:p>
        </p:txBody>
      </p:sp>
      <p:sp>
        <p:nvSpPr>
          <p:cNvPr id="85" name="officeArt object">
            <a:extLst>
              <a:ext uri="{FF2B5EF4-FFF2-40B4-BE49-F238E27FC236}">
                <a16:creationId xmlns:a16="http://schemas.microsoft.com/office/drawing/2014/main" id="{159C418F-765F-D349-99FE-67CAFFB89D40}"/>
              </a:ext>
            </a:extLst>
          </p:cNvPr>
          <p:cNvSpPr/>
          <p:nvPr/>
        </p:nvSpPr>
        <p:spPr>
          <a:xfrm>
            <a:off x="8810476" y="2780901"/>
            <a:ext cx="183833" cy="215265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endParaRPr lang="en-US" sz="1350"/>
          </a:p>
        </p:txBody>
      </p:sp>
      <p:sp>
        <p:nvSpPr>
          <p:cNvPr id="86" name="officeArt object">
            <a:extLst>
              <a:ext uri="{FF2B5EF4-FFF2-40B4-BE49-F238E27FC236}">
                <a16:creationId xmlns:a16="http://schemas.microsoft.com/office/drawing/2014/main" id="{8F56C933-1635-AA46-9416-2EBF4BB609E4}"/>
              </a:ext>
            </a:extLst>
          </p:cNvPr>
          <p:cNvSpPr/>
          <p:nvPr/>
        </p:nvSpPr>
        <p:spPr>
          <a:xfrm>
            <a:off x="8049904" y="2766614"/>
            <a:ext cx="183833" cy="215265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endParaRPr lang="en-US" sz="1350"/>
          </a:p>
        </p:txBody>
      </p:sp>
      <p:cxnSp>
        <p:nvCxnSpPr>
          <p:cNvPr id="87" name="officeArt object">
            <a:extLst>
              <a:ext uri="{FF2B5EF4-FFF2-40B4-BE49-F238E27FC236}">
                <a16:creationId xmlns:a16="http://schemas.microsoft.com/office/drawing/2014/main" id="{B0806DA8-DCE3-8E4E-AB81-29B05E2CC1C5}"/>
              </a:ext>
            </a:extLst>
          </p:cNvPr>
          <p:cNvCxnSpPr/>
          <p:nvPr/>
        </p:nvCxnSpPr>
        <p:spPr>
          <a:xfrm>
            <a:off x="8864768" y="2795188"/>
            <a:ext cx="112395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</p:spPr>
      </p:cxnSp>
      <p:cxnSp>
        <p:nvCxnSpPr>
          <p:cNvPr id="88" name="officeArt object">
            <a:extLst>
              <a:ext uri="{FF2B5EF4-FFF2-40B4-BE49-F238E27FC236}">
                <a16:creationId xmlns:a16="http://schemas.microsoft.com/office/drawing/2014/main" id="{CBE826DE-DC0D-B349-9EDA-94E0CC6778F3}"/>
              </a:ext>
            </a:extLst>
          </p:cNvPr>
          <p:cNvCxnSpPr/>
          <p:nvPr/>
        </p:nvCxnSpPr>
        <p:spPr>
          <a:xfrm>
            <a:off x="8864768" y="2982354"/>
            <a:ext cx="112395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</p:spPr>
      </p:cxnSp>
      <p:cxnSp>
        <p:nvCxnSpPr>
          <p:cNvPr id="89" name="officeArt object">
            <a:extLst>
              <a:ext uri="{FF2B5EF4-FFF2-40B4-BE49-F238E27FC236}">
                <a16:creationId xmlns:a16="http://schemas.microsoft.com/office/drawing/2014/main" id="{9AF55659-E84B-D54D-9851-C8B688F9A3D5}"/>
              </a:ext>
            </a:extLst>
          </p:cNvPr>
          <p:cNvCxnSpPr/>
          <p:nvPr/>
        </p:nvCxnSpPr>
        <p:spPr>
          <a:xfrm>
            <a:off x="8085623" y="2780900"/>
            <a:ext cx="112395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</p:spPr>
      </p:cxnSp>
      <p:cxnSp>
        <p:nvCxnSpPr>
          <p:cNvPr id="90" name="officeArt object">
            <a:extLst>
              <a:ext uri="{FF2B5EF4-FFF2-40B4-BE49-F238E27FC236}">
                <a16:creationId xmlns:a16="http://schemas.microsoft.com/office/drawing/2014/main" id="{71011384-2ED7-9E4B-AEB3-A97BB4CCDA0B}"/>
              </a:ext>
            </a:extLst>
          </p:cNvPr>
          <p:cNvCxnSpPr/>
          <p:nvPr/>
        </p:nvCxnSpPr>
        <p:spPr>
          <a:xfrm>
            <a:off x="8095625" y="2982354"/>
            <a:ext cx="112395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</p:spPr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9131DFE6-D951-EC47-9DC3-FDDF17B00FB7}"/>
              </a:ext>
            </a:extLst>
          </p:cNvPr>
          <p:cNvSpPr txBox="1"/>
          <p:nvPr/>
        </p:nvSpPr>
        <p:spPr>
          <a:xfrm>
            <a:off x="6156800" y="3511324"/>
            <a:ext cx="22187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65000"/>
                  </a:schemeClr>
                </a:solidFill>
                <a:latin typeface="Times" pitchFamily="2" charset="0"/>
              </a:rPr>
              <a:t>Communication </a:t>
            </a:r>
          </a:p>
        </p:txBody>
      </p:sp>
      <p:pic>
        <p:nvPicPr>
          <p:cNvPr id="92" name="Google Shape;342;p22">
            <a:extLst>
              <a:ext uri="{FF2B5EF4-FFF2-40B4-BE49-F238E27FC236}">
                <a16:creationId xmlns:a16="http://schemas.microsoft.com/office/drawing/2014/main" id="{F61D0812-2CA4-FE49-94F8-BEC3DC47C28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6342075"/>
            <a:ext cx="964406" cy="428625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Text Box 16">
            <a:extLst>
              <a:ext uri="{FF2B5EF4-FFF2-40B4-BE49-F238E27FC236}">
                <a16:creationId xmlns:a16="http://schemas.microsoft.com/office/drawing/2014/main" id="{B4C5FDBD-0ADC-1841-A772-89B7A86693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678" y="5148002"/>
            <a:ext cx="1531144" cy="399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 wrap="square" lIns="28575" tIns="28575" rIns="28575" bIns="28575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en-US" altLang="en-US" sz="1100" dirty="0">
                <a:solidFill>
                  <a:schemeClr val="tx1">
                    <a:lumMod val="65000"/>
                  </a:schemeClr>
                </a:solidFill>
                <a:latin typeface="Times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User provided code</a:t>
            </a:r>
          </a:p>
          <a:p>
            <a:pPr algn="ctr"/>
            <a:r>
              <a:rPr lang="en-US" altLang="en-US" sz="1100" i="1" dirty="0">
                <a:solidFill>
                  <a:schemeClr val="tx1">
                    <a:lumMod val="65000"/>
                  </a:schemeClr>
                </a:solidFill>
                <a:latin typeface="Times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Engine</a:t>
            </a:r>
            <a:endParaRPr lang="en-US" altLang="en-US" sz="800" i="1" dirty="0">
              <a:solidFill>
                <a:schemeClr val="tx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182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A581A-B3ED-FF40-BDEA-B7602A573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Streaming data transport (conveyer belt)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690496-EC6C-F34C-97CA-8E3223BF4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0" name="TextBox 1">
            <a:extLst>
              <a:ext uri="{FF2B5EF4-FFF2-40B4-BE49-F238E27FC236}">
                <a16:creationId xmlns:a16="http://schemas.microsoft.com/office/drawing/2014/main" id="{966DFC4B-51A2-AA44-8846-BEB76ABA67F7}"/>
              </a:ext>
            </a:extLst>
          </p:cNvPr>
          <p:cNvSpPr txBox="1"/>
          <p:nvPr/>
        </p:nvSpPr>
        <p:spPr>
          <a:xfrm>
            <a:off x="349239" y="3398160"/>
            <a:ext cx="1546783" cy="27699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75000"/>
                  </a:schemeClr>
                </a:solidFill>
                <a:latin typeface="Times" pitchFamily="2" charset="0"/>
              </a:rPr>
              <a:t>Communication </a:t>
            </a:r>
          </a:p>
        </p:txBody>
      </p:sp>
      <p:sp>
        <p:nvSpPr>
          <p:cNvPr id="21" name="Striped Right Arrow 20">
            <a:extLst>
              <a:ext uri="{FF2B5EF4-FFF2-40B4-BE49-F238E27FC236}">
                <a16:creationId xmlns:a16="http://schemas.microsoft.com/office/drawing/2014/main" id="{BEF4BF9C-99CC-F149-8865-B69C39F61E9A}"/>
              </a:ext>
            </a:extLst>
          </p:cNvPr>
          <p:cNvSpPr/>
          <p:nvPr/>
        </p:nvSpPr>
        <p:spPr>
          <a:xfrm>
            <a:off x="3471667" y="3738113"/>
            <a:ext cx="798401" cy="603839"/>
          </a:xfrm>
          <a:prstGeom prst="stripedRightArrow">
            <a:avLst/>
          </a:prstGeom>
          <a:solidFill>
            <a:schemeClr val="accent1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sp>
        <p:nvSpPr>
          <p:cNvPr id="22" name="Striped Right Arrow 21">
            <a:extLst>
              <a:ext uri="{FF2B5EF4-FFF2-40B4-BE49-F238E27FC236}">
                <a16:creationId xmlns:a16="http://schemas.microsoft.com/office/drawing/2014/main" id="{FC4FFB89-39A5-9D4E-BEF2-14C4D8724A91}"/>
              </a:ext>
            </a:extLst>
          </p:cNvPr>
          <p:cNvSpPr/>
          <p:nvPr/>
        </p:nvSpPr>
        <p:spPr>
          <a:xfrm>
            <a:off x="940594" y="3738113"/>
            <a:ext cx="576689" cy="585409"/>
          </a:xfrm>
          <a:prstGeom prst="stripedRightArrow">
            <a:avLst/>
          </a:prstGeom>
          <a:solidFill>
            <a:schemeClr val="accent1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sp>
        <p:nvSpPr>
          <p:cNvPr id="23" name="officeArt object">
            <a:extLst>
              <a:ext uri="{FF2B5EF4-FFF2-40B4-BE49-F238E27FC236}">
                <a16:creationId xmlns:a16="http://schemas.microsoft.com/office/drawing/2014/main" id="{82802E26-0BC1-D143-9787-AD462E598D84}"/>
              </a:ext>
            </a:extLst>
          </p:cNvPr>
          <p:cNvSpPr/>
          <p:nvPr/>
        </p:nvSpPr>
        <p:spPr>
          <a:xfrm>
            <a:off x="1765368" y="3910680"/>
            <a:ext cx="1500188" cy="215265"/>
          </a:xfrm>
          <a:prstGeom prst="roundRect">
            <a:avLst>
              <a:gd name="adj" fmla="val 49670"/>
            </a:avLst>
          </a:prstGeom>
          <a:solidFill>
            <a:srgbClr val="D6D5D5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endParaRPr lang="en-US" sz="1350"/>
          </a:p>
        </p:txBody>
      </p:sp>
      <p:cxnSp>
        <p:nvCxnSpPr>
          <p:cNvPr id="24" name="officeArt object">
            <a:extLst>
              <a:ext uri="{FF2B5EF4-FFF2-40B4-BE49-F238E27FC236}">
                <a16:creationId xmlns:a16="http://schemas.microsoft.com/office/drawing/2014/main" id="{C6082C44-396D-C64F-9D02-A91804CB8237}"/>
              </a:ext>
            </a:extLst>
          </p:cNvPr>
          <p:cNvCxnSpPr/>
          <p:nvPr/>
        </p:nvCxnSpPr>
        <p:spPr>
          <a:xfrm>
            <a:off x="1806802" y="3910679"/>
            <a:ext cx="1428750" cy="0"/>
          </a:xfrm>
          <a:prstGeom prst="line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</a:ln>
          <a:effectLst/>
        </p:spPr>
      </p:cxnSp>
      <p:cxnSp>
        <p:nvCxnSpPr>
          <p:cNvPr id="25" name="officeArt object">
            <a:extLst>
              <a:ext uri="{FF2B5EF4-FFF2-40B4-BE49-F238E27FC236}">
                <a16:creationId xmlns:a16="http://schemas.microsoft.com/office/drawing/2014/main" id="{D8E75F65-E0CB-B54B-9874-468C7363C7BC}"/>
              </a:ext>
            </a:extLst>
          </p:cNvPr>
          <p:cNvCxnSpPr/>
          <p:nvPr/>
        </p:nvCxnSpPr>
        <p:spPr>
          <a:xfrm>
            <a:off x="1815851" y="4112133"/>
            <a:ext cx="1428750" cy="0"/>
          </a:xfrm>
          <a:prstGeom prst="line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</a:ln>
          <a:effectLst/>
        </p:spPr>
      </p:cxnSp>
      <p:sp>
        <p:nvSpPr>
          <p:cNvPr id="26" name="Text Box 15">
            <a:extLst>
              <a:ext uri="{FF2B5EF4-FFF2-40B4-BE49-F238E27FC236}">
                <a16:creationId xmlns:a16="http://schemas.microsoft.com/office/drawing/2014/main" id="{5DB6646C-596F-294A-8D29-907880DCA0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8938" y="4407872"/>
            <a:ext cx="1496615" cy="323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 wrap="square" lIns="28575" tIns="28575" rIns="28575" bIns="28575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 defTabSz="685800">
              <a:tabLst>
                <a:tab pos="547688" algn="l"/>
                <a:tab pos="584597" algn="l"/>
                <a:tab pos="1169194" algn="l"/>
              </a:tabLst>
            </a:pPr>
            <a:r>
              <a:rPr lang="en-US" altLang="en-US" sz="1125" dirty="0">
                <a:solidFill>
                  <a:schemeClr val="tx1">
                    <a:lumMod val="75000"/>
                  </a:schemeClr>
                </a:solidFill>
                <a:latin typeface="Times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Data-Stream Pipe</a:t>
            </a:r>
            <a:endParaRPr lang="en-US" altLang="en-US" sz="6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7" name="Striped Right Arrow 26">
            <a:extLst>
              <a:ext uri="{FF2B5EF4-FFF2-40B4-BE49-F238E27FC236}">
                <a16:creationId xmlns:a16="http://schemas.microsoft.com/office/drawing/2014/main" id="{EFBBF5AB-D3DD-B644-B44A-D5D989C64B20}"/>
              </a:ext>
            </a:extLst>
          </p:cNvPr>
          <p:cNvSpPr/>
          <p:nvPr/>
        </p:nvSpPr>
        <p:spPr>
          <a:xfrm rot="16200000">
            <a:off x="2010666" y="2932057"/>
            <a:ext cx="741744" cy="607271"/>
          </a:xfrm>
          <a:prstGeom prst="stripedRightArrow">
            <a:avLst/>
          </a:prstGeom>
          <a:solidFill>
            <a:schemeClr val="accent1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sp>
        <p:nvSpPr>
          <p:cNvPr id="28" name="Striped Right Arrow 27">
            <a:extLst>
              <a:ext uri="{FF2B5EF4-FFF2-40B4-BE49-F238E27FC236}">
                <a16:creationId xmlns:a16="http://schemas.microsoft.com/office/drawing/2014/main" id="{9668EEDD-67A4-184F-B5B5-2C97A9A5DDCA}"/>
              </a:ext>
            </a:extLst>
          </p:cNvPr>
          <p:cNvSpPr/>
          <p:nvPr/>
        </p:nvSpPr>
        <p:spPr>
          <a:xfrm rot="19024394">
            <a:off x="3015945" y="3022446"/>
            <a:ext cx="741744" cy="607271"/>
          </a:xfrm>
          <a:prstGeom prst="stripedRightArrow">
            <a:avLst/>
          </a:prstGeom>
          <a:solidFill>
            <a:schemeClr val="accent1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sp>
        <p:nvSpPr>
          <p:cNvPr id="29" name="TextBox 10">
            <a:extLst>
              <a:ext uri="{FF2B5EF4-FFF2-40B4-BE49-F238E27FC236}">
                <a16:creationId xmlns:a16="http://schemas.microsoft.com/office/drawing/2014/main" id="{ECC348DD-5CC7-1F4F-9F67-50C77CE77644}"/>
              </a:ext>
            </a:extLst>
          </p:cNvPr>
          <p:cNvSpPr txBox="1"/>
          <p:nvPr/>
        </p:nvSpPr>
        <p:spPr>
          <a:xfrm>
            <a:off x="4359137" y="4039076"/>
            <a:ext cx="1278670" cy="36933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75000"/>
                  </a:schemeClr>
                </a:solidFill>
                <a:latin typeface="Times" pitchFamily="2" charset="0"/>
              </a:rPr>
              <a:t>Meta-description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75000"/>
                  </a:schemeClr>
                </a:solidFill>
                <a:latin typeface="Times" pitchFamily="2" charset="0"/>
              </a:rPr>
              <a:t>Serialization</a:t>
            </a:r>
          </a:p>
        </p:txBody>
      </p:sp>
      <p:sp>
        <p:nvSpPr>
          <p:cNvPr id="30" name="Text Box 15">
            <a:extLst>
              <a:ext uri="{FF2B5EF4-FFF2-40B4-BE49-F238E27FC236}">
                <a16:creationId xmlns:a16="http://schemas.microsoft.com/office/drawing/2014/main" id="{9CE855AF-B365-2741-94EA-02A89B2E80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2977" y="4182873"/>
            <a:ext cx="1948536" cy="323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 wrap="square" lIns="28575" tIns="28575" rIns="28575" bIns="28575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 defTabSz="685800">
              <a:tabLst>
                <a:tab pos="547688" algn="l"/>
                <a:tab pos="584597" algn="l"/>
                <a:tab pos="1169194" algn="l"/>
              </a:tabLst>
            </a:pPr>
            <a:r>
              <a:rPr lang="en-US" altLang="en-US" sz="1000" dirty="0">
                <a:solidFill>
                  <a:schemeClr val="tx1">
                    <a:lumMod val="75000"/>
                  </a:schemeClr>
                </a:solidFill>
                <a:latin typeface="Times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0MQ/POSIX_SHM/Data-Grid</a:t>
            </a:r>
            <a:endParaRPr lang="en-US" altLang="en-US" sz="3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1" name="TextBox 12">
            <a:extLst>
              <a:ext uri="{FF2B5EF4-FFF2-40B4-BE49-F238E27FC236}">
                <a16:creationId xmlns:a16="http://schemas.microsoft.com/office/drawing/2014/main" id="{324D3A2D-8760-D045-974E-0FD5819E39BA}"/>
              </a:ext>
            </a:extLst>
          </p:cNvPr>
          <p:cNvSpPr txBox="1"/>
          <p:nvPr/>
        </p:nvSpPr>
        <p:spPr>
          <a:xfrm>
            <a:off x="1494349" y="2464484"/>
            <a:ext cx="1774379" cy="27699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75000"/>
                  </a:schemeClr>
                </a:solidFill>
                <a:latin typeface="Times" pitchFamily="2" charset="0"/>
              </a:rPr>
              <a:t>Publish/Subscribe </a:t>
            </a:r>
          </a:p>
        </p:txBody>
      </p:sp>
      <p:sp>
        <p:nvSpPr>
          <p:cNvPr id="32" name="TextBox 13">
            <a:extLst>
              <a:ext uri="{FF2B5EF4-FFF2-40B4-BE49-F238E27FC236}">
                <a16:creationId xmlns:a16="http://schemas.microsoft.com/office/drawing/2014/main" id="{06F9A88F-956E-4748-B163-ED9C271499E8}"/>
              </a:ext>
            </a:extLst>
          </p:cNvPr>
          <p:cNvSpPr txBox="1"/>
          <p:nvPr/>
        </p:nvSpPr>
        <p:spPr>
          <a:xfrm>
            <a:off x="3430980" y="2639156"/>
            <a:ext cx="1031876" cy="27699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75000"/>
                  </a:schemeClr>
                </a:solidFill>
                <a:latin typeface="Times" pitchFamily="2" charset="0"/>
              </a:rPr>
              <a:t>P2P </a:t>
            </a:r>
          </a:p>
        </p:txBody>
      </p:sp>
      <p:sp>
        <p:nvSpPr>
          <p:cNvPr id="33" name="TextBox 14">
            <a:extLst>
              <a:ext uri="{FF2B5EF4-FFF2-40B4-BE49-F238E27FC236}">
                <a16:creationId xmlns:a16="http://schemas.microsoft.com/office/drawing/2014/main" id="{E6166D06-92C1-C74E-9635-87E7A5D25824}"/>
              </a:ext>
            </a:extLst>
          </p:cNvPr>
          <p:cNvSpPr txBox="1"/>
          <p:nvPr/>
        </p:nvSpPr>
        <p:spPr>
          <a:xfrm>
            <a:off x="4011714" y="3835135"/>
            <a:ext cx="1718233" cy="27699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75000"/>
                  </a:schemeClr>
                </a:solidFill>
                <a:latin typeface="Times" pitchFamily="2" charset="0"/>
              </a:rPr>
              <a:t>Transient Data</a:t>
            </a:r>
          </a:p>
        </p:txBody>
      </p:sp>
      <p:pic>
        <p:nvPicPr>
          <p:cNvPr id="35" name="Google Shape;342;p22">
            <a:extLst>
              <a:ext uri="{FF2B5EF4-FFF2-40B4-BE49-F238E27FC236}">
                <a16:creationId xmlns:a16="http://schemas.microsoft.com/office/drawing/2014/main" id="{2F09D927-42C0-554F-ADFC-FA1092400CFD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4371" y="6345917"/>
            <a:ext cx="964406" cy="428625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officeArt object">
            <a:extLst>
              <a:ext uri="{FF2B5EF4-FFF2-40B4-BE49-F238E27FC236}">
                <a16:creationId xmlns:a16="http://schemas.microsoft.com/office/drawing/2014/main" id="{4EC14D89-68E7-CC4B-98A8-00A4676970B9}"/>
              </a:ext>
            </a:extLst>
          </p:cNvPr>
          <p:cNvSpPr/>
          <p:nvPr/>
        </p:nvSpPr>
        <p:spPr>
          <a:xfrm>
            <a:off x="10250758" y="3436456"/>
            <a:ext cx="1061783" cy="1070444"/>
          </a:xfrm>
          <a:prstGeom prst="ellipse">
            <a:avLst/>
          </a:prstGeom>
          <a:solidFill>
            <a:schemeClr val="bg1">
              <a:lumMod val="65000"/>
            </a:schemeClr>
          </a:solidFill>
          <a:ln w="25400" cap="flat">
            <a:solidFill>
              <a:srgbClr val="000000"/>
            </a:solidFill>
            <a:prstDash val="solid"/>
            <a:miter lim="400000"/>
          </a:ln>
          <a:effectLst>
            <a:outerShdw blurRad="266700" rotWithShape="0">
              <a:srgbClr val="000000">
                <a:alpha val="7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endParaRPr lang="en-US" sz="1350"/>
          </a:p>
        </p:txBody>
      </p:sp>
      <p:sp>
        <p:nvSpPr>
          <p:cNvPr id="37" name="officeArt object">
            <a:extLst>
              <a:ext uri="{FF2B5EF4-FFF2-40B4-BE49-F238E27FC236}">
                <a16:creationId xmlns:a16="http://schemas.microsoft.com/office/drawing/2014/main" id="{58F5844C-293A-2F4A-9646-918399BAB36F}"/>
              </a:ext>
            </a:extLst>
          </p:cNvPr>
          <p:cNvSpPr/>
          <p:nvPr/>
        </p:nvSpPr>
        <p:spPr>
          <a:xfrm>
            <a:off x="9881403" y="3861389"/>
            <a:ext cx="321941" cy="217624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endParaRPr lang="en-US" sz="1350"/>
          </a:p>
        </p:txBody>
      </p:sp>
      <p:cxnSp>
        <p:nvCxnSpPr>
          <p:cNvPr id="38" name="officeArt object">
            <a:extLst>
              <a:ext uri="{FF2B5EF4-FFF2-40B4-BE49-F238E27FC236}">
                <a16:creationId xmlns:a16="http://schemas.microsoft.com/office/drawing/2014/main" id="{62E05122-4FBE-AD4B-B8A7-496DABE781B0}"/>
              </a:ext>
            </a:extLst>
          </p:cNvPr>
          <p:cNvCxnSpPr>
            <a:cxnSpLocks/>
          </p:cNvCxnSpPr>
          <p:nvPr/>
        </p:nvCxnSpPr>
        <p:spPr>
          <a:xfrm>
            <a:off x="9848052" y="3862696"/>
            <a:ext cx="28385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</p:spPr>
      </p:cxnSp>
      <p:sp>
        <p:nvSpPr>
          <p:cNvPr id="39" name="officeArt object">
            <a:extLst>
              <a:ext uri="{FF2B5EF4-FFF2-40B4-BE49-F238E27FC236}">
                <a16:creationId xmlns:a16="http://schemas.microsoft.com/office/drawing/2014/main" id="{5A4AE446-C728-AD46-AA92-7E2EB87FA282}"/>
              </a:ext>
            </a:extLst>
          </p:cNvPr>
          <p:cNvSpPr/>
          <p:nvPr/>
        </p:nvSpPr>
        <p:spPr>
          <a:xfrm>
            <a:off x="10458928" y="3677723"/>
            <a:ext cx="571947" cy="5766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3" y="0"/>
                  <a:pt x="0" y="4833"/>
                  <a:pt x="0" y="10800"/>
                </a:cubicBezTo>
                <a:cubicBezTo>
                  <a:pt x="0" y="16767"/>
                  <a:pt x="4833" y="21600"/>
                  <a:pt x="10800" y="21600"/>
                </a:cubicBezTo>
                <a:cubicBezTo>
                  <a:pt x="16767" y="21600"/>
                  <a:pt x="21600" y="16767"/>
                  <a:pt x="21600" y="10800"/>
                </a:cubicBezTo>
                <a:cubicBezTo>
                  <a:pt x="21600" y="4833"/>
                  <a:pt x="16767" y="0"/>
                  <a:pt x="10800" y="0"/>
                </a:cubicBezTo>
                <a:close/>
                <a:moveTo>
                  <a:pt x="8974" y="1912"/>
                </a:moveTo>
                <a:lnTo>
                  <a:pt x="12626" y="5363"/>
                </a:lnTo>
                <a:lnTo>
                  <a:pt x="8974" y="8812"/>
                </a:lnTo>
                <a:lnTo>
                  <a:pt x="8974" y="6625"/>
                </a:lnTo>
                <a:cubicBezTo>
                  <a:pt x="7284" y="7338"/>
                  <a:pt x="6092" y="9018"/>
                  <a:pt x="6092" y="10967"/>
                </a:cubicBezTo>
                <a:cubicBezTo>
                  <a:pt x="6092" y="13564"/>
                  <a:pt x="8203" y="15677"/>
                  <a:pt x="10800" y="15677"/>
                </a:cubicBezTo>
                <a:cubicBezTo>
                  <a:pt x="13397" y="15677"/>
                  <a:pt x="15508" y="13564"/>
                  <a:pt x="15508" y="10967"/>
                </a:cubicBezTo>
                <a:cubicBezTo>
                  <a:pt x="15508" y="9509"/>
                  <a:pt x="14849" y="8154"/>
                  <a:pt x="13699" y="7258"/>
                </a:cubicBezTo>
                <a:lnTo>
                  <a:pt x="15130" y="5427"/>
                </a:lnTo>
                <a:cubicBezTo>
                  <a:pt x="16847" y="6772"/>
                  <a:pt x="17837" y="8791"/>
                  <a:pt x="17837" y="10967"/>
                </a:cubicBezTo>
                <a:cubicBezTo>
                  <a:pt x="17837" y="14844"/>
                  <a:pt x="14682" y="17999"/>
                  <a:pt x="10805" y="17999"/>
                </a:cubicBezTo>
                <a:cubicBezTo>
                  <a:pt x="6928" y="17999"/>
                  <a:pt x="3770" y="14845"/>
                  <a:pt x="3770" y="10962"/>
                </a:cubicBezTo>
                <a:cubicBezTo>
                  <a:pt x="3770" y="7717"/>
                  <a:pt x="5983" y="4973"/>
                  <a:pt x="8974" y="4168"/>
                </a:cubicBezTo>
                <a:lnTo>
                  <a:pt x="8974" y="1912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endParaRPr lang="en-US" sz="1350"/>
          </a:p>
        </p:txBody>
      </p:sp>
      <p:cxnSp>
        <p:nvCxnSpPr>
          <p:cNvPr id="40" name="officeArt object">
            <a:extLst>
              <a:ext uri="{FF2B5EF4-FFF2-40B4-BE49-F238E27FC236}">
                <a16:creationId xmlns:a16="http://schemas.microsoft.com/office/drawing/2014/main" id="{9A777C2B-A3D6-5047-9335-E4C3ED7CDD01}"/>
              </a:ext>
            </a:extLst>
          </p:cNvPr>
          <p:cNvCxnSpPr>
            <a:cxnSpLocks/>
          </p:cNvCxnSpPr>
          <p:nvPr/>
        </p:nvCxnSpPr>
        <p:spPr>
          <a:xfrm>
            <a:off x="9969557" y="3983422"/>
            <a:ext cx="273232" cy="0"/>
          </a:xfrm>
          <a:prstGeom prst="line">
            <a:avLst/>
          </a:prstGeom>
          <a:noFill/>
          <a:ln w="12700" cap="flat">
            <a:solidFill>
              <a:srgbClr val="3A45FB"/>
            </a:solidFill>
            <a:prstDash val="solid"/>
            <a:miter lim="400000"/>
            <a:tailEnd type="triangle" w="med" len="med"/>
          </a:ln>
          <a:effectLst/>
        </p:spPr>
      </p:cxnSp>
      <p:sp>
        <p:nvSpPr>
          <p:cNvPr id="41" name="Text Box 16">
            <a:extLst>
              <a:ext uri="{FF2B5EF4-FFF2-40B4-BE49-F238E27FC236}">
                <a16:creationId xmlns:a16="http://schemas.microsoft.com/office/drawing/2014/main" id="{CDE781DD-98B6-2349-868B-E6683052F7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34508" y="4718815"/>
            <a:ext cx="1656715" cy="376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 wrap="square" lIns="28575" tIns="28575" rIns="28575" bIns="28575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en-US" altLang="en-US" sz="1100" dirty="0">
                <a:solidFill>
                  <a:schemeClr val="tx1">
                    <a:lumMod val="65000"/>
                  </a:schemeClr>
                </a:solidFill>
                <a:latin typeface="Times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Data Processing Actor</a:t>
            </a:r>
          </a:p>
        </p:txBody>
      </p:sp>
      <p:sp>
        <p:nvSpPr>
          <p:cNvPr id="42" name="Text Box 16">
            <a:extLst>
              <a:ext uri="{FF2B5EF4-FFF2-40B4-BE49-F238E27FC236}">
                <a16:creationId xmlns:a16="http://schemas.microsoft.com/office/drawing/2014/main" id="{45A41AE2-EA85-C948-924B-E84D39B826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04999" y="2789378"/>
            <a:ext cx="1656715" cy="376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 wrap="square" lIns="28575" tIns="28575" rIns="28575" bIns="28575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en-US" altLang="en-US" sz="800" dirty="0">
                <a:solidFill>
                  <a:schemeClr val="tx1">
                    <a:lumMod val="65000"/>
                  </a:schemeClr>
                </a:solidFill>
                <a:latin typeface="Times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Engine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1753AD2-D847-7F4B-92FF-FCCEDBF9C498}"/>
              </a:ext>
            </a:extLst>
          </p:cNvPr>
          <p:cNvCxnSpPr>
            <a:cxnSpLocks/>
            <a:stCxn id="39" idx="0"/>
          </p:cNvCxnSpPr>
          <p:nvPr/>
        </p:nvCxnSpPr>
        <p:spPr>
          <a:xfrm flipV="1">
            <a:off x="10744902" y="3043698"/>
            <a:ext cx="275024" cy="922331"/>
          </a:xfrm>
          <a:prstGeom prst="straightConnector1">
            <a:avLst/>
          </a:prstGeom>
          <a:ln>
            <a:solidFill>
              <a:srgbClr val="00206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4" name="Diagram 43">
            <a:extLst>
              <a:ext uri="{FF2B5EF4-FFF2-40B4-BE49-F238E27FC236}">
                <a16:creationId xmlns:a16="http://schemas.microsoft.com/office/drawing/2014/main" id="{EB1553BF-4121-DF47-9492-0B974705A9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15042950"/>
              </p:ext>
            </p:extLst>
          </p:nvPr>
        </p:nvGraphicFramePr>
        <p:xfrm>
          <a:off x="5537199" y="1100087"/>
          <a:ext cx="4260971" cy="5401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45" name="officeArt object">
            <a:extLst>
              <a:ext uri="{FF2B5EF4-FFF2-40B4-BE49-F238E27FC236}">
                <a16:creationId xmlns:a16="http://schemas.microsoft.com/office/drawing/2014/main" id="{A5EEF11F-B20B-5944-AD55-450E190BFF49}"/>
              </a:ext>
            </a:extLst>
          </p:cNvPr>
          <p:cNvCxnSpPr>
            <a:cxnSpLocks/>
          </p:cNvCxnSpPr>
          <p:nvPr/>
        </p:nvCxnSpPr>
        <p:spPr>
          <a:xfrm>
            <a:off x="9862340" y="4092141"/>
            <a:ext cx="28385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</p:spPr>
      </p:cxnSp>
      <p:sp>
        <p:nvSpPr>
          <p:cNvPr id="46" name="officeArt object">
            <a:extLst>
              <a:ext uri="{FF2B5EF4-FFF2-40B4-BE49-F238E27FC236}">
                <a16:creationId xmlns:a16="http://schemas.microsoft.com/office/drawing/2014/main" id="{20E47817-963B-1E4C-A26E-5ADF809E0D28}"/>
              </a:ext>
            </a:extLst>
          </p:cNvPr>
          <p:cNvSpPr/>
          <p:nvPr/>
        </p:nvSpPr>
        <p:spPr>
          <a:xfrm>
            <a:off x="11310045" y="3861389"/>
            <a:ext cx="321941" cy="217624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endParaRPr lang="en-US" sz="1350"/>
          </a:p>
        </p:txBody>
      </p:sp>
      <p:cxnSp>
        <p:nvCxnSpPr>
          <p:cNvPr id="47" name="officeArt object">
            <a:extLst>
              <a:ext uri="{FF2B5EF4-FFF2-40B4-BE49-F238E27FC236}">
                <a16:creationId xmlns:a16="http://schemas.microsoft.com/office/drawing/2014/main" id="{930A44AF-1588-0B41-8163-34358DA4A544}"/>
              </a:ext>
            </a:extLst>
          </p:cNvPr>
          <p:cNvCxnSpPr>
            <a:cxnSpLocks/>
          </p:cNvCxnSpPr>
          <p:nvPr/>
        </p:nvCxnSpPr>
        <p:spPr>
          <a:xfrm>
            <a:off x="11319558" y="3876984"/>
            <a:ext cx="28385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</p:spPr>
      </p:cxnSp>
      <p:cxnSp>
        <p:nvCxnSpPr>
          <p:cNvPr id="48" name="officeArt object">
            <a:extLst>
              <a:ext uri="{FF2B5EF4-FFF2-40B4-BE49-F238E27FC236}">
                <a16:creationId xmlns:a16="http://schemas.microsoft.com/office/drawing/2014/main" id="{DA7E9905-4909-3B4B-8A7E-77E0D1FD10A5}"/>
              </a:ext>
            </a:extLst>
          </p:cNvPr>
          <p:cNvCxnSpPr>
            <a:cxnSpLocks/>
          </p:cNvCxnSpPr>
          <p:nvPr/>
        </p:nvCxnSpPr>
        <p:spPr>
          <a:xfrm>
            <a:off x="11333846" y="4077853"/>
            <a:ext cx="28385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</p:spPr>
      </p:cxnSp>
      <p:cxnSp>
        <p:nvCxnSpPr>
          <p:cNvPr id="49" name="officeArt object">
            <a:extLst>
              <a:ext uri="{FF2B5EF4-FFF2-40B4-BE49-F238E27FC236}">
                <a16:creationId xmlns:a16="http://schemas.microsoft.com/office/drawing/2014/main" id="{3CB7F7C6-EDDB-5143-8B89-99613F488FEC}"/>
              </a:ext>
            </a:extLst>
          </p:cNvPr>
          <p:cNvCxnSpPr>
            <a:cxnSpLocks/>
          </p:cNvCxnSpPr>
          <p:nvPr/>
        </p:nvCxnSpPr>
        <p:spPr>
          <a:xfrm>
            <a:off x="11235920" y="3983422"/>
            <a:ext cx="273232" cy="0"/>
          </a:xfrm>
          <a:prstGeom prst="line">
            <a:avLst/>
          </a:prstGeom>
          <a:noFill/>
          <a:ln w="12700" cap="flat">
            <a:solidFill>
              <a:srgbClr val="3A45FB"/>
            </a:solidFill>
            <a:prstDash val="solid"/>
            <a:miter lim="400000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888190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7594</TotalTime>
  <Words>2536</Words>
  <Application>Microsoft Macintosh PowerPoint</Application>
  <PresentationFormat>Widescreen</PresentationFormat>
  <Paragraphs>683</Paragraphs>
  <Slides>40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9" baseType="lpstr">
      <vt:lpstr>Arial Unicode MS</vt:lpstr>
      <vt:lpstr>PingFangSC-Regular</vt:lpstr>
      <vt:lpstr>Arial</vt:lpstr>
      <vt:lpstr>Calibri</vt:lpstr>
      <vt:lpstr>Calibri Light</vt:lpstr>
      <vt:lpstr>CMSSBX10</vt:lpstr>
      <vt:lpstr>Mangal</vt:lpstr>
      <vt:lpstr>Times</vt:lpstr>
      <vt:lpstr>Office Theme</vt:lpstr>
      <vt:lpstr>ERSAP: Towards Better HEP/NP Data-Stream Analytics With Flow-Based Programming</vt:lpstr>
      <vt:lpstr>PowerPoint Presentation</vt:lpstr>
      <vt:lpstr>Outline</vt:lpstr>
      <vt:lpstr>Streaming system components: Tiered storage model</vt:lpstr>
      <vt:lpstr>Flow-Based Programming Paradigm </vt:lpstr>
      <vt:lpstr>ERSAP architecture</vt:lpstr>
      <vt:lpstr>ERSAP 3-layer structure</vt:lpstr>
      <vt:lpstr>Data processing station: actor</vt:lpstr>
      <vt:lpstr>Streaming data transport (conveyer belt)</vt:lpstr>
      <vt:lpstr>Hall-D EIC prototype calorimeter setup</vt:lpstr>
      <vt:lpstr>Hall-D prototype calorimeter ERSAP SRO pipeline</vt:lpstr>
      <vt:lpstr> VTP fADC data stream frames</vt:lpstr>
      <vt:lpstr> Event Identification. Sliding window technique</vt:lpstr>
      <vt:lpstr>3x3 Calorimeter. Beam</vt:lpstr>
      <vt:lpstr>3x3 Calorimeter. Beam sum</vt:lpstr>
      <vt:lpstr>3x3 Calorimeter. Cosmic  </vt:lpstr>
      <vt:lpstr>Hall-D prototype calorimeter ERSAP SRO pipeline</vt:lpstr>
      <vt:lpstr>EIC prototype calorimeter SRO pipeline at DESY</vt:lpstr>
      <vt:lpstr>EIC prototype calorimeter SRO application design and configuration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Current status and future plans</vt:lpstr>
      <vt:lpstr>PowerPoint Presentation</vt:lpstr>
      <vt:lpstr>Streaming CODA and ERSAP to achieve data stream acquisition and processing </vt:lpstr>
      <vt:lpstr>Hardware vs. software event identification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PbWO4  Christal based 3x3 Calorimeter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ERSAP</dc:title>
  <dc:creator>Vardan Gyurjyan</dc:creator>
  <cp:lastModifiedBy>Vardan Gyurjyan</cp:lastModifiedBy>
  <cp:revision>59</cp:revision>
  <dcterms:created xsi:type="dcterms:W3CDTF">2022-05-13T20:10:37Z</dcterms:created>
  <dcterms:modified xsi:type="dcterms:W3CDTF">2022-07-13T14:33:45Z</dcterms:modified>
</cp:coreProperties>
</file>