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8FA"/>
    <a:srgbClr val="3F49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5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100" baseline="0" dirty="0"/>
              <a:t>Power consumption(W</a:t>
            </a:r>
            <a:r>
              <a:rPr lang="en-US" altLang="zh-CN" sz="800" baseline="0" dirty="0"/>
              <a:t>)</a:t>
            </a:r>
          </a:p>
        </c:rich>
      </c:tx>
      <c:layout>
        <c:manualLayout>
          <c:xMode val="edge"/>
          <c:yMode val="edge"/>
          <c:x val="4.2886355723158976E-3"/>
          <c:y val="0.120278349772360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8.5511476563610384E-2"/>
          <c:y val="0.25217926844279109"/>
          <c:w val="0.87266067429735672"/>
          <c:h val="0.475285668371673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Power consumption(W)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237543267990329E-17"/>
                  <c:y val="1.979306891923220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6E5-46EC-ABB8-EC301652A73C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E6E5-46EC-ABB8-EC301652A7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Traditional electronics</c:v>
                </c:pt>
                <c:pt idx="1">
                  <c:v>Low-power electronics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E5-46EC-ABB8-EC301652A7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7"/>
        <c:overlap val="-27"/>
        <c:axId val="834735328"/>
        <c:axId val="1207688544"/>
      </c:barChart>
      <c:catAx>
        <c:axId val="834735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FFC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zh-CN"/>
          </a:p>
        </c:txPr>
        <c:crossAx val="1207688544"/>
        <c:crossesAt val="0"/>
        <c:auto val="1"/>
        <c:lblAlgn val="ctr"/>
        <c:lblOffset val="100"/>
        <c:noMultiLvlLbl val="0"/>
      </c:catAx>
      <c:valAx>
        <c:axId val="1207688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out"/>
        <c:tickLblPos val="nextTo"/>
        <c:spPr>
          <a:noFill/>
          <a:ln>
            <a:solidFill>
              <a:schemeClr val="bg2">
                <a:lumMod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34735328"/>
        <c:crosses val="autoZero"/>
        <c:crossBetween val="between"/>
        <c:majorUnit val="2"/>
        <c:minorUnit val="0.4"/>
      </c:valAx>
      <c:spPr>
        <a:noFill/>
        <a:ln cap="sq">
          <a:solidFill>
            <a:srgbClr val="FFC000">
              <a:alpha val="40000"/>
            </a:srgbClr>
          </a:solidFill>
        </a:ln>
        <a:effectLst/>
      </c:spPr>
    </c:plotArea>
    <c:legend>
      <c:legendPos val="b"/>
      <c:layout>
        <c:manualLayout>
          <c:xMode val="edge"/>
          <c:yMode val="edge"/>
          <c:x val="0.27527488561985364"/>
          <c:y val="0.83148487593967868"/>
          <c:w val="0.48638927158340517"/>
          <c:h val="0.101876209032808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2B903-655E-4137-8F42-FA895E88E73C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DBC25-5EE4-4794-AFF6-47AAF74B3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20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6A37B9-8C8D-4ADF-976B-26736E5247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4480ED7-DD15-42D2-BA26-A5FC178FA5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3B3E28A-8D57-4BE2-AA45-0A64FA77A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F9AF-152C-4CD5-BDD7-B9E0ADDC85D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FE2133-3E0B-4874-8DD4-560677B50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333CE3-BE71-453C-BD36-F2D312498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3993-8CC0-4A22-884D-311DA0A6C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966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63497C-7638-4CB7-9A32-D29DADC28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E32E1C6-97BF-427A-A1CE-C1F7ED9C3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7C4974-05BA-454C-AC5D-37B17D7A6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F9AF-152C-4CD5-BDD7-B9E0ADDC85D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E0171C-0217-41F1-A042-6E3A8170F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873F91-CC2F-41D3-88B2-FB81DACB6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3993-8CC0-4A22-884D-311DA0A6C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2675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1F4DACA-15CF-4CF5-9BA6-CA2D5A159C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212BBB6-885D-44A2-99B4-D2FE0FEC81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A045013-33FA-4F35-A785-2A73560D1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F9AF-152C-4CD5-BDD7-B9E0ADDC85D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EE7072-471D-44A5-A7C3-280CF070D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812E90A-1CB8-434F-A96B-2DAF7C3C3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3993-8CC0-4A22-884D-311DA0A6C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704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EF99E0-BC2C-4014-A145-0740D73E9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AEF2DB0-74E3-4A24-B849-2B6B7B8BD2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E4BDD26-0B16-4BD9-A5E8-46AC1232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F9AF-152C-4CD5-BDD7-B9E0ADDC85D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E6B80E-4BBF-4DF9-BACE-1A858872C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02A17F-8929-4978-BD06-07A21002E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3993-8CC0-4A22-884D-311DA0A6C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628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37FD76-1C98-41D9-9FB6-57D907E06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19CF994-E77B-4D00-8EA9-193F7E13D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8D06F7-C31A-411E-876E-D08F4EDB5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F9AF-152C-4CD5-BDD7-B9E0ADDC85D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D2B3BA0-997D-45BF-B449-127B28D0B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F356A7-AD1C-4B84-B934-CA55E4EEB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3993-8CC0-4A22-884D-311DA0A6C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1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7A5A5E-F81D-414B-BA62-07A95680A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511E51-8E72-4C5A-BDE8-26C39D5360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301CBC6-F258-481F-9CD7-9794BC9E0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BBA5A99-AAF1-4A3D-B516-7464DE6A6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F9AF-152C-4CD5-BDD7-B9E0ADDC85D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4233E47-DF41-4752-9DA3-2ACF0C173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E335F25-D130-4B97-BC6A-4AA7C43CE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3993-8CC0-4A22-884D-311DA0A6C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75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F6A60E-D252-4B7C-81ED-1C0F4096F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1BD039F-1D43-452C-A991-F6D0E7530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950A575-C51E-44EA-BBA1-210B2081B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B96DE0E-C9DD-4099-B582-C17370518E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26F5416-4209-45BE-B6C8-080710FB2B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F8F9600-D36C-4DEE-B4C2-9F8AE54F3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F9AF-152C-4CD5-BDD7-B9E0ADDC85D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AEFB759-FB96-4D89-9C50-780F6185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A677189-6E6C-4B2D-9E7B-E6ECFFC76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3993-8CC0-4A22-884D-311DA0A6C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319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04C98A-10CE-4237-994D-9B36650D6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6D37FC3-9063-4D7B-88CA-31850382B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F9AF-152C-4CD5-BDD7-B9E0ADDC85D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4ECC2B8-510D-4ADD-A1B3-5B35E2F19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3D9AD13-16FC-4299-9FB5-FC67CB238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3993-8CC0-4A22-884D-311DA0A6C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40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1505B18-60FD-4151-9502-4BF43AE8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F9AF-152C-4CD5-BDD7-B9E0ADDC85D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A0F15BD-66B5-4D03-BD74-7B7B53C8C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0EB2CF5-D416-4B82-B468-9F188AFFC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3993-8CC0-4A22-884D-311DA0A6C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683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45BC71-93F7-42A8-8058-0DCBF736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17BE4A8-3A90-48C8-B1E4-8A92C48289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0D3F6AC-B805-4D89-A9E4-6BA85DFA3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D26A98E-C69A-4BD5-BB21-CBA754606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F9AF-152C-4CD5-BDD7-B9E0ADDC85D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83591BA-A067-4F2A-8304-B1E02E254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EEA9289-D327-46B1-AADE-C3762C749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3993-8CC0-4A22-884D-311DA0A6C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842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E05409-EE2B-4084-A695-C1762F5DC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E0547DF-8972-4A4E-B329-0024F511E2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60482D2-1250-4D70-BDEC-FD545B2CD0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863CCE9-210A-49FA-A443-82A24951D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F9AF-152C-4CD5-BDD7-B9E0ADDC85D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9A8E43F-8641-4A39-ADA6-10B669DE1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22BF39E-5560-4518-851E-CA1F863B8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53993-8CC0-4A22-884D-311DA0A6C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399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65FEBC1-2D78-4A51-B8FF-4B1341E64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6810159-210E-48D7-94CA-215A118D9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FA5E983-B1EE-40BE-9867-05B1102B9E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CF9AF-152C-4CD5-BDD7-B9E0ADDC85D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572C68E-DF06-4D57-B4CC-C03A87DBFC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850978B-6F8D-4E32-9F5A-9FD08FF4B2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53993-8CC0-4A22-884D-311DA0A6C8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84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2">
            <a:extLst>
              <a:ext uri="{FF2B5EF4-FFF2-40B4-BE49-F238E27FC236}">
                <a16:creationId xmlns:a16="http://schemas.microsoft.com/office/drawing/2014/main" id="{6FE3C0E0-1416-4225-8AED-9336CAEC4340}"/>
              </a:ext>
            </a:extLst>
          </p:cNvPr>
          <p:cNvGrpSpPr/>
          <p:nvPr/>
        </p:nvGrpSpPr>
        <p:grpSpPr>
          <a:xfrm>
            <a:off x="15015" y="1161576"/>
            <a:ext cx="12176985" cy="5700466"/>
            <a:chOff x="0" y="6028267"/>
            <a:chExt cx="43891200" cy="26890135"/>
          </a:xfrm>
        </p:grpSpPr>
        <p:grpSp>
          <p:nvGrpSpPr>
            <p:cNvPr id="55" name="Group 1">
              <a:extLst>
                <a:ext uri="{FF2B5EF4-FFF2-40B4-BE49-F238E27FC236}">
                  <a16:creationId xmlns:a16="http://schemas.microsoft.com/office/drawing/2014/main" id="{4AF54918-4C30-4FB7-99C5-71EC83D7E8DF}"/>
                </a:ext>
              </a:extLst>
            </p:cNvPr>
            <p:cNvGrpSpPr/>
            <p:nvPr/>
          </p:nvGrpSpPr>
          <p:grpSpPr>
            <a:xfrm>
              <a:off x="0" y="6028267"/>
              <a:ext cx="43891200" cy="26890135"/>
              <a:chOff x="0" y="5073453"/>
              <a:chExt cx="43891200" cy="27872793"/>
            </a:xfrm>
          </p:grpSpPr>
          <p:sp>
            <p:nvSpPr>
              <p:cNvPr id="60" name="Flowchart: Document 34">
                <a:extLst>
                  <a:ext uri="{FF2B5EF4-FFF2-40B4-BE49-F238E27FC236}">
                    <a16:creationId xmlns:a16="http://schemas.microsoft.com/office/drawing/2014/main" id="{70A0887F-57A5-4119-A169-1FF2F77846B1}"/>
                  </a:ext>
                </a:extLst>
              </p:cNvPr>
              <p:cNvSpPr/>
              <p:nvPr/>
            </p:nvSpPr>
            <p:spPr>
              <a:xfrm rot="10800000">
                <a:off x="3" y="5073453"/>
                <a:ext cx="43891194" cy="17841375"/>
              </a:xfrm>
              <a:prstGeom prst="flowChartDocument">
                <a:avLst/>
              </a:prstGeom>
              <a:solidFill>
                <a:srgbClr val="8CD23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kern="1200" smtId="4294967295"/>
                </a:defPPr>
              </a:lstStyle>
              <a:p>
                <a:pPr algn="ctr"/>
                <a:endParaRPr lang="en-US"/>
              </a:p>
            </p:txBody>
          </p:sp>
          <p:sp>
            <p:nvSpPr>
              <p:cNvPr id="61" name="Flowchart: Document 37">
                <a:extLst>
                  <a:ext uri="{FF2B5EF4-FFF2-40B4-BE49-F238E27FC236}">
                    <a16:creationId xmlns:a16="http://schemas.microsoft.com/office/drawing/2014/main" id="{B8A869D7-0B9A-4F9D-9407-1A554F7F7923}"/>
                  </a:ext>
                </a:extLst>
              </p:cNvPr>
              <p:cNvSpPr/>
              <p:nvPr/>
            </p:nvSpPr>
            <p:spPr>
              <a:xfrm rot="10800000">
                <a:off x="0" y="5348902"/>
                <a:ext cx="43891200" cy="17565925"/>
              </a:xfrm>
              <a:prstGeom prst="flowChartDocument">
                <a:avLst/>
              </a:prstGeom>
              <a:solidFill>
                <a:srgbClr val="2350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kern="1200" smtId="4294967295"/>
                </a:defPPr>
              </a:lstStyle>
              <a:p>
                <a:pPr algn="ctr"/>
                <a:endParaRPr lang="en-US"/>
              </a:p>
            </p:txBody>
          </p:sp>
          <p:sp>
            <p:nvSpPr>
              <p:cNvPr id="72" name="Flowchart: Document 70">
                <a:extLst>
                  <a:ext uri="{FF2B5EF4-FFF2-40B4-BE49-F238E27FC236}">
                    <a16:creationId xmlns:a16="http://schemas.microsoft.com/office/drawing/2014/main" id="{E8713226-D66C-47B6-8ABB-DE932E954580}"/>
                  </a:ext>
                </a:extLst>
              </p:cNvPr>
              <p:cNvSpPr/>
              <p:nvPr/>
            </p:nvSpPr>
            <p:spPr>
              <a:xfrm rot="10800000" flipH="1">
                <a:off x="0" y="5254193"/>
                <a:ext cx="43891200" cy="17672427"/>
              </a:xfrm>
              <a:custGeom>
                <a:avLst/>
                <a:gdLst>
                  <a:gd name="connsiteX0" fmla="*/ 0 w 21600"/>
                  <a:gd name="connsiteY0" fmla="*/ 0 h 21600"/>
                  <a:gd name="connsiteX1" fmla="*/ 21600 w 21600"/>
                  <a:gd name="connsiteY1" fmla="*/ 0 h 21600"/>
                  <a:gd name="connsiteX2" fmla="*/ 21600 w 21600"/>
                  <a:gd name="connsiteY2" fmla="*/ 17322 h 21600"/>
                  <a:gd name="connsiteX3" fmla="*/ 0 w 21600"/>
                  <a:gd name="connsiteY3" fmla="*/ 20172 h 21600"/>
                  <a:gd name="connsiteX4" fmla="*/ 0 w 21600"/>
                  <a:gd name="connsiteY4" fmla="*/ 0 h 21600"/>
                  <a:gd name="connsiteX0dup0" fmla="*/ 0 w 21600"/>
                  <a:gd name="connsiteY0dup0" fmla="*/ 0 h 21495"/>
                  <a:gd name="connsiteX1dup0" fmla="*/ 21600 w 21600"/>
                  <a:gd name="connsiteY1dup0" fmla="*/ 0 h 21495"/>
                  <a:gd name="connsiteX2dup0" fmla="*/ 15601 w 21600"/>
                  <a:gd name="connsiteY2dup0" fmla="*/ 18514 h 21495"/>
                  <a:gd name="connsiteX3dup0" fmla="*/ 0 w 21600"/>
                  <a:gd name="connsiteY3dup0" fmla="*/ 20172 h 21495"/>
                  <a:gd name="connsiteX4dup0" fmla="*/ 0 w 21600"/>
                  <a:gd name="connsiteY4dup0" fmla="*/ 0 h 21495"/>
                  <a:gd name="connsiteX0dup0dup1" fmla="*/ 0 w 15601"/>
                  <a:gd name="connsiteY0dup0dup1" fmla="*/ 29 h 21524"/>
                  <a:gd name="connsiteX1dup0dup1" fmla="*/ 15591 w 15601"/>
                  <a:gd name="connsiteY1dup0dup1" fmla="*/ 0 h 21524"/>
                  <a:gd name="connsiteX2dup0dup1" fmla="*/ 15601 w 15601"/>
                  <a:gd name="connsiteY2dup0dup1" fmla="*/ 18543 h 21524"/>
                  <a:gd name="connsiteX3dup0dup1" fmla="*/ 0 w 15601"/>
                  <a:gd name="connsiteY3dup0dup1" fmla="*/ 20201 h 21524"/>
                  <a:gd name="connsiteX4dup0dup1" fmla="*/ 0 w 15601"/>
                  <a:gd name="connsiteY4dup0dup1" fmla="*/ 29 h 21524"/>
                  <a:gd name="connsiteX0dup0dup1dup2" fmla="*/ 0 w 15601"/>
                  <a:gd name="connsiteY0dup0dup1dup2" fmla="*/ 29 h 21278"/>
                  <a:gd name="connsiteX1dup0dup1dup2" fmla="*/ 15591 w 15601"/>
                  <a:gd name="connsiteY1dup0dup1dup2" fmla="*/ 0 h 21278"/>
                  <a:gd name="connsiteX2dup0dup1dup2" fmla="*/ 15601 w 15601"/>
                  <a:gd name="connsiteY2dup0dup1dup2" fmla="*/ 18543 h 21278"/>
                  <a:gd name="connsiteX3dup0dup1dup2" fmla="*/ 0 w 15601"/>
                  <a:gd name="connsiteY3dup0dup1dup2" fmla="*/ 20201 h 21278"/>
                  <a:gd name="connsiteX4dup0dup1dup2" fmla="*/ 0 w 15601"/>
                  <a:gd name="connsiteY4dup0dup1dup2" fmla="*/ 29 h 21278"/>
                  <a:gd name="connsiteX0dup0dup1dup2dup3" fmla="*/ 0 w 15601"/>
                  <a:gd name="connsiteY0dup0dup1dup2dup3" fmla="*/ 29 h 21156"/>
                  <a:gd name="connsiteX1dup0dup1dup2dup3" fmla="*/ 15591 w 15601"/>
                  <a:gd name="connsiteY1dup0dup1dup2dup3" fmla="*/ 0 h 21156"/>
                  <a:gd name="connsiteX2dup0dup1dup2dup3" fmla="*/ 15601 w 15601"/>
                  <a:gd name="connsiteY2dup0dup1dup2dup3" fmla="*/ 18543 h 21156"/>
                  <a:gd name="connsiteX3dup0dup1dup2dup3" fmla="*/ 0 w 15601"/>
                  <a:gd name="connsiteY3dup0dup1dup2dup3" fmla="*/ 20201 h 21156"/>
                  <a:gd name="connsiteX4dup0dup1dup2dup3" fmla="*/ 0 w 15601"/>
                  <a:gd name="connsiteY4dup0dup1dup2dup3" fmla="*/ 29 h 21156"/>
                  <a:gd name="connsiteX0dup0dup1dup2dup3dup4" fmla="*/ 0 w 15601"/>
                  <a:gd name="connsiteY0dup0dup1dup2dup3dup4" fmla="*/ 29 h 21172"/>
                  <a:gd name="connsiteX1dup0dup1dup2dup3dup4" fmla="*/ 15591 w 15601"/>
                  <a:gd name="connsiteY1dup0dup1dup2dup3dup4" fmla="*/ 0 h 21172"/>
                  <a:gd name="connsiteX2dup0dup1dup2dup3dup4" fmla="*/ 15601 w 15601"/>
                  <a:gd name="connsiteY2dup0dup1dup2dup3dup4" fmla="*/ 18543 h 21172"/>
                  <a:gd name="connsiteX3dup0dup1dup2dup3dup4" fmla="*/ 0 w 15601"/>
                  <a:gd name="connsiteY3dup0dup1dup2dup3dup4" fmla="*/ 20201 h 21172"/>
                  <a:gd name="connsiteX4dup0dup1dup2dup3dup4" fmla="*/ 0 w 15601"/>
                  <a:gd name="connsiteY4dup0dup1dup2dup3dup4" fmla="*/ 29 h 21172"/>
                  <a:gd name="connsiteX0dup0dup1dup2dup3dup4dup5" fmla="*/ 0 w 15601"/>
                  <a:gd name="connsiteY0dup0dup1dup2dup3dup4dup5" fmla="*/ 29 h 21294"/>
                  <a:gd name="connsiteX1dup0dup1dup2dup3dup4dup5" fmla="*/ 15591 w 15601"/>
                  <a:gd name="connsiteY1dup0dup1dup2dup3dup4dup5" fmla="*/ 0 h 21294"/>
                  <a:gd name="connsiteX2dup0dup1dup2dup3dup4dup5" fmla="*/ 15601 w 15601"/>
                  <a:gd name="connsiteY2dup0dup1dup2dup3dup4dup5" fmla="*/ 18543 h 21294"/>
                  <a:gd name="connsiteX3dup0dup1dup2dup3dup4dup5" fmla="*/ 0 w 15601"/>
                  <a:gd name="connsiteY3dup0dup1dup2dup3dup4dup5" fmla="*/ 20201 h 21294"/>
                  <a:gd name="connsiteX4dup0dup1dup2dup3dup4dup5" fmla="*/ 0 w 15601"/>
                  <a:gd name="connsiteY4dup0dup1dup2dup3dup4dup5" fmla="*/ 29 h 21294"/>
                  <a:gd name="connsiteX0dup0dup1dup2dup3dup4dup5dup6" fmla="*/ 0 w 15601"/>
                  <a:gd name="connsiteY0dup0dup1dup2dup3dup4dup5dup6" fmla="*/ 29 h 21270"/>
                  <a:gd name="connsiteX1dup0dup1dup2dup3dup4dup5dup6" fmla="*/ 15591 w 15601"/>
                  <a:gd name="connsiteY1dup0dup1dup2dup3dup4dup5dup6" fmla="*/ 0 h 21270"/>
                  <a:gd name="connsiteX2dup0dup1dup2dup3dup4dup5dup6" fmla="*/ 15601 w 15601"/>
                  <a:gd name="connsiteY2dup0dup1dup2dup3dup4dup5dup6" fmla="*/ 18543 h 21270"/>
                  <a:gd name="connsiteX3dup0dup1dup2dup3dup4dup5dup6" fmla="*/ 0 w 15601"/>
                  <a:gd name="connsiteY3dup0dup1dup2dup3dup4dup5dup6" fmla="*/ 20201 h 21270"/>
                  <a:gd name="connsiteX4dup0dup1dup2dup3dup4dup5dup6" fmla="*/ 0 w 15601"/>
                  <a:gd name="connsiteY4dup0dup1dup2dup3dup4dup5dup6" fmla="*/ 29 h 21270"/>
                  <a:gd name="connsiteX0dup0dup1dup2dup3dup4dup5dup6dup7" fmla="*/ 0 w 15601"/>
                  <a:gd name="connsiteY0dup0dup1dup2dup3dup4dup5dup6dup7" fmla="*/ 29 h 21322"/>
                  <a:gd name="connsiteX1dup0dup1dup2dup3dup4dup5dup6dup7" fmla="*/ 15591 w 15601"/>
                  <a:gd name="connsiteY1dup0dup1dup2dup3dup4dup5dup6dup7" fmla="*/ 0 h 21322"/>
                  <a:gd name="connsiteX2dup0dup1dup2dup3dup4dup5dup6dup7" fmla="*/ 15601 w 15601"/>
                  <a:gd name="connsiteY2dup0dup1dup2dup3dup4dup5dup6dup7" fmla="*/ 18863 h 21322"/>
                  <a:gd name="connsiteX3dup0dup1dup2dup3dup4dup5dup6dup7" fmla="*/ 0 w 15601"/>
                  <a:gd name="connsiteY3dup0dup1dup2dup3dup4dup5dup6dup7" fmla="*/ 20201 h 21322"/>
                  <a:gd name="connsiteX4dup0dup1dup2dup3dup4dup5dup6dup7" fmla="*/ 0 w 15601"/>
                  <a:gd name="connsiteY4dup0dup1dup2dup3dup4dup5dup6dup7" fmla="*/ 29 h 21322"/>
                  <a:gd name="connsiteX0dup0dup1dup2dup3dup4dup5dup6dup7dup8" fmla="*/ 0 w 15601"/>
                  <a:gd name="connsiteY0dup0dup1dup2dup3dup4dup5dup6dup7dup8" fmla="*/ 29 h 21347"/>
                  <a:gd name="connsiteX1dup0dup1dup2dup3dup4dup5dup6dup7dup8" fmla="*/ 15591 w 15601"/>
                  <a:gd name="connsiteY1dup0dup1dup2dup3dup4dup5dup6dup7dup8" fmla="*/ 0 h 21347"/>
                  <a:gd name="connsiteX2dup0dup1dup2dup3dup4dup5dup6dup7dup8" fmla="*/ 15601 w 15601"/>
                  <a:gd name="connsiteY2dup0dup1dup2dup3dup4dup5dup6dup7dup8" fmla="*/ 18863 h 21347"/>
                  <a:gd name="connsiteX3dup0dup1dup2dup3dup4dup5dup6dup7dup8" fmla="*/ 0 w 15601"/>
                  <a:gd name="connsiteY3dup0dup1dup2dup3dup4dup5dup6dup7dup8" fmla="*/ 20201 h 21347"/>
                  <a:gd name="connsiteX4dup0dup1dup2dup3dup4dup5dup6dup7dup8" fmla="*/ 0 w 15601"/>
                  <a:gd name="connsiteY4dup0dup1dup2dup3dup4dup5dup6dup7dup8" fmla="*/ 29 h 21347"/>
                  <a:gd name="connsiteX0dup0dup1dup2dup3dup4dup5dup6dup7dup8dup9" fmla="*/ 0 w 15601"/>
                  <a:gd name="connsiteY0dup0dup1dup2dup3dup4dup5dup6dup7dup8dup9" fmla="*/ 29 h 21222"/>
                  <a:gd name="connsiteX1dup0dup1dup2dup3dup4dup5dup6dup7dup8dup9" fmla="*/ 15591 w 15601"/>
                  <a:gd name="connsiteY1dup0dup1dup2dup3dup4dup5dup6dup7dup8dup9" fmla="*/ 0 h 21222"/>
                  <a:gd name="connsiteX2dup0dup1dup2dup3dup4dup5dup6dup7dup8dup9" fmla="*/ 15601 w 15601"/>
                  <a:gd name="connsiteY2dup0dup1dup2dup3dup4dup5dup6dup7dup8dup9" fmla="*/ 18863 h 21222"/>
                  <a:gd name="connsiteX3dup0dup1dup2dup3dup4dup5dup6dup7dup8dup9" fmla="*/ 0 w 15601"/>
                  <a:gd name="connsiteY3dup0dup1dup2dup3dup4dup5dup6dup7dup8dup9" fmla="*/ 20201 h 21222"/>
                  <a:gd name="connsiteX4dup0dup1dup2dup3dup4dup5dup6dup7dup8dup9" fmla="*/ 0 w 15601"/>
                  <a:gd name="connsiteY4dup0dup1dup2dup3dup4dup5dup6dup7dup8dup9" fmla="*/ 29 h 21222"/>
                  <a:gd name="connsiteX0dup0dup1dup2dup3dup4dup5dup6dup7dup8dup9dup10" fmla="*/ 0 w 15601"/>
                  <a:gd name="connsiteY0dup0dup1dup2dup3dup4dup5dup6dup7dup8dup9dup10" fmla="*/ 29 h 21210"/>
                  <a:gd name="connsiteX1dup0dup1dup2dup3dup4dup5dup6dup7dup8dup9dup10" fmla="*/ 15591 w 15601"/>
                  <a:gd name="connsiteY1dup0dup1dup2dup3dup4dup5dup6dup7dup8dup9dup10" fmla="*/ 0 h 21210"/>
                  <a:gd name="connsiteX2dup0dup1dup2dup3dup4dup5dup6dup7dup8dup9dup10" fmla="*/ 15601 w 15601"/>
                  <a:gd name="connsiteY2dup0dup1dup2dup3dup4dup5dup6dup7dup8dup9dup10" fmla="*/ 18863 h 21210"/>
                  <a:gd name="connsiteX3dup0dup1dup2dup3dup4dup5dup6dup7dup8dup9dup10" fmla="*/ 0 w 15601"/>
                  <a:gd name="connsiteY3dup0dup1dup2dup3dup4dup5dup6dup7dup8dup9dup10" fmla="*/ 20201 h 21210"/>
                  <a:gd name="connsiteX4dup0dup1dup2dup3dup4dup5dup6dup7dup8dup9dup10" fmla="*/ 0 w 15601"/>
                  <a:gd name="connsiteY4dup0dup1dup2dup3dup4dup5dup6dup7dup8dup9dup10" fmla="*/ 29 h 21210"/>
                  <a:gd name="connsiteX0dup0dup1dup2dup3dup4dup5dup6dup7dup8dup9dup10dup11" fmla="*/ 0 w 15601"/>
                  <a:gd name="connsiteY0dup0dup1dup2dup3dup4dup5dup6dup7dup8dup9dup10dup11" fmla="*/ 29 h 21275"/>
                  <a:gd name="connsiteX1dup0dup1dup2dup3dup4dup5dup6dup7dup8dup9dup10dup11" fmla="*/ 15591 w 15601"/>
                  <a:gd name="connsiteY1dup0dup1dup2dup3dup4dup5dup6dup7dup8dup9dup10dup11" fmla="*/ 0 h 21275"/>
                  <a:gd name="connsiteX2dup0dup1dup2dup3dup4dup5dup6dup7dup8dup9dup10dup11" fmla="*/ 15601 w 15601"/>
                  <a:gd name="connsiteY2dup0dup1dup2dup3dup4dup5dup6dup7dup8dup9dup10dup11" fmla="*/ 19241 h 21275"/>
                  <a:gd name="connsiteX3dup0dup1dup2dup3dup4dup5dup6dup7dup8dup9dup10dup11" fmla="*/ 0 w 15601"/>
                  <a:gd name="connsiteY3dup0dup1dup2dup3dup4dup5dup6dup7dup8dup9dup10dup11" fmla="*/ 20201 h 21275"/>
                  <a:gd name="connsiteX4dup0dup1dup2dup3dup4dup5dup6dup7dup8dup9dup10dup11" fmla="*/ 0 w 15601"/>
                  <a:gd name="connsiteY4dup0dup1dup2dup3dup4dup5dup6dup7dup8dup9dup10dup11" fmla="*/ 29 h 21275"/>
                  <a:gd name="connsiteX0dup0dup1dup2dup3dup4dup5dup6dup7dup8dup9dup10dup11dup12" fmla="*/ 0 w 15601"/>
                  <a:gd name="connsiteY0dup0dup1dup2dup3dup4dup5dup6dup7dup8dup9dup10dup11dup12" fmla="*/ 29 h 21467"/>
                  <a:gd name="connsiteX1dup0dup1dup2dup3dup4dup5dup6dup7dup8dup9dup10dup11dup12" fmla="*/ 15591 w 15601"/>
                  <a:gd name="connsiteY1dup0dup1dup2dup3dup4dup5dup6dup7dup8dup9dup10dup11dup12" fmla="*/ 0 h 21467"/>
                  <a:gd name="connsiteX2dup0dup1dup2dup3dup4dup5dup6dup7dup8dup9dup10dup11dup12" fmla="*/ 15601 w 15601"/>
                  <a:gd name="connsiteY2dup0dup1dup2dup3dup4dup5dup6dup7dup8dup9dup10dup11dup12" fmla="*/ 19241 h 21467"/>
                  <a:gd name="connsiteX3dup0dup1dup2dup3dup4dup5dup6dup7dup8dup9dup10dup11dup12" fmla="*/ 0 w 15601"/>
                  <a:gd name="connsiteY3dup0dup1dup2dup3dup4dup5dup6dup7dup8dup9dup10dup11dup12" fmla="*/ 20434 h 21467"/>
                  <a:gd name="connsiteX4dup0dup1dup2dup3dup4dup5dup6dup7dup8dup9dup10dup11dup12" fmla="*/ 0 w 15601"/>
                  <a:gd name="connsiteY4dup0dup1dup2dup3dup4dup5dup6dup7dup8dup9dup10dup11dup12" fmla="*/ 29 h 21467"/>
                  <a:gd name="connsiteX0dup0dup1dup2dup3dup4dup5dup6dup7dup8dup9dup10dup11dup12dup13" fmla="*/ 0 w 15601"/>
                  <a:gd name="connsiteY0dup0dup1dup2dup3dup4dup5dup6dup7dup8dup9dup10dup11dup12dup13" fmla="*/ 29 h 21343"/>
                  <a:gd name="connsiteX1dup0dup1dup2dup3dup4dup5dup6dup7dup8dup9dup10dup11dup12dup13" fmla="*/ 15591 w 15601"/>
                  <a:gd name="connsiteY1dup0dup1dup2dup3dup4dup5dup6dup7dup8dup9dup10dup11dup12dup13" fmla="*/ 0 h 21343"/>
                  <a:gd name="connsiteX2dup0dup1dup2dup3dup4dup5dup6dup7dup8dup9dup10dup11dup12dup13" fmla="*/ 15601 w 15601"/>
                  <a:gd name="connsiteY2dup0dup1dup2dup3dup4dup5dup6dup7dup8dup9dup10dup11dup12dup13" fmla="*/ 19241 h 21343"/>
                  <a:gd name="connsiteX3dup0dup1dup2dup3dup4dup5dup6dup7dup8dup9dup10dup11dup12dup13" fmla="*/ 0 w 15601"/>
                  <a:gd name="connsiteY3dup0dup1dup2dup3dup4dup5dup6dup7dup8dup9dup10dup11dup12dup13" fmla="*/ 20434 h 21343"/>
                  <a:gd name="connsiteX4dup0dup1dup2dup3dup4dup5dup6dup7dup8dup9dup10dup11dup12dup13" fmla="*/ 0 w 15601"/>
                  <a:gd name="connsiteY4dup0dup1dup2dup3dup4dup5dup6dup7dup8dup9dup10dup11dup12dup13" fmla="*/ 29 h 21343"/>
                  <a:gd name="connsiteX0dup0dup1dup2dup3dup4dup5dup6dup7dup8dup9dup10dup11dup12dup13dup14" fmla="*/ 0 w 15601"/>
                  <a:gd name="connsiteY0dup0dup1dup2dup3dup4dup5dup6dup7dup8dup9dup10dup11dup12dup13dup14" fmla="*/ 29 h 21351"/>
                  <a:gd name="connsiteX1dup0dup1dup2dup3dup4dup5dup6dup7dup8dup9dup10dup11dup12dup13dup14" fmla="*/ 15591 w 15601"/>
                  <a:gd name="connsiteY1dup0dup1dup2dup3dup4dup5dup6dup7dup8dup9dup10dup11dup12dup13dup14" fmla="*/ 0 h 21351"/>
                  <a:gd name="connsiteX2dup0dup1dup2dup3dup4dup5dup6dup7dup8dup9dup10dup11dup12dup13dup14" fmla="*/ 15601 w 15601"/>
                  <a:gd name="connsiteY2dup0dup1dup2dup3dup4dup5dup6dup7dup8dup9dup10dup11dup12dup13dup14" fmla="*/ 19241 h 21351"/>
                  <a:gd name="connsiteX3dup0dup1dup2dup3dup4dup5dup6dup7dup8dup9dup10dup11dup12dup13dup14" fmla="*/ 0 w 15601"/>
                  <a:gd name="connsiteY3dup0dup1dup2dup3dup4dup5dup6dup7dup8dup9dup10dup11dup12dup13dup14" fmla="*/ 20434 h 21351"/>
                  <a:gd name="connsiteX4dup0dup1dup2dup3dup4dup5dup6dup7dup8dup9dup10dup11dup12dup13dup14" fmla="*/ 0 w 15601"/>
                  <a:gd name="connsiteY4dup0dup1dup2dup3dup4dup5dup6dup7dup8dup9dup10dup11dup12dup13dup14" fmla="*/ 29 h 21351"/>
                </a:gdLst>
                <a:ahLst/>
                <a:cxnLst>
                  <a:cxn ang="0">
                    <a:pos x="connsiteX0dup0dup1dup2dup3dup4dup5dup6dup7dup8dup9dup10dup11dup12dup13dup14" y="connsiteY0dup0dup1dup2dup3dup4dup5dup6dup7dup8dup9dup10dup11dup12dup13dup14"/>
                  </a:cxn>
                  <a:cxn ang="0">
                    <a:pos x="connsiteX1dup0dup1dup2dup3dup4dup5dup6dup7dup8dup9dup10dup11dup12dup13dup14" y="connsiteY1dup0dup1dup2dup3dup4dup5dup6dup7dup8dup9dup10dup11dup12dup13dup14"/>
                  </a:cxn>
                  <a:cxn ang="0">
                    <a:pos x="connsiteX2dup0dup1dup2dup3dup4dup5dup6dup7dup8dup9dup10dup11dup12dup13dup14" y="connsiteY2dup0dup1dup2dup3dup4dup5dup6dup7dup8dup9dup10dup11dup12dup13dup14"/>
                  </a:cxn>
                  <a:cxn ang="0">
                    <a:pos x="connsiteX3dup0dup1dup2dup3dup4dup5dup6dup7dup8dup9dup10dup11dup12dup13dup14" y="connsiteY3dup0dup1dup2dup3dup4dup5dup6dup7dup8dup9dup10dup11dup12dup13dup14"/>
                  </a:cxn>
                  <a:cxn ang="0">
                    <a:pos x="connsiteX4dup0dup1dup2dup3dup4dup5dup6dup7dup8dup9dup10dup11dup12dup13dup14" y="connsiteY4dup0dup1dup2dup3dup4dup5dup6dup7dup8dup9dup10dup11dup12dup13dup14"/>
                  </a:cxn>
                </a:cxnLst>
                <a:rect l="l" t="t" r="r" b="b"/>
                <a:pathLst>
                  <a:path w="15601" h="21351">
                    <a:moveTo>
                      <a:pt x="0" y="29"/>
                    </a:moveTo>
                    <a:lnTo>
                      <a:pt x="15591" y="0"/>
                    </a:lnTo>
                    <a:cubicBezTo>
                      <a:pt x="15591" y="5774"/>
                      <a:pt x="15601" y="13467"/>
                      <a:pt x="15601" y="19241"/>
                    </a:cubicBezTo>
                    <a:cubicBezTo>
                      <a:pt x="10638" y="19328"/>
                      <a:pt x="7602" y="23020"/>
                      <a:pt x="0" y="20434"/>
                    </a:cubicBez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2350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kern="1200" smtId="4294967295"/>
                </a:defPPr>
              </a:lstStyle>
              <a:p>
                <a:pPr algn="ctr"/>
                <a:r>
                  <a:rPr lang="en-US"/>
                  <a:t> </a:t>
                </a:r>
              </a:p>
            </p:txBody>
          </p:sp>
          <p:sp>
            <p:nvSpPr>
              <p:cNvPr id="78" name="Flowchart: Document 70">
                <a:extLst>
                  <a:ext uri="{FF2B5EF4-FFF2-40B4-BE49-F238E27FC236}">
                    <a16:creationId xmlns:a16="http://schemas.microsoft.com/office/drawing/2014/main" id="{EF976A2F-5FBF-4CF8-AF13-22B1E32F967C}"/>
                  </a:ext>
                </a:extLst>
              </p:cNvPr>
              <p:cNvSpPr/>
              <p:nvPr/>
            </p:nvSpPr>
            <p:spPr>
              <a:xfrm rot="10800000" flipH="1">
                <a:off x="8" y="5499354"/>
                <a:ext cx="43891192" cy="27446892"/>
              </a:xfrm>
              <a:custGeom>
                <a:avLst/>
                <a:gdLst>
                  <a:gd name="connsiteX0" fmla="*/ 0 w 21600"/>
                  <a:gd name="connsiteY0" fmla="*/ 0 h 21600"/>
                  <a:gd name="connsiteX1" fmla="*/ 21600 w 21600"/>
                  <a:gd name="connsiteY1" fmla="*/ 0 h 21600"/>
                  <a:gd name="connsiteX2" fmla="*/ 21600 w 21600"/>
                  <a:gd name="connsiteY2" fmla="*/ 17322 h 21600"/>
                  <a:gd name="connsiteX3" fmla="*/ 0 w 21600"/>
                  <a:gd name="connsiteY3" fmla="*/ 20172 h 21600"/>
                  <a:gd name="connsiteX4" fmla="*/ 0 w 21600"/>
                  <a:gd name="connsiteY4" fmla="*/ 0 h 21600"/>
                  <a:gd name="connsiteX0dup0" fmla="*/ 0 w 21600"/>
                  <a:gd name="connsiteY0dup0" fmla="*/ 0 h 21495"/>
                  <a:gd name="connsiteX1dup0" fmla="*/ 21600 w 21600"/>
                  <a:gd name="connsiteY1dup0" fmla="*/ 0 h 21495"/>
                  <a:gd name="connsiteX2dup0" fmla="*/ 15601 w 21600"/>
                  <a:gd name="connsiteY2dup0" fmla="*/ 18514 h 21495"/>
                  <a:gd name="connsiteX3dup0" fmla="*/ 0 w 21600"/>
                  <a:gd name="connsiteY3dup0" fmla="*/ 20172 h 21495"/>
                  <a:gd name="connsiteX4dup0" fmla="*/ 0 w 21600"/>
                  <a:gd name="connsiteY4dup0" fmla="*/ 0 h 21495"/>
                  <a:gd name="connsiteX0dup0dup1" fmla="*/ 0 w 15601"/>
                  <a:gd name="connsiteY0dup0dup1" fmla="*/ 29 h 21524"/>
                  <a:gd name="connsiteX1dup0dup1" fmla="*/ 15591 w 15601"/>
                  <a:gd name="connsiteY1dup0dup1" fmla="*/ 0 h 21524"/>
                  <a:gd name="connsiteX2dup0dup1" fmla="*/ 15601 w 15601"/>
                  <a:gd name="connsiteY2dup0dup1" fmla="*/ 18543 h 21524"/>
                  <a:gd name="connsiteX3dup0dup1" fmla="*/ 0 w 15601"/>
                  <a:gd name="connsiteY3dup0dup1" fmla="*/ 20201 h 21524"/>
                  <a:gd name="connsiteX4dup0dup1" fmla="*/ 0 w 15601"/>
                  <a:gd name="connsiteY4dup0dup1" fmla="*/ 29 h 21524"/>
                  <a:gd name="connsiteX0dup0dup1dup2" fmla="*/ 0 w 15601"/>
                  <a:gd name="connsiteY0dup0dup1dup2" fmla="*/ 29 h 21278"/>
                  <a:gd name="connsiteX1dup0dup1dup2" fmla="*/ 15591 w 15601"/>
                  <a:gd name="connsiteY1dup0dup1dup2" fmla="*/ 0 h 21278"/>
                  <a:gd name="connsiteX2dup0dup1dup2" fmla="*/ 15601 w 15601"/>
                  <a:gd name="connsiteY2dup0dup1dup2" fmla="*/ 18543 h 21278"/>
                  <a:gd name="connsiteX3dup0dup1dup2" fmla="*/ 0 w 15601"/>
                  <a:gd name="connsiteY3dup0dup1dup2" fmla="*/ 20201 h 21278"/>
                  <a:gd name="connsiteX4dup0dup1dup2" fmla="*/ 0 w 15601"/>
                  <a:gd name="connsiteY4dup0dup1dup2" fmla="*/ 29 h 21278"/>
                  <a:gd name="connsiteX0dup0dup1dup2dup3" fmla="*/ 0 w 15601"/>
                  <a:gd name="connsiteY0dup0dup1dup2dup3" fmla="*/ 29 h 21156"/>
                  <a:gd name="connsiteX1dup0dup1dup2dup3" fmla="*/ 15591 w 15601"/>
                  <a:gd name="connsiteY1dup0dup1dup2dup3" fmla="*/ 0 h 21156"/>
                  <a:gd name="connsiteX2dup0dup1dup2dup3" fmla="*/ 15601 w 15601"/>
                  <a:gd name="connsiteY2dup0dup1dup2dup3" fmla="*/ 18543 h 21156"/>
                  <a:gd name="connsiteX3dup0dup1dup2dup3" fmla="*/ 0 w 15601"/>
                  <a:gd name="connsiteY3dup0dup1dup2dup3" fmla="*/ 20201 h 21156"/>
                  <a:gd name="connsiteX4dup0dup1dup2dup3" fmla="*/ 0 w 15601"/>
                  <a:gd name="connsiteY4dup0dup1dup2dup3" fmla="*/ 29 h 21156"/>
                  <a:gd name="connsiteX0dup0dup1dup2dup3dup4" fmla="*/ 0 w 15601"/>
                  <a:gd name="connsiteY0dup0dup1dup2dup3dup4" fmla="*/ 29 h 21172"/>
                  <a:gd name="connsiteX1dup0dup1dup2dup3dup4" fmla="*/ 15591 w 15601"/>
                  <a:gd name="connsiteY1dup0dup1dup2dup3dup4" fmla="*/ 0 h 21172"/>
                  <a:gd name="connsiteX2dup0dup1dup2dup3dup4" fmla="*/ 15601 w 15601"/>
                  <a:gd name="connsiteY2dup0dup1dup2dup3dup4" fmla="*/ 18543 h 21172"/>
                  <a:gd name="connsiteX3dup0dup1dup2dup3dup4" fmla="*/ 0 w 15601"/>
                  <a:gd name="connsiteY3dup0dup1dup2dup3dup4" fmla="*/ 20201 h 21172"/>
                  <a:gd name="connsiteX4dup0dup1dup2dup3dup4" fmla="*/ 0 w 15601"/>
                  <a:gd name="connsiteY4dup0dup1dup2dup3dup4" fmla="*/ 29 h 21172"/>
                  <a:gd name="connsiteX0dup0dup1dup2dup3dup4dup5" fmla="*/ 0 w 15601"/>
                  <a:gd name="connsiteY0dup0dup1dup2dup3dup4dup5" fmla="*/ 29 h 21294"/>
                  <a:gd name="connsiteX1dup0dup1dup2dup3dup4dup5" fmla="*/ 15591 w 15601"/>
                  <a:gd name="connsiteY1dup0dup1dup2dup3dup4dup5" fmla="*/ 0 h 21294"/>
                  <a:gd name="connsiteX2dup0dup1dup2dup3dup4dup5" fmla="*/ 15601 w 15601"/>
                  <a:gd name="connsiteY2dup0dup1dup2dup3dup4dup5" fmla="*/ 18543 h 21294"/>
                  <a:gd name="connsiteX3dup0dup1dup2dup3dup4dup5" fmla="*/ 0 w 15601"/>
                  <a:gd name="connsiteY3dup0dup1dup2dup3dup4dup5" fmla="*/ 20201 h 21294"/>
                  <a:gd name="connsiteX4dup0dup1dup2dup3dup4dup5" fmla="*/ 0 w 15601"/>
                  <a:gd name="connsiteY4dup0dup1dup2dup3dup4dup5" fmla="*/ 29 h 21294"/>
                  <a:gd name="connsiteX0dup0dup1dup2dup3dup4dup5dup6" fmla="*/ 0 w 15601"/>
                  <a:gd name="connsiteY0dup0dup1dup2dup3dup4dup5dup6" fmla="*/ 29 h 21270"/>
                  <a:gd name="connsiteX1dup0dup1dup2dup3dup4dup5dup6" fmla="*/ 15591 w 15601"/>
                  <a:gd name="connsiteY1dup0dup1dup2dup3dup4dup5dup6" fmla="*/ 0 h 21270"/>
                  <a:gd name="connsiteX2dup0dup1dup2dup3dup4dup5dup6" fmla="*/ 15601 w 15601"/>
                  <a:gd name="connsiteY2dup0dup1dup2dup3dup4dup5dup6" fmla="*/ 18543 h 21270"/>
                  <a:gd name="connsiteX3dup0dup1dup2dup3dup4dup5dup6" fmla="*/ 0 w 15601"/>
                  <a:gd name="connsiteY3dup0dup1dup2dup3dup4dup5dup6" fmla="*/ 20201 h 21270"/>
                  <a:gd name="connsiteX4dup0dup1dup2dup3dup4dup5dup6" fmla="*/ 0 w 15601"/>
                  <a:gd name="connsiteY4dup0dup1dup2dup3dup4dup5dup6" fmla="*/ 29 h 21270"/>
                  <a:gd name="connsiteX0dup0dup1dup2dup3dup4dup5dup6dup7" fmla="*/ 0 w 15601"/>
                  <a:gd name="connsiteY0dup0dup1dup2dup3dup4dup5dup6dup7" fmla="*/ 29 h 21322"/>
                  <a:gd name="connsiteX1dup0dup1dup2dup3dup4dup5dup6dup7" fmla="*/ 15591 w 15601"/>
                  <a:gd name="connsiteY1dup0dup1dup2dup3dup4dup5dup6dup7" fmla="*/ 0 h 21322"/>
                  <a:gd name="connsiteX2dup0dup1dup2dup3dup4dup5dup6dup7" fmla="*/ 15601 w 15601"/>
                  <a:gd name="connsiteY2dup0dup1dup2dup3dup4dup5dup6dup7" fmla="*/ 18863 h 21322"/>
                  <a:gd name="connsiteX3dup0dup1dup2dup3dup4dup5dup6dup7" fmla="*/ 0 w 15601"/>
                  <a:gd name="connsiteY3dup0dup1dup2dup3dup4dup5dup6dup7" fmla="*/ 20201 h 21322"/>
                  <a:gd name="connsiteX4dup0dup1dup2dup3dup4dup5dup6dup7" fmla="*/ 0 w 15601"/>
                  <a:gd name="connsiteY4dup0dup1dup2dup3dup4dup5dup6dup7" fmla="*/ 29 h 21322"/>
                  <a:gd name="connsiteX0dup0dup1dup2dup3dup4dup5dup6dup7dup8" fmla="*/ 0 w 15601"/>
                  <a:gd name="connsiteY0dup0dup1dup2dup3dup4dup5dup6dup7dup8" fmla="*/ 29 h 21347"/>
                  <a:gd name="connsiteX1dup0dup1dup2dup3dup4dup5dup6dup7dup8" fmla="*/ 15591 w 15601"/>
                  <a:gd name="connsiteY1dup0dup1dup2dup3dup4dup5dup6dup7dup8" fmla="*/ 0 h 21347"/>
                  <a:gd name="connsiteX2dup0dup1dup2dup3dup4dup5dup6dup7dup8" fmla="*/ 15601 w 15601"/>
                  <a:gd name="connsiteY2dup0dup1dup2dup3dup4dup5dup6dup7dup8" fmla="*/ 18863 h 21347"/>
                  <a:gd name="connsiteX3dup0dup1dup2dup3dup4dup5dup6dup7dup8" fmla="*/ 0 w 15601"/>
                  <a:gd name="connsiteY3dup0dup1dup2dup3dup4dup5dup6dup7dup8" fmla="*/ 20201 h 21347"/>
                  <a:gd name="connsiteX4dup0dup1dup2dup3dup4dup5dup6dup7dup8" fmla="*/ 0 w 15601"/>
                  <a:gd name="connsiteY4dup0dup1dup2dup3dup4dup5dup6dup7dup8" fmla="*/ 29 h 21347"/>
                  <a:gd name="connsiteX0dup0dup1dup2dup3dup4dup5dup6dup7dup8dup9" fmla="*/ 0 w 15601"/>
                  <a:gd name="connsiteY0dup0dup1dup2dup3dup4dup5dup6dup7dup8dup9" fmla="*/ 29 h 21222"/>
                  <a:gd name="connsiteX1dup0dup1dup2dup3dup4dup5dup6dup7dup8dup9" fmla="*/ 15591 w 15601"/>
                  <a:gd name="connsiteY1dup0dup1dup2dup3dup4dup5dup6dup7dup8dup9" fmla="*/ 0 h 21222"/>
                  <a:gd name="connsiteX2dup0dup1dup2dup3dup4dup5dup6dup7dup8dup9" fmla="*/ 15601 w 15601"/>
                  <a:gd name="connsiteY2dup0dup1dup2dup3dup4dup5dup6dup7dup8dup9" fmla="*/ 18863 h 21222"/>
                  <a:gd name="connsiteX3dup0dup1dup2dup3dup4dup5dup6dup7dup8dup9" fmla="*/ 0 w 15601"/>
                  <a:gd name="connsiteY3dup0dup1dup2dup3dup4dup5dup6dup7dup8dup9" fmla="*/ 20201 h 21222"/>
                  <a:gd name="connsiteX4dup0dup1dup2dup3dup4dup5dup6dup7dup8dup9" fmla="*/ 0 w 15601"/>
                  <a:gd name="connsiteY4dup0dup1dup2dup3dup4dup5dup6dup7dup8dup9" fmla="*/ 29 h 21222"/>
                  <a:gd name="connsiteX0dup0dup1dup2dup3dup4dup5dup6dup7dup8dup9dup10" fmla="*/ 0 w 15601"/>
                  <a:gd name="connsiteY0dup0dup1dup2dup3dup4dup5dup6dup7dup8dup9dup10" fmla="*/ 29 h 21210"/>
                  <a:gd name="connsiteX1dup0dup1dup2dup3dup4dup5dup6dup7dup8dup9dup10" fmla="*/ 15591 w 15601"/>
                  <a:gd name="connsiteY1dup0dup1dup2dup3dup4dup5dup6dup7dup8dup9dup10" fmla="*/ 0 h 21210"/>
                  <a:gd name="connsiteX2dup0dup1dup2dup3dup4dup5dup6dup7dup8dup9dup10" fmla="*/ 15601 w 15601"/>
                  <a:gd name="connsiteY2dup0dup1dup2dup3dup4dup5dup6dup7dup8dup9dup10" fmla="*/ 18863 h 21210"/>
                  <a:gd name="connsiteX3dup0dup1dup2dup3dup4dup5dup6dup7dup8dup9dup10" fmla="*/ 0 w 15601"/>
                  <a:gd name="connsiteY3dup0dup1dup2dup3dup4dup5dup6dup7dup8dup9dup10" fmla="*/ 20201 h 21210"/>
                  <a:gd name="connsiteX4dup0dup1dup2dup3dup4dup5dup6dup7dup8dup9dup10" fmla="*/ 0 w 15601"/>
                  <a:gd name="connsiteY4dup0dup1dup2dup3dup4dup5dup6dup7dup8dup9dup10" fmla="*/ 29 h 21210"/>
                  <a:gd name="connsiteX0dup0dup1dup2dup3dup4dup5dup6dup7dup8dup9dup10dup11" fmla="*/ 0 w 15601"/>
                  <a:gd name="connsiteY0dup0dup1dup2dup3dup4dup5dup6dup7dup8dup9dup10dup11" fmla="*/ 29 h 21275"/>
                  <a:gd name="connsiteX1dup0dup1dup2dup3dup4dup5dup6dup7dup8dup9dup10dup11" fmla="*/ 15591 w 15601"/>
                  <a:gd name="connsiteY1dup0dup1dup2dup3dup4dup5dup6dup7dup8dup9dup10dup11" fmla="*/ 0 h 21275"/>
                  <a:gd name="connsiteX2dup0dup1dup2dup3dup4dup5dup6dup7dup8dup9dup10dup11" fmla="*/ 15601 w 15601"/>
                  <a:gd name="connsiteY2dup0dup1dup2dup3dup4dup5dup6dup7dup8dup9dup10dup11" fmla="*/ 19241 h 21275"/>
                  <a:gd name="connsiteX3dup0dup1dup2dup3dup4dup5dup6dup7dup8dup9dup10dup11" fmla="*/ 0 w 15601"/>
                  <a:gd name="connsiteY3dup0dup1dup2dup3dup4dup5dup6dup7dup8dup9dup10dup11" fmla="*/ 20201 h 21275"/>
                  <a:gd name="connsiteX4dup0dup1dup2dup3dup4dup5dup6dup7dup8dup9dup10dup11" fmla="*/ 0 w 15601"/>
                  <a:gd name="connsiteY4dup0dup1dup2dup3dup4dup5dup6dup7dup8dup9dup10dup11" fmla="*/ 29 h 21275"/>
                  <a:gd name="connsiteX0dup0dup1dup2dup3dup4dup5dup6dup7dup8dup9dup10dup11dup12" fmla="*/ 0 w 15601"/>
                  <a:gd name="connsiteY0dup0dup1dup2dup3dup4dup5dup6dup7dup8dup9dup10dup11dup12" fmla="*/ 29 h 21467"/>
                  <a:gd name="connsiteX1dup0dup1dup2dup3dup4dup5dup6dup7dup8dup9dup10dup11dup12" fmla="*/ 15591 w 15601"/>
                  <a:gd name="connsiteY1dup0dup1dup2dup3dup4dup5dup6dup7dup8dup9dup10dup11dup12" fmla="*/ 0 h 21467"/>
                  <a:gd name="connsiteX2dup0dup1dup2dup3dup4dup5dup6dup7dup8dup9dup10dup11dup12" fmla="*/ 15601 w 15601"/>
                  <a:gd name="connsiteY2dup0dup1dup2dup3dup4dup5dup6dup7dup8dup9dup10dup11dup12" fmla="*/ 19241 h 21467"/>
                  <a:gd name="connsiteX3dup0dup1dup2dup3dup4dup5dup6dup7dup8dup9dup10dup11dup12" fmla="*/ 0 w 15601"/>
                  <a:gd name="connsiteY3dup0dup1dup2dup3dup4dup5dup6dup7dup8dup9dup10dup11dup12" fmla="*/ 20434 h 21467"/>
                  <a:gd name="connsiteX4dup0dup1dup2dup3dup4dup5dup6dup7dup8dup9dup10dup11dup12" fmla="*/ 0 w 15601"/>
                  <a:gd name="connsiteY4dup0dup1dup2dup3dup4dup5dup6dup7dup8dup9dup10dup11dup12" fmla="*/ 29 h 21467"/>
                  <a:gd name="connsiteX0dup0dup1dup2dup3dup4dup5dup6dup7dup8dup9dup10dup11dup12dup13" fmla="*/ 0 w 15601"/>
                  <a:gd name="connsiteY0dup0dup1dup2dup3dup4dup5dup6dup7dup8dup9dup10dup11dup12dup13" fmla="*/ 29 h 21343"/>
                  <a:gd name="connsiteX1dup0dup1dup2dup3dup4dup5dup6dup7dup8dup9dup10dup11dup12dup13" fmla="*/ 15591 w 15601"/>
                  <a:gd name="connsiteY1dup0dup1dup2dup3dup4dup5dup6dup7dup8dup9dup10dup11dup12dup13" fmla="*/ 0 h 21343"/>
                  <a:gd name="connsiteX2dup0dup1dup2dup3dup4dup5dup6dup7dup8dup9dup10dup11dup12dup13" fmla="*/ 15601 w 15601"/>
                  <a:gd name="connsiteY2dup0dup1dup2dup3dup4dup5dup6dup7dup8dup9dup10dup11dup12dup13" fmla="*/ 19241 h 21343"/>
                  <a:gd name="connsiteX3dup0dup1dup2dup3dup4dup5dup6dup7dup8dup9dup10dup11dup12dup13" fmla="*/ 0 w 15601"/>
                  <a:gd name="connsiteY3dup0dup1dup2dup3dup4dup5dup6dup7dup8dup9dup10dup11dup12dup13" fmla="*/ 20434 h 21343"/>
                  <a:gd name="connsiteX4dup0dup1dup2dup3dup4dup5dup6dup7dup8dup9dup10dup11dup12dup13" fmla="*/ 0 w 15601"/>
                  <a:gd name="connsiteY4dup0dup1dup2dup3dup4dup5dup6dup7dup8dup9dup10dup11dup12dup13" fmla="*/ 29 h 21343"/>
                  <a:gd name="connsiteX0dup0dup1dup2dup3dup4dup5dup6dup7dup8dup9dup10dup11dup12dup13dup14" fmla="*/ 0 w 15601"/>
                  <a:gd name="connsiteY0dup0dup1dup2dup3dup4dup5dup6dup7dup8dup9dup10dup11dup12dup13dup14" fmla="*/ 29 h 21351"/>
                  <a:gd name="connsiteX1dup0dup1dup2dup3dup4dup5dup6dup7dup8dup9dup10dup11dup12dup13dup14" fmla="*/ 15591 w 15601"/>
                  <a:gd name="connsiteY1dup0dup1dup2dup3dup4dup5dup6dup7dup8dup9dup10dup11dup12dup13dup14" fmla="*/ 0 h 21351"/>
                  <a:gd name="connsiteX2dup0dup1dup2dup3dup4dup5dup6dup7dup8dup9dup10dup11dup12dup13dup14" fmla="*/ 15601 w 15601"/>
                  <a:gd name="connsiteY2dup0dup1dup2dup3dup4dup5dup6dup7dup8dup9dup10dup11dup12dup13dup14" fmla="*/ 19241 h 21351"/>
                  <a:gd name="connsiteX3dup0dup1dup2dup3dup4dup5dup6dup7dup8dup9dup10dup11dup12dup13dup14" fmla="*/ 0 w 15601"/>
                  <a:gd name="connsiteY3dup0dup1dup2dup3dup4dup5dup6dup7dup8dup9dup10dup11dup12dup13dup14" fmla="*/ 20434 h 21351"/>
                  <a:gd name="connsiteX4dup0dup1dup2dup3dup4dup5dup6dup7dup8dup9dup10dup11dup12dup13dup14" fmla="*/ 0 w 15601"/>
                  <a:gd name="connsiteY4dup0dup1dup2dup3dup4dup5dup6dup7dup8dup9dup10dup11dup12dup13dup14" fmla="*/ 29 h 21351"/>
                </a:gdLst>
                <a:ahLst/>
                <a:cxnLst>
                  <a:cxn ang="0">
                    <a:pos x="connsiteX0dup0dup1dup2dup3dup4dup5dup6dup7dup8dup9dup10dup11dup12dup13dup14" y="connsiteY0dup0dup1dup2dup3dup4dup5dup6dup7dup8dup9dup10dup11dup12dup13dup14"/>
                  </a:cxn>
                  <a:cxn ang="0">
                    <a:pos x="connsiteX1dup0dup1dup2dup3dup4dup5dup6dup7dup8dup9dup10dup11dup12dup13dup14" y="connsiteY1dup0dup1dup2dup3dup4dup5dup6dup7dup8dup9dup10dup11dup12dup13dup14"/>
                  </a:cxn>
                  <a:cxn ang="0">
                    <a:pos x="connsiteX2dup0dup1dup2dup3dup4dup5dup6dup7dup8dup9dup10dup11dup12dup13dup14" y="connsiteY2dup0dup1dup2dup3dup4dup5dup6dup7dup8dup9dup10dup11dup12dup13dup14"/>
                  </a:cxn>
                  <a:cxn ang="0">
                    <a:pos x="connsiteX3dup0dup1dup2dup3dup4dup5dup6dup7dup8dup9dup10dup11dup12dup13dup14" y="connsiteY3dup0dup1dup2dup3dup4dup5dup6dup7dup8dup9dup10dup11dup12dup13dup14"/>
                  </a:cxn>
                  <a:cxn ang="0">
                    <a:pos x="connsiteX4dup0dup1dup2dup3dup4dup5dup6dup7dup8dup9dup10dup11dup12dup13dup14" y="connsiteY4dup0dup1dup2dup3dup4dup5dup6dup7dup8dup9dup10dup11dup12dup13dup14"/>
                  </a:cxn>
                </a:cxnLst>
                <a:rect l="l" t="t" r="r" b="b"/>
                <a:pathLst>
                  <a:path w="15601" h="21351">
                    <a:moveTo>
                      <a:pt x="0" y="29"/>
                    </a:moveTo>
                    <a:lnTo>
                      <a:pt x="15591" y="0"/>
                    </a:lnTo>
                    <a:cubicBezTo>
                      <a:pt x="15591" y="5774"/>
                      <a:pt x="15601" y="13467"/>
                      <a:pt x="15601" y="19241"/>
                    </a:cubicBezTo>
                    <a:cubicBezTo>
                      <a:pt x="10638" y="19328"/>
                      <a:pt x="7602" y="23020"/>
                      <a:pt x="0" y="20434"/>
                    </a:cubicBezTo>
                    <a:lnTo>
                      <a:pt x="0" y="2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rgbClr val="D1F2F7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kern="1200" smtId="4294967295"/>
                </a:defPPr>
              </a:lstStyle>
              <a:p>
                <a:pPr algn="ctr"/>
                <a:r>
                  <a:rPr lang="en-US"/>
                  <a:t> </a:t>
                </a:r>
              </a:p>
            </p:txBody>
          </p:sp>
        </p:grp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B02F8AA-6CEE-41DA-AD4F-E0DCA6AEF4B6}"/>
                </a:ext>
              </a:extLst>
            </p:cNvPr>
            <p:cNvSpPr/>
            <p:nvPr/>
          </p:nvSpPr>
          <p:spPr>
            <a:xfrm>
              <a:off x="0" y="32156400"/>
              <a:ext cx="43891200" cy="762000"/>
            </a:xfrm>
            <a:prstGeom prst="rect">
              <a:avLst/>
            </a:prstGeom>
            <a:solidFill>
              <a:srgbClr val="2350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kern="1200" smtId="4294967295"/>
              </a:defPPr>
            </a:lstStyle>
            <a:p>
              <a:pPr algn="ctr"/>
              <a:endParaRPr lang="en-US"/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F2167067-7247-400E-A883-BFDD0A2B5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5528" y="208348"/>
            <a:ext cx="1446472" cy="69867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8B29BADF-8B35-4861-A85D-457829D17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4350" y="117052"/>
            <a:ext cx="1314859" cy="99831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B161B16-5DC0-4238-A1D8-CED481D6C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6" y="0"/>
            <a:ext cx="1143882" cy="1125868"/>
          </a:xfrm>
          <a:prstGeom prst="rect">
            <a:avLst/>
          </a:prstGeom>
        </p:spPr>
      </p:pic>
      <p:sp>
        <p:nvSpPr>
          <p:cNvPr id="7" name="object 2">
            <a:extLst>
              <a:ext uri="{FF2B5EF4-FFF2-40B4-BE49-F238E27FC236}">
                <a16:creationId xmlns:a16="http://schemas.microsoft.com/office/drawing/2014/main" id="{FEAFEBDB-8543-41F7-8BB9-CA93C3FBC16F}"/>
              </a:ext>
            </a:extLst>
          </p:cNvPr>
          <p:cNvSpPr txBox="1">
            <a:spLocks/>
          </p:cNvSpPr>
          <p:nvPr/>
        </p:nvSpPr>
        <p:spPr>
          <a:xfrm>
            <a:off x="840265" y="141118"/>
            <a:ext cx="9339674" cy="758797"/>
          </a:xfrm>
          <a:prstGeom prst="rect">
            <a:avLst/>
          </a:prstGeom>
        </p:spPr>
        <p:txBody>
          <a:bodyPr vert="horz" wrap="square" lIns="0" tIns="10795" rIns="0" bIns="0" rtlCol="0" anchor="ctr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73475" marR="5080" indent="-3661410">
              <a:lnSpc>
                <a:spcPct val="101099"/>
              </a:lnSpc>
              <a:spcBef>
                <a:spcPts val="85"/>
              </a:spcBef>
            </a:pPr>
            <a:r>
              <a:rPr lang="en-US" sz="2400" b="1" spc="10" dirty="0"/>
              <a:t>Design of Low-Power Readout Electronics for </a:t>
            </a:r>
          </a:p>
          <a:p>
            <a:pPr marL="3673475" marR="5080" indent="-3661410">
              <a:lnSpc>
                <a:spcPct val="101099"/>
              </a:lnSpc>
              <a:spcBef>
                <a:spcPts val="85"/>
              </a:spcBef>
            </a:pPr>
            <a:r>
              <a:rPr lang="en-US" sz="2400" b="1" spc="10" baseline="30000" dirty="0"/>
              <a:t>3</a:t>
            </a:r>
            <a:r>
              <a:rPr lang="en-US" sz="2400" b="1" spc="10" dirty="0"/>
              <a:t>He Tube Position-Sensitive Neutron Detectors at CSNS</a:t>
            </a:r>
            <a:endParaRPr lang="en-US" sz="2400" b="1" spc="15" dirty="0"/>
          </a:p>
        </p:txBody>
      </p:sp>
      <p:sp>
        <p:nvSpPr>
          <p:cNvPr id="30" name="箭头: 右 29">
            <a:extLst>
              <a:ext uri="{FF2B5EF4-FFF2-40B4-BE49-F238E27FC236}">
                <a16:creationId xmlns:a16="http://schemas.microsoft.com/office/drawing/2014/main" id="{B7054647-903B-40B2-98B5-A0B14FB1835E}"/>
              </a:ext>
            </a:extLst>
          </p:cNvPr>
          <p:cNvSpPr/>
          <p:nvPr/>
        </p:nvSpPr>
        <p:spPr>
          <a:xfrm rot="20165258">
            <a:off x="3703287" y="2831364"/>
            <a:ext cx="1425603" cy="342262"/>
          </a:xfrm>
          <a:prstGeom prst="rightArrow">
            <a:avLst>
              <a:gd name="adj1" fmla="val 24138"/>
              <a:gd name="adj2" fmla="val 5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BD3DE754-081E-4D69-BFF4-44E77130E657}"/>
              </a:ext>
            </a:extLst>
          </p:cNvPr>
          <p:cNvSpPr/>
          <p:nvPr/>
        </p:nvSpPr>
        <p:spPr>
          <a:xfrm>
            <a:off x="5171525" y="1556153"/>
            <a:ext cx="3222316" cy="16435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箭头: 右 31">
            <a:extLst>
              <a:ext uri="{FF2B5EF4-FFF2-40B4-BE49-F238E27FC236}">
                <a16:creationId xmlns:a16="http://schemas.microsoft.com/office/drawing/2014/main" id="{7B26E163-5F5D-4DC4-9168-AAB9FC353AFB}"/>
              </a:ext>
            </a:extLst>
          </p:cNvPr>
          <p:cNvSpPr/>
          <p:nvPr/>
        </p:nvSpPr>
        <p:spPr>
          <a:xfrm rot="1817071">
            <a:off x="3625860" y="4845191"/>
            <a:ext cx="1431888" cy="357970"/>
          </a:xfrm>
          <a:prstGeom prst="rightArrow">
            <a:avLst>
              <a:gd name="adj1" fmla="val 24138"/>
              <a:gd name="adj2" fmla="val 5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69894ABC-7C45-4135-9170-2F8A4094B4D9}"/>
              </a:ext>
            </a:extLst>
          </p:cNvPr>
          <p:cNvSpPr/>
          <p:nvPr/>
        </p:nvSpPr>
        <p:spPr>
          <a:xfrm>
            <a:off x="5167913" y="4725197"/>
            <a:ext cx="3241732" cy="16435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2E21FFD4-F309-4E2F-9E0B-F7FDA8CFDB09}"/>
              </a:ext>
            </a:extLst>
          </p:cNvPr>
          <p:cNvSpPr/>
          <p:nvPr/>
        </p:nvSpPr>
        <p:spPr>
          <a:xfrm>
            <a:off x="496989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dirty="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90AF5DA3-BA34-4CA5-99DF-3C39EBDB5CC4}"/>
              </a:ext>
            </a:extLst>
          </p:cNvPr>
          <p:cNvSpPr/>
          <p:nvPr/>
        </p:nvSpPr>
        <p:spPr>
          <a:xfrm>
            <a:off x="6398230" y="1540458"/>
            <a:ext cx="6858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0" i="0" dirty="0">
                <a:solidFill>
                  <a:srgbClr val="000000"/>
                </a:solidFill>
                <a:effectLst/>
                <a:latin typeface="PingFangSC-Regular"/>
              </a:rPr>
              <a:t>Vacuum</a:t>
            </a:r>
            <a:endParaRPr lang="zh-CN" altLang="en-US" sz="1200" dirty="0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CD50BECE-80E9-41DC-87C4-051281ABD5E1}"/>
              </a:ext>
            </a:extLst>
          </p:cNvPr>
          <p:cNvSpPr/>
          <p:nvPr/>
        </p:nvSpPr>
        <p:spPr>
          <a:xfrm>
            <a:off x="5446722" y="1839377"/>
            <a:ext cx="65427" cy="10738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箭头连接符 43">
            <a:extLst>
              <a:ext uri="{FF2B5EF4-FFF2-40B4-BE49-F238E27FC236}">
                <a16:creationId xmlns:a16="http://schemas.microsoft.com/office/drawing/2014/main" id="{B8BBB3FC-69D8-48B0-89BC-10B608C3FEDD}"/>
              </a:ext>
            </a:extLst>
          </p:cNvPr>
          <p:cNvCxnSpPr>
            <a:cxnSpLocks/>
          </p:cNvCxnSpPr>
          <p:nvPr/>
        </p:nvCxnSpPr>
        <p:spPr>
          <a:xfrm flipH="1">
            <a:off x="8478481" y="1979411"/>
            <a:ext cx="4771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>
            <a:extLst>
              <a:ext uri="{FF2B5EF4-FFF2-40B4-BE49-F238E27FC236}">
                <a16:creationId xmlns:a16="http://schemas.microsoft.com/office/drawing/2014/main" id="{05ABB5DF-D007-4E71-9BCC-CCF1A6D858C6}"/>
              </a:ext>
            </a:extLst>
          </p:cNvPr>
          <p:cNvSpPr/>
          <p:nvPr/>
        </p:nvSpPr>
        <p:spPr>
          <a:xfrm>
            <a:off x="8381202" y="1757330"/>
            <a:ext cx="74732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b="1" i="0" dirty="0">
                <a:solidFill>
                  <a:srgbClr val="000000"/>
                </a:solidFill>
                <a:effectLst/>
                <a:latin typeface="PingFangSC-Regular"/>
              </a:rPr>
              <a:t>Input cold air</a:t>
            </a:r>
            <a:endParaRPr lang="zh-CN" altLang="en-US" sz="800" b="1" dirty="0"/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69DE7BA7-BB32-4FD5-9DCF-82FDF4D56876}"/>
              </a:ext>
            </a:extLst>
          </p:cNvPr>
          <p:cNvSpPr/>
          <p:nvPr/>
        </p:nvSpPr>
        <p:spPr>
          <a:xfrm>
            <a:off x="5078977" y="1305612"/>
            <a:ext cx="17452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000000"/>
                </a:solidFill>
                <a:latin typeface="PingFangSC-Regular"/>
              </a:rPr>
              <a:t>Scattering Vessel</a:t>
            </a:r>
            <a:endParaRPr lang="zh-CN" altLang="en-US" sz="1100" dirty="0"/>
          </a:p>
        </p:txBody>
      </p:sp>
      <p:cxnSp>
        <p:nvCxnSpPr>
          <p:cNvPr id="50" name="直接箭头连接符 49">
            <a:extLst>
              <a:ext uri="{FF2B5EF4-FFF2-40B4-BE49-F238E27FC236}">
                <a16:creationId xmlns:a16="http://schemas.microsoft.com/office/drawing/2014/main" id="{4D0E4A27-E9FF-448F-841D-B4557AB9FEF1}"/>
              </a:ext>
            </a:extLst>
          </p:cNvPr>
          <p:cNvCxnSpPr>
            <a:cxnSpLocks/>
          </p:cNvCxnSpPr>
          <p:nvPr/>
        </p:nvCxnSpPr>
        <p:spPr>
          <a:xfrm>
            <a:off x="8478481" y="2765903"/>
            <a:ext cx="508081" cy="31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4" name="矩形 53">
            <a:extLst>
              <a:ext uri="{FF2B5EF4-FFF2-40B4-BE49-F238E27FC236}">
                <a16:creationId xmlns:a16="http://schemas.microsoft.com/office/drawing/2014/main" id="{080DE165-901B-4944-9AF6-96F0383201F7}"/>
              </a:ext>
            </a:extLst>
          </p:cNvPr>
          <p:cNvSpPr/>
          <p:nvPr/>
        </p:nvSpPr>
        <p:spPr>
          <a:xfrm>
            <a:off x="8360362" y="2570817"/>
            <a:ext cx="79060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b="1" i="0" dirty="0">
                <a:solidFill>
                  <a:srgbClr val="000000"/>
                </a:solidFill>
                <a:effectLst/>
                <a:latin typeface="PingFangSC-Regular"/>
              </a:rPr>
              <a:t>Output hot air</a:t>
            </a:r>
            <a:endParaRPr lang="zh-CN" altLang="en-US" sz="800" b="1" dirty="0"/>
          </a:p>
        </p:txBody>
      </p: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id="{31E1E94F-8350-4368-AB42-C61FF8CAC57A}"/>
              </a:ext>
            </a:extLst>
          </p:cNvPr>
          <p:cNvCxnSpPr>
            <a:cxnSpLocks/>
          </p:cNvCxnSpPr>
          <p:nvPr/>
        </p:nvCxnSpPr>
        <p:spPr>
          <a:xfrm>
            <a:off x="7766815" y="2009395"/>
            <a:ext cx="60462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0C84B997-4B1C-4C6F-BE56-D8531055F970}"/>
              </a:ext>
            </a:extLst>
          </p:cNvPr>
          <p:cNvCxnSpPr>
            <a:cxnSpLocks/>
          </p:cNvCxnSpPr>
          <p:nvPr/>
        </p:nvCxnSpPr>
        <p:spPr>
          <a:xfrm>
            <a:off x="7805022" y="2794396"/>
            <a:ext cx="60462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矩形 64">
            <a:extLst>
              <a:ext uri="{FF2B5EF4-FFF2-40B4-BE49-F238E27FC236}">
                <a16:creationId xmlns:a16="http://schemas.microsoft.com/office/drawing/2014/main" id="{6C179F5E-F5D4-42B1-AF3D-509256031C82}"/>
              </a:ext>
            </a:extLst>
          </p:cNvPr>
          <p:cNvSpPr/>
          <p:nvPr/>
        </p:nvSpPr>
        <p:spPr>
          <a:xfrm>
            <a:off x="5078977" y="4423427"/>
            <a:ext cx="17452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000000"/>
                </a:solidFill>
                <a:latin typeface="PingFangSC-Regular"/>
              </a:rPr>
              <a:t>Scattering vessel</a:t>
            </a:r>
            <a:endParaRPr lang="zh-CN" altLang="en-US" sz="1100" dirty="0"/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id="{FB031FE1-BD2F-495E-A6BB-A7BC7F15E02B}"/>
              </a:ext>
            </a:extLst>
          </p:cNvPr>
          <p:cNvSpPr/>
          <p:nvPr/>
        </p:nvSpPr>
        <p:spPr>
          <a:xfrm>
            <a:off x="5500530" y="5065271"/>
            <a:ext cx="65427" cy="10738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>
            <a:extLst>
              <a:ext uri="{FF2B5EF4-FFF2-40B4-BE49-F238E27FC236}">
                <a16:creationId xmlns:a16="http://schemas.microsoft.com/office/drawing/2014/main" id="{0E6F9AEB-0B45-44D0-A029-D95DE4ABE854}"/>
              </a:ext>
            </a:extLst>
          </p:cNvPr>
          <p:cNvSpPr/>
          <p:nvPr/>
        </p:nvSpPr>
        <p:spPr>
          <a:xfrm>
            <a:off x="6409279" y="4789817"/>
            <a:ext cx="6858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0" i="0" dirty="0">
                <a:solidFill>
                  <a:srgbClr val="000000"/>
                </a:solidFill>
                <a:effectLst/>
                <a:latin typeface="PingFangSC-Regular"/>
              </a:rPr>
              <a:t>Vacuum</a:t>
            </a:r>
            <a:endParaRPr lang="zh-CN" altLang="en-US" sz="1200" dirty="0"/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72F0FDD7-54E7-403B-B56E-E70F4606012E}"/>
              </a:ext>
            </a:extLst>
          </p:cNvPr>
          <p:cNvSpPr txBox="1"/>
          <p:nvPr/>
        </p:nvSpPr>
        <p:spPr>
          <a:xfrm>
            <a:off x="6086001" y="5503814"/>
            <a:ext cx="1438214" cy="24622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000" dirty="0">
                <a:ln>
                  <a:solidFill>
                    <a:schemeClr val="tx1"/>
                  </a:solidFill>
                </a:ln>
              </a:rPr>
              <a:t>Low-power electronics</a:t>
            </a:r>
            <a:endParaRPr lang="zh-CN" altLang="en-US" sz="1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69" name="矩形 68">
            <a:extLst>
              <a:ext uri="{FF2B5EF4-FFF2-40B4-BE49-F238E27FC236}">
                <a16:creationId xmlns:a16="http://schemas.microsoft.com/office/drawing/2014/main" id="{25DC0839-D13F-44A0-880A-A1B4C11B7BBC}"/>
              </a:ext>
            </a:extLst>
          </p:cNvPr>
          <p:cNvSpPr/>
          <p:nvPr/>
        </p:nvSpPr>
        <p:spPr>
          <a:xfrm>
            <a:off x="5145417" y="1584536"/>
            <a:ext cx="7601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0" i="0" baseline="30000" dirty="0">
                <a:solidFill>
                  <a:srgbClr val="000000"/>
                </a:solidFill>
                <a:effectLst/>
                <a:latin typeface="PingFangSC-Regular"/>
              </a:rPr>
              <a:t>3</a:t>
            </a:r>
            <a:r>
              <a:rPr lang="en-US" altLang="zh-CN" sz="1200" b="0" i="0" dirty="0">
                <a:solidFill>
                  <a:srgbClr val="000000"/>
                </a:solidFill>
                <a:effectLst/>
                <a:latin typeface="PingFangSC-Regular"/>
              </a:rPr>
              <a:t>He tube</a:t>
            </a:r>
            <a:endParaRPr lang="zh-CN" altLang="en-US" sz="1200" dirty="0"/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id="{339FBB45-907E-4B2D-8C99-934DA05B1136}"/>
              </a:ext>
            </a:extLst>
          </p:cNvPr>
          <p:cNvSpPr/>
          <p:nvPr/>
        </p:nvSpPr>
        <p:spPr>
          <a:xfrm>
            <a:off x="5159277" y="4789818"/>
            <a:ext cx="7601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0" i="0" baseline="30000" dirty="0">
                <a:solidFill>
                  <a:srgbClr val="000000"/>
                </a:solidFill>
                <a:effectLst/>
                <a:latin typeface="PingFangSC-Regular"/>
              </a:rPr>
              <a:t>3</a:t>
            </a:r>
            <a:r>
              <a:rPr lang="en-US" altLang="zh-CN" sz="1200" b="0" i="0" dirty="0">
                <a:solidFill>
                  <a:srgbClr val="000000"/>
                </a:solidFill>
                <a:effectLst/>
                <a:latin typeface="PingFangSC-Regular"/>
              </a:rPr>
              <a:t>He tube</a:t>
            </a:r>
            <a:endParaRPr lang="zh-CN" altLang="en-US" sz="1200" dirty="0"/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id="{D6067E1C-BAAA-4A86-93C6-5DF39EACEC4A}"/>
              </a:ext>
            </a:extLst>
          </p:cNvPr>
          <p:cNvSpPr/>
          <p:nvPr/>
        </p:nvSpPr>
        <p:spPr>
          <a:xfrm>
            <a:off x="652165" y="4642909"/>
            <a:ext cx="28472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/>
              <a:t>Both detectors and electronics are placed in vacuum scattering vessel.</a:t>
            </a:r>
            <a:endParaRPr lang="zh-CN" altLang="en-US" sz="1200" b="1" dirty="0"/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49BDE11D-6C5D-4F0C-828E-ED0C16E3E8A4}"/>
              </a:ext>
            </a:extLst>
          </p:cNvPr>
          <p:cNvSpPr/>
          <p:nvPr/>
        </p:nvSpPr>
        <p:spPr>
          <a:xfrm rot="1793651">
            <a:off x="3654311" y="4632945"/>
            <a:ext cx="15020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FF0000"/>
                </a:solidFill>
                <a:latin typeface="Arial Black" panose="020B0A04020102020204" pitchFamily="34" charset="0"/>
              </a:rPr>
              <a:t>New choice</a:t>
            </a:r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id="{8B37C146-D85F-422A-BD52-D27BEBE22E0C}"/>
              </a:ext>
            </a:extLst>
          </p:cNvPr>
          <p:cNvSpPr/>
          <p:nvPr/>
        </p:nvSpPr>
        <p:spPr>
          <a:xfrm rot="20044313">
            <a:off x="3347417" y="2601505"/>
            <a:ext cx="18029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External cooling</a:t>
            </a:r>
            <a:endParaRPr lang="zh-CN" altLang="en-US" sz="1400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id="{D85C2EC8-BB0C-4D16-BFD9-8300A1F07AA8}"/>
              </a:ext>
            </a:extLst>
          </p:cNvPr>
          <p:cNvSpPr/>
          <p:nvPr/>
        </p:nvSpPr>
        <p:spPr>
          <a:xfrm rot="21254540">
            <a:off x="3648702" y="3512124"/>
            <a:ext cx="591379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400" b="1" dirty="0">
                <a:ln w="12700">
                  <a:noFill/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How to avoid overheating of electronics?</a:t>
            </a:r>
            <a:endParaRPr lang="zh-CN" altLang="en-US" sz="2400" b="1" cap="none" spc="0" dirty="0">
              <a:ln w="12700">
                <a:noFill/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76" name="箭头: 右 75">
            <a:extLst>
              <a:ext uri="{FF2B5EF4-FFF2-40B4-BE49-F238E27FC236}">
                <a16:creationId xmlns:a16="http://schemas.microsoft.com/office/drawing/2014/main" id="{9E88A0F4-4597-4EE0-9C46-1A317BECE98C}"/>
              </a:ext>
            </a:extLst>
          </p:cNvPr>
          <p:cNvSpPr/>
          <p:nvPr/>
        </p:nvSpPr>
        <p:spPr>
          <a:xfrm rot="10355241">
            <a:off x="4106029" y="5759679"/>
            <a:ext cx="1972526" cy="243193"/>
          </a:xfrm>
          <a:prstGeom prst="rightArrow">
            <a:avLst>
              <a:gd name="adj1" fmla="val 24138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</a:endParaRPr>
          </a:p>
        </p:txBody>
      </p:sp>
      <p:sp>
        <p:nvSpPr>
          <p:cNvPr id="77" name="矩形: 圆角 76">
            <a:extLst>
              <a:ext uri="{FF2B5EF4-FFF2-40B4-BE49-F238E27FC236}">
                <a16:creationId xmlns:a16="http://schemas.microsoft.com/office/drawing/2014/main" id="{6C977D2C-0D8F-40BA-A090-DBB55CAC9B31}"/>
              </a:ext>
            </a:extLst>
          </p:cNvPr>
          <p:cNvSpPr/>
          <p:nvPr/>
        </p:nvSpPr>
        <p:spPr>
          <a:xfrm>
            <a:off x="9659483" y="3339735"/>
            <a:ext cx="2481375" cy="1262718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79" name="图片 78">
            <a:extLst>
              <a:ext uri="{FF2B5EF4-FFF2-40B4-BE49-F238E27FC236}">
                <a16:creationId xmlns:a16="http://schemas.microsoft.com/office/drawing/2014/main" id="{077BA64C-05AE-46B5-8BF4-F68ACC1D0D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2671" y="5120924"/>
            <a:ext cx="1961174" cy="1545898"/>
          </a:xfrm>
          <a:prstGeom prst="rect">
            <a:avLst/>
          </a:prstGeom>
        </p:spPr>
      </p:pic>
      <p:sp>
        <p:nvSpPr>
          <p:cNvPr id="80" name="文本框 79">
            <a:extLst>
              <a:ext uri="{FF2B5EF4-FFF2-40B4-BE49-F238E27FC236}">
                <a16:creationId xmlns:a16="http://schemas.microsoft.com/office/drawing/2014/main" id="{04F5AE21-D6CF-4187-A78C-E411326982BA}"/>
              </a:ext>
            </a:extLst>
          </p:cNvPr>
          <p:cNvSpPr txBox="1"/>
          <p:nvPr/>
        </p:nvSpPr>
        <p:spPr>
          <a:xfrm>
            <a:off x="9623560" y="3440283"/>
            <a:ext cx="259558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Advantage</a:t>
            </a:r>
            <a:r>
              <a:rPr lang="en-US" altLang="zh-CN" dirty="0"/>
              <a:t>:</a:t>
            </a:r>
          </a:p>
          <a:p>
            <a:pPr marL="228600" indent="-228600">
              <a:buAutoNum type="arabicPeriod"/>
            </a:pPr>
            <a:r>
              <a:rPr lang="en-US" altLang="zh-CN" sz="1200" dirty="0"/>
              <a:t>Stable operation in vacuum</a:t>
            </a:r>
          </a:p>
          <a:p>
            <a:pPr marL="228600" indent="-228600">
              <a:buAutoNum type="arabicPeriod"/>
            </a:pPr>
            <a:r>
              <a:rPr lang="en-US" altLang="zh-CN" sz="1200" dirty="0"/>
              <a:t>Support up to 8 </a:t>
            </a:r>
            <a:r>
              <a:rPr lang="en-US" altLang="zh-CN" sz="1200" baseline="30000" dirty="0"/>
              <a:t>3</a:t>
            </a:r>
            <a:r>
              <a:rPr lang="en-US" altLang="zh-CN" sz="1200" dirty="0"/>
              <a:t>He tubes</a:t>
            </a:r>
          </a:p>
          <a:p>
            <a:pPr marL="228600" indent="-228600">
              <a:buAutoNum type="arabicPeriod"/>
            </a:pPr>
            <a:r>
              <a:rPr lang="en-US" altLang="zh-CN" sz="1200" dirty="0"/>
              <a:t>Support TOF</a:t>
            </a:r>
          </a:p>
          <a:p>
            <a:pPr marL="228600" indent="-228600">
              <a:buAutoNum type="arabicPeriod"/>
            </a:pPr>
            <a:r>
              <a:rPr lang="en-US" altLang="zh-CN" sz="1200" dirty="0"/>
              <a:t>Maintenance is more convenient.</a:t>
            </a:r>
          </a:p>
          <a:p>
            <a:pPr marL="228600" indent="-228600">
              <a:buAutoNum type="arabicPeriod"/>
            </a:pPr>
            <a:endParaRPr lang="zh-CN" altLang="en-US" sz="1200" dirty="0"/>
          </a:p>
        </p:txBody>
      </p:sp>
      <p:sp>
        <p:nvSpPr>
          <p:cNvPr id="81" name="矩形 80">
            <a:extLst>
              <a:ext uri="{FF2B5EF4-FFF2-40B4-BE49-F238E27FC236}">
                <a16:creationId xmlns:a16="http://schemas.microsoft.com/office/drawing/2014/main" id="{08D0EF1B-67CF-4297-B250-5617BF135962}"/>
              </a:ext>
            </a:extLst>
          </p:cNvPr>
          <p:cNvSpPr/>
          <p:nvPr/>
        </p:nvSpPr>
        <p:spPr>
          <a:xfrm>
            <a:off x="2693461" y="845038"/>
            <a:ext cx="8560983" cy="404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400">
              <a:lnSpc>
                <a:spcPts val="2695"/>
              </a:lnSpc>
              <a:spcBef>
                <a:spcPts val="95"/>
              </a:spcBef>
            </a:pPr>
            <a:r>
              <a:rPr lang="en-US" altLang="zh-CN" sz="1400" spc="-10" dirty="0">
                <a:latin typeface="Arial"/>
                <a:cs typeface="Arial"/>
              </a:rPr>
              <a:t>Qicai</a:t>
            </a:r>
            <a:r>
              <a:rPr lang="en-US" altLang="zh-CN" sz="1400" spc="-5" dirty="0">
                <a:latin typeface="Arial"/>
                <a:cs typeface="Arial"/>
              </a:rPr>
              <a:t> </a:t>
            </a:r>
            <a:r>
              <a:rPr lang="en-US" altLang="zh-CN" sz="1400" spc="-10" dirty="0">
                <a:latin typeface="Arial"/>
                <a:cs typeface="Arial"/>
              </a:rPr>
              <a:t>Li,</a:t>
            </a:r>
            <a:r>
              <a:rPr lang="en-US" altLang="zh-CN" sz="1400" dirty="0">
                <a:latin typeface="Arial"/>
                <a:cs typeface="Arial"/>
              </a:rPr>
              <a:t> </a:t>
            </a:r>
            <a:r>
              <a:rPr lang="en-US" altLang="zh-CN" sz="1400" spc="-5" dirty="0">
                <a:latin typeface="Arial"/>
                <a:cs typeface="Arial"/>
              </a:rPr>
              <a:t>Hongbin Liu</a:t>
            </a:r>
            <a:r>
              <a:rPr lang="en-US" altLang="zh-CN" sz="1400" spc="-10" dirty="0">
                <a:latin typeface="Arial"/>
                <a:cs typeface="Arial"/>
              </a:rPr>
              <a:t>,</a:t>
            </a:r>
            <a:r>
              <a:rPr lang="en-US" altLang="zh-CN" sz="1400" dirty="0">
                <a:latin typeface="Arial"/>
                <a:cs typeface="Arial"/>
              </a:rPr>
              <a:t> </a:t>
            </a:r>
            <a:r>
              <a:rPr lang="en-US" altLang="zh-CN" sz="1400" spc="-10" dirty="0">
                <a:latin typeface="Arial"/>
                <a:cs typeface="Arial"/>
              </a:rPr>
              <a:t>Jiayi Ren,</a:t>
            </a:r>
            <a:r>
              <a:rPr lang="en-US" altLang="zh-CN" sz="1400" dirty="0">
                <a:latin typeface="Arial"/>
                <a:cs typeface="Arial"/>
              </a:rPr>
              <a:t> </a:t>
            </a:r>
            <a:r>
              <a:rPr lang="en-US" altLang="zh-CN" sz="1400" spc="-5" dirty="0">
                <a:latin typeface="Arial"/>
                <a:cs typeface="Arial"/>
              </a:rPr>
              <a:t>Hong Luo</a:t>
            </a:r>
            <a:r>
              <a:rPr lang="en-US" altLang="zh-CN" sz="1400" spc="-10" dirty="0">
                <a:latin typeface="Arial"/>
                <a:cs typeface="Arial"/>
              </a:rPr>
              <a:t>,</a:t>
            </a:r>
            <a:r>
              <a:rPr lang="en-US" altLang="zh-CN" sz="1400" dirty="0">
                <a:latin typeface="Arial"/>
                <a:cs typeface="Arial"/>
              </a:rPr>
              <a:t> </a:t>
            </a:r>
            <a:r>
              <a:rPr lang="en-US" altLang="zh-CN" sz="1400" spc="-5" dirty="0">
                <a:latin typeface="Arial"/>
                <a:cs typeface="Arial"/>
              </a:rPr>
              <a:t>Yubin Zhao,</a:t>
            </a:r>
            <a:r>
              <a:rPr lang="en-US" altLang="zh-CN" sz="1400" dirty="0">
                <a:latin typeface="Arial"/>
                <a:cs typeface="Arial"/>
              </a:rPr>
              <a:t> </a:t>
            </a:r>
            <a:r>
              <a:rPr lang="en-US" altLang="zh-CN" sz="1400" spc="-5" dirty="0">
                <a:latin typeface="Arial"/>
                <a:cs typeface="Arial"/>
              </a:rPr>
              <a:t>Zhijia Sun</a:t>
            </a:r>
            <a:endParaRPr lang="en-US" altLang="zh-CN" sz="1400" baseline="24074" dirty="0">
              <a:latin typeface="Arial"/>
              <a:cs typeface="Arial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CE6FA678-18D0-48ED-A448-8F271BC51E3E}"/>
              </a:ext>
            </a:extLst>
          </p:cNvPr>
          <p:cNvSpPr/>
          <p:nvPr/>
        </p:nvSpPr>
        <p:spPr>
          <a:xfrm>
            <a:off x="5727085" y="1846626"/>
            <a:ext cx="2072987" cy="1018947"/>
          </a:xfrm>
          <a:prstGeom prst="rect">
            <a:avLst/>
          </a:prstGeom>
          <a:solidFill>
            <a:srgbClr val="E5F8FA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4" name="图表 83">
            <a:extLst>
              <a:ext uri="{FF2B5EF4-FFF2-40B4-BE49-F238E27FC236}">
                <a16:creationId xmlns:a16="http://schemas.microsoft.com/office/drawing/2014/main" id="{E8768FAA-7B53-4401-8016-17CBBE6F58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3916395"/>
              </p:ext>
            </p:extLst>
          </p:nvPr>
        </p:nvGraphicFramePr>
        <p:xfrm>
          <a:off x="8527252" y="4368005"/>
          <a:ext cx="3595792" cy="2566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1" name="矩形 40">
            <a:extLst>
              <a:ext uri="{FF2B5EF4-FFF2-40B4-BE49-F238E27FC236}">
                <a16:creationId xmlns:a16="http://schemas.microsoft.com/office/drawing/2014/main" id="{4C00EDE6-0B33-4150-9464-0C1C7E1C0139}"/>
              </a:ext>
            </a:extLst>
          </p:cNvPr>
          <p:cNvSpPr/>
          <p:nvPr/>
        </p:nvSpPr>
        <p:spPr>
          <a:xfrm>
            <a:off x="6351974" y="1896308"/>
            <a:ext cx="866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0" i="0" dirty="0">
                <a:solidFill>
                  <a:srgbClr val="000000"/>
                </a:solidFill>
                <a:effectLst/>
                <a:latin typeface="PingFangSC-Regular"/>
              </a:rPr>
              <a:t>Flowing air</a:t>
            </a:r>
            <a:endParaRPr lang="zh-CN" altLang="en-US" sz="1200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DF7A46EF-81E7-4565-B50C-1AA7C89AB271}"/>
              </a:ext>
            </a:extLst>
          </p:cNvPr>
          <p:cNvSpPr txBox="1"/>
          <p:nvPr/>
        </p:nvSpPr>
        <p:spPr>
          <a:xfrm>
            <a:off x="6089224" y="2254835"/>
            <a:ext cx="1386918" cy="24622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000" dirty="0">
                <a:ln>
                  <a:solidFill>
                    <a:schemeClr val="tx1"/>
                  </a:solidFill>
                </a:ln>
              </a:rPr>
              <a:t>Traditional electronics</a:t>
            </a:r>
            <a:endParaRPr lang="zh-CN" altLang="en-US" sz="1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377A85A5-327F-40F6-B393-1B575F7295D9}"/>
              </a:ext>
            </a:extLst>
          </p:cNvPr>
          <p:cNvSpPr/>
          <p:nvPr/>
        </p:nvSpPr>
        <p:spPr>
          <a:xfrm>
            <a:off x="7770507" y="1953574"/>
            <a:ext cx="681038" cy="53844"/>
          </a:xfrm>
          <a:prstGeom prst="rect">
            <a:avLst/>
          </a:prstGeom>
          <a:solidFill>
            <a:srgbClr val="E5F8F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id="{9D4E5799-AC44-4DA1-82EC-BC5FB064DEAB}"/>
              </a:ext>
            </a:extLst>
          </p:cNvPr>
          <p:cNvSpPr/>
          <p:nvPr/>
        </p:nvSpPr>
        <p:spPr>
          <a:xfrm>
            <a:off x="7766815" y="2740552"/>
            <a:ext cx="681038" cy="53844"/>
          </a:xfrm>
          <a:prstGeom prst="rect">
            <a:avLst/>
          </a:prstGeom>
          <a:solidFill>
            <a:srgbClr val="E5F8F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152ABDE1-FF50-42FF-B64A-484C246E4A08}"/>
              </a:ext>
            </a:extLst>
          </p:cNvPr>
          <p:cNvCxnSpPr>
            <a:cxnSpLocks/>
          </p:cNvCxnSpPr>
          <p:nvPr/>
        </p:nvCxnSpPr>
        <p:spPr>
          <a:xfrm>
            <a:off x="7789218" y="1947585"/>
            <a:ext cx="60462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id="{D82E2B1C-49CE-43A3-9744-FADCF36649E2}"/>
              </a:ext>
            </a:extLst>
          </p:cNvPr>
          <p:cNvCxnSpPr>
            <a:cxnSpLocks/>
          </p:cNvCxnSpPr>
          <p:nvPr/>
        </p:nvCxnSpPr>
        <p:spPr>
          <a:xfrm>
            <a:off x="7789217" y="2740552"/>
            <a:ext cx="60462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图片 2">
            <a:extLst>
              <a:ext uri="{FF2B5EF4-FFF2-40B4-BE49-F238E27FC236}">
                <a16:creationId xmlns:a16="http://schemas.microsoft.com/office/drawing/2014/main" id="{26175323-3EEC-45E5-8A01-E56F9672A1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1455" y="1505673"/>
            <a:ext cx="1890788" cy="106514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AC778A69-AAF4-4E06-A45B-BA3065B00E92}"/>
              </a:ext>
            </a:extLst>
          </p:cNvPr>
          <p:cNvSpPr/>
          <p:nvPr/>
        </p:nvSpPr>
        <p:spPr>
          <a:xfrm>
            <a:off x="553149" y="2462036"/>
            <a:ext cx="97013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400" b="1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csns</a:t>
            </a:r>
            <a:endParaRPr lang="zh-CN" altLang="en-US" sz="2400" b="1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5BDE74D-B0F3-4F97-AB81-6A4AD1C5F0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07711" y="1506489"/>
            <a:ext cx="1545191" cy="107234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7D03CDDA-229A-4602-A15D-99DE4C119FBC}"/>
              </a:ext>
            </a:extLst>
          </p:cNvPr>
          <p:cNvSpPr/>
          <p:nvPr/>
        </p:nvSpPr>
        <p:spPr>
          <a:xfrm>
            <a:off x="2005553" y="2612605"/>
            <a:ext cx="242889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800" baseline="30000" dirty="0"/>
              <a:t>3</a:t>
            </a:r>
            <a:r>
              <a:rPr lang="zh-CN" altLang="en-US" sz="800" dirty="0"/>
              <a:t>He Tube Position-Sensitive Neutron Detectors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67F6E0B-F668-42D3-A331-967CDE9AC6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50963" y="1552635"/>
            <a:ext cx="1561423" cy="154515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79612D3-B54C-49FA-A82F-AA6B0C6EBD7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5152" y="3095945"/>
            <a:ext cx="2690472" cy="1620909"/>
          </a:xfrm>
          <a:prstGeom prst="rect">
            <a:avLst/>
          </a:prstGeom>
        </p:spPr>
      </p:pic>
      <p:sp>
        <p:nvSpPr>
          <p:cNvPr id="82" name="矩形 81">
            <a:extLst>
              <a:ext uri="{FF2B5EF4-FFF2-40B4-BE49-F238E27FC236}">
                <a16:creationId xmlns:a16="http://schemas.microsoft.com/office/drawing/2014/main" id="{8A799098-10F4-48B7-B8F4-729BBC6D2AE4}"/>
              </a:ext>
            </a:extLst>
          </p:cNvPr>
          <p:cNvSpPr/>
          <p:nvPr/>
        </p:nvSpPr>
        <p:spPr>
          <a:xfrm>
            <a:off x="3515695" y="5291138"/>
            <a:ext cx="356218" cy="573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F04C6559-41C4-412E-A685-9911B3127468}"/>
              </a:ext>
            </a:extLst>
          </p:cNvPr>
          <p:cNvSpPr txBox="1"/>
          <p:nvPr/>
        </p:nvSpPr>
        <p:spPr>
          <a:xfrm>
            <a:off x="3405425" y="5243151"/>
            <a:ext cx="701074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" b="1" dirty="0"/>
              <a:t>Front-end Board</a:t>
            </a:r>
            <a:endParaRPr lang="zh-CN" altLang="en-US" sz="400" b="1" dirty="0"/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539F9B1A-A67C-4839-8E27-8106180D199C}"/>
              </a:ext>
            </a:extLst>
          </p:cNvPr>
          <p:cNvSpPr/>
          <p:nvPr/>
        </p:nvSpPr>
        <p:spPr>
          <a:xfrm>
            <a:off x="3515695" y="5999432"/>
            <a:ext cx="356218" cy="573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C181A4B5-8AED-4579-B607-081BE6310ABF}"/>
              </a:ext>
            </a:extLst>
          </p:cNvPr>
          <p:cNvSpPr txBox="1"/>
          <p:nvPr/>
        </p:nvSpPr>
        <p:spPr>
          <a:xfrm>
            <a:off x="3405425" y="5949414"/>
            <a:ext cx="701074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" b="1" dirty="0"/>
              <a:t>Front-end Board</a:t>
            </a:r>
            <a:endParaRPr lang="zh-CN" altLang="en-US" sz="400" b="1" dirty="0"/>
          </a:p>
        </p:txBody>
      </p:sp>
    </p:spTree>
    <p:extLst>
      <p:ext uri="{BB962C8B-B14F-4D97-AF65-F5344CB8AC3E}">
        <p14:creationId xmlns:p14="http://schemas.microsoft.com/office/powerpoint/2010/main" val="1567611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</TotalTime>
  <Words>115</Words>
  <Application>Microsoft Office PowerPoint</Application>
  <PresentationFormat>宽屏</PresentationFormat>
  <Paragraphs>32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PingFangSC-Regular</vt:lpstr>
      <vt:lpstr>等线</vt:lpstr>
      <vt:lpstr>等线 Light</vt:lpstr>
      <vt:lpstr>Arial</vt:lpstr>
      <vt:lpstr>Arial Black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</dc:creator>
  <cp:lastModifiedBy>n</cp:lastModifiedBy>
  <cp:revision>81</cp:revision>
  <dcterms:created xsi:type="dcterms:W3CDTF">2022-07-29T16:45:31Z</dcterms:created>
  <dcterms:modified xsi:type="dcterms:W3CDTF">2022-08-01T01:55:37Z</dcterms:modified>
</cp:coreProperties>
</file>