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sdx" ContentType="application/vnd.ms-visio.drawing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60" r:id="rId2"/>
    <p:sldId id="262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>
    <p:restoredLeft sz="4580" autoAdjust="0"/>
    <p:restoredTop sz="91945" autoAdjust="0"/>
  </p:normalViewPr>
  <p:slideViewPr>
    <p:cSldViewPr snapToGrid="0">
      <p:cViewPr varScale="1">
        <p:scale>
          <a:sx n="107" d="100"/>
          <a:sy n="107" d="100"/>
        </p:scale>
        <p:origin x="1416" y="102"/>
      </p:cViewPr>
      <p:guideLst/>
    </p:cSldViewPr>
  </p:slideViewPr>
  <p:notesTextViewPr>
    <p:cViewPr>
      <p:scale>
        <a:sx n="300" d="100"/>
        <a:sy n="3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3C24CB-A38F-4403-A33B-A2ACC88339D7}" type="datetimeFigureOut">
              <a:rPr lang="en-US" smtClean="0"/>
              <a:t>7/28/2022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B8401F-C543-4DB4-8887-168159CEEDD4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79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8401F-C543-4DB4-8887-168159CEEDD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79947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B8401F-C543-4DB4-8887-168159CEEDD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350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F56D9AE-E796-409E-A268-3E21684901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692D6A99-A423-406D-B681-3AE19881A3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445C9DB-FE7B-4573-A67C-FE7925206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9907CF02-BC24-4C20-AE64-409B4EA9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885AF13-2E30-46E2-A97A-4CD9AA77D1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245141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8834ECF-D7D2-49A1-98EE-37C9CBAF12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BAD6C74F-3ABF-4D37-B770-91C472E590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A101B2A-194B-41F9-AD64-4F2C797248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AD22CA2-7A95-4F55-BBD3-36AEA2A8B3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BE87139-DC96-474F-8B01-A1E8543BEF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32084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4E04E8F2-B07C-4D75-AAD6-B08060C0B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614A5561-29EB-4858-8D7C-618C0AD352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3704446-D462-4B05-9441-096D562DF6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B873B234-99CA-49A1-8748-AD50A8212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6226F7F-B610-47A7-8B33-7BA2BFC16B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70235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4E02D22-D2C8-4887-9393-AC1E33EB23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04E185E-54B6-4641-AF38-5A5F77BF98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1F0037F-D770-42D8-98AF-730101357E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82BC2493-557D-4251-AD5A-4B053B6BD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1D09B8E-CEC5-4ECB-99A3-56D6079CDB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402696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0EF3A6E-C21E-4336-BBD8-38C6805FD5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017C1E9A-E570-4EC6-84D9-2F76C400AD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04BF951-DB81-49DF-919B-A957E50C4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AEB3595-4C45-4216-876F-3E22D9AD5F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6CBCBC4-0DC2-4065-9D5F-6FF751149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5121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6EDD075-85C8-4116-8FEA-896E00224D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31D0C4CD-76FA-488C-8D29-3166EF9452C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627AC869-D5FA-45C6-8DFD-8BA68A184A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980C8625-96ED-4600-8352-0DD49748A3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74A21F7-DB88-4183-B7B7-15E925DC2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4D7EE331-4826-4B1B-8F9C-D5EB691E9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46257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2BF733C-E692-4A85-94B2-77142F360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55B015F-D03E-49BC-A814-1107282D7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92AB4D16-09F6-4A10-B2FA-3DECA0D5F0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713E8735-1C1C-48C5-9A9B-A0BED780D62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C0D059A7-8EF0-42B7-8235-1AA4B946826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76E8736F-30ED-4F6B-8B8A-F097C6E3C7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C49DF55B-5EAA-4417-8E8B-A30DDF74DF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F1DC4E32-56F7-4906-8199-8C647A9CF1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8164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9B35C71-6627-4E44-9659-254E264A32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936F1E0C-CA44-49D4-92CD-483FC4C87D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F7DDF04B-8A16-4543-AA2E-45387AF959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26CBFAC7-8AF5-4C5E-BD64-9D87F7775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10539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F5F15612-9936-46BD-B6D4-A92290F5CC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FE4DE93C-7A65-4859-9C0A-147B1FC44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75C0F6E3-91B5-4962-9CF5-D3ED61FB6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36689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CD36DE92-8230-4DC5-869F-4A141AA24C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9D704B8-BE49-42DC-8B3D-1932BC961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4AA87098-849B-42FF-9A70-763F0188DC9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060841F5-B18B-4959-9384-85A6935B42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E5BADB7F-88C6-4C5D-A2A3-3496B4A45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A72901FB-EBB2-4762-A453-E39DF2D7EE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69093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BBA9096-1035-4860-8BCE-D9C62B1990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169C97C8-938B-4D95-A6B8-A2E87A14C68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A8D1F5EB-6EE7-4FB6-9B40-DC92EC8F42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1973E793-4FE3-4EC8-AEAA-C757FA63BB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5BAC681-0739-4C77-95B8-92DA6A1DB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7E4CE1CE-24C5-432C-A311-2E492914D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6886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075C8707-8EBC-4C50-9A6F-D615E1D36F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BBD24674-CA3E-452C-A3FD-0F5964B4BD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88C3C46-BE23-43E9-B703-5BCA57D6415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6CE41C-05C4-4FCC-B544-5A6058E46790}" type="datetimeFigureOut">
              <a:rPr lang="es-ES" smtClean="0"/>
              <a:t>28/07/2022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2840F3AA-561C-4038-AC52-A81F87C401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A96A9B40-19F4-4FA6-B43D-07FA265F19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3077B-9498-4F58-A752-33CE8C6AE7F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23859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emf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image" Target="../media/image2.emf"/><Relationship Id="rId9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package" Target="../embeddings/Dibujo_de_Microsoft_Visio1.vsdx"/><Relationship Id="rId10" Type="http://schemas.openxmlformats.org/officeDocument/2006/relationships/image" Target="../media/image4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5">
            <a:extLst>
              <a:ext uri="{FF2B5EF4-FFF2-40B4-BE49-F238E27FC236}">
                <a16:creationId xmlns:a16="http://schemas.microsoft.com/office/drawing/2014/main" xmlns="" id="{5B971C16-8FF1-498F-B6D4-B67CB30E3D86}"/>
              </a:ext>
            </a:extLst>
          </p:cNvPr>
          <p:cNvSpPr txBox="1"/>
          <p:nvPr/>
        </p:nvSpPr>
        <p:spPr>
          <a:xfrm>
            <a:off x="164763" y="98267"/>
            <a:ext cx="11847128" cy="169611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b="1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Application of the IEC61508 standard to carry out the Verification and Validation process of FPGA-based Intelligent Acquisition Systems designed using OpenCL-HLS</a:t>
            </a:r>
          </a:p>
          <a:p>
            <a:pPr algn="ctr"/>
            <a:r>
              <a:rPr lang="es-ES" dirty="0">
                <a:solidFill>
                  <a:schemeClr val="bg1"/>
                </a:solidFill>
              </a:rPr>
              <a:t>A. </a:t>
            </a:r>
            <a:r>
              <a:rPr lang="es-ES" dirty="0" err="1">
                <a:solidFill>
                  <a:schemeClr val="bg1"/>
                </a:solidFill>
              </a:rPr>
              <a:t>Carpeño</a:t>
            </a:r>
            <a:r>
              <a:rPr lang="es-ES" dirty="0">
                <a:solidFill>
                  <a:schemeClr val="bg1"/>
                </a:solidFill>
              </a:rPr>
              <a:t>, M. Ruiz, </a:t>
            </a:r>
            <a:r>
              <a:rPr lang="es-ES" b="1" u="sng" dirty="0">
                <a:solidFill>
                  <a:schemeClr val="bg1"/>
                </a:solidFill>
              </a:rPr>
              <a:t>I. García-</a:t>
            </a:r>
            <a:r>
              <a:rPr lang="es-ES" b="1" u="sng" dirty="0" err="1">
                <a:solidFill>
                  <a:schemeClr val="bg1"/>
                </a:solidFill>
              </a:rPr>
              <a:t>Siguero</a:t>
            </a:r>
            <a:r>
              <a:rPr lang="es-ES" b="1" u="sng" dirty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and E. Barrera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antonio.cruiz@upm.es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</a:rPr>
              <a:t>Instrumentation and Applied Acoustic Research Group, Universidad </a:t>
            </a:r>
            <a:r>
              <a:rPr lang="en-US" sz="1500" dirty="0" err="1">
                <a:solidFill>
                  <a:schemeClr val="bg1"/>
                </a:solidFill>
              </a:rPr>
              <a:t>Politécnica</a:t>
            </a:r>
            <a:r>
              <a:rPr lang="en-US" sz="1500" dirty="0">
                <a:solidFill>
                  <a:schemeClr val="bg1"/>
                </a:solidFill>
              </a:rPr>
              <a:t> de Madrid (UPM), Madrid, Spain</a:t>
            </a:r>
          </a:p>
        </p:txBody>
      </p:sp>
      <p:sp>
        <p:nvSpPr>
          <p:cNvPr id="5" name="CuadroTexto 4"/>
          <p:cNvSpPr txBox="1"/>
          <p:nvPr/>
        </p:nvSpPr>
        <p:spPr>
          <a:xfrm>
            <a:off x="506615" y="2193813"/>
            <a:ext cx="1088416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The use of high-level HDL based on C/C++ in FPGA development is increasing considerable.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The effort required to carry out the V&amp;V process for systems requiring safety compliance is very costly and complicated.</a:t>
            </a:r>
            <a:endParaRPr lang="en-GB" dirty="0"/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There is no specific safety standard fully oriented to systems designed using High-Level Synthesis languages.</a:t>
            </a:r>
          </a:p>
          <a:p>
            <a:pPr marL="285750" indent="-2857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/>
              <a:t>There is no complete control over the HDL auto-generated.</a:t>
            </a:r>
          </a:p>
        </p:txBody>
      </p:sp>
      <p:pic>
        <p:nvPicPr>
          <p:cNvPr id="11" name="Picture 144">
            <a:extLst>
              <a:ext uri="{FF2B5EF4-FFF2-40B4-BE49-F238E27FC236}">
                <a16:creationId xmlns:a16="http://schemas.microsoft.com/office/drawing/2014/main" xmlns="" id="{5B8F6FF6-A50D-424A-920E-EE733CD07F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8600" y="6165963"/>
            <a:ext cx="707666" cy="525680"/>
          </a:xfrm>
          <a:prstGeom prst="rect">
            <a:avLst/>
          </a:prstGeom>
        </p:spPr>
      </p:pic>
      <p:pic>
        <p:nvPicPr>
          <p:cNvPr id="12" name="Picture 229">
            <a:extLst>
              <a:ext uri="{FF2B5EF4-FFF2-40B4-BE49-F238E27FC236}">
                <a16:creationId xmlns:a16="http://schemas.microsoft.com/office/drawing/2014/main" xmlns="" id="{C4C2BEA9-0C1E-436E-8ADF-23CABC8D1F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00950" y="6206872"/>
            <a:ext cx="557212" cy="479350"/>
          </a:xfrm>
          <a:prstGeom prst="rect">
            <a:avLst/>
          </a:prstGeom>
        </p:spPr>
      </p:pic>
      <p:pic>
        <p:nvPicPr>
          <p:cNvPr id="13" name="Imagen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1468" y="6247352"/>
            <a:ext cx="1387254" cy="398390"/>
          </a:xfrm>
          <a:prstGeom prst="rect">
            <a:avLst/>
          </a:prstGeom>
        </p:spPr>
      </p:pic>
      <p:pic>
        <p:nvPicPr>
          <p:cNvPr id="14" name="0 Imagen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691" y="6195837"/>
            <a:ext cx="1291167" cy="465931"/>
          </a:xfrm>
          <a:prstGeom prst="rect">
            <a:avLst/>
          </a:prstGeom>
        </p:spPr>
      </p:pic>
      <p:sp>
        <p:nvSpPr>
          <p:cNvPr id="15" name="Marcador de fecha 19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s-ES" dirty="0" err="1"/>
              <a:t>August</a:t>
            </a:r>
            <a:r>
              <a:rPr lang="es-ES" dirty="0"/>
              <a:t> 2022</a:t>
            </a:r>
          </a:p>
        </p:txBody>
      </p:sp>
      <p:sp>
        <p:nvSpPr>
          <p:cNvPr id="16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s-ES" dirty="0"/>
              <a:t>Ignacio García </a:t>
            </a:r>
            <a:r>
              <a:rPr lang="es-ES" dirty="0" err="1"/>
              <a:t>Siguero</a:t>
            </a:r>
            <a:endParaRPr lang="es-ES" dirty="0"/>
          </a:p>
        </p:txBody>
      </p:sp>
      <p:sp>
        <p:nvSpPr>
          <p:cNvPr id="17" name="Marcador de número de diapositiva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1</a:t>
            </a:fld>
            <a:endParaRPr lang="es-ES" dirty="0"/>
          </a:p>
        </p:txBody>
      </p:sp>
      <p:pic>
        <p:nvPicPr>
          <p:cNvPr id="2050" name="Picture 2" descr="Números aleatorios en Objetive-C/C++ – casderoso.com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651" y="4424939"/>
            <a:ext cx="1262096" cy="475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Flecha derecha 2"/>
          <p:cNvSpPr/>
          <p:nvPr/>
        </p:nvSpPr>
        <p:spPr>
          <a:xfrm>
            <a:off x="2564713" y="4597273"/>
            <a:ext cx="457200" cy="375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Flecha derecha 17"/>
          <p:cNvSpPr/>
          <p:nvPr/>
        </p:nvSpPr>
        <p:spPr>
          <a:xfrm>
            <a:off x="5668140" y="4603230"/>
            <a:ext cx="457200" cy="375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CuadroTexto 3"/>
          <p:cNvSpPr txBox="1"/>
          <p:nvPr/>
        </p:nvSpPr>
        <p:spPr>
          <a:xfrm>
            <a:off x="1224567" y="4767357"/>
            <a:ext cx="10613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400" dirty="0" err="1">
                <a:solidFill>
                  <a:schemeClr val="accent1">
                    <a:lumMod val="50000"/>
                  </a:schemeClr>
                </a:solidFill>
              </a:rPr>
              <a:t>Kernel</a:t>
            </a:r>
            <a:endParaRPr lang="en-US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052" name="Picture 4" descr="Archivo:Vhdl signed adder source.svg - Wikipedia, la enciclopedia libre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6" b="41452"/>
          <a:stretch/>
        </p:blipFill>
        <p:spPr bwMode="auto">
          <a:xfrm>
            <a:off x="3213278" y="4164962"/>
            <a:ext cx="2633235" cy="13420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Resultado de la síntesis: RTL vs Technology Map Viewer - Electronica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541" t="14284" b="7939"/>
          <a:stretch/>
        </p:blipFill>
        <p:spPr bwMode="auto">
          <a:xfrm>
            <a:off x="6297369" y="4277045"/>
            <a:ext cx="2407115" cy="111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Flecha derecha 18"/>
          <p:cNvSpPr/>
          <p:nvPr/>
        </p:nvSpPr>
        <p:spPr>
          <a:xfrm>
            <a:off x="8739091" y="4597272"/>
            <a:ext cx="457200" cy="375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8" name="Picture 10" descr="Place and route results for Bene s network with N = 8. Device: Xilinx... |  Download Scientific Diagram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7366" y="4211958"/>
            <a:ext cx="1612784" cy="118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adroTexto 5"/>
          <p:cNvSpPr txBox="1"/>
          <p:nvPr/>
        </p:nvSpPr>
        <p:spPr>
          <a:xfrm>
            <a:off x="3529445" y="5500294"/>
            <a:ext cx="22631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err="1"/>
              <a:t>Autogenerated</a:t>
            </a:r>
            <a:r>
              <a:rPr lang="es-ES" sz="1400" dirty="0"/>
              <a:t> VHDL</a:t>
            </a:r>
            <a:endParaRPr lang="en-US" sz="1400" dirty="0"/>
          </a:p>
        </p:txBody>
      </p:sp>
      <p:sp>
        <p:nvSpPr>
          <p:cNvPr id="23" name="CuadroTexto 22"/>
          <p:cNvSpPr txBox="1"/>
          <p:nvPr/>
        </p:nvSpPr>
        <p:spPr>
          <a:xfrm>
            <a:off x="7265344" y="5301244"/>
            <a:ext cx="471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RTL</a:t>
            </a:r>
            <a:endParaRPr lang="en-US" sz="1400" dirty="0"/>
          </a:p>
        </p:txBody>
      </p:sp>
      <p:sp>
        <p:nvSpPr>
          <p:cNvPr id="24" name="CuadroTexto 23"/>
          <p:cNvSpPr txBox="1"/>
          <p:nvPr/>
        </p:nvSpPr>
        <p:spPr>
          <a:xfrm>
            <a:off x="9765319" y="5424368"/>
            <a:ext cx="9568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/>
              <a:t>FPGA </a:t>
            </a:r>
            <a:r>
              <a:rPr lang="es-ES" sz="1400" dirty="0" err="1"/>
              <a:t>Map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1975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5029200" y="286702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5" name="Objeto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4270477"/>
              </p:ext>
            </p:extLst>
          </p:nvPr>
        </p:nvGraphicFramePr>
        <p:xfrm>
          <a:off x="5926972" y="2303086"/>
          <a:ext cx="6131677" cy="3639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Visio" r:id="rId5" imgW="6229266" imgH="3686040" progId="Visio.Drawing.15">
                  <p:embed/>
                </p:oleObj>
              </mc:Choice>
              <mc:Fallback>
                <p:oleObj name="Visio" r:id="rId5" imgW="6229266" imgH="3686040" progId="Visio.Drawing.1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26972" y="2303086"/>
                        <a:ext cx="6131677" cy="36393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CuadroTexto 19"/>
          <p:cNvSpPr txBox="1"/>
          <p:nvPr/>
        </p:nvSpPr>
        <p:spPr>
          <a:xfrm>
            <a:off x="466724" y="1952181"/>
            <a:ext cx="523796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work proposes a methodology for V&amp;V based on the requirements recommended by the IEC 61508 standard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Describes how to integrate a set of Third Party tools to assist the V&amp;V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methodology is applicable for Xilinx HLS and Intel OpenCL.</a:t>
            </a:r>
          </a:p>
        </p:txBody>
      </p:sp>
      <p:sp>
        <p:nvSpPr>
          <p:cNvPr id="31" name="Marcador de fecha 19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s-ES"/>
              <a:t>August 2022</a:t>
            </a:r>
          </a:p>
        </p:txBody>
      </p:sp>
      <p:sp>
        <p:nvSpPr>
          <p:cNvPr id="32" name="Marcador de pie de página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r>
              <a:rPr lang="es-ES" dirty="0"/>
              <a:t>Ignacio García </a:t>
            </a:r>
            <a:r>
              <a:rPr lang="es-ES" dirty="0" err="1"/>
              <a:t>Siguero</a:t>
            </a:r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F3077B-9498-4F58-A752-33CE8C6AE7F6}" type="slidenum">
              <a:rPr lang="es-ES" smtClean="0"/>
              <a:t>2</a:t>
            </a:fld>
            <a:endParaRPr lang="es-ES"/>
          </a:p>
        </p:txBody>
      </p:sp>
      <p:sp>
        <p:nvSpPr>
          <p:cNvPr id="15" name="Rectangle 225">
            <a:extLst>
              <a:ext uri="{FF2B5EF4-FFF2-40B4-BE49-F238E27FC236}">
                <a16:creationId xmlns:a16="http://schemas.microsoft.com/office/drawing/2014/main" xmlns="" id="{F750FE93-4DE5-44A2-940A-6F7D403CB260}"/>
              </a:ext>
            </a:extLst>
          </p:cNvPr>
          <p:cNvSpPr/>
          <p:nvPr/>
        </p:nvSpPr>
        <p:spPr>
          <a:xfrm>
            <a:off x="571066" y="4827748"/>
            <a:ext cx="5303261" cy="700833"/>
          </a:xfrm>
          <a:prstGeom prst="rect">
            <a:avLst/>
          </a:prstGeom>
          <a:solidFill>
            <a:schemeClr val="accent1"/>
          </a:solidFill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>
                <a:solidFill>
                  <a:srgbClr val="0000FF"/>
                </a:solidFill>
                <a:latin typeface="Calibri" panose="020F0502020204030204" pitchFamily="34" charset="0"/>
              </a:rPr>
              <a:t>ACKNOWLEDGEMENTS</a:t>
            </a:r>
            <a:endParaRPr lang="en-GB" sz="16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algn="just">
              <a:lnSpc>
                <a:spcPct val="107000"/>
              </a:lnSpc>
              <a:spcAft>
                <a:spcPts val="800"/>
              </a:spcAft>
            </a:pPr>
            <a:r>
              <a:rPr lang="en-US" sz="11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This work was supported under grant PID2019-108377RB-C33 funded by MCIN/AEI/ 10.13039/501100011033</a:t>
            </a:r>
            <a:endParaRPr lang="es-ES" sz="11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7" name="Picture 144">
            <a:extLst>
              <a:ext uri="{FF2B5EF4-FFF2-40B4-BE49-F238E27FC236}">
                <a16:creationId xmlns:a16="http://schemas.microsoft.com/office/drawing/2014/main" xmlns="" id="{5B8F6FF6-A50D-424A-920E-EE733CD07F3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38600" y="6165963"/>
            <a:ext cx="707666" cy="525680"/>
          </a:xfrm>
          <a:prstGeom prst="rect">
            <a:avLst/>
          </a:prstGeom>
        </p:spPr>
      </p:pic>
      <p:pic>
        <p:nvPicPr>
          <p:cNvPr id="19" name="Picture 229">
            <a:extLst>
              <a:ext uri="{FF2B5EF4-FFF2-40B4-BE49-F238E27FC236}">
                <a16:creationId xmlns:a16="http://schemas.microsoft.com/office/drawing/2014/main" xmlns="" id="{C4C2BEA9-0C1E-436E-8ADF-23CABC8D1F3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00950" y="6206872"/>
            <a:ext cx="557212" cy="479350"/>
          </a:xfrm>
          <a:prstGeom prst="rect">
            <a:avLst/>
          </a:prstGeom>
        </p:spPr>
      </p:pic>
      <p:pic>
        <p:nvPicPr>
          <p:cNvPr id="21" name="Imagen 2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171468" y="6247352"/>
            <a:ext cx="1387254" cy="398390"/>
          </a:xfrm>
          <a:prstGeom prst="rect">
            <a:avLst/>
          </a:prstGeom>
        </p:spPr>
      </p:pic>
      <p:pic>
        <p:nvPicPr>
          <p:cNvPr id="23" name="0 Imagen"/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67691" y="6195837"/>
            <a:ext cx="1291167" cy="465931"/>
          </a:xfrm>
          <a:prstGeom prst="rect">
            <a:avLst/>
          </a:prstGeom>
        </p:spPr>
      </p:pic>
      <p:sp>
        <p:nvSpPr>
          <p:cNvPr id="25" name="TextBox 5">
            <a:extLst>
              <a:ext uri="{FF2B5EF4-FFF2-40B4-BE49-F238E27FC236}">
                <a16:creationId xmlns:a16="http://schemas.microsoft.com/office/drawing/2014/main" xmlns="" id="{5B971C16-8FF1-498F-B6D4-B67CB30E3D86}"/>
              </a:ext>
            </a:extLst>
          </p:cNvPr>
          <p:cNvSpPr txBox="1"/>
          <p:nvPr/>
        </p:nvSpPr>
        <p:spPr>
          <a:xfrm>
            <a:off x="164763" y="98267"/>
            <a:ext cx="11847128" cy="1696117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no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600" b="1" dirty="0">
              <a:solidFill>
                <a:schemeClr val="bg1"/>
              </a:solidFill>
            </a:endParaRPr>
          </a:p>
          <a:p>
            <a:pPr algn="ctr"/>
            <a:r>
              <a:rPr lang="en-US" sz="2400" b="1" dirty="0">
                <a:solidFill>
                  <a:schemeClr val="bg1"/>
                </a:solidFill>
              </a:rPr>
              <a:t>Application of the IEC61508 standard to carry out the Verification and Validation process of FPGA-based Intelligent Acquisition Systems designed using OpenCL-HLS</a:t>
            </a:r>
          </a:p>
          <a:p>
            <a:pPr algn="ctr"/>
            <a:r>
              <a:rPr lang="es-ES" dirty="0">
                <a:solidFill>
                  <a:schemeClr val="bg1"/>
                </a:solidFill>
              </a:rPr>
              <a:t>A. </a:t>
            </a:r>
            <a:r>
              <a:rPr lang="es-ES" dirty="0" err="1">
                <a:solidFill>
                  <a:schemeClr val="bg1"/>
                </a:solidFill>
              </a:rPr>
              <a:t>Carpeño</a:t>
            </a:r>
            <a:r>
              <a:rPr lang="es-ES" dirty="0">
                <a:solidFill>
                  <a:schemeClr val="bg1"/>
                </a:solidFill>
              </a:rPr>
              <a:t>, M. Ruiz, </a:t>
            </a:r>
            <a:r>
              <a:rPr lang="es-ES" b="1" u="sng" dirty="0">
                <a:solidFill>
                  <a:schemeClr val="bg1"/>
                </a:solidFill>
              </a:rPr>
              <a:t>I. García-</a:t>
            </a:r>
            <a:r>
              <a:rPr lang="es-ES" b="1" u="sng" dirty="0" err="1">
                <a:solidFill>
                  <a:schemeClr val="bg1"/>
                </a:solidFill>
              </a:rPr>
              <a:t>Siguero</a:t>
            </a:r>
            <a:r>
              <a:rPr lang="es-ES" b="1" u="sng" dirty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and E. Barrera</a:t>
            </a:r>
            <a:endParaRPr lang="en-US" sz="1600" dirty="0">
              <a:solidFill>
                <a:schemeClr val="bg1"/>
              </a:solidFill>
            </a:endParaRPr>
          </a:p>
          <a:p>
            <a:pPr algn="ctr"/>
            <a:r>
              <a:rPr lang="en-US" sz="1600" b="1" dirty="0">
                <a:solidFill>
                  <a:schemeClr val="bg1"/>
                </a:solidFill>
              </a:rPr>
              <a:t>antonio.cruiz@upm.es</a:t>
            </a:r>
          </a:p>
          <a:p>
            <a:pPr algn="ctr"/>
            <a:r>
              <a:rPr lang="en-US" sz="1500" dirty="0">
                <a:solidFill>
                  <a:schemeClr val="bg1"/>
                </a:solidFill>
              </a:rPr>
              <a:t>Instrumentation and Applied Acoustic Research Group, Universidad </a:t>
            </a:r>
            <a:r>
              <a:rPr lang="en-US" sz="1500" dirty="0" err="1">
                <a:solidFill>
                  <a:schemeClr val="bg1"/>
                </a:solidFill>
              </a:rPr>
              <a:t>Politécnica</a:t>
            </a:r>
            <a:r>
              <a:rPr lang="en-US" sz="1500" dirty="0">
                <a:solidFill>
                  <a:schemeClr val="bg1"/>
                </a:solidFill>
              </a:rPr>
              <a:t> de Madrid (UPM), Madrid, Spain</a:t>
            </a:r>
          </a:p>
        </p:txBody>
      </p:sp>
    </p:spTree>
    <p:extLst>
      <p:ext uri="{BB962C8B-B14F-4D97-AF65-F5344CB8AC3E}">
        <p14:creationId xmlns:p14="http://schemas.microsoft.com/office/powerpoint/2010/main" val="2074020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4252</TotalTime>
  <Words>246</Words>
  <Application>Microsoft Office PowerPoint</Application>
  <PresentationFormat>Panorámica</PresentationFormat>
  <Paragraphs>33</Paragraphs>
  <Slides>2</Slides>
  <Notes>2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Tema de Office</vt:lpstr>
      <vt:lpstr>Visio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julian.nieto.valhondo@upm.es</dc:creator>
  <cp:lastModifiedBy>W7QRIO</cp:lastModifiedBy>
  <cp:revision>59</cp:revision>
  <dcterms:created xsi:type="dcterms:W3CDTF">2020-09-30T10:40:08Z</dcterms:created>
  <dcterms:modified xsi:type="dcterms:W3CDTF">2022-07-28T12:32:47Z</dcterms:modified>
</cp:coreProperties>
</file>