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2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CC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933" autoAdjust="0"/>
  </p:normalViewPr>
  <p:slideViewPr>
    <p:cSldViewPr snapToGrid="0">
      <p:cViewPr varScale="1">
        <p:scale>
          <a:sx n="95" d="100"/>
          <a:sy n="95" d="100"/>
        </p:scale>
        <p:origin x="1158" y="90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DFB13-8672-4D93-A62F-7A538E087498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E7470-AA84-4137-ADF9-7544EA4B40C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56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E7470-AA84-4137-ADF9-7544EA4B40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913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E7470-AA84-4137-ADF9-7544EA4B40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89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F56D9AE-E796-409E-A268-3E21684901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692D6A99-A423-406D-B681-3AE19881A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445C9DB-FE7B-4573-A67C-FE7925206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907CF02-BC24-4C20-AE64-409B4EA93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Ignacio García Siguero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885AF13-2E30-46E2-A97A-4CD9AA77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4514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834ECF-D7D2-49A1-98EE-37C9CBAF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BAD6C74F-3ABF-4D37-B770-91C472E590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A101B2A-194B-41F9-AD64-4F2C79724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AD22CA2-7A95-4F55-BBD3-36AEA2A8B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Ignacio García Siguero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BE87139-DC96-474F-8B01-A1E8543BE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2084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4E04E8F2-B07C-4D75-AAD6-B08060C0BC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614A5561-29EB-4858-8D7C-618C0AD352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3704446-D462-4B05-9441-096D562DF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873B234-99CA-49A1-8748-AD50A821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Ignacio García Siguero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6226F7F-B610-47A7-8B33-7BA2BFC16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023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4E02D22-D2C8-4887-9393-AC1E33EB2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04E185E-54B6-4641-AF38-5A5F77BF9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1F0037F-D770-42D8-98AF-730101357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82BC2493-557D-4251-AD5A-4B053B6BD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Ignacio García Siguero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1D09B8E-CEC5-4ECB-99A3-56D6079CD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026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0EF3A6E-C21E-4336-BBD8-38C6805FD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17C1E9A-E570-4EC6-84D9-2F76C400A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04BF951-DB81-49DF-919B-A957E50C4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AEB3595-4C45-4216-876F-3E22D9AD5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Ignacio García Siguero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6CBCBC4-0DC2-4065-9D5F-6FF75114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21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6EDD075-85C8-4116-8FEA-896E00224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1D0C4CD-76FA-488C-8D29-3166EF9452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627AC869-D5FA-45C6-8DFD-8BA68A184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980C8625-96ED-4600-8352-0DD49748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074A21F7-DB88-4183-B7B7-15E925DC2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Ignacio García Siguero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D7EE331-4826-4B1B-8F9C-D5EB691E9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257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2BF733C-E692-4A85-94B2-77142F360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55B015F-D03E-49BC-A814-1107282D7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92AB4D16-09F6-4A10-B2FA-3DECA0D5F0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713E8735-1C1C-48C5-9A9B-A0BED780D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C0D059A7-8EF0-42B7-8235-1AA4B94682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76E8736F-30ED-4F6B-8B8A-F097C6E3C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C49DF55B-5EAA-4417-8E8B-A30DDF74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Ignacio García Siguero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F1DC4E32-56F7-4906-8199-8C647A9CF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64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9B35C71-6627-4E44-9659-254E264A3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936F1E0C-CA44-49D4-92CD-483FC4C87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7DDF04B-8A16-4543-AA2E-45387AF95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Ignacio García Siguero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26CBFAC7-8AF5-4C5E-BD64-9D87F777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105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F5F15612-9936-46BD-B6D4-A92290F5C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FE4DE93C-7A65-4859-9C0A-147B1FC44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Ignacio García Siguero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75C0F6E3-91B5-4962-9CF5-D3ED61FB6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6689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D36DE92-8230-4DC5-869F-4A141AA24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9D704B8-BE49-42DC-8B3D-1932BC961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4AA87098-849B-42FF-9A70-763F0188DC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60841F5-B18B-4959-9384-85A6935B4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E5BADB7F-88C6-4C5D-A2A3-3496B4A45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Ignacio García Siguero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A72901FB-EBB2-4762-A453-E39DF2D7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6909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BBA9096-1035-4860-8BCE-D9C62B199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169C97C8-938B-4D95-A6B8-A2E87A14C6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A8D1F5EB-6EE7-4FB6-9B40-DC92EC8F4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973E793-4FE3-4EC8-AEAA-C757FA63B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5BAC681-0739-4C77-95B8-92DA6A1DB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Ignacio García Siguero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E4CE1CE-24C5-432C-A311-2E492914D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688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075C8707-8EBC-4C50-9A6F-D615E1D36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BBD24674-CA3E-452C-A3FD-0F5964B4B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88C3C46-BE23-43E9-B703-5BCA57D641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August 2022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840F3AA-561C-4038-AC52-A81F87C401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Ignacio García Siguero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96A9B40-19F4-4FA6-B43D-07FA265F19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385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jpeg"/><Relationship Id="rId12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emf"/><Relationship Id="rId5" Type="http://schemas.openxmlformats.org/officeDocument/2006/relationships/image" Target="../media/image3.JPG"/><Relationship Id="rId10" Type="http://schemas.openxmlformats.org/officeDocument/2006/relationships/image" Target="../media/image7.emf"/><Relationship Id="rId4" Type="http://schemas.openxmlformats.org/officeDocument/2006/relationships/image" Target="../media/image2.emf"/><Relationship Id="rId9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emf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>
            <a:extLst>
              <a:ext uri="{FF2B5EF4-FFF2-40B4-BE49-F238E27FC236}">
                <a16:creationId xmlns:a16="http://schemas.microsoft.com/office/drawing/2014/main" xmlns="" id="{5B971C16-8FF1-498F-B6D4-B67CB30E3D86}"/>
              </a:ext>
            </a:extLst>
          </p:cNvPr>
          <p:cNvSpPr txBox="1"/>
          <p:nvPr/>
        </p:nvSpPr>
        <p:spPr>
          <a:xfrm>
            <a:off x="206327" y="142086"/>
            <a:ext cx="11782473" cy="201334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b="1" dirty="0">
              <a:solidFill>
                <a:schemeClr val="bg1"/>
              </a:solidFill>
            </a:endParaRPr>
          </a:p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Verification and Validation of ITER Interlock System Fast Architecture according to IEC 61508 standard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327" y="2274312"/>
            <a:ext cx="2121533" cy="2488053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3937" y="2812660"/>
            <a:ext cx="1576408" cy="1276087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461257" y="2223244"/>
            <a:ext cx="63855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/>
              <a:t>Interlock Fast Architecture based on National Instruments </a:t>
            </a:r>
            <a:r>
              <a:rPr lang="en-US" sz="2000" dirty="0" err="1"/>
              <a:t>CompactRIO</a:t>
            </a:r>
            <a:r>
              <a:rPr lang="en-US" sz="2000" dirty="0"/>
              <a:t> hardware.</a:t>
            </a:r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r>
              <a:rPr lang="en-US" sz="2000" dirty="0"/>
              <a:t>“Double-decker” solution. Two NI9159 chassis running in parallel.</a:t>
            </a:r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r>
              <a:rPr lang="en-US" sz="2000" dirty="0"/>
              <a:t> LabVIEW FPGA as developing tool.</a:t>
            </a:r>
          </a:p>
        </p:txBody>
      </p:sp>
      <p:sp>
        <p:nvSpPr>
          <p:cNvPr id="22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s-ES" dirty="0"/>
              <a:t>Ignacio García </a:t>
            </a:r>
            <a:r>
              <a:rPr lang="es-ES" dirty="0" err="1"/>
              <a:t>Siguero</a:t>
            </a:r>
            <a:endParaRPr lang="es-ES" dirty="0"/>
          </a:p>
        </p:txBody>
      </p:sp>
      <p:sp>
        <p:nvSpPr>
          <p:cNvPr id="20" name="Marcador de fecha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1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44" t="26797" r="17219" b="44491"/>
          <a:stretch/>
        </p:blipFill>
        <p:spPr>
          <a:xfrm>
            <a:off x="1250788" y="4559860"/>
            <a:ext cx="3926540" cy="14845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Archivo:Vhdl signed adder source.svg - Wikipedia, la enciclopedia libre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02" b="41137"/>
          <a:stretch/>
        </p:blipFill>
        <p:spPr bwMode="auto">
          <a:xfrm>
            <a:off x="5964371" y="4346472"/>
            <a:ext cx="3086287" cy="157061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lecha derecha 2"/>
          <p:cNvSpPr/>
          <p:nvPr/>
        </p:nvSpPr>
        <p:spPr>
          <a:xfrm>
            <a:off x="5295184" y="5045007"/>
            <a:ext cx="551330" cy="514257"/>
          </a:xfrm>
          <a:prstGeom prst="rightArrow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echa derecha 14"/>
          <p:cNvSpPr/>
          <p:nvPr/>
        </p:nvSpPr>
        <p:spPr>
          <a:xfrm>
            <a:off x="8953530" y="5045008"/>
            <a:ext cx="551330" cy="514257"/>
          </a:xfrm>
          <a:prstGeom prst="rightArrow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s://www.logolynx.com/images/logolynx/s_63/63d0e3d17da2d6d51abdfedeab08b79c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7701" y="4791699"/>
            <a:ext cx="1050410" cy="104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2048155" y="5917089"/>
            <a:ext cx="2494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LabVIEW</a:t>
            </a:r>
            <a:r>
              <a:rPr lang="es-ES" sz="1400" dirty="0"/>
              <a:t> </a:t>
            </a:r>
            <a:r>
              <a:rPr lang="es-ES" sz="1400" dirty="0" err="1"/>
              <a:t>Graphic</a:t>
            </a:r>
            <a:r>
              <a:rPr lang="es-ES" sz="1400" dirty="0"/>
              <a:t> </a:t>
            </a:r>
            <a:r>
              <a:rPr lang="es-ES" sz="1400" dirty="0" err="1"/>
              <a:t>Code</a:t>
            </a:r>
            <a:r>
              <a:rPr lang="es-ES" sz="1400" dirty="0"/>
              <a:t> (</a:t>
            </a:r>
            <a:r>
              <a:rPr lang="es-ES" sz="1400" dirty="0" err="1"/>
              <a:t>User</a:t>
            </a:r>
            <a:r>
              <a:rPr lang="es-ES" sz="1400" dirty="0"/>
              <a:t>)</a:t>
            </a:r>
            <a:endParaRPr lang="en-US" sz="14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5711007" y="5940299"/>
            <a:ext cx="3793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Autogenerated</a:t>
            </a:r>
            <a:r>
              <a:rPr lang="es-ES" sz="1400" dirty="0"/>
              <a:t> VHDL </a:t>
            </a:r>
            <a:r>
              <a:rPr lang="es-ES" sz="1400" dirty="0" err="1"/>
              <a:t>Code</a:t>
            </a:r>
            <a:r>
              <a:rPr lang="es-ES" sz="1400" dirty="0"/>
              <a:t> (NI and Xilinx </a:t>
            </a:r>
            <a:r>
              <a:rPr lang="es-ES" sz="1400" dirty="0" err="1"/>
              <a:t>tools</a:t>
            </a:r>
            <a:r>
              <a:rPr lang="es-ES" sz="1400" dirty="0"/>
              <a:t>)</a:t>
            </a:r>
            <a:endParaRPr lang="en-US" sz="1400" dirty="0"/>
          </a:p>
        </p:txBody>
      </p:sp>
      <p:sp>
        <p:nvSpPr>
          <p:cNvPr id="24" name="CuadroTexto 23"/>
          <p:cNvSpPr txBox="1"/>
          <p:nvPr/>
        </p:nvSpPr>
        <p:spPr>
          <a:xfrm>
            <a:off x="9570481" y="5882592"/>
            <a:ext cx="1849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NI FPGA </a:t>
            </a:r>
            <a:r>
              <a:rPr lang="es-ES" sz="1400" dirty="0" err="1"/>
              <a:t>programmed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/>
              <p:cNvSpPr txBox="1"/>
              <p:nvPr/>
            </p:nvSpPr>
            <p:spPr>
              <a:xfrm>
                <a:off x="206327" y="1086065"/>
                <a:ext cx="11825653" cy="1091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600" b="1" u="sng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I. García-Siguero</a:t>
                </a:r>
                <a:r>
                  <a:rPr lang="es-ES" sz="16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A. Carpeño</a:t>
                </a:r>
                <a:r>
                  <a:rPr lang="es-ES" sz="16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E. Barrera</a:t>
                </a:r>
                <a:r>
                  <a:rPr lang="es-ES" sz="16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D. Karkinsky</a:t>
                </a:r>
                <a:r>
                  <a:rPr lang="es-ES" sz="16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en-US" sz="1600" dirty="0"/>
                  <a:t>Ignacio-Prieto Diaz</a:t>
                </a:r>
                <a:r>
                  <a:rPr lang="en-US" sz="1600" baseline="50000" dirty="0"/>
                  <a:t>3</a:t>
                </a:r>
                <a:r>
                  <a:rPr lang="en-US" sz="1600" dirty="0"/>
                  <a:t>, </a:t>
                </a:r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and A. Marqueta</a:t>
                </a:r>
                <a:r>
                  <a:rPr lang="es-ES" sz="16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endParaRPr lang="es-ES" sz="16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4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Instrumentation</m:t>
                        </m:r>
                      </m:e>
                    </m:sPre>
                  </m:oMath>
                </a14:m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and Applied Acoustic Research Group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(I2A2), Universidad Politécnica de Madrid, Madrid, </a:t>
                </a:r>
                <a:r>
                  <a:rPr lang="es-ES" sz="14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Spain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;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m:rPr>
                            <m:nor/>
                          </m:rPr>
                          <a:rPr lang="es-ES" sz="14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ITER</m:t>
                        </m:r>
                      </m:e>
                    </m:sPre>
                  </m:oMath>
                </a14:m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Organization, St. Paul-</a:t>
                </a:r>
                <a:r>
                  <a:rPr lang="es-ES" sz="14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lez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-</a:t>
                </a:r>
                <a:r>
                  <a:rPr lang="es-ES" sz="14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Durance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13067 France;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4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nor/>
                          </m:rPr>
                          <a:rPr lang="pt-BR" sz="1400" dirty="0"/>
                          <m:t>F</m:t>
                        </m:r>
                        <m:r>
                          <m:rPr>
                            <m:nor/>
                          </m:rPr>
                          <a:rPr lang="pt-BR" sz="1400" dirty="0"/>
                          <m:t>4</m:t>
                        </m:r>
                        <m:r>
                          <m:rPr>
                            <m:nor/>
                          </m:rPr>
                          <a:rPr lang="pt-BR" sz="1400" dirty="0"/>
                          <m:t>E</m:t>
                        </m:r>
                      </m:e>
                    </m:sPre>
                  </m:oMath>
                </a14:m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pt-BR" sz="1400" dirty="0"/>
                  <a:t>Torres Diagonal Litoral Edificio B3, C/ Josep Pla 2, 08019 Barcelona, Spain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.</a:t>
                </a:r>
              </a:p>
              <a:p>
                <a:pPr algn="ctr"/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Email: </a:t>
                </a:r>
                <a:r>
                  <a:rPr lang="es-ES" sz="1600" u="sng" dirty="0">
                    <a:solidFill>
                      <a:srgbClr val="0070C0"/>
                    </a:solidFill>
                  </a:rPr>
                  <a:t>i.gsiguero@i2a2.upm.es</a:t>
                </a:r>
                <a:endParaRPr lang="en-US" sz="1400" u="sng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CuadroTex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27" y="1086065"/>
                <a:ext cx="11825653" cy="1091389"/>
              </a:xfrm>
              <a:prstGeom prst="rect">
                <a:avLst/>
              </a:prstGeom>
              <a:blipFill rotWithShape="0">
                <a:blip r:embed="rId8"/>
                <a:stretch>
                  <a:fillRect t="-2793" b="-39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Imagen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22698" y="6282966"/>
            <a:ext cx="507935" cy="414615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1784" y="6331562"/>
            <a:ext cx="1239616" cy="355991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22602" y="6306812"/>
            <a:ext cx="1172811" cy="459692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86818" y="6286948"/>
            <a:ext cx="895775" cy="42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75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adroTexto 28"/>
          <p:cNvSpPr txBox="1"/>
          <p:nvPr/>
        </p:nvSpPr>
        <p:spPr>
          <a:xfrm>
            <a:off x="454931" y="2202242"/>
            <a:ext cx="55058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/>
              <a:t>IEC 61508 is developed for HDL, not for high-level synthesis languages or graphical languages.</a:t>
            </a:r>
            <a:endParaRPr lang="es-ES" sz="2000" dirty="0"/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r>
              <a:rPr lang="es-ES" sz="2000" dirty="0"/>
              <a:t>ITER has </a:t>
            </a:r>
            <a:r>
              <a:rPr lang="en-US" sz="2000" dirty="0"/>
              <a:t>the</a:t>
            </a:r>
            <a:r>
              <a:rPr lang="es-ES" sz="2000" dirty="0"/>
              <a:t> </a:t>
            </a:r>
            <a:r>
              <a:rPr lang="en-US" sz="2000" dirty="0"/>
              <a:t>challenge to develop the FA with failure-per-hour similar to IEC61508 SIL-3 (3IL-3).</a:t>
            </a:r>
          </a:p>
          <a:p>
            <a:endParaRPr lang="es-ES" dirty="0"/>
          </a:p>
          <a:p>
            <a:pPr marL="285750" indent="-285750">
              <a:buFontTx/>
              <a:buChar char="-"/>
            </a:pPr>
            <a:r>
              <a:rPr lang="en-US" sz="2000" dirty="0"/>
              <a:t>Verification and Validation process was carried out on a previous developed plant system.</a:t>
            </a:r>
          </a:p>
          <a:p>
            <a:pPr marL="285750" indent="-285750">
              <a:buFontTx/>
              <a:buChar char="-"/>
            </a:pPr>
            <a:endParaRPr lang="es-ES" sz="2000" dirty="0"/>
          </a:p>
          <a:p>
            <a:pPr marL="285750" indent="-285750">
              <a:buFontTx/>
              <a:buChar char="-"/>
            </a:pPr>
            <a:r>
              <a:rPr lang="en-US" sz="2000" dirty="0"/>
              <a:t>Extracting the possibilities and limitations</a:t>
            </a:r>
            <a:r>
              <a:rPr lang="es-ES" sz="2000" dirty="0"/>
              <a:t>.</a:t>
            </a:r>
            <a:endParaRPr lang="en-US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098" y="2274527"/>
            <a:ext cx="5146495" cy="3935211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Ignacio García </a:t>
            </a:r>
            <a:r>
              <a:rPr lang="es-ES" dirty="0" err="1"/>
              <a:t>Siguero</a:t>
            </a:r>
            <a:endParaRPr lang="es-E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 err="1"/>
              <a:t>August</a:t>
            </a:r>
            <a:r>
              <a:rPr lang="es-ES" dirty="0"/>
              <a:t> 2022</a:t>
            </a:r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2</a:t>
            </a:fld>
            <a:endParaRPr lang="es-ES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698" y="6282966"/>
            <a:ext cx="507935" cy="41461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1784" y="6331562"/>
            <a:ext cx="1239616" cy="35599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2602" y="6306812"/>
            <a:ext cx="1172811" cy="45969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6818" y="6286948"/>
            <a:ext cx="895775" cy="421924"/>
          </a:xfrm>
          <a:prstGeom prst="rect">
            <a:avLst/>
          </a:prstGeom>
        </p:spPr>
      </p:pic>
      <p:sp>
        <p:nvSpPr>
          <p:cNvPr id="15" name="TextBox 5">
            <a:extLst>
              <a:ext uri="{FF2B5EF4-FFF2-40B4-BE49-F238E27FC236}">
                <a16:creationId xmlns:a16="http://schemas.microsoft.com/office/drawing/2014/main" xmlns="" id="{5B971C16-8FF1-498F-B6D4-B67CB30E3D86}"/>
              </a:ext>
            </a:extLst>
          </p:cNvPr>
          <p:cNvSpPr txBox="1"/>
          <p:nvPr/>
        </p:nvSpPr>
        <p:spPr>
          <a:xfrm>
            <a:off x="206327" y="142086"/>
            <a:ext cx="11782473" cy="201334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b="1" dirty="0">
              <a:solidFill>
                <a:schemeClr val="bg1"/>
              </a:solidFill>
            </a:endParaRPr>
          </a:p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Verification and Validation of ITER Interlock System Fast Architecture according to IEC 61508 standard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uadroTexto 16"/>
              <p:cNvSpPr txBox="1"/>
              <p:nvPr/>
            </p:nvSpPr>
            <p:spPr>
              <a:xfrm>
                <a:off x="206327" y="1086065"/>
                <a:ext cx="11825653" cy="1091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600" b="1" u="sng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I. García-Siguero</a:t>
                </a:r>
                <a:r>
                  <a:rPr lang="es-ES" sz="16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A. Carpeño</a:t>
                </a:r>
                <a:r>
                  <a:rPr lang="es-ES" sz="16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E. Barrera</a:t>
                </a:r>
                <a:r>
                  <a:rPr lang="es-ES" sz="16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</a:t>
                </a:r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D. Karkinsky</a:t>
                </a:r>
                <a:r>
                  <a:rPr lang="es-ES" sz="16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en-US" sz="1600" dirty="0"/>
                  <a:t>Ignacio-Prieto Diaz</a:t>
                </a:r>
                <a:r>
                  <a:rPr lang="en-US" sz="1600" baseline="50000" dirty="0"/>
                  <a:t>3</a:t>
                </a:r>
                <a:r>
                  <a:rPr lang="en-US" sz="1600" dirty="0"/>
                  <a:t>, </a:t>
                </a:r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and A. Marqueta</a:t>
                </a:r>
                <a:r>
                  <a:rPr lang="es-ES" sz="1600" baseline="50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2</a:t>
                </a:r>
                <a:endParaRPr lang="es-ES" sz="16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Pre>
                      <m:sPrePr>
                        <m:ctrlPr>
                          <a:rPr lang="en-US" sz="1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4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Instrumentation</m:t>
                        </m:r>
                      </m:e>
                    </m:sPre>
                  </m:oMath>
                </a14:m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and Applied Acoustic Research Group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(I2A2), Universidad Politécnica de Madrid, Madrid, </a:t>
                </a:r>
                <a:r>
                  <a:rPr lang="es-ES" sz="14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Spain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;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m:rPr>
                            <m:nor/>
                          </m:rPr>
                          <a:rPr lang="es-ES" sz="14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</a:rPr>
                          <m:t>ITER</m:t>
                        </m:r>
                      </m:e>
                    </m:sPre>
                  </m:oMath>
                </a14:m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Organization, St. Paul-</a:t>
                </a:r>
                <a:r>
                  <a:rPr lang="es-ES" sz="14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lez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-</a:t>
                </a:r>
                <a:r>
                  <a:rPr lang="es-ES" sz="14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Durance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13067 France;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nor/>
                          </m:rPr>
                          <a:rPr lang="pt-BR" sz="1400" dirty="0"/>
                          <m:t>F</m:t>
                        </m:r>
                        <m:r>
                          <m:rPr>
                            <m:nor/>
                          </m:rPr>
                          <a:rPr lang="pt-BR" sz="1400" dirty="0"/>
                          <m:t>4</m:t>
                        </m:r>
                        <m:r>
                          <m:rPr>
                            <m:nor/>
                          </m:rPr>
                          <a:rPr lang="pt-BR" sz="1400" dirty="0"/>
                          <m:t>E</m:t>
                        </m:r>
                      </m:e>
                    </m:sPre>
                  </m:oMath>
                </a14:m>
                <a:r>
                  <a:rPr 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, </a:t>
                </a:r>
                <a:r>
                  <a:rPr lang="pt-BR" sz="1400" dirty="0"/>
                  <a:t>Torres Diagonal Litoral Edificio B3, C/ Josep Pla 2, 08019 Barcelona, Spain</a:t>
                </a:r>
                <a:r>
                  <a:rPr lang="es-E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.</a:t>
                </a:r>
              </a:p>
              <a:p>
                <a:pPr algn="ctr"/>
                <a:r>
                  <a:rPr lang="es-E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Email: </a:t>
                </a:r>
                <a:r>
                  <a:rPr lang="es-ES" sz="1600" u="sng" dirty="0">
                    <a:solidFill>
                      <a:srgbClr val="0070C0"/>
                    </a:solidFill>
                  </a:rPr>
                  <a:t>i.gsiguero@i2a2.upm.es</a:t>
                </a:r>
                <a:endParaRPr lang="en-US" sz="1400" u="sng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7" name="CuadroTex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27" y="1086065"/>
                <a:ext cx="11825653" cy="1091389"/>
              </a:xfrm>
              <a:prstGeom prst="rect">
                <a:avLst/>
              </a:prstGeom>
              <a:blipFill rotWithShape="0">
                <a:blip r:embed="rId8"/>
                <a:stretch>
                  <a:fillRect t="-2793" b="-39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225">
            <a:extLst>
              <a:ext uri="{FF2B5EF4-FFF2-40B4-BE49-F238E27FC236}">
                <a16:creationId xmlns:a16="http://schemas.microsoft.com/office/drawing/2014/main" xmlns="" id="{F750FE93-4DE5-44A2-940A-6F7D403CB260}"/>
              </a:ext>
            </a:extLst>
          </p:cNvPr>
          <p:cNvSpPr/>
          <p:nvPr/>
        </p:nvSpPr>
        <p:spPr>
          <a:xfrm>
            <a:off x="612722" y="5564598"/>
            <a:ext cx="5647999" cy="407804"/>
          </a:xfrm>
          <a:prstGeom prst="rect">
            <a:avLst/>
          </a:prstGeom>
          <a:noFill/>
          <a:ln w="19050"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05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ACKNOWLEDGEMENTS</a:t>
            </a:r>
          </a:p>
          <a:p>
            <a:pPr algn="just" defTabSz="457200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This work was supported under grant PID2019-108377RB-C33 funded by 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MCIN/AEI/10.13039/501100011033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s-E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02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3083</TotalTime>
  <Words>199</Words>
  <Application>Microsoft Office PowerPoint</Application>
  <PresentationFormat>Panorámica</PresentationFormat>
  <Paragraphs>35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julian.nieto.valhondo@upm.es</dc:creator>
  <cp:lastModifiedBy>W7QRIO</cp:lastModifiedBy>
  <cp:revision>61</cp:revision>
  <dcterms:created xsi:type="dcterms:W3CDTF">2020-09-30T10:40:08Z</dcterms:created>
  <dcterms:modified xsi:type="dcterms:W3CDTF">2022-07-28T12:17:46Z</dcterms:modified>
</cp:coreProperties>
</file>