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2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0968" autoAdjust="0"/>
  </p:normalViewPr>
  <p:slideViewPr>
    <p:cSldViewPr snapToGrid="0">
      <p:cViewPr varScale="1">
        <p:scale>
          <a:sx n="79" d="100"/>
          <a:sy n="79" d="100"/>
        </p:scale>
        <p:origin x="17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7B7F7-BC27-43C9-B670-953CD511472E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53293-2A47-4B1C-8D1E-B9617184D2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847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B53293-2A47-4B1C-8D1E-B9617184D2D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691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B53293-2A47-4B1C-8D1E-B9617184D2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384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56D9AE-E796-409E-A268-3E2168490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92D6A99-A423-406D-B681-3AE19881A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45C9DB-FE7B-4573-A67C-FE7925206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7CF02-BC24-4C20-AE64-409B4EA93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85AF13-2E30-46E2-A97A-4CD9AA77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451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834ECF-D7D2-49A1-98EE-37C9CBAF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AD6C74F-3ABF-4D37-B770-91C472E590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101B2A-194B-41F9-AD64-4F2C79724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D22CA2-7A95-4F55-BBD3-36AEA2A8B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E87139-DC96-474F-8B01-A1E8543BE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2084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E04E8F2-B07C-4D75-AAD6-B08060C0BC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14A5561-29EB-4858-8D7C-618C0AD35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704446-D462-4B05-9441-096D562DF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73B234-99CA-49A1-8748-AD50A821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226F7F-B610-47A7-8B33-7BA2BFC16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023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E02D22-D2C8-4887-9393-AC1E33EB2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4E185E-54B6-4641-AF38-5A5F77BF9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1F0037F-D770-42D8-98AF-730101357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BC2493-557D-4251-AD5A-4B053B6BD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D09B8E-CEC5-4ECB-99A3-56D6079CD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026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EF3A6E-C21E-4336-BBD8-38C6805FD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7C1E9A-E570-4EC6-84D9-2F76C400A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4BF951-DB81-49DF-919B-A957E50C4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B3595-4C45-4216-876F-3E22D9AD5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CBCBC4-0DC2-4065-9D5F-6FF75114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21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EDD075-85C8-4116-8FEA-896E00224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D0C4CD-76FA-488C-8D29-3166EF9452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27AC869-D5FA-45C6-8DFD-8BA68A184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0C8625-96ED-4600-8352-0DD49748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74A21F7-DB88-4183-B7B7-15E925DC2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7EE331-4826-4B1B-8F9C-D5EB691E9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25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BF733C-E692-4A85-94B2-77142F360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5B015F-D03E-49BC-A814-1107282D7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2AB4D16-09F6-4A10-B2FA-3DECA0D5F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13E8735-1C1C-48C5-9A9B-A0BED780D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0D059A7-8EF0-42B7-8235-1AA4B94682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6E8736F-30ED-4F6B-8B8A-F097C6E3C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49DF55B-5EAA-4417-8E8B-A30DDF74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1DC4E32-56F7-4906-8199-8C647A9CF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64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B35C71-6627-4E44-9659-254E264A3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36F1E0C-CA44-49D4-92CD-483FC4C87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7DDF04B-8A16-4543-AA2E-45387AF95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6CBFAC7-8AF5-4C5E-BD64-9D87F777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105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5F15612-9936-46BD-B6D4-A92290F5C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E4DE93C-7A65-4859-9C0A-147B1FC44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5C0F6E3-91B5-4962-9CF5-D3ED61FB6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668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36DE92-8230-4DC5-869F-4A141AA24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D704B8-BE49-42DC-8B3D-1932BC961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AA87098-849B-42FF-9A70-763F0188D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60841F5-B18B-4959-9384-85A6935B4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BADB7F-88C6-4C5D-A2A3-3496B4A45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72901FB-EBB2-4762-A453-E39DF2D7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690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BA9096-1035-4860-8BCE-D9C62B199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69C97C8-938B-4D95-A6B8-A2E87A14C6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D1F5EB-6EE7-4FB6-9B40-DC92EC8F4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973E793-4FE3-4EC8-AEAA-C757FA63B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5BAC681-0739-4C77-95B8-92DA6A1DB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E4CE1CE-24C5-432C-A311-2E492914D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688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5C8707-8EBC-4C50-9A6F-D615E1D36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D24674-CA3E-452C-A3FD-0F5964B4B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8C3C46-BE23-43E9-B703-5BCA57D641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CE41C-05C4-4FCC-B544-5A6058E46790}" type="datetimeFigureOut">
              <a:rPr lang="es-ES" smtClean="0"/>
              <a:t>27/07/2022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40F3AA-561C-4038-AC52-A81F87C401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6A9B40-19F4-4FA6-B43D-07FA265F19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3077B-9498-4F58-A752-33CE8C6AE7F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385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.xlsx"/><Relationship Id="rId11" Type="http://schemas.openxmlformats.org/officeDocument/2006/relationships/image" Target="../media/image6.emf"/><Relationship Id="rId5" Type="http://schemas.openxmlformats.org/officeDocument/2006/relationships/image" Target="../media/image9.emf"/><Relationship Id="rId10" Type="http://schemas.openxmlformats.org/officeDocument/2006/relationships/image" Target="../media/image5.emf"/><Relationship Id="rId4" Type="http://schemas.openxmlformats.org/officeDocument/2006/relationships/image" Target="../media/image8.emf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B971C16-8FF1-498F-B6D4-B67CB30E3D86}"/>
              </a:ext>
            </a:extLst>
          </p:cNvPr>
          <p:cNvSpPr txBox="1"/>
          <p:nvPr/>
        </p:nvSpPr>
        <p:spPr>
          <a:xfrm>
            <a:off x="206329" y="142084"/>
            <a:ext cx="11705255" cy="189398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b="1" dirty="0">
              <a:solidFill>
                <a:schemeClr val="bg1"/>
              </a:solidFill>
            </a:endParaRPr>
          </a:p>
          <a:p>
            <a:pPr algn="ctr" defTabSz="914377">
              <a:defRPr/>
            </a:pPr>
            <a:r>
              <a:rPr lang="en-GB" sz="2800" b="1" dirty="0">
                <a:solidFill>
                  <a:prstClr val="white"/>
                </a:solidFill>
                <a:latin typeface="Calibri" panose="020F0502020204030204"/>
              </a:rPr>
              <a:t>Analysis of the portability of a testing exchangeability using a randomized power martingale algorithm in FPGA-based devices</a:t>
            </a:r>
          </a:p>
          <a:p>
            <a:pPr algn="ctr" defTabSz="914377">
              <a:defRPr/>
            </a:pPr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A. </a:t>
            </a:r>
            <a:r>
              <a:rPr lang="en-GB" dirty="0" err="1">
                <a:solidFill>
                  <a:prstClr val="white"/>
                </a:solidFill>
                <a:latin typeface="Calibri" panose="020F0502020204030204"/>
              </a:rPr>
              <a:t>Carpeño</a:t>
            </a:r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(1), M. Ruiz(1), </a:t>
            </a:r>
            <a:r>
              <a:rPr lang="es-ES" dirty="0">
                <a:solidFill>
                  <a:prstClr val="white"/>
                </a:solidFill>
                <a:latin typeface="Calibri" panose="020F0502020204030204"/>
              </a:rPr>
              <a:t>V. Costa(</a:t>
            </a:r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1), D. </a:t>
            </a:r>
            <a:r>
              <a:rPr lang="en-GB" dirty="0" err="1">
                <a:solidFill>
                  <a:prstClr val="white"/>
                </a:solidFill>
                <a:latin typeface="Calibri" panose="020F0502020204030204"/>
              </a:rPr>
              <a:t>Rivilla</a:t>
            </a:r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(1), J. Vega(2),</a:t>
            </a:r>
          </a:p>
          <a:p>
            <a:pPr algn="ctr" defTabSz="914377">
              <a:defRPr/>
            </a:pPr>
            <a:r>
              <a:rPr lang="en-GB" sz="1600" dirty="0">
                <a:solidFill>
                  <a:prstClr val="white"/>
                </a:solidFill>
                <a:latin typeface="Calibri" panose="020F0502020204030204"/>
              </a:rPr>
              <a:t>(1)Instrumentation and Applied Acoustic Research Group. Universidad </a:t>
            </a:r>
            <a:r>
              <a:rPr lang="en-GB" sz="1600" dirty="0" err="1">
                <a:solidFill>
                  <a:prstClr val="white"/>
                </a:solidFill>
                <a:latin typeface="Calibri" panose="020F0502020204030204"/>
              </a:rPr>
              <a:t>Politécnica</a:t>
            </a:r>
            <a:r>
              <a:rPr lang="en-GB" sz="1600" dirty="0">
                <a:solidFill>
                  <a:prstClr val="white"/>
                </a:solidFill>
                <a:latin typeface="Calibri" panose="020F0502020204030204"/>
              </a:rPr>
              <a:t> de Madrid, Spain;   (2)</a:t>
            </a:r>
            <a:r>
              <a:rPr lang="en-GB" sz="1600" dirty="0" err="1">
                <a:solidFill>
                  <a:prstClr val="white"/>
                </a:solidFill>
                <a:latin typeface="Calibri" panose="020F0502020204030204"/>
              </a:rPr>
              <a:t>Laboratorio</a:t>
            </a:r>
            <a:r>
              <a:rPr lang="en-GB" sz="1600" dirty="0">
                <a:solidFill>
                  <a:prstClr val="white"/>
                </a:solidFill>
                <a:latin typeface="Calibri" panose="020F0502020204030204"/>
              </a:rPr>
              <a:t> Nacional de </a:t>
            </a:r>
            <a:r>
              <a:rPr lang="en-GB" sz="1600" dirty="0" err="1">
                <a:solidFill>
                  <a:prstClr val="white"/>
                </a:solidFill>
                <a:latin typeface="Calibri" panose="020F0502020204030204"/>
              </a:rPr>
              <a:t>Fusión</a:t>
            </a:r>
            <a:r>
              <a:rPr lang="en-GB" sz="1600" dirty="0">
                <a:solidFill>
                  <a:prstClr val="white"/>
                </a:solidFill>
                <a:latin typeface="Calibri" panose="020F0502020204030204"/>
              </a:rPr>
              <a:t>. CIEMAT. Madrid (Spain)</a:t>
            </a:r>
            <a:endParaRPr lang="en-US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BF7BAC-7491-4791-9684-A5286C02C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347" y="2704735"/>
            <a:ext cx="3298223" cy="375819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1766BFF-DEFF-4500-9AA5-7E07F369B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091" y="2704614"/>
            <a:ext cx="3030171" cy="3758199"/>
          </a:xfrm>
          <a:prstGeom prst="rect">
            <a:avLst/>
          </a:prstGeom>
        </p:spPr>
      </p:pic>
      <p:pic>
        <p:nvPicPr>
          <p:cNvPr id="8" name="Picture 229">
            <a:extLst>
              <a:ext uri="{FF2B5EF4-FFF2-40B4-BE49-F238E27FC236}">
                <a16:creationId xmlns:a16="http://schemas.microsoft.com/office/drawing/2014/main" id="{0965CD2E-889A-4782-A75F-42EBE7CC0C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203064"/>
            <a:ext cx="750424" cy="645565"/>
          </a:xfrm>
          <a:prstGeom prst="rect">
            <a:avLst/>
          </a:prstGeom>
        </p:spPr>
      </p:pic>
      <p:pic>
        <p:nvPicPr>
          <p:cNvPr id="9" name="Picture 230">
            <a:extLst>
              <a:ext uri="{FF2B5EF4-FFF2-40B4-BE49-F238E27FC236}">
                <a16:creationId xmlns:a16="http://schemas.microsoft.com/office/drawing/2014/main" id="{772E4779-2C25-4A43-A01D-AB3D19EBED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4724" y="6462933"/>
            <a:ext cx="1274805" cy="395067"/>
          </a:xfrm>
          <a:prstGeom prst="rect">
            <a:avLst/>
          </a:prstGeom>
        </p:spPr>
      </p:pic>
      <p:pic>
        <p:nvPicPr>
          <p:cNvPr id="10" name="Picture 144">
            <a:extLst>
              <a:ext uri="{FF2B5EF4-FFF2-40B4-BE49-F238E27FC236}">
                <a16:creationId xmlns:a16="http://schemas.microsoft.com/office/drawing/2014/main" id="{5019832D-3A8A-420A-968C-4F40BFB6C7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300" y="6291186"/>
            <a:ext cx="750424" cy="5574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755B5F-C3D0-43D1-B6BB-AF4A6D4025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59262" y="6291186"/>
            <a:ext cx="2740130" cy="5803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EB47AF-1CBB-4A69-B637-87FE8ED29DCD}"/>
              </a:ext>
            </a:extLst>
          </p:cNvPr>
          <p:cNvSpPr txBox="1"/>
          <p:nvPr/>
        </p:nvSpPr>
        <p:spPr>
          <a:xfrm>
            <a:off x="5908113" y="65022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19754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5741E45-FDA7-47F7-B85F-3ED2BE22F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95" y="2296788"/>
            <a:ext cx="4112128" cy="1846493"/>
          </a:xfrm>
          <a:prstGeom prst="rect">
            <a:avLst/>
          </a:prstGeom>
        </p:spPr>
      </p:pic>
      <p:graphicFrame>
        <p:nvGraphicFramePr>
          <p:cNvPr id="7" name="Table 11">
            <a:extLst>
              <a:ext uri="{FF2B5EF4-FFF2-40B4-BE49-F238E27FC236}">
                <a16:creationId xmlns:a16="http://schemas.microsoft.com/office/drawing/2014/main" id="{782FB563-B770-48CB-8F49-56676E7B2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056878"/>
              </p:ext>
            </p:extLst>
          </p:nvPr>
        </p:nvGraphicFramePr>
        <p:xfrm>
          <a:off x="905823" y="4511819"/>
          <a:ext cx="2776071" cy="1626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5357">
                  <a:extLst>
                    <a:ext uri="{9D8B030D-6E8A-4147-A177-3AD203B41FA5}">
                      <a16:colId xmlns:a16="http://schemas.microsoft.com/office/drawing/2014/main" val="2526356520"/>
                    </a:ext>
                  </a:extLst>
                </a:gridCol>
                <a:gridCol w="925357">
                  <a:extLst>
                    <a:ext uri="{9D8B030D-6E8A-4147-A177-3AD203B41FA5}">
                      <a16:colId xmlns:a16="http://schemas.microsoft.com/office/drawing/2014/main" val="473037684"/>
                    </a:ext>
                  </a:extLst>
                </a:gridCol>
                <a:gridCol w="925357">
                  <a:extLst>
                    <a:ext uri="{9D8B030D-6E8A-4147-A177-3AD203B41FA5}">
                      <a16:colId xmlns:a16="http://schemas.microsoft.com/office/drawing/2014/main" val="3580734587"/>
                    </a:ext>
                  </a:extLst>
                </a:gridCol>
              </a:tblGrid>
              <a:tr h="616436">
                <a:tc>
                  <a:txBody>
                    <a:bodyPr/>
                    <a:lstStyle/>
                    <a:p>
                      <a:pPr algn="ctr"/>
                      <a:endParaRPr lang="en-GB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Xilinx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Intel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2105367"/>
                  </a:ext>
                </a:extLst>
              </a:tr>
              <a:tr h="504924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OpenCL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8129085"/>
                  </a:ext>
                </a:extLst>
              </a:tr>
              <a:tr h="504924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HLS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167942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9BE54A2E-88EB-4F8C-B046-6E6E43B02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2444" y="3079166"/>
            <a:ext cx="3731345" cy="2995230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C22CD49-BB35-A8C5-8B4D-0712975F11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478214"/>
              </p:ext>
            </p:extLst>
          </p:nvPr>
        </p:nvGraphicFramePr>
        <p:xfrm>
          <a:off x="8246310" y="2382132"/>
          <a:ext cx="3846737" cy="2915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6" imgW="4983267" imgH="2873997" progId="Excel.Sheet.12">
                  <p:embed/>
                </p:oleObj>
              </mc:Choice>
              <mc:Fallback>
                <p:oleObj name="Worksheet" r:id="rId6" imgW="4983267" imgH="287399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46310" y="2382132"/>
                        <a:ext cx="3846737" cy="2915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A5E89F7A-CB20-4592-B70C-75E0D3473560}"/>
              </a:ext>
            </a:extLst>
          </p:cNvPr>
          <p:cNvSpPr/>
          <p:nvPr/>
        </p:nvSpPr>
        <p:spPr>
          <a:xfrm>
            <a:off x="8563810" y="6001954"/>
            <a:ext cx="3619608" cy="8536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</a:rPr>
              <a:t>This work was supported under grant PID2019-108377RB-C31 and PID2019-108377RB-C33 funded by MCIN/AEI/ 10.13039/501100011033</a:t>
            </a:r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</a:rPr>
              <a:t> and </a:t>
            </a:r>
            <a:r>
              <a:rPr lang="en-GB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Comunidad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</a:rPr>
              <a:t> de Madrid </a:t>
            </a:r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</a:rPr>
              <a:t>Grant PEJ-2019-AI/TIC-14507.</a:t>
            </a:r>
            <a:endParaRPr lang="en-GB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B25580-AE57-488C-9DD8-0CA56F87D6FF}"/>
              </a:ext>
            </a:extLst>
          </p:cNvPr>
          <p:cNvSpPr/>
          <p:nvPr/>
        </p:nvSpPr>
        <p:spPr>
          <a:xfrm>
            <a:off x="8567903" y="5765800"/>
            <a:ext cx="3619608" cy="255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/>
              <a:t>Acknowledgements</a:t>
            </a:r>
          </a:p>
        </p:txBody>
      </p:sp>
      <p:pic>
        <p:nvPicPr>
          <p:cNvPr id="11" name="Picture 229">
            <a:extLst>
              <a:ext uri="{FF2B5EF4-FFF2-40B4-BE49-F238E27FC236}">
                <a16:creationId xmlns:a16="http://schemas.microsoft.com/office/drawing/2014/main" id="{4E500DCF-89CE-47E3-978E-564384EB3F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203064"/>
            <a:ext cx="750424" cy="645565"/>
          </a:xfrm>
          <a:prstGeom prst="rect">
            <a:avLst/>
          </a:prstGeom>
        </p:spPr>
      </p:pic>
      <p:pic>
        <p:nvPicPr>
          <p:cNvPr id="12" name="Picture 230">
            <a:extLst>
              <a:ext uri="{FF2B5EF4-FFF2-40B4-BE49-F238E27FC236}">
                <a16:creationId xmlns:a16="http://schemas.microsoft.com/office/drawing/2014/main" id="{C5CD0170-F25C-483F-8F58-7A04EB22E0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94724" y="6462933"/>
            <a:ext cx="1274805" cy="395067"/>
          </a:xfrm>
          <a:prstGeom prst="rect">
            <a:avLst/>
          </a:prstGeom>
        </p:spPr>
      </p:pic>
      <p:pic>
        <p:nvPicPr>
          <p:cNvPr id="13" name="Picture 144">
            <a:extLst>
              <a:ext uri="{FF2B5EF4-FFF2-40B4-BE49-F238E27FC236}">
                <a16:creationId xmlns:a16="http://schemas.microsoft.com/office/drawing/2014/main" id="{6D89E633-C978-448C-A6FA-515EFAD8FF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4300" y="6291186"/>
            <a:ext cx="750424" cy="5574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4E5993-C6E8-46B9-8F0D-4F50E5B7B1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2210" y="6302523"/>
            <a:ext cx="2740130" cy="5803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549E2D3-5FBA-4651-9834-3E9FA0A189A1}"/>
              </a:ext>
            </a:extLst>
          </p:cNvPr>
          <p:cNvSpPr txBox="1"/>
          <p:nvPr/>
        </p:nvSpPr>
        <p:spPr>
          <a:xfrm>
            <a:off x="206329" y="142084"/>
            <a:ext cx="11705255" cy="189398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b="1" dirty="0">
              <a:solidFill>
                <a:schemeClr val="bg1"/>
              </a:solidFill>
            </a:endParaRPr>
          </a:p>
          <a:p>
            <a:pPr algn="ctr" defTabSz="914377">
              <a:defRPr/>
            </a:pPr>
            <a:r>
              <a:rPr lang="en-GB" sz="2800" b="1" dirty="0">
                <a:solidFill>
                  <a:prstClr val="white"/>
                </a:solidFill>
                <a:latin typeface="Calibri" panose="020F0502020204030204"/>
              </a:rPr>
              <a:t>Analysis of the portability of a testing exchangeability using a randomized power martingale algorithm in FPGA-based devices</a:t>
            </a:r>
          </a:p>
          <a:p>
            <a:pPr algn="ctr" defTabSz="914377">
              <a:defRPr/>
            </a:pPr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A. </a:t>
            </a:r>
            <a:r>
              <a:rPr lang="en-GB" dirty="0" err="1">
                <a:solidFill>
                  <a:prstClr val="white"/>
                </a:solidFill>
                <a:latin typeface="Calibri" panose="020F0502020204030204"/>
              </a:rPr>
              <a:t>Carpeño</a:t>
            </a:r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(1), M. Ruiz(1), </a:t>
            </a:r>
            <a:r>
              <a:rPr lang="es-ES" dirty="0">
                <a:solidFill>
                  <a:prstClr val="white"/>
                </a:solidFill>
                <a:latin typeface="Calibri" panose="020F0502020204030204"/>
              </a:rPr>
              <a:t>V. Costa(</a:t>
            </a:r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1), D. </a:t>
            </a:r>
            <a:r>
              <a:rPr lang="en-GB" dirty="0" err="1">
                <a:solidFill>
                  <a:prstClr val="white"/>
                </a:solidFill>
                <a:latin typeface="Calibri" panose="020F0502020204030204"/>
              </a:rPr>
              <a:t>Rivilla</a:t>
            </a:r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(1), J. Vega(2),</a:t>
            </a:r>
          </a:p>
          <a:p>
            <a:pPr algn="ctr" defTabSz="914377">
              <a:defRPr/>
            </a:pPr>
            <a:r>
              <a:rPr lang="en-GB" sz="1600" dirty="0">
                <a:solidFill>
                  <a:prstClr val="white"/>
                </a:solidFill>
                <a:latin typeface="Calibri" panose="020F0502020204030204"/>
              </a:rPr>
              <a:t>(1)Instrumentation and Applied Acoustic Research Group. Universidad </a:t>
            </a:r>
            <a:r>
              <a:rPr lang="en-GB" sz="1600" dirty="0" err="1">
                <a:solidFill>
                  <a:prstClr val="white"/>
                </a:solidFill>
                <a:latin typeface="Calibri" panose="020F0502020204030204"/>
              </a:rPr>
              <a:t>Politécnica</a:t>
            </a:r>
            <a:r>
              <a:rPr lang="en-GB" sz="1600" dirty="0">
                <a:solidFill>
                  <a:prstClr val="white"/>
                </a:solidFill>
                <a:latin typeface="Calibri" panose="020F0502020204030204"/>
              </a:rPr>
              <a:t> de Madrid, Spain;   (2)</a:t>
            </a:r>
            <a:r>
              <a:rPr lang="en-GB" sz="1600" dirty="0" err="1">
                <a:solidFill>
                  <a:prstClr val="white"/>
                </a:solidFill>
                <a:latin typeface="Calibri" panose="020F0502020204030204"/>
              </a:rPr>
              <a:t>Laboratorio</a:t>
            </a:r>
            <a:r>
              <a:rPr lang="en-GB" sz="1600" dirty="0">
                <a:solidFill>
                  <a:prstClr val="white"/>
                </a:solidFill>
                <a:latin typeface="Calibri" panose="020F0502020204030204"/>
              </a:rPr>
              <a:t> Nacional de </a:t>
            </a:r>
            <a:r>
              <a:rPr lang="en-GB" sz="1600" dirty="0" err="1">
                <a:solidFill>
                  <a:prstClr val="white"/>
                </a:solidFill>
                <a:latin typeface="Calibri" panose="020F0502020204030204"/>
              </a:rPr>
              <a:t>Fusión</a:t>
            </a:r>
            <a:r>
              <a:rPr lang="en-GB" sz="1600" dirty="0">
                <a:solidFill>
                  <a:prstClr val="white"/>
                </a:solidFill>
                <a:latin typeface="Calibri" panose="020F0502020204030204"/>
              </a:rPr>
              <a:t>. CIEMAT. Madrid (Spain)</a:t>
            </a:r>
            <a:endParaRPr lang="en-US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5BD114-0D9E-42E9-9A2A-6F92A5636BE8}"/>
              </a:ext>
            </a:extLst>
          </p:cNvPr>
          <p:cNvSpPr txBox="1"/>
          <p:nvPr/>
        </p:nvSpPr>
        <p:spPr>
          <a:xfrm>
            <a:off x="5908113" y="65022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740202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1487</TotalTime>
  <Words>193</Words>
  <Application>Microsoft Office PowerPoint</Application>
  <PresentationFormat>Widescreen</PresentationFormat>
  <Paragraphs>21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Worksheet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julian.nieto.valhondo@upm.es</dc:creator>
  <cp:lastModifiedBy>VICTOR COSTA PEREZ</cp:lastModifiedBy>
  <cp:revision>44</cp:revision>
  <dcterms:created xsi:type="dcterms:W3CDTF">2020-09-30T10:40:08Z</dcterms:created>
  <dcterms:modified xsi:type="dcterms:W3CDTF">2022-07-27T08:52:57Z</dcterms:modified>
</cp:coreProperties>
</file>