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7"/>
  </p:notesMasterIdLst>
  <p:sldIdLst>
    <p:sldId id="957" r:id="rId2"/>
    <p:sldId id="517" r:id="rId3"/>
    <p:sldId id="966" r:id="rId4"/>
    <p:sldId id="970" r:id="rId5"/>
    <p:sldId id="963" r:id="rId6"/>
    <p:sldId id="961" r:id="rId7"/>
    <p:sldId id="962" r:id="rId8"/>
    <p:sldId id="965" r:id="rId9"/>
    <p:sldId id="971" r:id="rId10"/>
    <p:sldId id="964" r:id="rId11"/>
    <p:sldId id="943" r:id="rId12"/>
    <p:sldId id="932" r:id="rId13"/>
    <p:sldId id="938" r:id="rId14"/>
    <p:sldId id="972" r:id="rId15"/>
    <p:sldId id="936"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吴 琪" initials="吴" lastIdx="3" clrIdx="0">
    <p:extLst>
      <p:ext uri="{19B8F6BF-5375-455C-9EA6-DF929625EA0E}">
        <p15:presenceInfo xmlns:p15="http://schemas.microsoft.com/office/powerpoint/2012/main" userId="035398d7dfc35be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7E9DD6"/>
    <a:srgbClr val="CFD5EA"/>
    <a:srgbClr val="4472C4"/>
    <a:srgbClr val="FFC000"/>
    <a:srgbClr val="0033CC"/>
    <a:srgbClr val="6699FF"/>
    <a:srgbClr val="014099"/>
  </p:clrMru>
  <p:extLst>
    <p:ext uri="{E76CE94A-603C-4142-B9EB-6D1370010A27}">
      <p14:discardImageEditData xmlns:p14="http://schemas.microsoft.com/office/powerpoint/2010/main" val="1"/>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73" autoAdjust="0"/>
    <p:restoredTop sz="91425" autoAdjust="0"/>
  </p:normalViewPr>
  <p:slideViewPr>
    <p:cSldViewPr snapToGrid="0">
      <p:cViewPr varScale="1">
        <p:scale>
          <a:sx n="80" d="100"/>
          <a:sy n="80" d="100"/>
        </p:scale>
        <p:origin x="1680" y="4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F71900-54BD-4649-80D2-5BFBA3A2B44E}" type="datetimeFigureOut">
              <a:rPr lang="zh-CN" altLang="en-US" smtClean="0"/>
              <a:t>2022/7/28</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C6EBEE-E17F-48C8-8695-CEF62D8EED79}" type="slidenum">
              <a:rPr lang="zh-CN" altLang="en-US" smtClean="0"/>
              <a:t>‹#›</a:t>
            </a:fld>
            <a:endParaRPr lang="zh-CN" altLang="en-US"/>
          </a:p>
        </p:txBody>
      </p:sp>
    </p:spTree>
    <p:extLst>
      <p:ext uri="{BB962C8B-B14F-4D97-AF65-F5344CB8AC3E}">
        <p14:creationId xmlns:p14="http://schemas.microsoft.com/office/powerpoint/2010/main" val="2927529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Time of Flight System is widely used in high energy physics experiments and medical imaging devices. The timing performance is very important for the time of flight system including the fast time resolution and real time. The time of flight system usually contains four parts including the source, the detector, the acquisition system and the timing algorithm. The light source directly affect the timing accuracy. The scintillators used contains the fiber, the glass, the </a:t>
            </a:r>
            <a:r>
              <a:rPr lang="en-US" altLang="zh-CN" dirty="0" err="1"/>
              <a:t>ceremic</a:t>
            </a:r>
            <a:r>
              <a:rPr lang="en-US" altLang="zh-CN" dirty="0"/>
              <a:t> and the </a:t>
            </a:r>
            <a:r>
              <a:rPr lang="en-GB" altLang="zh-CN" b="0" i="0" dirty="0">
                <a:solidFill>
                  <a:srgbClr val="000000"/>
                </a:solidFill>
                <a:effectLst/>
                <a:latin typeface="Roboto" panose="02000000000000000000" pitchFamily="2" charset="0"/>
              </a:rPr>
              <a:t>crystal which are produced with different methods. The have similarities that the light yield is strong and the time performance is relatively slow. The Cherenkov radiation is very fast but the light yield is low. The second part of the time of flight system is the photon detector. The </a:t>
            </a:r>
            <a:r>
              <a:rPr lang="en-GB" altLang="zh-CN" b="0" i="0" dirty="0" err="1">
                <a:solidFill>
                  <a:srgbClr val="000000"/>
                </a:solidFill>
                <a:effectLst/>
                <a:latin typeface="Roboto" panose="02000000000000000000" pitchFamily="2" charset="0"/>
              </a:rPr>
              <a:t>SiPM</a:t>
            </a:r>
            <a:r>
              <a:rPr lang="en-GB" altLang="zh-CN" b="0" i="0" dirty="0">
                <a:solidFill>
                  <a:srgbClr val="000000"/>
                </a:solidFill>
                <a:effectLst/>
                <a:latin typeface="Roboto" panose="02000000000000000000" pitchFamily="2" charset="0"/>
              </a:rPr>
              <a:t> is a compact photon detector which is composed of lots of </a:t>
            </a:r>
            <a:r>
              <a:rPr lang="en-GB" altLang="zh-CN" b="0" i="0" dirty="0" err="1">
                <a:solidFill>
                  <a:srgbClr val="000000"/>
                </a:solidFill>
                <a:effectLst/>
                <a:latin typeface="Roboto" panose="02000000000000000000" pitchFamily="2" charset="0"/>
              </a:rPr>
              <a:t>avanlanche</a:t>
            </a:r>
            <a:r>
              <a:rPr lang="en-GB" altLang="zh-CN" b="0" i="0" dirty="0">
                <a:solidFill>
                  <a:srgbClr val="000000"/>
                </a:solidFill>
                <a:effectLst/>
                <a:latin typeface="Roboto" panose="02000000000000000000" pitchFamily="2" charset="0"/>
              </a:rPr>
              <a:t> photodiodes. The </a:t>
            </a:r>
            <a:r>
              <a:rPr lang="en-GB" altLang="zh-CN" b="0" i="0" dirty="0" err="1">
                <a:solidFill>
                  <a:srgbClr val="000000"/>
                </a:solidFill>
                <a:effectLst/>
                <a:latin typeface="Roboto" panose="02000000000000000000" pitchFamily="2" charset="0"/>
              </a:rPr>
              <a:t>SiPM</a:t>
            </a:r>
            <a:r>
              <a:rPr lang="en-GB" altLang="zh-CN" b="0" i="0" dirty="0">
                <a:solidFill>
                  <a:srgbClr val="000000"/>
                </a:solidFill>
                <a:effectLst/>
                <a:latin typeface="Roboto" panose="02000000000000000000" pitchFamily="2" charset="0"/>
              </a:rPr>
              <a:t> has high QE and its price is usually low. But its performance is greatly affected by the </a:t>
            </a:r>
            <a:r>
              <a:rPr lang="en-GB" altLang="zh-CN" b="0" i="0" dirty="0" err="1">
                <a:solidFill>
                  <a:srgbClr val="000000"/>
                </a:solidFill>
                <a:effectLst/>
                <a:latin typeface="Roboto" panose="02000000000000000000" pitchFamily="2" charset="0"/>
              </a:rPr>
              <a:t>tempareture</a:t>
            </a:r>
            <a:r>
              <a:rPr lang="en-GB" altLang="zh-CN" b="0" i="0" dirty="0">
                <a:solidFill>
                  <a:srgbClr val="000000"/>
                </a:solidFill>
                <a:effectLst/>
                <a:latin typeface="Roboto" panose="02000000000000000000" pitchFamily="2" charset="0"/>
              </a:rPr>
              <a:t> and the noise is high. The MCP is a exquisite multiplication structure which ensures the MCP-PMT</a:t>
            </a:r>
            <a:r>
              <a:rPr lang="zh-CN" altLang="en-US" b="0" i="0" dirty="0">
                <a:solidFill>
                  <a:srgbClr val="000000"/>
                </a:solidFill>
                <a:effectLst/>
                <a:latin typeface="Roboto" panose="02000000000000000000" pitchFamily="2" charset="0"/>
              </a:rPr>
              <a:t> </a:t>
            </a:r>
            <a:r>
              <a:rPr lang="en-US" altLang="zh-CN" b="0" i="0" dirty="0">
                <a:solidFill>
                  <a:srgbClr val="000000"/>
                </a:solidFill>
                <a:effectLst/>
                <a:latin typeface="Roboto" panose="02000000000000000000" pitchFamily="2" charset="0"/>
              </a:rPr>
              <a:t>with</a:t>
            </a:r>
            <a:r>
              <a:rPr lang="zh-CN" altLang="en-US" b="0" i="0" dirty="0">
                <a:solidFill>
                  <a:srgbClr val="000000"/>
                </a:solidFill>
                <a:effectLst/>
                <a:latin typeface="Roboto" panose="02000000000000000000" pitchFamily="2" charset="0"/>
              </a:rPr>
              <a:t> </a:t>
            </a:r>
            <a:r>
              <a:rPr lang="en-US" altLang="zh-CN" b="0" i="0" dirty="0">
                <a:solidFill>
                  <a:srgbClr val="000000"/>
                </a:solidFill>
                <a:effectLst/>
                <a:latin typeface="Roboto" panose="02000000000000000000" pitchFamily="2" charset="0"/>
              </a:rPr>
              <a:t>great time resolution. But the MCP-PMT</a:t>
            </a:r>
            <a:r>
              <a:rPr lang="zh-CN" altLang="en-US" b="0" i="0" dirty="0">
                <a:solidFill>
                  <a:srgbClr val="000000"/>
                </a:solidFill>
                <a:effectLst/>
                <a:latin typeface="Roboto" panose="02000000000000000000" pitchFamily="2" charset="0"/>
              </a:rPr>
              <a:t> </a:t>
            </a:r>
            <a:r>
              <a:rPr lang="en-US" altLang="zh-CN" b="0" i="0" dirty="0">
                <a:solidFill>
                  <a:srgbClr val="000000"/>
                </a:solidFill>
                <a:effectLst/>
                <a:latin typeface="Roboto" panose="02000000000000000000" pitchFamily="2" charset="0"/>
              </a:rPr>
              <a:t>usually has QE of less than 30% and the price is high. At early time, the time-to-digital converter is widely used. It supports the CFD and LED timing method. In recently yeas, the development of the waveform sampling instrument makes it possible to obtain the whole waveform and extract more information. Therefore, more algorithms are also developed. In this report, the algorithms are mainly discussed especially the CNN method.</a:t>
            </a:r>
            <a:endParaRPr lang="zh-CN" altLang="en-US" dirty="0"/>
          </a:p>
        </p:txBody>
      </p:sp>
      <p:sp>
        <p:nvSpPr>
          <p:cNvPr id="4" name="灯片编号占位符 3"/>
          <p:cNvSpPr>
            <a:spLocks noGrp="1"/>
          </p:cNvSpPr>
          <p:nvPr>
            <p:ph type="sldNum" sz="quarter" idx="5"/>
          </p:nvPr>
        </p:nvSpPr>
        <p:spPr/>
        <p:txBody>
          <a:bodyPr/>
          <a:lstStyle/>
          <a:p>
            <a:fld id="{6FC6EBEE-E17F-48C8-8695-CEF62D8EED79}" type="slidenum">
              <a:rPr lang="zh-CN" altLang="en-US" smtClean="0"/>
              <a:t>3</a:t>
            </a:fld>
            <a:endParaRPr lang="zh-CN" altLang="en-US"/>
          </a:p>
        </p:txBody>
      </p:sp>
    </p:spTree>
    <p:extLst>
      <p:ext uri="{BB962C8B-B14F-4D97-AF65-F5344CB8AC3E}">
        <p14:creationId xmlns:p14="http://schemas.microsoft.com/office/powerpoint/2010/main" val="19705581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CNN</a:t>
            </a:r>
            <a:r>
              <a:rPr lang="zh-CN" altLang="en-US" dirty="0"/>
              <a:t>的输入为一对切伦科夫波形幅度构成的二维矩阵，输入到</a:t>
            </a:r>
            <a:r>
              <a:rPr lang="en-US" altLang="zh-CN" dirty="0"/>
              <a:t>CNN</a:t>
            </a:r>
            <a:r>
              <a:rPr lang="zh-CN" altLang="en-US" dirty="0"/>
              <a:t>的四层网络结构中，最终输出定时结果。训练使用的数据集为样管与源近贴采集的</a:t>
            </a:r>
            <a:r>
              <a:rPr lang="en-US" altLang="zh-CN" dirty="0"/>
              <a:t>6000</a:t>
            </a:r>
            <a:r>
              <a:rPr lang="zh-CN" altLang="en-US" dirty="0"/>
              <a:t>组事例，通过对第一个波形做延迟获得不同</a:t>
            </a:r>
            <a:r>
              <a:rPr lang="en-US" altLang="zh-CN" dirty="0"/>
              <a:t>label</a:t>
            </a:r>
            <a:r>
              <a:rPr lang="zh-CN" altLang="en-US" dirty="0"/>
              <a:t>的事例，验证集是另外</a:t>
            </a:r>
            <a:r>
              <a:rPr lang="en-US" altLang="zh-CN" dirty="0"/>
              <a:t>6000</a:t>
            </a:r>
            <a:r>
              <a:rPr lang="zh-CN" altLang="en-US" dirty="0"/>
              <a:t>组符合事例。相关的网络参数也在这里列了出来，目前都是还没优化的结果。</a:t>
            </a:r>
          </a:p>
        </p:txBody>
      </p:sp>
      <p:sp>
        <p:nvSpPr>
          <p:cNvPr id="4" name="灯片编号占位符 3"/>
          <p:cNvSpPr>
            <a:spLocks noGrp="1"/>
          </p:cNvSpPr>
          <p:nvPr>
            <p:ph type="sldNum" sz="quarter" idx="5"/>
          </p:nvPr>
        </p:nvSpPr>
        <p:spPr/>
        <p:txBody>
          <a:bodyPr/>
          <a:lstStyle/>
          <a:p>
            <a:fld id="{6FC6EBEE-E17F-48C8-8695-CEF62D8EED79}" type="slidenum">
              <a:rPr lang="zh-CN" altLang="en-US" smtClean="0"/>
              <a:t>15</a:t>
            </a:fld>
            <a:endParaRPr lang="zh-CN" altLang="en-US"/>
          </a:p>
        </p:txBody>
      </p:sp>
    </p:spTree>
    <p:extLst>
      <p:ext uri="{BB962C8B-B14F-4D97-AF65-F5344CB8AC3E}">
        <p14:creationId xmlns:p14="http://schemas.microsoft.com/office/powerpoint/2010/main" val="2412315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Lets begin from the formation of the PMT</a:t>
            </a:r>
            <a:r>
              <a:rPr lang="zh-CN" altLang="en-US" dirty="0"/>
              <a:t> </a:t>
            </a:r>
            <a:r>
              <a:rPr lang="en-US" altLang="zh-CN" dirty="0"/>
              <a:t>waveform. The hit time of the photons is convolved with the SPE</a:t>
            </a:r>
            <a:r>
              <a:rPr lang="zh-CN" altLang="en-US" dirty="0"/>
              <a:t> </a:t>
            </a:r>
            <a:r>
              <a:rPr lang="en-US" altLang="zh-CN" dirty="0"/>
              <a:t>template,</a:t>
            </a:r>
            <a:r>
              <a:rPr lang="zh-CN" altLang="en-US" dirty="0"/>
              <a:t> </a:t>
            </a:r>
            <a:r>
              <a:rPr lang="en-US" altLang="zh-CN" dirty="0"/>
              <a:t>and</a:t>
            </a:r>
            <a:r>
              <a:rPr lang="zh-CN" altLang="en-US" dirty="0"/>
              <a:t> </a:t>
            </a:r>
            <a:r>
              <a:rPr lang="en-US" altLang="zh-CN" dirty="0"/>
              <a:t>then</a:t>
            </a:r>
            <a:r>
              <a:rPr lang="zh-CN" altLang="en-US" dirty="0"/>
              <a:t> </a:t>
            </a:r>
            <a:r>
              <a:rPr lang="en-US" altLang="zh-CN" dirty="0"/>
              <a:t>convolved</a:t>
            </a:r>
            <a:r>
              <a:rPr lang="zh-CN" altLang="en-US" dirty="0"/>
              <a:t> </a:t>
            </a:r>
            <a:r>
              <a:rPr lang="en-US" altLang="zh-CN" dirty="0"/>
              <a:t>with</a:t>
            </a:r>
            <a:r>
              <a:rPr lang="zh-CN" altLang="en-US" dirty="0"/>
              <a:t> </a:t>
            </a:r>
            <a:r>
              <a:rPr lang="en-US" altLang="zh-CN" dirty="0"/>
              <a:t>the</a:t>
            </a:r>
            <a:r>
              <a:rPr lang="zh-CN" altLang="en-US" dirty="0"/>
              <a:t> </a:t>
            </a:r>
            <a:r>
              <a:rPr lang="en-US" altLang="zh-CN" dirty="0"/>
              <a:t>noise</a:t>
            </a:r>
            <a:r>
              <a:rPr lang="zh-CN" altLang="en-US" dirty="0"/>
              <a:t> </a:t>
            </a:r>
            <a:r>
              <a:rPr lang="en-US" altLang="zh-CN" dirty="0"/>
              <a:t>waveform.</a:t>
            </a:r>
            <a:r>
              <a:rPr lang="zh-CN" altLang="en-US" dirty="0"/>
              <a:t> </a:t>
            </a:r>
            <a:r>
              <a:rPr lang="en-US" altLang="zh-CN" dirty="0"/>
              <a:t>The</a:t>
            </a:r>
            <a:r>
              <a:rPr lang="zh-CN" altLang="en-US" dirty="0"/>
              <a:t> </a:t>
            </a:r>
            <a:r>
              <a:rPr lang="en-US" altLang="zh-CN" dirty="0"/>
              <a:t>simulated PMT waveform is obtained. What we are going to do in the timing process is to locate the original time point from the waveform. There are several elements which affect the final timing performance. The amplitude fluctuation of the waveform can be corrected with the CFD method. The noise effect can be corrected with the pre template fitting. But the LED, CFD</a:t>
            </a:r>
            <a:r>
              <a:rPr lang="zh-CN" altLang="en-US" dirty="0"/>
              <a:t> </a:t>
            </a:r>
            <a:r>
              <a:rPr lang="en-US" altLang="zh-CN" dirty="0"/>
              <a:t>and</a:t>
            </a:r>
            <a:r>
              <a:rPr lang="zh-CN" altLang="en-US" dirty="0"/>
              <a:t> </a:t>
            </a:r>
            <a:r>
              <a:rPr lang="en-US" altLang="zh-CN" dirty="0"/>
              <a:t>the</a:t>
            </a:r>
            <a:r>
              <a:rPr lang="zh-CN" altLang="en-US" dirty="0"/>
              <a:t> </a:t>
            </a:r>
            <a:r>
              <a:rPr lang="en-US" altLang="zh-CN" dirty="0"/>
              <a:t>template</a:t>
            </a:r>
            <a:r>
              <a:rPr lang="zh-CN" altLang="en-US" dirty="0"/>
              <a:t> </a:t>
            </a:r>
            <a:r>
              <a:rPr lang="en-US" altLang="zh-CN" dirty="0"/>
              <a:t>fitting</a:t>
            </a:r>
            <a:r>
              <a:rPr lang="zh-CN" altLang="en-US" dirty="0"/>
              <a:t> </a:t>
            </a:r>
            <a:r>
              <a:rPr lang="en-US" altLang="zh-CN" dirty="0"/>
              <a:t>can</a:t>
            </a:r>
            <a:r>
              <a:rPr lang="zh-CN" altLang="en-US" dirty="0"/>
              <a:t> </a:t>
            </a:r>
            <a:r>
              <a:rPr lang="en-US" altLang="zh-CN" dirty="0"/>
              <a:t>not improve the instinct jitter from the PMT. The CNN</a:t>
            </a:r>
            <a:r>
              <a:rPr lang="zh-CN" altLang="en-US" dirty="0"/>
              <a:t> </a:t>
            </a:r>
            <a:r>
              <a:rPr lang="en-US" altLang="zh-CN" dirty="0"/>
              <a:t>method is expected to furtherly improve the time resolution.</a:t>
            </a:r>
            <a:endParaRPr lang="zh-CN" altLang="en-US" dirty="0"/>
          </a:p>
        </p:txBody>
      </p:sp>
      <p:sp>
        <p:nvSpPr>
          <p:cNvPr id="4" name="灯片编号占位符 3"/>
          <p:cNvSpPr>
            <a:spLocks noGrp="1"/>
          </p:cNvSpPr>
          <p:nvPr>
            <p:ph type="sldNum" sz="quarter" idx="5"/>
          </p:nvPr>
        </p:nvSpPr>
        <p:spPr/>
        <p:txBody>
          <a:bodyPr/>
          <a:lstStyle/>
          <a:p>
            <a:fld id="{6FC6EBEE-E17F-48C8-8695-CEF62D8EED79}" type="slidenum">
              <a:rPr lang="zh-CN" altLang="en-US" smtClean="0"/>
              <a:t>5</a:t>
            </a:fld>
            <a:endParaRPr lang="zh-CN" altLang="en-US"/>
          </a:p>
        </p:txBody>
      </p:sp>
    </p:spTree>
    <p:extLst>
      <p:ext uri="{BB962C8B-B14F-4D97-AF65-F5344CB8AC3E}">
        <p14:creationId xmlns:p14="http://schemas.microsoft.com/office/powerpoint/2010/main" val="23081458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Cherenkov radiation detection system built in our laboratory is different from the typical system. The window of the FPMT is used as the Cherenkov radiator and a sodium 22 is used as the radioactive source. The two FPMTs used has RT</a:t>
            </a:r>
            <a:r>
              <a:rPr lang="zh-CN" altLang="en-US" dirty="0"/>
              <a:t> </a:t>
            </a:r>
            <a:r>
              <a:rPr lang="en-US" altLang="zh-CN" dirty="0"/>
              <a:t>of</a:t>
            </a:r>
            <a:r>
              <a:rPr lang="zh-CN" altLang="en-US" dirty="0"/>
              <a:t> </a:t>
            </a:r>
            <a:r>
              <a:rPr lang="en-US" altLang="zh-CN" dirty="0"/>
              <a:t>around</a:t>
            </a:r>
            <a:r>
              <a:rPr lang="zh-CN" altLang="en-US" dirty="0"/>
              <a:t> </a:t>
            </a:r>
            <a:r>
              <a:rPr lang="en-US" altLang="zh-CN" dirty="0"/>
              <a:t>100</a:t>
            </a:r>
            <a:r>
              <a:rPr lang="zh-CN" altLang="en-US" dirty="0"/>
              <a:t> </a:t>
            </a:r>
            <a:r>
              <a:rPr lang="en-US" altLang="zh-CN" dirty="0" err="1"/>
              <a:t>ps</a:t>
            </a:r>
            <a:r>
              <a:rPr lang="en-US" altLang="zh-CN" dirty="0"/>
              <a:t> and TTS of around 45 ps. The output waveforms are recorded with the oscilloscope whose sampling rate is 20GSa/s and </a:t>
            </a:r>
            <a:r>
              <a:rPr lang="en-US" altLang="zh-CN" dirty="0" err="1"/>
              <a:t>BandWidth</a:t>
            </a:r>
            <a:r>
              <a:rPr lang="en-US" altLang="zh-CN" dirty="0"/>
              <a:t> is 4G.</a:t>
            </a:r>
            <a:endParaRPr lang="zh-CN" altLang="en-US" dirty="0"/>
          </a:p>
        </p:txBody>
      </p:sp>
      <p:sp>
        <p:nvSpPr>
          <p:cNvPr id="4" name="灯片编号占位符 3"/>
          <p:cNvSpPr>
            <a:spLocks noGrp="1"/>
          </p:cNvSpPr>
          <p:nvPr>
            <p:ph type="sldNum" sz="quarter" idx="5"/>
          </p:nvPr>
        </p:nvSpPr>
        <p:spPr/>
        <p:txBody>
          <a:bodyPr/>
          <a:lstStyle/>
          <a:p>
            <a:fld id="{6FC6EBEE-E17F-48C8-8695-CEF62D8EED79}" type="slidenum">
              <a:rPr lang="zh-CN" altLang="en-US" smtClean="0"/>
              <a:t>6</a:t>
            </a:fld>
            <a:endParaRPr lang="zh-CN" altLang="en-US"/>
          </a:p>
        </p:txBody>
      </p:sp>
    </p:spTree>
    <p:extLst>
      <p:ext uri="{BB962C8B-B14F-4D97-AF65-F5344CB8AC3E}">
        <p14:creationId xmlns:p14="http://schemas.microsoft.com/office/powerpoint/2010/main" val="4207781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In this system, there are two ways from FPMTs to interact with gamma. The first is the Cherenkov radiation in the window which does not necessarily occur in a coincidence instance. The second is the ionization process in the lead glass MCPs. Since the leading edge of the waveform is used from timing, there should be four components in the Time difference distribution. the t1 or t2 minus the t3 or t4;</a:t>
            </a:r>
            <a:endParaRPr lang="zh-CN" altLang="en-US" dirty="0"/>
          </a:p>
        </p:txBody>
      </p:sp>
      <p:sp>
        <p:nvSpPr>
          <p:cNvPr id="4" name="灯片编号占位符 3"/>
          <p:cNvSpPr>
            <a:spLocks noGrp="1"/>
          </p:cNvSpPr>
          <p:nvPr>
            <p:ph type="sldNum" sz="quarter" idx="5"/>
          </p:nvPr>
        </p:nvSpPr>
        <p:spPr/>
        <p:txBody>
          <a:bodyPr/>
          <a:lstStyle/>
          <a:p>
            <a:fld id="{6FC6EBEE-E17F-48C8-8695-CEF62D8EED79}" type="slidenum">
              <a:rPr lang="zh-CN" altLang="en-US" smtClean="0"/>
              <a:t>7</a:t>
            </a:fld>
            <a:endParaRPr lang="zh-CN" altLang="en-US"/>
          </a:p>
        </p:txBody>
      </p:sp>
    </p:spTree>
    <p:extLst>
      <p:ext uri="{BB962C8B-B14F-4D97-AF65-F5344CB8AC3E}">
        <p14:creationId xmlns:p14="http://schemas.microsoft.com/office/powerpoint/2010/main" val="2291509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In the real time difference distribution  obtained with CFD. Three gaussian </a:t>
            </a:r>
            <a:r>
              <a:rPr lang="en-US" altLang="zh-CN" dirty="0" err="1"/>
              <a:t>fucntions</a:t>
            </a:r>
            <a:r>
              <a:rPr lang="en-US" altLang="zh-CN" dirty="0"/>
              <a:t> are used to fit the data and respectively correspond to the four components </a:t>
            </a:r>
            <a:r>
              <a:rPr lang="en-US" altLang="zh-CN" dirty="0" err="1"/>
              <a:t>metioned</a:t>
            </a:r>
            <a:r>
              <a:rPr lang="en-US" altLang="zh-CN" dirty="0"/>
              <a:t> before. Though the sigma of all three gaussian are bellow 50 </a:t>
            </a:r>
            <a:r>
              <a:rPr lang="en-US" altLang="zh-CN" dirty="0" err="1"/>
              <a:t>ps</a:t>
            </a:r>
            <a:r>
              <a:rPr lang="en-US" altLang="zh-CN" dirty="0"/>
              <a:t>, the global standard deviation is 70 </a:t>
            </a:r>
            <a:r>
              <a:rPr lang="en-US" altLang="zh-CN" dirty="0" err="1"/>
              <a:t>ps</a:t>
            </a:r>
            <a:r>
              <a:rPr lang="en-US" altLang="zh-CN" dirty="0"/>
              <a:t>, which </a:t>
            </a:r>
            <a:r>
              <a:rPr lang="en-US" altLang="zh-CN" dirty="0" err="1"/>
              <a:t>measn</a:t>
            </a:r>
            <a:r>
              <a:rPr lang="en-US" altLang="zh-CN" dirty="0"/>
              <a:t> the time resolution is greatly worsen when different parts of PMT contribute at the same time. In order to make comparison with the CNN method, the threshold of the CFD method is optimized and the best TTS is 57 ps.</a:t>
            </a:r>
            <a:endParaRPr lang="zh-CN" altLang="en-US" dirty="0"/>
          </a:p>
        </p:txBody>
      </p:sp>
      <p:sp>
        <p:nvSpPr>
          <p:cNvPr id="4" name="灯片编号占位符 3"/>
          <p:cNvSpPr>
            <a:spLocks noGrp="1"/>
          </p:cNvSpPr>
          <p:nvPr>
            <p:ph type="sldNum" sz="quarter" idx="5"/>
          </p:nvPr>
        </p:nvSpPr>
        <p:spPr/>
        <p:txBody>
          <a:bodyPr/>
          <a:lstStyle/>
          <a:p>
            <a:fld id="{6FC6EBEE-E17F-48C8-8695-CEF62D8EED79}" type="slidenum">
              <a:rPr lang="zh-CN" altLang="en-US" smtClean="0"/>
              <a:t>8</a:t>
            </a:fld>
            <a:endParaRPr lang="zh-CN" altLang="en-US"/>
          </a:p>
        </p:txBody>
      </p:sp>
    </p:spTree>
    <p:extLst>
      <p:ext uri="{BB962C8B-B14F-4D97-AF65-F5344CB8AC3E}">
        <p14:creationId xmlns:p14="http://schemas.microsoft.com/office/powerpoint/2010/main" val="15858963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This figure gives the structure of the CNN-based model. The input is a paired waveform. After four layers of convolution, the output is the time difference obtained with the CNN model. In order to obtained the trained dataset with different labels. 6000 paired waveform with 0 time difference are obtained.  The waveform is delayed from -480 </a:t>
            </a:r>
            <a:r>
              <a:rPr lang="en-US" altLang="zh-CN" dirty="0" err="1"/>
              <a:t>ps</a:t>
            </a:r>
            <a:r>
              <a:rPr lang="en-US" altLang="zh-CN" dirty="0"/>
              <a:t> to 590 </a:t>
            </a:r>
            <a:r>
              <a:rPr lang="en-US" altLang="zh-CN" dirty="0" err="1"/>
              <a:t>ps</a:t>
            </a:r>
            <a:r>
              <a:rPr lang="en-US" altLang="zh-CN" dirty="0"/>
              <a:t> at 10 </a:t>
            </a:r>
            <a:r>
              <a:rPr lang="en-US" altLang="zh-CN" dirty="0" err="1"/>
              <a:t>ps</a:t>
            </a:r>
            <a:r>
              <a:rPr lang="en-US" altLang="zh-CN" dirty="0"/>
              <a:t> interval. The delaying is feasible here </a:t>
            </a:r>
            <a:r>
              <a:rPr lang="en-US" altLang="zh-CN" dirty="0" err="1"/>
              <a:t>becaused</a:t>
            </a:r>
            <a:r>
              <a:rPr lang="en-US" altLang="zh-CN" dirty="0"/>
              <a:t> the shape of the waveform does not change with the time difference. The detailed CNN parameters are given at the right side. The learning rate is fixed to 0.0001. The loss function is the MS</a:t>
            </a:r>
            <a:endParaRPr lang="zh-CN" altLang="en-US" dirty="0"/>
          </a:p>
        </p:txBody>
      </p:sp>
      <p:sp>
        <p:nvSpPr>
          <p:cNvPr id="4" name="灯片编号占位符 3"/>
          <p:cNvSpPr>
            <a:spLocks noGrp="1"/>
          </p:cNvSpPr>
          <p:nvPr>
            <p:ph type="sldNum" sz="quarter" idx="5"/>
          </p:nvPr>
        </p:nvSpPr>
        <p:spPr/>
        <p:txBody>
          <a:bodyPr/>
          <a:lstStyle/>
          <a:p>
            <a:fld id="{6FC6EBEE-E17F-48C8-8695-CEF62D8EED79}" type="slidenum">
              <a:rPr lang="zh-CN" altLang="en-US" smtClean="0"/>
              <a:t>10</a:t>
            </a:fld>
            <a:endParaRPr lang="zh-CN" altLang="en-US"/>
          </a:p>
        </p:txBody>
      </p:sp>
    </p:spTree>
    <p:extLst>
      <p:ext uri="{BB962C8B-B14F-4D97-AF65-F5344CB8AC3E}">
        <p14:creationId xmlns:p14="http://schemas.microsoft.com/office/powerpoint/2010/main" val="2094624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timing results show that the CNN</a:t>
            </a:r>
            <a:r>
              <a:rPr lang="zh-CN" altLang="en-US" dirty="0"/>
              <a:t> </a:t>
            </a:r>
            <a:r>
              <a:rPr lang="en-US" altLang="zh-CN" dirty="0"/>
              <a:t>has</a:t>
            </a:r>
            <a:r>
              <a:rPr lang="zh-CN" altLang="en-US" dirty="0"/>
              <a:t> </a:t>
            </a:r>
            <a:r>
              <a:rPr lang="en-US" altLang="zh-CN" dirty="0"/>
              <a:t>nearly 50% of improvement compared with the optimized CFD. The distribution proves the CNN</a:t>
            </a:r>
            <a:r>
              <a:rPr lang="zh-CN" altLang="en-US" dirty="0"/>
              <a:t> </a:t>
            </a:r>
            <a:r>
              <a:rPr lang="en-US" altLang="zh-CN" dirty="0"/>
              <a:t>successfully</a:t>
            </a:r>
            <a:r>
              <a:rPr lang="zh-CN" altLang="en-US" dirty="0"/>
              <a:t> </a:t>
            </a:r>
            <a:r>
              <a:rPr lang="en-US" altLang="zh-CN" dirty="0"/>
              <a:t>corrects</a:t>
            </a:r>
            <a:r>
              <a:rPr lang="zh-CN" altLang="en-US" dirty="0"/>
              <a:t> </a:t>
            </a:r>
            <a:r>
              <a:rPr lang="en-US" altLang="zh-CN" dirty="0"/>
              <a:t>the</a:t>
            </a:r>
            <a:r>
              <a:rPr lang="zh-CN" altLang="en-US" dirty="0"/>
              <a:t> </a:t>
            </a:r>
            <a:r>
              <a:rPr lang="en-US" altLang="zh-CN" dirty="0"/>
              <a:t>side</a:t>
            </a:r>
            <a:r>
              <a:rPr lang="zh-CN" altLang="en-US" dirty="0"/>
              <a:t> </a:t>
            </a:r>
            <a:r>
              <a:rPr lang="en-US" altLang="zh-CN" dirty="0"/>
              <a:t>peaks</a:t>
            </a:r>
            <a:r>
              <a:rPr lang="zh-CN" altLang="en-US" dirty="0"/>
              <a:t> </a:t>
            </a:r>
            <a:r>
              <a:rPr lang="en-US" altLang="zh-CN" dirty="0"/>
              <a:t>to</a:t>
            </a:r>
            <a:r>
              <a:rPr lang="zh-CN" altLang="en-US" dirty="0"/>
              <a:t> </a:t>
            </a:r>
            <a:r>
              <a:rPr lang="en-US" altLang="zh-CN" dirty="0"/>
              <a:t>the</a:t>
            </a:r>
            <a:r>
              <a:rPr lang="zh-CN" altLang="en-US" dirty="0"/>
              <a:t> </a:t>
            </a:r>
            <a:r>
              <a:rPr lang="en-US" altLang="zh-CN" dirty="0"/>
              <a:t>middle.</a:t>
            </a:r>
            <a:endParaRPr lang="zh-CN" altLang="en-US" dirty="0"/>
          </a:p>
        </p:txBody>
      </p:sp>
      <p:sp>
        <p:nvSpPr>
          <p:cNvPr id="4" name="灯片编号占位符 3"/>
          <p:cNvSpPr>
            <a:spLocks noGrp="1"/>
          </p:cNvSpPr>
          <p:nvPr>
            <p:ph type="sldNum" sz="quarter" idx="5"/>
          </p:nvPr>
        </p:nvSpPr>
        <p:spPr/>
        <p:txBody>
          <a:bodyPr/>
          <a:lstStyle/>
          <a:p>
            <a:fld id="{6FC6EBEE-E17F-48C8-8695-CEF62D8EED79}" type="slidenum">
              <a:rPr lang="zh-CN" altLang="en-US" smtClean="0"/>
              <a:t>11</a:t>
            </a:fld>
            <a:endParaRPr lang="zh-CN" altLang="en-US"/>
          </a:p>
        </p:txBody>
      </p:sp>
    </p:spTree>
    <p:extLst>
      <p:ext uri="{BB962C8B-B14F-4D97-AF65-F5344CB8AC3E}">
        <p14:creationId xmlns:p14="http://schemas.microsoft.com/office/powerpoint/2010/main" val="14031479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For the six groups whose labels are among the trained labels, the CNN shows uniform, precise and accurate time resolution. The accuracy is around 5 </a:t>
            </a:r>
            <a:r>
              <a:rPr lang="en-US" altLang="zh-CN" dirty="0" err="1"/>
              <a:t>ps</a:t>
            </a:r>
            <a:r>
              <a:rPr lang="en-US" altLang="zh-CN" dirty="0"/>
              <a:t> and the timing precision are all bellow 30 ps.</a:t>
            </a:r>
          </a:p>
        </p:txBody>
      </p:sp>
      <p:sp>
        <p:nvSpPr>
          <p:cNvPr id="4" name="灯片编号占位符 3"/>
          <p:cNvSpPr>
            <a:spLocks noGrp="1"/>
          </p:cNvSpPr>
          <p:nvPr>
            <p:ph type="sldNum" sz="quarter" idx="5"/>
          </p:nvPr>
        </p:nvSpPr>
        <p:spPr/>
        <p:txBody>
          <a:bodyPr/>
          <a:lstStyle/>
          <a:p>
            <a:fld id="{6FC6EBEE-E17F-48C8-8695-CEF62D8EED79}" type="slidenum">
              <a:rPr lang="zh-CN" altLang="en-US" smtClean="0"/>
              <a:t>12</a:t>
            </a:fld>
            <a:endParaRPr lang="zh-CN" altLang="en-US"/>
          </a:p>
        </p:txBody>
      </p:sp>
    </p:spTree>
    <p:extLst>
      <p:ext uri="{BB962C8B-B14F-4D97-AF65-F5344CB8AC3E}">
        <p14:creationId xmlns:p14="http://schemas.microsoft.com/office/powerpoint/2010/main" val="181454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For the six groups whose labels are beyond the trained labels, the CNN also shows uniform, precise and accurate time resolution, which proves the model is not overfitted.</a:t>
            </a:r>
            <a:endParaRPr lang="zh-CN" altLang="en-US" dirty="0"/>
          </a:p>
        </p:txBody>
      </p:sp>
      <p:sp>
        <p:nvSpPr>
          <p:cNvPr id="4" name="灯片编号占位符 3"/>
          <p:cNvSpPr>
            <a:spLocks noGrp="1"/>
          </p:cNvSpPr>
          <p:nvPr>
            <p:ph type="sldNum" sz="quarter" idx="5"/>
          </p:nvPr>
        </p:nvSpPr>
        <p:spPr/>
        <p:txBody>
          <a:bodyPr/>
          <a:lstStyle/>
          <a:p>
            <a:fld id="{6FC6EBEE-E17F-48C8-8695-CEF62D8EED79}" type="slidenum">
              <a:rPr lang="zh-CN" altLang="en-US" smtClean="0"/>
              <a:t>13</a:t>
            </a:fld>
            <a:endParaRPr lang="zh-CN" altLang="en-US"/>
          </a:p>
        </p:txBody>
      </p:sp>
    </p:spTree>
    <p:extLst>
      <p:ext uri="{BB962C8B-B14F-4D97-AF65-F5344CB8AC3E}">
        <p14:creationId xmlns:p14="http://schemas.microsoft.com/office/powerpoint/2010/main" val="27584690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a:xfrm>
            <a:off x="4066488" y="6560452"/>
            <a:ext cx="2057400" cy="365125"/>
          </a:xfrm>
          <a:prstGeom prst="rect">
            <a:avLst/>
          </a:prstGeom>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9D3F68C-3742-49C1-B5E8-AF738D949803}" type="slidenum">
              <a:rPr lang="zh-CN" altLang="en-US" smtClean="0"/>
              <a:t>‹#›</a:t>
            </a:fld>
            <a:endParaRPr lang="zh-CN" altLang="en-US"/>
          </a:p>
        </p:txBody>
      </p:sp>
    </p:spTree>
    <p:extLst>
      <p:ext uri="{BB962C8B-B14F-4D97-AF65-F5344CB8AC3E}">
        <p14:creationId xmlns:p14="http://schemas.microsoft.com/office/powerpoint/2010/main" val="1474700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a:xfrm>
            <a:off x="4066488" y="6560452"/>
            <a:ext cx="2057400" cy="365125"/>
          </a:xfrm>
          <a:prstGeom prst="rect">
            <a:avLst/>
          </a:prstGeom>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9D3F68C-3742-49C1-B5E8-AF738D949803}" type="slidenum">
              <a:rPr lang="zh-CN" altLang="en-US" smtClean="0"/>
              <a:t>‹#›</a:t>
            </a:fld>
            <a:endParaRPr lang="zh-CN" altLang="en-US"/>
          </a:p>
        </p:txBody>
      </p:sp>
    </p:spTree>
    <p:extLst>
      <p:ext uri="{BB962C8B-B14F-4D97-AF65-F5344CB8AC3E}">
        <p14:creationId xmlns:p14="http://schemas.microsoft.com/office/powerpoint/2010/main" val="3318484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a:xfrm>
            <a:off x="4066488" y="6560452"/>
            <a:ext cx="2057400" cy="365125"/>
          </a:xfrm>
          <a:prstGeom prst="rect">
            <a:avLst/>
          </a:prstGeom>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9D3F68C-3742-49C1-B5E8-AF738D949803}" type="slidenum">
              <a:rPr lang="zh-CN" altLang="en-US" smtClean="0"/>
              <a:t>‹#›</a:t>
            </a:fld>
            <a:endParaRPr lang="zh-CN" altLang="en-US"/>
          </a:p>
        </p:txBody>
      </p:sp>
    </p:spTree>
    <p:extLst>
      <p:ext uri="{BB962C8B-B14F-4D97-AF65-F5344CB8AC3E}">
        <p14:creationId xmlns:p14="http://schemas.microsoft.com/office/powerpoint/2010/main" val="613191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1" name="幻灯片编号"/>
          <p:cNvSpPr>
            <a:spLocks noGrp="1"/>
          </p:cNvSpPr>
          <p:nvPr>
            <p:ph type="sldNum" sz="quarter" idx="2"/>
          </p:nvPr>
        </p:nvSpPr>
        <p:spPr>
          <a:prstGeom prst="rect">
            <a:avLst/>
          </a:prstGeom>
        </p:spPr>
        <p:txBody>
          <a:bodyPr/>
          <a:lstStyle/>
          <a:p>
            <a:fld id="{86CB4B4D-7CA3-9044-876B-883B54F8677D}" type="slidenum">
              <a:rPr/>
              <a:t>‹#›</a:t>
            </a:fld>
            <a:endParaRPr/>
          </a:p>
        </p:txBody>
      </p:sp>
    </p:spTree>
    <p:extLst>
      <p:ext uri="{BB962C8B-B14F-4D97-AF65-F5344CB8AC3E}">
        <p14:creationId xmlns:p14="http://schemas.microsoft.com/office/powerpoint/2010/main" val="216838942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a:xfrm>
            <a:off x="4066488" y="6560452"/>
            <a:ext cx="2057400" cy="365125"/>
          </a:xfrm>
          <a:prstGeom prst="rect">
            <a:avLst/>
          </a:prstGeom>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9D3F68C-3742-49C1-B5E8-AF738D949803}" type="slidenum">
              <a:rPr lang="zh-CN" altLang="en-US" smtClean="0"/>
              <a:t>‹#›</a:t>
            </a:fld>
            <a:endParaRPr lang="zh-CN" altLang="en-US"/>
          </a:p>
        </p:txBody>
      </p:sp>
    </p:spTree>
    <p:extLst>
      <p:ext uri="{BB962C8B-B14F-4D97-AF65-F5344CB8AC3E}">
        <p14:creationId xmlns:p14="http://schemas.microsoft.com/office/powerpoint/2010/main" val="2412399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4066488" y="6560452"/>
            <a:ext cx="2057400" cy="365125"/>
          </a:xfrm>
          <a:prstGeom prst="rect">
            <a:avLst/>
          </a:prstGeom>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9D3F68C-3742-49C1-B5E8-AF738D949803}" type="slidenum">
              <a:rPr lang="zh-CN" altLang="en-US" smtClean="0"/>
              <a:t>‹#›</a:t>
            </a:fld>
            <a:endParaRPr lang="zh-CN" altLang="en-US"/>
          </a:p>
        </p:txBody>
      </p:sp>
    </p:spTree>
    <p:extLst>
      <p:ext uri="{BB962C8B-B14F-4D97-AF65-F5344CB8AC3E}">
        <p14:creationId xmlns:p14="http://schemas.microsoft.com/office/powerpoint/2010/main" val="3060344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a:xfrm>
            <a:off x="4066488" y="6560452"/>
            <a:ext cx="2057400" cy="365125"/>
          </a:xfrm>
          <a:prstGeom prst="rect">
            <a:avLst/>
          </a:prstGeom>
        </p:spPr>
        <p:txBody>
          <a:bodyPr/>
          <a:lstStyle/>
          <a:p>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9D3F68C-3742-49C1-B5E8-AF738D949803}" type="slidenum">
              <a:rPr lang="zh-CN" altLang="en-US" smtClean="0"/>
              <a:t>‹#›</a:t>
            </a:fld>
            <a:endParaRPr lang="zh-CN" altLang="en-US"/>
          </a:p>
        </p:txBody>
      </p:sp>
    </p:spTree>
    <p:extLst>
      <p:ext uri="{BB962C8B-B14F-4D97-AF65-F5344CB8AC3E}">
        <p14:creationId xmlns:p14="http://schemas.microsoft.com/office/powerpoint/2010/main" val="472999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a:xfrm>
            <a:off x="4066488" y="6560452"/>
            <a:ext cx="2057400" cy="365125"/>
          </a:xfrm>
          <a:prstGeom prst="rect">
            <a:avLst/>
          </a:prstGeom>
        </p:spPr>
        <p:txBody>
          <a:bodyPr/>
          <a:lstStyle/>
          <a:p>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9D3F68C-3742-49C1-B5E8-AF738D949803}" type="slidenum">
              <a:rPr lang="zh-CN" altLang="en-US" smtClean="0"/>
              <a:t>‹#›</a:t>
            </a:fld>
            <a:endParaRPr lang="zh-CN" altLang="en-US"/>
          </a:p>
        </p:txBody>
      </p:sp>
    </p:spTree>
    <p:extLst>
      <p:ext uri="{BB962C8B-B14F-4D97-AF65-F5344CB8AC3E}">
        <p14:creationId xmlns:p14="http://schemas.microsoft.com/office/powerpoint/2010/main" val="3281486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a:xfrm>
            <a:off x="4066488" y="6560452"/>
            <a:ext cx="2057400" cy="365125"/>
          </a:xfrm>
          <a:prstGeom prst="rect">
            <a:avLst/>
          </a:prstGeom>
        </p:spPr>
        <p:txBody>
          <a:bodyPr/>
          <a:lstStyle/>
          <a:p>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9D3F68C-3742-49C1-B5E8-AF738D949803}" type="slidenum">
              <a:rPr lang="zh-CN" altLang="en-US" smtClean="0"/>
              <a:t>‹#›</a:t>
            </a:fld>
            <a:endParaRPr lang="zh-CN" altLang="en-US"/>
          </a:p>
        </p:txBody>
      </p:sp>
    </p:spTree>
    <p:extLst>
      <p:ext uri="{BB962C8B-B14F-4D97-AF65-F5344CB8AC3E}">
        <p14:creationId xmlns:p14="http://schemas.microsoft.com/office/powerpoint/2010/main" val="1122271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066488" y="6560452"/>
            <a:ext cx="2057400" cy="365125"/>
          </a:xfrm>
          <a:prstGeom prst="rect">
            <a:avLst/>
          </a:prstGeom>
        </p:spPr>
        <p:txBody>
          <a:bodyPr/>
          <a:lstStyle/>
          <a:p>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9D3F68C-3742-49C1-B5E8-AF738D949803}" type="slidenum">
              <a:rPr lang="zh-CN" altLang="en-US" smtClean="0"/>
              <a:t>‹#›</a:t>
            </a:fld>
            <a:endParaRPr lang="zh-CN" altLang="en-US"/>
          </a:p>
        </p:txBody>
      </p:sp>
    </p:spTree>
    <p:extLst>
      <p:ext uri="{BB962C8B-B14F-4D97-AF65-F5344CB8AC3E}">
        <p14:creationId xmlns:p14="http://schemas.microsoft.com/office/powerpoint/2010/main" val="1729612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a:xfrm>
            <a:off x="4066488" y="6560452"/>
            <a:ext cx="2057400" cy="365125"/>
          </a:xfrm>
          <a:prstGeom prst="rect">
            <a:avLst/>
          </a:prstGeom>
        </p:spPr>
        <p:txBody>
          <a:bodyPr/>
          <a:lstStyle/>
          <a:p>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9D3F68C-3742-49C1-B5E8-AF738D949803}" type="slidenum">
              <a:rPr lang="zh-CN" altLang="en-US" smtClean="0"/>
              <a:t>‹#›</a:t>
            </a:fld>
            <a:endParaRPr lang="zh-CN" altLang="en-US"/>
          </a:p>
        </p:txBody>
      </p:sp>
    </p:spTree>
    <p:extLst>
      <p:ext uri="{BB962C8B-B14F-4D97-AF65-F5344CB8AC3E}">
        <p14:creationId xmlns:p14="http://schemas.microsoft.com/office/powerpoint/2010/main" val="408302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a:xfrm>
            <a:off x="4066488" y="6560452"/>
            <a:ext cx="2057400" cy="365125"/>
          </a:xfrm>
          <a:prstGeom prst="rect">
            <a:avLst/>
          </a:prstGeom>
        </p:spPr>
        <p:txBody>
          <a:bodyPr/>
          <a:lstStyle/>
          <a:p>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9D3F68C-3742-49C1-B5E8-AF738D949803}" type="slidenum">
              <a:rPr lang="zh-CN" altLang="en-US" smtClean="0"/>
              <a:t>‹#›</a:t>
            </a:fld>
            <a:endParaRPr lang="zh-CN" altLang="en-US"/>
          </a:p>
        </p:txBody>
      </p:sp>
    </p:spTree>
    <p:extLst>
      <p:ext uri="{BB962C8B-B14F-4D97-AF65-F5344CB8AC3E}">
        <p14:creationId xmlns:p14="http://schemas.microsoft.com/office/powerpoint/2010/main" val="2721750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dirty="0"/>
          </a:p>
        </p:txBody>
      </p:sp>
      <p:sp>
        <p:nvSpPr>
          <p:cNvPr id="6" name="Slide Number Placeholder 5"/>
          <p:cNvSpPr>
            <a:spLocks noGrp="1"/>
          </p:cNvSpPr>
          <p:nvPr>
            <p:ph type="sldNum" sz="quarter" idx="4"/>
          </p:nvPr>
        </p:nvSpPr>
        <p:spPr>
          <a:xfrm>
            <a:off x="6919863" y="6492874"/>
            <a:ext cx="2057400" cy="365125"/>
          </a:xfrm>
          <a:prstGeom prst="rect">
            <a:avLst/>
          </a:prstGeom>
        </p:spPr>
        <p:txBody>
          <a:bodyPr vert="horz" lIns="91440" tIns="45720" rIns="91440" bIns="45720" rtlCol="0" anchor="ctr"/>
          <a:lstStyle>
            <a:lvl1pPr algn="r">
              <a:defRPr sz="1200" b="0" cap="none" spc="0">
                <a:ln w="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defRPr>
            </a:lvl1pPr>
          </a:lstStyle>
          <a:p>
            <a:r>
              <a:rPr lang="en-US" altLang="zh-CN" dirty="0"/>
              <a:t>1</a:t>
            </a:r>
            <a:endParaRPr lang="zh-CN" altLang="en-US" dirty="0"/>
          </a:p>
        </p:txBody>
      </p:sp>
    </p:spTree>
    <p:extLst>
      <p:ext uri="{BB962C8B-B14F-4D97-AF65-F5344CB8AC3E}">
        <p14:creationId xmlns:p14="http://schemas.microsoft.com/office/powerpoint/2010/main" val="21577877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4353159" y="192871"/>
            <a:ext cx="4342932" cy="821817"/>
          </a:xfrm>
          <a:prstGeom prst="rect">
            <a:avLst/>
          </a:prstGeom>
        </p:spPr>
      </p:pic>
      <p:sp>
        <p:nvSpPr>
          <p:cNvPr id="5" name="文本框 4"/>
          <p:cNvSpPr txBox="1"/>
          <p:nvPr/>
        </p:nvSpPr>
        <p:spPr>
          <a:xfrm>
            <a:off x="1045998" y="1952639"/>
            <a:ext cx="7052003" cy="1136465"/>
          </a:xfrm>
          <a:prstGeom prst="rect">
            <a:avLst/>
          </a:prstGeom>
          <a:noFill/>
        </p:spPr>
        <p:txBody>
          <a:bodyPr wrap="square" rtlCol="0">
            <a:spAutoFit/>
          </a:bodyPr>
          <a:lstStyle/>
          <a:p>
            <a:pPr algn="ctr" defTabSz="914400">
              <a:lnSpc>
                <a:spcPct val="110000"/>
              </a:lnSpc>
              <a:spcBef>
                <a:spcPct val="0"/>
              </a:spcBef>
              <a:defRPr sz="2600" b="1">
                <a:solidFill>
                  <a:srgbClr val="0000FF"/>
                </a:solidFill>
                <a:latin typeface="Times New Roman" panose="02020703060505090304"/>
                <a:ea typeface="Times New Roman" panose="02020703060505090304"/>
                <a:cs typeface="Times New Roman" panose="02020703060505090304"/>
                <a:sym typeface="Times New Roman" panose="02020703060505090304"/>
              </a:defRPr>
            </a:pPr>
            <a:r>
              <a:rPr lang="en-US" altLang="zh-CN" sz="3200" b="1" dirty="0">
                <a:solidFill>
                  <a:srgbClr val="0000FF"/>
                </a:solidFill>
                <a:latin typeface="Times New Roman" panose="02020703060505090304"/>
                <a:cs typeface="Times New Roman" panose="02020703060505090304"/>
              </a:rPr>
              <a:t>PMT Waveform Timing Analysis Using Machine Learning Method</a:t>
            </a:r>
            <a:endParaRPr lang="zh-CN" altLang="en-US" sz="3200" b="1" dirty="0">
              <a:solidFill>
                <a:srgbClr val="0000FF"/>
              </a:solidFill>
              <a:latin typeface="Times New Roman" panose="02020703060505090304"/>
              <a:cs typeface="Times New Roman" panose="02020703060505090304"/>
            </a:endParaRPr>
          </a:p>
        </p:txBody>
      </p:sp>
      <p:pic>
        <p:nvPicPr>
          <p:cNvPr id="1028" name="Picture 4"/>
          <p:cNvPicPr>
            <a:picLocks noChangeAspect="1" noChangeArrowheads="1"/>
          </p:cNvPicPr>
          <p:nvPr/>
        </p:nvPicPr>
        <p:blipFill>
          <a:blip r:embed="rId3"/>
          <a:srcRect/>
          <a:stretch>
            <a:fillRect/>
          </a:stretch>
        </p:blipFill>
        <p:spPr bwMode="auto">
          <a:xfrm>
            <a:off x="533400" y="100001"/>
            <a:ext cx="3105150" cy="1007556"/>
          </a:xfrm>
          <a:prstGeom prst="rect">
            <a:avLst/>
          </a:prstGeom>
          <a:noFill/>
          <a:extLst>
            <a:ext uri="{909E8E84-426E-40DD-AFC4-6F175D3DCCD1}">
              <a14:hiddenFill xmlns:a14="http://schemas.microsoft.com/office/drawing/2010/main">
                <a:solidFill>
                  <a:srgbClr val="FFFFFF"/>
                </a:solidFill>
              </a14:hiddenFill>
            </a:ext>
          </a:extLst>
        </p:spPr>
      </p:pic>
      <p:sp>
        <p:nvSpPr>
          <p:cNvPr id="9" name="Sen  QIAN ( 钱 森 )，On Behalf of the MCP-PMT Workgroup…">
            <a:extLst>
              <a:ext uri="{FF2B5EF4-FFF2-40B4-BE49-F238E27FC236}">
                <a16:creationId xmlns:a16="http://schemas.microsoft.com/office/drawing/2014/main" id="{0AD94FA0-AB16-46D0-2065-356A5B7C369D}"/>
              </a:ext>
            </a:extLst>
          </p:cNvPr>
          <p:cNvSpPr txBox="1">
            <a:spLocks/>
          </p:cNvSpPr>
          <p:nvPr/>
        </p:nvSpPr>
        <p:spPr>
          <a:xfrm>
            <a:off x="669690" y="3841318"/>
            <a:ext cx="8026401" cy="17006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80000"/>
              </a:lnSpc>
              <a:spcBef>
                <a:spcPts val="400"/>
              </a:spcBef>
              <a:buFont typeface="Arial" panose="020B0604020202020204" pitchFamily="34" charset="0"/>
              <a:buNone/>
              <a:defRPr sz="1800" b="1">
                <a:solidFill>
                  <a:srgbClr val="0000FF"/>
                </a:solidFill>
              </a:defRPr>
            </a:pPr>
            <a:r>
              <a:rPr lang="en-US" sz="2000" b="1" dirty="0">
                <a:solidFill>
                  <a:srgbClr val="0000FF"/>
                </a:solidFill>
              </a:rPr>
              <a:t>Reporter: Qi Wu    Tutor: Sen  QIAN ( </a:t>
            </a:r>
            <a:r>
              <a:rPr lang="zh-CN" altLang="en-US" sz="2000" b="1" dirty="0">
                <a:solidFill>
                  <a:srgbClr val="0000FF"/>
                </a:solidFill>
              </a:rPr>
              <a:t>钱 森 </a:t>
            </a:r>
            <a:r>
              <a:rPr lang="en-US" altLang="zh-CN" sz="2000" b="1" dirty="0">
                <a:solidFill>
                  <a:srgbClr val="0000FF"/>
                </a:solidFill>
              </a:rPr>
              <a:t>)</a:t>
            </a:r>
          </a:p>
          <a:p>
            <a:pPr marL="0" indent="0" algn="ctr">
              <a:lnSpc>
                <a:spcPct val="80000"/>
              </a:lnSpc>
              <a:spcBef>
                <a:spcPts val="400"/>
              </a:spcBef>
              <a:buFont typeface="Arial" panose="020B0604020202020204" pitchFamily="34" charset="0"/>
              <a:buNone/>
              <a:defRPr sz="1800" b="1">
                <a:solidFill>
                  <a:srgbClr val="0000FF"/>
                </a:solidFill>
              </a:defRPr>
            </a:pPr>
            <a:endParaRPr lang="en-US" sz="2000" dirty="0">
              <a:solidFill>
                <a:srgbClr val="000000"/>
              </a:solidFill>
            </a:endParaRPr>
          </a:p>
          <a:p>
            <a:pPr marL="0" indent="0" algn="ctr">
              <a:lnSpc>
                <a:spcPct val="80000"/>
              </a:lnSpc>
              <a:spcBef>
                <a:spcPts val="400"/>
              </a:spcBef>
              <a:buFont typeface="Arial" panose="020B0604020202020204" pitchFamily="34" charset="0"/>
              <a:buNone/>
              <a:defRPr sz="1800">
                <a:solidFill>
                  <a:srgbClr val="0000FF"/>
                </a:solidFill>
              </a:defRPr>
            </a:pPr>
            <a:r>
              <a:rPr lang="en-US" sz="2000" dirty="0">
                <a:solidFill>
                  <a:srgbClr val="0000FF"/>
                </a:solidFill>
              </a:rPr>
              <a:t>Institute of High energy Physics, Chinese Academy of Science</a:t>
            </a:r>
          </a:p>
          <a:p>
            <a:pPr marL="0" indent="0" algn="ctr">
              <a:lnSpc>
                <a:spcPct val="80000"/>
              </a:lnSpc>
              <a:spcBef>
                <a:spcPts val="400"/>
              </a:spcBef>
              <a:buFont typeface="Arial" panose="020B0604020202020204" pitchFamily="34" charset="0"/>
              <a:buNone/>
              <a:defRPr sz="1800">
                <a:solidFill>
                  <a:srgbClr val="0000FF"/>
                </a:solidFill>
              </a:defRPr>
            </a:pPr>
            <a:endParaRPr lang="en-US" sz="2000" dirty="0">
              <a:solidFill>
                <a:srgbClr val="0000FF"/>
              </a:solidFill>
            </a:endParaRPr>
          </a:p>
          <a:p>
            <a:pPr marL="0" indent="0" algn="ctr">
              <a:lnSpc>
                <a:spcPct val="80000"/>
              </a:lnSpc>
              <a:spcBef>
                <a:spcPts val="400"/>
              </a:spcBef>
              <a:buFont typeface="Arial" panose="020B0604020202020204" pitchFamily="34" charset="0"/>
              <a:buNone/>
              <a:defRPr sz="1800">
                <a:solidFill>
                  <a:srgbClr val="0000FF"/>
                </a:solidFill>
              </a:defRPr>
            </a:pPr>
            <a:r>
              <a:rPr lang="en-US" sz="2000" u="sng" dirty="0">
                <a:solidFill>
                  <a:srgbClr val="009999"/>
                </a:solidFill>
                <a:uFill>
                  <a:solidFill>
                    <a:srgbClr val="009999"/>
                  </a:solidFill>
                </a:uFill>
              </a:rPr>
              <a:t>qians@ihep.ac.cn</a:t>
            </a:r>
            <a:r>
              <a:rPr lang="en-US" sz="2000" dirty="0">
                <a:solidFill>
                  <a:srgbClr val="0000FF"/>
                </a:solidFill>
              </a:rPr>
              <a:t>         3rd. </a:t>
            </a:r>
            <a:r>
              <a:rPr lang="en-US" altLang="zh-CN" sz="2000" dirty="0">
                <a:solidFill>
                  <a:srgbClr val="0000FF"/>
                </a:solidFill>
              </a:rPr>
              <a:t>Aug</a:t>
            </a:r>
            <a:r>
              <a:rPr lang="en-US" sz="2000" dirty="0">
                <a:solidFill>
                  <a:srgbClr val="0000FF"/>
                </a:solidFill>
              </a:rPr>
              <a:t>. 202</a:t>
            </a:r>
            <a:r>
              <a:rPr lang="en-US" altLang="zh-CN" sz="2000" dirty="0">
                <a:solidFill>
                  <a:srgbClr val="0000FF"/>
                </a:solidFill>
              </a:rPr>
              <a:t>2</a:t>
            </a:r>
            <a:r>
              <a:rPr lang="en-US" sz="2000" dirty="0">
                <a:solidFill>
                  <a:srgbClr val="0000FF"/>
                </a:solidFill>
              </a:rPr>
              <a:t> </a:t>
            </a:r>
          </a:p>
        </p:txBody>
      </p:sp>
      <p:pic>
        <p:nvPicPr>
          <p:cNvPr id="2" name="图片 1">
            <a:extLst>
              <a:ext uri="{FF2B5EF4-FFF2-40B4-BE49-F238E27FC236}">
                <a16:creationId xmlns:a16="http://schemas.microsoft.com/office/drawing/2014/main" id="{73844286-D302-66D1-900A-8B1E9389DBF9}"/>
              </a:ext>
            </a:extLst>
          </p:cNvPr>
          <p:cNvPicPr>
            <a:picLocks noChangeAspect="1"/>
          </p:cNvPicPr>
          <p:nvPr/>
        </p:nvPicPr>
        <p:blipFill>
          <a:blip r:embed="rId4"/>
          <a:stretch>
            <a:fillRect/>
          </a:stretch>
        </p:blipFill>
        <p:spPr>
          <a:xfrm>
            <a:off x="0" y="6074563"/>
            <a:ext cx="9144000" cy="78343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3F5BD1AD-E268-4343-9BD8-282D77077E53}"/>
              </a:ext>
            </a:extLst>
          </p:cNvPr>
          <p:cNvSpPr>
            <a:spLocks noGrp="1"/>
          </p:cNvSpPr>
          <p:nvPr>
            <p:ph type="sldNum" sz="quarter" idx="12"/>
          </p:nvPr>
        </p:nvSpPr>
        <p:spPr>
          <a:xfrm>
            <a:off x="6919863" y="6492875"/>
            <a:ext cx="2057400" cy="365125"/>
          </a:xfrm>
        </p:spPr>
        <p:txBody>
          <a:bodyPr/>
          <a:lstStyle/>
          <a:p>
            <a:fld id="{09D3F68C-3742-49C1-B5E8-AF738D949803}" type="slidenum">
              <a:rPr lang="zh-CN" altLang="en-US" smtClean="0"/>
              <a:t>10</a:t>
            </a:fld>
            <a:endParaRPr lang="zh-CN" altLang="en-US"/>
          </a:p>
        </p:txBody>
      </p:sp>
      <p:cxnSp>
        <p:nvCxnSpPr>
          <p:cNvPr id="6" name="直接连接符 5">
            <a:extLst>
              <a:ext uri="{FF2B5EF4-FFF2-40B4-BE49-F238E27FC236}">
                <a16:creationId xmlns:a16="http://schemas.microsoft.com/office/drawing/2014/main" id="{DBCCB0BD-DA61-4EB2-B660-CFB1AA169D91}"/>
              </a:ext>
            </a:extLst>
          </p:cNvPr>
          <p:cNvCxnSpPr>
            <a:cxnSpLocks/>
          </p:cNvCxnSpPr>
          <p:nvPr/>
        </p:nvCxnSpPr>
        <p:spPr>
          <a:xfrm>
            <a:off x="-100693" y="876300"/>
            <a:ext cx="9144000" cy="0"/>
          </a:xfrm>
          <a:prstGeom prst="line">
            <a:avLst/>
          </a:prstGeom>
          <a:ln w="381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矩形 6">
            <a:extLst>
              <a:ext uri="{FF2B5EF4-FFF2-40B4-BE49-F238E27FC236}">
                <a16:creationId xmlns:a16="http://schemas.microsoft.com/office/drawing/2014/main" id="{A085A3B2-03CC-4D17-B155-A577A9F4C49B}"/>
              </a:ext>
            </a:extLst>
          </p:cNvPr>
          <p:cNvSpPr/>
          <p:nvPr/>
        </p:nvSpPr>
        <p:spPr>
          <a:xfrm>
            <a:off x="0" y="762001"/>
            <a:ext cx="1933575" cy="114299"/>
          </a:xfrm>
          <a:prstGeom prst="rect">
            <a:avLst/>
          </a:prstGeom>
          <a:solidFill>
            <a:srgbClr val="014099"/>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a16="http://schemas.microsoft.com/office/drawing/2014/main" id="{7BFC7C4D-6D92-4776-99B3-331B12D7BF7B}"/>
              </a:ext>
            </a:extLst>
          </p:cNvPr>
          <p:cNvSpPr txBox="1"/>
          <p:nvPr/>
        </p:nvSpPr>
        <p:spPr>
          <a:xfrm>
            <a:off x="466723" y="84742"/>
            <a:ext cx="9020176" cy="584775"/>
          </a:xfrm>
          <a:prstGeom prst="rect">
            <a:avLst/>
          </a:prstGeom>
          <a:noFill/>
        </p:spPr>
        <p:txBody>
          <a:bodyPr wrap="square" rtlCol="0">
            <a:spAutoFit/>
          </a:bodyPr>
          <a:lstStyle/>
          <a:p>
            <a:r>
              <a:rPr lang="en-US" altLang="zh-CN" sz="3200" dirty="0">
                <a:latin typeface="微软雅黑" panose="020B0503020204020204" pitchFamily="34" charset="-122"/>
                <a:ea typeface="微软雅黑" panose="020B0503020204020204" pitchFamily="34" charset="-122"/>
              </a:rPr>
              <a:t>3.1 CNN structure and Data Preparation</a:t>
            </a:r>
          </a:p>
        </p:txBody>
      </p:sp>
      <p:pic>
        <p:nvPicPr>
          <p:cNvPr id="21" name="图片 20">
            <a:extLst>
              <a:ext uri="{FF2B5EF4-FFF2-40B4-BE49-F238E27FC236}">
                <a16:creationId xmlns:a16="http://schemas.microsoft.com/office/drawing/2014/main" id="{3E1B54E7-847D-E5CA-C268-AD434AE019C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1282" y="1194626"/>
            <a:ext cx="3063877" cy="1965585"/>
          </a:xfrm>
          <a:prstGeom prst="rect">
            <a:avLst/>
          </a:prstGeom>
          <a:noFill/>
          <a:ln>
            <a:noFill/>
          </a:ln>
        </p:spPr>
      </p:pic>
      <p:grpSp>
        <p:nvGrpSpPr>
          <p:cNvPr id="22" name="组合 21">
            <a:extLst>
              <a:ext uri="{FF2B5EF4-FFF2-40B4-BE49-F238E27FC236}">
                <a16:creationId xmlns:a16="http://schemas.microsoft.com/office/drawing/2014/main" id="{B028E746-EF64-1FDB-C5B6-D8128878405A}"/>
              </a:ext>
            </a:extLst>
          </p:cNvPr>
          <p:cNvGrpSpPr/>
          <p:nvPr/>
        </p:nvGrpSpPr>
        <p:grpSpPr>
          <a:xfrm>
            <a:off x="4301645" y="1083084"/>
            <a:ext cx="4177765" cy="1939930"/>
            <a:chOff x="9189244" y="27011686"/>
            <a:chExt cx="6532472" cy="2630638"/>
          </a:xfrm>
        </p:grpSpPr>
        <p:sp>
          <p:nvSpPr>
            <p:cNvPr id="25" name="矩形: 圆角 24">
              <a:extLst>
                <a:ext uri="{FF2B5EF4-FFF2-40B4-BE49-F238E27FC236}">
                  <a16:creationId xmlns:a16="http://schemas.microsoft.com/office/drawing/2014/main" id="{681BB9AC-F0A8-CBF4-2479-4ED9DB746257}"/>
                </a:ext>
              </a:extLst>
            </p:cNvPr>
            <p:cNvSpPr/>
            <p:nvPr/>
          </p:nvSpPr>
          <p:spPr bwMode="auto">
            <a:xfrm>
              <a:off x="9417843" y="28787425"/>
              <a:ext cx="2133599" cy="382996"/>
            </a:xfrm>
            <a:prstGeom prst="roundRect">
              <a:avLst/>
            </a:prstGeom>
            <a:gradFill flip="none" rotWithShape="1">
              <a:gsLst>
                <a:gs pos="0">
                  <a:srgbClr val="CBEDB7">
                    <a:shade val="67500"/>
                    <a:satMod val="115000"/>
                  </a:srgbClr>
                </a:gs>
                <a:gs pos="100000">
                  <a:srgbClr val="CBEDB7">
                    <a:shade val="100000"/>
                    <a:satMod val="115000"/>
                  </a:srgbClr>
                </a:gs>
              </a:gsLst>
              <a:lin ang="18900000" scaled="1"/>
              <a:tileRect/>
            </a:gradFill>
            <a:ln w="9525" cap="flat" cmpd="sng" algn="ctr">
              <a:solidFill>
                <a:srgbClr val="7E9DD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711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Activation (RELU)</a:t>
              </a:r>
              <a:endParaRPr kumimoji="0" lang="zh-CN" altLang="en-US"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cxnSp>
          <p:nvCxnSpPr>
            <p:cNvPr id="26" name="直接箭头连接符 25">
              <a:extLst>
                <a:ext uri="{FF2B5EF4-FFF2-40B4-BE49-F238E27FC236}">
                  <a16:creationId xmlns:a16="http://schemas.microsoft.com/office/drawing/2014/main" id="{EE04C2BE-2BD8-F952-410D-627AF337967D}"/>
                </a:ext>
              </a:extLst>
            </p:cNvPr>
            <p:cNvCxnSpPr>
              <a:cxnSpLocks/>
            </p:cNvCxnSpPr>
            <p:nvPr/>
          </p:nvCxnSpPr>
          <p:spPr bwMode="auto">
            <a:xfrm>
              <a:off x="10484642" y="28548881"/>
              <a:ext cx="0" cy="227433"/>
            </a:xfrm>
            <a:prstGeom prst="straightConnector1">
              <a:avLst/>
            </a:prstGeom>
            <a:solidFill>
              <a:schemeClr val="accent1"/>
            </a:solidFill>
            <a:ln w="19050" cap="flat" cmpd="sng" algn="ctr">
              <a:solidFill>
                <a:srgbClr val="7E9DD6"/>
              </a:solidFill>
              <a:prstDash val="solid"/>
              <a:round/>
              <a:headEnd type="none" w="med" len="med"/>
              <a:tailEnd type="triangle"/>
            </a:ln>
            <a:effectLst/>
          </p:spPr>
        </p:cxnSp>
        <p:grpSp>
          <p:nvGrpSpPr>
            <p:cNvPr id="27" name="组合 26">
              <a:extLst>
                <a:ext uri="{FF2B5EF4-FFF2-40B4-BE49-F238E27FC236}">
                  <a16:creationId xmlns:a16="http://schemas.microsoft.com/office/drawing/2014/main" id="{11AEBFD2-B5EB-5D02-A5C8-E74E308A936A}"/>
                </a:ext>
              </a:extLst>
            </p:cNvPr>
            <p:cNvGrpSpPr/>
            <p:nvPr/>
          </p:nvGrpSpPr>
          <p:grpSpPr>
            <a:xfrm>
              <a:off x="9189244" y="27011686"/>
              <a:ext cx="6532472" cy="2630638"/>
              <a:chOff x="9189244" y="27011686"/>
              <a:chExt cx="6532472" cy="2630638"/>
            </a:xfrm>
          </p:grpSpPr>
          <p:sp>
            <p:nvSpPr>
              <p:cNvPr id="28" name="矩形: 圆角 27">
                <a:extLst>
                  <a:ext uri="{FF2B5EF4-FFF2-40B4-BE49-F238E27FC236}">
                    <a16:creationId xmlns:a16="http://schemas.microsoft.com/office/drawing/2014/main" id="{75F6D9BA-3928-3756-54A7-0F2759B5FEF3}"/>
                  </a:ext>
                </a:extLst>
              </p:cNvPr>
              <p:cNvSpPr/>
              <p:nvPr/>
            </p:nvSpPr>
            <p:spPr bwMode="auto">
              <a:xfrm>
                <a:off x="9417844" y="27545086"/>
                <a:ext cx="2133599" cy="382996"/>
              </a:xfrm>
              <a:prstGeom prst="roundRect">
                <a:avLst/>
              </a:prstGeom>
              <a:gradFill flip="none" rotWithShape="1">
                <a:gsLst>
                  <a:gs pos="0">
                    <a:srgbClr val="FF8B83">
                      <a:tint val="66000"/>
                      <a:satMod val="160000"/>
                    </a:srgbClr>
                  </a:gs>
                  <a:gs pos="50000">
                    <a:srgbClr val="FF8B83">
                      <a:tint val="44500"/>
                      <a:satMod val="160000"/>
                    </a:srgbClr>
                  </a:gs>
                  <a:gs pos="100000">
                    <a:srgbClr val="FF8B83">
                      <a:tint val="23500"/>
                      <a:satMod val="160000"/>
                    </a:srgbClr>
                  </a:gs>
                </a:gsLst>
                <a:path path="circle">
                  <a:fillToRect t="100000" r="100000"/>
                </a:path>
                <a:tileRect l="-100000" b="-100000"/>
              </a:gradFill>
              <a:ln w="9525" cap="flat" cmpd="sng" algn="ctr">
                <a:solidFill>
                  <a:srgbClr val="7E9DD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711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Convolution-2D</a:t>
                </a:r>
                <a:endParaRPr kumimoji="0" lang="zh-CN" altLang="en-US"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29" name="矩形: 圆角 28">
                <a:extLst>
                  <a:ext uri="{FF2B5EF4-FFF2-40B4-BE49-F238E27FC236}">
                    <a16:creationId xmlns:a16="http://schemas.microsoft.com/office/drawing/2014/main" id="{D3179226-E14D-C42A-36B1-717389B936B5}"/>
                  </a:ext>
                </a:extLst>
              </p:cNvPr>
              <p:cNvSpPr/>
              <p:nvPr/>
            </p:nvSpPr>
            <p:spPr bwMode="auto">
              <a:xfrm>
                <a:off x="9417843" y="28165885"/>
                <a:ext cx="2133599" cy="382996"/>
              </a:xfrm>
              <a:prstGeom prst="roundRect">
                <a:avLst/>
              </a:prstGeom>
              <a:gradFill flip="none" rotWithShape="1">
                <a:gsLst>
                  <a:gs pos="0">
                    <a:srgbClr val="84EAFF">
                      <a:tint val="66000"/>
                      <a:satMod val="160000"/>
                    </a:srgbClr>
                  </a:gs>
                  <a:gs pos="50000">
                    <a:srgbClr val="84EAFF">
                      <a:tint val="44500"/>
                      <a:satMod val="160000"/>
                    </a:srgbClr>
                  </a:gs>
                  <a:gs pos="100000">
                    <a:srgbClr val="84EAFF">
                      <a:tint val="23500"/>
                      <a:satMod val="160000"/>
                    </a:srgbClr>
                  </a:gs>
                </a:gsLst>
                <a:path path="circle">
                  <a:fillToRect t="100000" r="100000"/>
                </a:path>
                <a:tileRect l="-100000" b="-100000"/>
              </a:gradFill>
              <a:ln w="9525" cap="flat" cmpd="sng" algn="ctr">
                <a:solidFill>
                  <a:srgbClr val="7E9DD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711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err="1">
                    <a:ln>
                      <a:noFill/>
                    </a:ln>
                    <a:solidFill>
                      <a:schemeClr val="tx1"/>
                    </a:solidFill>
                    <a:effectLst/>
                    <a:latin typeface="Times New Roman" panose="02020603050405020304" pitchFamily="18" charset="0"/>
                    <a:cs typeface="Times New Roman" panose="02020603050405020304" pitchFamily="18" charset="0"/>
                  </a:rPr>
                  <a:t>BatchNormalization</a:t>
                </a:r>
                <a:endParaRPr kumimoji="0" lang="zh-CN" altLang="en-US"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0" name="矩形: 圆角 29">
                <a:extLst>
                  <a:ext uri="{FF2B5EF4-FFF2-40B4-BE49-F238E27FC236}">
                    <a16:creationId xmlns:a16="http://schemas.microsoft.com/office/drawing/2014/main" id="{D1B11A06-6E40-904F-3C6E-5D984D54860B}"/>
                  </a:ext>
                </a:extLst>
              </p:cNvPr>
              <p:cNvSpPr/>
              <p:nvPr/>
            </p:nvSpPr>
            <p:spPr bwMode="auto">
              <a:xfrm>
                <a:off x="9189244" y="27162919"/>
                <a:ext cx="2514600" cy="2328172"/>
              </a:xfrm>
              <a:prstGeom prst="roundRect">
                <a:avLst/>
              </a:prstGeom>
              <a:noFill/>
              <a:ln w="19050" cap="flat" cmpd="sng" algn="ctr">
                <a:solidFill>
                  <a:srgbClr val="7E9DD6"/>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711700" rtl="0" eaLnBrk="1" fontAlgn="base" latinLnBrk="0" hangingPunct="1">
                  <a:lnSpc>
                    <a:spcPct val="100000"/>
                  </a:lnSpc>
                  <a:spcBef>
                    <a:spcPct val="0"/>
                  </a:spcBef>
                  <a:spcAft>
                    <a:spcPct val="0"/>
                  </a:spcAft>
                  <a:buClrTx/>
                  <a:buSzTx/>
                  <a:buFontTx/>
                  <a:buNone/>
                  <a:tabLst/>
                </a:pPr>
                <a:endParaRPr kumimoji="0" lang="zh-CN" altLang="en-US" sz="9300" b="0" i="0" u="none" strike="noStrike" cap="none" normalizeH="0" baseline="0" dirty="0">
                  <a:ln>
                    <a:noFill/>
                  </a:ln>
                  <a:solidFill>
                    <a:schemeClr val="tx1"/>
                  </a:solidFill>
                  <a:effectLst/>
                  <a:latin typeface="Arial" charset="0"/>
                  <a:ea typeface="宋体" pitchFamily="2" charset="-122"/>
                </a:endParaRPr>
              </a:p>
            </p:txBody>
          </p:sp>
          <p:cxnSp>
            <p:nvCxnSpPr>
              <p:cNvPr id="31" name="直接箭头连接符 30">
                <a:extLst>
                  <a:ext uri="{FF2B5EF4-FFF2-40B4-BE49-F238E27FC236}">
                    <a16:creationId xmlns:a16="http://schemas.microsoft.com/office/drawing/2014/main" id="{D0053FA7-8EEE-ECF9-D51D-33AAF146D91E}"/>
                  </a:ext>
                </a:extLst>
              </p:cNvPr>
              <p:cNvCxnSpPr/>
              <p:nvPr/>
            </p:nvCxnSpPr>
            <p:spPr bwMode="auto">
              <a:xfrm>
                <a:off x="10484644" y="27011686"/>
                <a:ext cx="0" cy="533400"/>
              </a:xfrm>
              <a:prstGeom prst="straightConnector1">
                <a:avLst/>
              </a:prstGeom>
              <a:solidFill>
                <a:schemeClr val="accent1"/>
              </a:solidFill>
              <a:ln w="19050" cap="flat" cmpd="sng" algn="ctr">
                <a:solidFill>
                  <a:srgbClr val="7E9DD6"/>
                </a:solidFill>
                <a:prstDash val="solid"/>
                <a:round/>
                <a:headEnd type="none" w="med" len="med"/>
                <a:tailEnd type="triangle"/>
              </a:ln>
              <a:effectLst/>
            </p:spPr>
          </p:cxnSp>
          <p:cxnSp>
            <p:nvCxnSpPr>
              <p:cNvPr id="32" name="直接箭头连接符 31">
                <a:extLst>
                  <a:ext uri="{FF2B5EF4-FFF2-40B4-BE49-F238E27FC236}">
                    <a16:creationId xmlns:a16="http://schemas.microsoft.com/office/drawing/2014/main" id="{7FAC7AA4-AB72-F5AD-84F2-5E68F4B1EC7F}"/>
                  </a:ext>
                </a:extLst>
              </p:cNvPr>
              <p:cNvCxnSpPr>
                <a:cxnSpLocks/>
              </p:cNvCxnSpPr>
              <p:nvPr/>
            </p:nvCxnSpPr>
            <p:spPr bwMode="auto">
              <a:xfrm>
                <a:off x="10484644" y="27928082"/>
                <a:ext cx="0" cy="227433"/>
              </a:xfrm>
              <a:prstGeom prst="straightConnector1">
                <a:avLst/>
              </a:prstGeom>
              <a:solidFill>
                <a:schemeClr val="accent1"/>
              </a:solidFill>
              <a:ln w="19050" cap="flat" cmpd="sng" algn="ctr">
                <a:solidFill>
                  <a:srgbClr val="7E9DD6"/>
                </a:solidFill>
                <a:prstDash val="solid"/>
                <a:round/>
                <a:headEnd type="none" w="med" len="med"/>
                <a:tailEnd type="triangle"/>
              </a:ln>
              <a:effectLst/>
            </p:spPr>
          </p:cxnSp>
          <p:sp>
            <p:nvSpPr>
              <p:cNvPr id="33" name="矩形: 圆角 32">
                <a:extLst>
                  <a:ext uri="{FF2B5EF4-FFF2-40B4-BE49-F238E27FC236}">
                    <a16:creationId xmlns:a16="http://schemas.microsoft.com/office/drawing/2014/main" id="{A97391B6-7B34-ACAE-56B9-F6B69FC751AF}"/>
                  </a:ext>
                </a:extLst>
              </p:cNvPr>
              <p:cNvSpPr/>
              <p:nvPr/>
            </p:nvSpPr>
            <p:spPr bwMode="auto">
              <a:xfrm>
                <a:off x="12245425" y="28207387"/>
                <a:ext cx="1211020" cy="382996"/>
              </a:xfrm>
              <a:prstGeom prst="roundRect">
                <a:avLst/>
              </a:prstGeom>
              <a:gradFill flip="none" rotWithShape="1">
                <a:gsLst>
                  <a:gs pos="0">
                    <a:srgbClr val="FFFF8B">
                      <a:tint val="66000"/>
                      <a:satMod val="160000"/>
                    </a:srgbClr>
                  </a:gs>
                  <a:gs pos="50000">
                    <a:srgbClr val="FFFF8B">
                      <a:tint val="44500"/>
                      <a:satMod val="160000"/>
                    </a:srgbClr>
                  </a:gs>
                  <a:gs pos="100000">
                    <a:srgbClr val="FFFF8B">
                      <a:tint val="23500"/>
                      <a:satMod val="160000"/>
                    </a:srgbClr>
                  </a:gs>
                </a:gsLst>
                <a:path path="circle">
                  <a:fillToRect t="100000" r="100000"/>
                </a:path>
                <a:tileRect l="-100000" b="-100000"/>
              </a:gradFill>
              <a:ln w="9525" cap="flat" cmpd="sng" algn="ctr">
                <a:solidFill>
                  <a:srgbClr val="7E9DD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711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Linear</a:t>
                </a:r>
                <a:endParaRPr kumimoji="0" lang="zh-CN" altLang="en-US"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34" name="矩形: 圆角 33">
                <a:extLst>
                  <a:ext uri="{FF2B5EF4-FFF2-40B4-BE49-F238E27FC236}">
                    <a16:creationId xmlns:a16="http://schemas.microsoft.com/office/drawing/2014/main" id="{454B27EC-B9BB-6548-4552-BE8B13846419}"/>
                  </a:ext>
                </a:extLst>
              </p:cNvPr>
              <p:cNvSpPr/>
              <p:nvPr/>
            </p:nvSpPr>
            <p:spPr bwMode="auto">
              <a:xfrm>
                <a:off x="13816713" y="28031151"/>
                <a:ext cx="1905003" cy="729048"/>
              </a:xfrm>
              <a:prstGeom prst="roundRect">
                <a:avLst/>
              </a:prstGeom>
              <a:solidFill>
                <a:srgbClr val="B79ED5"/>
              </a:solidFill>
              <a:ln w="9525" cap="flat" cmpd="sng" algn="ctr">
                <a:solidFill>
                  <a:srgbClr val="7E9DD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47117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Output</a:t>
                </a:r>
              </a:p>
              <a:p>
                <a:pPr marL="0" marR="0" indent="0" algn="ctr" defTabSz="4711700" rtl="0" eaLnBrk="1" fontAlgn="base" latinLnBrk="0" hangingPunct="1">
                  <a:lnSpc>
                    <a:spcPct val="100000"/>
                  </a:lnSpc>
                  <a:spcBef>
                    <a:spcPct val="0"/>
                  </a:spcBef>
                  <a:spcAft>
                    <a:spcPct val="0"/>
                  </a:spcAft>
                  <a:buClrTx/>
                  <a:buSzTx/>
                  <a:buFontTx/>
                  <a:buNone/>
                  <a:tabLst/>
                </a:pPr>
                <a:r>
                  <a:rPr lang="en-US" altLang="zh-CN" sz="1100" dirty="0">
                    <a:latin typeface="Times New Roman" panose="02020603050405020304" pitchFamily="18" charset="0"/>
                    <a:cs typeface="Times New Roman" panose="02020603050405020304" pitchFamily="18" charset="0"/>
                  </a:rPr>
                  <a:t>Time Difference</a:t>
                </a:r>
                <a:endParaRPr kumimoji="0" lang="zh-CN" altLang="en-US" sz="11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cxnSp>
            <p:nvCxnSpPr>
              <p:cNvPr id="35" name="直接箭头连接符 34">
                <a:extLst>
                  <a:ext uri="{FF2B5EF4-FFF2-40B4-BE49-F238E27FC236}">
                    <a16:creationId xmlns:a16="http://schemas.microsoft.com/office/drawing/2014/main" id="{60813335-2C01-3E5C-DA4B-9932FED56A13}"/>
                  </a:ext>
                </a:extLst>
              </p:cNvPr>
              <p:cNvCxnSpPr>
                <a:cxnSpLocks/>
                <a:endCxn id="34" idx="1"/>
              </p:cNvCxnSpPr>
              <p:nvPr/>
            </p:nvCxnSpPr>
            <p:spPr bwMode="auto">
              <a:xfrm>
                <a:off x="13457143" y="28395675"/>
                <a:ext cx="359570" cy="0"/>
              </a:xfrm>
              <a:prstGeom prst="straightConnector1">
                <a:avLst/>
              </a:prstGeom>
              <a:solidFill>
                <a:schemeClr val="accent1"/>
              </a:solidFill>
              <a:ln w="19050" cap="flat" cmpd="sng" algn="ctr">
                <a:solidFill>
                  <a:srgbClr val="7E9DD6"/>
                </a:solidFill>
                <a:prstDash val="solid"/>
                <a:round/>
                <a:headEnd type="none" w="med" len="med"/>
                <a:tailEnd type="triangle"/>
              </a:ln>
              <a:effectLst/>
            </p:spPr>
          </p:cxnSp>
          <p:cxnSp>
            <p:nvCxnSpPr>
              <p:cNvPr id="36" name="直接连接符 35">
                <a:extLst>
                  <a:ext uri="{FF2B5EF4-FFF2-40B4-BE49-F238E27FC236}">
                    <a16:creationId xmlns:a16="http://schemas.microsoft.com/office/drawing/2014/main" id="{16E84804-64AC-94E9-222B-A717D0C89315}"/>
                  </a:ext>
                </a:extLst>
              </p:cNvPr>
              <p:cNvCxnSpPr>
                <a:cxnSpLocks/>
              </p:cNvCxnSpPr>
              <p:nvPr/>
            </p:nvCxnSpPr>
            <p:spPr bwMode="auto">
              <a:xfrm>
                <a:off x="10484642" y="29170421"/>
                <a:ext cx="0" cy="471903"/>
              </a:xfrm>
              <a:prstGeom prst="line">
                <a:avLst/>
              </a:prstGeom>
              <a:solidFill>
                <a:schemeClr val="accent1"/>
              </a:solidFill>
              <a:ln w="19050" cap="flat" cmpd="sng" algn="ctr">
                <a:solidFill>
                  <a:srgbClr val="7E9DD6"/>
                </a:solidFill>
                <a:prstDash val="solid"/>
                <a:round/>
                <a:headEnd type="none" w="med" len="med"/>
                <a:tailEnd type="none" w="med" len="med"/>
              </a:ln>
              <a:effectLst/>
            </p:spPr>
          </p:cxnSp>
          <p:cxnSp>
            <p:nvCxnSpPr>
              <p:cNvPr id="37" name="连接符: 肘形 36">
                <a:extLst>
                  <a:ext uri="{FF2B5EF4-FFF2-40B4-BE49-F238E27FC236}">
                    <a16:creationId xmlns:a16="http://schemas.microsoft.com/office/drawing/2014/main" id="{97DA3149-442F-9E99-96B4-C163C5B326B8}"/>
                  </a:ext>
                </a:extLst>
              </p:cNvPr>
              <p:cNvCxnSpPr>
                <a:cxnSpLocks/>
              </p:cNvCxnSpPr>
              <p:nvPr/>
            </p:nvCxnSpPr>
            <p:spPr bwMode="auto">
              <a:xfrm flipV="1">
                <a:off x="10484644" y="28662597"/>
                <a:ext cx="2366291" cy="979727"/>
              </a:xfrm>
              <a:prstGeom prst="bentConnector3">
                <a:avLst>
                  <a:gd name="adj1" fmla="val 100014"/>
                </a:avLst>
              </a:prstGeom>
              <a:solidFill>
                <a:schemeClr val="accent1"/>
              </a:solidFill>
              <a:ln w="19050" cap="flat" cmpd="sng" algn="ctr">
                <a:solidFill>
                  <a:srgbClr val="7E9DD6"/>
                </a:solidFill>
                <a:prstDash val="solid"/>
                <a:round/>
                <a:headEnd type="none" w="med" len="med"/>
                <a:tailEnd type="triangle"/>
              </a:ln>
              <a:effectLst/>
            </p:spPr>
          </p:cxnSp>
        </p:grpSp>
      </p:grpSp>
      <p:cxnSp>
        <p:nvCxnSpPr>
          <p:cNvPr id="23" name="直接连接符 22">
            <a:extLst>
              <a:ext uri="{FF2B5EF4-FFF2-40B4-BE49-F238E27FC236}">
                <a16:creationId xmlns:a16="http://schemas.microsoft.com/office/drawing/2014/main" id="{C38F9E97-057A-3126-7E6B-33B3D28878DE}"/>
              </a:ext>
            </a:extLst>
          </p:cNvPr>
          <p:cNvCxnSpPr>
            <a:cxnSpLocks/>
          </p:cNvCxnSpPr>
          <p:nvPr/>
        </p:nvCxnSpPr>
        <p:spPr bwMode="auto">
          <a:xfrm>
            <a:off x="2738213" y="2911489"/>
            <a:ext cx="1267053" cy="0"/>
          </a:xfrm>
          <a:prstGeom prst="line">
            <a:avLst/>
          </a:prstGeom>
          <a:solidFill>
            <a:schemeClr val="accent1"/>
          </a:solidFill>
          <a:ln w="19050" cap="flat" cmpd="sng" algn="ctr">
            <a:solidFill>
              <a:srgbClr val="7E9DD6"/>
            </a:solidFill>
            <a:prstDash val="solid"/>
            <a:round/>
            <a:headEnd type="none" w="med" len="med"/>
            <a:tailEnd type="none" w="med" len="med"/>
          </a:ln>
          <a:effectLst/>
        </p:spPr>
      </p:cxnSp>
      <p:cxnSp>
        <p:nvCxnSpPr>
          <p:cNvPr id="24" name="连接符: 肘形 23">
            <a:extLst>
              <a:ext uri="{FF2B5EF4-FFF2-40B4-BE49-F238E27FC236}">
                <a16:creationId xmlns:a16="http://schemas.microsoft.com/office/drawing/2014/main" id="{12731638-C0BF-043B-17BE-923F35040539}"/>
              </a:ext>
            </a:extLst>
          </p:cNvPr>
          <p:cNvCxnSpPr>
            <a:cxnSpLocks/>
          </p:cNvCxnSpPr>
          <p:nvPr/>
        </p:nvCxnSpPr>
        <p:spPr bwMode="auto">
          <a:xfrm rot="5400000" flipH="1" flipV="1">
            <a:off x="3650236" y="1446468"/>
            <a:ext cx="1828403" cy="1101641"/>
          </a:xfrm>
          <a:prstGeom prst="bentConnector3">
            <a:avLst>
              <a:gd name="adj1" fmla="val 99455"/>
            </a:avLst>
          </a:prstGeom>
          <a:solidFill>
            <a:schemeClr val="accent1"/>
          </a:solidFill>
          <a:ln w="19050" cap="flat" cmpd="sng" algn="ctr">
            <a:solidFill>
              <a:srgbClr val="7E9DD6"/>
            </a:solidFill>
            <a:prstDash val="solid"/>
            <a:round/>
            <a:headEnd type="none" w="med" len="med"/>
            <a:tailEnd type="none" w="med" len="med"/>
          </a:ln>
          <a:effectLst/>
        </p:spPr>
      </p:cxnSp>
      <p:sp>
        <p:nvSpPr>
          <p:cNvPr id="38" name="文本框 37">
            <a:extLst>
              <a:ext uri="{FF2B5EF4-FFF2-40B4-BE49-F238E27FC236}">
                <a16:creationId xmlns:a16="http://schemas.microsoft.com/office/drawing/2014/main" id="{13EF4D7E-B88B-CC53-C0B9-F780226EC396}"/>
              </a:ext>
            </a:extLst>
          </p:cNvPr>
          <p:cNvSpPr txBox="1"/>
          <p:nvPr/>
        </p:nvSpPr>
        <p:spPr>
          <a:xfrm>
            <a:off x="5848310" y="1853313"/>
            <a:ext cx="428322" cy="369332"/>
          </a:xfrm>
          <a:prstGeom prst="rect">
            <a:avLst/>
          </a:prstGeom>
          <a:noFill/>
          <a:ln>
            <a:solidFill>
              <a:schemeClr val="bg1"/>
            </a:solidFill>
          </a:ln>
        </p:spPr>
        <p:txBody>
          <a:bodyPr wrap="none" rtlCol="0">
            <a:spAutoFit/>
          </a:bodyPr>
          <a:lstStyle/>
          <a:p>
            <a:r>
              <a:rPr lang="en-US" altLang="zh-CN" sz="1800" dirty="0">
                <a:solidFill>
                  <a:srgbClr val="0000FF"/>
                </a:solidFill>
                <a:latin typeface="Times New Roman" panose="02020603050405020304" pitchFamily="18" charset="0"/>
                <a:cs typeface="Times New Roman" panose="02020603050405020304" pitchFamily="18" charset="0"/>
              </a:rPr>
              <a:t>x4</a:t>
            </a:r>
            <a:endParaRPr lang="zh-CN" altLang="en-US" sz="1800" dirty="0">
              <a:solidFill>
                <a:srgbClr val="0000FF"/>
              </a:solidFill>
              <a:latin typeface="Times New Roman" panose="02020603050405020304" pitchFamily="18" charset="0"/>
              <a:cs typeface="Times New Roman" panose="02020603050405020304" pitchFamily="18" charset="0"/>
            </a:endParaRPr>
          </a:p>
        </p:txBody>
      </p:sp>
      <p:sp>
        <p:nvSpPr>
          <p:cNvPr id="45" name="文本框 44">
            <a:extLst>
              <a:ext uri="{FF2B5EF4-FFF2-40B4-BE49-F238E27FC236}">
                <a16:creationId xmlns:a16="http://schemas.microsoft.com/office/drawing/2014/main" id="{B345891F-6CD5-BEDF-838B-0F4C6DD74CAA}"/>
              </a:ext>
            </a:extLst>
          </p:cNvPr>
          <p:cNvSpPr txBox="1"/>
          <p:nvPr/>
        </p:nvSpPr>
        <p:spPr>
          <a:xfrm>
            <a:off x="2580047" y="3106872"/>
            <a:ext cx="4793528" cy="338554"/>
          </a:xfrm>
          <a:prstGeom prst="rect">
            <a:avLst/>
          </a:prstGeom>
          <a:noFill/>
        </p:spPr>
        <p:txBody>
          <a:bodyPr wrap="square">
            <a:spAutoFit/>
          </a:bodyPr>
          <a:lstStyle/>
          <a:p>
            <a:r>
              <a:rPr lang="ru-RU" altLang="zh-CN" sz="1600" b="1" dirty="0">
                <a:solidFill>
                  <a:srgbClr val="0000FF"/>
                </a:solidFill>
                <a:latin typeface="Times New Roman" panose="02020603050405020304" pitchFamily="18" charset="0"/>
              </a:rPr>
              <a:t>The structure of </a:t>
            </a:r>
            <a:r>
              <a:rPr lang="en-US" altLang="zh-CN" sz="1600" b="1" dirty="0">
                <a:solidFill>
                  <a:srgbClr val="0000FF"/>
                </a:solidFill>
                <a:latin typeface="Times New Roman" panose="02020603050405020304" pitchFamily="18" charset="0"/>
              </a:rPr>
              <a:t>timing CNN-based model</a:t>
            </a:r>
            <a:endParaRPr lang="zh-CN" altLang="en-US" sz="1600" b="1" dirty="0">
              <a:solidFill>
                <a:srgbClr val="0000FF"/>
              </a:solidFill>
              <a:latin typeface="Times New Roman" panose="02020603050405020304" pitchFamily="18" charset="0"/>
            </a:endParaRPr>
          </a:p>
        </p:txBody>
      </p:sp>
      <p:sp>
        <p:nvSpPr>
          <p:cNvPr id="47" name="文本框 46">
            <a:extLst>
              <a:ext uri="{FF2B5EF4-FFF2-40B4-BE49-F238E27FC236}">
                <a16:creationId xmlns:a16="http://schemas.microsoft.com/office/drawing/2014/main" id="{39122F5D-03AD-0F66-BD38-85B6A7F3CB46}"/>
              </a:ext>
            </a:extLst>
          </p:cNvPr>
          <p:cNvSpPr txBox="1"/>
          <p:nvPr/>
        </p:nvSpPr>
        <p:spPr>
          <a:xfrm>
            <a:off x="45868" y="3513124"/>
            <a:ext cx="1740512" cy="369332"/>
          </a:xfrm>
          <a:prstGeom prst="rect">
            <a:avLst/>
          </a:prstGeom>
          <a:noFill/>
        </p:spPr>
        <p:txBody>
          <a:bodyPr wrap="square">
            <a:spAutoFit/>
          </a:bodyPr>
          <a:lstStyle/>
          <a:p>
            <a:r>
              <a:rPr lang="en-GB" altLang="zh-CN" b="1" dirty="0">
                <a:solidFill>
                  <a:srgbClr val="0000FF"/>
                </a:solidFill>
              </a:rPr>
              <a:t>Training</a:t>
            </a:r>
            <a:r>
              <a:rPr lang="en-US" altLang="zh-CN" b="1" dirty="0">
                <a:solidFill>
                  <a:srgbClr val="0000FF"/>
                </a:solidFill>
              </a:rPr>
              <a:t> Dataset</a:t>
            </a:r>
            <a:endParaRPr lang="zh-CN" altLang="en-US" b="1" dirty="0">
              <a:solidFill>
                <a:srgbClr val="0000FF"/>
              </a:solidFill>
            </a:endParaRPr>
          </a:p>
        </p:txBody>
      </p:sp>
      <mc:AlternateContent xmlns:mc="http://schemas.openxmlformats.org/markup-compatibility/2006">
        <mc:Choice xmlns:a14="http://schemas.microsoft.com/office/drawing/2010/main" Requires="a14">
          <p:sp>
            <p:nvSpPr>
              <p:cNvPr id="50" name="文本框 49">
                <a:extLst>
                  <a:ext uri="{FF2B5EF4-FFF2-40B4-BE49-F238E27FC236}">
                    <a16:creationId xmlns:a16="http://schemas.microsoft.com/office/drawing/2014/main" id="{FA92A206-F1FE-650D-41B2-931FE52D901F}"/>
                  </a:ext>
                </a:extLst>
              </p:cNvPr>
              <p:cNvSpPr txBox="1"/>
              <p:nvPr/>
            </p:nvSpPr>
            <p:spPr>
              <a:xfrm>
                <a:off x="228600" y="3911946"/>
                <a:ext cx="4793529" cy="1711366"/>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US" altLang="zh-CN" dirty="0">
                    <a:solidFill>
                      <a:srgbClr val="0000FF"/>
                    </a:solidFill>
                  </a:rPr>
                  <a:t>6000 paired waveforms (</a:t>
                </a:r>
                <a14:m>
                  <m:oMath xmlns:m="http://schemas.openxmlformats.org/officeDocument/2006/math">
                    <m:r>
                      <m:rPr>
                        <m:sty m:val="p"/>
                      </m:rPr>
                      <a:rPr lang="el-GR" altLang="zh-CN" i="1" smtClean="0">
                        <a:solidFill>
                          <a:srgbClr val="0000FF"/>
                        </a:solidFill>
                        <a:latin typeface="Cambria Math" panose="02040503050406030204" pitchFamily="18" charset="0"/>
                        <a:ea typeface="Cambria Math" panose="02040503050406030204" pitchFamily="18" charset="0"/>
                      </a:rPr>
                      <m:t>Δ</m:t>
                    </m:r>
                    <m:r>
                      <a:rPr lang="en-US" altLang="zh-CN" b="0" i="1" smtClean="0">
                        <a:solidFill>
                          <a:srgbClr val="0000FF"/>
                        </a:solidFill>
                        <a:latin typeface="Cambria Math" panose="02040503050406030204" pitchFamily="18" charset="0"/>
                        <a:ea typeface="Cambria Math" panose="02040503050406030204" pitchFamily="18" charset="0"/>
                      </a:rPr>
                      <m:t>𝑇</m:t>
                    </m:r>
                  </m:oMath>
                </a14:m>
                <a:r>
                  <a:rPr lang="en-US" altLang="zh-CN" dirty="0">
                    <a:solidFill>
                      <a:srgbClr val="0000FF"/>
                    </a:solidFill>
                  </a:rPr>
                  <a:t> = 0 </a:t>
                </a:r>
                <a:r>
                  <a:rPr lang="en-US" altLang="zh-CN" dirty="0" err="1">
                    <a:solidFill>
                      <a:srgbClr val="0000FF"/>
                    </a:solidFill>
                  </a:rPr>
                  <a:t>ps</a:t>
                </a:r>
                <a:r>
                  <a:rPr lang="en-US" altLang="zh-CN" dirty="0">
                    <a:solidFill>
                      <a:srgbClr val="0000FF"/>
                    </a:solidFill>
                  </a:rPr>
                  <a:t>)</a:t>
                </a:r>
              </a:p>
              <a:p>
                <a:pPr marL="285750" indent="-285750">
                  <a:lnSpc>
                    <a:spcPct val="150000"/>
                  </a:lnSpc>
                  <a:buFont typeface="Wingdings" panose="05000000000000000000" pitchFamily="2" charset="2"/>
                  <a:buChar char="Ø"/>
                </a:pPr>
                <a:r>
                  <a:rPr lang="en-US" altLang="zh-CN" dirty="0">
                    <a:solidFill>
                      <a:srgbClr val="0000FF"/>
                    </a:solidFill>
                  </a:rPr>
                  <a:t>Delay the first waveform from -480 </a:t>
                </a:r>
                <a:r>
                  <a:rPr lang="en-US" altLang="zh-CN" dirty="0" err="1">
                    <a:solidFill>
                      <a:srgbClr val="0000FF"/>
                    </a:solidFill>
                  </a:rPr>
                  <a:t>ps</a:t>
                </a:r>
                <a:r>
                  <a:rPr lang="en-US" altLang="zh-CN" dirty="0">
                    <a:solidFill>
                      <a:srgbClr val="0000FF"/>
                    </a:solidFill>
                  </a:rPr>
                  <a:t> to 590 </a:t>
                </a:r>
                <a:r>
                  <a:rPr lang="en-US" altLang="zh-CN" dirty="0" err="1">
                    <a:solidFill>
                      <a:srgbClr val="0000FF"/>
                    </a:solidFill>
                  </a:rPr>
                  <a:t>ps</a:t>
                </a:r>
                <a:r>
                  <a:rPr lang="en-US" altLang="zh-CN" dirty="0">
                    <a:solidFill>
                      <a:srgbClr val="0000FF"/>
                    </a:solidFill>
                  </a:rPr>
                  <a:t> at 10ps intervals. (∆</a:t>
                </a:r>
                <a:r>
                  <a:rPr lang="zh-CN" altLang="en-US" dirty="0">
                    <a:solidFill>
                      <a:srgbClr val="0000FF"/>
                    </a:solidFill>
                  </a:rPr>
                  <a:t>𝑇 </a:t>
                </a:r>
                <a:r>
                  <a:rPr lang="en-US" altLang="zh-CN" dirty="0">
                    <a:solidFill>
                      <a:srgbClr val="0000FF"/>
                    </a:solidFill>
                  </a:rPr>
                  <a:t>= -480 :10 :590 </a:t>
                </a:r>
                <a:r>
                  <a:rPr lang="en-US" altLang="zh-CN" dirty="0" err="1">
                    <a:solidFill>
                      <a:srgbClr val="0000FF"/>
                    </a:solidFill>
                  </a:rPr>
                  <a:t>ps</a:t>
                </a:r>
                <a:r>
                  <a:rPr lang="en-US" altLang="zh-CN" dirty="0">
                    <a:solidFill>
                      <a:srgbClr val="0000FF"/>
                    </a:solidFill>
                  </a:rPr>
                  <a:t> 108 labels)</a:t>
                </a:r>
                <a:endParaRPr lang="zh-CN" altLang="en-US" dirty="0">
                  <a:solidFill>
                    <a:srgbClr val="0000FF"/>
                  </a:solidFill>
                </a:endParaRPr>
              </a:p>
            </p:txBody>
          </p:sp>
        </mc:Choice>
        <mc:Fallback>
          <p:sp>
            <p:nvSpPr>
              <p:cNvPr id="50" name="文本框 49">
                <a:extLst>
                  <a:ext uri="{FF2B5EF4-FFF2-40B4-BE49-F238E27FC236}">
                    <a16:creationId xmlns:a16="http://schemas.microsoft.com/office/drawing/2014/main" id="{FA92A206-F1FE-650D-41B2-931FE52D901F}"/>
                  </a:ext>
                </a:extLst>
              </p:cNvPr>
              <p:cNvSpPr txBox="1">
                <a:spLocks noRot="1" noChangeAspect="1" noMove="1" noResize="1" noEditPoints="1" noAdjustHandles="1" noChangeArrowheads="1" noChangeShapeType="1" noTextEdit="1"/>
              </p:cNvSpPr>
              <p:nvPr/>
            </p:nvSpPr>
            <p:spPr>
              <a:xfrm>
                <a:off x="228600" y="3911946"/>
                <a:ext cx="4793529" cy="1711366"/>
              </a:xfrm>
              <a:prstGeom prst="rect">
                <a:avLst/>
              </a:prstGeom>
              <a:blipFill>
                <a:blip r:embed="rId4"/>
                <a:stretch>
                  <a:fillRect l="-891" b="-5000"/>
                </a:stretch>
              </a:blipFill>
            </p:spPr>
            <p:txBody>
              <a:bodyPr/>
              <a:lstStyle/>
              <a:p>
                <a:r>
                  <a:rPr lang="zh-CN" altLang="en-US">
                    <a:noFill/>
                  </a:rPr>
                  <a:t> </a:t>
                </a:r>
              </a:p>
            </p:txBody>
          </p:sp>
        </mc:Fallback>
      </mc:AlternateContent>
      <p:pic>
        <p:nvPicPr>
          <p:cNvPr id="51" name="图片 50">
            <a:extLst>
              <a:ext uri="{FF2B5EF4-FFF2-40B4-BE49-F238E27FC236}">
                <a16:creationId xmlns:a16="http://schemas.microsoft.com/office/drawing/2014/main" id="{FE355319-8F6D-8BEC-68E4-71DBEE703BF8}"/>
              </a:ext>
            </a:extLst>
          </p:cNvPr>
          <p:cNvPicPr>
            <a:picLocks noChangeAspect="1"/>
          </p:cNvPicPr>
          <p:nvPr/>
        </p:nvPicPr>
        <p:blipFill>
          <a:blip r:embed="rId5"/>
          <a:stretch>
            <a:fillRect/>
          </a:stretch>
        </p:blipFill>
        <p:spPr>
          <a:xfrm>
            <a:off x="292327" y="5576268"/>
            <a:ext cx="2333038" cy="1196990"/>
          </a:xfrm>
          <a:prstGeom prst="rect">
            <a:avLst/>
          </a:prstGeom>
        </p:spPr>
      </p:pic>
      <p:sp>
        <p:nvSpPr>
          <p:cNvPr id="54" name="文本框 53">
            <a:extLst>
              <a:ext uri="{FF2B5EF4-FFF2-40B4-BE49-F238E27FC236}">
                <a16:creationId xmlns:a16="http://schemas.microsoft.com/office/drawing/2014/main" id="{7F05334F-D25D-E54B-BBD2-A967701685AD}"/>
              </a:ext>
            </a:extLst>
          </p:cNvPr>
          <p:cNvSpPr txBox="1"/>
          <p:nvPr/>
        </p:nvSpPr>
        <p:spPr>
          <a:xfrm>
            <a:off x="1483523" y="5897583"/>
            <a:ext cx="717636" cy="369332"/>
          </a:xfrm>
          <a:prstGeom prst="rect">
            <a:avLst/>
          </a:prstGeom>
          <a:noFill/>
        </p:spPr>
        <p:txBody>
          <a:bodyPr wrap="square">
            <a:spAutoFit/>
          </a:bodyPr>
          <a:lstStyle/>
          <a:p>
            <a:r>
              <a:rPr lang="en-US" altLang="zh-CN" sz="1800" dirty="0">
                <a:solidFill>
                  <a:srgbClr val="FF0000"/>
                </a:solidFill>
              </a:rPr>
              <a:t>Delay</a:t>
            </a:r>
            <a:endParaRPr lang="zh-CN" altLang="en-US" dirty="0"/>
          </a:p>
        </p:txBody>
      </p:sp>
      <p:cxnSp>
        <p:nvCxnSpPr>
          <p:cNvPr id="55" name="直接箭头连接符 54">
            <a:extLst>
              <a:ext uri="{FF2B5EF4-FFF2-40B4-BE49-F238E27FC236}">
                <a16:creationId xmlns:a16="http://schemas.microsoft.com/office/drawing/2014/main" id="{8BA9F70A-393C-DBB2-B23B-5F9639917877}"/>
              </a:ext>
            </a:extLst>
          </p:cNvPr>
          <p:cNvCxnSpPr>
            <a:cxnSpLocks/>
            <a:endCxn id="54" idx="1"/>
          </p:cNvCxnSpPr>
          <p:nvPr/>
        </p:nvCxnSpPr>
        <p:spPr>
          <a:xfrm>
            <a:off x="945900" y="6082249"/>
            <a:ext cx="537623"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7" name="文本框 56">
            <a:extLst>
              <a:ext uri="{FF2B5EF4-FFF2-40B4-BE49-F238E27FC236}">
                <a16:creationId xmlns:a16="http://schemas.microsoft.com/office/drawing/2014/main" id="{BCE8022C-AC4C-B4BE-E4C8-6F014E641C4B}"/>
              </a:ext>
            </a:extLst>
          </p:cNvPr>
          <p:cNvSpPr txBox="1"/>
          <p:nvPr/>
        </p:nvSpPr>
        <p:spPr>
          <a:xfrm>
            <a:off x="2874904" y="2516822"/>
            <a:ext cx="1080380" cy="430887"/>
          </a:xfrm>
          <a:prstGeom prst="rect">
            <a:avLst/>
          </a:prstGeom>
          <a:noFill/>
        </p:spPr>
        <p:txBody>
          <a:bodyPr wrap="square" rtlCol="0">
            <a:spAutoFit/>
          </a:bodyPr>
          <a:lstStyle/>
          <a:p>
            <a:pPr algn="ctr"/>
            <a:r>
              <a:rPr lang="en-US" altLang="zh-CN" sz="1100" dirty="0">
                <a:solidFill>
                  <a:srgbClr val="0000FF"/>
                </a:solidFill>
              </a:rPr>
              <a:t>Amplitude </a:t>
            </a:r>
          </a:p>
          <a:p>
            <a:pPr algn="ctr"/>
            <a:r>
              <a:rPr lang="en-US" altLang="zh-CN" sz="1100" dirty="0">
                <a:solidFill>
                  <a:srgbClr val="0000FF"/>
                </a:solidFill>
              </a:rPr>
              <a:t>Normalization </a:t>
            </a:r>
            <a:endParaRPr lang="zh-CN" altLang="en-US" sz="1100" dirty="0">
              <a:solidFill>
                <a:srgbClr val="0000FF"/>
              </a:solidFill>
            </a:endParaRPr>
          </a:p>
        </p:txBody>
      </p:sp>
      <mc:AlternateContent xmlns:mc="http://schemas.openxmlformats.org/markup-compatibility/2006">
        <mc:Choice xmlns:a14="http://schemas.microsoft.com/office/drawing/2010/main" Requires="a14">
          <p:sp>
            <p:nvSpPr>
              <p:cNvPr id="61" name="文本框 60">
                <a:extLst>
                  <a:ext uri="{FF2B5EF4-FFF2-40B4-BE49-F238E27FC236}">
                    <a16:creationId xmlns:a16="http://schemas.microsoft.com/office/drawing/2014/main" id="{41621788-51EF-7632-08E9-BD3B87F9F7C7}"/>
                  </a:ext>
                </a:extLst>
              </p:cNvPr>
              <p:cNvSpPr txBox="1"/>
              <p:nvPr/>
            </p:nvSpPr>
            <p:spPr>
              <a:xfrm>
                <a:off x="2656123" y="5316847"/>
                <a:ext cx="2598321" cy="1530804"/>
              </a:xfrm>
              <a:prstGeom prst="rect">
                <a:avLst/>
              </a:prstGeom>
              <a:noFill/>
            </p:spPr>
            <p:txBody>
              <a:bodyPr wrap="square" rtlCol="0">
                <a:spAutoFit/>
              </a:bodyPr>
              <a:lstStyle/>
              <a:p>
                <a:pPr>
                  <a:lnSpc>
                    <a:spcPct val="150000"/>
                  </a:lnSpc>
                </a:pPr>
                <a:r>
                  <a:rPr lang="en-US" altLang="zh-CN" sz="1600" dirty="0">
                    <a:solidFill>
                      <a:srgbClr val="FF0000"/>
                    </a:solidFill>
                  </a:rPr>
                  <a:t>The delaying is feasible here because the shape of the waveform does not change with the </a:t>
                </a:r>
                <a14:m>
                  <m:oMath xmlns:m="http://schemas.openxmlformats.org/officeDocument/2006/math">
                    <m:r>
                      <m:rPr>
                        <m:sty m:val="p"/>
                      </m:rPr>
                      <a:rPr lang="el-GR" altLang="zh-CN" sz="1600" i="1" smtClean="0">
                        <a:solidFill>
                          <a:srgbClr val="FF0000"/>
                        </a:solidFill>
                        <a:latin typeface="Cambria Math" panose="02040503050406030204" pitchFamily="18" charset="0"/>
                        <a:ea typeface="Cambria Math" panose="02040503050406030204" pitchFamily="18" charset="0"/>
                      </a:rPr>
                      <m:t>Δ</m:t>
                    </m:r>
                    <m:r>
                      <a:rPr lang="en-US" altLang="zh-CN" sz="1600" b="0" i="1" smtClean="0">
                        <a:solidFill>
                          <a:srgbClr val="FF0000"/>
                        </a:solidFill>
                        <a:latin typeface="Cambria Math" panose="02040503050406030204" pitchFamily="18" charset="0"/>
                        <a:ea typeface="Cambria Math" panose="02040503050406030204" pitchFamily="18" charset="0"/>
                      </a:rPr>
                      <m:t>𝑇</m:t>
                    </m:r>
                  </m:oMath>
                </a14:m>
                <a:r>
                  <a:rPr lang="en-US" altLang="zh-CN" sz="1600" dirty="0">
                    <a:solidFill>
                      <a:srgbClr val="FF0000"/>
                    </a:solidFill>
                  </a:rPr>
                  <a:t>.</a:t>
                </a:r>
                <a:endParaRPr lang="zh-CN" altLang="en-US" sz="1600" dirty="0">
                  <a:solidFill>
                    <a:srgbClr val="FF0000"/>
                  </a:solidFill>
                </a:endParaRPr>
              </a:p>
            </p:txBody>
          </p:sp>
        </mc:Choice>
        <mc:Fallback>
          <p:sp>
            <p:nvSpPr>
              <p:cNvPr id="61" name="文本框 60">
                <a:extLst>
                  <a:ext uri="{FF2B5EF4-FFF2-40B4-BE49-F238E27FC236}">
                    <a16:creationId xmlns:a16="http://schemas.microsoft.com/office/drawing/2014/main" id="{41621788-51EF-7632-08E9-BD3B87F9F7C7}"/>
                  </a:ext>
                </a:extLst>
              </p:cNvPr>
              <p:cNvSpPr txBox="1">
                <a:spLocks noRot="1" noChangeAspect="1" noMove="1" noResize="1" noEditPoints="1" noAdjustHandles="1" noChangeArrowheads="1" noChangeShapeType="1" noTextEdit="1"/>
              </p:cNvSpPr>
              <p:nvPr/>
            </p:nvSpPr>
            <p:spPr>
              <a:xfrm>
                <a:off x="2656123" y="5316847"/>
                <a:ext cx="2598321" cy="1530804"/>
              </a:xfrm>
              <a:prstGeom prst="rect">
                <a:avLst/>
              </a:prstGeom>
              <a:blipFill>
                <a:blip r:embed="rId6"/>
                <a:stretch>
                  <a:fillRect l="-1408" b="-4382"/>
                </a:stretch>
              </a:blipFill>
            </p:spPr>
            <p:txBody>
              <a:bodyPr/>
              <a:lstStyle/>
              <a:p>
                <a:r>
                  <a:rPr lang="zh-CN" altLang="en-US">
                    <a:noFill/>
                  </a:rPr>
                  <a:t> </a:t>
                </a:r>
              </a:p>
            </p:txBody>
          </p:sp>
        </mc:Fallback>
      </mc:AlternateContent>
      <p:sp>
        <p:nvSpPr>
          <p:cNvPr id="62" name="文本框 61">
            <a:extLst>
              <a:ext uri="{FF2B5EF4-FFF2-40B4-BE49-F238E27FC236}">
                <a16:creationId xmlns:a16="http://schemas.microsoft.com/office/drawing/2014/main" id="{7C13DCBC-820E-51BD-879C-0DFF88A80047}"/>
              </a:ext>
            </a:extLst>
          </p:cNvPr>
          <p:cNvSpPr txBox="1"/>
          <p:nvPr/>
        </p:nvSpPr>
        <p:spPr>
          <a:xfrm>
            <a:off x="5549446" y="3812140"/>
            <a:ext cx="3003836" cy="2542363"/>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US" altLang="zh-CN" dirty="0">
                <a:solidFill>
                  <a:srgbClr val="0000FF"/>
                </a:solidFill>
              </a:rPr>
              <a:t>LR: 0.0001</a:t>
            </a:r>
          </a:p>
          <a:p>
            <a:pPr marL="285750" indent="-285750">
              <a:lnSpc>
                <a:spcPct val="150000"/>
              </a:lnSpc>
              <a:buFont typeface="Arial" panose="020B0604020202020204" pitchFamily="34" charset="0"/>
              <a:buChar char="•"/>
            </a:pPr>
            <a:r>
              <a:rPr lang="en-US" altLang="zh-CN" dirty="0">
                <a:solidFill>
                  <a:srgbClr val="0000FF"/>
                </a:solidFill>
              </a:rPr>
              <a:t>EOPCH: 461</a:t>
            </a:r>
          </a:p>
          <a:p>
            <a:pPr marL="285750" indent="-285750">
              <a:lnSpc>
                <a:spcPct val="150000"/>
              </a:lnSpc>
              <a:buFont typeface="Arial" panose="020B0604020202020204" pitchFamily="34" charset="0"/>
              <a:buChar char="•"/>
            </a:pPr>
            <a:r>
              <a:rPr lang="en-US" altLang="zh-CN" dirty="0">
                <a:solidFill>
                  <a:srgbClr val="0000FF"/>
                </a:solidFill>
              </a:rPr>
              <a:t>Batch Size: 36</a:t>
            </a:r>
          </a:p>
          <a:p>
            <a:pPr marL="285750" indent="-285750">
              <a:lnSpc>
                <a:spcPct val="150000"/>
              </a:lnSpc>
              <a:buFont typeface="Arial" panose="020B0604020202020204" pitchFamily="34" charset="0"/>
              <a:buChar char="•"/>
            </a:pPr>
            <a:r>
              <a:rPr lang="en-US" altLang="zh-CN" dirty="0">
                <a:solidFill>
                  <a:srgbClr val="0000FF"/>
                </a:solidFill>
              </a:rPr>
              <a:t>Lose Function</a:t>
            </a:r>
            <a:r>
              <a:rPr lang="zh-CN" altLang="en-US" dirty="0">
                <a:solidFill>
                  <a:srgbClr val="0000FF"/>
                </a:solidFill>
              </a:rPr>
              <a:t>：</a:t>
            </a:r>
            <a:r>
              <a:rPr lang="en-US" altLang="zh-CN" dirty="0">
                <a:solidFill>
                  <a:srgbClr val="0000FF"/>
                </a:solidFill>
              </a:rPr>
              <a:t>MSE </a:t>
            </a:r>
          </a:p>
          <a:p>
            <a:pPr marL="285750" indent="-285750">
              <a:lnSpc>
                <a:spcPct val="150000"/>
              </a:lnSpc>
              <a:buFont typeface="Arial" panose="020B0604020202020204" pitchFamily="34" charset="0"/>
              <a:buChar char="•"/>
            </a:pPr>
            <a:r>
              <a:rPr lang="en-GB" altLang="zh-CN" dirty="0">
                <a:solidFill>
                  <a:srgbClr val="0000FF"/>
                </a:solidFill>
              </a:rPr>
              <a:t>Optimizer</a:t>
            </a:r>
            <a:r>
              <a:rPr lang="zh-CN" altLang="en-US" dirty="0">
                <a:solidFill>
                  <a:srgbClr val="0000FF"/>
                </a:solidFill>
              </a:rPr>
              <a:t>：</a:t>
            </a:r>
            <a:r>
              <a:rPr lang="en-US" altLang="zh-CN" dirty="0">
                <a:solidFill>
                  <a:srgbClr val="0000FF"/>
                </a:solidFill>
              </a:rPr>
              <a:t>Adam</a:t>
            </a:r>
          </a:p>
          <a:p>
            <a:pPr marL="285750" indent="-285750">
              <a:lnSpc>
                <a:spcPct val="150000"/>
              </a:lnSpc>
              <a:buFont typeface="Arial" panose="020B0604020202020204" pitchFamily="34" charset="0"/>
              <a:buChar char="•"/>
            </a:pPr>
            <a:r>
              <a:rPr lang="en-US" altLang="zh-CN" dirty="0">
                <a:solidFill>
                  <a:srgbClr val="0000FF"/>
                </a:solidFill>
              </a:rPr>
              <a:t>GPU NVIDIA Quadro T1000</a:t>
            </a:r>
            <a:endParaRPr lang="zh-CN" altLang="en-US" dirty="0">
              <a:solidFill>
                <a:srgbClr val="0000FF"/>
              </a:solidFill>
            </a:endParaRPr>
          </a:p>
        </p:txBody>
      </p:sp>
      <p:sp>
        <p:nvSpPr>
          <p:cNvPr id="63" name="文本框 62">
            <a:extLst>
              <a:ext uri="{FF2B5EF4-FFF2-40B4-BE49-F238E27FC236}">
                <a16:creationId xmlns:a16="http://schemas.microsoft.com/office/drawing/2014/main" id="{A10B8DFF-B734-197D-BB2E-E7C77D6CC1FF}"/>
              </a:ext>
            </a:extLst>
          </p:cNvPr>
          <p:cNvSpPr txBox="1"/>
          <p:nvPr/>
        </p:nvSpPr>
        <p:spPr>
          <a:xfrm>
            <a:off x="5489821" y="3568282"/>
            <a:ext cx="4796286" cy="338554"/>
          </a:xfrm>
          <a:prstGeom prst="rect">
            <a:avLst/>
          </a:prstGeom>
          <a:noFill/>
        </p:spPr>
        <p:txBody>
          <a:bodyPr wrap="square">
            <a:spAutoFit/>
          </a:bodyPr>
          <a:lstStyle/>
          <a:p>
            <a:r>
              <a:rPr lang="en-US" altLang="zh-CN" sz="1600" b="1" dirty="0">
                <a:solidFill>
                  <a:srgbClr val="0000FF"/>
                </a:solidFill>
              </a:rPr>
              <a:t>CNN</a:t>
            </a:r>
            <a:r>
              <a:rPr lang="zh-CN" altLang="en-US" sz="1600" b="1" dirty="0">
                <a:solidFill>
                  <a:srgbClr val="0000FF"/>
                </a:solidFill>
              </a:rPr>
              <a:t> </a:t>
            </a:r>
            <a:r>
              <a:rPr lang="en-US" altLang="zh-CN" sz="1600" b="1" dirty="0" err="1">
                <a:solidFill>
                  <a:srgbClr val="0000FF"/>
                </a:solidFill>
              </a:rPr>
              <a:t>Paramaters</a:t>
            </a:r>
            <a:endParaRPr lang="zh-CN" altLang="en-US" sz="1600" b="1" dirty="0">
              <a:solidFill>
                <a:srgbClr val="0000FF"/>
              </a:solidFill>
            </a:endParaRPr>
          </a:p>
        </p:txBody>
      </p:sp>
    </p:spTree>
    <p:extLst>
      <p:ext uri="{BB962C8B-B14F-4D97-AF65-F5344CB8AC3E}">
        <p14:creationId xmlns:p14="http://schemas.microsoft.com/office/powerpoint/2010/main" val="1911388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3F5BD1AD-E268-4343-9BD8-282D77077E53}"/>
              </a:ext>
            </a:extLst>
          </p:cNvPr>
          <p:cNvSpPr>
            <a:spLocks noGrp="1"/>
          </p:cNvSpPr>
          <p:nvPr>
            <p:ph type="sldNum" sz="quarter" idx="12"/>
          </p:nvPr>
        </p:nvSpPr>
        <p:spPr/>
        <p:txBody>
          <a:bodyPr/>
          <a:lstStyle/>
          <a:p>
            <a:fld id="{09D3F68C-3742-49C1-B5E8-AF738D949803}" type="slidenum">
              <a:rPr lang="zh-CN" altLang="en-US" smtClean="0"/>
              <a:t>11</a:t>
            </a:fld>
            <a:endParaRPr lang="zh-CN" altLang="en-US"/>
          </a:p>
        </p:txBody>
      </p:sp>
      <p:cxnSp>
        <p:nvCxnSpPr>
          <p:cNvPr id="6" name="直接连接符 5">
            <a:extLst>
              <a:ext uri="{FF2B5EF4-FFF2-40B4-BE49-F238E27FC236}">
                <a16:creationId xmlns:a16="http://schemas.microsoft.com/office/drawing/2014/main" id="{DBCCB0BD-DA61-4EB2-B660-CFB1AA169D91}"/>
              </a:ext>
            </a:extLst>
          </p:cNvPr>
          <p:cNvCxnSpPr>
            <a:cxnSpLocks/>
          </p:cNvCxnSpPr>
          <p:nvPr/>
        </p:nvCxnSpPr>
        <p:spPr>
          <a:xfrm>
            <a:off x="-100693" y="876300"/>
            <a:ext cx="9144000" cy="0"/>
          </a:xfrm>
          <a:prstGeom prst="line">
            <a:avLst/>
          </a:prstGeom>
          <a:ln w="381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矩形 6">
            <a:extLst>
              <a:ext uri="{FF2B5EF4-FFF2-40B4-BE49-F238E27FC236}">
                <a16:creationId xmlns:a16="http://schemas.microsoft.com/office/drawing/2014/main" id="{A085A3B2-03CC-4D17-B155-A577A9F4C49B}"/>
              </a:ext>
            </a:extLst>
          </p:cNvPr>
          <p:cNvSpPr/>
          <p:nvPr/>
        </p:nvSpPr>
        <p:spPr>
          <a:xfrm>
            <a:off x="0" y="762001"/>
            <a:ext cx="1933575" cy="114299"/>
          </a:xfrm>
          <a:prstGeom prst="rect">
            <a:avLst/>
          </a:prstGeom>
          <a:solidFill>
            <a:srgbClr val="014099"/>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a16="http://schemas.microsoft.com/office/drawing/2014/main" id="{7BFC7C4D-6D92-4776-99B3-331B12D7BF7B}"/>
              </a:ext>
            </a:extLst>
          </p:cNvPr>
          <p:cNvSpPr txBox="1"/>
          <p:nvPr/>
        </p:nvSpPr>
        <p:spPr>
          <a:xfrm>
            <a:off x="466723" y="84742"/>
            <a:ext cx="9020176" cy="584775"/>
          </a:xfrm>
          <a:prstGeom prst="rect">
            <a:avLst/>
          </a:prstGeom>
          <a:noFill/>
        </p:spPr>
        <p:txBody>
          <a:bodyPr wrap="square" rtlCol="0">
            <a:spAutoFit/>
          </a:bodyPr>
          <a:lstStyle/>
          <a:p>
            <a:r>
              <a:rPr lang="en-US" altLang="zh-CN" sz="3200" dirty="0">
                <a:latin typeface="微软雅黑" panose="020B0503020204020204" pitchFamily="34" charset="-122"/>
                <a:ea typeface="微软雅黑" panose="020B0503020204020204" pitchFamily="34" charset="-122"/>
              </a:rPr>
              <a:t>3.2 CNN timing results</a:t>
            </a:r>
          </a:p>
        </p:txBody>
      </p:sp>
      <p:sp>
        <p:nvSpPr>
          <p:cNvPr id="15" name="文本框 14">
            <a:extLst>
              <a:ext uri="{FF2B5EF4-FFF2-40B4-BE49-F238E27FC236}">
                <a16:creationId xmlns:a16="http://schemas.microsoft.com/office/drawing/2014/main" id="{BE3FA34D-7D04-4482-B0DD-2AF9B580E9DC}"/>
              </a:ext>
            </a:extLst>
          </p:cNvPr>
          <p:cNvSpPr txBox="1"/>
          <p:nvPr/>
        </p:nvSpPr>
        <p:spPr>
          <a:xfrm>
            <a:off x="4838789" y="3716997"/>
            <a:ext cx="3971927" cy="465448"/>
          </a:xfrm>
          <a:prstGeom prst="rect">
            <a:avLst/>
          </a:prstGeom>
          <a:noFill/>
        </p:spPr>
        <p:txBody>
          <a:bodyPr wrap="square" rtlCol="0">
            <a:spAutoFit/>
          </a:bodyPr>
          <a:lstStyle/>
          <a:p>
            <a:pPr>
              <a:lnSpc>
                <a:spcPct val="150000"/>
              </a:lnSpc>
            </a:pPr>
            <a:endParaRPr lang="en-US" altLang="zh-CN" dirty="0"/>
          </a:p>
        </p:txBody>
      </p:sp>
      <p:sp>
        <p:nvSpPr>
          <p:cNvPr id="20" name="文本框 19">
            <a:extLst>
              <a:ext uri="{FF2B5EF4-FFF2-40B4-BE49-F238E27FC236}">
                <a16:creationId xmlns:a16="http://schemas.microsoft.com/office/drawing/2014/main" id="{88760338-570B-096D-3F33-DF253AA64F3E}"/>
              </a:ext>
            </a:extLst>
          </p:cNvPr>
          <p:cNvSpPr txBox="1"/>
          <p:nvPr/>
        </p:nvSpPr>
        <p:spPr>
          <a:xfrm>
            <a:off x="166737" y="5658157"/>
            <a:ext cx="8764437" cy="1162113"/>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altLang="zh-CN" sz="1600" dirty="0"/>
              <a:t>For the Global Std Dev, the CNN has 50% improved compared with the optimized CFD.</a:t>
            </a:r>
          </a:p>
          <a:p>
            <a:pPr marL="285750" indent="-285750">
              <a:lnSpc>
                <a:spcPct val="150000"/>
              </a:lnSpc>
              <a:buFont typeface="Arial" panose="020B0604020202020204" pitchFamily="34" charset="0"/>
              <a:buChar char="•"/>
            </a:pPr>
            <a:r>
              <a:rPr lang="en-US" altLang="zh-CN" sz="1600" dirty="0"/>
              <a:t>The results show that the CNN</a:t>
            </a:r>
            <a:r>
              <a:rPr lang="zh-CN" altLang="en-US" sz="1600" dirty="0"/>
              <a:t> </a:t>
            </a:r>
            <a:r>
              <a:rPr lang="en-US" altLang="zh-CN" sz="1600" dirty="0"/>
              <a:t>successfully</a:t>
            </a:r>
            <a:r>
              <a:rPr lang="zh-CN" altLang="en-US" sz="1600" dirty="0"/>
              <a:t> </a:t>
            </a:r>
            <a:r>
              <a:rPr lang="en-US" altLang="zh-CN" sz="1600" dirty="0"/>
              <a:t>corrects</a:t>
            </a:r>
            <a:r>
              <a:rPr lang="zh-CN" altLang="en-US" sz="1600" dirty="0"/>
              <a:t> </a:t>
            </a:r>
            <a:r>
              <a:rPr lang="en-US" altLang="zh-CN" sz="1600" dirty="0"/>
              <a:t>the</a:t>
            </a:r>
            <a:r>
              <a:rPr lang="zh-CN" altLang="en-US" sz="1600" dirty="0"/>
              <a:t> </a:t>
            </a:r>
            <a:r>
              <a:rPr lang="en-US" altLang="zh-CN" sz="1600" dirty="0"/>
              <a:t>side</a:t>
            </a:r>
            <a:r>
              <a:rPr lang="zh-CN" altLang="en-US" sz="1600" dirty="0"/>
              <a:t> </a:t>
            </a:r>
            <a:r>
              <a:rPr lang="en-US" altLang="zh-CN" sz="1600" dirty="0"/>
              <a:t>peaks to the middle and furtherly improve the time resolution. </a:t>
            </a:r>
            <a:endParaRPr lang="zh-CN" altLang="en-US" sz="1600" dirty="0"/>
          </a:p>
        </p:txBody>
      </p:sp>
      <p:pic>
        <p:nvPicPr>
          <p:cNvPr id="21" name="图片 20">
            <a:extLst>
              <a:ext uri="{FF2B5EF4-FFF2-40B4-BE49-F238E27FC236}">
                <a16:creationId xmlns:a16="http://schemas.microsoft.com/office/drawing/2014/main" id="{E24FC7A5-083E-A8E4-D1EB-C09203DDA7B0}"/>
              </a:ext>
            </a:extLst>
          </p:cNvPr>
          <p:cNvPicPr>
            <a:picLocks noChangeAspect="1"/>
          </p:cNvPicPr>
          <p:nvPr/>
        </p:nvPicPr>
        <p:blipFill>
          <a:blip r:embed="rId3"/>
          <a:stretch>
            <a:fillRect/>
          </a:stretch>
        </p:blipFill>
        <p:spPr>
          <a:xfrm>
            <a:off x="0" y="912255"/>
            <a:ext cx="9144000" cy="4847805"/>
          </a:xfrm>
          <a:prstGeom prst="rect">
            <a:avLst/>
          </a:prstGeom>
        </p:spPr>
      </p:pic>
      <p:grpSp>
        <p:nvGrpSpPr>
          <p:cNvPr id="10" name="组合 9">
            <a:extLst>
              <a:ext uri="{FF2B5EF4-FFF2-40B4-BE49-F238E27FC236}">
                <a16:creationId xmlns:a16="http://schemas.microsoft.com/office/drawing/2014/main" id="{740BF20D-7549-05BA-2A51-4E3BCF21B5C5}"/>
              </a:ext>
            </a:extLst>
          </p:cNvPr>
          <p:cNvGrpSpPr/>
          <p:nvPr/>
        </p:nvGrpSpPr>
        <p:grpSpPr>
          <a:xfrm>
            <a:off x="6322377" y="1562326"/>
            <a:ext cx="2088378" cy="3035043"/>
            <a:chOff x="6227487" y="1240003"/>
            <a:chExt cx="2088378" cy="3035043"/>
          </a:xfrm>
        </p:grpSpPr>
        <p:pic>
          <p:nvPicPr>
            <p:cNvPr id="13" name="图片 12">
              <a:extLst>
                <a:ext uri="{FF2B5EF4-FFF2-40B4-BE49-F238E27FC236}">
                  <a16:creationId xmlns:a16="http://schemas.microsoft.com/office/drawing/2014/main" id="{88CE1E79-64E6-E6AC-9FCB-EA8A174AA729}"/>
                </a:ext>
              </a:extLst>
            </p:cNvPr>
            <p:cNvPicPr>
              <a:picLocks noChangeAspect="1"/>
            </p:cNvPicPr>
            <p:nvPr/>
          </p:nvPicPr>
          <p:blipFill>
            <a:blip r:embed="rId4"/>
            <a:stretch>
              <a:fillRect/>
            </a:stretch>
          </p:blipFill>
          <p:spPr>
            <a:xfrm>
              <a:off x="6227487" y="1240003"/>
              <a:ext cx="2088378" cy="1942577"/>
            </a:xfrm>
            <a:prstGeom prst="rect">
              <a:avLst/>
            </a:prstGeom>
          </p:spPr>
        </p:pic>
        <p:pic>
          <p:nvPicPr>
            <p:cNvPr id="14" name="图片 13">
              <a:extLst>
                <a:ext uri="{FF2B5EF4-FFF2-40B4-BE49-F238E27FC236}">
                  <a16:creationId xmlns:a16="http://schemas.microsoft.com/office/drawing/2014/main" id="{63390F91-5F55-72EC-6C98-63DF336671D2}"/>
                </a:ext>
              </a:extLst>
            </p:cNvPr>
            <p:cNvPicPr>
              <a:picLocks noChangeAspect="1"/>
            </p:cNvPicPr>
            <p:nvPr/>
          </p:nvPicPr>
          <p:blipFill>
            <a:blip r:embed="rId5"/>
            <a:stretch>
              <a:fillRect/>
            </a:stretch>
          </p:blipFill>
          <p:spPr>
            <a:xfrm>
              <a:off x="6227487" y="3230857"/>
              <a:ext cx="2088378" cy="1044189"/>
            </a:xfrm>
            <a:prstGeom prst="rect">
              <a:avLst/>
            </a:prstGeom>
          </p:spPr>
        </p:pic>
        <p:sp>
          <p:nvSpPr>
            <p:cNvPr id="2" name="矩形 1">
              <a:extLst>
                <a:ext uri="{FF2B5EF4-FFF2-40B4-BE49-F238E27FC236}">
                  <a16:creationId xmlns:a16="http://schemas.microsoft.com/office/drawing/2014/main" id="{C5F604E3-4AA8-17C1-0125-F56657BAA812}"/>
                </a:ext>
              </a:extLst>
            </p:cNvPr>
            <p:cNvSpPr/>
            <p:nvPr/>
          </p:nvSpPr>
          <p:spPr>
            <a:xfrm>
              <a:off x="6271012" y="1824170"/>
              <a:ext cx="1990338" cy="19298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a16="http://schemas.microsoft.com/office/drawing/2014/main" id="{E988C0F3-E8C8-76DB-4C6B-0389CAA045BC}"/>
                </a:ext>
              </a:extLst>
            </p:cNvPr>
            <p:cNvSpPr/>
            <p:nvPr/>
          </p:nvSpPr>
          <p:spPr>
            <a:xfrm>
              <a:off x="6271012" y="3985676"/>
              <a:ext cx="1990338" cy="23272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文本框 22">
            <a:extLst>
              <a:ext uri="{FF2B5EF4-FFF2-40B4-BE49-F238E27FC236}">
                <a16:creationId xmlns:a16="http://schemas.microsoft.com/office/drawing/2014/main" id="{AE2548FB-4B32-0D8E-6EBD-8C0C4C0AC2BB}"/>
              </a:ext>
            </a:extLst>
          </p:cNvPr>
          <p:cNvSpPr txBox="1"/>
          <p:nvPr/>
        </p:nvSpPr>
        <p:spPr>
          <a:xfrm>
            <a:off x="6302368" y="1226088"/>
            <a:ext cx="4796286" cy="369332"/>
          </a:xfrm>
          <a:prstGeom prst="rect">
            <a:avLst/>
          </a:prstGeom>
          <a:noFill/>
        </p:spPr>
        <p:txBody>
          <a:bodyPr wrap="square">
            <a:spAutoFit/>
          </a:bodyPr>
          <a:lstStyle/>
          <a:p>
            <a:r>
              <a:rPr lang="en-US" altLang="zh-CN" dirty="0">
                <a:solidFill>
                  <a:srgbClr val="0000FF"/>
                </a:solidFill>
              </a:rPr>
              <a:t>Global</a:t>
            </a:r>
            <a:r>
              <a:rPr lang="zh-CN" altLang="en-US" sz="1800" dirty="0">
                <a:solidFill>
                  <a:srgbClr val="0000FF"/>
                </a:solidFill>
              </a:rPr>
              <a:t> </a:t>
            </a:r>
            <a:r>
              <a:rPr lang="en-US" altLang="zh-CN" sz="1800" dirty="0">
                <a:solidFill>
                  <a:srgbClr val="0000FF"/>
                </a:solidFill>
              </a:rPr>
              <a:t>Sigma: 57.4 </a:t>
            </a:r>
            <a:r>
              <a:rPr lang="en-US" altLang="zh-CN" sz="1800" dirty="0" err="1">
                <a:solidFill>
                  <a:srgbClr val="0000FF"/>
                </a:solidFill>
              </a:rPr>
              <a:t>ps</a:t>
            </a:r>
            <a:r>
              <a:rPr lang="en-US" altLang="zh-CN" sz="1800" dirty="0">
                <a:solidFill>
                  <a:srgbClr val="0000FF"/>
                </a:solidFill>
              </a:rPr>
              <a:t> </a:t>
            </a:r>
            <a:endParaRPr lang="zh-CN" altLang="en-US" sz="1800" dirty="0">
              <a:solidFill>
                <a:srgbClr val="0000FF"/>
              </a:solidFill>
            </a:endParaRPr>
          </a:p>
        </p:txBody>
      </p:sp>
      <p:sp>
        <p:nvSpPr>
          <p:cNvPr id="27" name="文本框 26">
            <a:extLst>
              <a:ext uri="{FF2B5EF4-FFF2-40B4-BE49-F238E27FC236}">
                <a16:creationId xmlns:a16="http://schemas.microsoft.com/office/drawing/2014/main" id="{C7C9E768-2EF2-2651-937E-1FCCBDC80875}"/>
              </a:ext>
            </a:extLst>
          </p:cNvPr>
          <p:cNvSpPr txBox="1"/>
          <p:nvPr/>
        </p:nvSpPr>
        <p:spPr>
          <a:xfrm>
            <a:off x="5614212" y="4735635"/>
            <a:ext cx="688156" cy="369332"/>
          </a:xfrm>
          <a:prstGeom prst="rect">
            <a:avLst/>
          </a:prstGeom>
          <a:noFill/>
        </p:spPr>
        <p:txBody>
          <a:bodyPr wrap="square">
            <a:spAutoFit/>
          </a:bodyPr>
          <a:lstStyle/>
          <a:p>
            <a:r>
              <a:rPr lang="en-US" altLang="zh-CN" dirty="0">
                <a:solidFill>
                  <a:srgbClr val="0000FF"/>
                </a:solidFill>
              </a:rPr>
              <a:t>t</a:t>
            </a:r>
            <a:r>
              <a:rPr lang="en-US" altLang="zh-CN" baseline="-25000" dirty="0">
                <a:solidFill>
                  <a:srgbClr val="0000FF"/>
                </a:solidFill>
              </a:rPr>
              <a:t>2 </a:t>
            </a:r>
            <a:r>
              <a:rPr lang="en-US" altLang="zh-CN" dirty="0">
                <a:solidFill>
                  <a:srgbClr val="0000FF"/>
                </a:solidFill>
              </a:rPr>
              <a:t>- t</a:t>
            </a:r>
            <a:r>
              <a:rPr lang="en-US" altLang="zh-CN" baseline="-25000" dirty="0">
                <a:solidFill>
                  <a:srgbClr val="0000FF"/>
                </a:solidFill>
              </a:rPr>
              <a:t>3</a:t>
            </a:r>
            <a:endParaRPr lang="zh-CN" altLang="en-US" dirty="0"/>
          </a:p>
        </p:txBody>
      </p:sp>
      <p:sp>
        <p:nvSpPr>
          <p:cNvPr id="28" name="文本框 27">
            <a:extLst>
              <a:ext uri="{FF2B5EF4-FFF2-40B4-BE49-F238E27FC236}">
                <a16:creationId xmlns:a16="http://schemas.microsoft.com/office/drawing/2014/main" id="{3AEFC175-D69B-AD80-E4E1-386D01CF7205}"/>
              </a:ext>
            </a:extLst>
          </p:cNvPr>
          <p:cNvSpPr txBox="1"/>
          <p:nvPr/>
        </p:nvSpPr>
        <p:spPr>
          <a:xfrm>
            <a:off x="3827283" y="4735231"/>
            <a:ext cx="702296" cy="646331"/>
          </a:xfrm>
          <a:prstGeom prst="rect">
            <a:avLst/>
          </a:prstGeom>
          <a:noFill/>
        </p:spPr>
        <p:txBody>
          <a:bodyPr wrap="square">
            <a:spAutoFit/>
          </a:bodyPr>
          <a:lstStyle/>
          <a:p>
            <a:r>
              <a:rPr lang="en-US" altLang="zh-CN" dirty="0">
                <a:solidFill>
                  <a:srgbClr val="0000FF"/>
                </a:solidFill>
              </a:rPr>
              <a:t>t</a:t>
            </a:r>
            <a:r>
              <a:rPr lang="en-US" altLang="zh-CN" baseline="-25000" dirty="0">
                <a:solidFill>
                  <a:srgbClr val="0000FF"/>
                </a:solidFill>
              </a:rPr>
              <a:t>1 </a:t>
            </a:r>
            <a:r>
              <a:rPr lang="en-US" altLang="zh-CN" dirty="0">
                <a:solidFill>
                  <a:srgbClr val="0000FF"/>
                </a:solidFill>
              </a:rPr>
              <a:t>- t</a:t>
            </a:r>
            <a:r>
              <a:rPr lang="en-US" altLang="zh-CN" baseline="-25000" dirty="0">
                <a:solidFill>
                  <a:srgbClr val="0000FF"/>
                </a:solidFill>
              </a:rPr>
              <a:t>4	</a:t>
            </a:r>
            <a:endParaRPr lang="zh-CN" altLang="en-US" dirty="0"/>
          </a:p>
        </p:txBody>
      </p:sp>
      <p:sp>
        <p:nvSpPr>
          <p:cNvPr id="29" name="文本框 28">
            <a:extLst>
              <a:ext uri="{FF2B5EF4-FFF2-40B4-BE49-F238E27FC236}">
                <a16:creationId xmlns:a16="http://schemas.microsoft.com/office/drawing/2014/main" id="{2A424C6B-CDB7-F83E-F211-E98D8171CFC4}"/>
              </a:ext>
            </a:extLst>
          </p:cNvPr>
          <p:cNvSpPr txBox="1"/>
          <p:nvPr/>
        </p:nvSpPr>
        <p:spPr>
          <a:xfrm>
            <a:off x="4689835" y="4182445"/>
            <a:ext cx="669302" cy="646331"/>
          </a:xfrm>
          <a:prstGeom prst="rect">
            <a:avLst/>
          </a:prstGeom>
          <a:noFill/>
        </p:spPr>
        <p:txBody>
          <a:bodyPr wrap="square">
            <a:spAutoFit/>
          </a:bodyPr>
          <a:lstStyle/>
          <a:p>
            <a:r>
              <a:rPr lang="en-US" altLang="zh-CN" dirty="0">
                <a:solidFill>
                  <a:srgbClr val="0000FF"/>
                </a:solidFill>
              </a:rPr>
              <a:t>t</a:t>
            </a:r>
            <a:r>
              <a:rPr lang="en-US" altLang="zh-CN" baseline="-25000" dirty="0">
                <a:solidFill>
                  <a:srgbClr val="0000FF"/>
                </a:solidFill>
              </a:rPr>
              <a:t>1</a:t>
            </a:r>
            <a:r>
              <a:rPr lang="en-US" altLang="zh-CN" dirty="0">
                <a:solidFill>
                  <a:srgbClr val="0000FF"/>
                </a:solidFill>
              </a:rPr>
              <a:t>-t</a:t>
            </a:r>
            <a:r>
              <a:rPr lang="en-US" altLang="zh-CN" baseline="-25000" dirty="0">
                <a:solidFill>
                  <a:srgbClr val="0000FF"/>
                </a:solidFill>
              </a:rPr>
              <a:t>3</a:t>
            </a:r>
            <a:r>
              <a:rPr lang="en-US" altLang="zh-CN" dirty="0">
                <a:solidFill>
                  <a:srgbClr val="0000FF"/>
                </a:solidFill>
              </a:rPr>
              <a:t> </a:t>
            </a:r>
          </a:p>
          <a:p>
            <a:r>
              <a:rPr lang="en-US" altLang="zh-CN" dirty="0">
                <a:solidFill>
                  <a:srgbClr val="0000FF"/>
                </a:solidFill>
              </a:rPr>
              <a:t>t</a:t>
            </a:r>
            <a:r>
              <a:rPr lang="en-US" altLang="zh-CN" baseline="-25000" dirty="0">
                <a:solidFill>
                  <a:srgbClr val="0000FF"/>
                </a:solidFill>
              </a:rPr>
              <a:t>2</a:t>
            </a:r>
            <a:r>
              <a:rPr lang="en-US" altLang="zh-CN" dirty="0">
                <a:solidFill>
                  <a:srgbClr val="0000FF"/>
                </a:solidFill>
              </a:rPr>
              <a:t>-t</a:t>
            </a:r>
            <a:r>
              <a:rPr lang="en-US" altLang="zh-CN" baseline="-25000" dirty="0">
                <a:solidFill>
                  <a:srgbClr val="0000FF"/>
                </a:solidFill>
              </a:rPr>
              <a:t>4 </a:t>
            </a:r>
            <a:endParaRPr lang="zh-CN" altLang="en-US" dirty="0"/>
          </a:p>
        </p:txBody>
      </p:sp>
    </p:spTree>
    <p:extLst>
      <p:ext uri="{BB962C8B-B14F-4D97-AF65-F5344CB8AC3E}">
        <p14:creationId xmlns:p14="http://schemas.microsoft.com/office/powerpoint/2010/main" val="1730205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BE848179-4DF3-4001-A5E9-46CA041734C3}"/>
              </a:ext>
            </a:extLst>
          </p:cNvPr>
          <p:cNvSpPr>
            <a:spLocks noGrp="1"/>
          </p:cNvSpPr>
          <p:nvPr>
            <p:ph type="sldNum" sz="quarter" idx="12"/>
          </p:nvPr>
        </p:nvSpPr>
        <p:spPr/>
        <p:txBody>
          <a:bodyPr/>
          <a:lstStyle/>
          <a:p>
            <a:fld id="{09D3F68C-3742-49C1-B5E8-AF738D949803}" type="slidenum">
              <a:rPr lang="zh-CN" altLang="en-US" smtClean="0"/>
              <a:t>12</a:t>
            </a:fld>
            <a:endParaRPr lang="zh-CN" altLang="en-US"/>
          </a:p>
        </p:txBody>
      </p:sp>
      <p:cxnSp>
        <p:nvCxnSpPr>
          <p:cNvPr id="6" name="直接连接符 5">
            <a:extLst>
              <a:ext uri="{FF2B5EF4-FFF2-40B4-BE49-F238E27FC236}">
                <a16:creationId xmlns:a16="http://schemas.microsoft.com/office/drawing/2014/main" id="{5BF717F8-80C1-4312-A284-FD27E92B0431}"/>
              </a:ext>
            </a:extLst>
          </p:cNvPr>
          <p:cNvCxnSpPr>
            <a:cxnSpLocks/>
          </p:cNvCxnSpPr>
          <p:nvPr/>
        </p:nvCxnSpPr>
        <p:spPr>
          <a:xfrm>
            <a:off x="-100693" y="876300"/>
            <a:ext cx="9144000" cy="0"/>
          </a:xfrm>
          <a:prstGeom prst="line">
            <a:avLst/>
          </a:prstGeom>
          <a:ln w="381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矩形 6">
            <a:extLst>
              <a:ext uri="{FF2B5EF4-FFF2-40B4-BE49-F238E27FC236}">
                <a16:creationId xmlns:a16="http://schemas.microsoft.com/office/drawing/2014/main" id="{E7D86C10-E9E4-49AD-ADE6-858EE7832553}"/>
              </a:ext>
            </a:extLst>
          </p:cNvPr>
          <p:cNvSpPr/>
          <p:nvPr/>
        </p:nvSpPr>
        <p:spPr>
          <a:xfrm>
            <a:off x="0" y="762001"/>
            <a:ext cx="1933575" cy="114299"/>
          </a:xfrm>
          <a:prstGeom prst="rect">
            <a:avLst/>
          </a:prstGeom>
          <a:solidFill>
            <a:srgbClr val="014099"/>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a16="http://schemas.microsoft.com/office/drawing/2014/main" id="{E7FDAE61-000F-4F9E-821C-ED119A5BDFD4}"/>
              </a:ext>
            </a:extLst>
          </p:cNvPr>
          <p:cNvSpPr txBox="1"/>
          <p:nvPr/>
        </p:nvSpPr>
        <p:spPr>
          <a:xfrm>
            <a:off x="216255" y="62928"/>
            <a:ext cx="9020176" cy="584775"/>
          </a:xfrm>
          <a:prstGeom prst="rect">
            <a:avLst/>
          </a:prstGeom>
          <a:noFill/>
        </p:spPr>
        <p:txBody>
          <a:bodyPr wrap="square" rtlCol="0">
            <a:spAutoFit/>
          </a:bodyPr>
          <a:lstStyle/>
          <a:p>
            <a:r>
              <a:rPr lang="en-US" altLang="zh-CN" sz="3200" dirty="0">
                <a:latin typeface="微软雅黑" panose="020B0503020204020204" pitchFamily="34" charset="-122"/>
                <a:ea typeface="微软雅黑" panose="020B0503020204020204" pitchFamily="34" charset="-122"/>
              </a:rPr>
              <a:t>3.3 CNN timing among trained labels</a:t>
            </a:r>
          </a:p>
        </p:txBody>
      </p:sp>
      <p:graphicFrame>
        <p:nvGraphicFramePr>
          <p:cNvPr id="9" name="表格 6">
            <a:extLst>
              <a:ext uri="{FF2B5EF4-FFF2-40B4-BE49-F238E27FC236}">
                <a16:creationId xmlns:a16="http://schemas.microsoft.com/office/drawing/2014/main" id="{1BA677E8-B234-4761-8D53-4B9701AB7C50}"/>
              </a:ext>
            </a:extLst>
          </p:cNvPr>
          <p:cNvGraphicFramePr>
            <a:graphicFrameLocks noGrp="1"/>
          </p:cNvGraphicFramePr>
          <p:nvPr>
            <p:extLst>
              <p:ext uri="{D42A27DB-BD31-4B8C-83A1-F6EECF244321}">
                <p14:modId xmlns:p14="http://schemas.microsoft.com/office/powerpoint/2010/main" val="1058668719"/>
              </p:ext>
            </p:extLst>
          </p:nvPr>
        </p:nvGraphicFramePr>
        <p:xfrm>
          <a:off x="1" y="4674419"/>
          <a:ext cx="8977262" cy="1112520"/>
        </p:xfrm>
        <a:graphic>
          <a:graphicData uri="http://schemas.openxmlformats.org/drawingml/2006/table">
            <a:tbl>
              <a:tblPr firstRow="1" bandRow="1">
                <a:tableStyleId>{5C22544A-7EE6-4342-B048-85BDC9FD1C3A}</a:tableStyleId>
              </a:tblPr>
              <a:tblGrid>
                <a:gridCol w="1373576">
                  <a:extLst>
                    <a:ext uri="{9D8B030D-6E8A-4147-A177-3AD203B41FA5}">
                      <a16:colId xmlns:a16="http://schemas.microsoft.com/office/drawing/2014/main" val="645095045"/>
                    </a:ext>
                  </a:extLst>
                </a:gridCol>
                <a:gridCol w="870738">
                  <a:extLst>
                    <a:ext uri="{9D8B030D-6E8A-4147-A177-3AD203B41FA5}">
                      <a16:colId xmlns:a16="http://schemas.microsoft.com/office/drawing/2014/main" val="1888902818"/>
                    </a:ext>
                  </a:extLst>
                </a:gridCol>
                <a:gridCol w="1122158">
                  <a:extLst>
                    <a:ext uri="{9D8B030D-6E8A-4147-A177-3AD203B41FA5}">
                      <a16:colId xmlns:a16="http://schemas.microsoft.com/office/drawing/2014/main" val="1110867890"/>
                    </a:ext>
                  </a:extLst>
                </a:gridCol>
                <a:gridCol w="1122158">
                  <a:extLst>
                    <a:ext uri="{9D8B030D-6E8A-4147-A177-3AD203B41FA5}">
                      <a16:colId xmlns:a16="http://schemas.microsoft.com/office/drawing/2014/main" val="1690771395"/>
                    </a:ext>
                  </a:extLst>
                </a:gridCol>
                <a:gridCol w="1122158">
                  <a:extLst>
                    <a:ext uri="{9D8B030D-6E8A-4147-A177-3AD203B41FA5}">
                      <a16:colId xmlns:a16="http://schemas.microsoft.com/office/drawing/2014/main" val="726812818"/>
                    </a:ext>
                  </a:extLst>
                </a:gridCol>
                <a:gridCol w="1122158">
                  <a:extLst>
                    <a:ext uri="{9D8B030D-6E8A-4147-A177-3AD203B41FA5}">
                      <a16:colId xmlns:a16="http://schemas.microsoft.com/office/drawing/2014/main" val="989550597"/>
                    </a:ext>
                  </a:extLst>
                </a:gridCol>
                <a:gridCol w="1122158">
                  <a:extLst>
                    <a:ext uri="{9D8B030D-6E8A-4147-A177-3AD203B41FA5}">
                      <a16:colId xmlns:a16="http://schemas.microsoft.com/office/drawing/2014/main" val="3002527309"/>
                    </a:ext>
                  </a:extLst>
                </a:gridCol>
                <a:gridCol w="1122158">
                  <a:extLst>
                    <a:ext uri="{9D8B030D-6E8A-4147-A177-3AD203B41FA5}">
                      <a16:colId xmlns:a16="http://schemas.microsoft.com/office/drawing/2014/main" val="3940090121"/>
                    </a:ext>
                  </a:extLst>
                </a:gridCol>
              </a:tblGrid>
              <a:tr h="370840">
                <a:tc>
                  <a:txBody>
                    <a:bodyPr/>
                    <a:lstStyle/>
                    <a:p>
                      <a:pPr algn="ctr"/>
                      <a:r>
                        <a:rPr lang="en-US" altLang="zh-CN" dirty="0"/>
                        <a:t>Real Time </a:t>
                      </a:r>
                      <a:endParaRPr lang="zh-CN" altLang="en-US" dirty="0"/>
                    </a:p>
                  </a:txBody>
                  <a:tcPr anchor="ctr"/>
                </a:tc>
                <a:tc>
                  <a:txBody>
                    <a:bodyPr/>
                    <a:lstStyle/>
                    <a:p>
                      <a:pPr algn="ctr"/>
                      <a:r>
                        <a:rPr lang="en-US" altLang="zh-CN" dirty="0"/>
                        <a:t>-300</a:t>
                      </a:r>
                      <a:endParaRPr lang="zh-CN" altLang="en-US" dirty="0"/>
                    </a:p>
                  </a:txBody>
                  <a:tcPr anchor="ctr"/>
                </a:tc>
                <a:tc>
                  <a:txBody>
                    <a:bodyPr/>
                    <a:lstStyle/>
                    <a:p>
                      <a:pPr algn="ctr"/>
                      <a:r>
                        <a:rPr lang="en-US" altLang="zh-CN" dirty="0"/>
                        <a:t>-200</a:t>
                      </a:r>
                      <a:endParaRPr lang="zh-CN" altLang="en-US" dirty="0"/>
                    </a:p>
                  </a:txBody>
                  <a:tcPr anchor="ctr"/>
                </a:tc>
                <a:tc>
                  <a:txBody>
                    <a:bodyPr/>
                    <a:lstStyle/>
                    <a:p>
                      <a:pPr algn="ctr"/>
                      <a:r>
                        <a:rPr lang="en-US" altLang="zh-CN" dirty="0"/>
                        <a:t>-100</a:t>
                      </a:r>
                      <a:endParaRPr lang="zh-CN" altLang="en-US" dirty="0"/>
                    </a:p>
                  </a:txBody>
                  <a:tcPr anchor="ctr"/>
                </a:tc>
                <a:tc>
                  <a:txBody>
                    <a:bodyPr/>
                    <a:lstStyle/>
                    <a:p>
                      <a:pPr algn="ctr"/>
                      <a:r>
                        <a:rPr lang="en-US" altLang="zh-CN" dirty="0"/>
                        <a:t>0</a:t>
                      </a:r>
                      <a:endParaRPr lang="zh-CN" altLang="en-US" dirty="0"/>
                    </a:p>
                  </a:txBody>
                  <a:tcPr anchor="ctr"/>
                </a:tc>
                <a:tc>
                  <a:txBody>
                    <a:bodyPr/>
                    <a:lstStyle/>
                    <a:p>
                      <a:pPr algn="ctr"/>
                      <a:r>
                        <a:rPr lang="en-US" altLang="zh-CN" dirty="0"/>
                        <a:t>100</a:t>
                      </a:r>
                      <a:endParaRPr lang="zh-CN" altLang="en-US" dirty="0"/>
                    </a:p>
                  </a:txBody>
                  <a:tcPr anchor="ctr"/>
                </a:tc>
                <a:tc>
                  <a:txBody>
                    <a:bodyPr/>
                    <a:lstStyle/>
                    <a:p>
                      <a:pPr algn="ctr"/>
                      <a:r>
                        <a:rPr lang="en-US" altLang="zh-CN" dirty="0"/>
                        <a:t>200</a:t>
                      </a:r>
                      <a:endParaRPr lang="zh-CN" altLang="en-US" dirty="0"/>
                    </a:p>
                  </a:txBody>
                  <a:tcPr anchor="ctr"/>
                </a:tc>
                <a:tc>
                  <a:txBody>
                    <a:bodyPr/>
                    <a:lstStyle/>
                    <a:p>
                      <a:pPr algn="ctr"/>
                      <a:r>
                        <a:rPr lang="en-US" altLang="zh-CN" dirty="0"/>
                        <a:t>300</a:t>
                      </a:r>
                      <a:endParaRPr lang="zh-CN" altLang="en-US" dirty="0"/>
                    </a:p>
                  </a:txBody>
                  <a:tcPr anchor="ctr"/>
                </a:tc>
                <a:extLst>
                  <a:ext uri="{0D108BD9-81ED-4DB2-BD59-A6C34878D82A}">
                    <a16:rowId xmlns:a16="http://schemas.microsoft.com/office/drawing/2014/main" val="465006543"/>
                  </a:ext>
                </a:extLst>
              </a:tr>
              <a:tr h="370840">
                <a:tc>
                  <a:txBody>
                    <a:bodyPr/>
                    <a:lstStyle/>
                    <a:p>
                      <a:pPr algn="ctr"/>
                      <a:r>
                        <a:rPr lang="en-US" altLang="zh-CN" dirty="0"/>
                        <a:t>Mean</a:t>
                      </a:r>
                      <a:endParaRPr lang="zh-CN" altLang="en-US" dirty="0"/>
                    </a:p>
                  </a:txBody>
                  <a:tcPr anchor="ctr"/>
                </a:tc>
                <a:tc>
                  <a:txBody>
                    <a:bodyPr/>
                    <a:lstStyle/>
                    <a:p>
                      <a:pPr algn="ctr"/>
                      <a:r>
                        <a:rPr lang="en-US" altLang="zh-CN" dirty="0"/>
                        <a:t>-295.9</a:t>
                      </a:r>
                      <a:endParaRPr lang="zh-CN" altLang="en-US" dirty="0"/>
                    </a:p>
                  </a:txBody>
                  <a:tcPr anchor="ctr"/>
                </a:tc>
                <a:tc>
                  <a:txBody>
                    <a:bodyPr/>
                    <a:lstStyle/>
                    <a:p>
                      <a:pPr algn="ctr"/>
                      <a:r>
                        <a:rPr lang="en-US" altLang="zh-CN" dirty="0"/>
                        <a:t>-197.7</a:t>
                      </a:r>
                      <a:endParaRPr lang="zh-CN" altLang="en-US" dirty="0"/>
                    </a:p>
                  </a:txBody>
                  <a:tcPr anchor="ctr"/>
                </a:tc>
                <a:tc>
                  <a:txBody>
                    <a:bodyPr/>
                    <a:lstStyle/>
                    <a:p>
                      <a:pPr algn="ctr"/>
                      <a:r>
                        <a:rPr lang="en-US" altLang="zh-CN" dirty="0"/>
                        <a:t>-98.5</a:t>
                      </a:r>
                      <a:endParaRPr lang="zh-CN" altLang="en-US" dirty="0"/>
                    </a:p>
                  </a:txBody>
                  <a:tcPr anchor="ctr"/>
                </a:tc>
                <a:tc>
                  <a:txBody>
                    <a:bodyPr/>
                    <a:lstStyle/>
                    <a:p>
                      <a:pPr algn="ctr"/>
                      <a:r>
                        <a:rPr lang="en-US" altLang="zh-CN" dirty="0"/>
                        <a:t>3.6</a:t>
                      </a:r>
                      <a:endParaRPr lang="zh-CN" altLang="en-US" dirty="0"/>
                    </a:p>
                  </a:txBody>
                  <a:tcPr anchor="ctr"/>
                </a:tc>
                <a:tc>
                  <a:txBody>
                    <a:bodyPr/>
                    <a:lstStyle/>
                    <a:p>
                      <a:pPr algn="ctr"/>
                      <a:r>
                        <a:rPr lang="en-US" altLang="zh-CN" dirty="0"/>
                        <a:t>102.8</a:t>
                      </a:r>
                      <a:endParaRPr lang="zh-CN" altLang="en-US" dirty="0"/>
                    </a:p>
                  </a:txBody>
                  <a:tcPr anchor="ctr"/>
                </a:tc>
                <a:tc>
                  <a:txBody>
                    <a:bodyPr/>
                    <a:lstStyle/>
                    <a:p>
                      <a:pPr algn="ctr"/>
                      <a:r>
                        <a:rPr lang="en-US" altLang="zh-CN" dirty="0"/>
                        <a:t>200.8</a:t>
                      </a:r>
                      <a:endParaRPr lang="zh-CN" altLang="en-US" dirty="0"/>
                    </a:p>
                  </a:txBody>
                  <a:tcPr anchor="ctr"/>
                </a:tc>
                <a:tc>
                  <a:txBody>
                    <a:bodyPr/>
                    <a:lstStyle/>
                    <a:p>
                      <a:pPr algn="ctr"/>
                      <a:r>
                        <a:rPr lang="en-US" altLang="zh-CN" dirty="0"/>
                        <a:t>298.9</a:t>
                      </a:r>
                      <a:endParaRPr lang="zh-CN" altLang="en-US" dirty="0"/>
                    </a:p>
                  </a:txBody>
                  <a:tcPr anchor="ctr"/>
                </a:tc>
                <a:extLst>
                  <a:ext uri="{0D108BD9-81ED-4DB2-BD59-A6C34878D82A}">
                    <a16:rowId xmlns:a16="http://schemas.microsoft.com/office/drawing/2014/main" val="4126276617"/>
                  </a:ext>
                </a:extLst>
              </a:tr>
              <a:tr h="370840">
                <a:tc>
                  <a:txBody>
                    <a:bodyPr/>
                    <a:lstStyle/>
                    <a:p>
                      <a:pPr algn="ctr"/>
                      <a:r>
                        <a:rPr lang="en-US" altLang="zh-CN" dirty="0"/>
                        <a:t>Sigma</a:t>
                      </a:r>
                      <a:endParaRPr lang="zh-CN" altLang="en-US" dirty="0"/>
                    </a:p>
                  </a:txBody>
                  <a:tcPr anchor="ctr"/>
                </a:tc>
                <a:tc>
                  <a:txBody>
                    <a:bodyPr/>
                    <a:lstStyle/>
                    <a:p>
                      <a:pPr algn="ctr"/>
                      <a:r>
                        <a:rPr lang="en-US" altLang="zh-CN" dirty="0"/>
                        <a:t>29.7</a:t>
                      </a:r>
                      <a:endParaRPr lang="zh-CN" altLang="en-US" dirty="0"/>
                    </a:p>
                  </a:txBody>
                  <a:tcPr anchor="ctr"/>
                </a:tc>
                <a:tc>
                  <a:txBody>
                    <a:bodyPr/>
                    <a:lstStyle/>
                    <a:p>
                      <a:pPr algn="ctr"/>
                      <a:r>
                        <a:rPr lang="en-US" altLang="zh-CN" dirty="0"/>
                        <a:t>27.4</a:t>
                      </a:r>
                      <a:endParaRPr lang="zh-CN" altLang="en-US" dirty="0"/>
                    </a:p>
                  </a:txBody>
                  <a:tcPr anchor="ctr"/>
                </a:tc>
                <a:tc>
                  <a:txBody>
                    <a:bodyPr/>
                    <a:lstStyle/>
                    <a:p>
                      <a:pPr algn="ctr"/>
                      <a:r>
                        <a:rPr lang="en-US" altLang="zh-CN" dirty="0"/>
                        <a:t>29.9</a:t>
                      </a:r>
                      <a:endParaRPr lang="zh-CN" altLang="en-US" dirty="0"/>
                    </a:p>
                  </a:txBody>
                  <a:tcPr anchor="ctr"/>
                </a:tc>
                <a:tc>
                  <a:txBody>
                    <a:bodyPr/>
                    <a:lstStyle/>
                    <a:p>
                      <a:pPr algn="ctr"/>
                      <a:r>
                        <a:rPr lang="en-US" altLang="zh-CN" dirty="0"/>
                        <a:t>28.5</a:t>
                      </a:r>
                      <a:endParaRPr lang="zh-CN" altLang="en-US" dirty="0"/>
                    </a:p>
                  </a:txBody>
                  <a:tcPr anchor="ctr"/>
                </a:tc>
                <a:tc>
                  <a:txBody>
                    <a:bodyPr/>
                    <a:lstStyle/>
                    <a:p>
                      <a:pPr algn="ctr"/>
                      <a:r>
                        <a:rPr lang="en-US" altLang="zh-CN" dirty="0"/>
                        <a:t>28.8</a:t>
                      </a:r>
                      <a:endParaRPr lang="zh-CN" altLang="en-US" dirty="0"/>
                    </a:p>
                  </a:txBody>
                  <a:tcPr anchor="ctr"/>
                </a:tc>
                <a:tc>
                  <a:txBody>
                    <a:bodyPr/>
                    <a:lstStyle/>
                    <a:p>
                      <a:pPr algn="ctr"/>
                      <a:r>
                        <a:rPr lang="en-US" altLang="zh-CN" dirty="0"/>
                        <a:t>28.6</a:t>
                      </a:r>
                      <a:endParaRPr lang="zh-CN" altLang="en-US" dirty="0"/>
                    </a:p>
                  </a:txBody>
                  <a:tcPr anchor="ctr"/>
                </a:tc>
                <a:tc>
                  <a:txBody>
                    <a:bodyPr/>
                    <a:lstStyle/>
                    <a:p>
                      <a:pPr algn="ctr"/>
                      <a:r>
                        <a:rPr lang="en-US" altLang="zh-CN" dirty="0"/>
                        <a:t>29.9</a:t>
                      </a:r>
                      <a:endParaRPr lang="zh-CN" altLang="en-US" dirty="0"/>
                    </a:p>
                  </a:txBody>
                  <a:tcPr anchor="ctr"/>
                </a:tc>
                <a:extLst>
                  <a:ext uri="{0D108BD9-81ED-4DB2-BD59-A6C34878D82A}">
                    <a16:rowId xmlns:a16="http://schemas.microsoft.com/office/drawing/2014/main" val="1855132676"/>
                  </a:ext>
                </a:extLst>
              </a:tr>
            </a:tbl>
          </a:graphicData>
        </a:graphic>
      </p:graphicFrame>
      <p:pic>
        <p:nvPicPr>
          <p:cNvPr id="10" name="图片 9">
            <a:extLst>
              <a:ext uri="{FF2B5EF4-FFF2-40B4-BE49-F238E27FC236}">
                <a16:creationId xmlns:a16="http://schemas.microsoft.com/office/drawing/2014/main" id="{37133244-3E83-4048-8BA5-3377518C3CE0}"/>
              </a:ext>
            </a:extLst>
          </p:cNvPr>
          <p:cNvPicPr>
            <a:picLocks noChangeAspect="1"/>
          </p:cNvPicPr>
          <p:nvPr/>
        </p:nvPicPr>
        <p:blipFill>
          <a:blip r:embed="rId3"/>
          <a:stretch>
            <a:fillRect/>
          </a:stretch>
        </p:blipFill>
        <p:spPr>
          <a:xfrm>
            <a:off x="1203385" y="990599"/>
            <a:ext cx="6737230" cy="3569522"/>
          </a:xfrm>
          <a:prstGeom prst="rect">
            <a:avLst/>
          </a:prstGeom>
        </p:spPr>
      </p:pic>
      <p:sp>
        <p:nvSpPr>
          <p:cNvPr id="12" name="文本框 11">
            <a:extLst>
              <a:ext uri="{FF2B5EF4-FFF2-40B4-BE49-F238E27FC236}">
                <a16:creationId xmlns:a16="http://schemas.microsoft.com/office/drawing/2014/main" id="{C7FEC5D0-C36A-40D8-99DD-EBBA96A70289}"/>
              </a:ext>
            </a:extLst>
          </p:cNvPr>
          <p:cNvSpPr txBox="1"/>
          <p:nvPr/>
        </p:nvSpPr>
        <p:spPr>
          <a:xfrm>
            <a:off x="216255" y="5795067"/>
            <a:ext cx="8544754" cy="880369"/>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altLang="zh-CN" dirty="0"/>
              <a:t>For the six groups whose labels are among the trained labels, the CNN shows uniform, precise and accurate time resolution.</a:t>
            </a:r>
          </a:p>
        </p:txBody>
      </p:sp>
      <p:sp>
        <p:nvSpPr>
          <p:cNvPr id="13" name="文本框 12">
            <a:extLst>
              <a:ext uri="{FF2B5EF4-FFF2-40B4-BE49-F238E27FC236}">
                <a16:creationId xmlns:a16="http://schemas.microsoft.com/office/drawing/2014/main" id="{DD53176E-3287-43C2-9AFA-70679C981C87}"/>
              </a:ext>
            </a:extLst>
          </p:cNvPr>
          <p:cNvSpPr txBox="1"/>
          <p:nvPr/>
        </p:nvSpPr>
        <p:spPr>
          <a:xfrm>
            <a:off x="0" y="4335864"/>
            <a:ext cx="2702856" cy="338554"/>
          </a:xfrm>
          <a:prstGeom prst="rect">
            <a:avLst/>
          </a:prstGeom>
          <a:noFill/>
        </p:spPr>
        <p:txBody>
          <a:bodyPr wrap="none" rtlCol="0">
            <a:spAutoFit/>
          </a:bodyPr>
          <a:lstStyle/>
          <a:p>
            <a:r>
              <a:rPr lang="en-US" altLang="zh-CN" sz="1600" dirty="0">
                <a:solidFill>
                  <a:srgbClr val="0000FF"/>
                </a:solidFill>
              </a:rPr>
              <a:t>Fit Range [mean-50,mean+50]</a:t>
            </a:r>
            <a:endParaRPr lang="zh-CN" altLang="en-US" sz="1600" dirty="0">
              <a:solidFill>
                <a:srgbClr val="0000FF"/>
              </a:solidFill>
            </a:endParaRPr>
          </a:p>
        </p:txBody>
      </p:sp>
    </p:spTree>
    <p:extLst>
      <p:ext uri="{BB962C8B-B14F-4D97-AF65-F5344CB8AC3E}">
        <p14:creationId xmlns:p14="http://schemas.microsoft.com/office/powerpoint/2010/main" val="27265682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BE848179-4DF3-4001-A5E9-46CA041734C3}"/>
              </a:ext>
            </a:extLst>
          </p:cNvPr>
          <p:cNvSpPr>
            <a:spLocks noGrp="1"/>
          </p:cNvSpPr>
          <p:nvPr>
            <p:ph type="sldNum" sz="quarter" idx="12"/>
          </p:nvPr>
        </p:nvSpPr>
        <p:spPr/>
        <p:txBody>
          <a:bodyPr/>
          <a:lstStyle/>
          <a:p>
            <a:fld id="{09D3F68C-3742-49C1-B5E8-AF738D949803}" type="slidenum">
              <a:rPr lang="zh-CN" altLang="en-US" smtClean="0"/>
              <a:t>13</a:t>
            </a:fld>
            <a:endParaRPr lang="zh-CN" altLang="en-US"/>
          </a:p>
        </p:txBody>
      </p:sp>
      <p:cxnSp>
        <p:nvCxnSpPr>
          <p:cNvPr id="6" name="直接连接符 5">
            <a:extLst>
              <a:ext uri="{FF2B5EF4-FFF2-40B4-BE49-F238E27FC236}">
                <a16:creationId xmlns:a16="http://schemas.microsoft.com/office/drawing/2014/main" id="{5BF717F8-80C1-4312-A284-FD27E92B0431}"/>
              </a:ext>
            </a:extLst>
          </p:cNvPr>
          <p:cNvCxnSpPr>
            <a:cxnSpLocks/>
          </p:cNvCxnSpPr>
          <p:nvPr/>
        </p:nvCxnSpPr>
        <p:spPr>
          <a:xfrm>
            <a:off x="-100693" y="876300"/>
            <a:ext cx="9144000" cy="0"/>
          </a:xfrm>
          <a:prstGeom prst="line">
            <a:avLst/>
          </a:prstGeom>
          <a:ln w="381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矩形 6">
            <a:extLst>
              <a:ext uri="{FF2B5EF4-FFF2-40B4-BE49-F238E27FC236}">
                <a16:creationId xmlns:a16="http://schemas.microsoft.com/office/drawing/2014/main" id="{E7D86C10-E9E4-49AD-ADE6-858EE7832553}"/>
              </a:ext>
            </a:extLst>
          </p:cNvPr>
          <p:cNvSpPr/>
          <p:nvPr/>
        </p:nvSpPr>
        <p:spPr>
          <a:xfrm>
            <a:off x="0" y="762001"/>
            <a:ext cx="1933575" cy="114299"/>
          </a:xfrm>
          <a:prstGeom prst="rect">
            <a:avLst/>
          </a:prstGeom>
          <a:solidFill>
            <a:srgbClr val="014099"/>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a16="http://schemas.microsoft.com/office/drawing/2014/main" id="{E7FDAE61-000F-4F9E-821C-ED119A5BDFD4}"/>
              </a:ext>
            </a:extLst>
          </p:cNvPr>
          <p:cNvSpPr txBox="1"/>
          <p:nvPr/>
        </p:nvSpPr>
        <p:spPr>
          <a:xfrm>
            <a:off x="466723" y="84742"/>
            <a:ext cx="9020176" cy="584775"/>
          </a:xfrm>
          <a:prstGeom prst="rect">
            <a:avLst/>
          </a:prstGeom>
          <a:noFill/>
        </p:spPr>
        <p:txBody>
          <a:bodyPr wrap="square" rtlCol="0">
            <a:spAutoFit/>
          </a:bodyPr>
          <a:lstStyle/>
          <a:p>
            <a:r>
              <a:rPr lang="en-US" altLang="zh-CN" sz="3200" dirty="0">
                <a:latin typeface="微软雅黑" panose="020B0503020204020204" pitchFamily="34" charset="-122"/>
                <a:ea typeface="微软雅黑" panose="020B0503020204020204" pitchFamily="34" charset="-122"/>
              </a:rPr>
              <a:t>3.4 CNN timing beyond trained labels</a:t>
            </a:r>
          </a:p>
        </p:txBody>
      </p:sp>
      <p:graphicFrame>
        <p:nvGraphicFramePr>
          <p:cNvPr id="9" name="表格 6">
            <a:extLst>
              <a:ext uri="{FF2B5EF4-FFF2-40B4-BE49-F238E27FC236}">
                <a16:creationId xmlns:a16="http://schemas.microsoft.com/office/drawing/2014/main" id="{1BA677E8-B234-4761-8D53-4B9701AB7C50}"/>
              </a:ext>
            </a:extLst>
          </p:cNvPr>
          <p:cNvGraphicFramePr>
            <a:graphicFrameLocks noGrp="1"/>
          </p:cNvGraphicFramePr>
          <p:nvPr>
            <p:extLst>
              <p:ext uri="{D42A27DB-BD31-4B8C-83A1-F6EECF244321}">
                <p14:modId xmlns:p14="http://schemas.microsoft.com/office/powerpoint/2010/main" val="733457547"/>
              </p:ext>
            </p:extLst>
          </p:nvPr>
        </p:nvGraphicFramePr>
        <p:xfrm>
          <a:off x="1" y="4674419"/>
          <a:ext cx="9043305" cy="1112520"/>
        </p:xfrm>
        <a:graphic>
          <a:graphicData uri="http://schemas.openxmlformats.org/drawingml/2006/table">
            <a:tbl>
              <a:tblPr firstRow="1" bandRow="1">
                <a:tableStyleId>{5C22544A-7EE6-4342-B048-85BDC9FD1C3A}</a:tableStyleId>
              </a:tblPr>
              <a:tblGrid>
                <a:gridCol w="1581350">
                  <a:extLst>
                    <a:ext uri="{9D8B030D-6E8A-4147-A177-3AD203B41FA5}">
                      <a16:colId xmlns:a16="http://schemas.microsoft.com/office/drawing/2014/main" val="645095045"/>
                    </a:ext>
                  </a:extLst>
                </a:gridCol>
                <a:gridCol w="1002450">
                  <a:extLst>
                    <a:ext uri="{9D8B030D-6E8A-4147-A177-3AD203B41FA5}">
                      <a16:colId xmlns:a16="http://schemas.microsoft.com/office/drawing/2014/main" val="1888902818"/>
                    </a:ext>
                  </a:extLst>
                </a:gridCol>
                <a:gridCol w="1291901">
                  <a:extLst>
                    <a:ext uri="{9D8B030D-6E8A-4147-A177-3AD203B41FA5}">
                      <a16:colId xmlns:a16="http://schemas.microsoft.com/office/drawing/2014/main" val="1110867890"/>
                    </a:ext>
                  </a:extLst>
                </a:gridCol>
                <a:gridCol w="1291901">
                  <a:extLst>
                    <a:ext uri="{9D8B030D-6E8A-4147-A177-3AD203B41FA5}">
                      <a16:colId xmlns:a16="http://schemas.microsoft.com/office/drawing/2014/main" val="1690771395"/>
                    </a:ext>
                  </a:extLst>
                </a:gridCol>
                <a:gridCol w="1291901">
                  <a:extLst>
                    <a:ext uri="{9D8B030D-6E8A-4147-A177-3AD203B41FA5}">
                      <a16:colId xmlns:a16="http://schemas.microsoft.com/office/drawing/2014/main" val="726812818"/>
                    </a:ext>
                  </a:extLst>
                </a:gridCol>
                <a:gridCol w="1291901">
                  <a:extLst>
                    <a:ext uri="{9D8B030D-6E8A-4147-A177-3AD203B41FA5}">
                      <a16:colId xmlns:a16="http://schemas.microsoft.com/office/drawing/2014/main" val="989550597"/>
                    </a:ext>
                  </a:extLst>
                </a:gridCol>
                <a:gridCol w="1291901">
                  <a:extLst>
                    <a:ext uri="{9D8B030D-6E8A-4147-A177-3AD203B41FA5}">
                      <a16:colId xmlns:a16="http://schemas.microsoft.com/office/drawing/2014/main" val="3002527309"/>
                    </a:ext>
                  </a:extLst>
                </a:gridCol>
              </a:tblGrid>
              <a:tr h="370840">
                <a:tc>
                  <a:txBody>
                    <a:bodyPr/>
                    <a:lstStyle/>
                    <a:p>
                      <a:pPr algn="ctr"/>
                      <a:r>
                        <a:rPr lang="en-US" altLang="zh-CN" dirty="0"/>
                        <a:t>Real Time </a:t>
                      </a:r>
                      <a:endParaRPr lang="zh-CN" altLang="en-US" dirty="0"/>
                    </a:p>
                  </a:txBody>
                  <a:tcPr anchor="ctr"/>
                </a:tc>
                <a:tc>
                  <a:txBody>
                    <a:bodyPr/>
                    <a:lstStyle/>
                    <a:p>
                      <a:pPr algn="ctr"/>
                      <a:r>
                        <a:rPr lang="en-US" altLang="zh-CN" dirty="0"/>
                        <a:t>-285</a:t>
                      </a:r>
                      <a:endParaRPr lang="zh-CN" altLang="en-US" dirty="0"/>
                    </a:p>
                  </a:txBody>
                  <a:tcPr anchor="ctr"/>
                </a:tc>
                <a:tc>
                  <a:txBody>
                    <a:bodyPr/>
                    <a:lstStyle/>
                    <a:p>
                      <a:pPr algn="ctr"/>
                      <a:r>
                        <a:rPr lang="en-US" altLang="zh-CN" dirty="0"/>
                        <a:t>-185</a:t>
                      </a:r>
                      <a:endParaRPr lang="zh-CN" altLang="en-US" dirty="0"/>
                    </a:p>
                  </a:txBody>
                  <a:tcPr anchor="ctr"/>
                </a:tc>
                <a:tc>
                  <a:txBody>
                    <a:bodyPr/>
                    <a:lstStyle/>
                    <a:p>
                      <a:pPr algn="ctr"/>
                      <a:r>
                        <a:rPr lang="en-US" altLang="zh-CN" dirty="0"/>
                        <a:t>-85</a:t>
                      </a:r>
                      <a:endParaRPr lang="zh-CN" altLang="en-US" dirty="0"/>
                    </a:p>
                  </a:txBody>
                  <a:tcPr anchor="ctr"/>
                </a:tc>
                <a:tc>
                  <a:txBody>
                    <a:bodyPr/>
                    <a:lstStyle/>
                    <a:p>
                      <a:pPr algn="ctr"/>
                      <a:r>
                        <a:rPr lang="en-US" altLang="zh-CN" dirty="0"/>
                        <a:t>85</a:t>
                      </a:r>
                      <a:endParaRPr lang="zh-CN" altLang="en-US" dirty="0"/>
                    </a:p>
                  </a:txBody>
                  <a:tcPr anchor="ctr"/>
                </a:tc>
                <a:tc>
                  <a:txBody>
                    <a:bodyPr/>
                    <a:lstStyle/>
                    <a:p>
                      <a:pPr algn="ctr"/>
                      <a:r>
                        <a:rPr lang="en-US" altLang="zh-CN" dirty="0"/>
                        <a:t>185</a:t>
                      </a:r>
                      <a:endParaRPr lang="zh-CN" altLang="en-US" dirty="0"/>
                    </a:p>
                  </a:txBody>
                  <a:tcPr anchor="ctr"/>
                </a:tc>
                <a:tc>
                  <a:txBody>
                    <a:bodyPr/>
                    <a:lstStyle/>
                    <a:p>
                      <a:pPr algn="ctr"/>
                      <a:r>
                        <a:rPr lang="en-US" altLang="zh-CN" dirty="0"/>
                        <a:t>285</a:t>
                      </a:r>
                      <a:endParaRPr lang="zh-CN" altLang="en-US" dirty="0"/>
                    </a:p>
                  </a:txBody>
                  <a:tcPr anchor="ctr"/>
                </a:tc>
                <a:extLst>
                  <a:ext uri="{0D108BD9-81ED-4DB2-BD59-A6C34878D82A}">
                    <a16:rowId xmlns:a16="http://schemas.microsoft.com/office/drawing/2014/main" val="465006543"/>
                  </a:ext>
                </a:extLst>
              </a:tr>
              <a:tr h="370840">
                <a:tc>
                  <a:txBody>
                    <a:bodyPr/>
                    <a:lstStyle/>
                    <a:p>
                      <a:pPr algn="ctr"/>
                      <a:r>
                        <a:rPr lang="en-US" altLang="zh-CN" dirty="0"/>
                        <a:t>Mean</a:t>
                      </a:r>
                      <a:endParaRPr lang="zh-CN" altLang="en-US" dirty="0"/>
                    </a:p>
                  </a:txBody>
                  <a:tcPr anchor="ctr"/>
                </a:tc>
                <a:tc>
                  <a:txBody>
                    <a:bodyPr/>
                    <a:lstStyle/>
                    <a:p>
                      <a:pPr algn="ctr"/>
                      <a:r>
                        <a:rPr lang="en-US" altLang="zh-CN" dirty="0"/>
                        <a:t>-281.2</a:t>
                      </a:r>
                      <a:endParaRPr lang="zh-CN" altLang="en-US" dirty="0"/>
                    </a:p>
                  </a:txBody>
                  <a:tcPr anchor="ctr"/>
                </a:tc>
                <a:tc>
                  <a:txBody>
                    <a:bodyPr/>
                    <a:lstStyle/>
                    <a:p>
                      <a:pPr algn="ctr"/>
                      <a:r>
                        <a:rPr lang="en-US" altLang="zh-CN" dirty="0"/>
                        <a:t>-183.4</a:t>
                      </a:r>
                      <a:endParaRPr lang="zh-CN" altLang="en-US" dirty="0"/>
                    </a:p>
                  </a:txBody>
                  <a:tcPr anchor="ctr"/>
                </a:tc>
                <a:tc>
                  <a:txBody>
                    <a:bodyPr/>
                    <a:lstStyle/>
                    <a:p>
                      <a:pPr algn="ctr"/>
                      <a:r>
                        <a:rPr lang="en-US" altLang="zh-CN" dirty="0"/>
                        <a:t>-83.3</a:t>
                      </a:r>
                      <a:endParaRPr lang="zh-CN" altLang="en-US" dirty="0"/>
                    </a:p>
                  </a:txBody>
                  <a:tcPr anchor="ctr"/>
                </a:tc>
                <a:tc>
                  <a:txBody>
                    <a:bodyPr/>
                    <a:lstStyle/>
                    <a:p>
                      <a:pPr algn="ctr"/>
                      <a:r>
                        <a:rPr lang="en-US" altLang="zh-CN" dirty="0"/>
                        <a:t>87.3</a:t>
                      </a:r>
                      <a:endParaRPr lang="zh-CN" altLang="en-US" dirty="0"/>
                    </a:p>
                  </a:txBody>
                  <a:tcPr anchor="ctr"/>
                </a:tc>
                <a:tc>
                  <a:txBody>
                    <a:bodyPr/>
                    <a:lstStyle/>
                    <a:p>
                      <a:pPr algn="ctr"/>
                      <a:r>
                        <a:rPr lang="en-US" altLang="zh-CN" dirty="0"/>
                        <a:t>186.6</a:t>
                      </a:r>
                      <a:endParaRPr lang="zh-CN" altLang="en-US" dirty="0"/>
                    </a:p>
                  </a:txBody>
                  <a:tcPr anchor="ctr"/>
                </a:tc>
                <a:tc>
                  <a:txBody>
                    <a:bodyPr/>
                    <a:lstStyle/>
                    <a:p>
                      <a:pPr algn="ctr"/>
                      <a:r>
                        <a:rPr lang="en-US" altLang="zh-CN" dirty="0"/>
                        <a:t>284.7</a:t>
                      </a:r>
                      <a:endParaRPr lang="zh-CN" altLang="en-US" dirty="0"/>
                    </a:p>
                  </a:txBody>
                  <a:tcPr anchor="ctr"/>
                </a:tc>
                <a:extLst>
                  <a:ext uri="{0D108BD9-81ED-4DB2-BD59-A6C34878D82A}">
                    <a16:rowId xmlns:a16="http://schemas.microsoft.com/office/drawing/2014/main" val="4126276617"/>
                  </a:ext>
                </a:extLst>
              </a:tr>
              <a:tr h="370840">
                <a:tc>
                  <a:txBody>
                    <a:bodyPr/>
                    <a:lstStyle/>
                    <a:p>
                      <a:pPr algn="ctr"/>
                      <a:r>
                        <a:rPr lang="en-US" altLang="zh-CN" dirty="0"/>
                        <a:t>Sigma</a:t>
                      </a:r>
                      <a:endParaRPr lang="zh-CN" altLang="en-US" dirty="0"/>
                    </a:p>
                  </a:txBody>
                  <a:tcPr anchor="ctr"/>
                </a:tc>
                <a:tc>
                  <a:txBody>
                    <a:bodyPr/>
                    <a:lstStyle/>
                    <a:p>
                      <a:pPr algn="ctr"/>
                      <a:r>
                        <a:rPr lang="en-US" altLang="zh-CN" dirty="0"/>
                        <a:t>29.8</a:t>
                      </a:r>
                      <a:endParaRPr lang="zh-CN" altLang="en-US" dirty="0"/>
                    </a:p>
                  </a:txBody>
                  <a:tcPr anchor="ctr"/>
                </a:tc>
                <a:tc>
                  <a:txBody>
                    <a:bodyPr/>
                    <a:lstStyle/>
                    <a:p>
                      <a:pPr algn="ctr"/>
                      <a:r>
                        <a:rPr lang="en-US" altLang="zh-CN" dirty="0"/>
                        <a:t>29.1</a:t>
                      </a:r>
                      <a:endParaRPr lang="zh-CN" altLang="en-US" dirty="0"/>
                    </a:p>
                  </a:txBody>
                  <a:tcPr anchor="ctr"/>
                </a:tc>
                <a:tc>
                  <a:txBody>
                    <a:bodyPr/>
                    <a:lstStyle/>
                    <a:p>
                      <a:pPr algn="ctr"/>
                      <a:r>
                        <a:rPr lang="en-US" altLang="zh-CN" dirty="0"/>
                        <a:t>30.0</a:t>
                      </a:r>
                      <a:endParaRPr lang="zh-CN" altLang="en-US" dirty="0"/>
                    </a:p>
                  </a:txBody>
                  <a:tcPr anchor="ctr"/>
                </a:tc>
                <a:tc>
                  <a:txBody>
                    <a:bodyPr/>
                    <a:lstStyle/>
                    <a:p>
                      <a:pPr algn="ctr"/>
                      <a:r>
                        <a:rPr lang="en-US" altLang="zh-CN" dirty="0"/>
                        <a:t>30.0</a:t>
                      </a:r>
                      <a:endParaRPr lang="zh-CN" altLang="en-US" dirty="0"/>
                    </a:p>
                  </a:txBody>
                  <a:tcPr anchor="ctr"/>
                </a:tc>
                <a:tc>
                  <a:txBody>
                    <a:bodyPr/>
                    <a:lstStyle/>
                    <a:p>
                      <a:pPr algn="ctr"/>
                      <a:r>
                        <a:rPr lang="en-US" altLang="zh-CN" dirty="0"/>
                        <a:t>28.5</a:t>
                      </a:r>
                      <a:endParaRPr lang="zh-CN" altLang="en-US" dirty="0"/>
                    </a:p>
                  </a:txBody>
                  <a:tcPr anchor="ctr"/>
                </a:tc>
                <a:tc>
                  <a:txBody>
                    <a:bodyPr/>
                    <a:lstStyle/>
                    <a:p>
                      <a:pPr algn="ctr"/>
                      <a:r>
                        <a:rPr lang="en-US" altLang="zh-CN" dirty="0"/>
                        <a:t>28.5</a:t>
                      </a:r>
                      <a:endParaRPr lang="zh-CN" altLang="en-US" dirty="0"/>
                    </a:p>
                  </a:txBody>
                  <a:tcPr anchor="ctr"/>
                </a:tc>
                <a:extLst>
                  <a:ext uri="{0D108BD9-81ED-4DB2-BD59-A6C34878D82A}">
                    <a16:rowId xmlns:a16="http://schemas.microsoft.com/office/drawing/2014/main" val="1855132676"/>
                  </a:ext>
                </a:extLst>
              </a:tr>
            </a:tbl>
          </a:graphicData>
        </a:graphic>
      </p:graphicFrame>
      <p:sp>
        <p:nvSpPr>
          <p:cNvPr id="11" name="文本框 10">
            <a:extLst>
              <a:ext uri="{FF2B5EF4-FFF2-40B4-BE49-F238E27FC236}">
                <a16:creationId xmlns:a16="http://schemas.microsoft.com/office/drawing/2014/main" id="{6830EBE8-3CEE-46E0-B8B6-DAC8DC0F64F4}"/>
              </a:ext>
            </a:extLst>
          </p:cNvPr>
          <p:cNvSpPr txBox="1"/>
          <p:nvPr/>
        </p:nvSpPr>
        <p:spPr>
          <a:xfrm>
            <a:off x="0" y="4335864"/>
            <a:ext cx="2752677" cy="338554"/>
          </a:xfrm>
          <a:prstGeom prst="rect">
            <a:avLst/>
          </a:prstGeom>
          <a:noFill/>
        </p:spPr>
        <p:txBody>
          <a:bodyPr wrap="none" rtlCol="0">
            <a:spAutoFit/>
          </a:bodyPr>
          <a:lstStyle/>
          <a:p>
            <a:r>
              <a:rPr lang="en-US" altLang="zh-CN" sz="1600" dirty="0">
                <a:solidFill>
                  <a:srgbClr val="0000FF"/>
                </a:solidFill>
              </a:rPr>
              <a:t>Fit Range [mean-50,mean+50]</a:t>
            </a:r>
            <a:endParaRPr lang="zh-CN" altLang="en-US" sz="1600" dirty="0">
              <a:solidFill>
                <a:srgbClr val="0000FF"/>
              </a:solidFill>
            </a:endParaRPr>
          </a:p>
        </p:txBody>
      </p:sp>
      <p:pic>
        <p:nvPicPr>
          <p:cNvPr id="3" name="图片 2">
            <a:extLst>
              <a:ext uri="{FF2B5EF4-FFF2-40B4-BE49-F238E27FC236}">
                <a16:creationId xmlns:a16="http://schemas.microsoft.com/office/drawing/2014/main" id="{BB8EECFB-2DD9-4457-9BB0-F7575922F757}"/>
              </a:ext>
            </a:extLst>
          </p:cNvPr>
          <p:cNvPicPr>
            <a:picLocks noChangeAspect="1"/>
          </p:cNvPicPr>
          <p:nvPr/>
        </p:nvPicPr>
        <p:blipFill rotWithShape="1">
          <a:blip r:embed="rId3"/>
          <a:srcRect b="1313"/>
          <a:stretch/>
        </p:blipFill>
        <p:spPr>
          <a:xfrm>
            <a:off x="1133198" y="914870"/>
            <a:ext cx="6676217" cy="3483358"/>
          </a:xfrm>
          <a:prstGeom prst="rect">
            <a:avLst/>
          </a:prstGeom>
        </p:spPr>
      </p:pic>
      <p:sp>
        <p:nvSpPr>
          <p:cNvPr id="10" name="文本框 9">
            <a:extLst>
              <a:ext uri="{FF2B5EF4-FFF2-40B4-BE49-F238E27FC236}">
                <a16:creationId xmlns:a16="http://schemas.microsoft.com/office/drawing/2014/main" id="{70A0385A-25AF-E1FA-7A00-ACB0136DB354}"/>
              </a:ext>
            </a:extLst>
          </p:cNvPr>
          <p:cNvSpPr txBox="1"/>
          <p:nvPr/>
        </p:nvSpPr>
        <p:spPr>
          <a:xfrm>
            <a:off x="216255" y="5795067"/>
            <a:ext cx="8544754" cy="880369"/>
          </a:xfrm>
          <a:prstGeom prst="rect">
            <a:avLst/>
          </a:prstGeom>
          <a:noFill/>
        </p:spPr>
        <p:txBody>
          <a:bodyPr wrap="square">
            <a:spAutoFit/>
          </a:bodyPr>
          <a:lstStyle/>
          <a:p>
            <a:pPr marL="285750" indent="-285750">
              <a:lnSpc>
                <a:spcPct val="150000"/>
              </a:lnSpc>
              <a:buFont typeface="Arial" panose="020B0604020202020204" pitchFamily="34" charset="0"/>
              <a:buChar char="•"/>
            </a:pPr>
            <a:r>
              <a:rPr lang="en-US" altLang="zh-CN" dirty="0"/>
              <a:t>For the six groups whose labels are beyond the trained labels, the CNN also shows uniform, precise and accurate time resolution. (No overfit in the model)</a:t>
            </a:r>
          </a:p>
        </p:txBody>
      </p:sp>
    </p:spTree>
    <p:extLst>
      <p:ext uri="{BB962C8B-B14F-4D97-AF65-F5344CB8AC3E}">
        <p14:creationId xmlns:p14="http://schemas.microsoft.com/office/powerpoint/2010/main" val="32584975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Outline"/>
          <p:cNvSpPr>
            <a:spLocks noGrp="1"/>
          </p:cNvSpPr>
          <p:nvPr>
            <p:ph type="title" idx="4294967295"/>
          </p:nvPr>
        </p:nvSpPr>
        <p:spPr>
          <a:xfrm>
            <a:off x="206375" y="95249"/>
            <a:ext cx="8229600" cy="1143002"/>
          </a:xfrm>
          <a:prstGeom prst="rect">
            <a:avLst/>
          </a:prstGeom>
        </p:spPr>
        <p:txBody>
          <a:bodyPr>
            <a:normAutofit/>
          </a:bodyPr>
          <a:lstStyle/>
          <a:p>
            <a:r>
              <a:rPr dirty="0"/>
              <a:t>Outline</a:t>
            </a:r>
          </a:p>
        </p:txBody>
      </p:sp>
      <p:sp>
        <p:nvSpPr>
          <p:cNvPr id="121" name="1.  The R&amp;D of the MCP-PMT for JUNO;（2009-2015）…"/>
          <p:cNvSpPr/>
          <p:nvPr/>
        </p:nvSpPr>
        <p:spPr>
          <a:xfrm>
            <a:off x="776491" y="1600835"/>
            <a:ext cx="7771765" cy="3326423"/>
          </a:xfrm>
          <a:prstGeom prst="rect">
            <a:avLst/>
          </a:prstGeom>
          <a:ln w="12700">
            <a:miter lim="400000"/>
          </a:ln>
        </p:spPr>
        <p:txBody>
          <a:bodyPr wrap="square" lIns="0" tIns="0" rIns="0" bIns="0">
            <a:spAutoFit/>
          </a:bodyPr>
          <a:lstStyle/>
          <a:p>
            <a:pPr marL="342900" indent="-342900">
              <a:lnSpc>
                <a:spcPct val="200000"/>
              </a:lnSpc>
              <a:buClr>
                <a:srgbClr val="00FFFF"/>
              </a:buClr>
              <a:buSzPct val="100000"/>
              <a:buChar char="➢"/>
              <a:defRPr sz="2400" b="1">
                <a:solidFill>
                  <a:srgbClr val="0433FF"/>
                </a:solidFill>
              </a:defRPr>
            </a:pPr>
            <a:r>
              <a:rPr lang="en-US" sz="2800" dirty="0"/>
              <a:t>I</a:t>
            </a:r>
            <a:r>
              <a:rPr sz="2800" dirty="0"/>
              <a:t>.</a:t>
            </a:r>
            <a:r>
              <a:rPr lang="en-US" sz="2800" dirty="0"/>
              <a:t>   Background</a:t>
            </a:r>
          </a:p>
          <a:p>
            <a:pPr marL="342900" indent="-342900">
              <a:lnSpc>
                <a:spcPct val="200000"/>
              </a:lnSpc>
              <a:buClr>
                <a:srgbClr val="00FFFF"/>
              </a:buClr>
              <a:buSzPct val="100000"/>
              <a:buChar char="➢"/>
              <a:defRPr sz="2400" b="1">
                <a:solidFill>
                  <a:srgbClr val="0433FF"/>
                </a:solidFill>
              </a:defRPr>
            </a:pPr>
            <a:r>
              <a:rPr lang="en-US" altLang="zh-CN" sz="2800" dirty="0"/>
              <a:t>II.  Timing of a TOF system</a:t>
            </a:r>
          </a:p>
          <a:p>
            <a:pPr marL="342900" indent="-342900">
              <a:lnSpc>
                <a:spcPct val="200000"/>
              </a:lnSpc>
              <a:buClr>
                <a:srgbClr val="00FFFF"/>
              </a:buClr>
              <a:buSzPct val="100000"/>
              <a:buChar char="➢"/>
              <a:defRPr sz="2400" b="1">
                <a:solidFill>
                  <a:srgbClr val="0433FF"/>
                </a:solidFill>
              </a:defRPr>
            </a:pPr>
            <a:r>
              <a:rPr lang="en-US" sz="2800" dirty="0"/>
              <a:t>III. CNN model and Timing results</a:t>
            </a:r>
          </a:p>
          <a:p>
            <a:pPr marL="342900" indent="-342900">
              <a:lnSpc>
                <a:spcPct val="200000"/>
              </a:lnSpc>
              <a:buClr>
                <a:srgbClr val="00FFFF"/>
              </a:buClr>
              <a:buSzPct val="100000"/>
              <a:buChar char="➢"/>
              <a:defRPr sz="2400" b="1">
                <a:solidFill>
                  <a:srgbClr val="0433FF"/>
                </a:solidFill>
              </a:defRPr>
            </a:pPr>
            <a:r>
              <a:rPr lang="en-US" sz="2800" dirty="0"/>
              <a:t>IV. Summary</a:t>
            </a:r>
          </a:p>
        </p:txBody>
      </p:sp>
      <p:sp>
        <p:nvSpPr>
          <p:cNvPr id="260" name="文本"/>
          <p:cNvSpPr>
            <a:spLocks noGrp="1"/>
          </p:cNvSpPr>
          <p:nvPr>
            <p:ph type="sldNum" sz="quarter" idx="2"/>
          </p:nvPr>
        </p:nvSpPr>
        <p:spPr>
          <a:xfrm>
            <a:off x="8548256" y="91597"/>
            <a:ext cx="550682" cy="421639"/>
          </a:xfrm>
          <a:prstGeom prst="rect">
            <a:avLst/>
          </a:prstGeom>
          <a:ln w="25400">
            <a:solidFill>
              <a:srgbClr val="000000">
                <a:alpha val="44471"/>
              </a:srgbClr>
            </a:solidFill>
          </a:ln>
        </p:spPr>
        <p:txBody>
          <a:bodyPr wrap="square" anchor="t"/>
          <a:lstStyle>
            <a:lvl1pPr algn="l" defTabSz="457200">
              <a:defRPr sz="2000">
                <a:solidFill>
                  <a:srgbClr val="000000"/>
                </a:solidFill>
                <a:latin typeface="+mj-lt"/>
                <a:ea typeface="+mj-ea"/>
                <a:cs typeface="+mj-cs"/>
                <a:sym typeface="Helvetica"/>
              </a:defRPr>
            </a:lvl1pPr>
          </a:lstStyle>
          <a:p>
            <a:pPr algn="ctr"/>
            <a:fld id="{86CB4B4D-7CA3-9044-876B-883B54F8677D}" type="slidenum">
              <a:rPr/>
              <a:t>14</a:t>
            </a:fld>
            <a:endParaRPr dirty="0"/>
          </a:p>
        </p:txBody>
      </p:sp>
    </p:spTree>
    <p:extLst>
      <p:ext uri="{BB962C8B-B14F-4D97-AF65-F5344CB8AC3E}">
        <p14:creationId xmlns:p14="http://schemas.microsoft.com/office/powerpoint/2010/main" val="72205932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3F5BD1AD-E268-4343-9BD8-282D77077E53}"/>
              </a:ext>
            </a:extLst>
          </p:cNvPr>
          <p:cNvSpPr>
            <a:spLocks noGrp="1"/>
          </p:cNvSpPr>
          <p:nvPr>
            <p:ph type="sldNum" sz="quarter" idx="12"/>
          </p:nvPr>
        </p:nvSpPr>
        <p:spPr>
          <a:xfrm>
            <a:off x="6919863" y="6492875"/>
            <a:ext cx="2057400" cy="365125"/>
          </a:xfrm>
        </p:spPr>
        <p:txBody>
          <a:bodyPr/>
          <a:lstStyle/>
          <a:p>
            <a:fld id="{09D3F68C-3742-49C1-B5E8-AF738D949803}" type="slidenum">
              <a:rPr lang="zh-CN" altLang="en-US" smtClean="0"/>
              <a:t>15</a:t>
            </a:fld>
            <a:endParaRPr lang="zh-CN" altLang="en-US"/>
          </a:p>
        </p:txBody>
      </p:sp>
      <p:cxnSp>
        <p:nvCxnSpPr>
          <p:cNvPr id="6" name="直接连接符 5">
            <a:extLst>
              <a:ext uri="{FF2B5EF4-FFF2-40B4-BE49-F238E27FC236}">
                <a16:creationId xmlns:a16="http://schemas.microsoft.com/office/drawing/2014/main" id="{DBCCB0BD-DA61-4EB2-B660-CFB1AA169D91}"/>
              </a:ext>
            </a:extLst>
          </p:cNvPr>
          <p:cNvCxnSpPr>
            <a:cxnSpLocks/>
          </p:cNvCxnSpPr>
          <p:nvPr/>
        </p:nvCxnSpPr>
        <p:spPr>
          <a:xfrm>
            <a:off x="-100693" y="876300"/>
            <a:ext cx="9144000" cy="0"/>
          </a:xfrm>
          <a:prstGeom prst="line">
            <a:avLst/>
          </a:prstGeom>
          <a:ln w="381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矩形 6">
            <a:extLst>
              <a:ext uri="{FF2B5EF4-FFF2-40B4-BE49-F238E27FC236}">
                <a16:creationId xmlns:a16="http://schemas.microsoft.com/office/drawing/2014/main" id="{A085A3B2-03CC-4D17-B155-A577A9F4C49B}"/>
              </a:ext>
            </a:extLst>
          </p:cNvPr>
          <p:cNvSpPr/>
          <p:nvPr/>
        </p:nvSpPr>
        <p:spPr>
          <a:xfrm>
            <a:off x="0" y="762001"/>
            <a:ext cx="1933575" cy="114299"/>
          </a:xfrm>
          <a:prstGeom prst="rect">
            <a:avLst/>
          </a:prstGeom>
          <a:solidFill>
            <a:srgbClr val="014099"/>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a16="http://schemas.microsoft.com/office/drawing/2014/main" id="{7BFC7C4D-6D92-4776-99B3-331B12D7BF7B}"/>
              </a:ext>
            </a:extLst>
          </p:cNvPr>
          <p:cNvSpPr txBox="1"/>
          <p:nvPr/>
        </p:nvSpPr>
        <p:spPr>
          <a:xfrm>
            <a:off x="466723" y="84742"/>
            <a:ext cx="9020176" cy="584775"/>
          </a:xfrm>
          <a:prstGeom prst="rect">
            <a:avLst/>
          </a:prstGeom>
          <a:noFill/>
        </p:spPr>
        <p:txBody>
          <a:bodyPr wrap="square" rtlCol="0">
            <a:spAutoFit/>
          </a:bodyPr>
          <a:lstStyle/>
          <a:p>
            <a:r>
              <a:rPr lang="en-US" altLang="zh-CN" sz="3200" dirty="0">
                <a:latin typeface="微软雅黑" panose="020B0503020204020204" pitchFamily="34" charset="-122"/>
                <a:ea typeface="微软雅黑" panose="020B0503020204020204" pitchFamily="34" charset="-122"/>
              </a:rPr>
              <a:t>4 Summary</a:t>
            </a:r>
          </a:p>
        </p:txBody>
      </p:sp>
      <p:sp>
        <p:nvSpPr>
          <p:cNvPr id="21" name="文本框 20">
            <a:extLst>
              <a:ext uri="{FF2B5EF4-FFF2-40B4-BE49-F238E27FC236}">
                <a16:creationId xmlns:a16="http://schemas.microsoft.com/office/drawing/2014/main" id="{4661FB86-B353-6A4A-D661-9C961224C743}"/>
              </a:ext>
            </a:extLst>
          </p:cNvPr>
          <p:cNvSpPr txBox="1"/>
          <p:nvPr/>
        </p:nvSpPr>
        <p:spPr>
          <a:xfrm>
            <a:off x="230953" y="1234911"/>
            <a:ext cx="8812354" cy="3913059"/>
          </a:xfrm>
          <a:prstGeom prst="rect">
            <a:avLst/>
          </a:prstGeom>
          <a:noFill/>
        </p:spPr>
        <p:txBody>
          <a:bodyPr wrap="square" rtlCol="0">
            <a:spAutoFit/>
          </a:bodyPr>
          <a:lstStyle/>
          <a:p>
            <a:pPr marL="285750" indent="-285750">
              <a:lnSpc>
                <a:spcPct val="150000"/>
              </a:lnSpc>
              <a:buFont typeface="Arial" panose="020B0604020202090204" pitchFamily="34" charset="0"/>
              <a:buChar char="•"/>
            </a:pPr>
            <a:r>
              <a:rPr lang="en-US" altLang="zh-CN" sz="2400" dirty="0">
                <a:solidFill>
                  <a:schemeClr val="tx1"/>
                </a:solidFill>
              </a:rPr>
              <a:t>The CNN method shows excellent ability in the PMT waveform feature extraction and make improvements </a:t>
            </a:r>
            <a:r>
              <a:rPr lang="en-US" altLang="zh-CN" sz="2400" dirty="0"/>
              <a:t>on the time information </a:t>
            </a:r>
            <a:r>
              <a:rPr lang="en-US" altLang="zh-CN" sz="2400" dirty="0">
                <a:solidFill>
                  <a:schemeClr val="tx1"/>
                </a:solidFill>
              </a:rPr>
              <a:t>correspondingly.</a:t>
            </a:r>
          </a:p>
          <a:p>
            <a:pPr marL="285750" indent="-285750">
              <a:lnSpc>
                <a:spcPct val="150000"/>
              </a:lnSpc>
              <a:buFont typeface="Arial" panose="020B0604020202090204" pitchFamily="34" charset="0"/>
              <a:buChar char="•"/>
            </a:pPr>
            <a:r>
              <a:rPr lang="en-US" altLang="zh-CN" sz="2400" dirty="0"/>
              <a:t>The fasting timing MCP-PMT is being developed and improvement in our laboratory. </a:t>
            </a:r>
            <a:r>
              <a:rPr lang="en-US" altLang="zh-CN" sz="2400" dirty="0">
                <a:solidFill>
                  <a:schemeClr val="tx1"/>
                </a:solidFill>
              </a:rPr>
              <a:t>  In order to furtherly realized the real-time timing analysis with the CNN method, more efforts are to be done in the electronics to write CNN into FPGA.</a:t>
            </a:r>
            <a:endParaRPr lang="zh-CN" altLang="en-US" sz="2400" b="1" dirty="0">
              <a:solidFill>
                <a:schemeClr val="tx1"/>
              </a:solidFill>
            </a:endParaRPr>
          </a:p>
        </p:txBody>
      </p:sp>
    </p:spTree>
    <p:extLst>
      <p:ext uri="{BB962C8B-B14F-4D97-AF65-F5344CB8AC3E}">
        <p14:creationId xmlns:p14="http://schemas.microsoft.com/office/powerpoint/2010/main" val="81728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Outline"/>
          <p:cNvSpPr>
            <a:spLocks noGrp="1"/>
          </p:cNvSpPr>
          <p:nvPr>
            <p:ph type="title" idx="4294967295"/>
          </p:nvPr>
        </p:nvSpPr>
        <p:spPr>
          <a:xfrm>
            <a:off x="206375" y="95249"/>
            <a:ext cx="8229600" cy="1143002"/>
          </a:xfrm>
          <a:prstGeom prst="rect">
            <a:avLst/>
          </a:prstGeom>
        </p:spPr>
        <p:txBody>
          <a:bodyPr>
            <a:normAutofit/>
          </a:bodyPr>
          <a:lstStyle/>
          <a:p>
            <a:r>
              <a:rPr dirty="0"/>
              <a:t>Outline</a:t>
            </a:r>
          </a:p>
        </p:txBody>
      </p:sp>
      <p:sp>
        <p:nvSpPr>
          <p:cNvPr id="121" name="1.  The R&amp;D of the MCP-PMT for JUNO;（2009-2015）…"/>
          <p:cNvSpPr/>
          <p:nvPr/>
        </p:nvSpPr>
        <p:spPr>
          <a:xfrm>
            <a:off x="776491" y="1600835"/>
            <a:ext cx="7771765" cy="3326423"/>
          </a:xfrm>
          <a:prstGeom prst="rect">
            <a:avLst/>
          </a:prstGeom>
          <a:ln w="12700">
            <a:miter lim="400000"/>
          </a:ln>
        </p:spPr>
        <p:txBody>
          <a:bodyPr wrap="square" lIns="0" tIns="0" rIns="0" bIns="0">
            <a:spAutoFit/>
          </a:bodyPr>
          <a:lstStyle/>
          <a:p>
            <a:pPr marL="342900" indent="-342900">
              <a:lnSpc>
                <a:spcPct val="200000"/>
              </a:lnSpc>
              <a:buClr>
                <a:srgbClr val="00FFFF"/>
              </a:buClr>
              <a:buSzPct val="100000"/>
              <a:buChar char="➢"/>
              <a:defRPr sz="2400" b="1">
                <a:solidFill>
                  <a:srgbClr val="0433FF"/>
                </a:solidFill>
              </a:defRPr>
            </a:pPr>
            <a:r>
              <a:rPr lang="en-US" sz="2800" dirty="0"/>
              <a:t>I</a:t>
            </a:r>
            <a:r>
              <a:rPr sz="2800" dirty="0"/>
              <a:t>.</a:t>
            </a:r>
            <a:r>
              <a:rPr lang="en-US" sz="2800" dirty="0"/>
              <a:t>   Background</a:t>
            </a:r>
          </a:p>
          <a:p>
            <a:pPr marL="342900" indent="-342900">
              <a:lnSpc>
                <a:spcPct val="200000"/>
              </a:lnSpc>
              <a:buClr>
                <a:srgbClr val="00FFFF"/>
              </a:buClr>
              <a:buSzPct val="100000"/>
              <a:buChar char="➢"/>
              <a:defRPr sz="2400" b="1">
                <a:solidFill>
                  <a:srgbClr val="0433FF"/>
                </a:solidFill>
              </a:defRPr>
            </a:pPr>
            <a:r>
              <a:rPr lang="en-US" altLang="zh-CN" sz="2800" dirty="0"/>
              <a:t>II.  Timing of a TOF system</a:t>
            </a:r>
          </a:p>
          <a:p>
            <a:pPr marL="342900" indent="-342900">
              <a:lnSpc>
                <a:spcPct val="200000"/>
              </a:lnSpc>
              <a:buClr>
                <a:srgbClr val="00FFFF"/>
              </a:buClr>
              <a:buSzPct val="100000"/>
              <a:buChar char="➢"/>
              <a:defRPr sz="2400" b="1">
                <a:solidFill>
                  <a:srgbClr val="0433FF"/>
                </a:solidFill>
              </a:defRPr>
            </a:pPr>
            <a:r>
              <a:rPr lang="en-US" sz="2800" dirty="0"/>
              <a:t>III. CNN model and Timing results</a:t>
            </a:r>
          </a:p>
          <a:p>
            <a:pPr marL="342900" indent="-342900">
              <a:lnSpc>
                <a:spcPct val="200000"/>
              </a:lnSpc>
              <a:buClr>
                <a:srgbClr val="00FFFF"/>
              </a:buClr>
              <a:buSzPct val="100000"/>
              <a:buChar char="➢"/>
              <a:defRPr sz="2400" b="1">
                <a:solidFill>
                  <a:srgbClr val="0433FF"/>
                </a:solidFill>
              </a:defRPr>
            </a:pPr>
            <a:r>
              <a:rPr lang="en-US" sz="2800" dirty="0"/>
              <a:t>IV. Summary</a:t>
            </a:r>
          </a:p>
        </p:txBody>
      </p:sp>
      <p:sp>
        <p:nvSpPr>
          <p:cNvPr id="260" name="文本"/>
          <p:cNvSpPr>
            <a:spLocks noGrp="1"/>
          </p:cNvSpPr>
          <p:nvPr>
            <p:ph type="sldNum" sz="quarter" idx="2"/>
          </p:nvPr>
        </p:nvSpPr>
        <p:spPr>
          <a:xfrm>
            <a:off x="8548256" y="91597"/>
            <a:ext cx="550682" cy="421639"/>
          </a:xfrm>
          <a:prstGeom prst="rect">
            <a:avLst/>
          </a:prstGeom>
          <a:ln w="25400">
            <a:solidFill>
              <a:srgbClr val="000000">
                <a:alpha val="44471"/>
              </a:srgbClr>
            </a:solidFill>
          </a:ln>
        </p:spPr>
        <p:txBody>
          <a:bodyPr wrap="square" anchor="t"/>
          <a:lstStyle>
            <a:lvl1pPr algn="l" defTabSz="457200">
              <a:defRPr sz="2000">
                <a:solidFill>
                  <a:srgbClr val="000000"/>
                </a:solidFill>
                <a:latin typeface="+mj-lt"/>
                <a:ea typeface="+mj-ea"/>
                <a:cs typeface="+mj-cs"/>
                <a:sym typeface="Helvetica"/>
              </a:defRPr>
            </a:lvl1pPr>
          </a:lstStyle>
          <a:p>
            <a:pPr algn="ctr"/>
            <a:fld id="{86CB4B4D-7CA3-9044-876B-883B54F8677D}" type="slidenum">
              <a:rPr/>
              <a:t>2</a:t>
            </a:fld>
            <a:endParaRPr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3F5BD1AD-E268-4343-9BD8-282D77077E53}"/>
              </a:ext>
            </a:extLst>
          </p:cNvPr>
          <p:cNvSpPr>
            <a:spLocks noGrp="1"/>
          </p:cNvSpPr>
          <p:nvPr>
            <p:ph type="sldNum" sz="quarter" idx="12"/>
          </p:nvPr>
        </p:nvSpPr>
        <p:spPr/>
        <p:txBody>
          <a:bodyPr/>
          <a:lstStyle/>
          <a:p>
            <a:fld id="{09D3F68C-3742-49C1-B5E8-AF738D949803}" type="slidenum">
              <a:rPr lang="zh-CN" altLang="en-US" smtClean="0"/>
              <a:t>3</a:t>
            </a:fld>
            <a:endParaRPr lang="zh-CN" altLang="en-US"/>
          </a:p>
        </p:txBody>
      </p:sp>
      <p:cxnSp>
        <p:nvCxnSpPr>
          <p:cNvPr id="6" name="直接连接符 5">
            <a:extLst>
              <a:ext uri="{FF2B5EF4-FFF2-40B4-BE49-F238E27FC236}">
                <a16:creationId xmlns:a16="http://schemas.microsoft.com/office/drawing/2014/main" id="{DBCCB0BD-DA61-4EB2-B660-CFB1AA169D91}"/>
              </a:ext>
            </a:extLst>
          </p:cNvPr>
          <p:cNvCxnSpPr>
            <a:cxnSpLocks/>
          </p:cNvCxnSpPr>
          <p:nvPr/>
        </p:nvCxnSpPr>
        <p:spPr>
          <a:xfrm>
            <a:off x="-100693" y="876300"/>
            <a:ext cx="9144000" cy="0"/>
          </a:xfrm>
          <a:prstGeom prst="line">
            <a:avLst/>
          </a:prstGeom>
          <a:ln w="381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矩形 6">
            <a:extLst>
              <a:ext uri="{FF2B5EF4-FFF2-40B4-BE49-F238E27FC236}">
                <a16:creationId xmlns:a16="http://schemas.microsoft.com/office/drawing/2014/main" id="{A085A3B2-03CC-4D17-B155-A577A9F4C49B}"/>
              </a:ext>
            </a:extLst>
          </p:cNvPr>
          <p:cNvSpPr/>
          <p:nvPr/>
        </p:nvSpPr>
        <p:spPr>
          <a:xfrm>
            <a:off x="0" y="762001"/>
            <a:ext cx="1933575" cy="114299"/>
          </a:xfrm>
          <a:prstGeom prst="rect">
            <a:avLst/>
          </a:prstGeom>
          <a:solidFill>
            <a:srgbClr val="014099"/>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a16="http://schemas.microsoft.com/office/drawing/2014/main" id="{7BFC7C4D-6D92-4776-99B3-331B12D7BF7B}"/>
              </a:ext>
            </a:extLst>
          </p:cNvPr>
          <p:cNvSpPr txBox="1"/>
          <p:nvPr/>
        </p:nvSpPr>
        <p:spPr>
          <a:xfrm>
            <a:off x="466723" y="84742"/>
            <a:ext cx="9020176" cy="584775"/>
          </a:xfrm>
          <a:prstGeom prst="rect">
            <a:avLst/>
          </a:prstGeom>
          <a:noFill/>
        </p:spPr>
        <p:txBody>
          <a:bodyPr wrap="square" rtlCol="0">
            <a:spAutoFit/>
          </a:bodyPr>
          <a:lstStyle/>
          <a:p>
            <a:r>
              <a:rPr lang="en-US" altLang="zh-CN" sz="3200" dirty="0">
                <a:latin typeface="微软雅黑" panose="020B0503020204020204" pitchFamily="34" charset="-122"/>
                <a:ea typeface="微软雅黑" panose="020B0503020204020204" pitchFamily="34" charset="-122"/>
              </a:rPr>
              <a:t>1.1 Background</a:t>
            </a:r>
            <a:endParaRPr lang="zh-CN" altLang="en-US" sz="3200" dirty="0">
              <a:latin typeface="微软雅黑" panose="020B0503020204020204" pitchFamily="34" charset="-122"/>
              <a:ea typeface="微软雅黑" panose="020B0503020204020204" pitchFamily="34" charset="-122"/>
            </a:endParaRPr>
          </a:p>
        </p:txBody>
      </p:sp>
      <mc:AlternateContent xmlns:mc="http://schemas.openxmlformats.org/markup-compatibility/2006">
        <mc:Choice xmlns:a14="http://schemas.microsoft.com/office/drawing/2010/main" Requires="a14">
          <p:sp>
            <p:nvSpPr>
              <p:cNvPr id="21" name="文本框 20">
                <a:extLst>
                  <a:ext uri="{FF2B5EF4-FFF2-40B4-BE49-F238E27FC236}">
                    <a16:creationId xmlns:a16="http://schemas.microsoft.com/office/drawing/2014/main" id="{D45EB1B3-2CA7-284F-93A5-78D897F95337}"/>
                  </a:ext>
                </a:extLst>
              </p:cNvPr>
              <p:cNvSpPr txBox="1"/>
              <p:nvPr/>
            </p:nvSpPr>
            <p:spPr>
              <a:xfrm>
                <a:off x="0" y="876300"/>
                <a:ext cx="5512406" cy="400110"/>
              </a:xfrm>
              <a:prstGeom prst="rect">
                <a:avLst/>
              </a:prstGeom>
              <a:noFill/>
            </p:spPr>
            <p:txBody>
              <a:bodyPr wrap="none" rtlCol="0">
                <a:spAutoFit/>
              </a:bodyPr>
              <a:lstStyle/>
              <a:p>
                <a:r>
                  <a:rPr lang="en-US" altLang="zh-CN" sz="2000" b="1" dirty="0">
                    <a:solidFill>
                      <a:srgbClr val="0000FF"/>
                    </a:solidFill>
                    <a:latin typeface="Times New Roman" panose="02020603050405020304" pitchFamily="18" charset="0"/>
                    <a:cs typeface="Times New Roman" panose="02020603050405020304" pitchFamily="18" charset="0"/>
                  </a:rPr>
                  <a:t>Time of Flight System</a:t>
                </a:r>
                <a14:m>
                  <m:oMath xmlns:m="http://schemas.openxmlformats.org/officeDocument/2006/math">
                    <m:r>
                      <a:rPr lang="en-US" altLang="zh-CN" sz="2000" b="1" i="1" smtClean="0">
                        <a:solidFill>
                          <a:srgbClr val="0000FF"/>
                        </a:solidFill>
                        <a:latin typeface="Cambria Math" panose="02040503050406030204" pitchFamily="18" charset="0"/>
                        <a:ea typeface="Cambria Math" panose="02040503050406030204" pitchFamily="18" charset="0"/>
                        <a:cs typeface="Times New Roman" panose="02020603050405020304" pitchFamily="18" charset="0"/>
                      </a:rPr>
                      <m:t>→</m:t>
                    </m:r>
                  </m:oMath>
                </a14:m>
                <a:r>
                  <a:rPr lang="en-US" altLang="zh-CN" sz="2000" b="1" dirty="0">
                    <a:solidFill>
                      <a:srgbClr val="0000FF"/>
                    </a:solidFill>
                    <a:latin typeface="Times New Roman" panose="02020603050405020304" pitchFamily="18" charset="0"/>
                    <a:cs typeface="Times New Roman" panose="02020603050405020304" pitchFamily="18" charset="0"/>
                  </a:rPr>
                  <a:t> Fast Time &amp; Real Time</a:t>
                </a:r>
                <a:endParaRPr lang="zh-CN" altLang="en-US" sz="2000" b="1" dirty="0">
                  <a:solidFill>
                    <a:srgbClr val="0000FF"/>
                  </a:solidFill>
                  <a:latin typeface="Times New Roman" panose="02020603050405020304" pitchFamily="18" charset="0"/>
                  <a:cs typeface="Times New Roman" panose="02020603050405020304" pitchFamily="18" charset="0"/>
                </a:endParaRPr>
              </a:p>
            </p:txBody>
          </p:sp>
        </mc:Choice>
        <mc:Fallback>
          <p:sp>
            <p:nvSpPr>
              <p:cNvPr id="21" name="文本框 20">
                <a:extLst>
                  <a:ext uri="{FF2B5EF4-FFF2-40B4-BE49-F238E27FC236}">
                    <a16:creationId xmlns:a16="http://schemas.microsoft.com/office/drawing/2014/main" id="{D45EB1B3-2CA7-284F-93A5-78D897F95337}"/>
                  </a:ext>
                </a:extLst>
              </p:cNvPr>
              <p:cNvSpPr txBox="1">
                <a:spLocks noRot="1" noChangeAspect="1" noMove="1" noResize="1" noEditPoints="1" noAdjustHandles="1" noChangeArrowheads="1" noChangeShapeType="1" noTextEdit="1"/>
              </p:cNvSpPr>
              <p:nvPr/>
            </p:nvSpPr>
            <p:spPr>
              <a:xfrm>
                <a:off x="0" y="876300"/>
                <a:ext cx="5512406" cy="400110"/>
              </a:xfrm>
              <a:prstGeom prst="rect">
                <a:avLst/>
              </a:prstGeom>
              <a:blipFill>
                <a:blip r:embed="rId3"/>
                <a:stretch>
                  <a:fillRect l="-1106" t="-9231" b="-27692"/>
                </a:stretch>
              </a:blipFill>
            </p:spPr>
            <p:txBody>
              <a:bodyPr/>
              <a:lstStyle/>
              <a:p>
                <a:r>
                  <a:rPr lang="zh-CN" altLang="en-US">
                    <a:noFill/>
                  </a:rPr>
                  <a:t> </a:t>
                </a:r>
              </a:p>
            </p:txBody>
          </p:sp>
        </mc:Fallback>
      </mc:AlternateContent>
      <p:sp>
        <p:nvSpPr>
          <p:cNvPr id="24" name="矩形: 圆角 23">
            <a:extLst>
              <a:ext uri="{FF2B5EF4-FFF2-40B4-BE49-F238E27FC236}">
                <a16:creationId xmlns:a16="http://schemas.microsoft.com/office/drawing/2014/main" id="{C76905B1-06CD-AAE7-37A7-BD28A6A727A9}"/>
              </a:ext>
            </a:extLst>
          </p:cNvPr>
          <p:cNvSpPr/>
          <p:nvPr/>
        </p:nvSpPr>
        <p:spPr>
          <a:xfrm>
            <a:off x="478560" y="1292880"/>
            <a:ext cx="1383280" cy="49906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ltLang="zh-CN" b="1" dirty="0">
                <a:solidFill>
                  <a:schemeClr val="tx1"/>
                </a:solidFill>
              </a:rPr>
              <a:t>Source</a:t>
            </a:r>
            <a:endParaRPr lang="zh-CN" altLang="en-US" b="1" dirty="0">
              <a:solidFill>
                <a:schemeClr val="tx1"/>
              </a:solidFill>
            </a:endParaRPr>
          </a:p>
        </p:txBody>
      </p:sp>
      <p:sp>
        <p:nvSpPr>
          <p:cNvPr id="25" name="矩形: 圆角 24">
            <a:extLst>
              <a:ext uri="{FF2B5EF4-FFF2-40B4-BE49-F238E27FC236}">
                <a16:creationId xmlns:a16="http://schemas.microsoft.com/office/drawing/2014/main" id="{23EBF8D6-CAE6-142F-2DE8-2A27DBD6CE4B}"/>
              </a:ext>
            </a:extLst>
          </p:cNvPr>
          <p:cNvSpPr/>
          <p:nvPr/>
        </p:nvSpPr>
        <p:spPr>
          <a:xfrm>
            <a:off x="3096359" y="1263297"/>
            <a:ext cx="1383280" cy="49906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ltLang="zh-CN" b="1" dirty="0">
                <a:solidFill>
                  <a:schemeClr val="tx1"/>
                </a:solidFill>
              </a:rPr>
              <a:t>Detector</a:t>
            </a:r>
            <a:endParaRPr lang="zh-CN" altLang="en-US" b="1" dirty="0">
              <a:solidFill>
                <a:schemeClr val="tx1"/>
              </a:solidFill>
            </a:endParaRPr>
          </a:p>
        </p:txBody>
      </p:sp>
      <p:sp>
        <p:nvSpPr>
          <p:cNvPr id="26" name="矩形: 圆角 25">
            <a:extLst>
              <a:ext uri="{FF2B5EF4-FFF2-40B4-BE49-F238E27FC236}">
                <a16:creationId xmlns:a16="http://schemas.microsoft.com/office/drawing/2014/main" id="{39E0BAAE-2011-ECCC-9A86-13664E01A195}"/>
              </a:ext>
            </a:extLst>
          </p:cNvPr>
          <p:cNvSpPr/>
          <p:nvPr/>
        </p:nvSpPr>
        <p:spPr>
          <a:xfrm>
            <a:off x="5430128" y="1262500"/>
            <a:ext cx="1383280" cy="49906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altLang="zh-CN" b="1" dirty="0">
                <a:solidFill>
                  <a:schemeClr val="tx1"/>
                </a:solidFill>
              </a:rPr>
              <a:t>Acquisition</a:t>
            </a:r>
            <a:endParaRPr lang="zh-CN" altLang="en-US" b="1" dirty="0">
              <a:solidFill>
                <a:schemeClr val="tx1"/>
              </a:solidFill>
            </a:endParaRPr>
          </a:p>
        </p:txBody>
      </p:sp>
      <p:sp>
        <p:nvSpPr>
          <p:cNvPr id="27" name="矩形: 圆角 26">
            <a:extLst>
              <a:ext uri="{FF2B5EF4-FFF2-40B4-BE49-F238E27FC236}">
                <a16:creationId xmlns:a16="http://schemas.microsoft.com/office/drawing/2014/main" id="{5751DD88-8369-FC8D-6D9E-49F7717AB21D}"/>
              </a:ext>
            </a:extLst>
          </p:cNvPr>
          <p:cNvSpPr/>
          <p:nvPr/>
        </p:nvSpPr>
        <p:spPr>
          <a:xfrm>
            <a:off x="7528875" y="1281609"/>
            <a:ext cx="1383280" cy="49906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altLang="zh-CN" b="1" dirty="0">
                <a:solidFill>
                  <a:schemeClr val="tx1"/>
                </a:solidFill>
              </a:rPr>
              <a:t>algorithm</a:t>
            </a:r>
            <a:endParaRPr lang="zh-CN" altLang="en-US" b="1" dirty="0">
              <a:solidFill>
                <a:schemeClr val="tx1"/>
              </a:solidFill>
            </a:endParaRPr>
          </a:p>
        </p:txBody>
      </p:sp>
      <p:cxnSp>
        <p:nvCxnSpPr>
          <p:cNvPr id="50" name="直接连接符 49">
            <a:extLst>
              <a:ext uri="{FF2B5EF4-FFF2-40B4-BE49-F238E27FC236}">
                <a16:creationId xmlns:a16="http://schemas.microsoft.com/office/drawing/2014/main" id="{76665830-0141-6FA3-D10F-324D0438B2E3}"/>
              </a:ext>
            </a:extLst>
          </p:cNvPr>
          <p:cNvCxnSpPr/>
          <p:nvPr/>
        </p:nvCxnSpPr>
        <p:spPr>
          <a:xfrm>
            <a:off x="2386878" y="1722339"/>
            <a:ext cx="0" cy="509835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1" name="直接连接符 50">
            <a:extLst>
              <a:ext uri="{FF2B5EF4-FFF2-40B4-BE49-F238E27FC236}">
                <a16:creationId xmlns:a16="http://schemas.microsoft.com/office/drawing/2014/main" id="{F350DD30-14D1-6B21-F69F-99F7E790CE1E}"/>
              </a:ext>
            </a:extLst>
          </p:cNvPr>
          <p:cNvCxnSpPr/>
          <p:nvPr/>
        </p:nvCxnSpPr>
        <p:spPr>
          <a:xfrm>
            <a:off x="4919348" y="1774116"/>
            <a:ext cx="0" cy="509835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a16="http://schemas.microsoft.com/office/drawing/2014/main" id="{5D7FB383-2D65-097B-4ECF-18A85F579675}"/>
              </a:ext>
            </a:extLst>
          </p:cNvPr>
          <p:cNvCxnSpPr/>
          <p:nvPr/>
        </p:nvCxnSpPr>
        <p:spPr>
          <a:xfrm>
            <a:off x="7089534" y="1759649"/>
            <a:ext cx="0" cy="509835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4" name="直接箭头连接符 53">
            <a:extLst>
              <a:ext uri="{FF2B5EF4-FFF2-40B4-BE49-F238E27FC236}">
                <a16:creationId xmlns:a16="http://schemas.microsoft.com/office/drawing/2014/main" id="{780608A5-5451-6736-0B34-43B29F98B02C}"/>
              </a:ext>
            </a:extLst>
          </p:cNvPr>
          <p:cNvCxnSpPr/>
          <p:nvPr/>
        </p:nvCxnSpPr>
        <p:spPr>
          <a:xfrm>
            <a:off x="2051071" y="1550412"/>
            <a:ext cx="920865"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55" name="直接箭头连接符 54">
            <a:extLst>
              <a:ext uri="{FF2B5EF4-FFF2-40B4-BE49-F238E27FC236}">
                <a16:creationId xmlns:a16="http://schemas.microsoft.com/office/drawing/2014/main" id="{4B7022A4-2B76-D51E-4B31-6740C010151F}"/>
              </a:ext>
            </a:extLst>
          </p:cNvPr>
          <p:cNvCxnSpPr/>
          <p:nvPr/>
        </p:nvCxnSpPr>
        <p:spPr>
          <a:xfrm>
            <a:off x="4547090" y="1521658"/>
            <a:ext cx="799302"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58" name="直接箭头连接符 57">
            <a:extLst>
              <a:ext uri="{FF2B5EF4-FFF2-40B4-BE49-F238E27FC236}">
                <a16:creationId xmlns:a16="http://schemas.microsoft.com/office/drawing/2014/main" id="{1F31080D-F168-72CB-E182-6CB9548ACC1B}"/>
              </a:ext>
            </a:extLst>
          </p:cNvPr>
          <p:cNvCxnSpPr/>
          <p:nvPr/>
        </p:nvCxnSpPr>
        <p:spPr>
          <a:xfrm>
            <a:off x="6882578" y="1515908"/>
            <a:ext cx="577286"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 name="文本框 1">
            <a:extLst>
              <a:ext uri="{FF2B5EF4-FFF2-40B4-BE49-F238E27FC236}">
                <a16:creationId xmlns:a16="http://schemas.microsoft.com/office/drawing/2014/main" id="{F0AAE10A-41F0-9E2A-84EE-00FB894CD600}"/>
              </a:ext>
            </a:extLst>
          </p:cNvPr>
          <p:cNvSpPr txBox="1"/>
          <p:nvPr/>
        </p:nvSpPr>
        <p:spPr>
          <a:xfrm>
            <a:off x="-39628" y="1950720"/>
            <a:ext cx="2494978" cy="861774"/>
          </a:xfrm>
          <a:prstGeom prst="rect">
            <a:avLst/>
          </a:prstGeom>
          <a:noFill/>
        </p:spPr>
        <p:txBody>
          <a:bodyPr wrap="none" rtlCol="0">
            <a:spAutoFit/>
          </a:bodyPr>
          <a:lstStyle/>
          <a:p>
            <a:r>
              <a:rPr lang="en-US" altLang="zh-CN" dirty="0"/>
              <a:t>Scintillators</a:t>
            </a:r>
          </a:p>
          <a:p>
            <a:pPr marL="285750" indent="-285750">
              <a:buFont typeface="Arial" panose="020B0604020202020204" pitchFamily="34" charset="0"/>
              <a:buChar char="•"/>
            </a:pPr>
            <a:r>
              <a:rPr lang="en-US" altLang="zh-CN" sz="1600" dirty="0"/>
              <a:t>Strong Light Yield</a:t>
            </a:r>
          </a:p>
          <a:p>
            <a:pPr marL="285750" indent="-285750">
              <a:buFont typeface="Arial" panose="020B0604020202020204" pitchFamily="34" charset="0"/>
              <a:buChar char="•"/>
            </a:pPr>
            <a:r>
              <a:rPr lang="en-US" altLang="zh-CN" sz="1600" dirty="0"/>
              <a:t>Slow Time Performance </a:t>
            </a:r>
            <a:endParaRPr lang="zh-CN" altLang="en-US" sz="1600" dirty="0"/>
          </a:p>
        </p:txBody>
      </p:sp>
      <p:sp>
        <p:nvSpPr>
          <p:cNvPr id="59" name="文本框 58">
            <a:extLst>
              <a:ext uri="{FF2B5EF4-FFF2-40B4-BE49-F238E27FC236}">
                <a16:creationId xmlns:a16="http://schemas.microsoft.com/office/drawing/2014/main" id="{E0BEAF7E-918D-0DA4-0963-06F0A860BC78}"/>
              </a:ext>
            </a:extLst>
          </p:cNvPr>
          <p:cNvSpPr txBox="1"/>
          <p:nvPr/>
        </p:nvSpPr>
        <p:spPr>
          <a:xfrm>
            <a:off x="29070" y="4365054"/>
            <a:ext cx="2029595" cy="861774"/>
          </a:xfrm>
          <a:prstGeom prst="rect">
            <a:avLst/>
          </a:prstGeom>
          <a:noFill/>
        </p:spPr>
        <p:txBody>
          <a:bodyPr wrap="none" rtlCol="0">
            <a:spAutoFit/>
          </a:bodyPr>
          <a:lstStyle/>
          <a:p>
            <a:r>
              <a:rPr lang="en-US" altLang="zh-CN" dirty="0">
                <a:solidFill>
                  <a:srgbClr val="FF0000"/>
                </a:solidFill>
              </a:rPr>
              <a:t>Cherenkov Radiator</a:t>
            </a:r>
          </a:p>
          <a:p>
            <a:pPr marL="285750" indent="-285750">
              <a:buFont typeface="Arial" panose="020B0604020202020204" pitchFamily="34" charset="0"/>
              <a:buChar char="•"/>
            </a:pPr>
            <a:r>
              <a:rPr lang="en-US" altLang="zh-CN" sz="1600" dirty="0"/>
              <a:t>Fast!</a:t>
            </a:r>
          </a:p>
          <a:p>
            <a:pPr marL="285750" indent="-285750">
              <a:buFont typeface="Arial" panose="020B0604020202020204" pitchFamily="34" charset="0"/>
              <a:buChar char="•"/>
            </a:pPr>
            <a:r>
              <a:rPr lang="en-US" altLang="zh-CN" sz="1600" dirty="0"/>
              <a:t>Low Light Yield</a:t>
            </a:r>
            <a:endParaRPr lang="zh-CN" altLang="en-US" sz="1600" dirty="0"/>
          </a:p>
        </p:txBody>
      </p:sp>
      <p:sp>
        <p:nvSpPr>
          <p:cNvPr id="5" name="文本框 4">
            <a:extLst>
              <a:ext uri="{FF2B5EF4-FFF2-40B4-BE49-F238E27FC236}">
                <a16:creationId xmlns:a16="http://schemas.microsoft.com/office/drawing/2014/main" id="{8482B2AB-33C2-B6F8-5D9B-872A0EBD6FC9}"/>
              </a:ext>
            </a:extLst>
          </p:cNvPr>
          <p:cNvSpPr txBox="1"/>
          <p:nvPr/>
        </p:nvSpPr>
        <p:spPr>
          <a:xfrm>
            <a:off x="2377792" y="1855955"/>
            <a:ext cx="2661527" cy="1107996"/>
          </a:xfrm>
          <a:prstGeom prst="rect">
            <a:avLst/>
          </a:prstGeom>
          <a:noFill/>
        </p:spPr>
        <p:txBody>
          <a:bodyPr wrap="square" rtlCol="0">
            <a:spAutoFit/>
          </a:bodyPr>
          <a:lstStyle/>
          <a:p>
            <a:r>
              <a:rPr lang="en-US" altLang="zh-CN" dirty="0" err="1"/>
              <a:t>SiPM</a:t>
            </a:r>
            <a:endParaRPr lang="en-US" altLang="zh-CN" dirty="0"/>
          </a:p>
          <a:p>
            <a:pPr marL="285750" indent="-285750">
              <a:buFont typeface="Arial" panose="020B0604020202020204" pitchFamily="34" charset="0"/>
              <a:buChar char="•"/>
            </a:pPr>
            <a:r>
              <a:rPr lang="en-US" altLang="zh-CN" sz="1600" dirty="0"/>
              <a:t>High QE &amp; Cheap</a:t>
            </a:r>
            <a:endParaRPr lang="zh-CN" altLang="en-US" sz="1600" dirty="0"/>
          </a:p>
          <a:p>
            <a:pPr marL="285750" indent="-285750">
              <a:buFont typeface="Arial" panose="020B0604020202020204" pitchFamily="34" charset="0"/>
              <a:buChar char="•"/>
            </a:pPr>
            <a:r>
              <a:rPr lang="en-US" altLang="zh-CN" sz="1600" dirty="0"/>
              <a:t>Temperature Dependance</a:t>
            </a:r>
          </a:p>
          <a:p>
            <a:pPr marL="285750" indent="-285750">
              <a:buFont typeface="Arial" panose="020B0604020202020204" pitchFamily="34" charset="0"/>
              <a:buChar char="•"/>
            </a:pPr>
            <a:r>
              <a:rPr lang="en-US" altLang="zh-CN" sz="1600" dirty="0"/>
              <a:t>High Noise</a:t>
            </a:r>
            <a:endParaRPr lang="zh-CN" altLang="en-US" sz="1600" dirty="0"/>
          </a:p>
        </p:txBody>
      </p:sp>
      <p:sp>
        <p:nvSpPr>
          <p:cNvPr id="60" name="文本框 59">
            <a:extLst>
              <a:ext uri="{FF2B5EF4-FFF2-40B4-BE49-F238E27FC236}">
                <a16:creationId xmlns:a16="http://schemas.microsoft.com/office/drawing/2014/main" id="{84B9EC8A-AA96-E3E5-0060-26D126886D45}"/>
              </a:ext>
            </a:extLst>
          </p:cNvPr>
          <p:cNvSpPr txBox="1"/>
          <p:nvPr/>
        </p:nvSpPr>
        <p:spPr>
          <a:xfrm>
            <a:off x="2411000" y="4124158"/>
            <a:ext cx="2159950" cy="861774"/>
          </a:xfrm>
          <a:prstGeom prst="rect">
            <a:avLst/>
          </a:prstGeom>
          <a:noFill/>
        </p:spPr>
        <p:txBody>
          <a:bodyPr wrap="none" rtlCol="0">
            <a:spAutoFit/>
          </a:bodyPr>
          <a:lstStyle/>
          <a:p>
            <a:r>
              <a:rPr lang="en-US" altLang="zh-CN" dirty="0">
                <a:solidFill>
                  <a:srgbClr val="FF0000"/>
                </a:solidFill>
              </a:rPr>
              <a:t>MCP-PMT</a:t>
            </a:r>
          </a:p>
          <a:p>
            <a:pPr marL="285750" indent="-285750">
              <a:buFont typeface="Arial" panose="020B0604020202020204" pitchFamily="34" charset="0"/>
              <a:buChar char="•"/>
            </a:pPr>
            <a:r>
              <a:rPr lang="en-US" altLang="zh-CN" sz="1600" dirty="0"/>
              <a:t>Fast!</a:t>
            </a:r>
          </a:p>
          <a:p>
            <a:pPr marL="285750" indent="-285750">
              <a:buFont typeface="Arial" panose="020B0604020202020204" pitchFamily="34" charset="0"/>
              <a:buChar char="•"/>
            </a:pPr>
            <a:r>
              <a:rPr lang="en-US" altLang="zh-CN" sz="1600" dirty="0"/>
              <a:t>Low</a:t>
            </a:r>
            <a:r>
              <a:rPr lang="zh-CN" altLang="en-US" sz="1600" dirty="0"/>
              <a:t> </a:t>
            </a:r>
            <a:r>
              <a:rPr lang="en-US" altLang="zh-CN" sz="1600" dirty="0"/>
              <a:t>QE</a:t>
            </a:r>
            <a:r>
              <a:rPr lang="zh-CN" altLang="en-US" sz="1600" dirty="0"/>
              <a:t> </a:t>
            </a:r>
            <a:r>
              <a:rPr lang="en-US" altLang="zh-CN" sz="1600" dirty="0"/>
              <a:t>&amp;</a:t>
            </a:r>
            <a:r>
              <a:rPr lang="zh-CN" altLang="en-US" sz="1600" dirty="0"/>
              <a:t> </a:t>
            </a:r>
            <a:r>
              <a:rPr lang="en-US" altLang="zh-CN" sz="1600" dirty="0"/>
              <a:t>Expensive</a:t>
            </a:r>
            <a:endParaRPr lang="zh-CN" altLang="en-US" sz="1600" dirty="0"/>
          </a:p>
        </p:txBody>
      </p:sp>
      <p:sp>
        <p:nvSpPr>
          <p:cNvPr id="9" name="文本框 8">
            <a:extLst>
              <a:ext uri="{FF2B5EF4-FFF2-40B4-BE49-F238E27FC236}">
                <a16:creationId xmlns:a16="http://schemas.microsoft.com/office/drawing/2014/main" id="{EC76F5CC-2D8E-D1EC-6557-C953DFC2FF64}"/>
              </a:ext>
            </a:extLst>
          </p:cNvPr>
          <p:cNvSpPr txBox="1"/>
          <p:nvPr/>
        </p:nvSpPr>
        <p:spPr>
          <a:xfrm>
            <a:off x="4944037" y="1869625"/>
            <a:ext cx="2145503" cy="1138773"/>
          </a:xfrm>
          <a:prstGeom prst="rect">
            <a:avLst/>
          </a:prstGeom>
          <a:noFill/>
        </p:spPr>
        <p:txBody>
          <a:bodyPr wrap="square" rtlCol="0">
            <a:spAutoFit/>
          </a:bodyPr>
          <a:lstStyle/>
          <a:p>
            <a:r>
              <a:rPr lang="en-US" altLang="zh-CN" dirty="0"/>
              <a:t>TDC</a:t>
            </a:r>
          </a:p>
          <a:p>
            <a:pPr marL="285750" indent="-285750">
              <a:buFont typeface="Arial" panose="020B0604020202020204" pitchFamily="34" charset="0"/>
              <a:buChar char="•"/>
            </a:pPr>
            <a:r>
              <a:rPr lang="en-US" altLang="zh-CN" sz="1600" dirty="0"/>
              <a:t>Early time acquisition plugin</a:t>
            </a:r>
          </a:p>
          <a:p>
            <a:pPr marL="285750" indent="-285750">
              <a:buFont typeface="Arial" panose="020B0604020202020204" pitchFamily="34" charset="0"/>
              <a:buChar char="•"/>
            </a:pPr>
            <a:r>
              <a:rPr lang="en-GB" altLang="zh-CN" sz="1600" dirty="0"/>
              <a:t>Support </a:t>
            </a:r>
            <a:r>
              <a:rPr lang="en-US" altLang="zh-CN" sz="1600" dirty="0"/>
              <a:t>CFD &amp; LED </a:t>
            </a:r>
            <a:endParaRPr lang="zh-CN" altLang="en-US" sz="1600" dirty="0"/>
          </a:p>
        </p:txBody>
      </p:sp>
      <p:sp>
        <p:nvSpPr>
          <p:cNvPr id="62" name="文本框 61">
            <a:extLst>
              <a:ext uri="{FF2B5EF4-FFF2-40B4-BE49-F238E27FC236}">
                <a16:creationId xmlns:a16="http://schemas.microsoft.com/office/drawing/2014/main" id="{D5F33FAB-7EB2-B4A1-94D6-3B87A1C461E7}"/>
              </a:ext>
            </a:extLst>
          </p:cNvPr>
          <p:cNvSpPr txBox="1"/>
          <p:nvPr/>
        </p:nvSpPr>
        <p:spPr>
          <a:xfrm>
            <a:off x="4955629" y="3769293"/>
            <a:ext cx="2159950" cy="1631216"/>
          </a:xfrm>
          <a:prstGeom prst="rect">
            <a:avLst/>
          </a:prstGeom>
          <a:noFill/>
        </p:spPr>
        <p:txBody>
          <a:bodyPr wrap="square" rtlCol="0">
            <a:spAutoFit/>
          </a:bodyPr>
          <a:lstStyle/>
          <a:p>
            <a:r>
              <a:rPr lang="en-US" altLang="zh-CN" dirty="0">
                <a:solidFill>
                  <a:srgbClr val="FF0000"/>
                </a:solidFill>
              </a:rPr>
              <a:t>FADC</a:t>
            </a:r>
          </a:p>
          <a:p>
            <a:pPr marL="285750" indent="-285750">
              <a:buFont typeface="Arial" panose="020B0604020202020204" pitchFamily="34" charset="0"/>
              <a:buChar char="•"/>
            </a:pPr>
            <a:r>
              <a:rPr lang="en-US" altLang="zh-CN" sz="1600" dirty="0"/>
              <a:t>Newly Developed acquisition device</a:t>
            </a:r>
          </a:p>
          <a:p>
            <a:pPr marL="285750" indent="-285750">
              <a:buFont typeface="Arial" panose="020B0604020202020204" pitchFamily="34" charset="0"/>
              <a:buChar char="•"/>
            </a:pPr>
            <a:r>
              <a:rPr lang="en-US" altLang="zh-CN" sz="1600" dirty="0"/>
              <a:t>Whole waveform stored for analysis. </a:t>
            </a:r>
            <a:endParaRPr lang="zh-CN" altLang="en-US" sz="1600" dirty="0"/>
          </a:p>
          <a:p>
            <a:endParaRPr lang="zh-CN" altLang="en-US" dirty="0"/>
          </a:p>
        </p:txBody>
      </p:sp>
      <p:pic>
        <p:nvPicPr>
          <p:cNvPr id="10" name="图片 9">
            <a:extLst>
              <a:ext uri="{FF2B5EF4-FFF2-40B4-BE49-F238E27FC236}">
                <a16:creationId xmlns:a16="http://schemas.microsoft.com/office/drawing/2014/main" id="{46F7813D-0831-9D9B-2C64-C7251658B2A4}"/>
              </a:ext>
            </a:extLst>
          </p:cNvPr>
          <p:cNvPicPr>
            <a:picLocks noChangeAspect="1"/>
          </p:cNvPicPr>
          <p:nvPr/>
        </p:nvPicPr>
        <p:blipFill>
          <a:blip r:embed="rId4"/>
          <a:stretch>
            <a:fillRect/>
          </a:stretch>
        </p:blipFill>
        <p:spPr>
          <a:xfrm>
            <a:off x="98448" y="5307588"/>
            <a:ext cx="2257960" cy="1277655"/>
          </a:xfrm>
          <a:prstGeom prst="rect">
            <a:avLst/>
          </a:prstGeom>
        </p:spPr>
      </p:pic>
      <p:pic>
        <p:nvPicPr>
          <p:cNvPr id="12" name="图片 11">
            <a:extLst>
              <a:ext uri="{FF2B5EF4-FFF2-40B4-BE49-F238E27FC236}">
                <a16:creationId xmlns:a16="http://schemas.microsoft.com/office/drawing/2014/main" id="{8F3ADDC2-3ED7-DAB2-4B7F-8B7C67DA44DF}"/>
              </a:ext>
            </a:extLst>
          </p:cNvPr>
          <p:cNvPicPr>
            <a:picLocks noChangeAspect="1"/>
          </p:cNvPicPr>
          <p:nvPr/>
        </p:nvPicPr>
        <p:blipFill>
          <a:blip r:embed="rId5"/>
          <a:stretch>
            <a:fillRect/>
          </a:stretch>
        </p:blipFill>
        <p:spPr>
          <a:xfrm>
            <a:off x="80984" y="2877600"/>
            <a:ext cx="2275424" cy="1343375"/>
          </a:xfrm>
          <a:prstGeom prst="rect">
            <a:avLst/>
          </a:prstGeom>
        </p:spPr>
      </p:pic>
      <p:pic>
        <p:nvPicPr>
          <p:cNvPr id="2052" name="Picture 4" descr="See the source image">
            <a:extLst>
              <a:ext uri="{FF2B5EF4-FFF2-40B4-BE49-F238E27FC236}">
                <a16:creationId xmlns:a16="http://schemas.microsoft.com/office/drawing/2014/main" id="{B066096F-511E-066F-7C39-6631F2E7409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4534" y="2910549"/>
            <a:ext cx="2042160" cy="1088088"/>
          </a:xfrm>
          <a:prstGeom prst="rect">
            <a:avLst/>
          </a:prstGeom>
          <a:noFill/>
          <a:extLst>
            <a:ext uri="{909E8E84-426E-40DD-AFC4-6F175D3DCCD1}">
              <a14:hiddenFill xmlns:a14="http://schemas.microsoft.com/office/drawing/2010/main">
                <a:solidFill>
                  <a:srgbClr val="FFFFFF"/>
                </a:solidFill>
              </a14:hiddenFill>
            </a:ext>
          </a:extLst>
        </p:spPr>
      </p:pic>
      <p:pic>
        <p:nvPicPr>
          <p:cNvPr id="68" name="图片 67">
            <a:extLst>
              <a:ext uri="{FF2B5EF4-FFF2-40B4-BE49-F238E27FC236}">
                <a16:creationId xmlns:a16="http://schemas.microsoft.com/office/drawing/2014/main" id="{E9378EF9-1807-CA15-6C10-0F2825002C8D}"/>
              </a:ext>
            </a:extLst>
          </p:cNvPr>
          <p:cNvPicPr>
            <a:picLocks noChangeAspect="1"/>
          </p:cNvPicPr>
          <p:nvPr/>
        </p:nvPicPr>
        <p:blipFill rotWithShape="1">
          <a:blip r:embed="rId7"/>
          <a:srcRect/>
          <a:stretch>
            <a:fillRect/>
          </a:stretch>
        </p:blipFill>
        <p:spPr>
          <a:xfrm>
            <a:off x="2783527" y="4973232"/>
            <a:ext cx="1952785" cy="1572322"/>
          </a:xfrm>
          <a:prstGeom prst="rect">
            <a:avLst/>
          </a:prstGeom>
        </p:spPr>
      </p:pic>
      <p:pic>
        <p:nvPicPr>
          <p:cNvPr id="2054" name="Picture 6" descr="See the source image">
            <a:extLst>
              <a:ext uri="{FF2B5EF4-FFF2-40B4-BE49-F238E27FC236}">
                <a16:creationId xmlns:a16="http://schemas.microsoft.com/office/drawing/2014/main" id="{8AC869DD-C812-E9D3-C6D6-C3AFAE57C10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02503" y="3078519"/>
            <a:ext cx="2038025" cy="700840"/>
          </a:xfrm>
          <a:prstGeom prst="rect">
            <a:avLst/>
          </a:prstGeom>
          <a:noFill/>
          <a:extLst>
            <a:ext uri="{909E8E84-426E-40DD-AFC4-6F175D3DCCD1}">
              <a14:hiddenFill xmlns:a14="http://schemas.microsoft.com/office/drawing/2010/main">
                <a:solidFill>
                  <a:srgbClr val="FFFFFF"/>
                </a:solidFill>
              </a14:hiddenFill>
            </a:ext>
          </a:extLst>
        </p:spPr>
      </p:pic>
      <p:pic>
        <p:nvPicPr>
          <p:cNvPr id="14" name="图片 13">
            <a:extLst>
              <a:ext uri="{FF2B5EF4-FFF2-40B4-BE49-F238E27FC236}">
                <a16:creationId xmlns:a16="http://schemas.microsoft.com/office/drawing/2014/main" id="{1717B94C-35F3-BE4B-CE31-1954F4F7B339}"/>
              </a:ext>
            </a:extLst>
          </p:cNvPr>
          <p:cNvPicPr>
            <a:picLocks noChangeAspect="1"/>
          </p:cNvPicPr>
          <p:nvPr/>
        </p:nvPicPr>
        <p:blipFill rotWithShape="1">
          <a:blip r:embed="rId9"/>
          <a:srcRect l="1290"/>
          <a:stretch/>
        </p:blipFill>
        <p:spPr>
          <a:xfrm>
            <a:off x="5109834" y="5142356"/>
            <a:ext cx="1831650" cy="1008252"/>
          </a:xfrm>
          <a:prstGeom prst="rect">
            <a:avLst/>
          </a:prstGeom>
        </p:spPr>
      </p:pic>
      <p:sp>
        <p:nvSpPr>
          <p:cNvPr id="71" name="文本框 70">
            <a:extLst>
              <a:ext uri="{FF2B5EF4-FFF2-40B4-BE49-F238E27FC236}">
                <a16:creationId xmlns:a16="http://schemas.microsoft.com/office/drawing/2014/main" id="{667787AE-8856-ED24-C898-10305D0452DB}"/>
              </a:ext>
            </a:extLst>
          </p:cNvPr>
          <p:cNvSpPr txBox="1"/>
          <p:nvPr/>
        </p:nvSpPr>
        <p:spPr>
          <a:xfrm>
            <a:off x="7045636" y="1804723"/>
            <a:ext cx="2145503" cy="1107996"/>
          </a:xfrm>
          <a:prstGeom prst="rect">
            <a:avLst/>
          </a:prstGeom>
          <a:noFill/>
        </p:spPr>
        <p:txBody>
          <a:bodyPr wrap="square" rtlCol="0">
            <a:spAutoFit/>
          </a:bodyPr>
          <a:lstStyle/>
          <a:p>
            <a:r>
              <a:rPr lang="en-US" altLang="zh-CN" dirty="0"/>
              <a:t>LED</a:t>
            </a:r>
          </a:p>
          <a:p>
            <a:pPr marL="285750" indent="-285750">
              <a:buFont typeface="Arial" panose="020B0604020202020204" pitchFamily="34" charset="0"/>
              <a:buChar char="•"/>
            </a:pPr>
            <a:r>
              <a:rPr lang="en-US" altLang="zh-CN" sz="1600" dirty="0"/>
              <a:t>Constant Threshold leading Edge Discrimination</a:t>
            </a:r>
            <a:endParaRPr lang="zh-CN" altLang="en-US" sz="1600" dirty="0"/>
          </a:p>
        </p:txBody>
      </p:sp>
      <p:sp>
        <p:nvSpPr>
          <p:cNvPr id="73" name="文本框 72">
            <a:extLst>
              <a:ext uri="{FF2B5EF4-FFF2-40B4-BE49-F238E27FC236}">
                <a16:creationId xmlns:a16="http://schemas.microsoft.com/office/drawing/2014/main" id="{8C9A8693-242B-27E6-26EF-81FFBFB926C1}"/>
              </a:ext>
            </a:extLst>
          </p:cNvPr>
          <p:cNvSpPr txBox="1"/>
          <p:nvPr/>
        </p:nvSpPr>
        <p:spPr>
          <a:xfrm>
            <a:off x="7044984" y="2963951"/>
            <a:ext cx="2099016" cy="1384995"/>
          </a:xfrm>
          <a:prstGeom prst="rect">
            <a:avLst/>
          </a:prstGeom>
          <a:noFill/>
        </p:spPr>
        <p:txBody>
          <a:bodyPr wrap="square" rtlCol="0">
            <a:spAutoFit/>
          </a:bodyPr>
          <a:lstStyle/>
          <a:p>
            <a:r>
              <a:rPr lang="en-US" altLang="zh-CN" dirty="0"/>
              <a:t>CFD</a:t>
            </a:r>
          </a:p>
          <a:p>
            <a:pPr marL="285750" indent="-285750">
              <a:buFont typeface="Arial" panose="020B0604020202020204" pitchFamily="34" charset="0"/>
              <a:buChar char="•"/>
            </a:pPr>
            <a:r>
              <a:rPr lang="en-US" altLang="zh-CN" sz="1600" dirty="0"/>
              <a:t>Constant Fraction leading edge Discrimination</a:t>
            </a:r>
            <a:endParaRPr lang="zh-CN" altLang="en-US" sz="1600" dirty="0"/>
          </a:p>
          <a:p>
            <a:endParaRPr lang="zh-CN" altLang="en-US" dirty="0"/>
          </a:p>
        </p:txBody>
      </p:sp>
      <p:sp>
        <p:nvSpPr>
          <p:cNvPr id="74" name="文本框 73">
            <a:extLst>
              <a:ext uri="{FF2B5EF4-FFF2-40B4-BE49-F238E27FC236}">
                <a16:creationId xmlns:a16="http://schemas.microsoft.com/office/drawing/2014/main" id="{9577797F-068D-F4B9-24DA-46EB35965C70}"/>
              </a:ext>
            </a:extLst>
          </p:cNvPr>
          <p:cNvSpPr txBox="1"/>
          <p:nvPr/>
        </p:nvSpPr>
        <p:spPr>
          <a:xfrm>
            <a:off x="7044984" y="4100763"/>
            <a:ext cx="2099016" cy="1138773"/>
          </a:xfrm>
          <a:prstGeom prst="rect">
            <a:avLst/>
          </a:prstGeom>
          <a:noFill/>
        </p:spPr>
        <p:txBody>
          <a:bodyPr wrap="square" rtlCol="0">
            <a:spAutoFit/>
          </a:bodyPr>
          <a:lstStyle/>
          <a:p>
            <a:r>
              <a:rPr lang="en-US" altLang="zh-CN" dirty="0"/>
              <a:t>Template Fitting</a:t>
            </a:r>
          </a:p>
          <a:p>
            <a:pPr marL="285750" indent="-285750">
              <a:buFont typeface="Arial" panose="020B0604020202020204" pitchFamily="34" charset="0"/>
              <a:buChar char="•"/>
            </a:pPr>
            <a:r>
              <a:rPr lang="en-US" altLang="zh-CN" sz="1600" dirty="0"/>
              <a:t>Reduce time jitter caused by noise </a:t>
            </a:r>
            <a:endParaRPr lang="zh-CN" altLang="en-US" sz="1600" dirty="0"/>
          </a:p>
          <a:p>
            <a:endParaRPr lang="zh-CN" altLang="en-US" dirty="0"/>
          </a:p>
        </p:txBody>
      </p:sp>
      <p:sp>
        <p:nvSpPr>
          <p:cNvPr id="75" name="文本框 74">
            <a:extLst>
              <a:ext uri="{FF2B5EF4-FFF2-40B4-BE49-F238E27FC236}">
                <a16:creationId xmlns:a16="http://schemas.microsoft.com/office/drawing/2014/main" id="{D11C3F73-ABA6-288F-BFA5-FF07AA7179F2}"/>
              </a:ext>
            </a:extLst>
          </p:cNvPr>
          <p:cNvSpPr txBox="1"/>
          <p:nvPr/>
        </p:nvSpPr>
        <p:spPr>
          <a:xfrm>
            <a:off x="7044984" y="5039720"/>
            <a:ext cx="2099016" cy="1138773"/>
          </a:xfrm>
          <a:prstGeom prst="rect">
            <a:avLst/>
          </a:prstGeom>
          <a:noFill/>
        </p:spPr>
        <p:txBody>
          <a:bodyPr wrap="square" rtlCol="0">
            <a:spAutoFit/>
          </a:bodyPr>
          <a:lstStyle/>
          <a:p>
            <a:r>
              <a:rPr lang="en-US" altLang="zh-CN" dirty="0">
                <a:solidFill>
                  <a:srgbClr val="FF0000"/>
                </a:solidFill>
              </a:rPr>
              <a:t>CNN</a:t>
            </a:r>
          </a:p>
          <a:p>
            <a:pPr marL="285750" indent="-285750">
              <a:buFont typeface="Arial" panose="020B0604020202020204" pitchFamily="34" charset="0"/>
              <a:buChar char="•"/>
            </a:pPr>
            <a:r>
              <a:rPr lang="en-US" altLang="zh-CN" sz="1600" dirty="0"/>
              <a:t>Time correction by features extracting</a:t>
            </a:r>
            <a:endParaRPr lang="zh-CN" altLang="en-US" sz="1600" dirty="0"/>
          </a:p>
          <a:p>
            <a:endParaRPr lang="zh-CN" altLang="en-US" dirty="0"/>
          </a:p>
        </p:txBody>
      </p:sp>
    </p:spTree>
    <p:extLst>
      <p:ext uri="{BB962C8B-B14F-4D97-AF65-F5344CB8AC3E}">
        <p14:creationId xmlns:p14="http://schemas.microsoft.com/office/powerpoint/2010/main" val="1972353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Outline"/>
          <p:cNvSpPr>
            <a:spLocks noGrp="1"/>
          </p:cNvSpPr>
          <p:nvPr>
            <p:ph type="title" idx="4294967295"/>
          </p:nvPr>
        </p:nvSpPr>
        <p:spPr>
          <a:xfrm>
            <a:off x="206375" y="95249"/>
            <a:ext cx="8229600" cy="1143002"/>
          </a:xfrm>
          <a:prstGeom prst="rect">
            <a:avLst/>
          </a:prstGeom>
        </p:spPr>
        <p:txBody>
          <a:bodyPr>
            <a:normAutofit/>
          </a:bodyPr>
          <a:lstStyle/>
          <a:p>
            <a:r>
              <a:rPr dirty="0"/>
              <a:t>Outline</a:t>
            </a:r>
          </a:p>
        </p:txBody>
      </p:sp>
      <p:sp>
        <p:nvSpPr>
          <p:cNvPr id="121" name="1.  The R&amp;D of the MCP-PMT for JUNO;（2009-2015）…"/>
          <p:cNvSpPr/>
          <p:nvPr/>
        </p:nvSpPr>
        <p:spPr>
          <a:xfrm>
            <a:off x="776491" y="1600835"/>
            <a:ext cx="7771765" cy="3326423"/>
          </a:xfrm>
          <a:prstGeom prst="rect">
            <a:avLst/>
          </a:prstGeom>
          <a:ln w="12700">
            <a:miter lim="400000"/>
          </a:ln>
        </p:spPr>
        <p:txBody>
          <a:bodyPr wrap="square" lIns="0" tIns="0" rIns="0" bIns="0">
            <a:spAutoFit/>
          </a:bodyPr>
          <a:lstStyle/>
          <a:p>
            <a:pPr marL="342900" indent="-342900">
              <a:lnSpc>
                <a:spcPct val="200000"/>
              </a:lnSpc>
              <a:buClr>
                <a:srgbClr val="00FFFF"/>
              </a:buClr>
              <a:buSzPct val="100000"/>
              <a:buChar char="➢"/>
              <a:defRPr sz="2400" b="1">
                <a:solidFill>
                  <a:srgbClr val="0433FF"/>
                </a:solidFill>
              </a:defRPr>
            </a:pPr>
            <a:r>
              <a:rPr lang="en-US" sz="2800" dirty="0"/>
              <a:t>I</a:t>
            </a:r>
            <a:r>
              <a:rPr sz="2800" dirty="0"/>
              <a:t>.</a:t>
            </a:r>
            <a:r>
              <a:rPr lang="en-US" sz="2800" dirty="0"/>
              <a:t>   Background</a:t>
            </a:r>
          </a:p>
          <a:p>
            <a:pPr marL="342900" indent="-342900">
              <a:lnSpc>
                <a:spcPct val="200000"/>
              </a:lnSpc>
              <a:buClr>
                <a:srgbClr val="00FFFF"/>
              </a:buClr>
              <a:buSzPct val="100000"/>
              <a:buChar char="➢"/>
              <a:defRPr sz="2400" b="1">
                <a:solidFill>
                  <a:srgbClr val="0433FF"/>
                </a:solidFill>
              </a:defRPr>
            </a:pPr>
            <a:r>
              <a:rPr lang="en-US" altLang="zh-CN" sz="2800" dirty="0"/>
              <a:t>II.  Timing of a TOF system</a:t>
            </a:r>
          </a:p>
          <a:p>
            <a:pPr marL="342900" indent="-342900">
              <a:lnSpc>
                <a:spcPct val="200000"/>
              </a:lnSpc>
              <a:buClr>
                <a:srgbClr val="00FFFF"/>
              </a:buClr>
              <a:buSzPct val="100000"/>
              <a:buChar char="➢"/>
              <a:defRPr sz="2400" b="1">
                <a:solidFill>
                  <a:srgbClr val="0433FF"/>
                </a:solidFill>
              </a:defRPr>
            </a:pPr>
            <a:r>
              <a:rPr lang="en-US" sz="2800" dirty="0"/>
              <a:t>III. CNN model and Timing results</a:t>
            </a:r>
          </a:p>
          <a:p>
            <a:pPr marL="342900" indent="-342900">
              <a:lnSpc>
                <a:spcPct val="200000"/>
              </a:lnSpc>
              <a:buClr>
                <a:srgbClr val="00FFFF"/>
              </a:buClr>
              <a:buSzPct val="100000"/>
              <a:buChar char="➢"/>
              <a:defRPr sz="2400" b="1">
                <a:solidFill>
                  <a:srgbClr val="0433FF"/>
                </a:solidFill>
              </a:defRPr>
            </a:pPr>
            <a:r>
              <a:rPr lang="en-US" sz="2800" dirty="0"/>
              <a:t>IV. Summary</a:t>
            </a:r>
          </a:p>
        </p:txBody>
      </p:sp>
      <p:sp>
        <p:nvSpPr>
          <p:cNvPr id="260" name="文本"/>
          <p:cNvSpPr>
            <a:spLocks noGrp="1"/>
          </p:cNvSpPr>
          <p:nvPr>
            <p:ph type="sldNum" sz="quarter" idx="2"/>
          </p:nvPr>
        </p:nvSpPr>
        <p:spPr>
          <a:xfrm>
            <a:off x="8548256" y="91597"/>
            <a:ext cx="550682" cy="421639"/>
          </a:xfrm>
          <a:prstGeom prst="rect">
            <a:avLst/>
          </a:prstGeom>
          <a:ln w="25400">
            <a:solidFill>
              <a:srgbClr val="000000">
                <a:alpha val="44471"/>
              </a:srgbClr>
            </a:solidFill>
          </a:ln>
        </p:spPr>
        <p:txBody>
          <a:bodyPr wrap="square" anchor="t"/>
          <a:lstStyle>
            <a:lvl1pPr algn="l" defTabSz="457200">
              <a:defRPr sz="2000">
                <a:solidFill>
                  <a:srgbClr val="000000"/>
                </a:solidFill>
                <a:latin typeface="+mj-lt"/>
                <a:ea typeface="+mj-ea"/>
                <a:cs typeface="+mj-cs"/>
                <a:sym typeface="Helvetica"/>
              </a:defRPr>
            </a:lvl1pPr>
          </a:lstStyle>
          <a:p>
            <a:pPr algn="ctr"/>
            <a:fld id="{86CB4B4D-7CA3-9044-876B-883B54F8677D}" type="slidenum">
              <a:rPr/>
              <a:t>4</a:t>
            </a:fld>
            <a:endParaRPr dirty="0"/>
          </a:p>
        </p:txBody>
      </p:sp>
    </p:spTree>
    <p:extLst>
      <p:ext uri="{BB962C8B-B14F-4D97-AF65-F5344CB8AC3E}">
        <p14:creationId xmlns:p14="http://schemas.microsoft.com/office/powerpoint/2010/main" val="122605851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3F5BD1AD-E268-4343-9BD8-282D77077E53}"/>
              </a:ext>
            </a:extLst>
          </p:cNvPr>
          <p:cNvSpPr>
            <a:spLocks noGrp="1"/>
          </p:cNvSpPr>
          <p:nvPr>
            <p:ph type="sldNum" sz="quarter" idx="12"/>
          </p:nvPr>
        </p:nvSpPr>
        <p:spPr/>
        <p:txBody>
          <a:bodyPr/>
          <a:lstStyle/>
          <a:p>
            <a:fld id="{09D3F68C-3742-49C1-B5E8-AF738D949803}" type="slidenum">
              <a:rPr lang="zh-CN" altLang="en-US" smtClean="0"/>
              <a:t>5</a:t>
            </a:fld>
            <a:endParaRPr lang="zh-CN" altLang="en-US"/>
          </a:p>
        </p:txBody>
      </p:sp>
      <p:cxnSp>
        <p:nvCxnSpPr>
          <p:cNvPr id="6" name="直接连接符 5">
            <a:extLst>
              <a:ext uri="{FF2B5EF4-FFF2-40B4-BE49-F238E27FC236}">
                <a16:creationId xmlns:a16="http://schemas.microsoft.com/office/drawing/2014/main" id="{DBCCB0BD-DA61-4EB2-B660-CFB1AA169D91}"/>
              </a:ext>
            </a:extLst>
          </p:cNvPr>
          <p:cNvCxnSpPr>
            <a:cxnSpLocks/>
          </p:cNvCxnSpPr>
          <p:nvPr/>
        </p:nvCxnSpPr>
        <p:spPr>
          <a:xfrm>
            <a:off x="-100693" y="876300"/>
            <a:ext cx="9144000" cy="0"/>
          </a:xfrm>
          <a:prstGeom prst="line">
            <a:avLst/>
          </a:prstGeom>
          <a:ln w="381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矩形 6">
            <a:extLst>
              <a:ext uri="{FF2B5EF4-FFF2-40B4-BE49-F238E27FC236}">
                <a16:creationId xmlns:a16="http://schemas.microsoft.com/office/drawing/2014/main" id="{A085A3B2-03CC-4D17-B155-A577A9F4C49B}"/>
              </a:ext>
            </a:extLst>
          </p:cNvPr>
          <p:cNvSpPr/>
          <p:nvPr/>
        </p:nvSpPr>
        <p:spPr>
          <a:xfrm>
            <a:off x="0" y="762001"/>
            <a:ext cx="1933575" cy="114299"/>
          </a:xfrm>
          <a:prstGeom prst="rect">
            <a:avLst/>
          </a:prstGeom>
          <a:solidFill>
            <a:srgbClr val="014099"/>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a16="http://schemas.microsoft.com/office/drawing/2014/main" id="{7BFC7C4D-6D92-4776-99B3-331B12D7BF7B}"/>
              </a:ext>
            </a:extLst>
          </p:cNvPr>
          <p:cNvSpPr txBox="1"/>
          <p:nvPr/>
        </p:nvSpPr>
        <p:spPr>
          <a:xfrm>
            <a:off x="466723" y="84742"/>
            <a:ext cx="9020176" cy="584775"/>
          </a:xfrm>
          <a:prstGeom prst="rect">
            <a:avLst/>
          </a:prstGeom>
          <a:noFill/>
        </p:spPr>
        <p:txBody>
          <a:bodyPr wrap="square" rtlCol="0">
            <a:spAutoFit/>
          </a:bodyPr>
          <a:lstStyle/>
          <a:p>
            <a:r>
              <a:rPr lang="en-US" altLang="zh-CN" sz="3200" dirty="0">
                <a:latin typeface="微软雅黑" panose="020B0503020204020204" pitchFamily="34" charset="-122"/>
                <a:ea typeface="微软雅黑" panose="020B0503020204020204" pitchFamily="34" charset="-122"/>
              </a:rPr>
              <a:t>2.1 Different Timing Methods</a:t>
            </a:r>
            <a:endParaRPr lang="zh-CN" altLang="en-US" sz="3200"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58B12EA6-CB77-8A17-DD21-60C8B3677550}"/>
              </a:ext>
            </a:extLst>
          </p:cNvPr>
          <p:cNvPicPr>
            <a:picLocks noChangeAspect="1"/>
          </p:cNvPicPr>
          <p:nvPr/>
        </p:nvPicPr>
        <p:blipFill>
          <a:blip r:embed="rId3"/>
          <a:stretch>
            <a:fillRect/>
          </a:stretch>
        </p:blipFill>
        <p:spPr>
          <a:xfrm>
            <a:off x="47774" y="999686"/>
            <a:ext cx="5529774" cy="3666847"/>
          </a:xfrm>
          <a:prstGeom prst="rect">
            <a:avLst/>
          </a:prstGeom>
        </p:spPr>
      </p:pic>
      <p:sp>
        <p:nvSpPr>
          <p:cNvPr id="56" name="文本框 55">
            <a:extLst>
              <a:ext uri="{FF2B5EF4-FFF2-40B4-BE49-F238E27FC236}">
                <a16:creationId xmlns:a16="http://schemas.microsoft.com/office/drawing/2014/main" id="{777EEACB-B9B0-A2ED-BC99-6D31F4B9E3BE}"/>
              </a:ext>
            </a:extLst>
          </p:cNvPr>
          <p:cNvSpPr txBox="1"/>
          <p:nvPr/>
        </p:nvSpPr>
        <p:spPr>
          <a:xfrm>
            <a:off x="-65987" y="6256255"/>
            <a:ext cx="8286161" cy="646331"/>
          </a:xfrm>
          <a:prstGeom prst="rect">
            <a:avLst/>
          </a:prstGeom>
          <a:noFill/>
        </p:spPr>
        <p:txBody>
          <a:bodyPr wrap="square">
            <a:spAutoFit/>
          </a:bodyPr>
          <a:lstStyle/>
          <a:p>
            <a:r>
              <a:rPr lang="en-US" altLang="zh-CN" sz="1200" dirty="0"/>
              <a:t>Ref 1. </a:t>
            </a:r>
            <a:r>
              <a:rPr lang="zh-CN" altLang="en-US" sz="1200" dirty="0"/>
              <a:t>BRIGATTI A, GRASSI M, et al. Charge reconstruction in large-area photomultipliers. Journal of Instrumentation, 2018, 13(2)</a:t>
            </a:r>
            <a:endParaRPr lang="en-US" altLang="zh-CN" sz="1200" dirty="0"/>
          </a:p>
          <a:p>
            <a:r>
              <a:rPr lang="en-US" altLang="zh-CN" sz="1200" dirty="0"/>
              <a:t>Ref 2. Eric Berg and Simon R Cherry, Using convolutional neural networks to estimate time-of-flight from PET detector waveforms, 2018 Phys. Med. Biol. 63 02LT01</a:t>
            </a:r>
            <a:endParaRPr lang="zh-CN" altLang="en-US" sz="1200" dirty="0"/>
          </a:p>
        </p:txBody>
      </p:sp>
      <p:sp>
        <p:nvSpPr>
          <p:cNvPr id="57" name="文本框 56">
            <a:extLst>
              <a:ext uri="{FF2B5EF4-FFF2-40B4-BE49-F238E27FC236}">
                <a16:creationId xmlns:a16="http://schemas.microsoft.com/office/drawing/2014/main" id="{58C70E85-5B9A-C1E0-5B31-AB278E95E6F8}"/>
              </a:ext>
            </a:extLst>
          </p:cNvPr>
          <p:cNvSpPr txBox="1"/>
          <p:nvPr/>
        </p:nvSpPr>
        <p:spPr>
          <a:xfrm>
            <a:off x="1299893" y="4534545"/>
            <a:ext cx="3385867" cy="338554"/>
          </a:xfrm>
          <a:prstGeom prst="rect">
            <a:avLst/>
          </a:prstGeom>
          <a:noFill/>
        </p:spPr>
        <p:txBody>
          <a:bodyPr wrap="square" rtlCol="0">
            <a:spAutoFit/>
          </a:bodyPr>
          <a:lstStyle/>
          <a:p>
            <a:pPr algn="ctr"/>
            <a:r>
              <a:rPr lang="en-US" altLang="zh-CN" sz="1600" dirty="0">
                <a:solidFill>
                  <a:srgbClr val="0000FF"/>
                </a:solidFill>
              </a:rPr>
              <a:t>PMT waveform Formation Process [1] </a:t>
            </a:r>
            <a:endParaRPr lang="zh-CN" altLang="en-US" sz="1600" dirty="0">
              <a:solidFill>
                <a:srgbClr val="0000FF"/>
              </a:solidFill>
            </a:endParaRPr>
          </a:p>
        </p:txBody>
      </p:sp>
      <p:cxnSp>
        <p:nvCxnSpPr>
          <p:cNvPr id="11" name="直接箭头连接符 10">
            <a:extLst>
              <a:ext uri="{FF2B5EF4-FFF2-40B4-BE49-F238E27FC236}">
                <a16:creationId xmlns:a16="http://schemas.microsoft.com/office/drawing/2014/main" id="{F6725E7D-0605-71A8-0420-153FA4B14295}"/>
              </a:ext>
            </a:extLst>
          </p:cNvPr>
          <p:cNvCxnSpPr>
            <a:cxnSpLocks/>
          </p:cNvCxnSpPr>
          <p:nvPr/>
        </p:nvCxnSpPr>
        <p:spPr>
          <a:xfrm flipH="1" flipV="1">
            <a:off x="1374597" y="1973231"/>
            <a:ext cx="1251408" cy="1145357"/>
          </a:xfrm>
          <a:prstGeom prst="straightConnector1">
            <a:avLst/>
          </a:prstGeom>
          <a:ln w="38100">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a16="http://schemas.microsoft.com/office/drawing/2014/main" id="{7471978F-D177-B735-42F9-D8968FE0B0B8}"/>
              </a:ext>
            </a:extLst>
          </p:cNvPr>
          <p:cNvSpPr txBox="1"/>
          <p:nvPr/>
        </p:nvSpPr>
        <p:spPr>
          <a:xfrm>
            <a:off x="2000301" y="2349894"/>
            <a:ext cx="817853" cy="369332"/>
          </a:xfrm>
          <a:prstGeom prst="rect">
            <a:avLst/>
          </a:prstGeom>
          <a:noFill/>
        </p:spPr>
        <p:txBody>
          <a:bodyPr wrap="none" rtlCol="0">
            <a:spAutoFit/>
          </a:bodyPr>
          <a:lstStyle/>
          <a:p>
            <a:r>
              <a:rPr lang="en-US" altLang="zh-CN" dirty="0">
                <a:solidFill>
                  <a:srgbClr val="0000FF"/>
                </a:solidFill>
              </a:rPr>
              <a:t>Timing</a:t>
            </a:r>
            <a:endParaRPr lang="zh-CN" altLang="en-US" dirty="0">
              <a:solidFill>
                <a:srgbClr val="0000FF"/>
              </a:solidFill>
            </a:endParaRPr>
          </a:p>
        </p:txBody>
      </p:sp>
      <p:pic>
        <p:nvPicPr>
          <p:cNvPr id="15" name="图片 14">
            <a:extLst>
              <a:ext uri="{FF2B5EF4-FFF2-40B4-BE49-F238E27FC236}">
                <a16:creationId xmlns:a16="http://schemas.microsoft.com/office/drawing/2014/main" id="{3E5DCA03-AB8E-05CF-3E62-A54126671943}"/>
              </a:ext>
            </a:extLst>
          </p:cNvPr>
          <p:cNvPicPr>
            <a:picLocks noChangeAspect="1"/>
          </p:cNvPicPr>
          <p:nvPr/>
        </p:nvPicPr>
        <p:blipFill rotWithShape="1">
          <a:blip r:embed="rId4"/>
          <a:srcRect t="26659" r="68026"/>
          <a:stretch/>
        </p:blipFill>
        <p:spPr>
          <a:xfrm>
            <a:off x="6201243" y="1220989"/>
            <a:ext cx="1274975" cy="1073495"/>
          </a:xfrm>
          <a:prstGeom prst="rect">
            <a:avLst/>
          </a:prstGeom>
        </p:spPr>
      </p:pic>
      <p:pic>
        <p:nvPicPr>
          <p:cNvPr id="66" name="图片 65">
            <a:extLst>
              <a:ext uri="{FF2B5EF4-FFF2-40B4-BE49-F238E27FC236}">
                <a16:creationId xmlns:a16="http://schemas.microsoft.com/office/drawing/2014/main" id="{35D4973D-BE9E-3749-75F4-F907A6730A5A}"/>
              </a:ext>
            </a:extLst>
          </p:cNvPr>
          <p:cNvPicPr>
            <a:picLocks noChangeAspect="1"/>
          </p:cNvPicPr>
          <p:nvPr/>
        </p:nvPicPr>
        <p:blipFill rotWithShape="1">
          <a:blip r:embed="rId4"/>
          <a:srcRect l="31959" t="22182" r="31014"/>
          <a:stretch/>
        </p:blipFill>
        <p:spPr>
          <a:xfrm>
            <a:off x="6379000" y="2306888"/>
            <a:ext cx="1280621" cy="987940"/>
          </a:xfrm>
          <a:prstGeom prst="rect">
            <a:avLst/>
          </a:prstGeom>
        </p:spPr>
      </p:pic>
      <p:pic>
        <p:nvPicPr>
          <p:cNvPr id="67" name="图片 66">
            <a:extLst>
              <a:ext uri="{FF2B5EF4-FFF2-40B4-BE49-F238E27FC236}">
                <a16:creationId xmlns:a16="http://schemas.microsoft.com/office/drawing/2014/main" id="{2476E20D-6886-48F1-698C-92E4694725C0}"/>
              </a:ext>
            </a:extLst>
          </p:cNvPr>
          <p:cNvPicPr>
            <a:picLocks noChangeAspect="1"/>
          </p:cNvPicPr>
          <p:nvPr/>
        </p:nvPicPr>
        <p:blipFill rotWithShape="1">
          <a:blip r:embed="rId4"/>
          <a:srcRect l="68578" t="19442"/>
          <a:stretch/>
        </p:blipFill>
        <p:spPr>
          <a:xfrm>
            <a:off x="6426394" y="3492765"/>
            <a:ext cx="1252979" cy="1179136"/>
          </a:xfrm>
          <a:prstGeom prst="rect">
            <a:avLst/>
          </a:prstGeom>
        </p:spPr>
      </p:pic>
      <p:sp>
        <p:nvSpPr>
          <p:cNvPr id="17" name="文本框 16">
            <a:extLst>
              <a:ext uri="{FF2B5EF4-FFF2-40B4-BE49-F238E27FC236}">
                <a16:creationId xmlns:a16="http://schemas.microsoft.com/office/drawing/2014/main" id="{E5AB8804-D160-74D3-CFBA-EB446DF5D259}"/>
              </a:ext>
            </a:extLst>
          </p:cNvPr>
          <p:cNvSpPr txBox="1"/>
          <p:nvPr/>
        </p:nvSpPr>
        <p:spPr>
          <a:xfrm>
            <a:off x="5597929" y="863343"/>
            <a:ext cx="3013710" cy="338554"/>
          </a:xfrm>
          <a:prstGeom prst="rect">
            <a:avLst/>
          </a:prstGeom>
          <a:noFill/>
        </p:spPr>
        <p:txBody>
          <a:bodyPr wrap="none" rtlCol="0">
            <a:spAutoFit/>
          </a:bodyPr>
          <a:lstStyle/>
          <a:p>
            <a:r>
              <a:rPr lang="en-US" altLang="zh-CN" sz="1600" dirty="0">
                <a:solidFill>
                  <a:srgbClr val="0000FF"/>
                </a:solidFill>
              </a:rPr>
              <a:t>Leading Edge Discrimination (LED)</a:t>
            </a:r>
            <a:endParaRPr lang="zh-CN" altLang="en-US" sz="1600" dirty="0">
              <a:solidFill>
                <a:srgbClr val="0000FF"/>
              </a:solidFill>
            </a:endParaRPr>
          </a:p>
        </p:txBody>
      </p:sp>
      <p:sp>
        <p:nvSpPr>
          <p:cNvPr id="69" name="文本框 68">
            <a:extLst>
              <a:ext uri="{FF2B5EF4-FFF2-40B4-BE49-F238E27FC236}">
                <a16:creationId xmlns:a16="http://schemas.microsoft.com/office/drawing/2014/main" id="{745B3283-3E2F-8475-4E3C-C2110299A5AD}"/>
              </a:ext>
            </a:extLst>
          </p:cNvPr>
          <p:cNvSpPr txBox="1"/>
          <p:nvPr/>
        </p:nvSpPr>
        <p:spPr>
          <a:xfrm>
            <a:off x="5659392" y="2080708"/>
            <a:ext cx="3387402" cy="338554"/>
          </a:xfrm>
          <a:prstGeom prst="rect">
            <a:avLst/>
          </a:prstGeom>
          <a:noFill/>
        </p:spPr>
        <p:txBody>
          <a:bodyPr wrap="none" rtlCol="0">
            <a:spAutoFit/>
          </a:bodyPr>
          <a:lstStyle/>
          <a:p>
            <a:r>
              <a:rPr lang="en-US" altLang="zh-CN" sz="1600" dirty="0">
                <a:solidFill>
                  <a:srgbClr val="0000FF"/>
                </a:solidFill>
              </a:rPr>
              <a:t>Constant Fraction Discrimination (CFD)</a:t>
            </a:r>
            <a:endParaRPr lang="zh-CN" altLang="en-US" sz="1600" dirty="0">
              <a:solidFill>
                <a:srgbClr val="0000FF"/>
              </a:solidFill>
            </a:endParaRPr>
          </a:p>
        </p:txBody>
      </p:sp>
      <p:sp>
        <p:nvSpPr>
          <p:cNvPr id="70" name="文本框 69">
            <a:extLst>
              <a:ext uri="{FF2B5EF4-FFF2-40B4-BE49-F238E27FC236}">
                <a16:creationId xmlns:a16="http://schemas.microsoft.com/office/drawing/2014/main" id="{0D869B4D-D7B9-2CD8-2F96-341A2EE83A6F}"/>
              </a:ext>
            </a:extLst>
          </p:cNvPr>
          <p:cNvSpPr txBox="1"/>
          <p:nvPr/>
        </p:nvSpPr>
        <p:spPr>
          <a:xfrm>
            <a:off x="5659392" y="3224619"/>
            <a:ext cx="2697854" cy="338554"/>
          </a:xfrm>
          <a:prstGeom prst="rect">
            <a:avLst/>
          </a:prstGeom>
          <a:noFill/>
        </p:spPr>
        <p:txBody>
          <a:bodyPr wrap="none" rtlCol="0">
            <a:spAutoFit/>
          </a:bodyPr>
          <a:lstStyle/>
          <a:p>
            <a:r>
              <a:rPr lang="en-US" altLang="zh-CN" sz="1600" dirty="0">
                <a:solidFill>
                  <a:srgbClr val="0000FF"/>
                </a:solidFill>
              </a:rPr>
              <a:t>Template Fitting Before timing</a:t>
            </a:r>
            <a:endParaRPr lang="zh-CN" altLang="en-US" sz="1600" dirty="0">
              <a:solidFill>
                <a:srgbClr val="0000FF"/>
              </a:solidFill>
            </a:endParaRPr>
          </a:p>
        </p:txBody>
      </p:sp>
      <p:sp>
        <p:nvSpPr>
          <p:cNvPr id="72" name="文本框 71">
            <a:extLst>
              <a:ext uri="{FF2B5EF4-FFF2-40B4-BE49-F238E27FC236}">
                <a16:creationId xmlns:a16="http://schemas.microsoft.com/office/drawing/2014/main" id="{AF4EE0BC-9032-EC06-D0B7-F4F92FCC25A3}"/>
              </a:ext>
            </a:extLst>
          </p:cNvPr>
          <p:cNvSpPr txBox="1"/>
          <p:nvPr/>
        </p:nvSpPr>
        <p:spPr>
          <a:xfrm>
            <a:off x="5831429" y="4622128"/>
            <a:ext cx="2344040" cy="338554"/>
          </a:xfrm>
          <a:prstGeom prst="rect">
            <a:avLst/>
          </a:prstGeom>
          <a:noFill/>
        </p:spPr>
        <p:txBody>
          <a:bodyPr wrap="none" rtlCol="0">
            <a:spAutoFit/>
          </a:bodyPr>
          <a:lstStyle/>
          <a:p>
            <a:r>
              <a:rPr lang="en-US" altLang="zh-CN" sz="1600" dirty="0">
                <a:solidFill>
                  <a:srgbClr val="0000FF"/>
                </a:solidFill>
              </a:rPr>
              <a:t>CNN Timing Regression[2]</a:t>
            </a:r>
            <a:endParaRPr lang="zh-CN" altLang="en-US" sz="1600" dirty="0">
              <a:solidFill>
                <a:srgbClr val="0000FF"/>
              </a:solidFill>
            </a:endParaRPr>
          </a:p>
        </p:txBody>
      </p:sp>
      <p:pic>
        <p:nvPicPr>
          <p:cNvPr id="18" name="图片 17">
            <a:extLst>
              <a:ext uri="{FF2B5EF4-FFF2-40B4-BE49-F238E27FC236}">
                <a16:creationId xmlns:a16="http://schemas.microsoft.com/office/drawing/2014/main" id="{E10B06CE-1C29-3767-3ED0-2106E936088B}"/>
              </a:ext>
            </a:extLst>
          </p:cNvPr>
          <p:cNvPicPr>
            <a:picLocks noChangeAspect="1"/>
          </p:cNvPicPr>
          <p:nvPr/>
        </p:nvPicPr>
        <p:blipFill>
          <a:blip r:embed="rId5"/>
          <a:stretch>
            <a:fillRect/>
          </a:stretch>
        </p:blipFill>
        <p:spPr>
          <a:xfrm>
            <a:off x="6123658" y="4908520"/>
            <a:ext cx="1593611" cy="1190723"/>
          </a:xfrm>
          <a:prstGeom prst="rect">
            <a:avLst/>
          </a:prstGeom>
        </p:spPr>
      </p:pic>
      <p:sp>
        <p:nvSpPr>
          <p:cNvPr id="19" name="文本框 18">
            <a:extLst>
              <a:ext uri="{FF2B5EF4-FFF2-40B4-BE49-F238E27FC236}">
                <a16:creationId xmlns:a16="http://schemas.microsoft.com/office/drawing/2014/main" id="{58F15638-1781-C3C3-D84C-87E965828CF5}"/>
              </a:ext>
            </a:extLst>
          </p:cNvPr>
          <p:cNvSpPr txBox="1"/>
          <p:nvPr/>
        </p:nvSpPr>
        <p:spPr>
          <a:xfrm>
            <a:off x="218241" y="4978091"/>
            <a:ext cx="5040354" cy="369332"/>
          </a:xfrm>
          <a:prstGeom prst="rect">
            <a:avLst/>
          </a:prstGeom>
          <a:noFill/>
        </p:spPr>
        <p:txBody>
          <a:bodyPr wrap="none" rtlCol="0">
            <a:spAutoFit/>
          </a:bodyPr>
          <a:lstStyle/>
          <a:p>
            <a:r>
              <a:rPr lang="en-US" altLang="zh-CN" dirty="0"/>
              <a:t>Locating the </a:t>
            </a:r>
            <a:r>
              <a:rPr lang="en-US" altLang="zh-CN" dirty="0">
                <a:solidFill>
                  <a:srgbClr val="FF0000"/>
                </a:solidFill>
              </a:rPr>
              <a:t>original</a:t>
            </a:r>
            <a:r>
              <a:rPr lang="en-US" altLang="zh-CN" dirty="0"/>
              <a:t> time point from the waveform.</a:t>
            </a:r>
          </a:p>
        </p:txBody>
      </p:sp>
      <p:sp>
        <p:nvSpPr>
          <p:cNvPr id="20" name="文本框 19">
            <a:extLst>
              <a:ext uri="{FF2B5EF4-FFF2-40B4-BE49-F238E27FC236}">
                <a16:creationId xmlns:a16="http://schemas.microsoft.com/office/drawing/2014/main" id="{7EC11ED2-5533-57AD-5ABB-2B601E77514B}"/>
              </a:ext>
            </a:extLst>
          </p:cNvPr>
          <p:cNvSpPr txBox="1"/>
          <p:nvPr/>
        </p:nvSpPr>
        <p:spPr>
          <a:xfrm>
            <a:off x="484555" y="5425238"/>
            <a:ext cx="4656211" cy="369332"/>
          </a:xfrm>
          <a:prstGeom prst="rect">
            <a:avLst/>
          </a:prstGeom>
          <a:noFill/>
        </p:spPr>
        <p:txBody>
          <a:bodyPr wrap="none" rtlCol="0">
            <a:spAutoFit/>
          </a:bodyPr>
          <a:lstStyle/>
          <a:p>
            <a:r>
              <a:rPr lang="en-US" altLang="zh-CN" dirty="0"/>
              <a:t>Amplitude fluctuation-Noise-PMT instinct jitter</a:t>
            </a:r>
            <a:endParaRPr lang="zh-CN" altLang="en-US" dirty="0"/>
          </a:p>
        </p:txBody>
      </p:sp>
    </p:spTree>
    <p:extLst>
      <p:ext uri="{BB962C8B-B14F-4D97-AF65-F5344CB8AC3E}">
        <p14:creationId xmlns:p14="http://schemas.microsoft.com/office/powerpoint/2010/main" val="7179097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3F5BD1AD-E268-4343-9BD8-282D77077E53}"/>
              </a:ext>
            </a:extLst>
          </p:cNvPr>
          <p:cNvSpPr>
            <a:spLocks noGrp="1"/>
          </p:cNvSpPr>
          <p:nvPr>
            <p:ph type="sldNum" sz="quarter" idx="12"/>
          </p:nvPr>
        </p:nvSpPr>
        <p:spPr/>
        <p:txBody>
          <a:bodyPr/>
          <a:lstStyle/>
          <a:p>
            <a:fld id="{09D3F68C-3742-49C1-B5E8-AF738D949803}" type="slidenum">
              <a:rPr lang="zh-CN" altLang="en-US" smtClean="0"/>
              <a:t>6</a:t>
            </a:fld>
            <a:endParaRPr lang="zh-CN" altLang="en-US"/>
          </a:p>
        </p:txBody>
      </p:sp>
      <p:cxnSp>
        <p:nvCxnSpPr>
          <p:cNvPr id="6" name="直接连接符 5">
            <a:extLst>
              <a:ext uri="{FF2B5EF4-FFF2-40B4-BE49-F238E27FC236}">
                <a16:creationId xmlns:a16="http://schemas.microsoft.com/office/drawing/2014/main" id="{DBCCB0BD-DA61-4EB2-B660-CFB1AA169D91}"/>
              </a:ext>
            </a:extLst>
          </p:cNvPr>
          <p:cNvCxnSpPr>
            <a:cxnSpLocks/>
          </p:cNvCxnSpPr>
          <p:nvPr/>
        </p:nvCxnSpPr>
        <p:spPr>
          <a:xfrm>
            <a:off x="-100693" y="876300"/>
            <a:ext cx="9144000" cy="0"/>
          </a:xfrm>
          <a:prstGeom prst="line">
            <a:avLst/>
          </a:prstGeom>
          <a:ln w="381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矩形 6">
            <a:extLst>
              <a:ext uri="{FF2B5EF4-FFF2-40B4-BE49-F238E27FC236}">
                <a16:creationId xmlns:a16="http://schemas.microsoft.com/office/drawing/2014/main" id="{A085A3B2-03CC-4D17-B155-A577A9F4C49B}"/>
              </a:ext>
            </a:extLst>
          </p:cNvPr>
          <p:cNvSpPr/>
          <p:nvPr/>
        </p:nvSpPr>
        <p:spPr>
          <a:xfrm>
            <a:off x="0" y="762001"/>
            <a:ext cx="1933575" cy="114299"/>
          </a:xfrm>
          <a:prstGeom prst="rect">
            <a:avLst/>
          </a:prstGeom>
          <a:solidFill>
            <a:srgbClr val="014099"/>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a16="http://schemas.microsoft.com/office/drawing/2014/main" id="{7BFC7C4D-6D92-4776-99B3-331B12D7BF7B}"/>
              </a:ext>
            </a:extLst>
          </p:cNvPr>
          <p:cNvSpPr txBox="1"/>
          <p:nvPr/>
        </p:nvSpPr>
        <p:spPr>
          <a:xfrm>
            <a:off x="466723" y="84742"/>
            <a:ext cx="9020176" cy="584775"/>
          </a:xfrm>
          <a:prstGeom prst="rect">
            <a:avLst/>
          </a:prstGeom>
          <a:noFill/>
        </p:spPr>
        <p:txBody>
          <a:bodyPr wrap="square" rtlCol="0">
            <a:spAutoFit/>
          </a:bodyPr>
          <a:lstStyle/>
          <a:p>
            <a:r>
              <a:rPr lang="en-US" altLang="zh-CN" sz="3200" dirty="0">
                <a:latin typeface="微软雅黑" panose="020B0503020204020204" pitchFamily="34" charset="-122"/>
                <a:ea typeface="微软雅黑" panose="020B0503020204020204" pitchFamily="34" charset="-122"/>
              </a:rPr>
              <a:t>2.2 Time of Flight System</a:t>
            </a:r>
            <a:endParaRPr lang="zh-CN" altLang="en-US" sz="3200" dirty="0">
              <a:latin typeface="微软雅黑" panose="020B0503020204020204" pitchFamily="34" charset="-122"/>
              <a:ea typeface="微软雅黑" panose="020B0503020204020204" pitchFamily="34" charset="-122"/>
            </a:endParaRPr>
          </a:p>
        </p:txBody>
      </p:sp>
      <p:pic>
        <p:nvPicPr>
          <p:cNvPr id="28" name="图片 27">
            <a:extLst>
              <a:ext uri="{FF2B5EF4-FFF2-40B4-BE49-F238E27FC236}">
                <a16:creationId xmlns:a16="http://schemas.microsoft.com/office/drawing/2014/main" id="{CBC1E090-ACF3-7770-E8B5-B1FCD061ED0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3449141"/>
            <a:ext cx="5709920" cy="3176814"/>
          </a:xfrm>
          <a:prstGeom prst="rect">
            <a:avLst/>
          </a:prstGeom>
          <a:noFill/>
          <a:ln>
            <a:noFill/>
          </a:ln>
        </p:spPr>
      </p:pic>
      <p:pic>
        <p:nvPicPr>
          <p:cNvPr id="29" name="图片 28">
            <a:extLst>
              <a:ext uri="{FF2B5EF4-FFF2-40B4-BE49-F238E27FC236}">
                <a16:creationId xmlns:a16="http://schemas.microsoft.com/office/drawing/2014/main" id="{88AAE50A-FC26-6740-32A6-BB69F2090D8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64401" y="1560644"/>
            <a:ext cx="2485551" cy="1864164"/>
          </a:xfrm>
          <a:prstGeom prst="rect">
            <a:avLst/>
          </a:prstGeom>
        </p:spPr>
      </p:pic>
      <p:sp>
        <p:nvSpPr>
          <p:cNvPr id="3" name="文本框 2">
            <a:extLst>
              <a:ext uri="{FF2B5EF4-FFF2-40B4-BE49-F238E27FC236}">
                <a16:creationId xmlns:a16="http://schemas.microsoft.com/office/drawing/2014/main" id="{9E70F49B-6120-8B5A-A01E-9AE3FA619529}"/>
              </a:ext>
            </a:extLst>
          </p:cNvPr>
          <p:cNvSpPr txBox="1"/>
          <p:nvPr/>
        </p:nvSpPr>
        <p:spPr>
          <a:xfrm>
            <a:off x="1611692" y="1218508"/>
            <a:ext cx="2590966" cy="400110"/>
          </a:xfrm>
          <a:prstGeom prst="rect">
            <a:avLst/>
          </a:prstGeom>
          <a:noFill/>
        </p:spPr>
        <p:txBody>
          <a:bodyPr wrap="none" rtlCol="0">
            <a:spAutoFit/>
          </a:bodyPr>
          <a:lstStyle/>
          <a:p>
            <a:r>
              <a:rPr lang="en-US" altLang="zh-CN" sz="2000" b="1" dirty="0">
                <a:solidFill>
                  <a:srgbClr val="0000FF"/>
                </a:solidFill>
                <a:latin typeface="Times New Roman" panose="02020603050405020304" pitchFamily="18" charset="0"/>
                <a:cs typeface="Times New Roman" panose="02020603050405020304" pitchFamily="18" charset="0"/>
              </a:rPr>
              <a:t>Time of Flight System</a:t>
            </a:r>
            <a:endParaRPr lang="zh-CN" altLang="en-US" sz="2000" b="1" dirty="0">
              <a:solidFill>
                <a:srgbClr val="0000FF"/>
              </a:solidFill>
              <a:latin typeface="Times New Roman" panose="02020603050405020304" pitchFamily="18" charset="0"/>
              <a:cs typeface="Times New Roman" panose="02020603050405020304" pitchFamily="18" charset="0"/>
            </a:endParaRPr>
          </a:p>
        </p:txBody>
      </p:sp>
      <p:sp>
        <p:nvSpPr>
          <p:cNvPr id="17" name="文本框 16">
            <a:extLst>
              <a:ext uri="{FF2B5EF4-FFF2-40B4-BE49-F238E27FC236}">
                <a16:creationId xmlns:a16="http://schemas.microsoft.com/office/drawing/2014/main" id="{4C10CB6D-E11E-BF1F-95AD-EC7D030ED2BC}"/>
              </a:ext>
            </a:extLst>
          </p:cNvPr>
          <p:cNvSpPr txBox="1"/>
          <p:nvPr/>
        </p:nvSpPr>
        <p:spPr>
          <a:xfrm>
            <a:off x="3725293" y="2183586"/>
            <a:ext cx="846707" cy="369332"/>
          </a:xfrm>
          <a:prstGeom prst="rect">
            <a:avLst/>
          </a:prstGeom>
          <a:noFill/>
        </p:spPr>
        <p:txBody>
          <a:bodyPr wrap="none" rtlCol="0">
            <a:spAutoFit/>
          </a:bodyPr>
          <a:lstStyle/>
          <a:p>
            <a:r>
              <a:rPr lang="en-US" altLang="zh-CN" b="1" dirty="0">
                <a:solidFill>
                  <a:srgbClr val="0000FF"/>
                </a:solidFill>
              </a:rPr>
              <a:t>FPMT2</a:t>
            </a:r>
            <a:endParaRPr lang="zh-CN" altLang="en-US" b="1" dirty="0">
              <a:solidFill>
                <a:srgbClr val="0000FF"/>
              </a:solidFill>
            </a:endParaRPr>
          </a:p>
        </p:txBody>
      </p:sp>
      <p:sp>
        <p:nvSpPr>
          <p:cNvPr id="30" name="文本框 29">
            <a:extLst>
              <a:ext uri="{FF2B5EF4-FFF2-40B4-BE49-F238E27FC236}">
                <a16:creationId xmlns:a16="http://schemas.microsoft.com/office/drawing/2014/main" id="{D9934FE5-7E8E-D70F-3317-604F77EDF65F}"/>
              </a:ext>
            </a:extLst>
          </p:cNvPr>
          <p:cNvSpPr txBox="1"/>
          <p:nvPr/>
        </p:nvSpPr>
        <p:spPr>
          <a:xfrm>
            <a:off x="1305434" y="2160844"/>
            <a:ext cx="846707" cy="369332"/>
          </a:xfrm>
          <a:prstGeom prst="rect">
            <a:avLst/>
          </a:prstGeom>
          <a:noFill/>
        </p:spPr>
        <p:txBody>
          <a:bodyPr wrap="none" rtlCol="0">
            <a:spAutoFit/>
          </a:bodyPr>
          <a:lstStyle/>
          <a:p>
            <a:r>
              <a:rPr lang="en-US" altLang="zh-CN" b="1" dirty="0">
                <a:solidFill>
                  <a:srgbClr val="0000FF"/>
                </a:solidFill>
              </a:rPr>
              <a:t>FPMT1</a:t>
            </a:r>
            <a:endParaRPr lang="zh-CN" altLang="en-US" b="1" dirty="0">
              <a:solidFill>
                <a:srgbClr val="0000FF"/>
              </a:solidFill>
            </a:endParaRPr>
          </a:p>
        </p:txBody>
      </p:sp>
      <p:sp>
        <p:nvSpPr>
          <p:cNvPr id="31" name="文本框 30">
            <a:extLst>
              <a:ext uri="{FF2B5EF4-FFF2-40B4-BE49-F238E27FC236}">
                <a16:creationId xmlns:a16="http://schemas.microsoft.com/office/drawing/2014/main" id="{64BC3BE5-F777-0FB8-F35F-E28AC692EDDA}"/>
              </a:ext>
            </a:extLst>
          </p:cNvPr>
          <p:cNvSpPr txBox="1"/>
          <p:nvPr/>
        </p:nvSpPr>
        <p:spPr>
          <a:xfrm>
            <a:off x="2603246" y="3074016"/>
            <a:ext cx="607859" cy="369332"/>
          </a:xfrm>
          <a:prstGeom prst="rect">
            <a:avLst/>
          </a:prstGeom>
          <a:noFill/>
        </p:spPr>
        <p:txBody>
          <a:bodyPr wrap="none" rtlCol="0">
            <a:spAutoFit/>
          </a:bodyPr>
          <a:lstStyle/>
          <a:p>
            <a:r>
              <a:rPr lang="en-US" altLang="zh-CN" b="1" baseline="30000" dirty="0">
                <a:solidFill>
                  <a:srgbClr val="0000FF"/>
                </a:solidFill>
              </a:rPr>
              <a:t>22</a:t>
            </a:r>
            <a:r>
              <a:rPr lang="en-US" altLang="zh-CN" b="1" dirty="0">
                <a:solidFill>
                  <a:srgbClr val="0000FF"/>
                </a:solidFill>
              </a:rPr>
              <a:t>Na</a:t>
            </a:r>
            <a:endParaRPr lang="zh-CN" altLang="en-US" b="1" dirty="0">
              <a:solidFill>
                <a:srgbClr val="0000FF"/>
              </a:solidFill>
            </a:endParaRPr>
          </a:p>
        </p:txBody>
      </p:sp>
      <p:sp>
        <p:nvSpPr>
          <p:cNvPr id="32" name="文本框 31">
            <a:extLst>
              <a:ext uri="{FF2B5EF4-FFF2-40B4-BE49-F238E27FC236}">
                <a16:creationId xmlns:a16="http://schemas.microsoft.com/office/drawing/2014/main" id="{55E8756B-0134-C284-7196-14802A8253D7}"/>
              </a:ext>
            </a:extLst>
          </p:cNvPr>
          <p:cNvSpPr txBox="1"/>
          <p:nvPr/>
        </p:nvSpPr>
        <p:spPr>
          <a:xfrm>
            <a:off x="4764957" y="5534023"/>
            <a:ext cx="2742776" cy="1295868"/>
          </a:xfrm>
          <a:prstGeom prst="rect">
            <a:avLst/>
          </a:prstGeom>
          <a:noFill/>
        </p:spPr>
        <p:txBody>
          <a:bodyPr wrap="square" rtlCol="0">
            <a:spAutoFit/>
          </a:bodyPr>
          <a:lstStyle/>
          <a:p>
            <a:pPr>
              <a:lnSpc>
                <a:spcPct val="150000"/>
              </a:lnSpc>
            </a:pPr>
            <a:r>
              <a:rPr lang="en-US" altLang="zh-CN" dirty="0">
                <a:solidFill>
                  <a:srgbClr val="FF0000"/>
                </a:solidFill>
              </a:rPr>
              <a:t>Recorded by oscilloscope</a:t>
            </a:r>
          </a:p>
          <a:p>
            <a:pPr>
              <a:lnSpc>
                <a:spcPct val="150000"/>
              </a:lnSpc>
            </a:pPr>
            <a:r>
              <a:rPr lang="en-US" altLang="zh-CN" dirty="0">
                <a:solidFill>
                  <a:srgbClr val="0000FF"/>
                </a:solidFill>
              </a:rPr>
              <a:t>Sampling Rate: 20GSa/s  </a:t>
            </a:r>
          </a:p>
          <a:p>
            <a:pPr>
              <a:lnSpc>
                <a:spcPct val="150000"/>
              </a:lnSpc>
            </a:pPr>
            <a:r>
              <a:rPr lang="en-US" altLang="zh-CN" dirty="0">
                <a:solidFill>
                  <a:srgbClr val="0000FF"/>
                </a:solidFill>
              </a:rPr>
              <a:t>BandWidhth:4G</a:t>
            </a:r>
            <a:endParaRPr lang="zh-CN" altLang="en-US" dirty="0">
              <a:solidFill>
                <a:srgbClr val="0000FF"/>
              </a:solidFill>
            </a:endParaRPr>
          </a:p>
        </p:txBody>
      </p:sp>
      <p:sp>
        <p:nvSpPr>
          <p:cNvPr id="14" name="文本框 13">
            <a:extLst>
              <a:ext uri="{FF2B5EF4-FFF2-40B4-BE49-F238E27FC236}">
                <a16:creationId xmlns:a16="http://schemas.microsoft.com/office/drawing/2014/main" id="{41A532B8-0FAC-18F9-FA9B-55CEE7F9D927}"/>
              </a:ext>
            </a:extLst>
          </p:cNvPr>
          <p:cNvSpPr txBox="1"/>
          <p:nvPr/>
        </p:nvSpPr>
        <p:spPr>
          <a:xfrm>
            <a:off x="0" y="916496"/>
            <a:ext cx="3193256" cy="369332"/>
          </a:xfrm>
          <a:prstGeom prst="rect">
            <a:avLst/>
          </a:prstGeom>
          <a:noFill/>
        </p:spPr>
        <p:txBody>
          <a:bodyPr wrap="square">
            <a:spAutoFit/>
          </a:bodyPr>
          <a:lstStyle/>
          <a:p>
            <a:r>
              <a:rPr lang="zh-CN" altLang="en-US" b="1" dirty="0">
                <a:solidFill>
                  <a:srgbClr val="FF0000"/>
                </a:solidFill>
                <a:latin typeface="Times New Roman" panose="02020603050405020304" pitchFamily="18" charset="0"/>
                <a:cs typeface="Times New Roman" panose="02020603050405020304" pitchFamily="18" charset="0"/>
              </a:rPr>
              <a:t>Cherenkov radiation detection</a:t>
            </a:r>
          </a:p>
        </p:txBody>
      </p:sp>
      <p:pic>
        <p:nvPicPr>
          <p:cNvPr id="5" name="图片 4">
            <a:extLst>
              <a:ext uri="{FF2B5EF4-FFF2-40B4-BE49-F238E27FC236}">
                <a16:creationId xmlns:a16="http://schemas.microsoft.com/office/drawing/2014/main" id="{28F743F5-6796-9DF2-45AF-441C364C7484}"/>
              </a:ext>
            </a:extLst>
          </p:cNvPr>
          <p:cNvPicPr>
            <a:picLocks noChangeAspect="1"/>
          </p:cNvPicPr>
          <p:nvPr/>
        </p:nvPicPr>
        <p:blipFill>
          <a:blip r:embed="rId5"/>
          <a:stretch>
            <a:fillRect/>
          </a:stretch>
        </p:blipFill>
        <p:spPr>
          <a:xfrm>
            <a:off x="5709920" y="3879808"/>
            <a:ext cx="1893028" cy="1654215"/>
          </a:xfrm>
          <a:prstGeom prst="rect">
            <a:avLst/>
          </a:prstGeom>
        </p:spPr>
      </p:pic>
      <p:sp>
        <p:nvSpPr>
          <p:cNvPr id="16" name="文本框 15">
            <a:extLst>
              <a:ext uri="{FF2B5EF4-FFF2-40B4-BE49-F238E27FC236}">
                <a16:creationId xmlns:a16="http://schemas.microsoft.com/office/drawing/2014/main" id="{2BA9AF02-2D15-EEF0-86E7-A6960A120077}"/>
              </a:ext>
            </a:extLst>
          </p:cNvPr>
          <p:cNvSpPr txBox="1"/>
          <p:nvPr/>
        </p:nvSpPr>
        <p:spPr>
          <a:xfrm>
            <a:off x="4491867" y="1563547"/>
            <a:ext cx="4818214" cy="464871"/>
          </a:xfrm>
          <a:prstGeom prst="rect">
            <a:avLst/>
          </a:prstGeom>
          <a:noFill/>
        </p:spPr>
        <p:txBody>
          <a:bodyPr wrap="square" rtlCol="0">
            <a:spAutoFit/>
          </a:bodyPr>
          <a:lstStyle/>
          <a:p>
            <a:pPr>
              <a:lnSpc>
                <a:spcPct val="150000"/>
              </a:lnSpc>
            </a:pPr>
            <a:r>
              <a:rPr lang="en-US" altLang="zh-CN" dirty="0">
                <a:solidFill>
                  <a:srgbClr val="FF0000"/>
                </a:solidFill>
              </a:rPr>
              <a:t>Detected by Fast time MCP-PMTs (FPMT)</a:t>
            </a:r>
            <a:endParaRPr lang="zh-CN" altLang="en-US" dirty="0">
              <a:solidFill>
                <a:srgbClr val="0000FF"/>
              </a:solidFill>
            </a:endParaRPr>
          </a:p>
        </p:txBody>
      </p:sp>
      <p:graphicFrame>
        <p:nvGraphicFramePr>
          <p:cNvPr id="9" name="表格 9">
            <a:extLst>
              <a:ext uri="{FF2B5EF4-FFF2-40B4-BE49-F238E27FC236}">
                <a16:creationId xmlns:a16="http://schemas.microsoft.com/office/drawing/2014/main" id="{5BDAEDA1-C9E1-A6AA-B385-211372D4BB73}"/>
              </a:ext>
            </a:extLst>
          </p:cNvPr>
          <p:cNvGraphicFramePr>
            <a:graphicFrameLocks noGrp="1"/>
          </p:cNvGraphicFramePr>
          <p:nvPr>
            <p:extLst>
              <p:ext uri="{D42A27DB-BD31-4B8C-83A1-F6EECF244321}">
                <p14:modId xmlns:p14="http://schemas.microsoft.com/office/powerpoint/2010/main" val="772604360"/>
              </p:ext>
            </p:extLst>
          </p:nvPr>
        </p:nvGraphicFramePr>
        <p:xfrm>
          <a:off x="4569736" y="2046424"/>
          <a:ext cx="4139292" cy="1112520"/>
        </p:xfrm>
        <a:graphic>
          <a:graphicData uri="http://schemas.openxmlformats.org/drawingml/2006/table">
            <a:tbl>
              <a:tblPr firstRow="1" bandRow="1">
                <a:tableStyleId>{5C22544A-7EE6-4342-B048-85BDC9FD1C3A}</a:tableStyleId>
              </a:tblPr>
              <a:tblGrid>
                <a:gridCol w="1034823">
                  <a:extLst>
                    <a:ext uri="{9D8B030D-6E8A-4147-A177-3AD203B41FA5}">
                      <a16:colId xmlns:a16="http://schemas.microsoft.com/office/drawing/2014/main" val="3707274721"/>
                    </a:ext>
                  </a:extLst>
                </a:gridCol>
                <a:gridCol w="1034823">
                  <a:extLst>
                    <a:ext uri="{9D8B030D-6E8A-4147-A177-3AD203B41FA5}">
                      <a16:colId xmlns:a16="http://schemas.microsoft.com/office/drawing/2014/main" val="933112850"/>
                    </a:ext>
                  </a:extLst>
                </a:gridCol>
                <a:gridCol w="1034823">
                  <a:extLst>
                    <a:ext uri="{9D8B030D-6E8A-4147-A177-3AD203B41FA5}">
                      <a16:colId xmlns:a16="http://schemas.microsoft.com/office/drawing/2014/main" val="646436323"/>
                    </a:ext>
                  </a:extLst>
                </a:gridCol>
                <a:gridCol w="1034823">
                  <a:extLst>
                    <a:ext uri="{9D8B030D-6E8A-4147-A177-3AD203B41FA5}">
                      <a16:colId xmlns:a16="http://schemas.microsoft.com/office/drawing/2014/main" val="2790149042"/>
                    </a:ext>
                  </a:extLst>
                </a:gridCol>
              </a:tblGrid>
              <a:tr h="370840">
                <a:tc>
                  <a:txBody>
                    <a:bodyPr/>
                    <a:lstStyle/>
                    <a:p>
                      <a:endParaRPr lang="zh-CN" altLang="en-US" dirty="0"/>
                    </a:p>
                  </a:txBody>
                  <a:tcPr/>
                </a:tc>
                <a:tc>
                  <a:txBody>
                    <a:bodyPr/>
                    <a:lstStyle/>
                    <a:p>
                      <a:r>
                        <a:rPr lang="en-US" altLang="zh-CN" dirty="0"/>
                        <a:t>Gain</a:t>
                      </a:r>
                      <a:endParaRPr lang="zh-CN" altLang="en-US" dirty="0"/>
                    </a:p>
                  </a:txBody>
                  <a:tcPr/>
                </a:tc>
                <a:tc>
                  <a:txBody>
                    <a:bodyPr/>
                    <a:lstStyle/>
                    <a:p>
                      <a:r>
                        <a:rPr lang="en-US" altLang="zh-CN" dirty="0"/>
                        <a:t>RT</a:t>
                      </a:r>
                      <a:endParaRPr lang="zh-CN" altLang="en-US" dirty="0"/>
                    </a:p>
                  </a:txBody>
                  <a:tcPr/>
                </a:tc>
                <a:tc>
                  <a:txBody>
                    <a:bodyPr/>
                    <a:lstStyle/>
                    <a:p>
                      <a:r>
                        <a:rPr lang="en-US" altLang="zh-CN" dirty="0"/>
                        <a:t>TTS</a:t>
                      </a:r>
                      <a:endParaRPr lang="zh-CN" altLang="en-US" dirty="0"/>
                    </a:p>
                  </a:txBody>
                  <a:tcPr/>
                </a:tc>
                <a:extLst>
                  <a:ext uri="{0D108BD9-81ED-4DB2-BD59-A6C34878D82A}">
                    <a16:rowId xmlns:a16="http://schemas.microsoft.com/office/drawing/2014/main" val="1550183509"/>
                  </a:ext>
                </a:extLst>
              </a:tr>
              <a:tr h="370840">
                <a:tc>
                  <a:txBody>
                    <a:bodyPr/>
                    <a:lstStyle/>
                    <a:p>
                      <a:r>
                        <a:rPr lang="en-US" altLang="zh-CN" dirty="0"/>
                        <a:t>FPMT1</a:t>
                      </a:r>
                      <a:endParaRPr lang="zh-CN" altLang="en-US" dirty="0"/>
                    </a:p>
                  </a:txBody>
                  <a:tcPr/>
                </a:tc>
                <a:tc>
                  <a:txBody>
                    <a:bodyPr/>
                    <a:lstStyle/>
                    <a:p>
                      <a:r>
                        <a:rPr lang="en-US" altLang="zh-CN" dirty="0"/>
                        <a:t>1.9E6</a:t>
                      </a:r>
                      <a:endParaRPr lang="zh-CN" altLang="en-US" dirty="0"/>
                    </a:p>
                  </a:txBody>
                  <a:tcPr/>
                </a:tc>
                <a:tc>
                  <a:txBody>
                    <a:bodyPr/>
                    <a:lstStyle/>
                    <a:p>
                      <a:r>
                        <a:rPr lang="en-US" altLang="zh-CN" dirty="0"/>
                        <a:t>104</a:t>
                      </a:r>
                      <a:endParaRPr lang="zh-CN" altLang="en-US" dirty="0"/>
                    </a:p>
                  </a:txBody>
                  <a:tcPr/>
                </a:tc>
                <a:tc>
                  <a:txBody>
                    <a:bodyPr/>
                    <a:lstStyle/>
                    <a:p>
                      <a:r>
                        <a:rPr lang="en-US" altLang="zh-CN" dirty="0"/>
                        <a:t>46</a:t>
                      </a:r>
                      <a:endParaRPr lang="zh-CN" altLang="en-US" dirty="0"/>
                    </a:p>
                  </a:txBody>
                  <a:tcPr/>
                </a:tc>
                <a:extLst>
                  <a:ext uri="{0D108BD9-81ED-4DB2-BD59-A6C34878D82A}">
                    <a16:rowId xmlns:a16="http://schemas.microsoft.com/office/drawing/2014/main" val="2162995119"/>
                  </a:ext>
                </a:extLst>
              </a:tr>
              <a:tr h="370840">
                <a:tc>
                  <a:txBody>
                    <a:bodyPr/>
                    <a:lstStyle/>
                    <a:p>
                      <a:r>
                        <a:rPr lang="en-US" altLang="zh-CN" dirty="0"/>
                        <a:t>FPMT2</a:t>
                      </a:r>
                      <a:endParaRPr lang="zh-CN" altLang="en-US" dirty="0"/>
                    </a:p>
                  </a:txBody>
                  <a:tcPr/>
                </a:tc>
                <a:tc>
                  <a:txBody>
                    <a:bodyPr/>
                    <a:lstStyle/>
                    <a:p>
                      <a:r>
                        <a:rPr lang="en-US" altLang="zh-CN" dirty="0"/>
                        <a:t>2.9E6</a:t>
                      </a:r>
                      <a:endParaRPr lang="zh-CN" altLang="en-US" dirty="0"/>
                    </a:p>
                  </a:txBody>
                  <a:tcPr/>
                </a:tc>
                <a:tc>
                  <a:txBody>
                    <a:bodyPr/>
                    <a:lstStyle/>
                    <a:p>
                      <a:r>
                        <a:rPr lang="en-US" altLang="zh-CN" dirty="0"/>
                        <a:t>96</a:t>
                      </a:r>
                      <a:endParaRPr lang="zh-CN" altLang="en-US" dirty="0"/>
                    </a:p>
                  </a:txBody>
                  <a:tcPr/>
                </a:tc>
                <a:tc>
                  <a:txBody>
                    <a:bodyPr/>
                    <a:lstStyle/>
                    <a:p>
                      <a:r>
                        <a:rPr lang="en-US" altLang="zh-CN" dirty="0"/>
                        <a:t>44</a:t>
                      </a:r>
                      <a:endParaRPr lang="zh-CN" altLang="en-US" dirty="0"/>
                    </a:p>
                  </a:txBody>
                  <a:tcPr/>
                </a:tc>
                <a:extLst>
                  <a:ext uri="{0D108BD9-81ED-4DB2-BD59-A6C34878D82A}">
                    <a16:rowId xmlns:a16="http://schemas.microsoft.com/office/drawing/2014/main" val="3427879425"/>
                  </a:ext>
                </a:extLst>
              </a:tr>
            </a:tbl>
          </a:graphicData>
        </a:graphic>
      </p:graphicFrame>
    </p:spTree>
    <p:extLst>
      <p:ext uri="{BB962C8B-B14F-4D97-AF65-F5344CB8AC3E}">
        <p14:creationId xmlns:p14="http://schemas.microsoft.com/office/powerpoint/2010/main" val="25724492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3F5BD1AD-E268-4343-9BD8-282D77077E53}"/>
              </a:ext>
            </a:extLst>
          </p:cNvPr>
          <p:cNvSpPr>
            <a:spLocks noGrp="1"/>
          </p:cNvSpPr>
          <p:nvPr>
            <p:ph type="sldNum" sz="quarter" idx="12"/>
          </p:nvPr>
        </p:nvSpPr>
        <p:spPr/>
        <p:txBody>
          <a:bodyPr/>
          <a:lstStyle/>
          <a:p>
            <a:fld id="{09D3F68C-3742-49C1-B5E8-AF738D949803}" type="slidenum">
              <a:rPr lang="zh-CN" altLang="en-US" smtClean="0"/>
              <a:t>7</a:t>
            </a:fld>
            <a:endParaRPr lang="zh-CN" altLang="en-US"/>
          </a:p>
        </p:txBody>
      </p:sp>
      <p:cxnSp>
        <p:nvCxnSpPr>
          <p:cNvPr id="6" name="直接连接符 5">
            <a:extLst>
              <a:ext uri="{FF2B5EF4-FFF2-40B4-BE49-F238E27FC236}">
                <a16:creationId xmlns:a16="http://schemas.microsoft.com/office/drawing/2014/main" id="{DBCCB0BD-DA61-4EB2-B660-CFB1AA169D91}"/>
              </a:ext>
            </a:extLst>
          </p:cNvPr>
          <p:cNvCxnSpPr>
            <a:cxnSpLocks/>
          </p:cNvCxnSpPr>
          <p:nvPr/>
        </p:nvCxnSpPr>
        <p:spPr>
          <a:xfrm>
            <a:off x="-100693" y="876300"/>
            <a:ext cx="9144000" cy="0"/>
          </a:xfrm>
          <a:prstGeom prst="line">
            <a:avLst/>
          </a:prstGeom>
          <a:ln w="381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矩形 6">
            <a:extLst>
              <a:ext uri="{FF2B5EF4-FFF2-40B4-BE49-F238E27FC236}">
                <a16:creationId xmlns:a16="http://schemas.microsoft.com/office/drawing/2014/main" id="{A085A3B2-03CC-4D17-B155-A577A9F4C49B}"/>
              </a:ext>
            </a:extLst>
          </p:cNvPr>
          <p:cNvSpPr/>
          <p:nvPr/>
        </p:nvSpPr>
        <p:spPr>
          <a:xfrm>
            <a:off x="0" y="762001"/>
            <a:ext cx="1933575" cy="114299"/>
          </a:xfrm>
          <a:prstGeom prst="rect">
            <a:avLst/>
          </a:prstGeom>
          <a:solidFill>
            <a:srgbClr val="014099"/>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a16="http://schemas.microsoft.com/office/drawing/2014/main" id="{7BFC7C4D-6D92-4776-99B3-331B12D7BF7B}"/>
              </a:ext>
            </a:extLst>
          </p:cNvPr>
          <p:cNvSpPr txBox="1"/>
          <p:nvPr/>
        </p:nvSpPr>
        <p:spPr>
          <a:xfrm>
            <a:off x="466723" y="84742"/>
            <a:ext cx="9020176" cy="584775"/>
          </a:xfrm>
          <a:prstGeom prst="rect">
            <a:avLst/>
          </a:prstGeom>
          <a:noFill/>
        </p:spPr>
        <p:txBody>
          <a:bodyPr wrap="square" rtlCol="0">
            <a:spAutoFit/>
          </a:bodyPr>
          <a:lstStyle/>
          <a:p>
            <a:r>
              <a:rPr lang="en-US" altLang="zh-CN" sz="3200" dirty="0">
                <a:latin typeface="微软雅黑" panose="020B0503020204020204" pitchFamily="34" charset="-122"/>
                <a:ea typeface="微软雅黑" panose="020B0503020204020204" pitchFamily="34" charset="-122"/>
              </a:rPr>
              <a:t>2.3 Timing of Flight System</a:t>
            </a:r>
            <a:endParaRPr lang="zh-CN" altLang="en-US" sz="3200" dirty="0">
              <a:latin typeface="微软雅黑" panose="020B0503020204020204" pitchFamily="34" charset="-122"/>
              <a:ea typeface="微软雅黑" panose="020B0503020204020204" pitchFamily="34" charset="-122"/>
            </a:endParaRPr>
          </a:p>
        </p:txBody>
      </p:sp>
      <p:grpSp>
        <p:nvGrpSpPr>
          <p:cNvPr id="109" name="组合 108">
            <a:extLst>
              <a:ext uri="{FF2B5EF4-FFF2-40B4-BE49-F238E27FC236}">
                <a16:creationId xmlns:a16="http://schemas.microsoft.com/office/drawing/2014/main" id="{B9C2AC7A-2C81-6A00-142D-100C7653DC60}"/>
              </a:ext>
            </a:extLst>
          </p:cNvPr>
          <p:cNvGrpSpPr/>
          <p:nvPr/>
        </p:nvGrpSpPr>
        <p:grpSpPr>
          <a:xfrm rot="5400000">
            <a:off x="806608" y="1926818"/>
            <a:ext cx="1388926" cy="951158"/>
            <a:chOff x="3320812" y="1479117"/>
            <a:chExt cx="5170224" cy="2877187"/>
          </a:xfrm>
        </p:grpSpPr>
        <p:sp>
          <p:nvSpPr>
            <p:cNvPr id="93" name="矩形 92">
              <a:extLst>
                <a:ext uri="{FF2B5EF4-FFF2-40B4-BE49-F238E27FC236}">
                  <a16:creationId xmlns:a16="http://schemas.microsoft.com/office/drawing/2014/main" id="{C6006FD0-60F8-C592-4C05-C42FA2A59DD4}"/>
                </a:ext>
              </a:extLst>
            </p:cNvPr>
            <p:cNvSpPr/>
            <p:nvPr/>
          </p:nvSpPr>
          <p:spPr>
            <a:xfrm>
              <a:off x="3320812" y="1479117"/>
              <a:ext cx="5159328" cy="485695"/>
            </a:xfrm>
            <a:prstGeom prst="rect">
              <a:avLst/>
            </a:prstGeom>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94" name="矩形 93">
              <a:extLst>
                <a:ext uri="{FF2B5EF4-FFF2-40B4-BE49-F238E27FC236}">
                  <a16:creationId xmlns:a16="http://schemas.microsoft.com/office/drawing/2014/main" id="{3DB0523E-2AD3-B913-714E-0907203B140A}"/>
                </a:ext>
              </a:extLst>
            </p:cNvPr>
            <p:cNvSpPr/>
            <p:nvPr/>
          </p:nvSpPr>
          <p:spPr>
            <a:xfrm>
              <a:off x="3320812" y="1961305"/>
              <a:ext cx="5159328" cy="55435"/>
            </a:xfrm>
            <a:prstGeom prst="rect">
              <a:avLst/>
            </a:prstGeom>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zh-CN" altLang="en-US"/>
            </a:p>
          </p:txBody>
        </p:sp>
        <p:sp>
          <p:nvSpPr>
            <p:cNvPr id="95" name="矩形 94">
              <a:extLst>
                <a:ext uri="{FF2B5EF4-FFF2-40B4-BE49-F238E27FC236}">
                  <a16:creationId xmlns:a16="http://schemas.microsoft.com/office/drawing/2014/main" id="{2D43121D-D1C9-2127-7C53-439A78A48BF4}"/>
                </a:ext>
              </a:extLst>
            </p:cNvPr>
            <p:cNvSpPr/>
            <p:nvPr/>
          </p:nvSpPr>
          <p:spPr>
            <a:xfrm>
              <a:off x="3320813" y="2657262"/>
              <a:ext cx="5170221" cy="444841"/>
            </a:xfrm>
            <a:prstGeom prst="rect">
              <a:avLst/>
            </a:prstGeom>
            <a:pattFill prst="wdUpDiag">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a:extLst>
                <a:ext uri="{FF2B5EF4-FFF2-40B4-BE49-F238E27FC236}">
                  <a16:creationId xmlns:a16="http://schemas.microsoft.com/office/drawing/2014/main" id="{B7CECACE-FB42-8855-8EEE-CF2ABF2AE383}"/>
                </a:ext>
              </a:extLst>
            </p:cNvPr>
            <p:cNvSpPr/>
            <p:nvPr/>
          </p:nvSpPr>
          <p:spPr>
            <a:xfrm>
              <a:off x="3320812" y="3104303"/>
              <a:ext cx="5170224" cy="447041"/>
            </a:xfrm>
            <a:prstGeom prst="rect">
              <a:avLst/>
            </a:prstGeom>
            <a:pattFill prst="wdDnDiag">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矩形 96">
              <a:extLst>
                <a:ext uri="{FF2B5EF4-FFF2-40B4-BE49-F238E27FC236}">
                  <a16:creationId xmlns:a16="http://schemas.microsoft.com/office/drawing/2014/main" id="{4CCDDC6E-B304-4E57-0CB5-E8384BAAA65C}"/>
                </a:ext>
              </a:extLst>
            </p:cNvPr>
            <p:cNvSpPr/>
            <p:nvPr/>
          </p:nvSpPr>
          <p:spPr>
            <a:xfrm>
              <a:off x="3320812" y="4153324"/>
              <a:ext cx="5170223" cy="2029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矩形 97">
              <a:extLst>
                <a:ext uri="{FF2B5EF4-FFF2-40B4-BE49-F238E27FC236}">
                  <a16:creationId xmlns:a16="http://schemas.microsoft.com/office/drawing/2014/main" id="{40D8CAC1-2A24-9C44-73EC-E9A02A22D0FE}"/>
                </a:ext>
              </a:extLst>
            </p:cNvPr>
            <p:cNvSpPr/>
            <p:nvPr/>
          </p:nvSpPr>
          <p:spPr>
            <a:xfrm>
              <a:off x="3320813" y="2605792"/>
              <a:ext cx="5170221" cy="45719"/>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矩形 98">
              <a:extLst>
                <a:ext uri="{FF2B5EF4-FFF2-40B4-BE49-F238E27FC236}">
                  <a16:creationId xmlns:a16="http://schemas.microsoft.com/office/drawing/2014/main" id="{1827EE56-4C30-083E-95DD-B2F4ABF863EB}"/>
                </a:ext>
              </a:extLst>
            </p:cNvPr>
            <p:cNvSpPr/>
            <p:nvPr/>
          </p:nvSpPr>
          <p:spPr>
            <a:xfrm>
              <a:off x="3320812" y="3540787"/>
              <a:ext cx="5170223" cy="47699"/>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0" name="组合 109">
            <a:extLst>
              <a:ext uri="{FF2B5EF4-FFF2-40B4-BE49-F238E27FC236}">
                <a16:creationId xmlns:a16="http://schemas.microsoft.com/office/drawing/2014/main" id="{03BA721F-3573-6B10-7383-EFA49294C831}"/>
              </a:ext>
            </a:extLst>
          </p:cNvPr>
          <p:cNvGrpSpPr/>
          <p:nvPr/>
        </p:nvGrpSpPr>
        <p:grpSpPr>
          <a:xfrm rot="16200000">
            <a:off x="2946627" y="1920782"/>
            <a:ext cx="1395142" cy="951161"/>
            <a:chOff x="3320812" y="1479117"/>
            <a:chExt cx="5170224" cy="2877187"/>
          </a:xfrm>
        </p:grpSpPr>
        <p:sp>
          <p:nvSpPr>
            <p:cNvPr id="111" name="矩形 110">
              <a:extLst>
                <a:ext uri="{FF2B5EF4-FFF2-40B4-BE49-F238E27FC236}">
                  <a16:creationId xmlns:a16="http://schemas.microsoft.com/office/drawing/2014/main" id="{F9091F6C-6387-A6E3-F497-8BAF470E47CC}"/>
                </a:ext>
              </a:extLst>
            </p:cNvPr>
            <p:cNvSpPr/>
            <p:nvPr/>
          </p:nvSpPr>
          <p:spPr>
            <a:xfrm>
              <a:off x="3320812" y="1479117"/>
              <a:ext cx="5159328" cy="485695"/>
            </a:xfrm>
            <a:prstGeom prst="rect">
              <a:avLst/>
            </a:prstGeom>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112" name="矩形 111">
              <a:extLst>
                <a:ext uri="{FF2B5EF4-FFF2-40B4-BE49-F238E27FC236}">
                  <a16:creationId xmlns:a16="http://schemas.microsoft.com/office/drawing/2014/main" id="{7AA67392-D20B-1B22-7D3A-692C82FC7A92}"/>
                </a:ext>
              </a:extLst>
            </p:cNvPr>
            <p:cNvSpPr/>
            <p:nvPr/>
          </p:nvSpPr>
          <p:spPr>
            <a:xfrm>
              <a:off x="3320812" y="1961305"/>
              <a:ext cx="5159328" cy="55435"/>
            </a:xfrm>
            <a:prstGeom prst="rect">
              <a:avLst/>
            </a:prstGeom>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zh-CN" altLang="en-US"/>
            </a:p>
          </p:txBody>
        </p:sp>
        <p:sp>
          <p:nvSpPr>
            <p:cNvPr id="113" name="矩形 112">
              <a:extLst>
                <a:ext uri="{FF2B5EF4-FFF2-40B4-BE49-F238E27FC236}">
                  <a16:creationId xmlns:a16="http://schemas.microsoft.com/office/drawing/2014/main" id="{979BF9B3-7696-D44D-C7CF-24848AEF0470}"/>
                </a:ext>
              </a:extLst>
            </p:cNvPr>
            <p:cNvSpPr/>
            <p:nvPr/>
          </p:nvSpPr>
          <p:spPr>
            <a:xfrm>
              <a:off x="3320813" y="2657262"/>
              <a:ext cx="5170221" cy="444841"/>
            </a:xfrm>
            <a:prstGeom prst="rect">
              <a:avLst/>
            </a:prstGeom>
            <a:pattFill prst="wdUpDiag">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矩形 113">
              <a:extLst>
                <a:ext uri="{FF2B5EF4-FFF2-40B4-BE49-F238E27FC236}">
                  <a16:creationId xmlns:a16="http://schemas.microsoft.com/office/drawing/2014/main" id="{07069A63-D37F-FF1B-8014-CD3B7FC0CEC5}"/>
                </a:ext>
              </a:extLst>
            </p:cNvPr>
            <p:cNvSpPr/>
            <p:nvPr/>
          </p:nvSpPr>
          <p:spPr>
            <a:xfrm>
              <a:off x="3320812" y="3104303"/>
              <a:ext cx="5170224" cy="447041"/>
            </a:xfrm>
            <a:prstGeom prst="rect">
              <a:avLst/>
            </a:prstGeom>
            <a:pattFill prst="wdDnDiag">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矩形 114">
              <a:extLst>
                <a:ext uri="{FF2B5EF4-FFF2-40B4-BE49-F238E27FC236}">
                  <a16:creationId xmlns:a16="http://schemas.microsoft.com/office/drawing/2014/main" id="{974CEE40-E5C8-4E80-AD66-DFF030BC32DC}"/>
                </a:ext>
              </a:extLst>
            </p:cNvPr>
            <p:cNvSpPr/>
            <p:nvPr/>
          </p:nvSpPr>
          <p:spPr>
            <a:xfrm>
              <a:off x="3320812" y="4153324"/>
              <a:ext cx="5170223" cy="2029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矩形 115">
              <a:extLst>
                <a:ext uri="{FF2B5EF4-FFF2-40B4-BE49-F238E27FC236}">
                  <a16:creationId xmlns:a16="http://schemas.microsoft.com/office/drawing/2014/main" id="{86A0B135-AFB4-C386-7D5E-5A728BF40041}"/>
                </a:ext>
              </a:extLst>
            </p:cNvPr>
            <p:cNvSpPr/>
            <p:nvPr/>
          </p:nvSpPr>
          <p:spPr>
            <a:xfrm>
              <a:off x="3320813" y="2605792"/>
              <a:ext cx="5170221" cy="45719"/>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矩形 116">
              <a:extLst>
                <a:ext uri="{FF2B5EF4-FFF2-40B4-BE49-F238E27FC236}">
                  <a16:creationId xmlns:a16="http://schemas.microsoft.com/office/drawing/2014/main" id="{7567A958-69F2-2343-CF9F-303CEE453AE1}"/>
                </a:ext>
              </a:extLst>
            </p:cNvPr>
            <p:cNvSpPr/>
            <p:nvPr/>
          </p:nvSpPr>
          <p:spPr>
            <a:xfrm>
              <a:off x="3320812" y="3540787"/>
              <a:ext cx="5170223" cy="47699"/>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9" name="椭圆 118">
            <a:extLst>
              <a:ext uri="{FF2B5EF4-FFF2-40B4-BE49-F238E27FC236}">
                <a16:creationId xmlns:a16="http://schemas.microsoft.com/office/drawing/2014/main" id="{3B04A0C7-59AE-C7A2-650F-19E7249016E7}"/>
              </a:ext>
            </a:extLst>
          </p:cNvPr>
          <p:cNvSpPr/>
          <p:nvPr/>
        </p:nvSpPr>
        <p:spPr>
          <a:xfrm>
            <a:off x="2468863" y="2282039"/>
            <a:ext cx="180975" cy="180975"/>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120" name="文本框 119">
            <a:extLst>
              <a:ext uri="{FF2B5EF4-FFF2-40B4-BE49-F238E27FC236}">
                <a16:creationId xmlns:a16="http://schemas.microsoft.com/office/drawing/2014/main" id="{EF5065F2-BB13-A7C7-66E0-BDEDA09BCE55}"/>
              </a:ext>
            </a:extLst>
          </p:cNvPr>
          <p:cNvSpPr txBox="1"/>
          <p:nvPr/>
        </p:nvSpPr>
        <p:spPr>
          <a:xfrm>
            <a:off x="2264256" y="1841446"/>
            <a:ext cx="601447" cy="369332"/>
          </a:xfrm>
          <a:prstGeom prst="rect">
            <a:avLst/>
          </a:prstGeom>
          <a:noFill/>
        </p:spPr>
        <p:txBody>
          <a:bodyPr wrap="none" rtlCol="0">
            <a:spAutoFit/>
          </a:bodyPr>
          <a:lstStyle/>
          <a:p>
            <a:r>
              <a:rPr lang="en-US" altLang="zh-CN" baseline="30000" dirty="0">
                <a:highlight>
                  <a:srgbClr val="FFFF00"/>
                </a:highlight>
              </a:rPr>
              <a:t>22</a:t>
            </a:r>
            <a:r>
              <a:rPr lang="en-US" altLang="zh-CN" dirty="0">
                <a:highlight>
                  <a:srgbClr val="FFFF00"/>
                </a:highlight>
              </a:rPr>
              <a:t>Na</a:t>
            </a:r>
            <a:endParaRPr lang="zh-CN" altLang="en-US" dirty="0">
              <a:highlight>
                <a:srgbClr val="FFFF00"/>
              </a:highlight>
            </a:endParaRPr>
          </a:p>
        </p:txBody>
      </p:sp>
      <p:cxnSp>
        <p:nvCxnSpPr>
          <p:cNvPr id="127" name="直接箭头连接符 126">
            <a:extLst>
              <a:ext uri="{FF2B5EF4-FFF2-40B4-BE49-F238E27FC236}">
                <a16:creationId xmlns:a16="http://schemas.microsoft.com/office/drawing/2014/main" id="{04D6F93D-9FD0-0591-5823-62A91631FF04}"/>
              </a:ext>
            </a:extLst>
          </p:cNvPr>
          <p:cNvCxnSpPr/>
          <p:nvPr/>
        </p:nvCxnSpPr>
        <p:spPr>
          <a:xfrm>
            <a:off x="2722808" y="2375555"/>
            <a:ext cx="445809"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8" name="直接箭头连接符 127">
            <a:extLst>
              <a:ext uri="{FF2B5EF4-FFF2-40B4-BE49-F238E27FC236}">
                <a16:creationId xmlns:a16="http://schemas.microsoft.com/office/drawing/2014/main" id="{A703E0ED-C635-9E77-A63C-30B2E63EF298}"/>
              </a:ext>
            </a:extLst>
          </p:cNvPr>
          <p:cNvCxnSpPr>
            <a:cxnSpLocks/>
          </p:cNvCxnSpPr>
          <p:nvPr/>
        </p:nvCxnSpPr>
        <p:spPr>
          <a:xfrm flipH="1">
            <a:off x="1972145" y="2375555"/>
            <a:ext cx="445809"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31" name="文本框 130">
                <a:extLst>
                  <a:ext uri="{FF2B5EF4-FFF2-40B4-BE49-F238E27FC236}">
                    <a16:creationId xmlns:a16="http://schemas.microsoft.com/office/drawing/2014/main" id="{94139C3D-806C-C827-6829-DA9D28A747F2}"/>
                  </a:ext>
                </a:extLst>
              </p:cNvPr>
              <p:cNvSpPr txBox="1"/>
              <p:nvPr/>
            </p:nvSpPr>
            <p:spPr>
              <a:xfrm>
                <a:off x="2059716" y="2282039"/>
                <a:ext cx="315327" cy="369332"/>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zh-CN" altLang="en-US" b="1" i="1" smtClean="0">
                          <a:solidFill>
                            <a:srgbClr val="FFC000"/>
                          </a:solidFill>
                          <a:latin typeface="Cambria Math" panose="02040503050406030204" pitchFamily="18" charset="0"/>
                        </a:rPr>
                        <m:t>𝜸</m:t>
                      </m:r>
                    </m:oMath>
                  </m:oMathPara>
                </a14:m>
                <a:endParaRPr lang="zh-CN" altLang="en-US" b="1" dirty="0">
                  <a:solidFill>
                    <a:srgbClr val="FFC000"/>
                  </a:solidFill>
                </a:endParaRPr>
              </a:p>
            </p:txBody>
          </p:sp>
        </mc:Choice>
        <mc:Fallback>
          <p:sp>
            <p:nvSpPr>
              <p:cNvPr id="131" name="文本框 130">
                <a:extLst>
                  <a:ext uri="{FF2B5EF4-FFF2-40B4-BE49-F238E27FC236}">
                    <a16:creationId xmlns:a16="http://schemas.microsoft.com/office/drawing/2014/main" id="{94139C3D-806C-C827-6829-DA9D28A747F2}"/>
                  </a:ext>
                </a:extLst>
              </p:cNvPr>
              <p:cNvSpPr txBox="1">
                <a:spLocks noRot="1" noChangeAspect="1" noMove="1" noResize="1" noEditPoints="1" noAdjustHandles="1" noChangeArrowheads="1" noChangeShapeType="1" noTextEdit="1"/>
              </p:cNvSpPr>
              <p:nvPr/>
            </p:nvSpPr>
            <p:spPr>
              <a:xfrm>
                <a:off x="2059716" y="2282039"/>
                <a:ext cx="315327" cy="369332"/>
              </a:xfrm>
              <a:prstGeom prst="rect">
                <a:avLst/>
              </a:prstGeom>
              <a:blipFill>
                <a:blip r:embed="rId3"/>
                <a:stretch>
                  <a:fillRect b="-327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32" name="文本框 131">
                <a:extLst>
                  <a:ext uri="{FF2B5EF4-FFF2-40B4-BE49-F238E27FC236}">
                    <a16:creationId xmlns:a16="http://schemas.microsoft.com/office/drawing/2014/main" id="{4DACDC1F-159C-458C-0450-35055E2FA2AD}"/>
                  </a:ext>
                </a:extLst>
              </p:cNvPr>
              <p:cNvSpPr txBox="1"/>
              <p:nvPr/>
            </p:nvSpPr>
            <p:spPr>
              <a:xfrm>
                <a:off x="2750070" y="2282039"/>
                <a:ext cx="377026" cy="369332"/>
              </a:xfrm>
              <a:prstGeom prst="rect">
                <a:avLst/>
              </a:prstGeom>
              <a:noFill/>
            </p:spPr>
            <p:txBody>
              <a:bodyPr wrap="none" rtlCol="0">
                <a:spAutoFit/>
              </a:bodyPr>
              <a:lstStyle/>
              <a:p>
                <a14:m>
                  <m:oMathPara xmlns:m="http://schemas.openxmlformats.org/officeDocument/2006/math">
                    <m:oMathParaPr>
                      <m:jc m:val="centerGroup"/>
                    </m:oMathParaPr>
                    <m:oMath xmlns:m="http://schemas.openxmlformats.org/officeDocument/2006/math">
                      <m:r>
                        <a:rPr lang="zh-CN" altLang="en-US" b="1" i="1" smtClean="0">
                          <a:solidFill>
                            <a:srgbClr val="FFC000"/>
                          </a:solidFill>
                          <a:latin typeface="Cambria Math" panose="02040503050406030204" pitchFamily="18" charset="0"/>
                        </a:rPr>
                        <m:t>𝜸</m:t>
                      </m:r>
                    </m:oMath>
                  </m:oMathPara>
                </a14:m>
                <a:endParaRPr lang="zh-CN" altLang="en-US" b="1" dirty="0">
                  <a:solidFill>
                    <a:srgbClr val="FFC000"/>
                  </a:solidFill>
                </a:endParaRPr>
              </a:p>
            </p:txBody>
          </p:sp>
        </mc:Choice>
        <mc:Fallback>
          <p:sp>
            <p:nvSpPr>
              <p:cNvPr id="132" name="文本框 131">
                <a:extLst>
                  <a:ext uri="{FF2B5EF4-FFF2-40B4-BE49-F238E27FC236}">
                    <a16:creationId xmlns:a16="http://schemas.microsoft.com/office/drawing/2014/main" id="{4DACDC1F-159C-458C-0450-35055E2FA2AD}"/>
                  </a:ext>
                </a:extLst>
              </p:cNvPr>
              <p:cNvSpPr txBox="1">
                <a:spLocks noRot="1" noChangeAspect="1" noMove="1" noResize="1" noEditPoints="1" noAdjustHandles="1" noChangeArrowheads="1" noChangeShapeType="1" noTextEdit="1"/>
              </p:cNvSpPr>
              <p:nvPr/>
            </p:nvSpPr>
            <p:spPr>
              <a:xfrm>
                <a:off x="2750070" y="2282039"/>
                <a:ext cx="377026" cy="369332"/>
              </a:xfrm>
              <a:prstGeom prst="rect">
                <a:avLst/>
              </a:prstGeom>
              <a:blipFill>
                <a:blip r:embed="rId4"/>
                <a:stretch>
                  <a:fillRect b="-3279"/>
                </a:stretch>
              </a:blipFill>
            </p:spPr>
            <p:txBody>
              <a:bodyPr/>
              <a:lstStyle/>
              <a:p>
                <a:r>
                  <a:rPr lang="zh-CN" altLang="en-US">
                    <a:noFill/>
                  </a:rPr>
                  <a:t> </a:t>
                </a:r>
              </a:p>
            </p:txBody>
          </p:sp>
        </mc:Fallback>
      </mc:AlternateContent>
      <p:sp>
        <p:nvSpPr>
          <p:cNvPr id="133" name="文本框 132">
            <a:extLst>
              <a:ext uri="{FF2B5EF4-FFF2-40B4-BE49-F238E27FC236}">
                <a16:creationId xmlns:a16="http://schemas.microsoft.com/office/drawing/2014/main" id="{BF734946-B76A-B451-CB51-C63A4369D1ED}"/>
              </a:ext>
            </a:extLst>
          </p:cNvPr>
          <p:cNvSpPr txBox="1"/>
          <p:nvPr/>
        </p:nvSpPr>
        <p:spPr>
          <a:xfrm>
            <a:off x="1490698" y="1226467"/>
            <a:ext cx="884345" cy="338554"/>
          </a:xfrm>
          <a:prstGeom prst="rect">
            <a:avLst/>
          </a:prstGeom>
          <a:noFill/>
        </p:spPr>
        <p:txBody>
          <a:bodyPr wrap="none" rtlCol="0">
            <a:spAutoFit/>
          </a:bodyPr>
          <a:lstStyle/>
          <a:p>
            <a:r>
              <a:rPr lang="en-US" altLang="zh-CN" sz="1600" dirty="0">
                <a:latin typeface="Times New Roman" panose="02020603050405020304" pitchFamily="18" charset="0"/>
                <a:cs typeface="Times New Roman" panose="02020603050405020304" pitchFamily="18" charset="0"/>
              </a:rPr>
              <a:t>Window</a:t>
            </a:r>
            <a:endParaRPr lang="zh-CN" altLang="en-US" sz="1600" dirty="0">
              <a:latin typeface="Times New Roman" panose="02020603050405020304" pitchFamily="18" charset="0"/>
              <a:cs typeface="Times New Roman" panose="02020603050405020304" pitchFamily="18" charset="0"/>
            </a:endParaRPr>
          </a:p>
        </p:txBody>
      </p:sp>
      <p:sp>
        <p:nvSpPr>
          <p:cNvPr id="134" name="文本框 133">
            <a:extLst>
              <a:ext uri="{FF2B5EF4-FFF2-40B4-BE49-F238E27FC236}">
                <a16:creationId xmlns:a16="http://schemas.microsoft.com/office/drawing/2014/main" id="{9B4540CD-BA8F-6D40-9FC2-B68317727C5B}"/>
              </a:ext>
            </a:extLst>
          </p:cNvPr>
          <p:cNvSpPr txBox="1"/>
          <p:nvPr/>
        </p:nvSpPr>
        <p:spPr>
          <a:xfrm>
            <a:off x="3417266" y="1188789"/>
            <a:ext cx="617477" cy="338554"/>
          </a:xfrm>
          <a:prstGeom prst="rect">
            <a:avLst/>
          </a:prstGeom>
          <a:noFill/>
        </p:spPr>
        <p:txBody>
          <a:bodyPr wrap="none" rtlCol="0">
            <a:spAutoFit/>
          </a:bodyPr>
          <a:lstStyle/>
          <a:p>
            <a:r>
              <a:rPr lang="en-US" altLang="zh-CN" sz="1600" dirty="0">
                <a:latin typeface="Times New Roman" panose="02020603050405020304" pitchFamily="18" charset="0"/>
                <a:cs typeface="Times New Roman" panose="02020603050405020304" pitchFamily="18" charset="0"/>
              </a:rPr>
              <a:t>MCP</a:t>
            </a:r>
            <a:endParaRPr lang="zh-CN" altLang="en-US" sz="1600" dirty="0">
              <a:latin typeface="Times New Roman" panose="02020603050405020304" pitchFamily="18" charset="0"/>
              <a:cs typeface="Times New Roman" panose="02020603050405020304" pitchFamily="18" charset="0"/>
            </a:endParaRPr>
          </a:p>
        </p:txBody>
      </p:sp>
      <p:cxnSp>
        <p:nvCxnSpPr>
          <p:cNvPr id="135" name="直接连接符 134">
            <a:extLst>
              <a:ext uri="{FF2B5EF4-FFF2-40B4-BE49-F238E27FC236}">
                <a16:creationId xmlns:a16="http://schemas.microsoft.com/office/drawing/2014/main" id="{B38BB124-5C14-E222-3B7B-206CB6EB48C9}"/>
              </a:ext>
            </a:extLst>
          </p:cNvPr>
          <p:cNvCxnSpPr>
            <a:cxnSpLocks/>
          </p:cNvCxnSpPr>
          <p:nvPr/>
        </p:nvCxnSpPr>
        <p:spPr>
          <a:xfrm flipH="1">
            <a:off x="1902974" y="1529514"/>
            <a:ext cx="4127" cy="180363"/>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144" name="组合 143">
            <a:extLst>
              <a:ext uri="{FF2B5EF4-FFF2-40B4-BE49-F238E27FC236}">
                <a16:creationId xmlns:a16="http://schemas.microsoft.com/office/drawing/2014/main" id="{46B9674A-9580-CB41-B497-B73206912B47}"/>
              </a:ext>
            </a:extLst>
          </p:cNvPr>
          <p:cNvGrpSpPr/>
          <p:nvPr/>
        </p:nvGrpSpPr>
        <p:grpSpPr>
          <a:xfrm rot="5400000">
            <a:off x="3587397" y="1507504"/>
            <a:ext cx="235515" cy="147059"/>
            <a:chOff x="3500468" y="3532825"/>
            <a:chExt cx="408593" cy="448141"/>
          </a:xfrm>
        </p:grpSpPr>
        <p:cxnSp>
          <p:nvCxnSpPr>
            <p:cNvPr id="142" name="连接符: 肘形 141">
              <a:extLst>
                <a:ext uri="{FF2B5EF4-FFF2-40B4-BE49-F238E27FC236}">
                  <a16:creationId xmlns:a16="http://schemas.microsoft.com/office/drawing/2014/main" id="{6CD879E5-A4CD-4E22-893A-5431AAE07199}"/>
                </a:ext>
              </a:extLst>
            </p:cNvPr>
            <p:cNvCxnSpPr>
              <a:cxnSpLocks/>
            </p:cNvCxnSpPr>
            <p:nvPr/>
          </p:nvCxnSpPr>
          <p:spPr>
            <a:xfrm flipV="1">
              <a:off x="3500468" y="3532825"/>
              <a:ext cx="408593" cy="238936"/>
            </a:xfrm>
            <a:prstGeom prst="bentConnector3">
              <a:avLst/>
            </a:prstGeom>
            <a:ln w="19050"/>
          </p:spPr>
          <p:style>
            <a:lnRef idx="1">
              <a:schemeClr val="accent1"/>
            </a:lnRef>
            <a:fillRef idx="0">
              <a:schemeClr val="accent1"/>
            </a:fillRef>
            <a:effectRef idx="0">
              <a:schemeClr val="accent1"/>
            </a:effectRef>
            <a:fontRef idx="minor">
              <a:schemeClr val="tx1"/>
            </a:fontRef>
          </p:style>
        </p:cxnSp>
        <p:cxnSp>
          <p:nvCxnSpPr>
            <p:cNvPr id="143" name="连接符: 肘形 142">
              <a:extLst>
                <a:ext uri="{FF2B5EF4-FFF2-40B4-BE49-F238E27FC236}">
                  <a16:creationId xmlns:a16="http://schemas.microsoft.com/office/drawing/2014/main" id="{B01E9C9A-8515-B5B1-7C07-48732A481EE8}"/>
                </a:ext>
              </a:extLst>
            </p:cNvPr>
            <p:cNvCxnSpPr>
              <a:cxnSpLocks/>
            </p:cNvCxnSpPr>
            <p:nvPr/>
          </p:nvCxnSpPr>
          <p:spPr>
            <a:xfrm>
              <a:off x="3500468" y="3771761"/>
              <a:ext cx="408592" cy="209205"/>
            </a:xfrm>
            <a:prstGeom prst="bentConnector3">
              <a:avLst>
                <a:gd name="adj1" fmla="val 50000"/>
              </a:avLst>
            </a:prstGeom>
            <a:ln w="19050"/>
          </p:spPr>
          <p:style>
            <a:lnRef idx="1">
              <a:schemeClr val="accent1"/>
            </a:lnRef>
            <a:fillRef idx="0">
              <a:schemeClr val="accent1"/>
            </a:fillRef>
            <a:effectRef idx="0">
              <a:schemeClr val="accent1"/>
            </a:effectRef>
            <a:fontRef idx="minor">
              <a:schemeClr val="tx1"/>
            </a:fontRef>
          </p:style>
        </p:cxnSp>
      </p:grpSp>
      <p:sp>
        <p:nvSpPr>
          <p:cNvPr id="145" name="文本框 144">
            <a:extLst>
              <a:ext uri="{FF2B5EF4-FFF2-40B4-BE49-F238E27FC236}">
                <a16:creationId xmlns:a16="http://schemas.microsoft.com/office/drawing/2014/main" id="{2FBF4DF1-CFE2-B210-4FBA-B876D4DAEBF7}"/>
              </a:ext>
            </a:extLst>
          </p:cNvPr>
          <p:cNvSpPr txBox="1"/>
          <p:nvPr/>
        </p:nvSpPr>
        <p:spPr>
          <a:xfrm>
            <a:off x="650421" y="1228916"/>
            <a:ext cx="731290" cy="338554"/>
          </a:xfrm>
          <a:prstGeom prst="rect">
            <a:avLst/>
          </a:prstGeom>
          <a:noFill/>
        </p:spPr>
        <p:txBody>
          <a:bodyPr wrap="none" rtlCol="0">
            <a:spAutoFit/>
          </a:bodyPr>
          <a:lstStyle/>
          <a:p>
            <a:r>
              <a:rPr lang="en-US" altLang="zh-CN" sz="1600" dirty="0">
                <a:latin typeface="Times New Roman" panose="02020603050405020304" pitchFamily="18" charset="0"/>
                <a:cs typeface="Times New Roman" panose="02020603050405020304" pitchFamily="18" charset="0"/>
              </a:rPr>
              <a:t>Anode</a:t>
            </a:r>
            <a:endParaRPr lang="zh-CN" altLang="en-US" sz="1600" dirty="0">
              <a:latin typeface="Times New Roman" panose="02020603050405020304" pitchFamily="18" charset="0"/>
              <a:cs typeface="Times New Roman" panose="02020603050405020304" pitchFamily="18" charset="0"/>
            </a:endParaRPr>
          </a:p>
        </p:txBody>
      </p:sp>
      <p:cxnSp>
        <p:nvCxnSpPr>
          <p:cNvPr id="146" name="直接连接符 145">
            <a:extLst>
              <a:ext uri="{FF2B5EF4-FFF2-40B4-BE49-F238E27FC236}">
                <a16:creationId xmlns:a16="http://schemas.microsoft.com/office/drawing/2014/main" id="{D44340A4-2B46-98ED-3ED5-321170593866}"/>
              </a:ext>
            </a:extLst>
          </p:cNvPr>
          <p:cNvCxnSpPr>
            <a:cxnSpLocks/>
          </p:cNvCxnSpPr>
          <p:nvPr/>
        </p:nvCxnSpPr>
        <p:spPr>
          <a:xfrm flipH="1">
            <a:off x="1062697" y="1531963"/>
            <a:ext cx="4127" cy="18036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2" name="直接箭头连接符 151">
            <a:extLst>
              <a:ext uri="{FF2B5EF4-FFF2-40B4-BE49-F238E27FC236}">
                <a16:creationId xmlns:a16="http://schemas.microsoft.com/office/drawing/2014/main" id="{A549DE58-C94D-F5E4-6EA4-9581366A81B7}"/>
              </a:ext>
            </a:extLst>
          </p:cNvPr>
          <p:cNvCxnSpPr>
            <a:cxnSpLocks/>
          </p:cNvCxnSpPr>
          <p:nvPr/>
        </p:nvCxnSpPr>
        <p:spPr>
          <a:xfrm>
            <a:off x="4119779" y="2372526"/>
            <a:ext cx="243773"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4" name="直接箭头连接符 153">
            <a:extLst>
              <a:ext uri="{FF2B5EF4-FFF2-40B4-BE49-F238E27FC236}">
                <a16:creationId xmlns:a16="http://schemas.microsoft.com/office/drawing/2014/main" id="{F431945C-6882-AA61-2867-4B71CCE76312}"/>
              </a:ext>
            </a:extLst>
          </p:cNvPr>
          <p:cNvCxnSpPr>
            <a:cxnSpLocks/>
          </p:cNvCxnSpPr>
          <p:nvPr/>
        </p:nvCxnSpPr>
        <p:spPr>
          <a:xfrm flipH="1">
            <a:off x="784886" y="2396362"/>
            <a:ext cx="240606"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7" name="文本框 156">
            <a:extLst>
              <a:ext uri="{FF2B5EF4-FFF2-40B4-BE49-F238E27FC236}">
                <a16:creationId xmlns:a16="http://schemas.microsoft.com/office/drawing/2014/main" id="{A90449B0-870E-BA6D-7EAC-B53CE10361CF}"/>
              </a:ext>
            </a:extLst>
          </p:cNvPr>
          <p:cNvSpPr txBox="1"/>
          <p:nvPr/>
        </p:nvSpPr>
        <p:spPr>
          <a:xfrm>
            <a:off x="488609" y="2210778"/>
            <a:ext cx="375424" cy="369332"/>
          </a:xfrm>
          <a:prstGeom prst="rect">
            <a:avLst/>
          </a:prstGeom>
          <a:noFill/>
        </p:spPr>
        <p:txBody>
          <a:bodyPr wrap="none" rtlCol="0">
            <a:spAutoFit/>
          </a:bodyPr>
          <a:lstStyle/>
          <a:p>
            <a:r>
              <a:rPr lang="en-US" altLang="zh-CN" b="1" dirty="0">
                <a:solidFill>
                  <a:srgbClr val="0000FF"/>
                </a:solidFill>
              </a:rPr>
              <a:t>T</a:t>
            </a:r>
            <a:r>
              <a:rPr lang="en-US" altLang="zh-CN" b="1" baseline="-25000" dirty="0">
                <a:solidFill>
                  <a:srgbClr val="0000FF"/>
                </a:solidFill>
              </a:rPr>
              <a:t>1</a:t>
            </a:r>
            <a:endParaRPr lang="zh-CN" altLang="en-US" b="1" baseline="-25000" dirty="0">
              <a:solidFill>
                <a:srgbClr val="0000FF"/>
              </a:solidFill>
            </a:endParaRPr>
          </a:p>
        </p:txBody>
      </p:sp>
      <p:sp>
        <p:nvSpPr>
          <p:cNvPr id="158" name="文本框 157">
            <a:extLst>
              <a:ext uri="{FF2B5EF4-FFF2-40B4-BE49-F238E27FC236}">
                <a16:creationId xmlns:a16="http://schemas.microsoft.com/office/drawing/2014/main" id="{DAE63E2A-A019-9BD1-BA21-E5EF17693C25}"/>
              </a:ext>
            </a:extLst>
          </p:cNvPr>
          <p:cNvSpPr txBox="1"/>
          <p:nvPr/>
        </p:nvSpPr>
        <p:spPr>
          <a:xfrm>
            <a:off x="4290755" y="2166003"/>
            <a:ext cx="377026" cy="369332"/>
          </a:xfrm>
          <a:prstGeom prst="rect">
            <a:avLst/>
          </a:prstGeom>
          <a:noFill/>
        </p:spPr>
        <p:txBody>
          <a:bodyPr wrap="none" rtlCol="0">
            <a:spAutoFit/>
          </a:bodyPr>
          <a:lstStyle/>
          <a:p>
            <a:r>
              <a:rPr lang="en-US" altLang="zh-CN" b="1" dirty="0">
                <a:solidFill>
                  <a:srgbClr val="0000FF"/>
                </a:solidFill>
              </a:rPr>
              <a:t>T</a:t>
            </a:r>
            <a:r>
              <a:rPr lang="en-US" altLang="zh-CN" b="1" baseline="-25000" dirty="0">
                <a:solidFill>
                  <a:srgbClr val="0000FF"/>
                </a:solidFill>
              </a:rPr>
              <a:t>2</a:t>
            </a:r>
            <a:endParaRPr lang="zh-CN" altLang="en-US" b="1" baseline="-25000" dirty="0">
              <a:solidFill>
                <a:srgbClr val="0000FF"/>
              </a:solidFill>
            </a:endParaRPr>
          </a:p>
        </p:txBody>
      </p:sp>
      <p:sp>
        <p:nvSpPr>
          <p:cNvPr id="159" name="文本框 158">
            <a:extLst>
              <a:ext uri="{FF2B5EF4-FFF2-40B4-BE49-F238E27FC236}">
                <a16:creationId xmlns:a16="http://schemas.microsoft.com/office/drawing/2014/main" id="{BCC73ED3-39C2-0B54-B141-8258DE752730}"/>
              </a:ext>
            </a:extLst>
          </p:cNvPr>
          <p:cNvSpPr txBox="1"/>
          <p:nvPr/>
        </p:nvSpPr>
        <p:spPr>
          <a:xfrm>
            <a:off x="1913210" y="1571518"/>
            <a:ext cx="340158" cy="369332"/>
          </a:xfrm>
          <a:prstGeom prst="rect">
            <a:avLst/>
          </a:prstGeom>
          <a:noFill/>
        </p:spPr>
        <p:txBody>
          <a:bodyPr wrap="none" rtlCol="0">
            <a:spAutoFit/>
          </a:bodyPr>
          <a:lstStyle/>
          <a:p>
            <a:r>
              <a:rPr lang="en-US" altLang="zh-CN" dirty="0">
                <a:solidFill>
                  <a:srgbClr val="0000FF"/>
                </a:solidFill>
              </a:rPr>
              <a:t>t</a:t>
            </a:r>
            <a:r>
              <a:rPr lang="en-US" altLang="zh-CN" baseline="-25000" dirty="0">
                <a:solidFill>
                  <a:srgbClr val="0000FF"/>
                </a:solidFill>
              </a:rPr>
              <a:t>1</a:t>
            </a:r>
            <a:endParaRPr lang="zh-CN" altLang="en-US" baseline="-25000" dirty="0">
              <a:solidFill>
                <a:srgbClr val="0000FF"/>
              </a:solidFill>
            </a:endParaRPr>
          </a:p>
        </p:txBody>
      </p:sp>
      <p:sp>
        <p:nvSpPr>
          <p:cNvPr id="160" name="文本框 159">
            <a:extLst>
              <a:ext uri="{FF2B5EF4-FFF2-40B4-BE49-F238E27FC236}">
                <a16:creationId xmlns:a16="http://schemas.microsoft.com/office/drawing/2014/main" id="{216BCEDB-1E78-C4C2-5F14-0E65922BE52C}"/>
              </a:ext>
            </a:extLst>
          </p:cNvPr>
          <p:cNvSpPr txBox="1"/>
          <p:nvPr/>
        </p:nvSpPr>
        <p:spPr>
          <a:xfrm>
            <a:off x="1532289" y="1571518"/>
            <a:ext cx="340158" cy="369332"/>
          </a:xfrm>
          <a:prstGeom prst="rect">
            <a:avLst/>
          </a:prstGeom>
          <a:noFill/>
        </p:spPr>
        <p:txBody>
          <a:bodyPr wrap="none" rtlCol="0">
            <a:spAutoFit/>
          </a:bodyPr>
          <a:lstStyle/>
          <a:p>
            <a:r>
              <a:rPr lang="en-US" altLang="zh-CN" dirty="0">
                <a:solidFill>
                  <a:srgbClr val="0000FF"/>
                </a:solidFill>
              </a:rPr>
              <a:t>t</a:t>
            </a:r>
            <a:r>
              <a:rPr lang="en-US" altLang="zh-CN" baseline="-25000" dirty="0">
                <a:solidFill>
                  <a:srgbClr val="0000FF"/>
                </a:solidFill>
              </a:rPr>
              <a:t>2</a:t>
            </a:r>
            <a:endParaRPr lang="zh-CN" altLang="en-US" baseline="-25000" dirty="0">
              <a:solidFill>
                <a:srgbClr val="0000FF"/>
              </a:solidFill>
            </a:endParaRPr>
          </a:p>
        </p:txBody>
      </p:sp>
      <p:sp>
        <p:nvSpPr>
          <p:cNvPr id="161" name="文本框 160">
            <a:extLst>
              <a:ext uri="{FF2B5EF4-FFF2-40B4-BE49-F238E27FC236}">
                <a16:creationId xmlns:a16="http://schemas.microsoft.com/office/drawing/2014/main" id="{4BC61D51-2428-870F-E9A5-D409A8BEDAE6}"/>
              </a:ext>
            </a:extLst>
          </p:cNvPr>
          <p:cNvSpPr txBox="1"/>
          <p:nvPr/>
        </p:nvSpPr>
        <p:spPr>
          <a:xfrm>
            <a:off x="2925046" y="1562811"/>
            <a:ext cx="340158" cy="369332"/>
          </a:xfrm>
          <a:prstGeom prst="rect">
            <a:avLst/>
          </a:prstGeom>
          <a:noFill/>
        </p:spPr>
        <p:txBody>
          <a:bodyPr wrap="none" rtlCol="0">
            <a:spAutoFit/>
          </a:bodyPr>
          <a:lstStyle/>
          <a:p>
            <a:r>
              <a:rPr lang="en-US" altLang="zh-CN" dirty="0">
                <a:solidFill>
                  <a:srgbClr val="0000FF"/>
                </a:solidFill>
              </a:rPr>
              <a:t>t</a:t>
            </a:r>
            <a:r>
              <a:rPr lang="en-US" altLang="zh-CN" baseline="-25000" dirty="0">
                <a:solidFill>
                  <a:srgbClr val="0000FF"/>
                </a:solidFill>
              </a:rPr>
              <a:t>3</a:t>
            </a:r>
            <a:endParaRPr lang="zh-CN" altLang="en-US" baseline="-25000" dirty="0">
              <a:solidFill>
                <a:srgbClr val="0000FF"/>
              </a:solidFill>
            </a:endParaRPr>
          </a:p>
        </p:txBody>
      </p:sp>
      <p:sp>
        <p:nvSpPr>
          <p:cNvPr id="162" name="文本框 161">
            <a:extLst>
              <a:ext uri="{FF2B5EF4-FFF2-40B4-BE49-F238E27FC236}">
                <a16:creationId xmlns:a16="http://schemas.microsoft.com/office/drawing/2014/main" id="{ECD25147-CD66-8BC1-4EF0-B2D221BA56CE}"/>
              </a:ext>
            </a:extLst>
          </p:cNvPr>
          <p:cNvSpPr txBox="1"/>
          <p:nvPr/>
        </p:nvSpPr>
        <p:spPr>
          <a:xfrm>
            <a:off x="3289028" y="1554806"/>
            <a:ext cx="340158" cy="369332"/>
          </a:xfrm>
          <a:prstGeom prst="rect">
            <a:avLst/>
          </a:prstGeom>
          <a:noFill/>
        </p:spPr>
        <p:txBody>
          <a:bodyPr wrap="none" rtlCol="0">
            <a:spAutoFit/>
          </a:bodyPr>
          <a:lstStyle/>
          <a:p>
            <a:r>
              <a:rPr lang="en-US" altLang="zh-CN" dirty="0">
                <a:solidFill>
                  <a:srgbClr val="0000FF"/>
                </a:solidFill>
              </a:rPr>
              <a:t>t</a:t>
            </a:r>
            <a:r>
              <a:rPr lang="en-US" altLang="zh-CN" baseline="-25000" dirty="0">
                <a:solidFill>
                  <a:srgbClr val="0000FF"/>
                </a:solidFill>
              </a:rPr>
              <a:t>4</a:t>
            </a:r>
            <a:endParaRPr lang="zh-CN" altLang="en-US" baseline="-25000" dirty="0">
              <a:solidFill>
                <a:srgbClr val="0000FF"/>
              </a:solidFill>
            </a:endParaRPr>
          </a:p>
        </p:txBody>
      </p:sp>
      <p:sp>
        <p:nvSpPr>
          <p:cNvPr id="163" name="文本框 162">
            <a:extLst>
              <a:ext uri="{FF2B5EF4-FFF2-40B4-BE49-F238E27FC236}">
                <a16:creationId xmlns:a16="http://schemas.microsoft.com/office/drawing/2014/main" id="{74D0ED1F-F9D5-E5FD-8D59-5FA9C3896A16}"/>
              </a:ext>
            </a:extLst>
          </p:cNvPr>
          <p:cNvSpPr txBox="1"/>
          <p:nvPr/>
        </p:nvSpPr>
        <p:spPr>
          <a:xfrm>
            <a:off x="1439386" y="3185373"/>
            <a:ext cx="2518831" cy="369332"/>
          </a:xfrm>
          <a:prstGeom prst="rect">
            <a:avLst/>
          </a:prstGeom>
          <a:noFill/>
        </p:spPr>
        <p:txBody>
          <a:bodyPr wrap="none" rtlCol="0">
            <a:spAutoFit/>
          </a:bodyPr>
          <a:lstStyle/>
          <a:p>
            <a:r>
              <a:rPr lang="en-US" altLang="zh-CN" dirty="0"/>
              <a:t>Time Difference = T</a:t>
            </a:r>
            <a:r>
              <a:rPr lang="en-US" altLang="zh-CN" baseline="-25000" dirty="0"/>
              <a:t>1 </a:t>
            </a:r>
            <a:r>
              <a:rPr lang="en-US" altLang="zh-CN" dirty="0"/>
              <a:t>– T</a:t>
            </a:r>
            <a:r>
              <a:rPr lang="en-US" altLang="zh-CN" baseline="-25000" dirty="0"/>
              <a:t>2</a:t>
            </a:r>
            <a:endParaRPr lang="zh-CN" altLang="en-US" baseline="-25000" dirty="0"/>
          </a:p>
        </p:txBody>
      </p:sp>
      <mc:AlternateContent xmlns:mc="http://schemas.openxmlformats.org/markup-compatibility/2006">
        <mc:Choice xmlns:a14="http://schemas.microsoft.com/office/drawing/2010/main" Requires="a14">
          <p:sp>
            <p:nvSpPr>
              <p:cNvPr id="165" name="文本框 164">
                <a:extLst>
                  <a:ext uri="{FF2B5EF4-FFF2-40B4-BE49-F238E27FC236}">
                    <a16:creationId xmlns:a16="http://schemas.microsoft.com/office/drawing/2014/main" id="{A105B24E-362C-43B8-A1D8-28964D2A30B3}"/>
                  </a:ext>
                </a:extLst>
              </p:cNvPr>
              <p:cNvSpPr txBox="1"/>
              <p:nvPr/>
            </p:nvSpPr>
            <p:spPr>
              <a:xfrm>
                <a:off x="4715794" y="1338965"/>
                <a:ext cx="4365482" cy="2126864"/>
              </a:xfrm>
              <a:prstGeom prst="rect">
                <a:avLst/>
              </a:prstGeom>
              <a:noFill/>
            </p:spPr>
            <p:txBody>
              <a:bodyPr wrap="square" rtlCol="0">
                <a:spAutoFit/>
              </a:bodyPr>
              <a:lstStyle/>
              <a:p>
                <a:pPr>
                  <a:lnSpc>
                    <a:spcPct val="150000"/>
                  </a:lnSpc>
                </a:pPr>
                <a:r>
                  <a:rPr lang="en-US" altLang="zh-CN" dirty="0">
                    <a:solidFill>
                      <a:srgbClr val="0000FF"/>
                    </a:solidFill>
                  </a:rPr>
                  <a:t>Two Ways for FPMTs to interact with </a:t>
                </a:r>
                <a14:m>
                  <m:oMath xmlns:m="http://schemas.openxmlformats.org/officeDocument/2006/math">
                    <m:r>
                      <m:rPr>
                        <m:sty m:val="p"/>
                      </m:rPr>
                      <a:rPr lang="el-GR" altLang="zh-CN" i="1" smtClean="0">
                        <a:solidFill>
                          <a:srgbClr val="0000FF"/>
                        </a:solidFill>
                        <a:latin typeface="Cambria Math" panose="02040503050406030204" pitchFamily="18" charset="0"/>
                        <a:ea typeface="Cambria Math" panose="02040503050406030204" pitchFamily="18" charset="0"/>
                      </a:rPr>
                      <m:t>Υ</m:t>
                    </m:r>
                  </m:oMath>
                </a14:m>
                <a:endParaRPr lang="en-US" altLang="zh-CN" dirty="0">
                  <a:solidFill>
                    <a:srgbClr val="0000FF"/>
                  </a:solidFill>
                </a:endParaRPr>
              </a:p>
              <a:p>
                <a:pPr marL="285750" indent="-285750">
                  <a:lnSpc>
                    <a:spcPct val="150000"/>
                  </a:lnSpc>
                  <a:buFont typeface="Arial" panose="020B0604020202020204" pitchFamily="34" charset="0"/>
                  <a:buChar char="•"/>
                </a:pPr>
                <a:r>
                  <a:rPr lang="en-US" altLang="zh-CN" dirty="0">
                    <a:solidFill>
                      <a:srgbClr val="0000FF"/>
                    </a:solidFill>
                  </a:rPr>
                  <a:t>Cherenkov radiation in the window (t</a:t>
                </a:r>
                <a:r>
                  <a:rPr lang="en-US" altLang="zh-CN" baseline="-25000" dirty="0">
                    <a:solidFill>
                      <a:srgbClr val="0000FF"/>
                    </a:solidFill>
                  </a:rPr>
                  <a:t>1</a:t>
                </a:r>
                <a:r>
                  <a:rPr lang="en-US" altLang="zh-CN" dirty="0">
                    <a:solidFill>
                      <a:srgbClr val="0000FF"/>
                    </a:solidFill>
                  </a:rPr>
                  <a:t>&amp;t</a:t>
                </a:r>
                <a:r>
                  <a:rPr lang="en-US" altLang="zh-CN" baseline="-25000" dirty="0">
                    <a:solidFill>
                      <a:srgbClr val="0000FF"/>
                    </a:solidFill>
                  </a:rPr>
                  <a:t>3</a:t>
                </a:r>
                <a:r>
                  <a:rPr lang="en-US" altLang="zh-CN" dirty="0">
                    <a:solidFill>
                      <a:srgbClr val="0000FF"/>
                    </a:solidFill>
                  </a:rPr>
                  <a:t>)</a:t>
                </a:r>
              </a:p>
              <a:p>
                <a:pPr marL="285750" indent="-285750">
                  <a:lnSpc>
                    <a:spcPct val="150000"/>
                  </a:lnSpc>
                  <a:buFont typeface="Arial" panose="020B0604020202020204" pitchFamily="34" charset="0"/>
                  <a:buChar char="•"/>
                </a:pPr>
                <a:r>
                  <a:rPr lang="en-GB" altLang="zh-CN" dirty="0">
                    <a:solidFill>
                      <a:srgbClr val="0000FF"/>
                    </a:solidFill>
                  </a:rPr>
                  <a:t>Ionization in the lead glass MCPs (</a:t>
                </a:r>
                <a:r>
                  <a:rPr lang="en-US" altLang="zh-CN" dirty="0">
                    <a:solidFill>
                      <a:srgbClr val="0000FF"/>
                    </a:solidFill>
                  </a:rPr>
                  <a:t>t</a:t>
                </a:r>
                <a:r>
                  <a:rPr lang="en-US" altLang="zh-CN" baseline="-25000" dirty="0">
                    <a:solidFill>
                      <a:srgbClr val="0000FF"/>
                    </a:solidFill>
                  </a:rPr>
                  <a:t>2</a:t>
                </a:r>
                <a:r>
                  <a:rPr lang="en-US" altLang="zh-CN" dirty="0">
                    <a:solidFill>
                      <a:srgbClr val="0000FF"/>
                    </a:solidFill>
                  </a:rPr>
                  <a:t>&amp;t</a:t>
                </a:r>
                <a:r>
                  <a:rPr lang="en-US" altLang="zh-CN" baseline="-25000" dirty="0">
                    <a:solidFill>
                      <a:srgbClr val="0000FF"/>
                    </a:solidFill>
                  </a:rPr>
                  <a:t>4</a:t>
                </a:r>
                <a:r>
                  <a:rPr lang="en-GB" altLang="zh-CN" dirty="0">
                    <a:solidFill>
                      <a:srgbClr val="0000FF"/>
                    </a:solidFill>
                  </a:rPr>
                  <a:t>)</a:t>
                </a:r>
              </a:p>
              <a:p>
                <a:pPr>
                  <a:lnSpc>
                    <a:spcPct val="150000"/>
                  </a:lnSpc>
                </a:pPr>
                <a:r>
                  <a:rPr lang="en-GB" altLang="zh-CN" dirty="0">
                    <a:solidFill>
                      <a:srgbClr val="0000FF"/>
                    </a:solidFill>
                  </a:rPr>
                  <a:t>The </a:t>
                </a:r>
                <a:r>
                  <a:rPr lang="en-US" altLang="zh-CN" dirty="0">
                    <a:solidFill>
                      <a:srgbClr val="0000FF"/>
                    </a:solidFill>
                  </a:rPr>
                  <a:t>Cherenkov process does not necessarily occur in a coincidence instance. </a:t>
                </a:r>
                <a:endParaRPr lang="en-GB" altLang="zh-CN" dirty="0">
                  <a:solidFill>
                    <a:srgbClr val="0000FF"/>
                  </a:solidFill>
                </a:endParaRPr>
              </a:p>
            </p:txBody>
          </p:sp>
        </mc:Choice>
        <mc:Fallback>
          <p:sp>
            <p:nvSpPr>
              <p:cNvPr id="165" name="文本框 164">
                <a:extLst>
                  <a:ext uri="{FF2B5EF4-FFF2-40B4-BE49-F238E27FC236}">
                    <a16:creationId xmlns:a16="http://schemas.microsoft.com/office/drawing/2014/main" id="{A105B24E-362C-43B8-A1D8-28964D2A30B3}"/>
                  </a:ext>
                </a:extLst>
              </p:cNvPr>
              <p:cNvSpPr txBox="1">
                <a:spLocks noRot="1" noChangeAspect="1" noMove="1" noResize="1" noEditPoints="1" noAdjustHandles="1" noChangeArrowheads="1" noChangeShapeType="1" noTextEdit="1"/>
              </p:cNvSpPr>
              <p:nvPr/>
            </p:nvSpPr>
            <p:spPr>
              <a:xfrm>
                <a:off x="4715794" y="1338965"/>
                <a:ext cx="4365482" cy="2126864"/>
              </a:xfrm>
              <a:prstGeom prst="rect">
                <a:avLst/>
              </a:prstGeom>
              <a:blipFill>
                <a:blip r:embed="rId5"/>
                <a:stretch>
                  <a:fillRect l="-1257" r="-1536" b="-3725"/>
                </a:stretch>
              </a:blipFill>
            </p:spPr>
            <p:txBody>
              <a:bodyPr/>
              <a:lstStyle/>
              <a:p>
                <a:r>
                  <a:rPr lang="zh-CN" altLang="en-US">
                    <a:noFill/>
                  </a:rPr>
                  <a:t> </a:t>
                </a:r>
              </a:p>
            </p:txBody>
          </p:sp>
        </mc:Fallback>
      </mc:AlternateContent>
      <p:pic>
        <p:nvPicPr>
          <p:cNvPr id="198" name="图片 197">
            <a:extLst>
              <a:ext uri="{FF2B5EF4-FFF2-40B4-BE49-F238E27FC236}">
                <a16:creationId xmlns:a16="http://schemas.microsoft.com/office/drawing/2014/main" id="{A97197D8-25DD-8869-8B0B-CC59E1E4E6B9}"/>
              </a:ext>
            </a:extLst>
          </p:cNvPr>
          <p:cNvPicPr>
            <a:picLocks noChangeAspect="1"/>
          </p:cNvPicPr>
          <p:nvPr/>
        </p:nvPicPr>
        <p:blipFill>
          <a:blip r:embed="rId6"/>
          <a:stretch>
            <a:fillRect/>
          </a:stretch>
        </p:blipFill>
        <p:spPr>
          <a:xfrm>
            <a:off x="486067" y="4005637"/>
            <a:ext cx="3911865" cy="2021130"/>
          </a:xfrm>
          <a:prstGeom prst="rect">
            <a:avLst/>
          </a:prstGeom>
        </p:spPr>
      </p:pic>
      <p:sp>
        <p:nvSpPr>
          <p:cNvPr id="201" name="文本框 200">
            <a:extLst>
              <a:ext uri="{FF2B5EF4-FFF2-40B4-BE49-F238E27FC236}">
                <a16:creationId xmlns:a16="http://schemas.microsoft.com/office/drawing/2014/main" id="{E7F23828-C160-4AB1-133A-B863B911FEA5}"/>
              </a:ext>
            </a:extLst>
          </p:cNvPr>
          <p:cNvSpPr txBox="1"/>
          <p:nvPr/>
        </p:nvSpPr>
        <p:spPr>
          <a:xfrm>
            <a:off x="4715794" y="4067931"/>
            <a:ext cx="4283892" cy="1711366"/>
          </a:xfrm>
          <a:prstGeom prst="rect">
            <a:avLst/>
          </a:prstGeom>
          <a:noFill/>
        </p:spPr>
        <p:txBody>
          <a:bodyPr wrap="square">
            <a:spAutoFit/>
          </a:bodyPr>
          <a:lstStyle/>
          <a:p>
            <a:pPr>
              <a:lnSpc>
                <a:spcPct val="150000"/>
              </a:lnSpc>
            </a:pPr>
            <a:r>
              <a:rPr lang="en-GB" altLang="zh-CN" dirty="0">
                <a:solidFill>
                  <a:srgbClr val="0000FF"/>
                </a:solidFill>
              </a:rPr>
              <a:t>The leading edge of the waveform is used for timing.</a:t>
            </a:r>
          </a:p>
          <a:p>
            <a:pPr>
              <a:lnSpc>
                <a:spcPct val="150000"/>
              </a:lnSpc>
            </a:pPr>
            <a:r>
              <a:rPr lang="en-GB" altLang="zh-CN" dirty="0">
                <a:solidFill>
                  <a:srgbClr val="0000FF"/>
                </a:solidFill>
              </a:rPr>
              <a:t>Four components in Time Difference</a:t>
            </a:r>
          </a:p>
          <a:p>
            <a:pPr marL="285750" indent="-285750">
              <a:lnSpc>
                <a:spcPct val="150000"/>
              </a:lnSpc>
              <a:buFont typeface="Arial" panose="020B0604020202020204" pitchFamily="34" charset="0"/>
              <a:buChar char="•"/>
            </a:pPr>
            <a:r>
              <a:rPr lang="en-GB" altLang="zh-CN" dirty="0">
                <a:solidFill>
                  <a:srgbClr val="0000FF"/>
                </a:solidFill>
              </a:rPr>
              <a:t>Time Difference = (t</a:t>
            </a:r>
            <a:r>
              <a:rPr lang="en-GB" altLang="zh-CN" baseline="-25000" dirty="0">
                <a:solidFill>
                  <a:srgbClr val="0000FF"/>
                </a:solidFill>
              </a:rPr>
              <a:t>1</a:t>
            </a:r>
            <a:r>
              <a:rPr lang="en-GB" altLang="zh-CN" dirty="0">
                <a:solidFill>
                  <a:srgbClr val="0000FF"/>
                </a:solidFill>
              </a:rPr>
              <a:t>||t</a:t>
            </a:r>
            <a:r>
              <a:rPr lang="en-GB" altLang="zh-CN" baseline="-25000" dirty="0">
                <a:solidFill>
                  <a:srgbClr val="0000FF"/>
                </a:solidFill>
              </a:rPr>
              <a:t>2</a:t>
            </a:r>
            <a:r>
              <a:rPr lang="en-GB" altLang="zh-CN" dirty="0">
                <a:solidFill>
                  <a:srgbClr val="0000FF"/>
                </a:solidFill>
              </a:rPr>
              <a:t>) – (t</a:t>
            </a:r>
            <a:r>
              <a:rPr lang="en-GB" altLang="zh-CN" baseline="-25000" dirty="0">
                <a:solidFill>
                  <a:srgbClr val="0000FF"/>
                </a:solidFill>
              </a:rPr>
              <a:t>3</a:t>
            </a:r>
            <a:r>
              <a:rPr lang="en-GB" altLang="zh-CN" dirty="0">
                <a:solidFill>
                  <a:srgbClr val="0000FF"/>
                </a:solidFill>
              </a:rPr>
              <a:t>||t</a:t>
            </a:r>
            <a:r>
              <a:rPr lang="en-GB" altLang="zh-CN" baseline="-25000" dirty="0">
                <a:solidFill>
                  <a:srgbClr val="0000FF"/>
                </a:solidFill>
              </a:rPr>
              <a:t>4</a:t>
            </a:r>
            <a:r>
              <a:rPr lang="en-GB" altLang="zh-CN" dirty="0">
                <a:solidFill>
                  <a:srgbClr val="0000FF"/>
                </a:solidFill>
              </a:rPr>
              <a:t>)</a:t>
            </a:r>
            <a:endParaRPr lang="zh-CN" altLang="en-US" dirty="0">
              <a:solidFill>
                <a:srgbClr val="0000FF"/>
              </a:solidFill>
            </a:endParaRPr>
          </a:p>
        </p:txBody>
      </p:sp>
    </p:spTree>
    <p:extLst>
      <p:ext uri="{BB962C8B-B14F-4D97-AF65-F5344CB8AC3E}">
        <p14:creationId xmlns:p14="http://schemas.microsoft.com/office/powerpoint/2010/main" val="1122444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3F5BD1AD-E268-4343-9BD8-282D77077E53}"/>
              </a:ext>
            </a:extLst>
          </p:cNvPr>
          <p:cNvSpPr>
            <a:spLocks noGrp="1"/>
          </p:cNvSpPr>
          <p:nvPr>
            <p:ph type="sldNum" sz="quarter" idx="12"/>
          </p:nvPr>
        </p:nvSpPr>
        <p:spPr/>
        <p:txBody>
          <a:bodyPr/>
          <a:lstStyle/>
          <a:p>
            <a:fld id="{09D3F68C-3742-49C1-B5E8-AF738D949803}" type="slidenum">
              <a:rPr lang="zh-CN" altLang="en-US" smtClean="0"/>
              <a:t>8</a:t>
            </a:fld>
            <a:endParaRPr lang="zh-CN" altLang="en-US"/>
          </a:p>
        </p:txBody>
      </p:sp>
      <p:cxnSp>
        <p:nvCxnSpPr>
          <p:cNvPr id="6" name="直接连接符 5">
            <a:extLst>
              <a:ext uri="{FF2B5EF4-FFF2-40B4-BE49-F238E27FC236}">
                <a16:creationId xmlns:a16="http://schemas.microsoft.com/office/drawing/2014/main" id="{DBCCB0BD-DA61-4EB2-B660-CFB1AA169D91}"/>
              </a:ext>
            </a:extLst>
          </p:cNvPr>
          <p:cNvCxnSpPr>
            <a:cxnSpLocks/>
          </p:cNvCxnSpPr>
          <p:nvPr/>
        </p:nvCxnSpPr>
        <p:spPr>
          <a:xfrm>
            <a:off x="-100693" y="876300"/>
            <a:ext cx="9144000" cy="0"/>
          </a:xfrm>
          <a:prstGeom prst="line">
            <a:avLst/>
          </a:prstGeom>
          <a:ln w="3810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 name="矩形 6">
            <a:extLst>
              <a:ext uri="{FF2B5EF4-FFF2-40B4-BE49-F238E27FC236}">
                <a16:creationId xmlns:a16="http://schemas.microsoft.com/office/drawing/2014/main" id="{A085A3B2-03CC-4D17-B155-A577A9F4C49B}"/>
              </a:ext>
            </a:extLst>
          </p:cNvPr>
          <p:cNvSpPr/>
          <p:nvPr/>
        </p:nvSpPr>
        <p:spPr>
          <a:xfrm>
            <a:off x="0" y="762001"/>
            <a:ext cx="1933575" cy="114299"/>
          </a:xfrm>
          <a:prstGeom prst="rect">
            <a:avLst/>
          </a:prstGeom>
          <a:solidFill>
            <a:srgbClr val="014099"/>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a16="http://schemas.microsoft.com/office/drawing/2014/main" id="{7BFC7C4D-6D92-4776-99B3-331B12D7BF7B}"/>
              </a:ext>
            </a:extLst>
          </p:cNvPr>
          <p:cNvSpPr txBox="1"/>
          <p:nvPr/>
        </p:nvSpPr>
        <p:spPr>
          <a:xfrm>
            <a:off x="466723" y="84742"/>
            <a:ext cx="9020176" cy="584775"/>
          </a:xfrm>
          <a:prstGeom prst="rect">
            <a:avLst/>
          </a:prstGeom>
          <a:noFill/>
        </p:spPr>
        <p:txBody>
          <a:bodyPr wrap="square" rtlCol="0">
            <a:spAutoFit/>
          </a:bodyPr>
          <a:lstStyle/>
          <a:p>
            <a:r>
              <a:rPr lang="en-US" altLang="zh-CN" sz="3200" dirty="0">
                <a:latin typeface="微软雅黑" panose="020B0503020204020204" pitchFamily="34" charset="-122"/>
                <a:ea typeface="微软雅黑" panose="020B0503020204020204" pitchFamily="34" charset="-122"/>
              </a:rPr>
              <a:t>2.4 Time of Flight System</a:t>
            </a:r>
            <a:endParaRPr lang="zh-CN" altLang="en-US" sz="3200" dirty="0">
              <a:latin typeface="微软雅黑" panose="020B0503020204020204" pitchFamily="34" charset="-122"/>
              <a:ea typeface="微软雅黑" panose="020B0503020204020204" pitchFamily="34" charset="-122"/>
            </a:endParaRPr>
          </a:p>
        </p:txBody>
      </p:sp>
      <p:grpSp>
        <p:nvGrpSpPr>
          <p:cNvPr id="164" name="组合 163">
            <a:extLst>
              <a:ext uri="{FF2B5EF4-FFF2-40B4-BE49-F238E27FC236}">
                <a16:creationId xmlns:a16="http://schemas.microsoft.com/office/drawing/2014/main" id="{5A4E386D-E0F7-AD2C-DB95-B0F25B806F47}"/>
              </a:ext>
            </a:extLst>
          </p:cNvPr>
          <p:cNvGrpSpPr/>
          <p:nvPr/>
        </p:nvGrpSpPr>
        <p:grpSpPr>
          <a:xfrm>
            <a:off x="108619" y="1077155"/>
            <a:ext cx="4981719" cy="2590024"/>
            <a:chOff x="400735" y="3789339"/>
            <a:chExt cx="5282597" cy="2746452"/>
          </a:xfrm>
        </p:grpSpPr>
        <p:pic>
          <p:nvPicPr>
            <p:cNvPr id="147" name="图片 146">
              <a:extLst>
                <a:ext uri="{FF2B5EF4-FFF2-40B4-BE49-F238E27FC236}">
                  <a16:creationId xmlns:a16="http://schemas.microsoft.com/office/drawing/2014/main" id="{F82161D3-0AA6-9D91-187A-C607BF4EDA69}"/>
                </a:ext>
              </a:extLst>
            </p:cNvPr>
            <p:cNvPicPr>
              <a:picLocks noChangeAspect="1"/>
            </p:cNvPicPr>
            <p:nvPr/>
          </p:nvPicPr>
          <p:blipFill>
            <a:blip r:embed="rId3"/>
            <a:stretch>
              <a:fillRect/>
            </a:stretch>
          </p:blipFill>
          <p:spPr>
            <a:xfrm>
              <a:off x="400735" y="3789339"/>
              <a:ext cx="5282597" cy="2746452"/>
            </a:xfrm>
            <a:prstGeom prst="rect">
              <a:avLst/>
            </a:prstGeom>
          </p:spPr>
        </p:pic>
        <p:sp>
          <p:nvSpPr>
            <p:cNvPr id="148" name="文本框 147">
              <a:extLst>
                <a:ext uri="{FF2B5EF4-FFF2-40B4-BE49-F238E27FC236}">
                  <a16:creationId xmlns:a16="http://schemas.microsoft.com/office/drawing/2014/main" id="{03D78354-7BBF-733A-E1FD-5BDA4D85E335}"/>
                </a:ext>
              </a:extLst>
            </p:cNvPr>
            <p:cNvSpPr txBox="1"/>
            <p:nvPr/>
          </p:nvSpPr>
          <p:spPr>
            <a:xfrm>
              <a:off x="3472516" y="5793973"/>
              <a:ext cx="777777" cy="369332"/>
            </a:xfrm>
            <a:prstGeom prst="rect">
              <a:avLst/>
            </a:prstGeom>
            <a:noFill/>
          </p:spPr>
          <p:txBody>
            <a:bodyPr wrap="none" rtlCol="0">
              <a:spAutoFit/>
            </a:bodyPr>
            <a:lstStyle/>
            <a:p>
              <a:r>
                <a:rPr lang="en-US" altLang="zh-CN" b="1" dirty="0">
                  <a:solidFill>
                    <a:srgbClr val="FF0000"/>
                  </a:solidFill>
                </a:rPr>
                <a:t>Gaus1</a:t>
              </a:r>
              <a:endParaRPr lang="zh-CN" altLang="en-US" b="1" dirty="0">
                <a:solidFill>
                  <a:srgbClr val="FF0000"/>
                </a:solidFill>
              </a:endParaRPr>
            </a:p>
          </p:txBody>
        </p:sp>
        <p:sp>
          <p:nvSpPr>
            <p:cNvPr id="149" name="文本框 148">
              <a:extLst>
                <a:ext uri="{FF2B5EF4-FFF2-40B4-BE49-F238E27FC236}">
                  <a16:creationId xmlns:a16="http://schemas.microsoft.com/office/drawing/2014/main" id="{D56C8C58-F2B8-2D6B-09C0-28EFE158D0CB}"/>
                </a:ext>
              </a:extLst>
            </p:cNvPr>
            <p:cNvSpPr txBox="1"/>
            <p:nvPr/>
          </p:nvSpPr>
          <p:spPr>
            <a:xfrm>
              <a:off x="2087611" y="5793973"/>
              <a:ext cx="777777" cy="369332"/>
            </a:xfrm>
            <a:prstGeom prst="rect">
              <a:avLst/>
            </a:prstGeom>
            <a:noFill/>
          </p:spPr>
          <p:txBody>
            <a:bodyPr wrap="none" rtlCol="0">
              <a:spAutoFit/>
            </a:bodyPr>
            <a:lstStyle/>
            <a:p>
              <a:r>
                <a:rPr lang="en-US" altLang="zh-CN" b="1" dirty="0">
                  <a:solidFill>
                    <a:srgbClr val="FF0000"/>
                  </a:solidFill>
                </a:rPr>
                <a:t>Gaus2</a:t>
              </a:r>
              <a:endParaRPr lang="zh-CN" altLang="en-US" b="1" dirty="0">
                <a:solidFill>
                  <a:srgbClr val="FF0000"/>
                </a:solidFill>
              </a:endParaRPr>
            </a:p>
          </p:txBody>
        </p:sp>
        <p:sp>
          <p:nvSpPr>
            <p:cNvPr id="150" name="文本框 149">
              <a:extLst>
                <a:ext uri="{FF2B5EF4-FFF2-40B4-BE49-F238E27FC236}">
                  <a16:creationId xmlns:a16="http://schemas.microsoft.com/office/drawing/2014/main" id="{07032A3C-BB75-9941-8C80-FD9C5986B3D7}"/>
                </a:ext>
              </a:extLst>
            </p:cNvPr>
            <p:cNvSpPr txBox="1"/>
            <p:nvPr/>
          </p:nvSpPr>
          <p:spPr>
            <a:xfrm>
              <a:off x="2717110" y="5351411"/>
              <a:ext cx="777777" cy="369332"/>
            </a:xfrm>
            <a:prstGeom prst="rect">
              <a:avLst/>
            </a:prstGeom>
            <a:noFill/>
          </p:spPr>
          <p:txBody>
            <a:bodyPr wrap="none" rtlCol="0">
              <a:spAutoFit/>
            </a:bodyPr>
            <a:lstStyle/>
            <a:p>
              <a:r>
                <a:rPr lang="en-US" altLang="zh-CN" b="1" dirty="0">
                  <a:solidFill>
                    <a:srgbClr val="FF0000"/>
                  </a:solidFill>
                </a:rPr>
                <a:t>Gaus3</a:t>
              </a:r>
              <a:endParaRPr lang="zh-CN" altLang="en-US" b="1" dirty="0">
                <a:solidFill>
                  <a:srgbClr val="FF0000"/>
                </a:solidFill>
              </a:endParaRPr>
            </a:p>
          </p:txBody>
        </p:sp>
      </p:grpSp>
      <p:sp>
        <p:nvSpPr>
          <p:cNvPr id="166" name="文本框 165">
            <a:extLst>
              <a:ext uri="{FF2B5EF4-FFF2-40B4-BE49-F238E27FC236}">
                <a16:creationId xmlns:a16="http://schemas.microsoft.com/office/drawing/2014/main" id="{C377CBC6-7BA9-83AE-C903-EDA4902568CD}"/>
              </a:ext>
            </a:extLst>
          </p:cNvPr>
          <p:cNvSpPr txBox="1"/>
          <p:nvPr/>
        </p:nvSpPr>
        <p:spPr>
          <a:xfrm>
            <a:off x="5230572" y="932895"/>
            <a:ext cx="3862628" cy="1711366"/>
          </a:xfrm>
          <a:prstGeom prst="rect">
            <a:avLst/>
          </a:prstGeom>
          <a:noFill/>
        </p:spPr>
        <p:txBody>
          <a:bodyPr wrap="square" rtlCol="0">
            <a:spAutoFit/>
          </a:bodyPr>
          <a:lstStyle/>
          <a:p>
            <a:pPr>
              <a:lnSpc>
                <a:spcPct val="150000"/>
              </a:lnSpc>
            </a:pPr>
            <a:r>
              <a:rPr lang="en-US" altLang="zh-CN" dirty="0">
                <a:solidFill>
                  <a:srgbClr val="0000FF"/>
                </a:solidFill>
              </a:rPr>
              <a:t>Gaus1: t</a:t>
            </a:r>
            <a:r>
              <a:rPr lang="en-US" altLang="zh-CN" baseline="-25000" dirty="0">
                <a:solidFill>
                  <a:srgbClr val="0000FF"/>
                </a:solidFill>
              </a:rPr>
              <a:t>2 </a:t>
            </a:r>
            <a:r>
              <a:rPr lang="en-US" altLang="zh-CN" dirty="0">
                <a:solidFill>
                  <a:srgbClr val="0000FF"/>
                </a:solidFill>
              </a:rPr>
              <a:t>- t</a:t>
            </a:r>
            <a:r>
              <a:rPr lang="en-US" altLang="zh-CN" baseline="-25000" dirty="0">
                <a:solidFill>
                  <a:srgbClr val="0000FF"/>
                </a:solidFill>
              </a:rPr>
              <a:t>3</a:t>
            </a:r>
            <a:r>
              <a:rPr lang="en-US" altLang="zh-CN" dirty="0">
                <a:solidFill>
                  <a:srgbClr val="0000FF"/>
                </a:solidFill>
              </a:rPr>
              <a:t>                Sigma = 41 </a:t>
            </a:r>
            <a:r>
              <a:rPr lang="en-US" altLang="zh-CN" dirty="0" err="1">
                <a:solidFill>
                  <a:srgbClr val="0000FF"/>
                </a:solidFill>
              </a:rPr>
              <a:t>ps</a:t>
            </a:r>
            <a:r>
              <a:rPr lang="en-US" altLang="zh-CN" dirty="0">
                <a:solidFill>
                  <a:srgbClr val="0000FF"/>
                </a:solidFill>
              </a:rPr>
              <a:t>            </a:t>
            </a:r>
          </a:p>
          <a:p>
            <a:pPr>
              <a:lnSpc>
                <a:spcPct val="150000"/>
              </a:lnSpc>
            </a:pPr>
            <a:r>
              <a:rPr lang="en-US" altLang="zh-CN" dirty="0">
                <a:solidFill>
                  <a:srgbClr val="0000FF"/>
                </a:solidFill>
              </a:rPr>
              <a:t>Gaus2: t</a:t>
            </a:r>
            <a:r>
              <a:rPr lang="en-US" altLang="zh-CN" baseline="-25000" dirty="0">
                <a:solidFill>
                  <a:srgbClr val="0000FF"/>
                </a:solidFill>
              </a:rPr>
              <a:t>1 </a:t>
            </a:r>
            <a:r>
              <a:rPr lang="en-US" altLang="zh-CN" dirty="0">
                <a:solidFill>
                  <a:srgbClr val="0000FF"/>
                </a:solidFill>
              </a:rPr>
              <a:t>- t</a:t>
            </a:r>
            <a:r>
              <a:rPr lang="en-US" altLang="zh-CN" baseline="-25000" dirty="0">
                <a:solidFill>
                  <a:srgbClr val="0000FF"/>
                </a:solidFill>
              </a:rPr>
              <a:t>4		     </a:t>
            </a:r>
            <a:r>
              <a:rPr lang="en-US" altLang="zh-CN" dirty="0">
                <a:solidFill>
                  <a:srgbClr val="0000FF"/>
                </a:solidFill>
              </a:rPr>
              <a:t>Sigma = 30 </a:t>
            </a:r>
            <a:r>
              <a:rPr lang="en-US" altLang="zh-CN" dirty="0" err="1">
                <a:solidFill>
                  <a:srgbClr val="0000FF"/>
                </a:solidFill>
              </a:rPr>
              <a:t>ps</a:t>
            </a:r>
            <a:endParaRPr lang="en-US" altLang="zh-CN" baseline="-25000" dirty="0">
              <a:solidFill>
                <a:srgbClr val="0000FF"/>
              </a:solidFill>
            </a:endParaRPr>
          </a:p>
          <a:p>
            <a:pPr>
              <a:lnSpc>
                <a:spcPct val="150000"/>
              </a:lnSpc>
            </a:pPr>
            <a:r>
              <a:rPr lang="en-US" altLang="zh-CN" dirty="0">
                <a:solidFill>
                  <a:srgbClr val="0000FF"/>
                </a:solidFill>
              </a:rPr>
              <a:t>Gaus3: t</a:t>
            </a:r>
            <a:r>
              <a:rPr lang="en-US" altLang="zh-CN" baseline="-25000" dirty="0">
                <a:solidFill>
                  <a:srgbClr val="0000FF"/>
                </a:solidFill>
              </a:rPr>
              <a:t>1</a:t>
            </a:r>
            <a:r>
              <a:rPr lang="en-US" altLang="zh-CN" dirty="0">
                <a:solidFill>
                  <a:srgbClr val="0000FF"/>
                </a:solidFill>
              </a:rPr>
              <a:t>-t</a:t>
            </a:r>
            <a:r>
              <a:rPr lang="en-US" altLang="zh-CN" baseline="-25000" dirty="0">
                <a:solidFill>
                  <a:srgbClr val="0000FF"/>
                </a:solidFill>
              </a:rPr>
              <a:t>3</a:t>
            </a:r>
            <a:r>
              <a:rPr lang="en-US" altLang="zh-CN" dirty="0">
                <a:solidFill>
                  <a:srgbClr val="0000FF"/>
                </a:solidFill>
              </a:rPr>
              <a:t> &amp; t</a:t>
            </a:r>
            <a:r>
              <a:rPr lang="en-US" altLang="zh-CN" baseline="-25000" dirty="0">
                <a:solidFill>
                  <a:srgbClr val="0000FF"/>
                </a:solidFill>
              </a:rPr>
              <a:t>2</a:t>
            </a:r>
            <a:r>
              <a:rPr lang="en-US" altLang="zh-CN" dirty="0">
                <a:solidFill>
                  <a:srgbClr val="0000FF"/>
                </a:solidFill>
              </a:rPr>
              <a:t>-t</a:t>
            </a:r>
            <a:r>
              <a:rPr lang="en-US" altLang="zh-CN" baseline="-25000" dirty="0">
                <a:solidFill>
                  <a:srgbClr val="0000FF"/>
                </a:solidFill>
              </a:rPr>
              <a:t>4   	     </a:t>
            </a:r>
            <a:r>
              <a:rPr lang="en-US" altLang="zh-CN" dirty="0">
                <a:solidFill>
                  <a:srgbClr val="0000FF"/>
                </a:solidFill>
              </a:rPr>
              <a:t>Sigma = 28 </a:t>
            </a:r>
            <a:r>
              <a:rPr lang="en-US" altLang="zh-CN" dirty="0" err="1">
                <a:solidFill>
                  <a:srgbClr val="0000FF"/>
                </a:solidFill>
              </a:rPr>
              <a:t>ps</a:t>
            </a:r>
            <a:endParaRPr lang="en-US" altLang="zh-CN" dirty="0">
              <a:solidFill>
                <a:srgbClr val="0000FF"/>
              </a:solidFill>
            </a:endParaRPr>
          </a:p>
          <a:p>
            <a:pPr>
              <a:lnSpc>
                <a:spcPct val="150000"/>
              </a:lnSpc>
            </a:pPr>
            <a:r>
              <a:rPr lang="en-US" altLang="zh-CN" dirty="0">
                <a:solidFill>
                  <a:srgbClr val="0000FF"/>
                </a:solidFill>
              </a:rPr>
              <a:t>Global Std Dev = 70 </a:t>
            </a:r>
            <a:r>
              <a:rPr lang="en-US" altLang="zh-CN" dirty="0" err="1">
                <a:solidFill>
                  <a:srgbClr val="0000FF"/>
                </a:solidFill>
              </a:rPr>
              <a:t>ps</a:t>
            </a:r>
            <a:endParaRPr lang="zh-CN" altLang="en-US" dirty="0">
              <a:solidFill>
                <a:srgbClr val="0000FF"/>
              </a:solidFill>
            </a:endParaRPr>
          </a:p>
        </p:txBody>
      </p:sp>
      <p:sp>
        <p:nvSpPr>
          <p:cNvPr id="168" name="文本框 167">
            <a:extLst>
              <a:ext uri="{FF2B5EF4-FFF2-40B4-BE49-F238E27FC236}">
                <a16:creationId xmlns:a16="http://schemas.microsoft.com/office/drawing/2014/main" id="{D11630AA-E959-A70B-AC74-851B6A4C2741}"/>
              </a:ext>
            </a:extLst>
          </p:cNvPr>
          <p:cNvSpPr txBox="1"/>
          <p:nvPr/>
        </p:nvSpPr>
        <p:spPr>
          <a:xfrm>
            <a:off x="5148087" y="2560424"/>
            <a:ext cx="4027598" cy="1295868"/>
          </a:xfrm>
          <a:prstGeom prst="rect">
            <a:avLst/>
          </a:prstGeom>
          <a:noFill/>
        </p:spPr>
        <p:txBody>
          <a:bodyPr wrap="square" rtlCol="0">
            <a:spAutoFit/>
          </a:bodyPr>
          <a:lstStyle/>
          <a:p>
            <a:pPr>
              <a:lnSpc>
                <a:spcPct val="150000"/>
              </a:lnSpc>
            </a:pPr>
            <a:r>
              <a:rPr lang="en-US" altLang="zh-CN" b="1" dirty="0">
                <a:solidFill>
                  <a:srgbClr val="FF0000"/>
                </a:solidFill>
              </a:rPr>
              <a:t>Time resolution is greatly </a:t>
            </a:r>
            <a:r>
              <a:rPr lang="en-GB" altLang="zh-CN" b="1" i="0" dirty="0">
                <a:solidFill>
                  <a:srgbClr val="FF0000"/>
                </a:solidFill>
                <a:effectLst/>
                <a:latin typeface="Roboto" panose="02000000000000000000" pitchFamily="2" charset="0"/>
              </a:rPr>
              <a:t>deteriorated </a:t>
            </a:r>
            <a:r>
              <a:rPr lang="en-GB" altLang="zh-CN" b="1" dirty="0">
                <a:solidFill>
                  <a:srgbClr val="FF0000"/>
                </a:solidFill>
              </a:rPr>
              <a:t>when </a:t>
            </a:r>
            <a:r>
              <a:rPr lang="en-US" altLang="zh-CN" b="1" dirty="0">
                <a:solidFill>
                  <a:srgbClr val="FF0000"/>
                </a:solidFill>
              </a:rPr>
              <a:t>different parts of PMT contribute at the same time.</a:t>
            </a:r>
            <a:endParaRPr lang="zh-CN" altLang="en-US" b="1" dirty="0">
              <a:solidFill>
                <a:srgbClr val="FF0000"/>
              </a:solidFill>
            </a:endParaRPr>
          </a:p>
        </p:txBody>
      </p:sp>
      <p:sp>
        <p:nvSpPr>
          <p:cNvPr id="169" name="文本框 168">
            <a:extLst>
              <a:ext uri="{FF2B5EF4-FFF2-40B4-BE49-F238E27FC236}">
                <a16:creationId xmlns:a16="http://schemas.microsoft.com/office/drawing/2014/main" id="{9060B2FF-CCD6-C833-D5BA-14D9830D337C}"/>
              </a:ext>
            </a:extLst>
          </p:cNvPr>
          <p:cNvSpPr txBox="1"/>
          <p:nvPr/>
        </p:nvSpPr>
        <p:spPr>
          <a:xfrm>
            <a:off x="777560" y="3606273"/>
            <a:ext cx="4793528" cy="338554"/>
          </a:xfrm>
          <a:prstGeom prst="rect">
            <a:avLst/>
          </a:prstGeom>
          <a:noFill/>
        </p:spPr>
        <p:txBody>
          <a:bodyPr wrap="square">
            <a:spAutoFit/>
          </a:bodyPr>
          <a:lstStyle/>
          <a:p>
            <a:r>
              <a:rPr lang="en-US" altLang="zh-CN" sz="1600" dirty="0">
                <a:solidFill>
                  <a:srgbClr val="0000FF"/>
                </a:solidFill>
                <a:latin typeface="Times New Roman" panose="02020603050405020304" pitchFamily="18" charset="0"/>
              </a:rPr>
              <a:t>Time Difference distribution obtained with CFD</a:t>
            </a:r>
            <a:endParaRPr lang="zh-CN" altLang="en-US" sz="1600" dirty="0">
              <a:solidFill>
                <a:srgbClr val="0000FF"/>
              </a:solidFill>
              <a:latin typeface="Times New Roman" panose="02020603050405020304" pitchFamily="18" charset="0"/>
            </a:endParaRPr>
          </a:p>
        </p:txBody>
      </p:sp>
      <p:pic>
        <p:nvPicPr>
          <p:cNvPr id="54" name="图片 53">
            <a:extLst>
              <a:ext uri="{FF2B5EF4-FFF2-40B4-BE49-F238E27FC236}">
                <a16:creationId xmlns:a16="http://schemas.microsoft.com/office/drawing/2014/main" id="{B6B33C9D-9B9C-B996-5195-2342D2860698}"/>
              </a:ext>
            </a:extLst>
          </p:cNvPr>
          <p:cNvPicPr>
            <a:picLocks noChangeAspect="1"/>
          </p:cNvPicPr>
          <p:nvPr/>
        </p:nvPicPr>
        <p:blipFill>
          <a:blip r:embed="rId4"/>
          <a:stretch>
            <a:fillRect/>
          </a:stretch>
        </p:blipFill>
        <p:spPr>
          <a:xfrm>
            <a:off x="5603561" y="4204100"/>
            <a:ext cx="3371866" cy="1994281"/>
          </a:xfrm>
          <a:prstGeom prst="rect">
            <a:avLst/>
          </a:prstGeom>
        </p:spPr>
      </p:pic>
      <p:pic>
        <p:nvPicPr>
          <p:cNvPr id="55" name="图片 54">
            <a:extLst>
              <a:ext uri="{FF2B5EF4-FFF2-40B4-BE49-F238E27FC236}">
                <a16:creationId xmlns:a16="http://schemas.microsoft.com/office/drawing/2014/main" id="{193D8BBC-9EC8-E115-AF66-5CEDDA8D6E49}"/>
              </a:ext>
            </a:extLst>
          </p:cNvPr>
          <p:cNvPicPr>
            <a:picLocks noChangeAspect="1"/>
          </p:cNvPicPr>
          <p:nvPr/>
        </p:nvPicPr>
        <p:blipFill>
          <a:blip r:embed="rId5"/>
          <a:stretch>
            <a:fillRect/>
          </a:stretch>
        </p:blipFill>
        <p:spPr>
          <a:xfrm>
            <a:off x="171105" y="4158945"/>
            <a:ext cx="2662603" cy="2177603"/>
          </a:xfrm>
          <a:prstGeom prst="rect">
            <a:avLst/>
          </a:prstGeom>
        </p:spPr>
      </p:pic>
      <p:pic>
        <p:nvPicPr>
          <p:cNvPr id="56" name="图片 55">
            <a:extLst>
              <a:ext uri="{FF2B5EF4-FFF2-40B4-BE49-F238E27FC236}">
                <a16:creationId xmlns:a16="http://schemas.microsoft.com/office/drawing/2014/main" id="{76C0720C-7119-A651-F983-9CB2E238FE52}"/>
              </a:ext>
            </a:extLst>
          </p:cNvPr>
          <p:cNvPicPr>
            <a:picLocks noChangeAspect="1"/>
          </p:cNvPicPr>
          <p:nvPr/>
        </p:nvPicPr>
        <p:blipFill>
          <a:blip r:embed="rId6"/>
          <a:stretch>
            <a:fillRect/>
          </a:stretch>
        </p:blipFill>
        <p:spPr>
          <a:xfrm>
            <a:off x="2994482" y="4180760"/>
            <a:ext cx="2512087" cy="2136606"/>
          </a:xfrm>
          <a:prstGeom prst="rect">
            <a:avLst/>
          </a:prstGeom>
        </p:spPr>
      </p:pic>
      <p:sp>
        <p:nvSpPr>
          <p:cNvPr id="57" name="矩形 56">
            <a:extLst>
              <a:ext uri="{FF2B5EF4-FFF2-40B4-BE49-F238E27FC236}">
                <a16:creationId xmlns:a16="http://schemas.microsoft.com/office/drawing/2014/main" id="{E6CDB102-8A76-2BC5-3952-BBA0D4698E94}"/>
              </a:ext>
            </a:extLst>
          </p:cNvPr>
          <p:cNvSpPr/>
          <p:nvPr/>
        </p:nvSpPr>
        <p:spPr>
          <a:xfrm>
            <a:off x="1752561" y="5405349"/>
            <a:ext cx="820768" cy="734236"/>
          </a:xfrm>
          <a:prstGeom prst="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8" name="直接箭头连接符 57">
            <a:extLst>
              <a:ext uri="{FF2B5EF4-FFF2-40B4-BE49-F238E27FC236}">
                <a16:creationId xmlns:a16="http://schemas.microsoft.com/office/drawing/2014/main" id="{3381F2CE-C505-1BB5-CE63-44A20651E47C}"/>
              </a:ext>
            </a:extLst>
          </p:cNvPr>
          <p:cNvCxnSpPr/>
          <p:nvPr/>
        </p:nvCxnSpPr>
        <p:spPr>
          <a:xfrm>
            <a:off x="2639613" y="5749597"/>
            <a:ext cx="388189"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接箭头连接符 58">
            <a:extLst>
              <a:ext uri="{FF2B5EF4-FFF2-40B4-BE49-F238E27FC236}">
                <a16:creationId xmlns:a16="http://schemas.microsoft.com/office/drawing/2014/main" id="{01B70148-522F-8117-D6D6-B131DAB9D455}"/>
              </a:ext>
            </a:extLst>
          </p:cNvPr>
          <p:cNvCxnSpPr>
            <a:cxnSpLocks/>
            <a:stCxn id="60" idx="3"/>
          </p:cNvCxnSpPr>
          <p:nvPr/>
        </p:nvCxnSpPr>
        <p:spPr>
          <a:xfrm>
            <a:off x="4570165" y="5216383"/>
            <a:ext cx="1193680"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0" name="矩形 59">
            <a:extLst>
              <a:ext uri="{FF2B5EF4-FFF2-40B4-BE49-F238E27FC236}">
                <a16:creationId xmlns:a16="http://schemas.microsoft.com/office/drawing/2014/main" id="{DCE057CE-67EC-C29A-1E23-48D21B54D7AE}"/>
              </a:ext>
            </a:extLst>
          </p:cNvPr>
          <p:cNvSpPr/>
          <p:nvPr/>
        </p:nvSpPr>
        <p:spPr>
          <a:xfrm>
            <a:off x="4413811" y="5147727"/>
            <a:ext cx="156354" cy="137311"/>
          </a:xfrm>
          <a:prstGeom prst="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文本框 60">
            <a:extLst>
              <a:ext uri="{FF2B5EF4-FFF2-40B4-BE49-F238E27FC236}">
                <a16:creationId xmlns:a16="http://schemas.microsoft.com/office/drawing/2014/main" id="{67863495-3497-94BE-3DD0-30EC822CC83E}"/>
              </a:ext>
            </a:extLst>
          </p:cNvPr>
          <p:cNvSpPr txBox="1"/>
          <p:nvPr/>
        </p:nvSpPr>
        <p:spPr>
          <a:xfrm>
            <a:off x="3389000" y="4479650"/>
            <a:ext cx="1956369" cy="646331"/>
          </a:xfrm>
          <a:prstGeom prst="rect">
            <a:avLst/>
          </a:prstGeom>
          <a:noFill/>
        </p:spPr>
        <p:txBody>
          <a:bodyPr wrap="none" rtlCol="0">
            <a:spAutoFit/>
          </a:bodyPr>
          <a:lstStyle/>
          <a:p>
            <a:r>
              <a:rPr lang="en-US" altLang="zh-CN" b="1" dirty="0">
                <a:solidFill>
                  <a:srgbClr val="FF0000"/>
                </a:solidFill>
              </a:rPr>
              <a:t>18% </a:t>
            </a:r>
            <a:r>
              <a:rPr lang="en-US" altLang="zh-CN" b="1" dirty="0" err="1">
                <a:solidFill>
                  <a:srgbClr val="FF0000"/>
                </a:solidFill>
              </a:rPr>
              <a:t>Thre</a:t>
            </a:r>
            <a:r>
              <a:rPr lang="en-US" altLang="zh-CN" b="1" dirty="0">
                <a:solidFill>
                  <a:srgbClr val="FF0000"/>
                </a:solidFill>
              </a:rPr>
              <a:t>. for start</a:t>
            </a:r>
          </a:p>
          <a:p>
            <a:r>
              <a:rPr lang="en-US" altLang="zh-CN" b="1" dirty="0">
                <a:solidFill>
                  <a:srgbClr val="FF0000"/>
                </a:solidFill>
              </a:rPr>
              <a:t>85% </a:t>
            </a:r>
            <a:r>
              <a:rPr lang="en-US" altLang="zh-CN" b="1" dirty="0" err="1">
                <a:solidFill>
                  <a:srgbClr val="FF0000"/>
                </a:solidFill>
              </a:rPr>
              <a:t>Thre</a:t>
            </a:r>
            <a:r>
              <a:rPr lang="en-US" altLang="zh-CN" b="1" dirty="0">
                <a:solidFill>
                  <a:srgbClr val="FF0000"/>
                </a:solidFill>
              </a:rPr>
              <a:t>. for stop</a:t>
            </a:r>
            <a:endParaRPr lang="zh-CN" altLang="en-US" b="1" dirty="0">
              <a:solidFill>
                <a:srgbClr val="FF0000"/>
              </a:solidFill>
            </a:endParaRPr>
          </a:p>
        </p:txBody>
      </p:sp>
      <p:sp>
        <p:nvSpPr>
          <p:cNvPr id="62" name="文本框 61">
            <a:extLst>
              <a:ext uri="{FF2B5EF4-FFF2-40B4-BE49-F238E27FC236}">
                <a16:creationId xmlns:a16="http://schemas.microsoft.com/office/drawing/2014/main" id="{BF397040-B547-6246-4699-37F43C6309AE}"/>
              </a:ext>
            </a:extLst>
          </p:cNvPr>
          <p:cNvSpPr txBox="1"/>
          <p:nvPr/>
        </p:nvSpPr>
        <p:spPr>
          <a:xfrm>
            <a:off x="5739887" y="4161623"/>
            <a:ext cx="2656368" cy="369332"/>
          </a:xfrm>
          <a:prstGeom prst="rect">
            <a:avLst/>
          </a:prstGeom>
          <a:noFill/>
        </p:spPr>
        <p:txBody>
          <a:bodyPr wrap="none" rtlCol="0">
            <a:spAutoFit/>
          </a:bodyPr>
          <a:lstStyle/>
          <a:p>
            <a:r>
              <a:rPr lang="en-US" altLang="zh-CN" dirty="0">
                <a:solidFill>
                  <a:srgbClr val="0000FF"/>
                </a:solidFill>
              </a:rPr>
              <a:t>Best TTS with CFD: 57.4 </a:t>
            </a:r>
            <a:r>
              <a:rPr lang="en-US" altLang="zh-CN" dirty="0" err="1">
                <a:solidFill>
                  <a:srgbClr val="0000FF"/>
                </a:solidFill>
              </a:rPr>
              <a:t>ps</a:t>
            </a:r>
            <a:endParaRPr lang="zh-CN" altLang="en-US" dirty="0">
              <a:solidFill>
                <a:srgbClr val="0000FF"/>
              </a:solidFill>
            </a:endParaRPr>
          </a:p>
        </p:txBody>
      </p:sp>
    </p:spTree>
    <p:extLst>
      <p:ext uri="{BB962C8B-B14F-4D97-AF65-F5344CB8AC3E}">
        <p14:creationId xmlns:p14="http://schemas.microsoft.com/office/powerpoint/2010/main" val="16303631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Outline"/>
          <p:cNvSpPr>
            <a:spLocks noGrp="1"/>
          </p:cNvSpPr>
          <p:nvPr>
            <p:ph type="title" idx="4294967295"/>
          </p:nvPr>
        </p:nvSpPr>
        <p:spPr>
          <a:xfrm>
            <a:off x="206375" y="95249"/>
            <a:ext cx="8229600" cy="1143002"/>
          </a:xfrm>
          <a:prstGeom prst="rect">
            <a:avLst/>
          </a:prstGeom>
        </p:spPr>
        <p:txBody>
          <a:bodyPr>
            <a:normAutofit/>
          </a:bodyPr>
          <a:lstStyle/>
          <a:p>
            <a:r>
              <a:rPr dirty="0"/>
              <a:t>Outline</a:t>
            </a:r>
          </a:p>
        </p:txBody>
      </p:sp>
      <p:sp>
        <p:nvSpPr>
          <p:cNvPr id="121" name="1.  The R&amp;D of the MCP-PMT for JUNO;（2009-2015）…"/>
          <p:cNvSpPr/>
          <p:nvPr/>
        </p:nvSpPr>
        <p:spPr>
          <a:xfrm>
            <a:off x="776491" y="1600835"/>
            <a:ext cx="7771765" cy="3326423"/>
          </a:xfrm>
          <a:prstGeom prst="rect">
            <a:avLst/>
          </a:prstGeom>
          <a:ln w="12700">
            <a:miter lim="400000"/>
          </a:ln>
        </p:spPr>
        <p:txBody>
          <a:bodyPr wrap="square" lIns="0" tIns="0" rIns="0" bIns="0">
            <a:spAutoFit/>
          </a:bodyPr>
          <a:lstStyle/>
          <a:p>
            <a:pPr marL="342900" indent="-342900">
              <a:lnSpc>
                <a:spcPct val="200000"/>
              </a:lnSpc>
              <a:buClr>
                <a:srgbClr val="00FFFF"/>
              </a:buClr>
              <a:buSzPct val="100000"/>
              <a:buChar char="➢"/>
              <a:defRPr sz="2400" b="1">
                <a:solidFill>
                  <a:srgbClr val="0433FF"/>
                </a:solidFill>
              </a:defRPr>
            </a:pPr>
            <a:r>
              <a:rPr lang="en-US" sz="2800" dirty="0"/>
              <a:t>I</a:t>
            </a:r>
            <a:r>
              <a:rPr sz="2800" dirty="0"/>
              <a:t>.</a:t>
            </a:r>
            <a:r>
              <a:rPr lang="en-US" sz="2800" dirty="0"/>
              <a:t>   Background</a:t>
            </a:r>
          </a:p>
          <a:p>
            <a:pPr marL="342900" indent="-342900">
              <a:lnSpc>
                <a:spcPct val="200000"/>
              </a:lnSpc>
              <a:buClr>
                <a:srgbClr val="00FFFF"/>
              </a:buClr>
              <a:buSzPct val="100000"/>
              <a:buChar char="➢"/>
              <a:defRPr sz="2400" b="1">
                <a:solidFill>
                  <a:srgbClr val="0433FF"/>
                </a:solidFill>
              </a:defRPr>
            </a:pPr>
            <a:r>
              <a:rPr lang="en-US" altLang="zh-CN" sz="2800" dirty="0"/>
              <a:t>II.  Timing of a TOF system</a:t>
            </a:r>
          </a:p>
          <a:p>
            <a:pPr marL="342900" indent="-342900">
              <a:lnSpc>
                <a:spcPct val="200000"/>
              </a:lnSpc>
              <a:buClr>
                <a:srgbClr val="00FFFF"/>
              </a:buClr>
              <a:buSzPct val="100000"/>
              <a:buChar char="➢"/>
              <a:defRPr sz="2400" b="1">
                <a:solidFill>
                  <a:srgbClr val="0433FF"/>
                </a:solidFill>
              </a:defRPr>
            </a:pPr>
            <a:r>
              <a:rPr lang="en-US" sz="2800" dirty="0"/>
              <a:t>III. CNN model and Timing results</a:t>
            </a:r>
          </a:p>
          <a:p>
            <a:pPr marL="342900" indent="-342900">
              <a:lnSpc>
                <a:spcPct val="200000"/>
              </a:lnSpc>
              <a:buClr>
                <a:srgbClr val="00FFFF"/>
              </a:buClr>
              <a:buSzPct val="100000"/>
              <a:buChar char="➢"/>
              <a:defRPr sz="2400" b="1">
                <a:solidFill>
                  <a:srgbClr val="0433FF"/>
                </a:solidFill>
              </a:defRPr>
            </a:pPr>
            <a:r>
              <a:rPr lang="en-US" sz="2800" dirty="0"/>
              <a:t>IV. Summary</a:t>
            </a:r>
          </a:p>
        </p:txBody>
      </p:sp>
      <p:sp>
        <p:nvSpPr>
          <p:cNvPr id="260" name="文本"/>
          <p:cNvSpPr>
            <a:spLocks noGrp="1"/>
          </p:cNvSpPr>
          <p:nvPr>
            <p:ph type="sldNum" sz="quarter" idx="2"/>
          </p:nvPr>
        </p:nvSpPr>
        <p:spPr>
          <a:xfrm>
            <a:off x="8548256" y="91597"/>
            <a:ext cx="550682" cy="421639"/>
          </a:xfrm>
          <a:prstGeom prst="rect">
            <a:avLst/>
          </a:prstGeom>
          <a:ln w="25400">
            <a:solidFill>
              <a:srgbClr val="000000">
                <a:alpha val="44471"/>
              </a:srgbClr>
            </a:solidFill>
          </a:ln>
        </p:spPr>
        <p:txBody>
          <a:bodyPr wrap="square" anchor="t"/>
          <a:lstStyle>
            <a:lvl1pPr algn="l" defTabSz="457200">
              <a:defRPr sz="2000">
                <a:solidFill>
                  <a:srgbClr val="000000"/>
                </a:solidFill>
                <a:latin typeface="+mj-lt"/>
                <a:ea typeface="+mj-ea"/>
                <a:cs typeface="+mj-cs"/>
                <a:sym typeface="Helvetica"/>
              </a:defRPr>
            </a:lvl1pPr>
          </a:lstStyle>
          <a:p>
            <a:pPr algn="ctr"/>
            <a:fld id="{86CB4B4D-7CA3-9044-876B-883B54F8677D}" type="slidenum">
              <a:rPr/>
              <a:t>9</a:t>
            </a:fld>
            <a:endParaRPr dirty="0"/>
          </a:p>
        </p:txBody>
      </p:sp>
    </p:spTree>
    <p:extLst>
      <p:ext uri="{BB962C8B-B14F-4D97-AF65-F5344CB8AC3E}">
        <p14:creationId xmlns:p14="http://schemas.microsoft.com/office/powerpoint/2010/main" val="1731741265"/>
      </p:ext>
    </p:extLst>
  </p:cSld>
  <p:clrMapOvr>
    <a:masterClrMapping/>
  </p:clrMapOvr>
  <p:transition spd="med"/>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34256</TotalTime>
  <Words>1912</Words>
  <Application>Microsoft Office PowerPoint</Application>
  <PresentationFormat>全屏显示(4:3)</PresentationFormat>
  <Paragraphs>244</Paragraphs>
  <Slides>15</Slides>
  <Notes>10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15</vt:i4>
      </vt:variant>
    </vt:vector>
  </HeadingPairs>
  <TitlesOfParts>
    <vt:vector size="25" baseType="lpstr">
      <vt:lpstr>等线</vt:lpstr>
      <vt:lpstr>微软雅黑</vt:lpstr>
      <vt:lpstr>Arial</vt:lpstr>
      <vt:lpstr>Calibri</vt:lpstr>
      <vt:lpstr>Calibri Light</vt:lpstr>
      <vt:lpstr>Cambria Math</vt:lpstr>
      <vt:lpstr>Roboto</vt:lpstr>
      <vt:lpstr>Times New Roman</vt:lpstr>
      <vt:lpstr>Wingdings</vt:lpstr>
      <vt:lpstr>Office 主题​​</vt:lpstr>
      <vt:lpstr>PowerPoint 演示文稿</vt:lpstr>
      <vt:lpstr>Outline</vt:lpstr>
      <vt:lpstr>PowerPoint 演示文稿</vt:lpstr>
      <vt:lpstr>Outline</vt:lpstr>
      <vt:lpstr>PowerPoint 演示文稿</vt:lpstr>
      <vt:lpstr>PowerPoint 演示文稿</vt:lpstr>
      <vt:lpstr>PowerPoint 演示文稿</vt:lpstr>
      <vt:lpstr>PowerPoint 演示文稿</vt:lpstr>
      <vt:lpstr>Outline</vt:lpstr>
      <vt:lpstr>PowerPoint 演示文稿</vt:lpstr>
      <vt:lpstr>PowerPoint 演示文稿</vt:lpstr>
      <vt:lpstr>PowerPoint 演示文稿</vt:lpstr>
      <vt:lpstr>PowerPoint 演示文稿</vt:lpstr>
      <vt:lpstr>Outline</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MA Lishuang</dc:creator>
  <cp:lastModifiedBy>吴 琪</cp:lastModifiedBy>
  <cp:revision>1384</cp:revision>
  <dcterms:created xsi:type="dcterms:W3CDTF">2021-07-27T06:49:55Z</dcterms:created>
  <dcterms:modified xsi:type="dcterms:W3CDTF">2022-07-29T09:15:15Z</dcterms:modified>
</cp:coreProperties>
</file>