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5"/>
  </p:notesMasterIdLst>
  <p:handoutMasterIdLst>
    <p:handoutMasterId r:id="rId6"/>
  </p:handoutMasterIdLst>
  <p:sldIdLst>
    <p:sldId id="409" r:id="rId3"/>
    <p:sldId id="1116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宋春晓" initials="宋春晓" lastIdx="1" clrIdx="0">
    <p:extLst>
      <p:ext uri="{19B8F6BF-5375-455C-9EA6-DF929625EA0E}">
        <p15:presenceInfo xmlns:p15="http://schemas.microsoft.com/office/powerpoint/2012/main" userId="1e317d20e3a9e9d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88928" autoAdjust="0"/>
  </p:normalViewPr>
  <p:slideViewPr>
    <p:cSldViewPr snapToGrid="0">
      <p:cViewPr varScale="1">
        <p:scale>
          <a:sx n="115" d="100"/>
          <a:sy n="115" d="100"/>
        </p:scale>
        <p:origin x="14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2BD15-8BC7-4D88-A21D-9C415E91C9FD}" type="datetimeFigureOut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CBA860-8184-4CC3-9D95-FFA1A672D0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76641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A336E-39A1-4175-8DCC-6524FC431AE2}" type="datetimeFigureOut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8A634B-35D0-4CFE-A95A-2A14054577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3827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8A634B-35D0-4CFE-A95A-2A14054577B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748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b="0" i="0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B505E8-258C-46F4-9E46-7F980EDABB0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7722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5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6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5" name="矩形 4"/>
          <p:cNvSpPr/>
          <p:nvPr/>
        </p:nvSpPr>
        <p:spPr>
          <a:xfrm flipV="1">
            <a:off x="0" y="3571875"/>
            <a:ext cx="9144000" cy="46038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pic>
        <p:nvPicPr>
          <p:cNvPr id="6" name="图片 13" descr="未命名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779463"/>
            <a:ext cx="1287462" cy="1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6"/>
          <p:cNvSpPr txBox="1"/>
          <p:nvPr/>
        </p:nvSpPr>
        <p:spPr>
          <a:xfrm>
            <a:off x="698753" y="5857892"/>
            <a:ext cx="4373313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1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60000" dist="60007" dir="5400000" sy="-100000" algn="bl" rotWithShape="0"/>
                </a:effectLst>
              </a:rPr>
              <a:t>University of Science and Technology of China</a:t>
            </a:r>
            <a:endParaRPr lang="zh-CN" alt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6350" stA="60000" endA="900" endPos="60000" dist="60007" dir="5400000" sy="-100000" algn="bl" rotWithShape="0"/>
              </a:effectLst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5530179" y="5866645"/>
            <a:ext cx="2685159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1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reflection blurRad="6350" stA="60000" endA="900" endPos="60000" dist="60007" dir="5400000" sy="-100000" algn="bl" rotWithShape="0"/>
                </a:effectLst>
              </a:rPr>
              <a:t>Modern Physics Department</a:t>
            </a:r>
            <a:endParaRPr lang="zh-CN" alt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6600"/>
              </a:solidFill>
              <a:effectLst>
                <a:reflection blurRad="6350" stA="60000" endA="900" endPos="60000" dist="60007" dir="5400000" sy="-100000" algn="bl" rotWithShape="0"/>
              </a:effectLst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l">
              <a:defRPr sz="4800" b="1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  <a:extLst/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l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1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1E86BB1-959F-4499-A9FB-8EA09C3C5B61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11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2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3839631-49CD-487E-A955-9C3740CF1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293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E04FA9-D1A2-4B7B-88F0-A7FAD88C2D7D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39631-49CD-487E-A955-9C3740CF1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740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5FD9E3-0BC9-412B-9A16-D43DC7ADD747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39631-49CD-487E-A955-9C3740CF1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4428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5" name="矩形 4"/>
          <p:cNvSpPr/>
          <p:nvPr/>
        </p:nvSpPr>
        <p:spPr>
          <a:xfrm flipV="1">
            <a:off x="0" y="3571875"/>
            <a:ext cx="9144000" cy="46038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pic>
        <p:nvPicPr>
          <p:cNvPr id="6" name="图片 13" descr="未命名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779463"/>
            <a:ext cx="1287462" cy="1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6"/>
          <p:cNvSpPr txBox="1"/>
          <p:nvPr/>
        </p:nvSpPr>
        <p:spPr>
          <a:xfrm>
            <a:off x="698753" y="5857892"/>
            <a:ext cx="4373313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1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60000" dist="60007" dir="5400000" sy="-100000" algn="bl" rotWithShape="0"/>
                </a:effectLst>
              </a:rPr>
              <a:t>University of Science and Technology of China</a:t>
            </a:r>
            <a:endParaRPr lang="zh-CN" alt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6350" stA="60000" endA="900" endPos="60000" dist="60007" dir="5400000" sy="-100000" algn="bl" rotWithShape="0"/>
              </a:effectLst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5530179" y="5866645"/>
            <a:ext cx="2685159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1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reflection blurRad="6350" stA="60000" endA="900" endPos="60000" dist="60007" dir="5400000" sy="-100000" algn="bl" rotWithShape="0"/>
                </a:effectLst>
              </a:rPr>
              <a:t>Modern Physics Department</a:t>
            </a:r>
            <a:endParaRPr lang="zh-CN" alt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6600"/>
              </a:solidFill>
              <a:effectLst>
                <a:reflection blurRad="6350" stA="60000" endA="900" endPos="60000" dist="60007" dir="5400000" sy="-100000" algn="bl" rotWithShape="0"/>
              </a:effectLst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l">
              <a:defRPr sz="4800" b="1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  <a:extLst/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l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1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9D3A78-8A98-461C-906C-41F1B1471680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11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zh-CN" altLang="en-US"/>
              <a:t>中国科学技术大学   近代物理系</a:t>
            </a:r>
            <a:endParaRPr lang="en-US" altLang="zh-CN" dirty="0"/>
          </a:p>
        </p:txBody>
      </p:sp>
      <p:sp>
        <p:nvSpPr>
          <p:cNvPr id="12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40B4FF0-5E72-4B05-8317-861D4184A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557971"/>
      </p:ext>
    </p:extLst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SzPct val="70000"/>
              <a:buFont typeface="宋体" pitchFamily="2" charset="-122"/>
              <a:buChar char="◇"/>
              <a:defRPr/>
            </a:lvl2pPr>
            <a:extLst/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>
          <a:xfrm>
            <a:off x="7572375" y="6408738"/>
            <a:ext cx="1074738" cy="365125"/>
          </a:xfrm>
        </p:spPr>
        <p:txBody>
          <a:bodyPr/>
          <a:lstStyle>
            <a:lvl1pPr>
              <a:defRPr/>
            </a:lvl1pPr>
          </a:lstStyle>
          <a:p>
            <a:fld id="{7C0161C2-E2DC-46D5-92A5-49935E416339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>
          <a:xfrm>
            <a:off x="4413250" y="6408738"/>
            <a:ext cx="31591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中国科学技术大学   近代物理系</a:t>
            </a:r>
            <a:endParaRPr lang="en-US" altLang="zh-CN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B4FF0-5E72-4B05-8317-861D4184A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986444"/>
      </p:ext>
    </p:extLst>
  </p:cSld>
  <p:clrMapOvr>
    <a:masterClrMapping/>
  </p:clrMapOvr>
  <p:transition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燕尾形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5" name="燕尾形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8C6611F5-6852-402F-9FBC-E3C1C17BCA00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zh-CN" altLang="en-US"/>
              <a:t>中国科学技术大学   近代物理系</a:t>
            </a:r>
            <a:endParaRPr lang="en-US" altLang="zh-CN" dirty="0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B4FF0-5E72-4B05-8317-861D4184A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80937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5C71AD74-C6C9-403B-86E4-A5B224211F44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zh-CN" altLang="en-US"/>
              <a:t>中国科学技术大学   近代物理系</a:t>
            </a:r>
            <a:endParaRPr lang="en-US" alt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B4FF0-5E72-4B05-8317-861D4184A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65398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67587485-8FBF-4637-A78E-FA4D7B2A9F6C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zh-CN" altLang="en-US"/>
              <a:t>中国科学技术大学   近代物理系</a:t>
            </a:r>
            <a:endParaRPr lang="en-US" altLang="zh-CN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B4FF0-5E72-4B05-8317-861D4184A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7325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88C07CB6-B577-48C4-B5DB-660E5B44D0DF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zh-CN" altLang="en-US"/>
              <a:t>中国科学技术大学   近代物理系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B4FF0-5E72-4B05-8317-861D4184A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54265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EDA7F0-B4AF-4400-B7B6-A114314C9529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3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中国科学技术大学   近代物理系</a:t>
            </a:r>
            <a:endParaRPr lang="en-US" altLang="zh-CN" dirty="0"/>
          </a:p>
        </p:txBody>
      </p:sp>
      <p:sp>
        <p:nvSpPr>
          <p:cNvPr id="4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B4FF0-5E72-4B05-8317-861D4184A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78613"/>
      </p:ext>
    </p:extLst>
  </p:cSld>
  <p:clrMapOvr>
    <a:masterClrMapping/>
  </p:clrMapOvr>
  <p:transition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967ACA2C-7E3E-4EFA-AF82-DEA935010791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zh-CN" altLang="en-US"/>
              <a:t>中国科学技术大学   近代物理系</a:t>
            </a:r>
            <a:endParaRPr lang="en-US" alt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B4FF0-5E72-4B05-8317-861D4184A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85133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SzPct val="70000"/>
              <a:buFont typeface="宋体" pitchFamily="2" charset="-122"/>
              <a:buChar char="◇"/>
              <a:defRPr/>
            </a:lvl2pPr>
            <a:extLst/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>
          <a:xfrm>
            <a:off x="7572375" y="6408738"/>
            <a:ext cx="1074738" cy="365125"/>
          </a:xfrm>
        </p:spPr>
        <p:txBody>
          <a:bodyPr/>
          <a:lstStyle>
            <a:lvl1pPr>
              <a:defRPr/>
            </a:lvl1pPr>
          </a:lstStyle>
          <a:p>
            <a:fld id="{EB0FBFD3-39E2-447D-8CF4-827F3B7564CC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>
          <a:xfrm>
            <a:off x="4413250" y="6408738"/>
            <a:ext cx="3159125" cy="365125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39631-49CD-487E-A955-9C3740CF1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292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Arial" charset="0"/>
              <a:ea typeface="宋体" charset="-122"/>
            </a:endParaRPr>
          </a:p>
        </p:txBody>
      </p:sp>
      <p:sp>
        <p:nvSpPr>
          <p:cNvPr id="6" name="任意多边形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6 w 5591"/>
              <a:gd name="T3" fmla="*/ 0 h 588"/>
              <a:gd name="T4" fmla="*/ 2147483646 w 5591"/>
              <a:gd name="T5" fmla="*/ 2147483646 h 588"/>
              <a:gd name="T6" fmla="*/ 2147483646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7" name="直角三角形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燕尾形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10" name="燕尾形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11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4013533-DBE1-4103-B40E-C10B93DDF8C6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12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zh-CN" altLang="en-US"/>
              <a:t>中国科学技术大学   近代物理系</a:t>
            </a:r>
            <a:endParaRPr lang="en-US" altLang="zh-CN" dirty="0"/>
          </a:p>
        </p:txBody>
      </p:sp>
      <p:sp>
        <p:nvSpPr>
          <p:cNvPr id="13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B4FF0-5E72-4B05-8317-861D4184A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85553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A25C39-AE1D-4B04-A3CB-CA45EDC2616F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中国科学技术大学   近代物理系</a:t>
            </a:r>
            <a:endParaRPr lang="en-US" altLang="zh-CN" dirty="0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B4FF0-5E72-4B05-8317-861D4184A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519294"/>
      </p:ext>
    </p:extLst>
  </p:cSld>
  <p:clrMapOvr>
    <a:masterClrMapping/>
  </p:clrMapOvr>
  <p:transition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5A3E38-1473-4AA4-BE86-40399F593ACE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中国科学技术大学   近代物理系</a:t>
            </a:r>
            <a:endParaRPr lang="en-US" altLang="zh-CN" dirty="0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B4FF0-5E72-4B05-8317-861D4184A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6857834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燕尾形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5" name="燕尾形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A9B6D418-35D5-4205-BF60-D56657368E1F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39631-49CD-487E-A955-9C3740CF1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7798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ACA171F4-9510-4598-9C7B-831DBF52ECB0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39631-49CD-487E-A955-9C3740CF1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47681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9F308DAC-9B64-4DA3-B5A9-C984C67FFCA9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39631-49CD-487E-A955-9C3740CF1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63993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43DA9939-1EBE-47AD-AE47-C89555A17492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39631-49CD-487E-A955-9C3740CF1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53782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931CA-BB76-4C0F-A733-DE60A3487AE0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3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39631-49CD-487E-A955-9C3740CF1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0773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E986CABB-5521-4D2F-9DEC-634CA812930E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39631-49CD-487E-A955-9C3740CF1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66492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Arial" charset="0"/>
              <a:ea typeface="宋体" charset="-122"/>
            </a:endParaRPr>
          </a:p>
        </p:txBody>
      </p:sp>
      <p:sp>
        <p:nvSpPr>
          <p:cNvPr id="6" name="任意多边形 13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6 w 5591"/>
              <a:gd name="T3" fmla="*/ 0 h 588"/>
              <a:gd name="T4" fmla="*/ 2147483646 w 5591"/>
              <a:gd name="T5" fmla="*/ 2147483646 h 588"/>
              <a:gd name="T6" fmla="*/ 2147483646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直角三角形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燕尾形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10" name="燕尾形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11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B9EB189-FDEE-4977-A0B0-B197E6566996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12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3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39631-49CD-487E-A955-9C3740CF1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2356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357188" y="203200"/>
            <a:ext cx="8229600" cy="796925"/>
          </a:xfrm>
          <a:prstGeom prst="rect">
            <a:avLst/>
          </a:prstGeom>
          <a:noFill/>
        </p:spPr>
        <p:txBody>
          <a:bodyPr vert="horz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1027" name="文本占位符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7072313" y="6408738"/>
            <a:ext cx="157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extLst/>
          </a:lstStyle>
          <a:p>
            <a:fld id="{E5ED75C5-13A7-4493-B074-4B8FF3F5556D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3913188" y="6408738"/>
            <a:ext cx="3159125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extLst/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43839631-49CD-487E-A955-9C3740CF100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42875" y="0"/>
            <a:ext cx="36513" cy="685800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0" y="1071563"/>
            <a:ext cx="9144000" cy="4603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500034" y="6500834"/>
            <a:ext cx="36792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1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60000" dist="60007" dir="5400000" sy="-100000" algn="bl" rotWithShape="0"/>
                </a:effectLst>
              </a:rPr>
              <a:t>University of Science and Technology of China</a:t>
            </a:r>
            <a:endParaRPr lang="zh-CN" altLang="en-US" sz="1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6350" stA="60000" endA="900" endPos="60000" dist="60007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7473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altLang="en-US" sz="4400" b="1" kern="1200" dirty="0">
          <a:solidFill>
            <a:srgbClr val="000066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pitchFamily="34" charset="0"/>
          <a:ea typeface="+mn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Arial" charset="0"/>
          <a:ea typeface="黑体" pitchFamily="49" charset="-122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Arial" charset="0"/>
          <a:ea typeface="黑体" pitchFamily="49" charset="-122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Arial" charset="0"/>
          <a:ea typeface="黑体" pitchFamily="49" charset="-122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Arial" charset="0"/>
          <a:ea typeface="黑体" pitchFamily="49" charset="-122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Lucida Sans Unicode" pitchFamily="34" charset="0"/>
          <a:ea typeface="黑体" pitchFamily="49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Lucida Sans Unicode" pitchFamily="34" charset="0"/>
          <a:ea typeface="黑体" pitchFamily="49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Lucida Sans Unicode" pitchFamily="34" charset="0"/>
          <a:ea typeface="黑体" pitchFamily="49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Lucida Sans Unicode" pitchFamily="34" charset="0"/>
          <a:ea typeface="黑体" pitchFamily="49" charset="-122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lang="zh-CN" altLang="en-US" sz="23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357188" y="203200"/>
            <a:ext cx="8229600" cy="796925"/>
          </a:xfrm>
          <a:prstGeom prst="rect">
            <a:avLst/>
          </a:prstGeom>
          <a:noFill/>
        </p:spPr>
        <p:txBody>
          <a:bodyPr vert="horz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1027" name="文本占位符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7072313" y="6408738"/>
            <a:ext cx="157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extLst/>
          </a:lstStyle>
          <a:p>
            <a:fld id="{F8036A63-04A8-477C-9EB7-6F00D4010DED}" type="datetime1">
              <a:rPr lang="zh-CN" altLang="en-US" smtClean="0"/>
              <a:t>2022/7/25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3913188" y="6408738"/>
            <a:ext cx="3159125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extLst/>
          </a:lstStyle>
          <a:p>
            <a:pPr>
              <a:defRPr/>
            </a:pPr>
            <a:r>
              <a:rPr lang="zh-CN" altLang="en-US"/>
              <a:t>中国科学技术大学   近代物理系</a:t>
            </a:r>
            <a:endParaRPr lang="en-US" altLang="zh-CN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C40B4FF0-5E72-4B05-8317-861D4184A3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42875" y="0"/>
            <a:ext cx="36513" cy="685800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0" y="1071563"/>
            <a:ext cx="9144000" cy="4603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500034" y="6500834"/>
            <a:ext cx="36792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1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60000" dist="60007" dir="5400000" sy="-100000" algn="bl" rotWithShape="0"/>
                </a:effectLst>
              </a:rPr>
              <a:t>University of Science and Technology of China</a:t>
            </a:r>
            <a:endParaRPr lang="zh-CN" altLang="en-US" sz="1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6350" stA="60000" endA="900" endPos="60000" dist="60007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083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random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altLang="en-US" sz="4400" b="1" kern="1200" dirty="0">
          <a:solidFill>
            <a:srgbClr val="000066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pitchFamily="34" charset="0"/>
          <a:ea typeface="+mn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Arial" charset="0"/>
          <a:ea typeface="黑体" pitchFamily="49" charset="-122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Arial" charset="0"/>
          <a:ea typeface="黑体" pitchFamily="49" charset="-122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Arial" charset="0"/>
          <a:ea typeface="黑体" pitchFamily="49" charset="-122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Arial" charset="0"/>
          <a:ea typeface="黑体" pitchFamily="49" charset="-122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Lucida Sans Unicode" pitchFamily="34" charset="0"/>
          <a:ea typeface="黑体" pitchFamily="49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Lucida Sans Unicode" pitchFamily="34" charset="0"/>
          <a:ea typeface="黑体" pitchFamily="49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Lucida Sans Unicode" pitchFamily="34" charset="0"/>
          <a:ea typeface="黑体" pitchFamily="49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Lucida Sans Unicode" pitchFamily="34" charset="0"/>
          <a:ea typeface="黑体" pitchFamily="49" charset="-122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lang="zh-CN" altLang="en-US" sz="23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Visio_Drawing.vsdx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Visio_Drawing1.vsdx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STCF_ROC ASIC Design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357188" y="4500523"/>
            <a:ext cx="8656637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Design based on a self-defined interface and data format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Receives trigger/clock/control from STCF_GBT, and distributes the clock and some configure information to the front-end 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Receives the data from ALPIDE modules, aggregates and reformats the data, sends to STCF_GBT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39631-49CD-487E-A955-9C3740CF100C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88330B5-695B-4E65-AADC-EB032F23F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81FA16B7-885F-4D25-BE26-4E4AA8B970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9107331"/>
              </p:ext>
            </p:extLst>
          </p:nvPr>
        </p:nvGraphicFramePr>
        <p:xfrm>
          <a:off x="1446070" y="1344641"/>
          <a:ext cx="5744440" cy="3069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" name="Visio" r:id="rId4" imgW="10886981" imgH="5810442" progId="Visio.Drawing.15">
                  <p:embed/>
                </p:oleObj>
              </mc:Choice>
              <mc:Fallback>
                <p:oleObj name="Visio" r:id="rId4" imgW="10886981" imgH="5810442" progId="Visio.Drawing.15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6070" y="1344641"/>
                        <a:ext cx="5744440" cy="30694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4597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95C599-0EAC-45E8-8ED2-313B57ED1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STCF_ROC ASIC</a:t>
            </a:r>
            <a:endParaRPr lang="it-IT" altLang="zh-CN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3E5D29C-375B-46ED-8F27-8C1F314FED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02" y="1074927"/>
            <a:ext cx="9216038" cy="1235157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altLang="zh-CN" sz="2400" dirty="0"/>
              <a:t>Use FPGA to simulate MAPS and GBT has all been finished</a:t>
            </a:r>
          </a:p>
          <a:p>
            <a:r>
              <a:rPr lang="en-US" altLang="zh-CN" sz="2400" dirty="0"/>
              <a:t>The joint test of MAPS and STCF ROC ASIC is in progress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40DB214-EBB8-467A-8FC4-195881B60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3300C-797F-D148-A78D-320196FBAF04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8" name="文本框 157">
            <a:extLst>
              <a:ext uri="{FF2B5EF4-FFF2-40B4-BE49-F238E27FC236}">
                <a16:creationId xmlns:a16="http://schemas.microsoft.com/office/drawing/2014/main" id="{8EE2458B-7B26-47D7-97E1-554CE6E2C365}"/>
              </a:ext>
            </a:extLst>
          </p:cNvPr>
          <p:cNvSpPr txBox="1"/>
          <p:nvPr/>
        </p:nvSpPr>
        <p:spPr>
          <a:xfrm>
            <a:off x="727309" y="5802546"/>
            <a:ext cx="37446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FPGA test system of STCF ROC ASIC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C5F07AE-2883-4654-88C3-56C39AEE0526}"/>
              </a:ext>
            </a:extLst>
          </p:cNvPr>
          <p:cNvSpPr txBox="1"/>
          <p:nvPr/>
        </p:nvSpPr>
        <p:spPr>
          <a:xfrm>
            <a:off x="4966252" y="6323092"/>
            <a:ext cx="28182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仿宋" panose="02010609060101010101" pitchFamily="49" charset="-122"/>
                <a:cs typeface="Arial" panose="020B0604020202020204" pitchFamily="34" charset="0"/>
              </a:rPr>
              <a:t>Layout of STCF ROC ASIC 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632AD9E2-B22C-4B09-BDA3-39FB50652B1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922" t="21476" r="19437" b="23006"/>
          <a:stretch/>
        </p:blipFill>
        <p:spPr>
          <a:xfrm>
            <a:off x="5262343" y="2025190"/>
            <a:ext cx="1613592" cy="1546360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7E00337C-43F9-41C7-86C8-C51D46A4942E}"/>
              </a:ext>
            </a:extLst>
          </p:cNvPr>
          <p:cNvSpPr txBox="1"/>
          <p:nvPr/>
        </p:nvSpPr>
        <p:spPr>
          <a:xfrm>
            <a:off x="5163498" y="3680942"/>
            <a:ext cx="20295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sz="1600" dirty="0">
                <a:solidFill>
                  <a:prstClr val="black"/>
                </a:solidFill>
                <a:latin typeface="Arial" panose="020B0604020202020204" pitchFamily="34" charset="0"/>
                <a:ea typeface="仿宋" panose="02010609060101010101" pitchFamily="49" charset="-122"/>
                <a:cs typeface="Arial" panose="020B0604020202020204" pitchFamily="34" charset="0"/>
              </a:rPr>
              <a:t>STCF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仿宋" panose="02010609060101010101" pitchFamily="49" charset="-122"/>
                <a:cs typeface="Arial" panose="020B0604020202020204" pitchFamily="34" charset="0"/>
              </a:rPr>
              <a:t>ROC ASIC v0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7D5F05E6-8DD6-418A-9590-BD060EAE0478}"/>
              </a:ext>
            </a:extLst>
          </p:cNvPr>
          <p:cNvSpPr txBox="1"/>
          <p:nvPr/>
        </p:nvSpPr>
        <p:spPr>
          <a:xfrm>
            <a:off x="7008256" y="2346047"/>
            <a:ext cx="17620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仿宋" panose="02010609060101010101" pitchFamily="49" charset="-122"/>
                <a:cs typeface="Arial" panose="020B0604020202020204" pitchFamily="34" charset="0"/>
              </a:rPr>
              <a:t>CQFP256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仿宋" panose="02010609060101010101" pitchFamily="49" charset="-122"/>
                <a:cs typeface="Arial" panose="020B0604020202020204" pitchFamily="34" charset="0"/>
              </a:rPr>
              <a:t>28 mm × 28 mm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AAB05292-9C7D-415E-930E-6B1A73CAD464}"/>
              </a:ext>
            </a:extLst>
          </p:cNvPr>
          <p:cNvSpPr txBox="1"/>
          <p:nvPr/>
        </p:nvSpPr>
        <p:spPr>
          <a:xfrm>
            <a:off x="6979625" y="4143393"/>
            <a:ext cx="18197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仿宋" panose="02010609060101010101" pitchFamily="49" charset="-122"/>
                <a:cs typeface="Arial" panose="020B0604020202020204" pitchFamily="34" charset="0"/>
              </a:rPr>
              <a:t>130 nm CMOS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仿宋" panose="02010609060101010101" pitchFamily="49" charset="-122"/>
                <a:cs typeface="Arial" panose="020B0604020202020204" pitchFamily="34" charset="0"/>
              </a:rPr>
              <a:t>4.4 mm ×5.7 mm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A9ACED4-1E04-403F-9993-DEE3E4FDF0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4371" y="4146651"/>
            <a:ext cx="1847850" cy="2162175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1B85E33F-FA9D-4238-B4FA-6243C0B6F455}"/>
              </a:ext>
            </a:extLst>
          </p:cNvPr>
          <p:cNvSpPr/>
          <p:nvPr/>
        </p:nvSpPr>
        <p:spPr>
          <a:xfrm>
            <a:off x="7027530" y="4858406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仿宋" panose="02010609060101010101" pitchFamily="49" charset="-122"/>
                <a:cs typeface="Arial" panose="020B0604020202020204" pitchFamily="34" charset="0"/>
              </a:rPr>
              <a:t>FIFO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E597E939-A8DC-4B5C-BFC7-97FF0134AF8A}"/>
              </a:ext>
            </a:extLst>
          </p:cNvPr>
          <p:cNvSpPr/>
          <p:nvPr/>
        </p:nvSpPr>
        <p:spPr>
          <a:xfrm>
            <a:off x="7039242" y="5675045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仿宋" panose="02010609060101010101" pitchFamily="49" charset="-122"/>
                <a:cs typeface="Arial" panose="020B0604020202020204" pitchFamily="34" charset="0"/>
              </a:rPr>
              <a:t>FIFO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ECEF2544-9267-4BDA-B69E-2C0BBC38FA5D}"/>
              </a:ext>
            </a:extLst>
          </p:cNvPr>
          <p:cNvSpPr/>
          <p:nvPr/>
        </p:nvSpPr>
        <p:spPr>
          <a:xfrm>
            <a:off x="7033392" y="5190619"/>
            <a:ext cx="18419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Digital logic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graphicFrame>
        <p:nvGraphicFramePr>
          <p:cNvPr id="9" name="对象 8">
            <a:extLst>
              <a:ext uri="{FF2B5EF4-FFF2-40B4-BE49-F238E27FC236}">
                <a16:creationId xmlns:a16="http://schemas.microsoft.com/office/drawing/2014/main" id="{1347FE4D-1B3A-4E2F-BF71-C73D467DFF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8405926"/>
              </p:ext>
            </p:extLst>
          </p:nvPr>
        </p:nvGraphicFramePr>
        <p:xfrm>
          <a:off x="464851" y="2145502"/>
          <a:ext cx="4602083" cy="3414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Visio" r:id="rId6" imgW="7677212" imgH="5562600" progId="Visio.Drawing.15">
                  <p:embed/>
                </p:oleObj>
              </mc:Choice>
              <mc:Fallback>
                <p:oleObj name="Visio" r:id="rId6" imgW="7677212" imgH="556260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51" y="2145502"/>
                        <a:ext cx="4602083" cy="34144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10456042"/>
      </p:ext>
    </p:extLst>
  </p:cSld>
  <p:clrMapOvr>
    <a:masterClrMapping/>
  </p:clrMapOvr>
  <p:transition>
    <p:random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原理图.pptx" id="{E8D71B01-B3BA-4785-907F-935B6ECE6B42}" vid="{B844B48A-0194-4775-AD0B-786F7B47DBCC}"/>
    </a:ext>
  </a:extLst>
</a:theme>
</file>

<file path=ppt/theme/theme2.xml><?xml version="1.0" encoding="utf-8"?>
<a:theme xmlns:a="http://schemas.openxmlformats.org/drawingml/2006/main" name="主题4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4" id="{5752A5BE-8854-4E8C-A100-ADC60D3A0BEF}" vid="{CFF60CD6-FBB4-40B4-AFE2-C97100B6E7EE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聚合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聚合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聚合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聚合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聚合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6.xml><?xml version="1.0" encoding="utf-8"?>
<a:themeOverride xmlns:a="http://schemas.openxmlformats.org/drawingml/2006/main">
  <a:clrScheme name="聚合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7.xml><?xml version="1.0" encoding="utf-8"?>
<a:themeOverride xmlns:a="http://schemas.openxmlformats.org/drawingml/2006/main">
  <a:clrScheme name="聚合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8.xml><?xml version="1.0" encoding="utf-8"?>
<a:themeOverride xmlns:a="http://schemas.openxmlformats.org/drawingml/2006/main">
  <a:clrScheme name="聚合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77435</TotalTime>
  <Words>119</Words>
  <Application>Microsoft Office PowerPoint</Application>
  <PresentationFormat>全屏显示(4:3)</PresentationFormat>
  <Paragraphs>21</Paragraphs>
  <Slides>2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6" baseType="lpstr">
      <vt:lpstr>等线</vt:lpstr>
      <vt:lpstr>仿宋</vt:lpstr>
      <vt:lpstr>黑体</vt:lpstr>
      <vt:lpstr>宋体</vt:lpstr>
      <vt:lpstr>Arial</vt:lpstr>
      <vt:lpstr>Calibri</vt:lpstr>
      <vt:lpstr>Lucida Sans Unicode</vt:lpstr>
      <vt:lpstr>Verdana</vt:lpstr>
      <vt:lpstr>Wingdings 2</vt:lpstr>
      <vt:lpstr>Wingdings 3</vt:lpstr>
      <vt:lpstr>聚合</vt:lpstr>
      <vt:lpstr>主题4</vt:lpstr>
      <vt:lpstr>Visio</vt:lpstr>
      <vt:lpstr>Microsoft Visio 绘图</vt:lpstr>
      <vt:lpstr>STCF_ROC ASIC Design</vt:lpstr>
      <vt:lpstr>STCF_ROC ASIC</vt:lpstr>
    </vt:vector>
  </TitlesOfParts>
  <Company>jzy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TIADC 硬件系统设计</dc:title>
  <dc:creator>江鲰怡</dc:creator>
  <cp:lastModifiedBy>宋春晓</cp:lastModifiedBy>
  <cp:revision>1002</cp:revision>
  <dcterms:created xsi:type="dcterms:W3CDTF">2016-08-18T02:00:35Z</dcterms:created>
  <dcterms:modified xsi:type="dcterms:W3CDTF">2022-07-25T11:18:28Z</dcterms:modified>
</cp:coreProperties>
</file>