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381" r:id="rId3"/>
    <p:sldId id="311" r:id="rId4"/>
    <p:sldId id="382" r:id="rId5"/>
    <p:sldId id="318" r:id="rId6"/>
    <p:sldId id="383" r:id="rId7"/>
    <p:sldId id="384" r:id="rId8"/>
    <p:sldId id="399" r:id="rId9"/>
    <p:sldId id="385" r:id="rId10"/>
    <p:sldId id="386" r:id="rId11"/>
    <p:sldId id="387" r:id="rId12"/>
    <p:sldId id="388" r:id="rId13"/>
    <p:sldId id="400" r:id="rId14"/>
    <p:sldId id="396" r:id="rId15"/>
    <p:sldId id="389" r:id="rId16"/>
    <p:sldId id="397" r:id="rId17"/>
    <p:sldId id="390" r:id="rId18"/>
    <p:sldId id="398" r:id="rId19"/>
    <p:sldId id="391" r:id="rId20"/>
    <p:sldId id="392" r:id="rId21"/>
    <p:sldId id="395" r:id="rId22"/>
    <p:sldId id="394" r:id="rId23"/>
    <p:sldId id="393" r:id="rId24"/>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me de Andrés Sanchis" initials="CDAS" lastIdx="18" clrIdx="0">
    <p:extLst>
      <p:ext uri="{19B8F6BF-5375-455C-9EA6-DF929625EA0E}">
        <p15:presenceInfo xmlns:p15="http://schemas.microsoft.com/office/powerpoint/2012/main" userId="Carme de Andrés Sanch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FFFF"/>
    <a:srgbClr val="FF0F0F"/>
    <a:srgbClr val="BE4B48"/>
    <a:srgbClr val="01ADE5"/>
    <a:srgbClr val="054190"/>
    <a:srgbClr val="FF9900"/>
    <a:srgbClr val="E3E3E3"/>
    <a:srgbClr val="3F817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937" autoAdjust="0"/>
  </p:normalViewPr>
  <p:slideViewPr>
    <p:cSldViewPr showGuides="1">
      <p:cViewPr varScale="1">
        <p:scale>
          <a:sx n="68" d="100"/>
          <a:sy n="68" d="100"/>
        </p:scale>
        <p:origin x="616" y="5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50" d="100"/>
        <a:sy n="150" d="100"/>
      </p:scale>
      <p:origin x="0" y="0"/>
    </p:cViewPr>
  </p:sorterViewPr>
  <p:notesViewPr>
    <p:cSldViewPr showGuides="1">
      <p:cViewPr varScale="1">
        <p:scale>
          <a:sx n="85" d="100"/>
          <a:sy n="85" d="100"/>
        </p:scale>
        <p:origin x="-3834" y="-96"/>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6363" cy="511731"/>
          </a:xfrm>
          <a:prstGeom prst="rect">
            <a:avLst/>
          </a:prstGeom>
        </p:spPr>
        <p:txBody>
          <a:bodyPr vert="horz" lIns="99043" tIns="49522" rIns="99043" bIns="49522" rtlCol="0"/>
          <a:lstStyle>
            <a:lvl1pPr algn="l">
              <a:defRPr sz="1300"/>
            </a:lvl1pPr>
          </a:lstStyle>
          <a:p>
            <a:endParaRPr lang="en-GB" dirty="0">
              <a:latin typeface="Arial" panose="020B0604020202020204" pitchFamily="34" charset="0"/>
            </a:endParaRPr>
          </a:p>
        </p:txBody>
      </p:sp>
      <p:sp>
        <p:nvSpPr>
          <p:cNvPr id="3" name="Date Placeholder 2"/>
          <p:cNvSpPr>
            <a:spLocks noGrp="1"/>
          </p:cNvSpPr>
          <p:nvPr>
            <p:ph type="dt" sz="quarter" idx="1"/>
          </p:nvPr>
        </p:nvSpPr>
        <p:spPr>
          <a:xfrm>
            <a:off x="4021296" y="1"/>
            <a:ext cx="3076363" cy="511731"/>
          </a:xfrm>
          <a:prstGeom prst="rect">
            <a:avLst/>
          </a:prstGeom>
        </p:spPr>
        <p:txBody>
          <a:bodyPr vert="horz" lIns="99043" tIns="49522" rIns="99043" bIns="49522" rtlCol="0"/>
          <a:lstStyle>
            <a:lvl1pPr algn="r">
              <a:defRPr sz="1300"/>
            </a:lvl1pPr>
          </a:lstStyle>
          <a:p>
            <a:fld id="{15B2C45A-E869-45FE-B529-AF49C0F3C669}" type="datetimeFigureOut">
              <a:rPr lang="en-GB" smtClean="0">
                <a:latin typeface="Arial" panose="020B0604020202020204" pitchFamily="34" charset="0"/>
              </a:rPr>
              <a:pPr/>
              <a:t>01/08/2022</a:t>
            </a:fld>
            <a:endParaRPr lang="en-GB" dirty="0">
              <a:latin typeface="Arial" panose="020B0604020202020204" pitchFamily="34" charset="0"/>
            </a:endParaRPr>
          </a:p>
        </p:txBody>
      </p:sp>
      <p:sp>
        <p:nvSpPr>
          <p:cNvPr id="4" name="Footer Placeholder 3"/>
          <p:cNvSpPr>
            <a:spLocks noGrp="1"/>
          </p:cNvSpPr>
          <p:nvPr>
            <p:ph type="ftr" sz="quarter" idx="2"/>
          </p:nvPr>
        </p:nvSpPr>
        <p:spPr>
          <a:xfrm>
            <a:off x="0" y="9721107"/>
            <a:ext cx="3076363" cy="511731"/>
          </a:xfrm>
          <a:prstGeom prst="rect">
            <a:avLst/>
          </a:prstGeom>
        </p:spPr>
        <p:txBody>
          <a:bodyPr vert="horz" lIns="99043" tIns="49522" rIns="99043" bIns="49522" rtlCol="0" anchor="b"/>
          <a:lstStyle>
            <a:lvl1pPr algn="l">
              <a:defRPr sz="1300"/>
            </a:lvl1pPr>
          </a:lstStyle>
          <a:p>
            <a:endParaRPr lang="en-GB" dirty="0">
              <a:latin typeface="Arial" panose="020B0604020202020204" pitchFamily="34" charset="0"/>
            </a:endParaRPr>
          </a:p>
        </p:txBody>
      </p:sp>
      <p:sp>
        <p:nvSpPr>
          <p:cNvPr id="5" name="Slide Number Placeholder 4"/>
          <p:cNvSpPr>
            <a:spLocks noGrp="1"/>
          </p:cNvSpPr>
          <p:nvPr>
            <p:ph type="sldNum" sz="quarter" idx="3"/>
          </p:nvPr>
        </p:nvSpPr>
        <p:spPr>
          <a:xfrm>
            <a:off x="4021296" y="9721107"/>
            <a:ext cx="3076363" cy="511731"/>
          </a:xfrm>
          <a:prstGeom prst="rect">
            <a:avLst/>
          </a:prstGeom>
        </p:spPr>
        <p:txBody>
          <a:bodyPr vert="horz" lIns="99043" tIns="49522" rIns="99043" bIns="49522" rtlCol="0" anchor="b"/>
          <a:lstStyle>
            <a:lvl1pPr algn="r">
              <a:defRPr sz="1300"/>
            </a:lvl1pPr>
          </a:lstStyle>
          <a:p>
            <a:fld id="{A1166760-0E69-430F-A97F-08802152DB5E}" type="slidenum">
              <a:rPr lang="en-GB" smtClean="0">
                <a:latin typeface="Arial" panose="020B0604020202020204" pitchFamily="34" charset="0"/>
              </a:rPr>
              <a:pPr/>
              <a:t>‹N›</a:t>
            </a:fld>
            <a:endParaRPr lang="en-GB" dirty="0">
              <a:latin typeface="Arial" panose="020B0604020202020204" pitchFamily="34" charset="0"/>
            </a:endParaRPr>
          </a:p>
        </p:txBody>
      </p:sp>
    </p:spTree>
    <p:extLst>
      <p:ext uri="{BB962C8B-B14F-4D97-AF65-F5344CB8AC3E}">
        <p14:creationId xmlns:p14="http://schemas.microsoft.com/office/powerpoint/2010/main" val="2943649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6363" cy="511731"/>
          </a:xfrm>
          <a:prstGeom prst="rect">
            <a:avLst/>
          </a:prstGeom>
        </p:spPr>
        <p:txBody>
          <a:bodyPr vert="horz" lIns="99043" tIns="49522" rIns="99043" bIns="49522" rtlCol="0"/>
          <a:lstStyle>
            <a:lvl1pPr algn="l">
              <a:defRPr sz="13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4021296" y="1"/>
            <a:ext cx="3076363" cy="511731"/>
          </a:xfrm>
          <a:prstGeom prst="rect">
            <a:avLst/>
          </a:prstGeom>
        </p:spPr>
        <p:txBody>
          <a:bodyPr vert="horz" lIns="99043" tIns="49522" rIns="99043" bIns="49522" rtlCol="0"/>
          <a:lstStyle>
            <a:lvl1pPr algn="r">
              <a:defRPr sz="1300">
                <a:latin typeface="Arial" panose="020B0604020202020204" pitchFamily="34" charset="0"/>
              </a:defRPr>
            </a:lvl1pPr>
          </a:lstStyle>
          <a:p>
            <a:fld id="{F93E6C17-F35F-4654-8DE9-B693AC206066}" type="datetimeFigureOut">
              <a:rPr lang="en-GB" smtClean="0"/>
              <a:pPr/>
              <a:t>01/08/2022</a:t>
            </a:fld>
            <a:endParaRPr lang="en-GB"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3" tIns="49522" rIns="99043" bIns="49522" rtlCol="0" anchor="ctr"/>
          <a:lstStyle/>
          <a:p>
            <a:endParaRPr lang="en-GB" dirty="0"/>
          </a:p>
        </p:txBody>
      </p:sp>
      <p:sp>
        <p:nvSpPr>
          <p:cNvPr id="5" name="Notes Placeholder 4"/>
          <p:cNvSpPr>
            <a:spLocks noGrp="1"/>
          </p:cNvSpPr>
          <p:nvPr>
            <p:ph type="body" sz="quarter" idx="3"/>
          </p:nvPr>
        </p:nvSpPr>
        <p:spPr>
          <a:xfrm>
            <a:off x="709930" y="4861444"/>
            <a:ext cx="5679440" cy="4605576"/>
          </a:xfrm>
          <a:prstGeom prst="rect">
            <a:avLst/>
          </a:prstGeom>
        </p:spPr>
        <p:txBody>
          <a:bodyPr vert="horz" lIns="99043" tIns="49522" rIns="99043" bIns="49522"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9721107"/>
            <a:ext cx="3076363" cy="511731"/>
          </a:xfrm>
          <a:prstGeom prst="rect">
            <a:avLst/>
          </a:prstGeom>
        </p:spPr>
        <p:txBody>
          <a:bodyPr vert="horz" lIns="99043" tIns="49522" rIns="99043" bIns="49522" rtlCol="0" anchor="b"/>
          <a:lstStyle>
            <a:lvl1pPr algn="l">
              <a:defRPr sz="13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4021296" y="9721107"/>
            <a:ext cx="3076363" cy="511731"/>
          </a:xfrm>
          <a:prstGeom prst="rect">
            <a:avLst/>
          </a:prstGeom>
        </p:spPr>
        <p:txBody>
          <a:bodyPr vert="horz" lIns="99043" tIns="49522" rIns="99043" bIns="49522" rtlCol="0" anchor="b"/>
          <a:lstStyle>
            <a:lvl1pPr algn="r">
              <a:defRPr sz="1300">
                <a:latin typeface="Arial" panose="020B0604020202020204" pitchFamily="34" charset="0"/>
              </a:defRPr>
            </a:lvl1pPr>
          </a:lstStyle>
          <a:p>
            <a:fld id="{49027E0A-1465-4A40-B1D5-9126D49509FC}" type="slidenum">
              <a:rPr lang="en-GB" smtClean="0"/>
              <a:pPr/>
              <a:t>‹N›</a:t>
            </a:fld>
            <a:endParaRPr lang="en-GB" dirty="0"/>
          </a:p>
        </p:txBody>
      </p:sp>
    </p:spTree>
    <p:extLst>
      <p:ext uri="{BB962C8B-B14F-4D97-AF65-F5344CB8AC3E}">
        <p14:creationId xmlns:p14="http://schemas.microsoft.com/office/powerpoint/2010/main" val="2513348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4</a:t>
            </a:fld>
            <a:endParaRPr lang="en-GB" dirty="0"/>
          </a:p>
        </p:txBody>
      </p:sp>
    </p:spTree>
    <p:extLst>
      <p:ext uri="{BB962C8B-B14F-4D97-AF65-F5344CB8AC3E}">
        <p14:creationId xmlns:p14="http://schemas.microsoft.com/office/powerpoint/2010/main" val="3213567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21</a:t>
            </a:fld>
            <a:endParaRPr lang="en-GB" dirty="0"/>
          </a:p>
        </p:txBody>
      </p:sp>
    </p:spTree>
    <p:extLst>
      <p:ext uri="{BB962C8B-B14F-4D97-AF65-F5344CB8AC3E}">
        <p14:creationId xmlns:p14="http://schemas.microsoft.com/office/powerpoint/2010/main" val="1801656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22</a:t>
            </a:fld>
            <a:endParaRPr lang="en-GB" dirty="0"/>
          </a:p>
        </p:txBody>
      </p:sp>
    </p:spTree>
    <p:extLst>
      <p:ext uri="{BB962C8B-B14F-4D97-AF65-F5344CB8AC3E}">
        <p14:creationId xmlns:p14="http://schemas.microsoft.com/office/powerpoint/2010/main" val="2616275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23</a:t>
            </a:fld>
            <a:endParaRPr lang="en-GB" dirty="0"/>
          </a:p>
        </p:txBody>
      </p:sp>
    </p:spTree>
    <p:extLst>
      <p:ext uri="{BB962C8B-B14F-4D97-AF65-F5344CB8AC3E}">
        <p14:creationId xmlns:p14="http://schemas.microsoft.com/office/powerpoint/2010/main" val="393006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13</a:t>
            </a:fld>
            <a:endParaRPr lang="en-GB" dirty="0"/>
          </a:p>
        </p:txBody>
      </p:sp>
    </p:spTree>
    <p:extLst>
      <p:ext uri="{BB962C8B-B14F-4D97-AF65-F5344CB8AC3E}">
        <p14:creationId xmlns:p14="http://schemas.microsoft.com/office/powerpoint/2010/main" val="3383649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14</a:t>
            </a:fld>
            <a:endParaRPr lang="en-GB" dirty="0"/>
          </a:p>
        </p:txBody>
      </p:sp>
    </p:spTree>
    <p:extLst>
      <p:ext uri="{BB962C8B-B14F-4D97-AF65-F5344CB8AC3E}">
        <p14:creationId xmlns:p14="http://schemas.microsoft.com/office/powerpoint/2010/main" val="3633007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15</a:t>
            </a:fld>
            <a:endParaRPr lang="en-GB" dirty="0"/>
          </a:p>
        </p:txBody>
      </p:sp>
    </p:spTree>
    <p:extLst>
      <p:ext uri="{BB962C8B-B14F-4D97-AF65-F5344CB8AC3E}">
        <p14:creationId xmlns:p14="http://schemas.microsoft.com/office/powerpoint/2010/main" val="15420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16</a:t>
            </a:fld>
            <a:endParaRPr lang="en-GB" dirty="0"/>
          </a:p>
        </p:txBody>
      </p:sp>
    </p:spTree>
    <p:extLst>
      <p:ext uri="{BB962C8B-B14F-4D97-AF65-F5344CB8AC3E}">
        <p14:creationId xmlns:p14="http://schemas.microsoft.com/office/powerpoint/2010/main" val="200324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17</a:t>
            </a:fld>
            <a:endParaRPr lang="en-GB" dirty="0"/>
          </a:p>
        </p:txBody>
      </p:sp>
    </p:spTree>
    <p:extLst>
      <p:ext uri="{BB962C8B-B14F-4D97-AF65-F5344CB8AC3E}">
        <p14:creationId xmlns:p14="http://schemas.microsoft.com/office/powerpoint/2010/main" val="2709384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18</a:t>
            </a:fld>
            <a:endParaRPr lang="en-GB" dirty="0"/>
          </a:p>
        </p:txBody>
      </p:sp>
    </p:spTree>
    <p:extLst>
      <p:ext uri="{BB962C8B-B14F-4D97-AF65-F5344CB8AC3E}">
        <p14:creationId xmlns:p14="http://schemas.microsoft.com/office/powerpoint/2010/main" val="2694919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19</a:t>
            </a:fld>
            <a:endParaRPr lang="en-GB" dirty="0"/>
          </a:p>
        </p:txBody>
      </p:sp>
    </p:spTree>
    <p:extLst>
      <p:ext uri="{BB962C8B-B14F-4D97-AF65-F5344CB8AC3E}">
        <p14:creationId xmlns:p14="http://schemas.microsoft.com/office/powerpoint/2010/main" val="3629544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49027E0A-1465-4A40-B1D5-9126D49509FC}" type="slidenum">
              <a:rPr lang="en-GB" smtClean="0"/>
              <a:pPr/>
              <a:t>20</a:t>
            </a:fld>
            <a:endParaRPr lang="en-GB" dirty="0"/>
          </a:p>
        </p:txBody>
      </p:sp>
    </p:spTree>
    <p:extLst>
      <p:ext uri="{BB962C8B-B14F-4D97-AF65-F5344CB8AC3E}">
        <p14:creationId xmlns:p14="http://schemas.microsoft.com/office/powerpoint/2010/main" val="87007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4" name="Bild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7348"/>
          <a:stretch/>
        </p:blipFill>
        <p:spPr>
          <a:xfrm>
            <a:off x="-1" y="0"/>
            <a:ext cx="12197925" cy="5570706"/>
          </a:xfrm>
          <a:prstGeom prst="rect">
            <a:avLst/>
          </a:prstGeom>
        </p:spPr>
      </p:pic>
      <p:sp>
        <p:nvSpPr>
          <p:cNvPr id="3" name="Rechteck 2"/>
          <p:cNvSpPr/>
          <p:nvPr userDrawn="1"/>
        </p:nvSpPr>
        <p:spPr>
          <a:xfrm>
            <a:off x="3977270" y="5589240"/>
            <a:ext cx="7879370" cy="1477328"/>
          </a:xfrm>
          <a:prstGeom prst="rect">
            <a:avLst/>
          </a:prstGeom>
        </p:spPr>
        <p:txBody>
          <a:bodyPr wrap="square">
            <a:spAutoFit/>
          </a:bodyPr>
          <a:lstStyle/>
          <a:p>
            <a:pPr algn="just">
              <a:lnSpc>
                <a:spcPct val="90000"/>
              </a:lnSpc>
            </a:pPr>
            <a:r>
              <a:rPr lang="en-US" sz="1000" dirty="0"/>
              <a:t>This work has been carried out within the framework of the </a:t>
            </a:r>
            <a:r>
              <a:rPr lang="en-US" sz="1000" dirty="0" err="1"/>
              <a:t>EUROfusion</a:t>
            </a:r>
            <a:r>
              <a:rPr lang="en-US" sz="1000" dirty="0"/>
              <a:t> Consortium, funded by the European Union via the Euratom Research and Training </a:t>
            </a:r>
            <a:r>
              <a:rPr lang="en-US" sz="1000" dirty="0" err="1"/>
              <a:t>Programme</a:t>
            </a:r>
            <a:r>
              <a:rPr lang="en-US" sz="1000" dirty="0"/>
              <a:t> (Grant Agreement No 101052200 — </a:t>
            </a:r>
            <a:r>
              <a:rPr lang="en-US" sz="1000" dirty="0" err="1"/>
              <a:t>EUROfusion</a:t>
            </a:r>
            <a:r>
              <a:rPr lang="en-US" sz="1000" dirty="0"/>
              <a:t>). Views and opinions expressed are however those of the author(s) only and do not necessarily reflect those of the European Union or the European Commission. Neither the European Union nor the European Commission can be held responsible for them.</a:t>
            </a:r>
          </a:p>
          <a:p>
            <a:pPr algn="just">
              <a:lnSpc>
                <a:spcPct val="90000"/>
              </a:lnSpc>
            </a:pPr>
            <a:r>
              <a:rPr lang="en-US" sz="1000" dirty="0"/>
              <a:t>The work leading to this publication has been funded partially by Fusion for Energy under work programs WP2019 and ITER I/O under activity work program AWP2020. This publication reflects the views only of the authors, and Fusion for Energy cannot be held responsible for any use, which may be made of the information contained therein. The views and opinions expressed herein do not necessarily reflect those of the ITER Organization.</a:t>
            </a:r>
            <a:endParaRPr lang="en-GB" sz="1000" dirty="0"/>
          </a:p>
        </p:txBody>
      </p:sp>
      <p:pic>
        <p:nvPicPr>
          <p:cNvPr id="5" name="Grafik 24">
            <a:extLst>
              <a:ext uri="{FF2B5EF4-FFF2-40B4-BE49-F238E27FC236}">
                <a16:creationId xmlns:a16="http://schemas.microsoft.com/office/drawing/2014/main" id="{88F91CDA-0EFC-C75E-5A46-73E92DA117E5}"/>
              </a:ext>
            </a:extLst>
          </p:cNvPr>
          <p:cNvPicPr preferRelativeResize="0">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2711624" y="5589240"/>
            <a:ext cx="997207" cy="656496"/>
          </a:xfrm>
          <a:prstGeom prst="rect">
            <a:avLst/>
          </a:prstGeom>
          <a:noFill/>
          <a:ln>
            <a:noFill/>
          </a:ln>
        </p:spPr>
      </p:pic>
      <p:pic>
        <p:nvPicPr>
          <p:cNvPr id="7" name="Immagine 6">
            <a:extLst>
              <a:ext uri="{FF2B5EF4-FFF2-40B4-BE49-F238E27FC236}">
                <a16:creationId xmlns:a16="http://schemas.microsoft.com/office/drawing/2014/main" id="{2FBB9F51-80A5-F13B-8C3F-6CF4CA6A85D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57178" y="6277440"/>
            <a:ext cx="1220092" cy="580560"/>
          </a:xfrm>
          <a:prstGeom prst="rect">
            <a:avLst/>
          </a:prstGeom>
        </p:spPr>
      </p:pic>
    </p:spTree>
    <p:extLst>
      <p:ext uri="{BB962C8B-B14F-4D97-AF65-F5344CB8AC3E}">
        <p14:creationId xmlns:p14="http://schemas.microsoft.com/office/powerpoint/2010/main" val="1694295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0"/>
            <a:ext cx="12192000" cy="685800"/>
          </a:xfrm>
          <a:prstGeom prst="rect">
            <a:avLst/>
          </a:prstGeom>
          <a:solidFill>
            <a:srgbClr val="01AD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noFill/>
              </a:ln>
              <a:effectLst/>
              <a:latin typeface="+mj-lt"/>
            </a:endParaRPr>
          </a:p>
        </p:txBody>
      </p:sp>
      <p:sp>
        <p:nvSpPr>
          <p:cNvPr id="2" name="Title 1"/>
          <p:cNvSpPr>
            <a:spLocks noGrp="1"/>
          </p:cNvSpPr>
          <p:nvPr>
            <p:ph type="title"/>
          </p:nvPr>
        </p:nvSpPr>
        <p:spPr>
          <a:xfrm>
            <a:off x="609600" y="116632"/>
            <a:ext cx="10058400" cy="457200"/>
          </a:xfrm>
        </p:spPr>
        <p:txBody>
          <a:bodyPr>
            <a:noAutofit/>
          </a:bodyPr>
          <a:lstStyle>
            <a:lvl1pPr algn="l">
              <a:lnSpc>
                <a:spcPts val="2400"/>
              </a:lnSpc>
              <a:defRPr sz="2400" b="0">
                <a:latin typeface="+mn-lt"/>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lstStyle>
            <a:lvl1pPr marL="257175" indent="-257175">
              <a:buFont typeface="Arial" panose="020B0604020202020204" pitchFamily="34" charset="0"/>
              <a:buChar char="•"/>
              <a:defRPr sz="1800">
                <a:latin typeface="+mn-lt"/>
                <a:cs typeface="Arial" panose="020B0604020202020204" pitchFamily="34" charset="0"/>
              </a:defRPr>
            </a:lvl1pPr>
            <a:lvl2pPr marL="557213" indent="-214313">
              <a:buFont typeface="Arial" panose="020B0604020202020204" pitchFamily="34" charset="0"/>
              <a:buChar char="•"/>
              <a:defRPr sz="1500">
                <a:latin typeface="+mn-lt"/>
                <a:cs typeface="Arial" panose="020B0604020202020204" pitchFamily="34" charset="0"/>
              </a:defRPr>
            </a:lvl2pPr>
            <a:lvl3pPr marL="857250" indent="-171450">
              <a:buFont typeface="Arial" panose="020B0604020202020204" pitchFamily="34" charset="0"/>
              <a:buChar char="•"/>
              <a:defRPr sz="135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pic>
        <p:nvPicPr>
          <p:cNvPr id="4" name="Picture 3" descr="EurofusionDisc.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36560" y="116632"/>
            <a:ext cx="466915" cy="465708"/>
          </a:xfrm>
          <a:prstGeom prst="rect">
            <a:avLst/>
          </a:prstGeom>
        </p:spPr>
      </p:pic>
      <p:sp>
        <p:nvSpPr>
          <p:cNvPr id="8" name="Footer Placeholder 7"/>
          <p:cNvSpPr>
            <a:spLocks noGrp="1"/>
          </p:cNvSpPr>
          <p:nvPr>
            <p:ph type="ftr" sz="quarter" idx="11"/>
          </p:nvPr>
        </p:nvSpPr>
        <p:spPr>
          <a:xfrm>
            <a:off x="609600" y="6528386"/>
            <a:ext cx="3470176" cy="329614"/>
          </a:xfrm>
        </p:spPr>
        <p:txBody>
          <a:bodyPr anchor="t"/>
          <a:lstStyle>
            <a:lvl1pPr>
              <a:defRPr sz="1100"/>
            </a:lvl1pPr>
          </a:lstStyle>
          <a:p>
            <a:r>
              <a:rPr lang="fr-FR"/>
              <a:t>A. Author  |  XYZ PB Meeting  |  dd Mth yyyy</a:t>
            </a:r>
            <a:endParaRPr lang="en-GB" dirty="0"/>
          </a:p>
        </p:txBody>
      </p:sp>
      <p:sp>
        <p:nvSpPr>
          <p:cNvPr id="9" name="Slide Number Placeholder 8"/>
          <p:cNvSpPr>
            <a:spLocks noGrp="1"/>
          </p:cNvSpPr>
          <p:nvPr>
            <p:ph type="sldNum" sz="quarter" idx="12"/>
          </p:nvPr>
        </p:nvSpPr>
        <p:spPr>
          <a:xfrm>
            <a:off x="10992544" y="6525344"/>
            <a:ext cx="720080" cy="199174"/>
          </a:xfrm>
        </p:spPr>
        <p:txBody>
          <a:bodyPr anchor="t"/>
          <a:lstStyle>
            <a:lvl1pPr>
              <a:defRPr sz="1100"/>
            </a:lvl1pPr>
          </a:lstStyle>
          <a:p>
            <a:fld id="{6A6D9FA1-99C7-4910-8E32-B85D378B0060}" type="slidenum">
              <a:rPr lang="en-GB" smtClean="0"/>
              <a:pPr/>
              <a:t>‹N›</a:t>
            </a:fld>
            <a:endParaRPr lang="en-GB" dirty="0"/>
          </a:p>
        </p:txBody>
      </p:sp>
      <p:pic>
        <p:nvPicPr>
          <p:cNvPr id="7" name="Immagine 6">
            <a:extLst>
              <a:ext uri="{FF2B5EF4-FFF2-40B4-BE49-F238E27FC236}">
                <a16:creationId xmlns:a16="http://schemas.microsoft.com/office/drawing/2014/main" id="{D158DB36-F1D4-653E-E9B8-8BB872FBCB12}"/>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4333" b="90000" l="4000" r="98000">
                        <a14:foregroundMark x1="34000" y1="37444" x2="34000" y2="37444"/>
                        <a14:foregroundMark x1="39000" y1="32444" x2="39000" y2="32444"/>
                        <a14:foregroundMark x1="39778" y1="30556" x2="39778" y2="30556"/>
                        <a14:foregroundMark x1="40333" y1="39556" x2="40333" y2="39556"/>
                        <a14:foregroundMark x1="44444" y1="38778" x2="47444" y2="38222"/>
                        <a14:foregroundMark x1="37333" y1="45667" x2="22556" y2="42889"/>
                        <a14:foregroundMark x1="17333" y1="41556" x2="15444" y2="30889"/>
                        <a14:foregroundMark x1="11556" y1="42333" x2="19556" y2="16111"/>
                        <a14:foregroundMark x1="4222" y1="25333" x2="17444" y2="13333"/>
                        <a14:foregroundMark x1="17444" y1="13333" x2="43222" y2="7111"/>
                        <a14:foregroundMark x1="43222" y1="7111" x2="57333" y2="8333"/>
                        <a14:foregroundMark x1="57333" y1="8333" x2="78889" y2="22111"/>
                        <a14:foregroundMark x1="78889" y1="22111" x2="86889" y2="34889"/>
                        <a14:foregroundMark x1="86889" y1="34889" x2="91556" y2="53556"/>
                        <a14:foregroundMark x1="91556" y1="53556" x2="83000" y2="72222"/>
                        <a14:foregroundMark x1="83000" y1="72222" x2="55778" y2="84778"/>
                        <a14:foregroundMark x1="55778" y1="84778" x2="38889" y2="82111"/>
                        <a14:foregroundMark x1="38889" y1="82111" x2="19667" y2="71000"/>
                        <a14:foregroundMark x1="19667" y1="71000" x2="4222" y2="25667"/>
                        <a14:foregroundMark x1="4222" y1="25667" x2="4222" y2="25667"/>
                        <a14:foregroundMark x1="98000" y1="50222" x2="98000" y2="50222"/>
                        <a14:foregroundMark x1="51000" y1="4333" x2="51000" y2="4333"/>
                        <a14:foregroundMark x1="32667" y1="38222" x2="32667" y2="38222"/>
                        <a14:foregroundMark x1="34000" y1="38222" x2="34000" y2="38222"/>
                        <a14:foregroundMark x1="25000" y1="47000" x2="67000" y2="20889"/>
                        <a14:foregroundMark x1="67000" y1="20889" x2="80444" y2="31889"/>
                        <a14:foregroundMark x1="80444" y1="31889" x2="79111" y2="62333"/>
                        <a14:foregroundMark x1="79111" y1="62333" x2="63000" y2="71556"/>
                        <a14:foregroundMark x1="63000" y1="71556" x2="31000" y2="66000"/>
                        <a14:foregroundMark x1="31000" y1="66000" x2="21556" y2="45111"/>
                        <a14:foregroundMark x1="21556" y1="45111" x2="25222" y2="36556"/>
                        <a14:foregroundMark x1="45222" y1="22333" x2="31333" y2="35111"/>
                        <a14:foregroundMark x1="31333" y1="35111" x2="51333" y2="68778"/>
                        <a14:foregroundMark x1="51333" y1="68778" x2="76778" y2="50000"/>
                        <a14:foregroundMark x1="76778" y1="50000" x2="50222" y2="24778"/>
                        <a14:foregroundMark x1="50222" y1="24778" x2="40000" y2="20778"/>
                        <a14:foregroundMark x1="72111" y1="32222" x2="56222" y2="26333"/>
                        <a14:foregroundMark x1="56222" y1="26333" x2="33667" y2="59222"/>
                        <a14:foregroundMark x1="33667" y1="59222" x2="65222" y2="45111"/>
                        <a14:foregroundMark x1="65222" y1="45111" x2="67111" y2="36333"/>
                        <a14:foregroundMark x1="37556" y1="21000" x2="29778" y2="41000"/>
                        <a14:foregroundMark x1="29778" y1="41000" x2="62889" y2="57556"/>
                        <a14:foregroundMark x1="62889" y1="57556" x2="79222" y2="37667"/>
                        <a14:foregroundMark x1="79222" y1="37667" x2="79667" y2="36333"/>
                        <a14:foregroundMark x1="81111" y1="51111" x2="52667" y2="24222"/>
                        <a14:foregroundMark x1="52667" y1="24222" x2="37778" y2="38444"/>
                        <a14:foregroundMark x1="37778" y1="38444" x2="50667" y2="39556"/>
                        <a14:foregroundMark x1="73111" y1="57333" x2="73111" y2="57333"/>
                        <a14:foregroundMark x1="73111" y1="58444" x2="73111" y2="58444"/>
                        <a14:foregroundMark x1="68556" y1="62000" x2="68556" y2="62000"/>
                        <a14:foregroundMark x1="68556" y1="62000" x2="68556" y2="62000"/>
                        <a14:foregroundMark x1="19000" y1="48889" x2="37333" y2="61333"/>
                        <a14:foregroundMark x1="37333" y1="61333" x2="78556" y2="61000"/>
                        <a14:foregroundMark x1="78556" y1="61000" x2="55889" y2="45333"/>
                        <a14:foregroundMark x1="55889" y1="45333" x2="9556" y2="45111"/>
                        <a14:foregroundMark x1="9556" y1="45111" x2="6111" y2="48667"/>
                        <a14:foregroundMark x1="25778" y1="34111" x2="25111" y2="53333"/>
                        <a14:foregroundMark x1="25111" y1="53333" x2="55667" y2="73778"/>
                        <a14:foregroundMark x1="55667" y1="73778" x2="78778" y2="62667"/>
                        <a14:foregroundMark x1="78778" y1="62667" x2="78222" y2="43778"/>
                        <a14:foregroundMark x1="78222" y1="43778" x2="59444" y2="24111"/>
                        <a14:foregroundMark x1="59444" y1="24111" x2="33556" y2="30333"/>
                        <a14:foregroundMark x1="33556" y1="30333" x2="25778" y2="39111"/>
                        <a14:foregroundMark x1="42778" y1="20778" x2="26889" y2="33667"/>
                        <a14:foregroundMark x1="26889" y1="33667" x2="23556" y2="73111"/>
                        <a14:foregroundMark x1="23556" y1="73111" x2="67556" y2="73000"/>
                        <a14:foregroundMark x1="67556" y1="73000" x2="85667" y2="48556"/>
                        <a14:foregroundMark x1="85667" y1="48556" x2="77222" y2="24444"/>
                        <a14:foregroundMark x1="77222" y1="24444" x2="49222" y2="17778"/>
                        <a14:foregroundMark x1="49222" y1="17778" x2="39444" y2="19667"/>
                        <a14:foregroundMark x1="70444" y1="28667" x2="70444" y2="28667"/>
                        <a14:foregroundMark x1="67111" y1="24556" x2="67111" y2="24556"/>
                        <a14:foregroundMark x1="65222" y1="24556" x2="65222" y2="24556"/>
                        <a14:foregroundMark x1="67667" y1="24556" x2="67667" y2="24556"/>
                        <a14:foregroundMark x1="69333" y1="26222" x2="69333" y2="26222"/>
                        <a14:foregroundMark x1="36444" y1="32444" x2="36444" y2="32444"/>
                        <a14:foregroundMark x1="36444" y1="33889" x2="36444" y2="33889"/>
                        <a14:foregroundMark x1="36222" y1="34667" x2="36222" y2="34667"/>
                        <a14:foregroundMark x1="28000" y1="52778" x2="28000" y2="52778"/>
                        <a14:foregroundMark x1="28778" y1="52778" x2="28778" y2="52778"/>
                        <a14:foregroundMark x1="28778" y1="52778" x2="28778" y2="51333"/>
                        <a14:foregroundMark x1="28778" y1="50000" x2="28778" y2="50000"/>
                        <a14:foregroundMark x1="33222" y1="64556" x2="33222" y2="64556"/>
                        <a14:foregroundMark x1="33222" y1="64556" x2="33222" y2="64556"/>
                        <a14:foregroundMark x1="32111" y1="63444" x2="31889" y2="62000"/>
                        <a14:foregroundMark x1="30778" y1="60444" x2="30778" y2="60444"/>
                        <a14:foregroundMark x1="29889" y1="59333" x2="29889" y2="59333"/>
                        <a14:foregroundMark x1="58667" y1="67778" x2="58667" y2="67778"/>
                        <a14:foregroundMark x1="58667" y1="67778" x2="58667" y2="67778"/>
                        <a14:foregroundMark x1="58667" y1="67778" x2="58667" y2="67778"/>
                        <a14:foregroundMark x1="59778" y1="67556" x2="59778" y2="67556"/>
                        <a14:foregroundMark x1="58333" y1="67556" x2="54778" y2="68111"/>
                        <a14:foregroundMark x1="54778" y1="68111" x2="54778" y2="68111"/>
                        <a14:foregroundMark x1="55333" y1="39556" x2="55333" y2="38556"/>
                        <a14:foregroundMark x1="55333" y1="37444" x2="55333" y2="36333"/>
                        <a14:foregroundMark x1="57000" y1="39111" x2="57000" y2="39111"/>
                        <a14:foregroundMark x1="57556" y1="35778" x2="54222" y2="43444"/>
                        <a14:foregroundMark x1="63889" y1="51667" x2="60889" y2="55778"/>
                        <a14:backgroundMark x1="5889" y1="7333" x2="5889" y2="7333"/>
                        <a14:backgroundMark x1="94222" y1="9222" x2="94222" y2="9222"/>
                      </a14:backgroundRemoval>
                    </a14:imgEffect>
                  </a14:imgLayer>
                </a14:imgProps>
              </a:ext>
              <a:ext uri="{28A0092B-C50C-407E-A947-70E740481C1C}">
                <a14:useLocalDpi xmlns:a14="http://schemas.microsoft.com/office/drawing/2010/main" val="0"/>
              </a:ext>
            </a:extLst>
          </a:blip>
          <a:stretch>
            <a:fillRect/>
          </a:stretch>
        </p:blipFill>
        <p:spPr>
          <a:xfrm>
            <a:off x="10444254" y="113993"/>
            <a:ext cx="548290" cy="548290"/>
          </a:xfrm>
          <a:prstGeom prst="rect">
            <a:avLst/>
          </a:prstGeom>
        </p:spPr>
      </p:pic>
    </p:spTree>
    <p:extLst>
      <p:ext uri="{BB962C8B-B14F-4D97-AF65-F5344CB8AC3E}">
        <p14:creationId xmlns:p14="http://schemas.microsoft.com/office/powerpoint/2010/main" val="19969751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623392" y="6356353"/>
            <a:ext cx="3860800" cy="365125"/>
          </a:xfrm>
          <a:prstGeom prst="rect">
            <a:avLst/>
          </a:prstGeom>
        </p:spPr>
        <p:txBody>
          <a:bodyPr vert="horz" lIns="91440" tIns="45720" rIns="91440" bIns="45720" rtlCol="0" anchor="ctr"/>
          <a:lstStyle>
            <a:lvl1pPr algn="l">
              <a:defRPr sz="1000">
                <a:solidFill>
                  <a:schemeClr val="tx1">
                    <a:tint val="75000"/>
                  </a:schemeClr>
                </a:solidFill>
                <a:latin typeface="+mn-lt"/>
              </a:defRPr>
            </a:lvl1pPr>
          </a:lstStyle>
          <a:p>
            <a:r>
              <a:rPr lang="fr-FR"/>
              <a:t>A. Author  |  XYZ PB Meeting  |  dd Mth yyyy</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fld id="{6A6D9FA1-99C7-4910-8E32-B85D378B0060}" type="slidenum">
              <a:rPr lang="en-GB" smtClean="0"/>
              <a:pPr/>
              <a:t>‹N›</a:t>
            </a:fld>
            <a:endParaRPr lang="en-GB" dirty="0"/>
          </a:p>
        </p:txBody>
      </p:sp>
    </p:spTree>
    <p:extLst>
      <p:ext uri="{BB962C8B-B14F-4D97-AF65-F5344CB8AC3E}">
        <p14:creationId xmlns:p14="http://schemas.microsoft.com/office/powerpoint/2010/main" val="886642047"/>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jpg"/><Relationship Id="rId7"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0.sv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0.sv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36.sv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0.sv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ctrTitle" idx="4294967295"/>
          </p:nvPr>
        </p:nvSpPr>
        <p:spPr>
          <a:xfrm>
            <a:off x="527381" y="2348880"/>
            <a:ext cx="11329259" cy="1296144"/>
          </a:xfrm>
        </p:spPr>
        <p:txBody>
          <a:bodyPr/>
          <a:lstStyle/>
          <a:p>
            <a:pPr lvl="0" algn="l">
              <a:defRPr sz="1800" b="0"/>
            </a:pPr>
            <a:r>
              <a:rPr lang="en-US" sz="2700" b="1" dirty="0"/>
              <a:t>Assessment of IEEE 1588-based timing system of the ITER Neutral Beam Test Facility</a:t>
            </a:r>
            <a:endParaRPr lang="en-GB" sz="2700" b="1" dirty="0"/>
          </a:p>
        </p:txBody>
      </p:sp>
      <p:sp>
        <p:nvSpPr>
          <p:cNvPr id="4" name="Subtitle 2"/>
          <p:cNvSpPr>
            <a:spLocks noGrp="1"/>
          </p:cNvSpPr>
          <p:nvPr>
            <p:ph type="subTitle" idx="4294967295"/>
          </p:nvPr>
        </p:nvSpPr>
        <p:spPr>
          <a:xfrm>
            <a:off x="479376" y="4205060"/>
            <a:ext cx="11377264" cy="1058751"/>
          </a:xfrm>
        </p:spPr>
        <p:txBody>
          <a:bodyPr wrap="square">
            <a:spAutoFit/>
          </a:bodyPr>
          <a:lstStyle/>
          <a:p>
            <a:pPr marL="0" indent="0">
              <a:spcAft>
                <a:spcPts val="1200"/>
              </a:spcAft>
              <a:buNone/>
            </a:pPr>
            <a:r>
              <a:rPr lang="en-US" dirty="0">
                <a:solidFill>
                  <a:schemeClr val="bg1"/>
                </a:solidFill>
              </a:rPr>
              <a:t>L. Trevisan</a:t>
            </a:r>
          </a:p>
          <a:p>
            <a:pPr marL="0" indent="0">
              <a:spcAft>
                <a:spcPts val="1200"/>
              </a:spcAft>
              <a:buNone/>
            </a:pPr>
            <a:r>
              <a:rPr lang="en-US" dirty="0">
                <a:solidFill>
                  <a:schemeClr val="bg1"/>
                </a:solidFill>
              </a:rPr>
              <a:t>A. </a:t>
            </a:r>
            <a:r>
              <a:rPr lang="en-US" dirty="0" err="1">
                <a:solidFill>
                  <a:schemeClr val="bg1"/>
                </a:solidFill>
              </a:rPr>
              <a:t>Luchetta</a:t>
            </a:r>
            <a:r>
              <a:rPr lang="en-US" dirty="0">
                <a:solidFill>
                  <a:schemeClr val="bg1"/>
                </a:solidFill>
              </a:rPr>
              <a:t>, G. </a:t>
            </a:r>
            <a:r>
              <a:rPr lang="en-US" dirty="0" err="1">
                <a:solidFill>
                  <a:schemeClr val="bg1"/>
                </a:solidFill>
              </a:rPr>
              <a:t>Manduchi</a:t>
            </a:r>
            <a:r>
              <a:rPr lang="en-US" dirty="0">
                <a:solidFill>
                  <a:schemeClr val="bg1"/>
                </a:solidFill>
              </a:rPr>
              <a:t>, C. </a:t>
            </a:r>
            <a:r>
              <a:rPr lang="en-US" dirty="0" err="1">
                <a:solidFill>
                  <a:schemeClr val="bg1"/>
                </a:solidFill>
              </a:rPr>
              <a:t>Taliercio</a:t>
            </a:r>
            <a:r>
              <a:rPr lang="en-US" dirty="0">
                <a:solidFill>
                  <a:schemeClr val="bg1"/>
                </a:solidFill>
              </a:rPr>
              <a:t>, A. </a:t>
            </a:r>
            <a:r>
              <a:rPr lang="en-US" dirty="0" err="1">
                <a:solidFill>
                  <a:schemeClr val="bg1"/>
                </a:solidFill>
              </a:rPr>
              <a:t>Rigoni</a:t>
            </a:r>
            <a:r>
              <a:rPr lang="en-US" dirty="0">
                <a:solidFill>
                  <a:schemeClr val="bg1"/>
                </a:solidFill>
              </a:rPr>
              <a:t>, P. </a:t>
            </a:r>
            <a:r>
              <a:rPr lang="en-US" dirty="0" err="1">
                <a:solidFill>
                  <a:schemeClr val="bg1"/>
                </a:solidFill>
              </a:rPr>
              <a:t>Barbato</a:t>
            </a:r>
            <a:endParaRPr lang="en-US" dirty="0">
              <a:solidFill>
                <a:schemeClr val="bg1"/>
              </a:solidFill>
            </a:endParaRPr>
          </a:p>
        </p:txBody>
      </p:sp>
      <p:sp>
        <p:nvSpPr>
          <p:cNvPr id="11" name="TextBox 10"/>
          <p:cNvSpPr txBox="1"/>
          <p:nvPr/>
        </p:nvSpPr>
        <p:spPr>
          <a:xfrm>
            <a:off x="527381" y="3356992"/>
            <a:ext cx="3957750" cy="369332"/>
          </a:xfrm>
          <a:prstGeom prst="rect">
            <a:avLst/>
          </a:prstGeom>
          <a:noFill/>
        </p:spPr>
        <p:txBody>
          <a:bodyPr wrap="none" rtlCol="0">
            <a:spAutoFit/>
          </a:bodyPr>
          <a:lstStyle/>
          <a:p>
            <a:r>
              <a:rPr lang="en-US" dirty="0">
                <a:latin typeface="+mj-lt"/>
                <a:cs typeface="Arial" panose="020B0604020202020204" pitchFamily="34" charset="0"/>
              </a:rPr>
              <a:t>23rd Virtual IEEE Real Time Conference</a:t>
            </a:r>
            <a:endParaRPr lang="en-GB" dirty="0">
              <a:latin typeface="+mj-lt"/>
              <a:cs typeface="Arial" panose="020B0604020202020204" pitchFamily="34" charset="0"/>
            </a:endParaRPr>
          </a:p>
        </p:txBody>
      </p:sp>
      <p:pic>
        <p:nvPicPr>
          <p:cNvPr id="8" name="Immagine 7">
            <a:extLst>
              <a:ext uri="{FF2B5EF4-FFF2-40B4-BE49-F238E27FC236}">
                <a16:creationId xmlns:a16="http://schemas.microsoft.com/office/drawing/2014/main" id="{A4338721-0B07-802F-9D38-EE47DFED87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64" y="5661248"/>
            <a:ext cx="2289820" cy="1159403"/>
          </a:xfrm>
          <a:prstGeom prst="rect">
            <a:avLst/>
          </a:prstGeom>
        </p:spPr>
      </p:pic>
    </p:spTree>
    <p:extLst>
      <p:ext uri="{BB962C8B-B14F-4D97-AF65-F5344CB8AC3E}">
        <p14:creationId xmlns:p14="http://schemas.microsoft.com/office/powerpoint/2010/main" val="69740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7 – </a:t>
            </a:r>
            <a:r>
              <a:rPr lang="en-GB" dirty="0" err="1"/>
              <a:t>Omnet</a:t>
            </a:r>
            <a:r>
              <a:rPr lang="en-GB" dirty="0"/>
              <a:t>++ Simulation tool</a:t>
            </a:r>
          </a:p>
        </p:txBody>
      </p:sp>
      <p:sp>
        <p:nvSpPr>
          <p:cNvPr id="5" name="Foliennummernplatzhalter 4"/>
          <p:cNvSpPr>
            <a:spLocks noGrp="1"/>
          </p:cNvSpPr>
          <p:nvPr>
            <p:ph type="sldNum" sz="quarter" idx="12"/>
          </p:nvPr>
        </p:nvSpPr>
        <p:spPr/>
        <p:txBody>
          <a:bodyPr/>
          <a:lstStyle/>
          <a:p>
            <a:fld id="{6A6D9FA1-99C7-4910-8E32-B85D378B0060}" type="slidenum">
              <a:rPr lang="en-GB" smtClean="0"/>
              <a:pPr/>
              <a:t>10</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7" name="Shape 48">
            <a:extLst>
              <a:ext uri="{FF2B5EF4-FFF2-40B4-BE49-F238E27FC236}">
                <a16:creationId xmlns:a16="http://schemas.microsoft.com/office/drawing/2014/main" id="{BE68F038-071F-72CE-320B-FC9D544E478B}"/>
              </a:ext>
            </a:extLst>
          </p:cNvPr>
          <p:cNvSpPr txBox="1">
            <a:spLocks/>
          </p:cNvSpPr>
          <p:nvPr/>
        </p:nvSpPr>
        <p:spPr>
          <a:xfrm>
            <a:off x="55636" y="1824331"/>
            <a:ext cx="5896347" cy="4800600"/>
          </a:xfrm>
          <a:prstGeom prst="rect">
            <a:avLst/>
          </a:prstGeom>
        </p:spPr>
        <p:txBody>
          <a:bodyPr vert="horz" wrap="square" lIns="91425" tIns="45700" rIns="91425" bIns="45700" numCol="1" rtlCol="0" anchor="t" anchorCtr="0" compatLnSpc="1">
            <a:prstTxWarp prst="textNoShape">
              <a:avLst/>
            </a:prstTxWarp>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lgn="just"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Open-source discrete event simulator</a:t>
            </a:r>
          </a:p>
          <a:p>
            <a:pPr algn="just" fontAlgn="auto">
              <a:lnSpc>
                <a:spcPct val="80000"/>
              </a:lnSpc>
              <a:spcBef>
                <a:spcPts val="563"/>
              </a:spcBef>
              <a:spcAft>
                <a:spcPts val="0"/>
              </a:spcAft>
              <a:buClr>
                <a:schemeClr val="tx2"/>
              </a:buClr>
              <a:buSzPct val="101000"/>
              <a:buFont typeface="Wingdings" panose="05000000000000000000" pitchFamily="2" charset="2"/>
              <a:buChar char="q"/>
            </a:pPr>
            <a:endParaRPr lang="en-US" sz="22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Based on C++ libraries and frameworks</a:t>
            </a:r>
          </a:p>
          <a:p>
            <a:pPr algn="just" fontAlgn="auto">
              <a:lnSpc>
                <a:spcPct val="80000"/>
              </a:lnSpc>
              <a:spcBef>
                <a:spcPts val="563"/>
              </a:spcBef>
              <a:spcAft>
                <a:spcPts val="0"/>
              </a:spcAft>
              <a:buClr>
                <a:schemeClr val="tx2"/>
              </a:buClr>
              <a:buSzPct val="101000"/>
              <a:buFont typeface="Wingdings" panose="05000000000000000000" pitchFamily="2" charset="2"/>
              <a:buChar char="q"/>
            </a:pPr>
            <a:endParaRPr lang="en-US" sz="22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Modular and highly extensible</a:t>
            </a:r>
          </a:p>
          <a:p>
            <a:pPr algn="just" fontAlgn="auto">
              <a:lnSpc>
                <a:spcPct val="80000"/>
              </a:lnSpc>
              <a:spcBef>
                <a:spcPts val="563"/>
              </a:spcBef>
              <a:spcAft>
                <a:spcPts val="0"/>
              </a:spcAft>
              <a:buClr>
                <a:schemeClr val="tx2"/>
              </a:buClr>
              <a:buSzPct val="101000"/>
              <a:buFont typeface="Wingdings" panose="05000000000000000000" pitchFamily="2" charset="2"/>
              <a:buChar char="q"/>
            </a:pPr>
            <a:endParaRPr lang="en-US" sz="22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“PTP-sim project” to simulate PTP networks</a:t>
            </a:r>
          </a:p>
          <a:p>
            <a:pPr marL="685800" lvl="1" indent="-285750" algn="just" fontAlgn="auto">
              <a:lnSpc>
                <a:spcPct val="80000"/>
              </a:lnSpc>
              <a:spcBef>
                <a:spcPts val="563"/>
              </a:spcBef>
              <a:spcAft>
                <a:spcPts val="0"/>
              </a:spcAft>
              <a:buClr>
                <a:schemeClr val="tx2"/>
              </a:buClr>
              <a:buSzPct val="101000"/>
              <a:buFont typeface="Wingdings" panose="05000000000000000000" pitchFamily="2" charset="2"/>
              <a:buChar char="q"/>
            </a:pPr>
            <a:r>
              <a:rPr lang="en-US" sz="1800" b="1" dirty="0" err="1">
                <a:latin typeface="Calibri" panose="020F0502020204030204" pitchFamily="34" charset="0"/>
                <a:cs typeface="Calibri" panose="020F0502020204030204" pitchFamily="34" charset="0"/>
              </a:rPr>
              <a:t>libPTP</a:t>
            </a:r>
            <a:r>
              <a:rPr lang="en-US" sz="1800" b="1" dirty="0">
                <a:latin typeface="Calibri" panose="020F0502020204030204" pitchFamily="34" charset="0"/>
                <a:cs typeface="Calibri" panose="020F0502020204030204" pitchFamily="34" charset="0"/>
              </a:rPr>
              <a:t> library</a:t>
            </a:r>
          </a:p>
          <a:p>
            <a:pPr marL="685800" lvl="1" indent="-285750" algn="just" fontAlgn="auto">
              <a:lnSpc>
                <a:spcPct val="80000"/>
              </a:lnSpc>
              <a:spcBef>
                <a:spcPts val="563"/>
              </a:spcBef>
              <a:spcAft>
                <a:spcPts val="0"/>
              </a:spcAft>
              <a:buClr>
                <a:schemeClr val="tx2"/>
              </a:buClr>
              <a:buSzPct val="101000"/>
              <a:buFont typeface="Wingdings" panose="05000000000000000000" pitchFamily="2" charset="2"/>
              <a:buChar char="q"/>
            </a:pPr>
            <a:r>
              <a:rPr lang="en-US" sz="1800" b="1" dirty="0" err="1">
                <a:latin typeface="Calibri" panose="020F0502020204030204" pitchFamily="34" charset="0"/>
                <a:cs typeface="Calibri" panose="020F0502020204030204" pitchFamily="34" charset="0"/>
              </a:rPr>
              <a:t>libPLN</a:t>
            </a:r>
            <a:r>
              <a:rPr lang="en-US" sz="1800" b="1" dirty="0">
                <a:latin typeface="Calibri" panose="020F0502020204030204" pitchFamily="34" charset="0"/>
                <a:cs typeface="Calibri" panose="020F0502020204030204" pitchFamily="34" charset="0"/>
              </a:rPr>
              <a:t> library</a:t>
            </a:r>
          </a:p>
        </p:txBody>
      </p:sp>
      <p:pic>
        <p:nvPicPr>
          <p:cNvPr id="9" name="Immagine 8">
            <a:extLst>
              <a:ext uri="{FF2B5EF4-FFF2-40B4-BE49-F238E27FC236}">
                <a16:creationId xmlns:a16="http://schemas.microsoft.com/office/drawing/2014/main" id="{87D1138C-A009-C64F-3218-5468666C27ED}"/>
              </a:ext>
            </a:extLst>
          </p:cNvPr>
          <p:cNvPicPr>
            <a:picLocks noChangeAspect="1"/>
          </p:cNvPicPr>
          <p:nvPr/>
        </p:nvPicPr>
        <p:blipFill>
          <a:blip r:embed="rId2"/>
          <a:stretch>
            <a:fillRect/>
          </a:stretch>
        </p:blipFill>
        <p:spPr>
          <a:xfrm>
            <a:off x="6096000" y="1690245"/>
            <a:ext cx="5616624" cy="3562545"/>
          </a:xfrm>
          <a:prstGeom prst="rect">
            <a:avLst/>
          </a:prstGeom>
        </p:spPr>
      </p:pic>
      <p:sp>
        <p:nvSpPr>
          <p:cNvPr id="13" name="Rectangle 6">
            <a:extLst>
              <a:ext uri="{FF2B5EF4-FFF2-40B4-BE49-F238E27FC236}">
                <a16:creationId xmlns:a16="http://schemas.microsoft.com/office/drawing/2014/main" id="{78024206-55DE-0D50-BD19-620A25E20E32}"/>
              </a:ext>
            </a:extLst>
          </p:cNvPr>
          <p:cNvSpPr/>
          <p:nvPr/>
        </p:nvSpPr>
        <p:spPr bwMode="auto">
          <a:xfrm>
            <a:off x="7608168" y="5252790"/>
            <a:ext cx="1584176" cy="408458"/>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r>
              <a:rPr lang="en-US" sz="2000" i="1" dirty="0">
                <a:solidFill>
                  <a:schemeClr val="tx1"/>
                </a:solidFill>
                <a:latin typeface="Calibri" panose="020F0502020204030204" pitchFamily="34" charset="0"/>
                <a:cs typeface="Calibri" panose="020F0502020204030204" pitchFamily="34" charset="0"/>
              </a:rPr>
              <a:t>PTP-sim flow</a:t>
            </a:r>
          </a:p>
        </p:txBody>
      </p:sp>
    </p:spTree>
    <p:extLst>
      <p:ext uri="{BB962C8B-B14F-4D97-AF65-F5344CB8AC3E}">
        <p14:creationId xmlns:p14="http://schemas.microsoft.com/office/powerpoint/2010/main" val="290644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8 – </a:t>
            </a:r>
            <a:r>
              <a:rPr lang="en-GB" dirty="0" err="1"/>
              <a:t>Omnet</a:t>
            </a:r>
            <a:r>
              <a:rPr lang="en-GB" dirty="0"/>
              <a:t>++ network modelling</a:t>
            </a:r>
          </a:p>
        </p:txBody>
      </p:sp>
      <p:sp>
        <p:nvSpPr>
          <p:cNvPr id="5" name="Foliennummernplatzhalter 4"/>
          <p:cNvSpPr>
            <a:spLocks noGrp="1"/>
          </p:cNvSpPr>
          <p:nvPr>
            <p:ph type="sldNum" sz="quarter" idx="12"/>
          </p:nvPr>
        </p:nvSpPr>
        <p:spPr/>
        <p:txBody>
          <a:bodyPr/>
          <a:lstStyle/>
          <a:p>
            <a:fld id="{6A6D9FA1-99C7-4910-8E32-B85D378B0060}" type="slidenum">
              <a:rPr lang="en-GB" smtClean="0"/>
              <a:pPr/>
              <a:t>11</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6" name="Immagine 5">
            <a:extLst>
              <a:ext uri="{FF2B5EF4-FFF2-40B4-BE49-F238E27FC236}">
                <a16:creationId xmlns:a16="http://schemas.microsoft.com/office/drawing/2014/main" id="{8F65358F-E1E0-1603-B596-14485881D9EA}"/>
              </a:ext>
            </a:extLst>
          </p:cNvPr>
          <p:cNvPicPr>
            <a:picLocks noChangeAspect="1"/>
          </p:cNvPicPr>
          <p:nvPr/>
        </p:nvPicPr>
        <p:blipFill>
          <a:blip r:embed="rId2"/>
          <a:stretch>
            <a:fillRect/>
          </a:stretch>
        </p:blipFill>
        <p:spPr>
          <a:xfrm>
            <a:off x="1610124" y="875296"/>
            <a:ext cx="8971752" cy="4191000"/>
          </a:xfrm>
          <a:prstGeom prst="rect">
            <a:avLst/>
          </a:prstGeom>
        </p:spPr>
      </p:pic>
      <p:sp>
        <p:nvSpPr>
          <p:cNvPr id="10" name="Rectangle 6">
            <a:extLst>
              <a:ext uri="{FF2B5EF4-FFF2-40B4-BE49-F238E27FC236}">
                <a16:creationId xmlns:a16="http://schemas.microsoft.com/office/drawing/2014/main" id="{2ED13B5F-135B-B4E5-F4B6-8567AB5CCF22}"/>
              </a:ext>
            </a:extLst>
          </p:cNvPr>
          <p:cNvSpPr/>
          <p:nvPr/>
        </p:nvSpPr>
        <p:spPr bwMode="auto">
          <a:xfrm>
            <a:off x="3810000" y="5177260"/>
            <a:ext cx="4572000" cy="381000"/>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algn="ctr"/>
            <a:r>
              <a:rPr lang="en-US" sz="2000" i="1" dirty="0" err="1">
                <a:solidFill>
                  <a:schemeClr val="tx1"/>
                </a:solidFill>
                <a:latin typeface="Calibri" panose="020F0502020204030204" pitchFamily="34" charset="0"/>
                <a:cs typeface="Calibri" panose="020F0502020204030204" pitchFamily="34" charset="0"/>
              </a:rPr>
              <a:t>Omnet</a:t>
            </a:r>
            <a:r>
              <a:rPr lang="en-US" sz="2000" i="1" dirty="0">
                <a:solidFill>
                  <a:schemeClr val="tx1"/>
                </a:solidFill>
                <a:latin typeface="Calibri" panose="020F0502020204030204" pitchFamily="34" charset="0"/>
                <a:cs typeface="Calibri" panose="020F0502020204030204" pitchFamily="34" charset="0"/>
              </a:rPr>
              <a:t>++ test simulation</a:t>
            </a:r>
          </a:p>
        </p:txBody>
      </p:sp>
    </p:spTree>
    <p:extLst>
      <p:ext uri="{BB962C8B-B14F-4D97-AF65-F5344CB8AC3E}">
        <p14:creationId xmlns:p14="http://schemas.microsoft.com/office/powerpoint/2010/main" val="3383732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9 – Hardware apparatus</a:t>
            </a:r>
          </a:p>
        </p:txBody>
      </p:sp>
      <p:sp>
        <p:nvSpPr>
          <p:cNvPr id="5" name="Foliennummernplatzhalter 4"/>
          <p:cNvSpPr>
            <a:spLocks noGrp="1"/>
          </p:cNvSpPr>
          <p:nvPr>
            <p:ph type="sldNum" sz="quarter" idx="12"/>
          </p:nvPr>
        </p:nvSpPr>
        <p:spPr/>
        <p:txBody>
          <a:bodyPr/>
          <a:lstStyle/>
          <a:p>
            <a:fld id="{6A6D9FA1-99C7-4910-8E32-B85D378B0060}" type="slidenum">
              <a:rPr lang="en-GB" smtClean="0"/>
              <a:pPr/>
              <a:t>12</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7" name="Immagine 6">
            <a:extLst>
              <a:ext uri="{FF2B5EF4-FFF2-40B4-BE49-F238E27FC236}">
                <a16:creationId xmlns:a16="http://schemas.microsoft.com/office/drawing/2014/main" id="{664D8FD2-C6F4-9396-3598-A8179E5B9B0D}"/>
              </a:ext>
            </a:extLst>
          </p:cNvPr>
          <p:cNvPicPr>
            <a:picLocks noChangeAspect="1"/>
          </p:cNvPicPr>
          <p:nvPr/>
        </p:nvPicPr>
        <p:blipFill>
          <a:blip r:embed="rId2"/>
          <a:stretch>
            <a:fillRect/>
          </a:stretch>
        </p:blipFill>
        <p:spPr>
          <a:xfrm>
            <a:off x="335360" y="1954345"/>
            <a:ext cx="3061554" cy="2014343"/>
          </a:xfrm>
          <a:prstGeom prst="rect">
            <a:avLst/>
          </a:prstGeom>
        </p:spPr>
      </p:pic>
      <p:pic>
        <p:nvPicPr>
          <p:cNvPr id="9" name="Immagine 8">
            <a:extLst>
              <a:ext uri="{FF2B5EF4-FFF2-40B4-BE49-F238E27FC236}">
                <a16:creationId xmlns:a16="http://schemas.microsoft.com/office/drawing/2014/main" id="{385FD6C9-1910-A34B-B6DC-F5FA534C474C}"/>
              </a:ext>
            </a:extLst>
          </p:cNvPr>
          <p:cNvPicPr>
            <a:picLocks noChangeAspect="1"/>
          </p:cNvPicPr>
          <p:nvPr/>
        </p:nvPicPr>
        <p:blipFill>
          <a:blip r:embed="rId2"/>
          <a:stretch>
            <a:fillRect/>
          </a:stretch>
        </p:blipFill>
        <p:spPr>
          <a:xfrm>
            <a:off x="2697560" y="1952865"/>
            <a:ext cx="3061554" cy="2014343"/>
          </a:xfrm>
          <a:prstGeom prst="rect">
            <a:avLst/>
          </a:prstGeom>
        </p:spPr>
      </p:pic>
      <p:pic>
        <p:nvPicPr>
          <p:cNvPr id="13" name="Immagine 12">
            <a:extLst>
              <a:ext uri="{FF2B5EF4-FFF2-40B4-BE49-F238E27FC236}">
                <a16:creationId xmlns:a16="http://schemas.microsoft.com/office/drawing/2014/main" id="{98231671-879B-E9BC-4C64-6C59FCBEB242}"/>
              </a:ext>
            </a:extLst>
          </p:cNvPr>
          <p:cNvPicPr>
            <a:picLocks noChangeAspect="1"/>
          </p:cNvPicPr>
          <p:nvPr/>
        </p:nvPicPr>
        <p:blipFill>
          <a:blip r:embed="rId3"/>
          <a:stretch>
            <a:fillRect/>
          </a:stretch>
        </p:blipFill>
        <p:spPr>
          <a:xfrm>
            <a:off x="335360" y="1088772"/>
            <a:ext cx="4392314" cy="838200"/>
          </a:xfrm>
          <a:prstGeom prst="rect">
            <a:avLst/>
          </a:prstGeom>
        </p:spPr>
      </p:pic>
      <p:pic>
        <p:nvPicPr>
          <p:cNvPr id="15" name="Immagine 14">
            <a:extLst>
              <a:ext uri="{FF2B5EF4-FFF2-40B4-BE49-F238E27FC236}">
                <a16:creationId xmlns:a16="http://schemas.microsoft.com/office/drawing/2014/main" id="{79671315-6445-CB31-303B-CFD8496984FB}"/>
              </a:ext>
            </a:extLst>
          </p:cNvPr>
          <p:cNvPicPr>
            <a:picLocks noChangeAspect="1"/>
          </p:cNvPicPr>
          <p:nvPr/>
        </p:nvPicPr>
        <p:blipFill>
          <a:blip r:embed="rId4"/>
          <a:stretch>
            <a:fillRect/>
          </a:stretch>
        </p:blipFill>
        <p:spPr>
          <a:xfrm>
            <a:off x="530605" y="3996061"/>
            <a:ext cx="2154378" cy="2014343"/>
          </a:xfrm>
          <a:prstGeom prst="rect">
            <a:avLst/>
          </a:prstGeom>
        </p:spPr>
      </p:pic>
      <p:pic>
        <p:nvPicPr>
          <p:cNvPr id="17" name="Immagine 16">
            <a:extLst>
              <a:ext uri="{FF2B5EF4-FFF2-40B4-BE49-F238E27FC236}">
                <a16:creationId xmlns:a16="http://schemas.microsoft.com/office/drawing/2014/main" id="{9C220CDC-F071-4883-BE52-3A3C6A3B8A70}"/>
              </a:ext>
            </a:extLst>
          </p:cNvPr>
          <p:cNvPicPr>
            <a:picLocks noChangeAspect="1"/>
          </p:cNvPicPr>
          <p:nvPr/>
        </p:nvPicPr>
        <p:blipFill>
          <a:blip r:embed="rId4"/>
          <a:stretch>
            <a:fillRect/>
          </a:stretch>
        </p:blipFill>
        <p:spPr>
          <a:xfrm>
            <a:off x="3002360" y="3991029"/>
            <a:ext cx="2154378" cy="2014343"/>
          </a:xfrm>
          <a:prstGeom prst="rect">
            <a:avLst/>
          </a:prstGeom>
        </p:spPr>
      </p:pic>
      <p:sp>
        <p:nvSpPr>
          <p:cNvPr id="19" name="Shape 48">
            <a:extLst>
              <a:ext uri="{FF2B5EF4-FFF2-40B4-BE49-F238E27FC236}">
                <a16:creationId xmlns:a16="http://schemas.microsoft.com/office/drawing/2014/main" id="{B4336712-7EAC-E5D1-1DCD-113A3C772EBF}"/>
              </a:ext>
            </a:extLst>
          </p:cNvPr>
          <p:cNvSpPr txBox="1">
            <a:spLocks/>
          </p:cNvSpPr>
          <p:nvPr/>
        </p:nvSpPr>
        <p:spPr bwMode="auto">
          <a:xfrm>
            <a:off x="5593160" y="1355472"/>
            <a:ext cx="4392314" cy="342900"/>
          </a:xfrm>
          <a:prstGeom prst="rect">
            <a:avLst/>
          </a:prstGeom>
          <a:noFill/>
          <a:ln w="9525">
            <a:noFill/>
            <a:miter lim="800000"/>
            <a:headEnd/>
            <a:tailEnd/>
          </a:ln>
        </p:spPr>
        <p:txBody>
          <a:bodyPr vert="horz" wrap="square" lIns="91425" tIns="45700" rIns="91425" bIns="4570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marL="0" indent="0" algn="just" eaLnBrk="1" hangingPunct="1">
              <a:lnSpc>
                <a:spcPct val="80000"/>
              </a:lnSpc>
              <a:spcBef>
                <a:spcPts val="563"/>
              </a:spcBef>
              <a:buClr>
                <a:schemeClr val="bg2">
                  <a:lumMod val="75000"/>
                </a:schemeClr>
              </a:buClr>
              <a:buSzPct val="101000"/>
              <a:buNone/>
            </a:pPr>
            <a:r>
              <a:rPr lang="en-US" sz="2200" b="1" kern="0" dirty="0">
                <a:latin typeface="Calibri" panose="020F0502020204030204" pitchFamily="34" charset="0"/>
                <a:cs typeface="Calibri" panose="020F0502020204030204" pitchFamily="34" charset="0"/>
              </a:rPr>
              <a:t>1 GMC: </a:t>
            </a:r>
            <a:r>
              <a:rPr lang="en-US" sz="2200" b="1" kern="0" dirty="0" err="1">
                <a:latin typeface="Calibri" panose="020F0502020204030204" pitchFamily="34" charset="0"/>
                <a:cs typeface="Calibri" panose="020F0502020204030204" pitchFamily="34" charset="0"/>
              </a:rPr>
              <a:t>Meinberg</a:t>
            </a:r>
            <a:r>
              <a:rPr lang="en-US" sz="2200" b="1" kern="0" dirty="0">
                <a:latin typeface="Calibri" panose="020F0502020204030204" pitchFamily="34" charset="0"/>
                <a:cs typeface="Calibri" panose="020F0502020204030204" pitchFamily="34" charset="0"/>
              </a:rPr>
              <a:t> </a:t>
            </a:r>
            <a:r>
              <a:rPr lang="en-US" sz="2200" b="1" kern="0" dirty="0" err="1">
                <a:latin typeface="Calibri" panose="020F0502020204030204" pitchFamily="34" charset="0"/>
                <a:cs typeface="Calibri" panose="020F0502020204030204" pitchFamily="34" charset="0"/>
              </a:rPr>
              <a:t>Mycrosync</a:t>
            </a:r>
            <a:r>
              <a:rPr lang="en-US" sz="2200" b="1" kern="0" dirty="0">
                <a:latin typeface="Calibri" panose="020F0502020204030204" pitchFamily="34" charset="0"/>
                <a:cs typeface="Calibri" panose="020F0502020204030204" pitchFamily="34" charset="0"/>
              </a:rPr>
              <a:t> RX201</a:t>
            </a:r>
          </a:p>
        </p:txBody>
      </p:sp>
      <p:sp>
        <p:nvSpPr>
          <p:cNvPr id="21" name="Shape 48">
            <a:extLst>
              <a:ext uri="{FF2B5EF4-FFF2-40B4-BE49-F238E27FC236}">
                <a16:creationId xmlns:a16="http://schemas.microsoft.com/office/drawing/2014/main" id="{332A04D8-8BF3-1B9E-8E36-1729E07CAE8E}"/>
              </a:ext>
            </a:extLst>
          </p:cNvPr>
          <p:cNvSpPr txBox="1">
            <a:spLocks/>
          </p:cNvSpPr>
          <p:nvPr/>
        </p:nvSpPr>
        <p:spPr bwMode="auto">
          <a:xfrm>
            <a:off x="5593160" y="2788586"/>
            <a:ext cx="4319264" cy="342900"/>
          </a:xfrm>
          <a:prstGeom prst="rect">
            <a:avLst/>
          </a:prstGeom>
          <a:noFill/>
          <a:ln w="9525">
            <a:noFill/>
            <a:miter lim="800000"/>
            <a:headEnd/>
            <a:tailEnd/>
          </a:ln>
        </p:spPr>
        <p:txBody>
          <a:bodyPr vert="horz" wrap="square" lIns="91425" tIns="45700" rIns="91425" bIns="4570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marL="0" indent="0" algn="just" eaLnBrk="1" hangingPunct="1">
              <a:lnSpc>
                <a:spcPct val="80000"/>
              </a:lnSpc>
              <a:spcBef>
                <a:spcPts val="563"/>
              </a:spcBef>
              <a:buClr>
                <a:schemeClr val="bg2">
                  <a:lumMod val="75000"/>
                </a:schemeClr>
              </a:buClr>
              <a:buSzPct val="101000"/>
              <a:buNone/>
            </a:pPr>
            <a:r>
              <a:rPr lang="en-US" sz="2200" b="1" kern="0" dirty="0">
                <a:latin typeface="Calibri" panose="020F0502020204030204" pitchFamily="34" charset="0"/>
                <a:cs typeface="Calibri" panose="020F0502020204030204" pitchFamily="34" charset="0"/>
              </a:rPr>
              <a:t>2 switches: </a:t>
            </a:r>
            <a:r>
              <a:rPr lang="en-US" sz="2200" b="1" kern="0" dirty="0" err="1">
                <a:latin typeface="Calibri" panose="020F0502020204030204" pitchFamily="34" charset="0"/>
                <a:cs typeface="Calibri" panose="020F0502020204030204" pitchFamily="34" charset="0"/>
              </a:rPr>
              <a:t>Kyland</a:t>
            </a:r>
            <a:r>
              <a:rPr lang="en-US" sz="2200" b="1" kern="0" dirty="0">
                <a:latin typeface="Calibri" panose="020F0502020204030204" pitchFamily="34" charset="0"/>
                <a:cs typeface="Calibri" panose="020F0502020204030204" pitchFamily="34" charset="0"/>
              </a:rPr>
              <a:t> SICOM 3000A</a:t>
            </a:r>
          </a:p>
        </p:txBody>
      </p:sp>
      <p:sp>
        <p:nvSpPr>
          <p:cNvPr id="23" name="Shape 48">
            <a:extLst>
              <a:ext uri="{FF2B5EF4-FFF2-40B4-BE49-F238E27FC236}">
                <a16:creationId xmlns:a16="http://schemas.microsoft.com/office/drawing/2014/main" id="{973A15FA-2F41-086A-0802-D72A11D17032}"/>
              </a:ext>
            </a:extLst>
          </p:cNvPr>
          <p:cNvSpPr txBox="1">
            <a:spLocks/>
          </p:cNvSpPr>
          <p:nvPr/>
        </p:nvSpPr>
        <p:spPr bwMode="auto">
          <a:xfrm>
            <a:off x="5593160" y="4655300"/>
            <a:ext cx="3657600" cy="342900"/>
          </a:xfrm>
          <a:prstGeom prst="rect">
            <a:avLst/>
          </a:prstGeom>
          <a:noFill/>
          <a:ln w="9525">
            <a:noFill/>
            <a:miter lim="800000"/>
            <a:headEnd/>
            <a:tailEnd/>
          </a:ln>
        </p:spPr>
        <p:txBody>
          <a:bodyPr vert="horz" wrap="square" lIns="91425" tIns="45700" rIns="91425" bIns="4570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marL="0" indent="0" algn="just" eaLnBrk="1" hangingPunct="1">
              <a:lnSpc>
                <a:spcPct val="80000"/>
              </a:lnSpc>
              <a:spcBef>
                <a:spcPts val="563"/>
              </a:spcBef>
              <a:buClr>
                <a:schemeClr val="bg2">
                  <a:lumMod val="75000"/>
                </a:schemeClr>
              </a:buClr>
              <a:buSzPct val="101000"/>
              <a:buNone/>
            </a:pPr>
            <a:r>
              <a:rPr lang="en-US" sz="2200" b="1" kern="0" dirty="0">
                <a:latin typeface="Calibri" panose="020F0502020204030204" pitchFamily="34" charset="0"/>
                <a:cs typeface="Calibri" panose="020F0502020204030204" pitchFamily="34" charset="0"/>
              </a:rPr>
              <a:t>2 slaves: NI PXI-6683H</a:t>
            </a:r>
          </a:p>
        </p:txBody>
      </p:sp>
    </p:spTree>
    <p:extLst>
      <p:ext uri="{BB962C8B-B14F-4D97-AF65-F5344CB8AC3E}">
        <p14:creationId xmlns:p14="http://schemas.microsoft.com/office/powerpoint/2010/main" val="3261643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9 – Hardware apparatus: GMC time</a:t>
            </a:r>
          </a:p>
        </p:txBody>
      </p:sp>
      <p:sp>
        <p:nvSpPr>
          <p:cNvPr id="5" name="Foliennummernplatzhalter 4"/>
          <p:cNvSpPr>
            <a:spLocks noGrp="1"/>
          </p:cNvSpPr>
          <p:nvPr>
            <p:ph type="sldNum" sz="quarter" idx="12"/>
          </p:nvPr>
        </p:nvSpPr>
        <p:spPr/>
        <p:txBody>
          <a:bodyPr/>
          <a:lstStyle/>
          <a:p>
            <a:fld id="{6A6D9FA1-99C7-4910-8E32-B85D378B0060}" type="slidenum">
              <a:rPr lang="en-GB" smtClean="0"/>
              <a:pPr/>
              <a:t>13</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6" name="Immagine 5">
            <a:extLst>
              <a:ext uri="{FF2B5EF4-FFF2-40B4-BE49-F238E27FC236}">
                <a16:creationId xmlns:a16="http://schemas.microsoft.com/office/drawing/2014/main" id="{32637BDE-B2A9-F1A5-65BC-D85B76B888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943126">
            <a:off x="8965729" y="1045337"/>
            <a:ext cx="1974586" cy="1974586"/>
          </a:xfrm>
          <a:prstGeom prst="rect">
            <a:avLst/>
          </a:prstGeom>
        </p:spPr>
      </p:pic>
      <p:pic>
        <p:nvPicPr>
          <p:cNvPr id="10" name="Immagine 9">
            <a:extLst>
              <a:ext uri="{FF2B5EF4-FFF2-40B4-BE49-F238E27FC236}">
                <a16:creationId xmlns:a16="http://schemas.microsoft.com/office/drawing/2014/main" id="{5B25C3AE-6BCC-EE7F-2C7F-D6C05C352553}"/>
              </a:ext>
            </a:extLst>
          </p:cNvPr>
          <p:cNvPicPr>
            <a:picLocks noChangeAspect="1"/>
          </p:cNvPicPr>
          <p:nvPr/>
        </p:nvPicPr>
        <p:blipFill>
          <a:blip r:embed="rId4"/>
          <a:stretch>
            <a:fillRect/>
          </a:stretch>
        </p:blipFill>
        <p:spPr>
          <a:xfrm>
            <a:off x="476250" y="4953328"/>
            <a:ext cx="1823955" cy="190500"/>
          </a:xfrm>
          <a:prstGeom prst="rect">
            <a:avLst/>
          </a:prstGeom>
        </p:spPr>
      </p:pic>
      <p:pic>
        <p:nvPicPr>
          <p:cNvPr id="14" name="Immagine 13">
            <a:extLst>
              <a:ext uri="{FF2B5EF4-FFF2-40B4-BE49-F238E27FC236}">
                <a16:creationId xmlns:a16="http://schemas.microsoft.com/office/drawing/2014/main" id="{27FAFCFD-2E2F-ED49-849D-E1EE41CC5320}"/>
              </a:ext>
            </a:extLst>
          </p:cNvPr>
          <p:cNvPicPr>
            <a:picLocks noChangeAspect="1"/>
          </p:cNvPicPr>
          <p:nvPr/>
        </p:nvPicPr>
        <p:blipFill>
          <a:blip r:embed="rId4"/>
          <a:stretch>
            <a:fillRect/>
          </a:stretch>
        </p:blipFill>
        <p:spPr>
          <a:xfrm>
            <a:off x="2300205" y="4953328"/>
            <a:ext cx="447675" cy="190500"/>
          </a:xfrm>
          <a:prstGeom prst="rect">
            <a:avLst/>
          </a:prstGeom>
        </p:spPr>
      </p:pic>
      <p:pic>
        <p:nvPicPr>
          <p:cNvPr id="18" name="Immagine 17">
            <a:extLst>
              <a:ext uri="{FF2B5EF4-FFF2-40B4-BE49-F238E27FC236}">
                <a16:creationId xmlns:a16="http://schemas.microsoft.com/office/drawing/2014/main" id="{6B94CE4F-B9DC-F6ED-BC33-0F26BB31D47B}"/>
              </a:ext>
            </a:extLst>
          </p:cNvPr>
          <p:cNvPicPr>
            <a:picLocks noChangeAspect="1"/>
          </p:cNvPicPr>
          <p:nvPr/>
        </p:nvPicPr>
        <p:blipFill>
          <a:blip r:embed="rId4"/>
          <a:stretch>
            <a:fillRect/>
          </a:stretch>
        </p:blipFill>
        <p:spPr>
          <a:xfrm>
            <a:off x="2743912" y="4953328"/>
            <a:ext cx="447675" cy="190500"/>
          </a:xfrm>
          <a:prstGeom prst="rect">
            <a:avLst/>
          </a:prstGeom>
        </p:spPr>
      </p:pic>
      <p:pic>
        <p:nvPicPr>
          <p:cNvPr id="22" name="Immagine 21">
            <a:extLst>
              <a:ext uri="{FF2B5EF4-FFF2-40B4-BE49-F238E27FC236}">
                <a16:creationId xmlns:a16="http://schemas.microsoft.com/office/drawing/2014/main" id="{4BA9DB6E-559D-5EF1-3F6A-90E89970A176}"/>
              </a:ext>
            </a:extLst>
          </p:cNvPr>
          <p:cNvPicPr>
            <a:picLocks noChangeAspect="1"/>
          </p:cNvPicPr>
          <p:nvPr/>
        </p:nvPicPr>
        <p:blipFill>
          <a:blip r:embed="rId4"/>
          <a:stretch>
            <a:fillRect/>
          </a:stretch>
        </p:blipFill>
        <p:spPr>
          <a:xfrm>
            <a:off x="3191587" y="4953328"/>
            <a:ext cx="447675" cy="190500"/>
          </a:xfrm>
          <a:prstGeom prst="rect">
            <a:avLst/>
          </a:prstGeom>
        </p:spPr>
      </p:pic>
      <p:pic>
        <p:nvPicPr>
          <p:cNvPr id="25" name="Immagine 24">
            <a:extLst>
              <a:ext uri="{FF2B5EF4-FFF2-40B4-BE49-F238E27FC236}">
                <a16:creationId xmlns:a16="http://schemas.microsoft.com/office/drawing/2014/main" id="{28B76ECE-EDAD-EC65-1B30-C298D32128FA}"/>
              </a:ext>
            </a:extLst>
          </p:cNvPr>
          <p:cNvPicPr>
            <a:picLocks noChangeAspect="1"/>
          </p:cNvPicPr>
          <p:nvPr/>
        </p:nvPicPr>
        <p:blipFill>
          <a:blip r:embed="rId4"/>
          <a:stretch>
            <a:fillRect/>
          </a:stretch>
        </p:blipFill>
        <p:spPr>
          <a:xfrm>
            <a:off x="3635294" y="4953328"/>
            <a:ext cx="447675" cy="190500"/>
          </a:xfrm>
          <a:prstGeom prst="rect">
            <a:avLst/>
          </a:prstGeom>
        </p:spPr>
      </p:pic>
      <p:pic>
        <p:nvPicPr>
          <p:cNvPr id="27" name="Immagine 26">
            <a:extLst>
              <a:ext uri="{FF2B5EF4-FFF2-40B4-BE49-F238E27FC236}">
                <a16:creationId xmlns:a16="http://schemas.microsoft.com/office/drawing/2014/main" id="{8F6C4A60-7785-200E-52B4-83D27B946330}"/>
              </a:ext>
            </a:extLst>
          </p:cNvPr>
          <p:cNvPicPr>
            <a:picLocks noChangeAspect="1"/>
          </p:cNvPicPr>
          <p:nvPr/>
        </p:nvPicPr>
        <p:blipFill>
          <a:blip r:embed="rId4"/>
          <a:stretch>
            <a:fillRect/>
          </a:stretch>
        </p:blipFill>
        <p:spPr>
          <a:xfrm>
            <a:off x="4039312" y="4953328"/>
            <a:ext cx="447675" cy="190500"/>
          </a:xfrm>
          <a:prstGeom prst="rect">
            <a:avLst/>
          </a:prstGeom>
        </p:spPr>
      </p:pic>
      <p:pic>
        <p:nvPicPr>
          <p:cNvPr id="29" name="Immagine 28">
            <a:extLst>
              <a:ext uri="{FF2B5EF4-FFF2-40B4-BE49-F238E27FC236}">
                <a16:creationId xmlns:a16="http://schemas.microsoft.com/office/drawing/2014/main" id="{8A6B0F86-049C-25A7-3084-D1945D413816}"/>
              </a:ext>
            </a:extLst>
          </p:cNvPr>
          <p:cNvPicPr>
            <a:picLocks noChangeAspect="1"/>
          </p:cNvPicPr>
          <p:nvPr/>
        </p:nvPicPr>
        <p:blipFill>
          <a:blip r:embed="rId4"/>
          <a:stretch>
            <a:fillRect/>
          </a:stretch>
        </p:blipFill>
        <p:spPr>
          <a:xfrm>
            <a:off x="4486987" y="4953328"/>
            <a:ext cx="447675" cy="190500"/>
          </a:xfrm>
          <a:prstGeom prst="rect">
            <a:avLst/>
          </a:prstGeom>
        </p:spPr>
      </p:pic>
      <p:pic>
        <p:nvPicPr>
          <p:cNvPr id="31" name="Immagine 30">
            <a:extLst>
              <a:ext uri="{FF2B5EF4-FFF2-40B4-BE49-F238E27FC236}">
                <a16:creationId xmlns:a16="http://schemas.microsoft.com/office/drawing/2014/main" id="{970D03EB-4123-C5A2-1767-3DB459854ADE}"/>
              </a:ext>
            </a:extLst>
          </p:cNvPr>
          <p:cNvPicPr>
            <a:picLocks noChangeAspect="1"/>
          </p:cNvPicPr>
          <p:nvPr/>
        </p:nvPicPr>
        <p:blipFill>
          <a:blip r:embed="rId4"/>
          <a:stretch>
            <a:fillRect/>
          </a:stretch>
        </p:blipFill>
        <p:spPr>
          <a:xfrm>
            <a:off x="4930694" y="4953328"/>
            <a:ext cx="447675" cy="190500"/>
          </a:xfrm>
          <a:prstGeom prst="rect">
            <a:avLst/>
          </a:prstGeom>
        </p:spPr>
      </p:pic>
      <p:pic>
        <p:nvPicPr>
          <p:cNvPr id="33" name="Immagine 32">
            <a:extLst>
              <a:ext uri="{FF2B5EF4-FFF2-40B4-BE49-F238E27FC236}">
                <a16:creationId xmlns:a16="http://schemas.microsoft.com/office/drawing/2014/main" id="{4ED1040B-530C-F6D6-78B8-E3AF74562C3F}"/>
              </a:ext>
            </a:extLst>
          </p:cNvPr>
          <p:cNvPicPr>
            <a:picLocks noChangeAspect="1"/>
          </p:cNvPicPr>
          <p:nvPr/>
        </p:nvPicPr>
        <p:blipFill>
          <a:blip r:embed="rId4"/>
          <a:stretch>
            <a:fillRect/>
          </a:stretch>
        </p:blipFill>
        <p:spPr>
          <a:xfrm>
            <a:off x="5338680" y="4953328"/>
            <a:ext cx="447675" cy="190500"/>
          </a:xfrm>
          <a:prstGeom prst="rect">
            <a:avLst/>
          </a:prstGeom>
        </p:spPr>
      </p:pic>
      <p:pic>
        <p:nvPicPr>
          <p:cNvPr id="35" name="Immagine 34">
            <a:extLst>
              <a:ext uri="{FF2B5EF4-FFF2-40B4-BE49-F238E27FC236}">
                <a16:creationId xmlns:a16="http://schemas.microsoft.com/office/drawing/2014/main" id="{BBA584E8-8A40-F4CB-0B2D-A94CB3103A0F}"/>
              </a:ext>
            </a:extLst>
          </p:cNvPr>
          <p:cNvPicPr>
            <a:picLocks noChangeAspect="1"/>
          </p:cNvPicPr>
          <p:nvPr/>
        </p:nvPicPr>
        <p:blipFill>
          <a:blip r:embed="rId4"/>
          <a:stretch>
            <a:fillRect/>
          </a:stretch>
        </p:blipFill>
        <p:spPr>
          <a:xfrm>
            <a:off x="5786355" y="4953328"/>
            <a:ext cx="447675" cy="190500"/>
          </a:xfrm>
          <a:prstGeom prst="rect">
            <a:avLst/>
          </a:prstGeom>
        </p:spPr>
      </p:pic>
      <p:pic>
        <p:nvPicPr>
          <p:cNvPr id="37" name="Immagine 36">
            <a:extLst>
              <a:ext uri="{FF2B5EF4-FFF2-40B4-BE49-F238E27FC236}">
                <a16:creationId xmlns:a16="http://schemas.microsoft.com/office/drawing/2014/main" id="{9AF8679C-13DB-A562-8A80-AC0823AB235D}"/>
              </a:ext>
            </a:extLst>
          </p:cNvPr>
          <p:cNvPicPr>
            <a:picLocks noChangeAspect="1"/>
          </p:cNvPicPr>
          <p:nvPr/>
        </p:nvPicPr>
        <p:blipFill>
          <a:blip r:embed="rId4"/>
          <a:stretch>
            <a:fillRect/>
          </a:stretch>
        </p:blipFill>
        <p:spPr>
          <a:xfrm>
            <a:off x="6230062" y="4953328"/>
            <a:ext cx="447675" cy="190500"/>
          </a:xfrm>
          <a:prstGeom prst="rect">
            <a:avLst/>
          </a:prstGeom>
        </p:spPr>
      </p:pic>
      <p:pic>
        <p:nvPicPr>
          <p:cNvPr id="39" name="Immagine 38">
            <a:extLst>
              <a:ext uri="{FF2B5EF4-FFF2-40B4-BE49-F238E27FC236}">
                <a16:creationId xmlns:a16="http://schemas.microsoft.com/office/drawing/2014/main" id="{D948BF64-166D-9D33-4ADB-FA77C2185C5F}"/>
              </a:ext>
            </a:extLst>
          </p:cNvPr>
          <p:cNvPicPr>
            <a:picLocks noChangeAspect="1"/>
          </p:cNvPicPr>
          <p:nvPr/>
        </p:nvPicPr>
        <p:blipFill>
          <a:blip r:embed="rId4"/>
          <a:stretch>
            <a:fillRect/>
          </a:stretch>
        </p:blipFill>
        <p:spPr>
          <a:xfrm>
            <a:off x="6634080" y="4953328"/>
            <a:ext cx="447675" cy="190500"/>
          </a:xfrm>
          <a:prstGeom prst="rect">
            <a:avLst/>
          </a:prstGeom>
        </p:spPr>
      </p:pic>
      <p:pic>
        <p:nvPicPr>
          <p:cNvPr id="41" name="Immagine 40">
            <a:extLst>
              <a:ext uri="{FF2B5EF4-FFF2-40B4-BE49-F238E27FC236}">
                <a16:creationId xmlns:a16="http://schemas.microsoft.com/office/drawing/2014/main" id="{158CC667-9188-A3FF-83D2-A8D36F2C0727}"/>
              </a:ext>
            </a:extLst>
          </p:cNvPr>
          <p:cNvPicPr>
            <a:picLocks noChangeAspect="1"/>
          </p:cNvPicPr>
          <p:nvPr/>
        </p:nvPicPr>
        <p:blipFill>
          <a:blip r:embed="rId4"/>
          <a:stretch>
            <a:fillRect/>
          </a:stretch>
        </p:blipFill>
        <p:spPr>
          <a:xfrm>
            <a:off x="7081755" y="4953328"/>
            <a:ext cx="447675" cy="190500"/>
          </a:xfrm>
          <a:prstGeom prst="rect">
            <a:avLst/>
          </a:prstGeom>
        </p:spPr>
      </p:pic>
      <p:pic>
        <p:nvPicPr>
          <p:cNvPr id="43" name="Immagine 42">
            <a:extLst>
              <a:ext uri="{FF2B5EF4-FFF2-40B4-BE49-F238E27FC236}">
                <a16:creationId xmlns:a16="http://schemas.microsoft.com/office/drawing/2014/main" id="{F3F8C490-5556-9D9A-C258-8486AA5444A0}"/>
              </a:ext>
            </a:extLst>
          </p:cNvPr>
          <p:cNvPicPr>
            <a:picLocks noChangeAspect="1"/>
          </p:cNvPicPr>
          <p:nvPr/>
        </p:nvPicPr>
        <p:blipFill>
          <a:blip r:embed="rId4"/>
          <a:stretch>
            <a:fillRect/>
          </a:stretch>
        </p:blipFill>
        <p:spPr>
          <a:xfrm>
            <a:off x="7525462" y="4953328"/>
            <a:ext cx="447675" cy="190500"/>
          </a:xfrm>
          <a:prstGeom prst="rect">
            <a:avLst/>
          </a:prstGeom>
        </p:spPr>
      </p:pic>
      <p:pic>
        <p:nvPicPr>
          <p:cNvPr id="45" name="Immagine 44">
            <a:extLst>
              <a:ext uri="{FF2B5EF4-FFF2-40B4-BE49-F238E27FC236}">
                <a16:creationId xmlns:a16="http://schemas.microsoft.com/office/drawing/2014/main" id="{A4861F7A-D2A7-7755-DCB9-71D14831C66D}"/>
              </a:ext>
            </a:extLst>
          </p:cNvPr>
          <p:cNvPicPr>
            <a:picLocks noChangeAspect="1"/>
          </p:cNvPicPr>
          <p:nvPr/>
        </p:nvPicPr>
        <p:blipFill>
          <a:blip r:embed="rId4"/>
          <a:stretch>
            <a:fillRect/>
          </a:stretch>
        </p:blipFill>
        <p:spPr>
          <a:xfrm>
            <a:off x="7933448" y="4953328"/>
            <a:ext cx="3782302" cy="190500"/>
          </a:xfrm>
          <a:prstGeom prst="rect">
            <a:avLst/>
          </a:prstGeom>
        </p:spPr>
      </p:pic>
      <p:pic>
        <p:nvPicPr>
          <p:cNvPr id="47" name="Immagine 46">
            <a:extLst>
              <a:ext uri="{FF2B5EF4-FFF2-40B4-BE49-F238E27FC236}">
                <a16:creationId xmlns:a16="http://schemas.microsoft.com/office/drawing/2014/main" id="{7749BDC7-4410-E578-1AA2-F6073402A975}"/>
              </a:ext>
            </a:extLst>
          </p:cNvPr>
          <p:cNvPicPr>
            <a:picLocks noChangeAspect="1"/>
          </p:cNvPicPr>
          <p:nvPr/>
        </p:nvPicPr>
        <p:blipFill>
          <a:blip r:embed="rId5"/>
          <a:stretch>
            <a:fillRect/>
          </a:stretch>
        </p:blipFill>
        <p:spPr>
          <a:xfrm>
            <a:off x="5608954" y="4733935"/>
            <a:ext cx="657225" cy="523875"/>
          </a:xfrm>
          <a:prstGeom prst="rect">
            <a:avLst/>
          </a:prstGeom>
        </p:spPr>
      </p:pic>
      <p:pic>
        <p:nvPicPr>
          <p:cNvPr id="49" name="Immagine 48">
            <a:extLst>
              <a:ext uri="{FF2B5EF4-FFF2-40B4-BE49-F238E27FC236}">
                <a16:creationId xmlns:a16="http://schemas.microsoft.com/office/drawing/2014/main" id="{9A184A9E-7067-03C3-0E33-6310F70708DD}"/>
              </a:ext>
            </a:extLst>
          </p:cNvPr>
          <p:cNvPicPr>
            <a:picLocks noChangeAspect="1"/>
          </p:cNvPicPr>
          <p:nvPr/>
        </p:nvPicPr>
        <p:blipFill>
          <a:blip r:embed="rId6"/>
          <a:stretch>
            <a:fillRect/>
          </a:stretch>
        </p:blipFill>
        <p:spPr>
          <a:xfrm>
            <a:off x="5762742" y="4140146"/>
            <a:ext cx="342900" cy="606268"/>
          </a:xfrm>
          <a:prstGeom prst="rect">
            <a:avLst/>
          </a:prstGeom>
        </p:spPr>
      </p:pic>
      <p:pic>
        <p:nvPicPr>
          <p:cNvPr id="57" name="Immagine 56">
            <a:extLst>
              <a:ext uri="{FF2B5EF4-FFF2-40B4-BE49-F238E27FC236}">
                <a16:creationId xmlns:a16="http://schemas.microsoft.com/office/drawing/2014/main" id="{77412D53-D705-DBE4-9972-C0449BF5B936}"/>
              </a:ext>
            </a:extLst>
          </p:cNvPr>
          <p:cNvPicPr>
            <a:picLocks noChangeAspect="1"/>
          </p:cNvPicPr>
          <p:nvPr/>
        </p:nvPicPr>
        <p:blipFill>
          <a:blip r:embed="rId6"/>
          <a:stretch>
            <a:fillRect/>
          </a:stretch>
        </p:blipFill>
        <p:spPr>
          <a:xfrm>
            <a:off x="5762742" y="4056419"/>
            <a:ext cx="342900" cy="152400"/>
          </a:xfrm>
          <a:prstGeom prst="rect">
            <a:avLst/>
          </a:prstGeom>
        </p:spPr>
      </p:pic>
      <p:pic>
        <p:nvPicPr>
          <p:cNvPr id="59" name="Immagine 58">
            <a:extLst>
              <a:ext uri="{FF2B5EF4-FFF2-40B4-BE49-F238E27FC236}">
                <a16:creationId xmlns:a16="http://schemas.microsoft.com/office/drawing/2014/main" id="{597446E8-F456-861C-8416-6B5EF3E49A2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48006" y="3317755"/>
            <a:ext cx="4862512" cy="927930"/>
          </a:xfrm>
          <a:prstGeom prst="rect">
            <a:avLst/>
          </a:prstGeom>
        </p:spPr>
      </p:pic>
      <p:sp>
        <p:nvSpPr>
          <p:cNvPr id="61" name="CasellaDiTesto 60">
            <a:extLst>
              <a:ext uri="{FF2B5EF4-FFF2-40B4-BE49-F238E27FC236}">
                <a16:creationId xmlns:a16="http://schemas.microsoft.com/office/drawing/2014/main" id="{9D10DF08-56F6-7C63-AE66-A8786ACE80C8}"/>
              </a:ext>
            </a:extLst>
          </p:cNvPr>
          <p:cNvSpPr txBox="1"/>
          <p:nvPr/>
        </p:nvSpPr>
        <p:spPr>
          <a:xfrm>
            <a:off x="4877358" y="5143828"/>
            <a:ext cx="2063494" cy="369332"/>
          </a:xfrm>
          <a:prstGeom prst="rect">
            <a:avLst/>
          </a:prstGeom>
          <a:noFill/>
        </p:spPr>
        <p:txBody>
          <a:bodyPr wrap="square" rtlCol="0">
            <a:spAutoFit/>
          </a:bodyPr>
          <a:lstStyle/>
          <a:p>
            <a:pPr algn="ctr"/>
            <a:r>
              <a:rPr lang="it-IT" dirty="0"/>
              <a:t>TCN</a:t>
            </a:r>
          </a:p>
        </p:txBody>
      </p:sp>
      <p:pic>
        <p:nvPicPr>
          <p:cNvPr id="63" name="Immagine 62">
            <a:extLst>
              <a:ext uri="{FF2B5EF4-FFF2-40B4-BE49-F238E27FC236}">
                <a16:creationId xmlns:a16="http://schemas.microsoft.com/office/drawing/2014/main" id="{4C0F3565-FF81-5B63-E299-5C6A880B2DD4}"/>
              </a:ext>
            </a:extLst>
          </p:cNvPr>
          <p:cNvPicPr>
            <a:picLocks noChangeAspect="1"/>
          </p:cNvPicPr>
          <p:nvPr/>
        </p:nvPicPr>
        <p:blipFill>
          <a:blip r:embed="rId6"/>
          <a:stretch>
            <a:fillRect/>
          </a:stretch>
        </p:blipFill>
        <p:spPr>
          <a:xfrm>
            <a:off x="5762742" y="2975614"/>
            <a:ext cx="342900" cy="456889"/>
          </a:xfrm>
          <a:prstGeom prst="rect">
            <a:avLst/>
          </a:prstGeom>
        </p:spPr>
      </p:pic>
      <p:pic>
        <p:nvPicPr>
          <p:cNvPr id="65" name="Immagine 64">
            <a:extLst>
              <a:ext uri="{FF2B5EF4-FFF2-40B4-BE49-F238E27FC236}">
                <a16:creationId xmlns:a16="http://schemas.microsoft.com/office/drawing/2014/main" id="{207D17AD-03A9-E8DA-3531-DA21BC74001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95077" y="2012699"/>
            <a:ext cx="839003" cy="927930"/>
          </a:xfrm>
          <a:prstGeom prst="rect">
            <a:avLst/>
          </a:prstGeom>
        </p:spPr>
      </p:pic>
      <p:pic>
        <p:nvPicPr>
          <p:cNvPr id="67" name="Immagine 66">
            <a:extLst>
              <a:ext uri="{FF2B5EF4-FFF2-40B4-BE49-F238E27FC236}">
                <a16:creationId xmlns:a16="http://schemas.microsoft.com/office/drawing/2014/main" id="{989056B2-95BB-A82F-E0B1-69BCC22055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364282">
            <a:off x="1440673" y="1045337"/>
            <a:ext cx="1974586" cy="1974586"/>
          </a:xfrm>
          <a:prstGeom prst="rect">
            <a:avLst/>
          </a:prstGeom>
        </p:spPr>
      </p:pic>
      <p:pic>
        <p:nvPicPr>
          <p:cNvPr id="69" name="Immagine 68">
            <a:extLst>
              <a:ext uri="{FF2B5EF4-FFF2-40B4-BE49-F238E27FC236}">
                <a16:creationId xmlns:a16="http://schemas.microsoft.com/office/drawing/2014/main" id="{5FF13EC3-1190-D72B-E3CD-1A28969DE53B}"/>
              </a:ext>
            </a:extLst>
          </p:cNvPr>
          <p:cNvPicPr>
            <a:picLocks noChangeAspect="1"/>
          </p:cNvPicPr>
          <p:nvPr/>
        </p:nvPicPr>
        <p:blipFill>
          <a:blip r:embed="rId9"/>
          <a:stretch>
            <a:fillRect/>
          </a:stretch>
        </p:blipFill>
        <p:spPr>
          <a:xfrm rot="3972344">
            <a:off x="2999736" y="2098039"/>
            <a:ext cx="428625" cy="438150"/>
          </a:xfrm>
          <a:prstGeom prst="rect">
            <a:avLst/>
          </a:prstGeom>
        </p:spPr>
      </p:pic>
      <p:pic>
        <p:nvPicPr>
          <p:cNvPr id="71" name="Immagine 70">
            <a:extLst>
              <a:ext uri="{FF2B5EF4-FFF2-40B4-BE49-F238E27FC236}">
                <a16:creationId xmlns:a16="http://schemas.microsoft.com/office/drawing/2014/main" id="{DCC9E66A-448A-032E-35BE-C7804841FD29}"/>
              </a:ext>
            </a:extLst>
          </p:cNvPr>
          <p:cNvPicPr>
            <a:picLocks noChangeAspect="1"/>
          </p:cNvPicPr>
          <p:nvPr/>
        </p:nvPicPr>
        <p:blipFill>
          <a:blip r:embed="rId9"/>
          <a:stretch>
            <a:fillRect/>
          </a:stretch>
        </p:blipFill>
        <p:spPr>
          <a:xfrm rot="12649302">
            <a:off x="8958499" y="2084581"/>
            <a:ext cx="428625" cy="438150"/>
          </a:xfrm>
          <a:prstGeom prst="rect">
            <a:avLst/>
          </a:prstGeom>
        </p:spPr>
      </p:pic>
      <p:sp>
        <p:nvSpPr>
          <p:cNvPr id="73" name="CasellaDiTesto 72">
            <a:extLst>
              <a:ext uri="{FF2B5EF4-FFF2-40B4-BE49-F238E27FC236}">
                <a16:creationId xmlns:a16="http://schemas.microsoft.com/office/drawing/2014/main" id="{CB9DE7D4-1C0A-AF94-F6E6-4AA2234DD1C7}"/>
              </a:ext>
            </a:extLst>
          </p:cNvPr>
          <p:cNvSpPr txBox="1"/>
          <p:nvPr/>
        </p:nvSpPr>
        <p:spPr>
          <a:xfrm>
            <a:off x="1315042" y="5176422"/>
            <a:ext cx="2063494" cy="646331"/>
          </a:xfrm>
          <a:prstGeom prst="rect">
            <a:avLst/>
          </a:prstGeom>
          <a:noFill/>
        </p:spPr>
        <p:txBody>
          <a:bodyPr wrap="square" rtlCol="0">
            <a:spAutoFit/>
          </a:bodyPr>
          <a:lstStyle/>
          <a:p>
            <a:pPr algn="ctr"/>
            <a:r>
              <a:rPr lang="it-IT" dirty="0"/>
              <a:t>GPS SYNCHRONIZATION</a:t>
            </a:r>
          </a:p>
        </p:txBody>
      </p:sp>
      <p:sp>
        <p:nvSpPr>
          <p:cNvPr id="75" name="CasellaDiTesto 74">
            <a:extLst>
              <a:ext uri="{FF2B5EF4-FFF2-40B4-BE49-F238E27FC236}">
                <a16:creationId xmlns:a16="http://schemas.microsoft.com/office/drawing/2014/main" id="{8166E5AA-08B8-518D-BD82-1F1E951E4A7F}"/>
              </a:ext>
            </a:extLst>
          </p:cNvPr>
          <p:cNvSpPr txBox="1"/>
          <p:nvPr/>
        </p:nvSpPr>
        <p:spPr>
          <a:xfrm>
            <a:off x="8770179" y="5176421"/>
            <a:ext cx="2063494" cy="646331"/>
          </a:xfrm>
          <a:prstGeom prst="rect">
            <a:avLst/>
          </a:prstGeom>
          <a:noFill/>
        </p:spPr>
        <p:txBody>
          <a:bodyPr wrap="square" rtlCol="0">
            <a:spAutoFit/>
          </a:bodyPr>
          <a:lstStyle/>
          <a:p>
            <a:pPr algn="ctr"/>
            <a:r>
              <a:rPr lang="it-IT" dirty="0"/>
              <a:t>GPS SYNCHRONIZATION</a:t>
            </a:r>
          </a:p>
        </p:txBody>
      </p:sp>
    </p:spTree>
    <p:extLst>
      <p:ext uri="{BB962C8B-B14F-4D97-AF65-F5344CB8AC3E}">
        <p14:creationId xmlns:p14="http://schemas.microsoft.com/office/powerpoint/2010/main" val="184080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10 – </a:t>
            </a:r>
            <a:r>
              <a:rPr lang="en-US" dirty="0"/>
              <a:t>Simulation data comparison (Slave - Switch)</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14</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7" name="Immagine 6">
            <a:extLst>
              <a:ext uri="{FF2B5EF4-FFF2-40B4-BE49-F238E27FC236}">
                <a16:creationId xmlns:a16="http://schemas.microsoft.com/office/drawing/2014/main" id="{22BEA446-A0B9-E152-D117-CC77D450E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6080" y="1620506"/>
            <a:ext cx="4648849" cy="3858163"/>
          </a:xfrm>
          <a:prstGeom prst="rect">
            <a:avLst/>
          </a:prstGeom>
        </p:spPr>
      </p:pic>
      <p:pic>
        <p:nvPicPr>
          <p:cNvPr id="10" name="Elemento grafico 9">
            <a:extLst>
              <a:ext uri="{FF2B5EF4-FFF2-40B4-BE49-F238E27FC236}">
                <a16:creationId xmlns:a16="http://schemas.microsoft.com/office/drawing/2014/main" id="{39C57199-8E25-9147-3E1F-03763DA10F6A}"/>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4520"/>
          <a:stretch/>
        </p:blipFill>
        <p:spPr>
          <a:xfrm>
            <a:off x="47328" y="1571660"/>
            <a:ext cx="4239374" cy="3858163"/>
          </a:xfrm>
          <a:prstGeom prst="rect">
            <a:avLst/>
          </a:prstGeom>
        </p:spPr>
      </p:pic>
      <p:cxnSp>
        <p:nvCxnSpPr>
          <p:cNvPr id="16" name="Connettore diritto 15">
            <a:extLst>
              <a:ext uri="{FF2B5EF4-FFF2-40B4-BE49-F238E27FC236}">
                <a16:creationId xmlns:a16="http://schemas.microsoft.com/office/drawing/2014/main" id="{BA7C47D9-3E0B-ADCC-1ED9-7BC47CA3965C}"/>
              </a:ext>
            </a:extLst>
          </p:cNvPr>
          <p:cNvCxnSpPr/>
          <p:nvPr/>
        </p:nvCxnSpPr>
        <p:spPr>
          <a:xfrm>
            <a:off x="3335016" y="3429000"/>
            <a:ext cx="0" cy="936104"/>
          </a:xfrm>
          <a:prstGeom prst="line">
            <a:avLst/>
          </a:prstGeom>
          <a:ln w="28575">
            <a:headEnd type="oval"/>
            <a:tailEnd type="oval"/>
          </a:ln>
        </p:spPr>
        <p:style>
          <a:lnRef idx="1">
            <a:schemeClr val="dk1"/>
          </a:lnRef>
          <a:fillRef idx="0">
            <a:schemeClr val="dk1"/>
          </a:fillRef>
          <a:effectRef idx="0">
            <a:schemeClr val="dk1"/>
          </a:effectRef>
          <a:fontRef idx="minor">
            <a:schemeClr val="tx1"/>
          </a:fontRef>
        </p:style>
      </p:cxnSp>
      <p:sp>
        <p:nvSpPr>
          <p:cNvPr id="17" name="CasellaDiTesto 16">
            <a:extLst>
              <a:ext uri="{FF2B5EF4-FFF2-40B4-BE49-F238E27FC236}">
                <a16:creationId xmlns:a16="http://schemas.microsoft.com/office/drawing/2014/main" id="{40A6E873-2477-CF09-D4E8-3DA943567CE0}"/>
              </a:ext>
            </a:extLst>
          </p:cNvPr>
          <p:cNvSpPr txBox="1"/>
          <p:nvPr/>
        </p:nvSpPr>
        <p:spPr>
          <a:xfrm>
            <a:off x="3479032" y="3717032"/>
            <a:ext cx="1944216" cy="369332"/>
          </a:xfrm>
          <a:prstGeom prst="rect">
            <a:avLst/>
          </a:prstGeom>
          <a:noFill/>
        </p:spPr>
        <p:txBody>
          <a:bodyPr wrap="square" rtlCol="0">
            <a:spAutoFit/>
          </a:bodyPr>
          <a:lstStyle/>
          <a:p>
            <a:r>
              <a:rPr lang="it-IT" dirty="0"/>
              <a:t>offset from master</a:t>
            </a:r>
          </a:p>
        </p:txBody>
      </p:sp>
    </p:spTree>
    <p:extLst>
      <p:ext uri="{BB962C8B-B14F-4D97-AF65-F5344CB8AC3E}">
        <p14:creationId xmlns:p14="http://schemas.microsoft.com/office/powerpoint/2010/main" val="163163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10 – </a:t>
            </a:r>
            <a:r>
              <a:rPr lang="en-US" dirty="0"/>
              <a:t>Simulation data comparison (Slave - Switch)</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15</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6" name="Elemento grafico 5">
            <a:extLst>
              <a:ext uri="{FF2B5EF4-FFF2-40B4-BE49-F238E27FC236}">
                <a16:creationId xmlns:a16="http://schemas.microsoft.com/office/drawing/2014/main" id="{9CFB091C-14E9-9819-EB7F-FC8B5A53DA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5400" y="1044708"/>
            <a:ext cx="11099697" cy="5343897"/>
          </a:xfrm>
          <a:prstGeom prst="rect">
            <a:avLst/>
          </a:prstGeom>
        </p:spPr>
      </p:pic>
    </p:spTree>
    <p:extLst>
      <p:ext uri="{BB962C8B-B14F-4D97-AF65-F5344CB8AC3E}">
        <p14:creationId xmlns:p14="http://schemas.microsoft.com/office/powerpoint/2010/main" val="2561714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11 – </a:t>
            </a:r>
            <a:r>
              <a:rPr lang="en-US" dirty="0"/>
              <a:t>Simulation data comparison (Slave – GMC)</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16</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7" name="Immagine 6">
            <a:extLst>
              <a:ext uri="{FF2B5EF4-FFF2-40B4-BE49-F238E27FC236}">
                <a16:creationId xmlns:a16="http://schemas.microsoft.com/office/drawing/2014/main" id="{22BEA446-A0B9-E152-D117-CC77D450E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6080" y="1620506"/>
            <a:ext cx="4648849" cy="3858163"/>
          </a:xfrm>
          <a:prstGeom prst="rect">
            <a:avLst/>
          </a:prstGeom>
        </p:spPr>
      </p:pic>
      <p:pic>
        <p:nvPicPr>
          <p:cNvPr id="10" name="Elemento grafico 9">
            <a:extLst>
              <a:ext uri="{FF2B5EF4-FFF2-40B4-BE49-F238E27FC236}">
                <a16:creationId xmlns:a16="http://schemas.microsoft.com/office/drawing/2014/main" id="{39C57199-8E25-9147-3E1F-03763DA10F6A}"/>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5971"/>
          <a:stretch/>
        </p:blipFill>
        <p:spPr>
          <a:xfrm>
            <a:off x="119336" y="1571660"/>
            <a:ext cx="4167366" cy="3858163"/>
          </a:xfrm>
          <a:prstGeom prst="rect">
            <a:avLst/>
          </a:prstGeom>
        </p:spPr>
      </p:pic>
      <p:cxnSp>
        <p:nvCxnSpPr>
          <p:cNvPr id="16" name="Connettore diritto 15">
            <a:extLst>
              <a:ext uri="{FF2B5EF4-FFF2-40B4-BE49-F238E27FC236}">
                <a16:creationId xmlns:a16="http://schemas.microsoft.com/office/drawing/2014/main" id="{BA7C47D9-3E0B-ADCC-1ED9-7BC47CA3965C}"/>
              </a:ext>
            </a:extLst>
          </p:cNvPr>
          <p:cNvCxnSpPr>
            <a:cxnSpLocks/>
          </p:cNvCxnSpPr>
          <p:nvPr/>
        </p:nvCxnSpPr>
        <p:spPr>
          <a:xfrm>
            <a:off x="3335016" y="2708920"/>
            <a:ext cx="0" cy="1656184"/>
          </a:xfrm>
          <a:prstGeom prst="line">
            <a:avLst/>
          </a:prstGeom>
          <a:ln w="28575">
            <a:headEnd type="oval"/>
            <a:tailEnd type="oval"/>
          </a:ln>
        </p:spPr>
        <p:style>
          <a:lnRef idx="1">
            <a:schemeClr val="dk1"/>
          </a:lnRef>
          <a:fillRef idx="0">
            <a:schemeClr val="dk1"/>
          </a:fillRef>
          <a:effectRef idx="0">
            <a:schemeClr val="dk1"/>
          </a:effectRef>
          <a:fontRef idx="minor">
            <a:schemeClr val="tx1"/>
          </a:fontRef>
        </p:style>
      </p:cxnSp>
      <p:sp>
        <p:nvSpPr>
          <p:cNvPr id="17" name="CasellaDiTesto 16">
            <a:extLst>
              <a:ext uri="{FF2B5EF4-FFF2-40B4-BE49-F238E27FC236}">
                <a16:creationId xmlns:a16="http://schemas.microsoft.com/office/drawing/2014/main" id="{40A6E873-2477-CF09-D4E8-3DA943567CE0}"/>
              </a:ext>
            </a:extLst>
          </p:cNvPr>
          <p:cNvSpPr txBox="1"/>
          <p:nvPr/>
        </p:nvSpPr>
        <p:spPr>
          <a:xfrm>
            <a:off x="3431705" y="3364922"/>
            <a:ext cx="1944216" cy="369332"/>
          </a:xfrm>
          <a:prstGeom prst="rect">
            <a:avLst/>
          </a:prstGeom>
          <a:noFill/>
        </p:spPr>
        <p:txBody>
          <a:bodyPr wrap="square" rtlCol="0">
            <a:spAutoFit/>
          </a:bodyPr>
          <a:lstStyle/>
          <a:p>
            <a:r>
              <a:rPr lang="it-IT" dirty="0"/>
              <a:t>offset from GMC</a:t>
            </a:r>
          </a:p>
        </p:txBody>
      </p:sp>
    </p:spTree>
    <p:extLst>
      <p:ext uri="{BB962C8B-B14F-4D97-AF65-F5344CB8AC3E}">
        <p14:creationId xmlns:p14="http://schemas.microsoft.com/office/powerpoint/2010/main" val="529449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11 – </a:t>
            </a:r>
            <a:r>
              <a:rPr lang="en-US" dirty="0"/>
              <a:t>Simulation data comparison (Slave - GMC)</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17</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7" name="Elemento grafico 6">
            <a:extLst>
              <a:ext uri="{FF2B5EF4-FFF2-40B4-BE49-F238E27FC236}">
                <a16:creationId xmlns:a16="http://schemas.microsoft.com/office/drawing/2014/main" id="{01A77271-CA41-B312-85FD-71B4D04967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3352" y="1075139"/>
            <a:ext cx="11315902" cy="5042791"/>
          </a:xfrm>
          <a:prstGeom prst="rect">
            <a:avLst/>
          </a:prstGeom>
        </p:spPr>
      </p:pic>
    </p:spTree>
    <p:extLst>
      <p:ext uri="{BB962C8B-B14F-4D97-AF65-F5344CB8AC3E}">
        <p14:creationId xmlns:p14="http://schemas.microsoft.com/office/powerpoint/2010/main" val="3897826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12 – </a:t>
            </a:r>
            <a:r>
              <a:rPr lang="en-US" dirty="0"/>
              <a:t>Performance comparison (real data)</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18</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12" name="Elemento grafico 11">
            <a:extLst>
              <a:ext uri="{FF2B5EF4-FFF2-40B4-BE49-F238E27FC236}">
                <a16:creationId xmlns:a16="http://schemas.microsoft.com/office/drawing/2014/main" id="{F0B518CD-B7C0-05F7-1959-4EF59C0D22F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76120" y="1700807"/>
            <a:ext cx="5118647" cy="3982006"/>
          </a:xfrm>
          <a:prstGeom prst="rect">
            <a:avLst/>
          </a:prstGeom>
        </p:spPr>
      </p:pic>
      <p:pic>
        <p:nvPicPr>
          <p:cNvPr id="14" name="Elemento grafico 13">
            <a:extLst>
              <a:ext uri="{FF2B5EF4-FFF2-40B4-BE49-F238E27FC236}">
                <a16:creationId xmlns:a16="http://schemas.microsoft.com/office/drawing/2014/main" id="{38F137B6-0413-6691-10FA-E590CFAEDD4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1344" y="1762729"/>
            <a:ext cx="4959454" cy="3858163"/>
          </a:xfrm>
          <a:prstGeom prst="rect">
            <a:avLst/>
          </a:prstGeom>
        </p:spPr>
      </p:pic>
      <p:sp>
        <p:nvSpPr>
          <p:cNvPr id="16" name="CasellaDiTesto 15">
            <a:extLst>
              <a:ext uri="{FF2B5EF4-FFF2-40B4-BE49-F238E27FC236}">
                <a16:creationId xmlns:a16="http://schemas.microsoft.com/office/drawing/2014/main" id="{3D865768-ADAD-0562-D2DA-CAAB5163695E}"/>
              </a:ext>
            </a:extLst>
          </p:cNvPr>
          <p:cNvSpPr txBox="1"/>
          <p:nvPr/>
        </p:nvSpPr>
        <p:spPr>
          <a:xfrm>
            <a:off x="5645950" y="3230145"/>
            <a:ext cx="900100" cy="923330"/>
          </a:xfrm>
          <a:prstGeom prst="rect">
            <a:avLst/>
          </a:prstGeom>
          <a:noFill/>
        </p:spPr>
        <p:txBody>
          <a:bodyPr wrap="square" rtlCol="0">
            <a:spAutoFit/>
          </a:bodyPr>
          <a:lstStyle/>
          <a:p>
            <a:r>
              <a:rPr lang="it-IT" sz="5400" dirty="0"/>
              <a:t>VS</a:t>
            </a:r>
          </a:p>
        </p:txBody>
      </p:sp>
    </p:spTree>
    <p:extLst>
      <p:ext uri="{BB962C8B-B14F-4D97-AF65-F5344CB8AC3E}">
        <p14:creationId xmlns:p14="http://schemas.microsoft.com/office/powerpoint/2010/main" val="2234553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12 – </a:t>
            </a:r>
            <a:r>
              <a:rPr lang="en-US" dirty="0"/>
              <a:t>Performance comparison (real data)</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19</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9" name="Elemento grafico 8">
            <a:extLst>
              <a:ext uri="{FF2B5EF4-FFF2-40B4-BE49-F238E27FC236}">
                <a16:creationId xmlns:a16="http://schemas.microsoft.com/office/drawing/2014/main" id="{BD4E282C-41B2-DBD3-28F4-49079E1C03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9881" y="1007956"/>
            <a:ext cx="11092237" cy="5338339"/>
          </a:xfrm>
          <a:prstGeom prst="rect">
            <a:avLst/>
          </a:prstGeom>
        </p:spPr>
      </p:pic>
    </p:spTree>
    <p:extLst>
      <p:ext uri="{BB962C8B-B14F-4D97-AF65-F5344CB8AC3E}">
        <p14:creationId xmlns:p14="http://schemas.microsoft.com/office/powerpoint/2010/main" val="4069291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OUTLINE</a:t>
            </a:r>
            <a:endParaRPr lang="en-GB" dirty="0"/>
          </a:p>
        </p:txBody>
      </p:sp>
      <p:sp>
        <p:nvSpPr>
          <p:cNvPr id="4" name="Fußzeilenplatzhalter 3"/>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?.08.2022 </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2</a:t>
            </a:fld>
            <a:endParaRPr lang="en-GB" dirty="0"/>
          </a:p>
        </p:txBody>
      </p:sp>
      <p:sp>
        <p:nvSpPr>
          <p:cNvPr id="6" name="CasellaDiTesto 5">
            <a:extLst>
              <a:ext uri="{FF2B5EF4-FFF2-40B4-BE49-F238E27FC236}">
                <a16:creationId xmlns:a16="http://schemas.microsoft.com/office/drawing/2014/main" id="{6B1C88E9-267C-9117-DCAF-13614049A30C}"/>
              </a:ext>
            </a:extLst>
          </p:cNvPr>
          <p:cNvSpPr txBox="1"/>
          <p:nvPr/>
        </p:nvSpPr>
        <p:spPr>
          <a:xfrm>
            <a:off x="609600" y="980728"/>
            <a:ext cx="6094674" cy="6504216"/>
          </a:xfrm>
          <a:prstGeom prst="rect">
            <a:avLst/>
          </a:prstGeom>
          <a:noFill/>
        </p:spPr>
        <p:txBody>
          <a:bodyPr wrap="square">
            <a:spAutoFit/>
          </a:bodyPr>
          <a:lstStyle/>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NBTF</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The synchronization problem</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ITER CODAC networks</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Time Communication Network (TCN)</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Precision Time Protocol (PTP) in ITER</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MITICA TCN topology</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a:t>
            </a:r>
            <a:r>
              <a:rPr lang="en-US" sz="2300" b="1" dirty="0" err="1">
                <a:latin typeface="Calibri" panose="020F0502020204030204" pitchFamily="34" charset="0"/>
                <a:cs typeface="Calibri" panose="020F0502020204030204" pitchFamily="34" charset="0"/>
              </a:rPr>
              <a:t>Omnet</a:t>
            </a:r>
            <a:r>
              <a:rPr lang="en-US" sz="2300" b="1" dirty="0">
                <a:latin typeface="Calibri" panose="020F0502020204030204" pitchFamily="34" charset="0"/>
                <a:cs typeface="Calibri" panose="020F0502020204030204" pitchFamily="34" charset="0"/>
              </a:rPr>
              <a:t>++ Simulation tool</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a:t>
            </a:r>
            <a:r>
              <a:rPr lang="en-US" sz="2300" b="1" dirty="0" err="1">
                <a:latin typeface="Calibri" panose="020F0502020204030204" pitchFamily="34" charset="0"/>
                <a:cs typeface="Calibri" panose="020F0502020204030204" pitchFamily="34" charset="0"/>
              </a:rPr>
              <a:t>Omnet</a:t>
            </a:r>
            <a:r>
              <a:rPr lang="en-US" sz="2300" b="1" dirty="0">
                <a:latin typeface="Calibri" panose="020F0502020204030204" pitchFamily="34" charset="0"/>
                <a:cs typeface="Calibri" panose="020F0502020204030204" pitchFamily="34" charset="0"/>
              </a:rPr>
              <a:t>++ network modelling</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Hardware apparatus</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Simulation data comparison (Slave - Switch)</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Simulation data comparison (Slave - GMC)</a:t>
            </a:r>
          </a:p>
          <a:p>
            <a:pPr marL="457200" indent="-457200" algn="just" fontAlgn="auto">
              <a:lnSpc>
                <a:spcPct val="80000"/>
              </a:lnSpc>
              <a:spcBef>
                <a:spcPts val="563"/>
              </a:spcBef>
              <a:spcAft>
                <a:spcPts val="0"/>
              </a:spcAft>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Performance comparison (real data)</a:t>
            </a:r>
          </a:p>
          <a:p>
            <a:pPr marL="457200" indent="-457200" algn="just">
              <a:lnSpc>
                <a:spcPct val="80000"/>
              </a:lnSpc>
              <a:spcBef>
                <a:spcPts val="563"/>
              </a:spcBef>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Performance comparison (simulation data)</a:t>
            </a:r>
          </a:p>
          <a:p>
            <a:pPr marL="457200" indent="-457200" algn="just">
              <a:lnSpc>
                <a:spcPct val="80000"/>
              </a:lnSpc>
              <a:spcBef>
                <a:spcPts val="563"/>
              </a:spcBef>
              <a:buClr>
                <a:srgbClr val="054190"/>
              </a:buClr>
              <a:buSzPct val="101000"/>
              <a:buFont typeface="+mj-lt"/>
              <a:buAutoNum type="arabicParenR"/>
            </a:pPr>
            <a:r>
              <a:rPr lang="en-US" sz="2300" b="1" dirty="0">
                <a:latin typeface="Calibri" panose="020F0502020204030204" pitchFamily="34" charset="0"/>
                <a:cs typeface="Calibri" panose="020F0502020204030204" pitchFamily="34" charset="0"/>
              </a:rPr>
              <a:t> TCN application: "Lazy Trigger"</a:t>
            </a:r>
          </a:p>
          <a:p>
            <a:pPr marL="457200" indent="-457200" algn="just" fontAlgn="auto">
              <a:lnSpc>
                <a:spcPct val="80000"/>
              </a:lnSpc>
              <a:spcBef>
                <a:spcPts val="563"/>
              </a:spcBef>
              <a:spcAft>
                <a:spcPts val="0"/>
              </a:spcAft>
              <a:buClr>
                <a:srgbClr val="054190"/>
              </a:buClr>
              <a:buSzPct val="101000"/>
              <a:buFont typeface="+mj-lt"/>
              <a:buAutoNum type="arabicParenR"/>
            </a:pPr>
            <a:endParaRPr lang="en-US" sz="2300" b="1" dirty="0">
              <a:latin typeface="Calibri" panose="020F0502020204030204" pitchFamily="34" charset="0"/>
              <a:cs typeface="Calibri" panose="020F0502020204030204" pitchFamily="34" charset="0"/>
            </a:endParaRPr>
          </a:p>
          <a:p>
            <a:pPr marL="457200" indent="-457200" algn="just" fontAlgn="auto">
              <a:lnSpc>
                <a:spcPct val="80000"/>
              </a:lnSpc>
              <a:spcBef>
                <a:spcPts val="563"/>
              </a:spcBef>
              <a:spcAft>
                <a:spcPts val="0"/>
              </a:spcAft>
              <a:buClr>
                <a:srgbClr val="054190"/>
              </a:buClr>
              <a:buSzPct val="101000"/>
              <a:buFont typeface="+mj-lt"/>
              <a:buAutoNum type="arabicParenR"/>
            </a:pPr>
            <a:endParaRPr lang="en-US" sz="2300" b="1" dirty="0">
              <a:latin typeface="Calibri" panose="020F0502020204030204" pitchFamily="34" charset="0"/>
              <a:cs typeface="Calibri" panose="020F0502020204030204" pitchFamily="34" charset="0"/>
            </a:endParaRPr>
          </a:p>
          <a:p>
            <a:pPr marL="457200" indent="-457200" algn="just" fontAlgn="auto">
              <a:lnSpc>
                <a:spcPct val="80000"/>
              </a:lnSpc>
              <a:spcBef>
                <a:spcPts val="563"/>
              </a:spcBef>
              <a:spcAft>
                <a:spcPts val="0"/>
              </a:spcAft>
              <a:buClr>
                <a:srgbClr val="054190"/>
              </a:buClr>
              <a:buSzPct val="101000"/>
              <a:buFont typeface="+mj-lt"/>
              <a:buAutoNum type="arabicParenR"/>
            </a:pPr>
            <a:endParaRPr lang="en-US" sz="2300" b="1" dirty="0">
              <a:latin typeface="Calibri" panose="020F0502020204030204" pitchFamily="34" charset="0"/>
              <a:cs typeface="Calibri" panose="020F0502020204030204" pitchFamily="34" charset="0"/>
            </a:endParaRPr>
          </a:p>
          <a:p>
            <a:pPr marL="457200" indent="-457200" algn="just" fontAlgn="auto">
              <a:lnSpc>
                <a:spcPct val="80000"/>
              </a:lnSpc>
              <a:spcBef>
                <a:spcPts val="563"/>
              </a:spcBef>
              <a:spcAft>
                <a:spcPts val="0"/>
              </a:spcAft>
              <a:buClr>
                <a:srgbClr val="054190"/>
              </a:buClr>
              <a:buSzPct val="101000"/>
              <a:buFont typeface="+mj-lt"/>
              <a:buAutoNum type="arabicParenR"/>
            </a:pPr>
            <a:endParaRPr lang="en-US" sz="23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50443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13 – </a:t>
            </a:r>
            <a:r>
              <a:rPr lang="en-US" dirty="0"/>
              <a:t>Performance comparison (simulation data)</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20</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6" name="Elemento grafico 5">
            <a:extLst>
              <a:ext uri="{FF2B5EF4-FFF2-40B4-BE49-F238E27FC236}">
                <a16:creationId xmlns:a16="http://schemas.microsoft.com/office/drawing/2014/main" id="{CE70C06A-657F-137A-4F3A-0B6FECA05C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9396" y="908720"/>
            <a:ext cx="10873208" cy="5332455"/>
          </a:xfrm>
          <a:prstGeom prst="rect">
            <a:avLst/>
          </a:prstGeom>
        </p:spPr>
      </p:pic>
    </p:spTree>
    <p:extLst>
      <p:ext uri="{BB962C8B-B14F-4D97-AF65-F5344CB8AC3E}">
        <p14:creationId xmlns:p14="http://schemas.microsoft.com/office/powerpoint/2010/main" val="3846480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14 – </a:t>
            </a:r>
            <a:r>
              <a:rPr lang="en-US" dirty="0"/>
              <a:t>TCN application: "Lazy Trigger"</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21</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cxnSp>
        <p:nvCxnSpPr>
          <p:cNvPr id="6" name="Connettore diritto 5">
            <a:extLst>
              <a:ext uri="{FF2B5EF4-FFF2-40B4-BE49-F238E27FC236}">
                <a16:creationId xmlns:a16="http://schemas.microsoft.com/office/drawing/2014/main" id="{26F1FAFA-AB91-6A03-5D32-B6015D495A48}"/>
              </a:ext>
            </a:extLst>
          </p:cNvPr>
          <p:cNvCxnSpPr/>
          <p:nvPr/>
        </p:nvCxnSpPr>
        <p:spPr>
          <a:xfrm>
            <a:off x="839416" y="2419940"/>
            <a:ext cx="10297144" cy="0"/>
          </a:xfrm>
          <a:prstGeom prst="line">
            <a:avLst/>
          </a:prstGeom>
          <a:ln w="38100">
            <a:tailEnd type="arrow"/>
          </a:ln>
        </p:spPr>
        <p:style>
          <a:lnRef idx="1">
            <a:schemeClr val="dk1"/>
          </a:lnRef>
          <a:fillRef idx="0">
            <a:schemeClr val="dk1"/>
          </a:fillRef>
          <a:effectRef idx="0">
            <a:schemeClr val="dk1"/>
          </a:effectRef>
          <a:fontRef idx="minor">
            <a:schemeClr val="tx1"/>
          </a:fontRef>
        </p:style>
      </p:cxnSp>
      <p:sp>
        <p:nvSpPr>
          <p:cNvPr id="8" name="CasellaDiTesto 7">
            <a:extLst>
              <a:ext uri="{FF2B5EF4-FFF2-40B4-BE49-F238E27FC236}">
                <a16:creationId xmlns:a16="http://schemas.microsoft.com/office/drawing/2014/main" id="{30B1DD21-AE9F-8614-B6C6-2D5CC88AE02A}"/>
              </a:ext>
            </a:extLst>
          </p:cNvPr>
          <p:cNvSpPr txBox="1"/>
          <p:nvPr/>
        </p:nvSpPr>
        <p:spPr>
          <a:xfrm>
            <a:off x="9768408" y="2447633"/>
            <a:ext cx="1656184" cy="523220"/>
          </a:xfrm>
          <a:prstGeom prst="rect">
            <a:avLst/>
          </a:prstGeom>
          <a:noFill/>
        </p:spPr>
        <p:txBody>
          <a:bodyPr wrap="square" rtlCol="0">
            <a:spAutoFit/>
          </a:bodyPr>
          <a:lstStyle/>
          <a:p>
            <a:r>
              <a:rPr lang="it-IT" sz="2800" dirty="0"/>
              <a:t>Network</a:t>
            </a:r>
          </a:p>
        </p:txBody>
      </p:sp>
      <p:pic>
        <p:nvPicPr>
          <p:cNvPr id="10" name="Immagine 9">
            <a:extLst>
              <a:ext uri="{FF2B5EF4-FFF2-40B4-BE49-F238E27FC236}">
                <a16:creationId xmlns:a16="http://schemas.microsoft.com/office/drawing/2014/main" id="{95158B75-7E51-2580-C6BC-57D1BEC224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16" y="785107"/>
            <a:ext cx="1443527" cy="1084249"/>
          </a:xfrm>
          <a:prstGeom prst="rect">
            <a:avLst/>
          </a:prstGeom>
        </p:spPr>
      </p:pic>
      <p:cxnSp>
        <p:nvCxnSpPr>
          <p:cNvPr id="13" name="Connettore 2 12">
            <a:extLst>
              <a:ext uri="{FF2B5EF4-FFF2-40B4-BE49-F238E27FC236}">
                <a16:creationId xmlns:a16="http://schemas.microsoft.com/office/drawing/2014/main" id="{8D7A5826-6040-267E-27EB-FF62E2545411}"/>
              </a:ext>
            </a:extLst>
          </p:cNvPr>
          <p:cNvCxnSpPr>
            <a:cxnSpLocks/>
            <a:stCxn id="10" idx="2"/>
          </p:cNvCxnSpPr>
          <p:nvPr/>
        </p:nvCxnSpPr>
        <p:spPr>
          <a:xfrm>
            <a:off x="1561180" y="1869356"/>
            <a:ext cx="0" cy="407516"/>
          </a:xfrm>
          <a:prstGeom prst="straightConnector1">
            <a:avLst/>
          </a:prstGeom>
          <a:ln>
            <a:headEnd type="triangle"/>
            <a:tailEnd type="none"/>
          </a:ln>
        </p:spPr>
        <p:style>
          <a:lnRef idx="1">
            <a:schemeClr val="dk1"/>
          </a:lnRef>
          <a:fillRef idx="0">
            <a:schemeClr val="dk1"/>
          </a:fillRef>
          <a:effectRef idx="0">
            <a:schemeClr val="dk1"/>
          </a:effectRef>
          <a:fontRef idx="minor">
            <a:schemeClr val="tx1"/>
          </a:fontRef>
        </p:style>
      </p:cxnSp>
      <p:cxnSp>
        <p:nvCxnSpPr>
          <p:cNvPr id="15" name="Connettore diritto 14">
            <a:extLst>
              <a:ext uri="{FF2B5EF4-FFF2-40B4-BE49-F238E27FC236}">
                <a16:creationId xmlns:a16="http://schemas.microsoft.com/office/drawing/2014/main" id="{B06E82E3-8F9F-D65C-242F-DD9693F134EB}"/>
              </a:ext>
            </a:extLst>
          </p:cNvPr>
          <p:cNvCxnSpPr/>
          <p:nvPr/>
        </p:nvCxnSpPr>
        <p:spPr>
          <a:xfrm>
            <a:off x="1561179" y="2348880"/>
            <a:ext cx="0" cy="144016"/>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18" name="CasellaDiTesto 17">
            <a:extLst>
              <a:ext uri="{FF2B5EF4-FFF2-40B4-BE49-F238E27FC236}">
                <a16:creationId xmlns:a16="http://schemas.microsoft.com/office/drawing/2014/main" id="{994E31D8-B2CD-B148-F7A4-FE46465E16DA}"/>
              </a:ext>
            </a:extLst>
          </p:cNvPr>
          <p:cNvSpPr txBox="1"/>
          <p:nvPr/>
        </p:nvSpPr>
        <p:spPr>
          <a:xfrm>
            <a:off x="1415480" y="2419940"/>
            <a:ext cx="576064" cy="523220"/>
          </a:xfrm>
          <a:prstGeom prst="rect">
            <a:avLst/>
          </a:prstGeom>
          <a:noFill/>
        </p:spPr>
        <p:txBody>
          <a:bodyPr wrap="square" rtlCol="0">
            <a:spAutoFit/>
          </a:bodyPr>
          <a:lstStyle/>
          <a:p>
            <a:r>
              <a:rPr lang="it-IT" sz="2800" dirty="0"/>
              <a:t>t</a:t>
            </a:r>
            <a:r>
              <a:rPr lang="it-IT" sz="2800" baseline="-25000" dirty="0"/>
              <a:t>0</a:t>
            </a:r>
            <a:endParaRPr lang="it-IT" sz="2800" dirty="0"/>
          </a:p>
        </p:txBody>
      </p:sp>
      <p:pic>
        <p:nvPicPr>
          <p:cNvPr id="20" name="Immagine 19">
            <a:extLst>
              <a:ext uri="{FF2B5EF4-FFF2-40B4-BE49-F238E27FC236}">
                <a16:creationId xmlns:a16="http://schemas.microsoft.com/office/drawing/2014/main" id="{8E6AFAC4-2F38-49E5-6E88-404C626CF6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4072" y="764704"/>
            <a:ext cx="1443527" cy="1084249"/>
          </a:xfrm>
          <a:prstGeom prst="rect">
            <a:avLst/>
          </a:prstGeom>
        </p:spPr>
      </p:pic>
      <p:cxnSp>
        <p:nvCxnSpPr>
          <p:cNvPr id="24" name="Connettore diritto 23">
            <a:extLst>
              <a:ext uri="{FF2B5EF4-FFF2-40B4-BE49-F238E27FC236}">
                <a16:creationId xmlns:a16="http://schemas.microsoft.com/office/drawing/2014/main" id="{0F5BD702-51DF-C179-B99C-55D41929CC3D}"/>
              </a:ext>
            </a:extLst>
          </p:cNvPr>
          <p:cNvCxnSpPr>
            <a:cxnSpLocks/>
          </p:cNvCxnSpPr>
          <p:nvPr/>
        </p:nvCxnSpPr>
        <p:spPr>
          <a:xfrm>
            <a:off x="7465835" y="2328477"/>
            <a:ext cx="0" cy="144016"/>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26" name="CasellaDiTesto 25">
            <a:extLst>
              <a:ext uri="{FF2B5EF4-FFF2-40B4-BE49-F238E27FC236}">
                <a16:creationId xmlns:a16="http://schemas.microsoft.com/office/drawing/2014/main" id="{01AF4A54-916D-37D9-59BE-4BCD83FA3A50}"/>
              </a:ext>
            </a:extLst>
          </p:cNvPr>
          <p:cNvSpPr txBox="1"/>
          <p:nvPr/>
        </p:nvSpPr>
        <p:spPr>
          <a:xfrm>
            <a:off x="7320135" y="2399537"/>
            <a:ext cx="2088232" cy="523220"/>
          </a:xfrm>
          <a:prstGeom prst="rect">
            <a:avLst/>
          </a:prstGeom>
          <a:noFill/>
        </p:spPr>
        <p:txBody>
          <a:bodyPr wrap="square" rtlCol="0">
            <a:spAutoFit/>
          </a:bodyPr>
          <a:lstStyle/>
          <a:p>
            <a:r>
              <a:rPr lang="it-IT" sz="2800" dirty="0"/>
              <a:t>t</a:t>
            </a:r>
            <a:r>
              <a:rPr lang="it-IT" sz="2800" baseline="-25000" dirty="0"/>
              <a:t>0</a:t>
            </a:r>
            <a:r>
              <a:rPr lang="it-IT" sz="2800" dirty="0"/>
              <a:t>+ </a:t>
            </a:r>
            <a:r>
              <a:rPr lang="el-GR" sz="2800" dirty="0"/>
              <a:t>Δ</a:t>
            </a:r>
            <a:r>
              <a:rPr lang="it-IT" sz="2800" dirty="0" err="1"/>
              <a:t>t</a:t>
            </a:r>
            <a:r>
              <a:rPr lang="it-IT" sz="2800" baseline="-25000" dirty="0" err="1"/>
              <a:t>s</a:t>
            </a:r>
            <a:r>
              <a:rPr lang="it-IT" sz="2800" baseline="-25000" dirty="0"/>
              <a:t> </a:t>
            </a:r>
            <a:r>
              <a:rPr lang="it-IT" sz="2800" dirty="0"/>
              <a:t>+ </a:t>
            </a:r>
            <a:r>
              <a:rPr lang="el-GR" sz="2800" dirty="0"/>
              <a:t>Δ</a:t>
            </a:r>
            <a:r>
              <a:rPr lang="it-IT" sz="2800" dirty="0"/>
              <a:t>t</a:t>
            </a:r>
            <a:r>
              <a:rPr lang="it-IT" sz="2800" baseline="-25000" dirty="0"/>
              <a:t>n</a:t>
            </a:r>
            <a:endParaRPr lang="it-IT" sz="2800" dirty="0"/>
          </a:p>
        </p:txBody>
      </p:sp>
      <p:cxnSp>
        <p:nvCxnSpPr>
          <p:cNvPr id="28" name="Connettore 2 27">
            <a:extLst>
              <a:ext uri="{FF2B5EF4-FFF2-40B4-BE49-F238E27FC236}">
                <a16:creationId xmlns:a16="http://schemas.microsoft.com/office/drawing/2014/main" id="{3E554004-A123-2CA2-D1FD-AE7AA69CC249}"/>
              </a:ext>
            </a:extLst>
          </p:cNvPr>
          <p:cNvCxnSpPr>
            <a:endCxn id="20" idx="2"/>
          </p:cNvCxnSpPr>
          <p:nvPr/>
        </p:nvCxnSpPr>
        <p:spPr>
          <a:xfrm flipV="1">
            <a:off x="7465835" y="1848953"/>
            <a:ext cx="1" cy="427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Connettore diritto 29">
            <a:extLst>
              <a:ext uri="{FF2B5EF4-FFF2-40B4-BE49-F238E27FC236}">
                <a16:creationId xmlns:a16="http://schemas.microsoft.com/office/drawing/2014/main" id="{1529BE64-76A1-4D09-6FC6-FAB01D826D10}"/>
              </a:ext>
            </a:extLst>
          </p:cNvPr>
          <p:cNvCxnSpPr>
            <a:cxnSpLocks/>
          </p:cNvCxnSpPr>
          <p:nvPr/>
        </p:nvCxnSpPr>
        <p:spPr>
          <a:xfrm>
            <a:off x="839416" y="5758407"/>
            <a:ext cx="10297144" cy="0"/>
          </a:xfrm>
          <a:prstGeom prst="line">
            <a:avLst/>
          </a:prstGeom>
          <a:ln w="38100">
            <a:tailEnd type="arrow"/>
          </a:ln>
        </p:spPr>
        <p:style>
          <a:lnRef idx="1">
            <a:schemeClr val="dk1"/>
          </a:lnRef>
          <a:fillRef idx="0">
            <a:schemeClr val="dk1"/>
          </a:fillRef>
          <a:effectRef idx="0">
            <a:schemeClr val="dk1"/>
          </a:effectRef>
          <a:fontRef idx="minor">
            <a:schemeClr val="tx1"/>
          </a:fontRef>
        </p:style>
      </p:cxnSp>
      <p:sp>
        <p:nvSpPr>
          <p:cNvPr id="32" name="CasellaDiTesto 31">
            <a:extLst>
              <a:ext uri="{FF2B5EF4-FFF2-40B4-BE49-F238E27FC236}">
                <a16:creationId xmlns:a16="http://schemas.microsoft.com/office/drawing/2014/main" id="{0E595C24-2696-3D02-6CEA-1192C5A3CC59}"/>
              </a:ext>
            </a:extLst>
          </p:cNvPr>
          <p:cNvSpPr txBox="1"/>
          <p:nvPr/>
        </p:nvSpPr>
        <p:spPr>
          <a:xfrm>
            <a:off x="9768408" y="5786100"/>
            <a:ext cx="1656184" cy="523220"/>
          </a:xfrm>
          <a:prstGeom prst="rect">
            <a:avLst/>
          </a:prstGeom>
          <a:noFill/>
        </p:spPr>
        <p:txBody>
          <a:bodyPr wrap="square" rtlCol="0">
            <a:spAutoFit/>
          </a:bodyPr>
          <a:lstStyle/>
          <a:p>
            <a:r>
              <a:rPr lang="it-IT" sz="2800" dirty="0">
                <a:solidFill>
                  <a:srgbClr val="FF0000"/>
                </a:solidFill>
              </a:rPr>
              <a:t>TCN</a:t>
            </a:r>
          </a:p>
        </p:txBody>
      </p:sp>
      <p:pic>
        <p:nvPicPr>
          <p:cNvPr id="34" name="Immagine 33">
            <a:extLst>
              <a:ext uri="{FF2B5EF4-FFF2-40B4-BE49-F238E27FC236}">
                <a16:creationId xmlns:a16="http://schemas.microsoft.com/office/drawing/2014/main" id="{199C5B54-407C-3231-7030-E4F4722EC6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16" y="4123574"/>
            <a:ext cx="1443527" cy="1084249"/>
          </a:xfrm>
          <a:prstGeom prst="rect">
            <a:avLst/>
          </a:prstGeom>
        </p:spPr>
      </p:pic>
      <p:cxnSp>
        <p:nvCxnSpPr>
          <p:cNvPr id="36" name="Connettore 2 35">
            <a:extLst>
              <a:ext uri="{FF2B5EF4-FFF2-40B4-BE49-F238E27FC236}">
                <a16:creationId xmlns:a16="http://schemas.microsoft.com/office/drawing/2014/main" id="{0A6E5081-6369-2C60-52D8-3850AC361AA8}"/>
              </a:ext>
            </a:extLst>
          </p:cNvPr>
          <p:cNvCxnSpPr>
            <a:cxnSpLocks/>
          </p:cNvCxnSpPr>
          <p:nvPr/>
        </p:nvCxnSpPr>
        <p:spPr>
          <a:xfrm>
            <a:off x="1561179" y="5207823"/>
            <a:ext cx="0" cy="407516"/>
          </a:xfrm>
          <a:prstGeom prst="straightConnector1">
            <a:avLst/>
          </a:prstGeom>
          <a:ln>
            <a:headEnd type="triangle"/>
            <a:tailEnd type="none"/>
          </a:ln>
        </p:spPr>
        <p:style>
          <a:lnRef idx="1">
            <a:schemeClr val="dk1"/>
          </a:lnRef>
          <a:fillRef idx="0">
            <a:schemeClr val="dk1"/>
          </a:fillRef>
          <a:effectRef idx="0">
            <a:schemeClr val="dk1"/>
          </a:effectRef>
          <a:fontRef idx="minor">
            <a:schemeClr val="tx1"/>
          </a:fontRef>
        </p:style>
      </p:cxnSp>
      <p:cxnSp>
        <p:nvCxnSpPr>
          <p:cNvPr id="38" name="Connettore diritto 37">
            <a:extLst>
              <a:ext uri="{FF2B5EF4-FFF2-40B4-BE49-F238E27FC236}">
                <a16:creationId xmlns:a16="http://schemas.microsoft.com/office/drawing/2014/main" id="{70879A2E-5B53-E6D8-4041-011156E038D7}"/>
              </a:ext>
            </a:extLst>
          </p:cNvPr>
          <p:cNvCxnSpPr>
            <a:cxnSpLocks/>
          </p:cNvCxnSpPr>
          <p:nvPr/>
        </p:nvCxnSpPr>
        <p:spPr>
          <a:xfrm>
            <a:off x="1561179" y="5687347"/>
            <a:ext cx="0" cy="144016"/>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40" name="CasellaDiTesto 39">
            <a:extLst>
              <a:ext uri="{FF2B5EF4-FFF2-40B4-BE49-F238E27FC236}">
                <a16:creationId xmlns:a16="http://schemas.microsoft.com/office/drawing/2014/main" id="{235D68AE-86FE-CA23-0CED-43ECAC16300D}"/>
              </a:ext>
            </a:extLst>
          </p:cNvPr>
          <p:cNvSpPr txBox="1"/>
          <p:nvPr/>
        </p:nvSpPr>
        <p:spPr>
          <a:xfrm>
            <a:off x="1415480" y="5758407"/>
            <a:ext cx="576064" cy="523220"/>
          </a:xfrm>
          <a:prstGeom prst="rect">
            <a:avLst/>
          </a:prstGeom>
          <a:noFill/>
        </p:spPr>
        <p:txBody>
          <a:bodyPr wrap="square" rtlCol="0">
            <a:spAutoFit/>
          </a:bodyPr>
          <a:lstStyle/>
          <a:p>
            <a:r>
              <a:rPr lang="it-IT" sz="2800" dirty="0"/>
              <a:t>t</a:t>
            </a:r>
            <a:r>
              <a:rPr lang="it-IT" sz="2800" baseline="-25000" dirty="0"/>
              <a:t>0</a:t>
            </a:r>
            <a:endParaRPr lang="it-IT" sz="2800" dirty="0"/>
          </a:p>
        </p:txBody>
      </p:sp>
      <p:cxnSp>
        <p:nvCxnSpPr>
          <p:cNvPr id="42" name="Connettore diritto 41">
            <a:extLst>
              <a:ext uri="{FF2B5EF4-FFF2-40B4-BE49-F238E27FC236}">
                <a16:creationId xmlns:a16="http://schemas.microsoft.com/office/drawing/2014/main" id="{0882E9FC-5BAD-251B-E761-E157EAB92EE4}"/>
              </a:ext>
            </a:extLst>
          </p:cNvPr>
          <p:cNvCxnSpPr>
            <a:cxnSpLocks/>
          </p:cNvCxnSpPr>
          <p:nvPr/>
        </p:nvCxnSpPr>
        <p:spPr>
          <a:xfrm>
            <a:off x="7465835" y="5666944"/>
            <a:ext cx="0" cy="144016"/>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sp>
        <p:nvSpPr>
          <p:cNvPr id="44" name="CasellaDiTesto 43">
            <a:extLst>
              <a:ext uri="{FF2B5EF4-FFF2-40B4-BE49-F238E27FC236}">
                <a16:creationId xmlns:a16="http://schemas.microsoft.com/office/drawing/2014/main" id="{55607BFA-1661-028F-2775-D7BE305BC3CF}"/>
              </a:ext>
            </a:extLst>
          </p:cNvPr>
          <p:cNvSpPr txBox="1"/>
          <p:nvPr/>
        </p:nvSpPr>
        <p:spPr>
          <a:xfrm>
            <a:off x="7320135" y="5738004"/>
            <a:ext cx="2088232" cy="523220"/>
          </a:xfrm>
          <a:prstGeom prst="rect">
            <a:avLst/>
          </a:prstGeom>
          <a:noFill/>
        </p:spPr>
        <p:txBody>
          <a:bodyPr wrap="square" rtlCol="0">
            <a:spAutoFit/>
          </a:bodyPr>
          <a:lstStyle/>
          <a:p>
            <a:r>
              <a:rPr lang="it-IT" sz="2800" dirty="0"/>
              <a:t>t</a:t>
            </a:r>
            <a:r>
              <a:rPr lang="it-IT" sz="2800" baseline="-25000" dirty="0"/>
              <a:t>0 </a:t>
            </a:r>
            <a:r>
              <a:rPr lang="it-IT" sz="2800" dirty="0"/>
              <a:t>+ </a:t>
            </a:r>
            <a:r>
              <a:rPr lang="el-GR" sz="2800" strike="sngStrike" dirty="0"/>
              <a:t>Δ</a:t>
            </a:r>
            <a:r>
              <a:rPr lang="it-IT" sz="2800" strike="sngStrike" dirty="0"/>
              <a:t>t</a:t>
            </a:r>
            <a:r>
              <a:rPr lang="it-IT" sz="2800" strike="sngStrike" baseline="-25000" dirty="0"/>
              <a:t>n</a:t>
            </a:r>
            <a:r>
              <a:rPr lang="it-IT" sz="2800" baseline="-25000" dirty="0"/>
              <a:t> </a:t>
            </a:r>
            <a:endParaRPr lang="it-IT" sz="2800" dirty="0"/>
          </a:p>
        </p:txBody>
      </p:sp>
      <p:cxnSp>
        <p:nvCxnSpPr>
          <p:cNvPr id="46" name="Connettore 2 45">
            <a:extLst>
              <a:ext uri="{FF2B5EF4-FFF2-40B4-BE49-F238E27FC236}">
                <a16:creationId xmlns:a16="http://schemas.microsoft.com/office/drawing/2014/main" id="{2C224E38-C22F-2B18-64E5-4EEF445E1E2F}"/>
              </a:ext>
            </a:extLst>
          </p:cNvPr>
          <p:cNvCxnSpPr>
            <a:cxnSpLocks/>
          </p:cNvCxnSpPr>
          <p:nvPr/>
        </p:nvCxnSpPr>
        <p:spPr>
          <a:xfrm flipV="1">
            <a:off x="7465835" y="5187420"/>
            <a:ext cx="1" cy="427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7" name="CasellaDiTesto 46">
            <a:extLst>
              <a:ext uri="{FF2B5EF4-FFF2-40B4-BE49-F238E27FC236}">
                <a16:creationId xmlns:a16="http://schemas.microsoft.com/office/drawing/2014/main" id="{E618F7B4-E1D7-B3E6-7F74-357A06391208}"/>
              </a:ext>
            </a:extLst>
          </p:cNvPr>
          <p:cNvSpPr txBox="1"/>
          <p:nvPr/>
        </p:nvSpPr>
        <p:spPr>
          <a:xfrm>
            <a:off x="1561179" y="1901317"/>
            <a:ext cx="1296141" cy="338554"/>
          </a:xfrm>
          <a:prstGeom prst="rect">
            <a:avLst/>
          </a:prstGeom>
          <a:noFill/>
        </p:spPr>
        <p:txBody>
          <a:bodyPr wrap="square" rtlCol="0">
            <a:spAutoFit/>
          </a:bodyPr>
          <a:lstStyle/>
          <a:p>
            <a:r>
              <a:rPr lang="it-IT" sz="1600" dirty="0"/>
              <a:t>event</a:t>
            </a:r>
            <a:endParaRPr lang="it-IT" dirty="0"/>
          </a:p>
        </p:txBody>
      </p:sp>
      <p:sp>
        <p:nvSpPr>
          <p:cNvPr id="67" name="CasellaDiTesto 66">
            <a:extLst>
              <a:ext uri="{FF2B5EF4-FFF2-40B4-BE49-F238E27FC236}">
                <a16:creationId xmlns:a16="http://schemas.microsoft.com/office/drawing/2014/main" id="{CEA89DB4-DB2B-D3C0-9CA7-3AAF87E9E6FB}"/>
              </a:ext>
            </a:extLst>
          </p:cNvPr>
          <p:cNvSpPr txBox="1"/>
          <p:nvPr/>
        </p:nvSpPr>
        <p:spPr>
          <a:xfrm>
            <a:off x="7608168" y="1893635"/>
            <a:ext cx="1296141" cy="338554"/>
          </a:xfrm>
          <a:prstGeom prst="rect">
            <a:avLst/>
          </a:prstGeom>
          <a:noFill/>
        </p:spPr>
        <p:txBody>
          <a:bodyPr wrap="square" rtlCol="0">
            <a:spAutoFit/>
          </a:bodyPr>
          <a:lstStyle/>
          <a:p>
            <a:r>
              <a:rPr lang="it-IT" sz="1600" dirty="0"/>
              <a:t>event</a:t>
            </a:r>
            <a:endParaRPr lang="it-IT" dirty="0"/>
          </a:p>
        </p:txBody>
      </p:sp>
      <p:pic>
        <p:nvPicPr>
          <p:cNvPr id="69" name="Immagine 68">
            <a:extLst>
              <a:ext uri="{FF2B5EF4-FFF2-40B4-BE49-F238E27FC236}">
                <a16:creationId xmlns:a16="http://schemas.microsoft.com/office/drawing/2014/main" id="{1F70F763-FCCB-1269-D583-E5134FDDEE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4072" y="4123574"/>
            <a:ext cx="1443527" cy="1084249"/>
          </a:xfrm>
          <a:prstGeom prst="rect">
            <a:avLst/>
          </a:prstGeom>
        </p:spPr>
      </p:pic>
      <p:sp>
        <p:nvSpPr>
          <p:cNvPr id="71" name="CasellaDiTesto 70">
            <a:extLst>
              <a:ext uri="{FF2B5EF4-FFF2-40B4-BE49-F238E27FC236}">
                <a16:creationId xmlns:a16="http://schemas.microsoft.com/office/drawing/2014/main" id="{11D68B80-C6E7-B4D6-E0A0-6FFDB6E2231A}"/>
              </a:ext>
            </a:extLst>
          </p:cNvPr>
          <p:cNvSpPr txBox="1"/>
          <p:nvPr/>
        </p:nvSpPr>
        <p:spPr>
          <a:xfrm>
            <a:off x="1634872" y="5243334"/>
            <a:ext cx="1796832" cy="338554"/>
          </a:xfrm>
          <a:prstGeom prst="rect">
            <a:avLst/>
          </a:prstGeom>
          <a:noFill/>
        </p:spPr>
        <p:txBody>
          <a:bodyPr wrap="square" rtlCol="0">
            <a:spAutoFit/>
          </a:bodyPr>
          <a:lstStyle/>
          <a:p>
            <a:r>
              <a:rPr lang="it-IT" sz="1600" dirty="0"/>
              <a:t>event + timestamp</a:t>
            </a:r>
            <a:endParaRPr lang="it-IT" dirty="0"/>
          </a:p>
        </p:txBody>
      </p:sp>
      <p:sp>
        <p:nvSpPr>
          <p:cNvPr id="73" name="CasellaDiTesto 72">
            <a:extLst>
              <a:ext uri="{FF2B5EF4-FFF2-40B4-BE49-F238E27FC236}">
                <a16:creationId xmlns:a16="http://schemas.microsoft.com/office/drawing/2014/main" id="{7757B9E0-3DE9-14F3-13C8-9643054C3EBE}"/>
              </a:ext>
            </a:extLst>
          </p:cNvPr>
          <p:cNvSpPr txBox="1"/>
          <p:nvPr/>
        </p:nvSpPr>
        <p:spPr>
          <a:xfrm>
            <a:off x="7603014" y="5230417"/>
            <a:ext cx="1796832" cy="338554"/>
          </a:xfrm>
          <a:prstGeom prst="rect">
            <a:avLst/>
          </a:prstGeom>
          <a:noFill/>
        </p:spPr>
        <p:txBody>
          <a:bodyPr wrap="square" rtlCol="0">
            <a:spAutoFit/>
          </a:bodyPr>
          <a:lstStyle/>
          <a:p>
            <a:r>
              <a:rPr lang="it-IT" sz="1600" dirty="0"/>
              <a:t>event + timestamp</a:t>
            </a:r>
            <a:endParaRPr lang="it-IT" dirty="0"/>
          </a:p>
        </p:txBody>
      </p:sp>
      <p:cxnSp>
        <p:nvCxnSpPr>
          <p:cNvPr id="75" name="Connettore 2 74">
            <a:extLst>
              <a:ext uri="{FF2B5EF4-FFF2-40B4-BE49-F238E27FC236}">
                <a16:creationId xmlns:a16="http://schemas.microsoft.com/office/drawing/2014/main" id="{32A2C34D-6E58-D135-9519-E02DEA8A8ECA}"/>
              </a:ext>
            </a:extLst>
          </p:cNvPr>
          <p:cNvCxnSpPr>
            <a:stCxn id="34" idx="3"/>
            <a:endCxn id="69" idx="1"/>
          </p:cNvCxnSpPr>
          <p:nvPr/>
        </p:nvCxnSpPr>
        <p:spPr>
          <a:xfrm>
            <a:off x="2282943" y="4665699"/>
            <a:ext cx="4461129"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CasellaDiTesto 79">
            <a:extLst>
              <a:ext uri="{FF2B5EF4-FFF2-40B4-BE49-F238E27FC236}">
                <a16:creationId xmlns:a16="http://schemas.microsoft.com/office/drawing/2014/main" id="{92F549E1-776C-7ADF-D263-47A95FABB147}"/>
              </a:ext>
            </a:extLst>
          </p:cNvPr>
          <p:cNvSpPr txBox="1"/>
          <p:nvPr/>
        </p:nvSpPr>
        <p:spPr>
          <a:xfrm>
            <a:off x="229080" y="3276387"/>
            <a:ext cx="1796832" cy="338554"/>
          </a:xfrm>
          <a:prstGeom prst="rect">
            <a:avLst/>
          </a:prstGeom>
          <a:noFill/>
        </p:spPr>
        <p:txBody>
          <a:bodyPr wrap="square" rtlCol="0">
            <a:spAutoFit/>
          </a:bodyPr>
          <a:lstStyle/>
          <a:p>
            <a:r>
              <a:rPr lang="en-GB" sz="1600" dirty="0">
                <a:solidFill>
                  <a:srgbClr val="0070C0"/>
                </a:solidFill>
              </a:rPr>
              <a:t>Lazy Trigger</a:t>
            </a:r>
            <a:endParaRPr lang="en-GB" dirty="0">
              <a:solidFill>
                <a:srgbClr val="0070C0"/>
              </a:solidFill>
            </a:endParaRPr>
          </a:p>
        </p:txBody>
      </p:sp>
      <p:sp>
        <p:nvSpPr>
          <p:cNvPr id="81" name="Rettangolo 80">
            <a:extLst>
              <a:ext uri="{FF2B5EF4-FFF2-40B4-BE49-F238E27FC236}">
                <a16:creationId xmlns:a16="http://schemas.microsoft.com/office/drawing/2014/main" id="{89FFF8FC-DF7E-911F-51CE-D6B341C647A8}"/>
              </a:ext>
            </a:extLst>
          </p:cNvPr>
          <p:cNvSpPr/>
          <p:nvPr/>
        </p:nvSpPr>
        <p:spPr>
          <a:xfrm>
            <a:off x="191344" y="3212976"/>
            <a:ext cx="11665296" cy="3264271"/>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2" name="CasellaDiTesto 81">
            <a:extLst>
              <a:ext uri="{FF2B5EF4-FFF2-40B4-BE49-F238E27FC236}">
                <a16:creationId xmlns:a16="http://schemas.microsoft.com/office/drawing/2014/main" id="{9F97A614-5A47-2B00-858A-B0D78FD2F8FC}"/>
              </a:ext>
            </a:extLst>
          </p:cNvPr>
          <p:cNvSpPr txBox="1"/>
          <p:nvPr/>
        </p:nvSpPr>
        <p:spPr>
          <a:xfrm>
            <a:off x="3775809" y="4365104"/>
            <a:ext cx="1796832" cy="338554"/>
          </a:xfrm>
          <a:prstGeom prst="rect">
            <a:avLst/>
          </a:prstGeom>
          <a:noFill/>
        </p:spPr>
        <p:txBody>
          <a:bodyPr wrap="square" rtlCol="0">
            <a:spAutoFit/>
          </a:bodyPr>
          <a:lstStyle/>
          <a:p>
            <a:r>
              <a:rPr lang="en-GB" sz="1600" dirty="0"/>
              <a:t>synchronization</a:t>
            </a:r>
            <a:endParaRPr lang="en-GB" dirty="0"/>
          </a:p>
        </p:txBody>
      </p:sp>
    </p:spTree>
    <p:extLst>
      <p:ext uri="{BB962C8B-B14F-4D97-AF65-F5344CB8AC3E}">
        <p14:creationId xmlns:p14="http://schemas.microsoft.com/office/powerpoint/2010/main" val="116532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26" grpId="0"/>
      <p:bldP spid="32" grpId="0"/>
      <p:bldP spid="40" grpId="0"/>
      <p:bldP spid="44" grpId="0"/>
      <p:bldP spid="47" grpId="0"/>
      <p:bldP spid="67" grpId="0"/>
      <p:bldP spid="71" grpId="0"/>
      <p:bldP spid="73" grpId="0"/>
      <p:bldP spid="80" grpId="0"/>
      <p:bldP spid="81" grpId="0" animBg="1"/>
      <p:bldP spid="8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82271"/>
            <a:ext cx="10058400" cy="457200"/>
          </a:xfrm>
        </p:spPr>
        <p:txBody>
          <a:bodyPr/>
          <a:lstStyle/>
          <a:p>
            <a:r>
              <a:rPr lang="en-GB" dirty="0"/>
              <a:t>14 – </a:t>
            </a:r>
            <a:r>
              <a:rPr lang="en-US" dirty="0"/>
              <a:t>TCN application: "Lazy Trigger"</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22</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pic>
        <p:nvPicPr>
          <p:cNvPr id="7" name="Immagine 6">
            <a:extLst>
              <a:ext uri="{FF2B5EF4-FFF2-40B4-BE49-F238E27FC236}">
                <a16:creationId xmlns:a16="http://schemas.microsoft.com/office/drawing/2014/main" id="{811405A4-3420-D465-97ED-1DCBF3CB1D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24" y="1340768"/>
            <a:ext cx="9971789" cy="4873706"/>
          </a:xfrm>
          <a:prstGeom prst="rect">
            <a:avLst/>
          </a:prstGeom>
        </p:spPr>
      </p:pic>
      <p:sp>
        <p:nvSpPr>
          <p:cNvPr id="4" name="CasellaDiTesto 3">
            <a:extLst>
              <a:ext uri="{FF2B5EF4-FFF2-40B4-BE49-F238E27FC236}">
                <a16:creationId xmlns:a16="http://schemas.microsoft.com/office/drawing/2014/main" id="{5990AF20-2655-2823-BD55-78B4287CC508}"/>
              </a:ext>
            </a:extLst>
          </p:cNvPr>
          <p:cNvSpPr txBox="1"/>
          <p:nvPr/>
        </p:nvSpPr>
        <p:spPr>
          <a:xfrm>
            <a:off x="6528413" y="4941168"/>
            <a:ext cx="4320480" cy="369332"/>
          </a:xfrm>
          <a:prstGeom prst="rect">
            <a:avLst/>
          </a:prstGeom>
          <a:noFill/>
        </p:spPr>
        <p:txBody>
          <a:bodyPr wrap="square" rtlCol="0">
            <a:spAutoFit/>
          </a:bodyPr>
          <a:lstStyle/>
          <a:p>
            <a:r>
              <a:rPr lang="en-GB" dirty="0"/>
              <a:t>2</a:t>
            </a:r>
            <a:r>
              <a:rPr lang="en-GB" baseline="30000" dirty="0"/>
              <a:t>nd</a:t>
            </a:r>
            <a:r>
              <a:rPr lang="en-GB" dirty="0"/>
              <a:t> system acquires the trigger</a:t>
            </a:r>
          </a:p>
        </p:txBody>
      </p:sp>
      <p:sp>
        <p:nvSpPr>
          <p:cNvPr id="8" name="CasellaDiTesto 7">
            <a:extLst>
              <a:ext uri="{FF2B5EF4-FFF2-40B4-BE49-F238E27FC236}">
                <a16:creationId xmlns:a16="http://schemas.microsoft.com/office/drawing/2014/main" id="{DD137775-0239-43E0-E70B-21E5BEB15EDB}"/>
              </a:ext>
            </a:extLst>
          </p:cNvPr>
          <p:cNvSpPr txBox="1"/>
          <p:nvPr/>
        </p:nvSpPr>
        <p:spPr>
          <a:xfrm>
            <a:off x="6347520" y="1844824"/>
            <a:ext cx="4320480" cy="369332"/>
          </a:xfrm>
          <a:prstGeom prst="rect">
            <a:avLst/>
          </a:prstGeom>
          <a:noFill/>
        </p:spPr>
        <p:txBody>
          <a:bodyPr wrap="square" rtlCol="0">
            <a:spAutoFit/>
          </a:bodyPr>
          <a:lstStyle/>
          <a:p>
            <a:r>
              <a:rPr lang="en-GB" dirty="0"/>
              <a:t>1</a:t>
            </a:r>
            <a:r>
              <a:rPr lang="en-GB" baseline="30000" dirty="0"/>
              <a:t>st</a:t>
            </a:r>
            <a:r>
              <a:rPr lang="en-GB" dirty="0"/>
              <a:t> system switches frequency</a:t>
            </a:r>
          </a:p>
        </p:txBody>
      </p:sp>
    </p:spTree>
    <p:extLst>
      <p:ext uri="{BB962C8B-B14F-4D97-AF65-F5344CB8AC3E}">
        <p14:creationId xmlns:p14="http://schemas.microsoft.com/office/powerpoint/2010/main" val="313558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14 – </a:t>
            </a:r>
            <a:r>
              <a:rPr lang="en-US" dirty="0"/>
              <a:t>Conclusions</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23</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7" name="CasellaDiTesto 6">
            <a:extLst>
              <a:ext uri="{FF2B5EF4-FFF2-40B4-BE49-F238E27FC236}">
                <a16:creationId xmlns:a16="http://schemas.microsoft.com/office/drawing/2014/main" id="{B0B66468-A059-F795-D9E1-36AD1F22867E}"/>
              </a:ext>
            </a:extLst>
          </p:cNvPr>
          <p:cNvSpPr txBox="1"/>
          <p:nvPr/>
        </p:nvSpPr>
        <p:spPr>
          <a:xfrm>
            <a:off x="587388" y="1628802"/>
            <a:ext cx="11017224" cy="3664978"/>
          </a:xfrm>
          <a:prstGeom prst="rect">
            <a:avLst/>
          </a:prstGeom>
          <a:noFill/>
        </p:spPr>
        <p:txBody>
          <a:bodyPr wrap="square">
            <a:spAutoFit/>
          </a:bodyPr>
          <a:lstStyle/>
          <a:p>
            <a:pPr marL="285750" indent="-285750" algn="just" eaLnBrk="1" hangingPunct="1">
              <a:lnSpc>
                <a:spcPct val="80000"/>
              </a:lnSpc>
              <a:spcBef>
                <a:spcPts val="563"/>
              </a:spcBef>
              <a:buClr>
                <a:schemeClr val="tx2"/>
              </a:buClr>
              <a:buSzPct val="101000"/>
              <a:buFont typeface="Wingdings" panose="05000000000000000000" pitchFamily="2" charset="2"/>
              <a:buChar char="q"/>
            </a:pPr>
            <a:r>
              <a:rPr lang="en-US" sz="2800" b="1" kern="0" dirty="0">
                <a:latin typeface="Calibri" panose="020F0502020204030204" pitchFamily="34" charset="0"/>
                <a:cs typeface="Calibri" panose="020F0502020204030204" pitchFamily="34" charset="0"/>
              </a:rPr>
              <a:t> Hardware apparatus compliant with the project requirements</a:t>
            </a:r>
          </a:p>
          <a:p>
            <a:pPr marL="285750" indent="-285750" algn="just" eaLnBrk="1" hangingPunct="1">
              <a:lnSpc>
                <a:spcPct val="80000"/>
              </a:lnSpc>
              <a:spcBef>
                <a:spcPts val="563"/>
              </a:spcBef>
              <a:buClr>
                <a:schemeClr val="tx2"/>
              </a:buClr>
              <a:buSzPct val="101000"/>
              <a:buFont typeface="Wingdings" panose="05000000000000000000" pitchFamily="2" charset="2"/>
              <a:buChar char="q"/>
            </a:pPr>
            <a:endParaRPr lang="en-US" sz="2800" b="1" kern="0" dirty="0">
              <a:latin typeface="Calibri" panose="020F0502020204030204" pitchFamily="34" charset="0"/>
              <a:cs typeface="Calibri" panose="020F0502020204030204" pitchFamily="34" charset="0"/>
            </a:endParaRPr>
          </a:p>
          <a:p>
            <a:pPr marL="285750" indent="-285750" algn="just" eaLnBrk="1" hangingPunct="1">
              <a:lnSpc>
                <a:spcPct val="80000"/>
              </a:lnSpc>
              <a:spcBef>
                <a:spcPts val="563"/>
              </a:spcBef>
              <a:buClr>
                <a:schemeClr val="tx2"/>
              </a:buClr>
              <a:buSzPct val="101000"/>
              <a:buFont typeface="Wingdings" panose="05000000000000000000" pitchFamily="2" charset="2"/>
              <a:buChar char="q"/>
            </a:pPr>
            <a:r>
              <a:rPr lang="en-US" sz="2800" b="1" kern="0" dirty="0">
                <a:latin typeface="Calibri" panose="020F0502020204030204" pitchFamily="34" charset="0"/>
                <a:cs typeface="Calibri" panose="020F0502020204030204" pitchFamily="34" charset="0"/>
              </a:rPr>
              <a:t> TCN APIs and features have been tested</a:t>
            </a:r>
          </a:p>
          <a:p>
            <a:pPr marL="285750" indent="-285750" algn="just" eaLnBrk="1" hangingPunct="1">
              <a:lnSpc>
                <a:spcPct val="80000"/>
              </a:lnSpc>
              <a:spcBef>
                <a:spcPts val="563"/>
              </a:spcBef>
              <a:buClr>
                <a:schemeClr val="tx2"/>
              </a:buClr>
              <a:buSzPct val="101000"/>
              <a:buFont typeface="Wingdings" panose="05000000000000000000" pitchFamily="2" charset="2"/>
              <a:buChar char="q"/>
            </a:pPr>
            <a:endParaRPr lang="en-US" sz="2800" b="1" kern="0" dirty="0">
              <a:latin typeface="Calibri" panose="020F0502020204030204" pitchFamily="34" charset="0"/>
              <a:cs typeface="Calibri" panose="020F0502020204030204" pitchFamily="34" charset="0"/>
            </a:endParaRPr>
          </a:p>
          <a:p>
            <a:pPr marL="285750" indent="-285750" algn="just" eaLnBrk="1" hangingPunct="1">
              <a:lnSpc>
                <a:spcPct val="80000"/>
              </a:lnSpc>
              <a:spcBef>
                <a:spcPts val="563"/>
              </a:spcBef>
              <a:buClr>
                <a:schemeClr val="tx2"/>
              </a:buClr>
              <a:buSzPct val="101000"/>
              <a:buFont typeface="Wingdings" panose="05000000000000000000" pitchFamily="2" charset="2"/>
              <a:buChar char="q"/>
            </a:pPr>
            <a:r>
              <a:rPr lang="en-US" sz="2800" b="1" kern="0" dirty="0">
                <a:latin typeface="Calibri" panose="020F0502020204030204" pitchFamily="34" charset="0"/>
                <a:cs typeface="Calibri" panose="020F0502020204030204" pitchFamily="34" charset="0"/>
              </a:rPr>
              <a:t> </a:t>
            </a:r>
            <a:r>
              <a:rPr lang="en-US" sz="2800" b="1" kern="0" dirty="0" err="1">
                <a:latin typeface="Calibri" panose="020F0502020204030204" pitchFamily="34" charset="0"/>
                <a:cs typeface="Calibri" panose="020F0502020204030204" pitchFamily="34" charset="0"/>
              </a:rPr>
              <a:t>Omnet</a:t>
            </a:r>
            <a:r>
              <a:rPr lang="en-US" sz="2800" b="1" kern="0" dirty="0">
                <a:latin typeface="Calibri" panose="020F0502020204030204" pitchFamily="34" charset="0"/>
                <a:cs typeface="Calibri" panose="020F0502020204030204" pitchFamily="34" charset="0"/>
              </a:rPr>
              <a:t>++ simulation tool gave good results and will be adopted to study more complicated topologies</a:t>
            </a:r>
          </a:p>
          <a:p>
            <a:pPr marL="285750" indent="-285750" algn="just" eaLnBrk="1" hangingPunct="1">
              <a:lnSpc>
                <a:spcPct val="80000"/>
              </a:lnSpc>
              <a:spcBef>
                <a:spcPts val="563"/>
              </a:spcBef>
              <a:buClr>
                <a:schemeClr val="tx2"/>
              </a:buClr>
              <a:buSzPct val="101000"/>
              <a:buFont typeface="Wingdings" panose="05000000000000000000" pitchFamily="2" charset="2"/>
              <a:buChar char="q"/>
            </a:pPr>
            <a:endParaRPr lang="en-US" sz="2800" b="1" kern="0" dirty="0">
              <a:latin typeface="Calibri" panose="020F0502020204030204" pitchFamily="34" charset="0"/>
              <a:cs typeface="Calibri" panose="020F0502020204030204" pitchFamily="34" charset="0"/>
            </a:endParaRPr>
          </a:p>
          <a:p>
            <a:pPr marL="285750" indent="-285750" algn="just" eaLnBrk="1" hangingPunct="1">
              <a:lnSpc>
                <a:spcPct val="80000"/>
              </a:lnSpc>
              <a:spcBef>
                <a:spcPts val="563"/>
              </a:spcBef>
              <a:buClr>
                <a:schemeClr val="tx2"/>
              </a:buClr>
              <a:buSzPct val="101000"/>
              <a:buFont typeface="Wingdings" panose="05000000000000000000" pitchFamily="2" charset="2"/>
              <a:buChar char="q"/>
            </a:pPr>
            <a:r>
              <a:rPr lang="en-US" sz="2800" b="1" kern="0" dirty="0">
                <a:latin typeface="Calibri" panose="020F0502020204030204" pitchFamily="34" charset="0"/>
                <a:cs typeface="Calibri" panose="020F0502020204030204" pitchFamily="34" charset="0"/>
              </a:rPr>
              <a:t> The test campaign has been concluded and the RMS constraints have been respected both in the 1 switch case and in the 2 switches scenario</a:t>
            </a:r>
          </a:p>
        </p:txBody>
      </p:sp>
    </p:spTree>
    <p:extLst>
      <p:ext uri="{BB962C8B-B14F-4D97-AF65-F5344CB8AC3E}">
        <p14:creationId xmlns:p14="http://schemas.microsoft.com/office/powerpoint/2010/main" val="4126792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 NBTF</a:t>
            </a:r>
            <a:endParaRPr lang="en-GB" dirty="0"/>
          </a:p>
        </p:txBody>
      </p:sp>
      <p:sp>
        <p:nvSpPr>
          <p:cNvPr id="4" name="Fußzeilenplatzhalter 3"/>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3</a:t>
            </a:fld>
            <a:endParaRPr lang="en-GB" dirty="0"/>
          </a:p>
        </p:txBody>
      </p:sp>
      <p:pic>
        <p:nvPicPr>
          <p:cNvPr id="8" name="Immagine 7">
            <a:extLst>
              <a:ext uri="{FF2B5EF4-FFF2-40B4-BE49-F238E27FC236}">
                <a16:creationId xmlns:a16="http://schemas.microsoft.com/office/drawing/2014/main" id="{C842A7AE-72B4-63A1-52B1-1CE602FEBF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0051" y="874360"/>
            <a:ext cx="7901136" cy="5115677"/>
          </a:xfrm>
          <a:prstGeom prst="rect">
            <a:avLst/>
          </a:prstGeom>
        </p:spPr>
      </p:pic>
      <p:sp>
        <p:nvSpPr>
          <p:cNvPr id="6" name="Figura a mano libera: forma 5">
            <a:extLst>
              <a:ext uri="{FF2B5EF4-FFF2-40B4-BE49-F238E27FC236}">
                <a16:creationId xmlns:a16="http://schemas.microsoft.com/office/drawing/2014/main" id="{D678B59F-CA61-E043-F253-38A150BB5AA2}"/>
              </a:ext>
            </a:extLst>
          </p:cNvPr>
          <p:cNvSpPr/>
          <p:nvPr/>
        </p:nvSpPr>
        <p:spPr>
          <a:xfrm>
            <a:off x="2560712" y="3140968"/>
            <a:ext cx="7119815" cy="1961661"/>
          </a:xfrm>
          <a:custGeom>
            <a:avLst/>
            <a:gdLst>
              <a:gd name="connsiteX0" fmla="*/ 500184 w 7119815"/>
              <a:gd name="connsiteY0" fmla="*/ 1961661 h 1961661"/>
              <a:gd name="connsiteX1" fmla="*/ 0 w 7119815"/>
              <a:gd name="connsiteY1" fmla="*/ 1305169 h 1961661"/>
              <a:gd name="connsiteX2" fmla="*/ 0 w 7119815"/>
              <a:gd name="connsiteY2" fmla="*/ 656492 h 1961661"/>
              <a:gd name="connsiteX3" fmla="*/ 203200 w 7119815"/>
              <a:gd name="connsiteY3" fmla="*/ 640861 h 1961661"/>
              <a:gd name="connsiteX4" fmla="*/ 171938 w 7119815"/>
              <a:gd name="connsiteY4" fmla="*/ 273538 h 1961661"/>
              <a:gd name="connsiteX5" fmla="*/ 4736123 w 7119815"/>
              <a:gd name="connsiteY5" fmla="*/ 132861 h 1961661"/>
              <a:gd name="connsiteX6" fmla="*/ 4728307 w 7119815"/>
              <a:gd name="connsiteY6" fmla="*/ 39077 h 1961661"/>
              <a:gd name="connsiteX7" fmla="*/ 5470769 w 7119815"/>
              <a:gd name="connsiteY7" fmla="*/ 0 h 1961661"/>
              <a:gd name="connsiteX8" fmla="*/ 6228861 w 7119815"/>
              <a:gd name="connsiteY8" fmla="*/ 101600 h 1961661"/>
              <a:gd name="connsiteX9" fmla="*/ 6213231 w 7119815"/>
              <a:gd name="connsiteY9" fmla="*/ 359507 h 1961661"/>
              <a:gd name="connsiteX10" fmla="*/ 6838461 w 7119815"/>
              <a:gd name="connsiteY10" fmla="*/ 492369 h 1961661"/>
              <a:gd name="connsiteX11" fmla="*/ 6807200 w 7119815"/>
              <a:gd name="connsiteY11" fmla="*/ 1008184 h 1961661"/>
              <a:gd name="connsiteX12" fmla="*/ 6971323 w 7119815"/>
              <a:gd name="connsiteY12" fmla="*/ 984738 h 1961661"/>
              <a:gd name="connsiteX13" fmla="*/ 6994769 w 7119815"/>
              <a:gd name="connsiteY13" fmla="*/ 1031630 h 1961661"/>
              <a:gd name="connsiteX14" fmla="*/ 7065107 w 7119815"/>
              <a:gd name="connsiteY14" fmla="*/ 1023815 h 1961661"/>
              <a:gd name="connsiteX15" fmla="*/ 7112000 w 7119815"/>
              <a:gd name="connsiteY15" fmla="*/ 1062892 h 1961661"/>
              <a:gd name="connsiteX16" fmla="*/ 7119815 w 7119815"/>
              <a:gd name="connsiteY16" fmla="*/ 1141046 h 1961661"/>
              <a:gd name="connsiteX17" fmla="*/ 500184 w 7119815"/>
              <a:gd name="connsiteY17" fmla="*/ 1961661 h 196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119815" h="1961661">
                <a:moveTo>
                  <a:pt x="500184" y="1961661"/>
                </a:moveTo>
                <a:lnTo>
                  <a:pt x="0" y="1305169"/>
                </a:lnTo>
                <a:lnTo>
                  <a:pt x="0" y="656492"/>
                </a:lnTo>
                <a:lnTo>
                  <a:pt x="203200" y="640861"/>
                </a:lnTo>
                <a:lnTo>
                  <a:pt x="171938" y="273538"/>
                </a:lnTo>
                <a:lnTo>
                  <a:pt x="4736123" y="132861"/>
                </a:lnTo>
                <a:lnTo>
                  <a:pt x="4728307" y="39077"/>
                </a:lnTo>
                <a:lnTo>
                  <a:pt x="5470769" y="0"/>
                </a:lnTo>
                <a:lnTo>
                  <a:pt x="6228861" y="101600"/>
                </a:lnTo>
                <a:lnTo>
                  <a:pt x="6213231" y="359507"/>
                </a:lnTo>
                <a:lnTo>
                  <a:pt x="6838461" y="492369"/>
                </a:lnTo>
                <a:lnTo>
                  <a:pt x="6807200" y="1008184"/>
                </a:lnTo>
                <a:lnTo>
                  <a:pt x="6971323" y="984738"/>
                </a:lnTo>
                <a:lnTo>
                  <a:pt x="6994769" y="1031630"/>
                </a:lnTo>
                <a:lnTo>
                  <a:pt x="7065107" y="1023815"/>
                </a:lnTo>
                <a:lnTo>
                  <a:pt x="7112000" y="1062892"/>
                </a:lnTo>
                <a:lnTo>
                  <a:pt x="7119815" y="1141046"/>
                </a:lnTo>
                <a:lnTo>
                  <a:pt x="500184" y="1961661"/>
                </a:lnTo>
                <a:close/>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6">
            <a:extLst>
              <a:ext uri="{FF2B5EF4-FFF2-40B4-BE49-F238E27FC236}">
                <a16:creationId xmlns:a16="http://schemas.microsoft.com/office/drawing/2014/main" id="{65C6553B-63C4-0001-16D9-D14F4D031580}"/>
              </a:ext>
            </a:extLst>
          </p:cNvPr>
          <p:cNvSpPr/>
          <p:nvPr/>
        </p:nvSpPr>
        <p:spPr bwMode="auto">
          <a:xfrm>
            <a:off x="4742045" y="5990037"/>
            <a:ext cx="1793510" cy="402287"/>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r>
              <a:rPr lang="en-US" sz="2000" i="1" dirty="0">
                <a:solidFill>
                  <a:schemeClr val="tx1"/>
                </a:solidFill>
                <a:latin typeface="Calibri" panose="020F0502020204030204" pitchFamily="34" charset="0"/>
                <a:cs typeface="Calibri" panose="020F0502020204030204" pitchFamily="34" charset="0"/>
              </a:rPr>
              <a:t>NBTF buildings</a:t>
            </a:r>
          </a:p>
        </p:txBody>
      </p:sp>
    </p:spTree>
    <p:extLst>
      <p:ext uri="{BB962C8B-B14F-4D97-AF65-F5344CB8AC3E}">
        <p14:creationId xmlns:p14="http://schemas.microsoft.com/office/powerpoint/2010/main" val="389197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2 – The </a:t>
            </a:r>
            <a:r>
              <a:rPr lang="en-GB"/>
              <a:t>synchronization requirement</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4</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cxnSp>
        <p:nvCxnSpPr>
          <p:cNvPr id="6" name="Connettore diritto 5">
            <a:extLst>
              <a:ext uri="{FF2B5EF4-FFF2-40B4-BE49-F238E27FC236}">
                <a16:creationId xmlns:a16="http://schemas.microsoft.com/office/drawing/2014/main" id="{47522895-E75E-EEB8-EA81-CD009E5463A7}"/>
              </a:ext>
            </a:extLst>
          </p:cNvPr>
          <p:cNvCxnSpPr>
            <a:cxnSpLocks/>
          </p:cNvCxnSpPr>
          <p:nvPr/>
        </p:nvCxnSpPr>
        <p:spPr>
          <a:xfrm>
            <a:off x="335360" y="1628800"/>
            <a:ext cx="11377264" cy="0"/>
          </a:xfrm>
          <a:prstGeom prst="line">
            <a:avLst/>
          </a:prstGeom>
          <a:ln w="76200">
            <a:solidFill>
              <a:srgbClr val="FF0F0F"/>
            </a:solidFill>
          </a:ln>
        </p:spPr>
        <p:style>
          <a:lnRef idx="1">
            <a:schemeClr val="accent2"/>
          </a:lnRef>
          <a:fillRef idx="0">
            <a:schemeClr val="accent2"/>
          </a:fillRef>
          <a:effectRef idx="0">
            <a:schemeClr val="accent2"/>
          </a:effectRef>
          <a:fontRef idx="minor">
            <a:schemeClr val="tx1"/>
          </a:fontRef>
        </p:style>
      </p:cxnSp>
      <p:pic>
        <p:nvPicPr>
          <p:cNvPr id="9" name="Immagine 8">
            <a:extLst>
              <a:ext uri="{FF2B5EF4-FFF2-40B4-BE49-F238E27FC236}">
                <a16:creationId xmlns:a16="http://schemas.microsoft.com/office/drawing/2014/main" id="{7C8F855F-CF09-6A5E-B060-9C24D35288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912153"/>
            <a:ext cx="3084823" cy="2317045"/>
          </a:xfrm>
          <a:prstGeom prst="rect">
            <a:avLst/>
          </a:prstGeom>
        </p:spPr>
      </p:pic>
      <p:pic>
        <p:nvPicPr>
          <p:cNvPr id="12" name="Immagine 11">
            <a:extLst>
              <a:ext uri="{FF2B5EF4-FFF2-40B4-BE49-F238E27FC236}">
                <a16:creationId xmlns:a16="http://schemas.microsoft.com/office/drawing/2014/main" id="{9DF12650-E3E8-C431-AE51-939A5F5796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7721" y="2912154"/>
            <a:ext cx="3084823" cy="2317045"/>
          </a:xfrm>
          <a:prstGeom prst="rect">
            <a:avLst/>
          </a:prstGeom>
        </p:spPr>
      </p:pic>
      <p:cxnSp>
        <p:nvCxnSpPr>
          <p:cNvPr id="16" name="Connettore diritto 15">
            <a:extLst>
              <a:ext uri="{FF2B5EF4-FFF2-40B4-BE49-F238E27FC236}">
                <a16:creationId xmlns:a16="http://schemas.microsoft.com/office/drawing/2014/main" id="{BF83A027-F89C-9064-CF80-54DC9D4705BA}"/>
              </a:ext>
            </a:extLst>
          </p:cNvPr>
          <p:cNvCxnSpPr>
            <a:stCxn id="9" idx="0"/>
          </p:cNvCxnSpPr>
          <p:nvPr/>
        </p:nvCxnSpPr>
        <p:spPr>
          <a:xfrm flipH="1" flipV="1">
            <a:off x="2152011" y="1628800"/>
            <a:ext cx="1" cy="1283353"/>
          </a:xfrm>
          <a:prstGeom prst="line">
            <a:avLst/>
          </a:prstGeom>
          <a:ln w="5715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Connettore diritto 18">
            <a:extLst>
              <a:ext uri="{FF2B5EF4-FFF2-40B4-BE49-F238E27FC236}">
                <a16:creationId xmlns:a16="http://schemas.microsoft.com/office/drawing/2014/main" id="{B0E3A7A1-8FE6-3715-39C3-58F544C15C2C}"/>
              </a:ext>
            </a:extLst>
          </p:cNvPr>
          <p:cNvCxnSpPr>
            <a:cxnSpLocks/>
            <a:stCxn id="12" idx="0"/>
          </p:cNvCxnSpPr>
          <p:nvPr/>
        </p:nvCxnSpPr>
        <p:spPr>
          <a:xfrm flipH="1" flipV="1">
            <a:off x="9450132" y="1628800"/>
            <a:ext cx="1" cy="1283354"/>
          </a:xfrm>
          <a:prstGeom prst="line">
            <a:avLst/>
          </a:prstGeom>
          <a:ln w="5715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D17DFD2B-A28F-739E-CF74-BA89E6B3EFFE}"/>
              </a:ext>
            </a:extLst>
          </p:cNvPr>
          <p:cNvSpPr txBox="1"/>
          <p:nvPr/>
        </p:nvSpPr>
        <p:spPr>
          <a:xfrm>
            <a:off x="5047532" y="1149172"/>
            <a:ext cx="1507080" cy="461665"/>
          </a:xfrm>
          <a:prstGeom prst="rect">
            <a:avLst/>
          </a:prstGeom>
          <a:noFill/>
        </p:spPr>
        <p:txBody>
          <a:bodyPr wrap="square" rtlCol="0">
            <a:spAutoFit/>
          </a:bodyPr>
          <a:lstStyle/>
          <a:p>
            <a:r>
              <a:rPr lang="it-IT" sz="2400" dirty="0">
                <a:solidFill>
                  <a:srgbClr val="FF0F0F"/>
                </a:solidFill>
              </a:rPr>
              <a:t>NETWORK</a:t>
            </a:r>
          </a:p>
        </p:txBody>
      </p:sp>
      <p:cxnSp>
        <p:nvCxnSpPr>
          <p:cNvPr id="25" name="Connettore 2 24">
            <a:extLst>
              <a:ext uri="{FF2B5EF4-FFF2-40B4-BE49-F238E27FC236}">
                <a16:creationId xmlns:a16="http://schemas.microsoft.com/office/drawing/2014/main" id="{914B6AF2-BFF4-2B11-F5D9-D40DACDE7111}"/>
              </a:ext>
            </a:extLst>
          </p:cNvPr>
          <p:cNvCxnSpPr>
            <a:stCxn id="9" idx="3"/>
            <a:endCxn id="12" idx="1"/>
          </p:cNvCxnSpPr>
          <p:nvPr/>
        </p:nvCxnSpPr>
        <p:spPr>
          <a:xfrm>
            <a:off x="3694423" y="4070676"/>
            <a:ext cx="4213298" cy="1"/>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9" name="Immagine 28">
            <a:extLst>
              <a:ext uri="{FF2B5EF4-FFF2-40B4-BE49-F238E27FC236}">
                <a16:creationId xmlns:a16="http://schemas.microsoft.com/office/drawing/2014/main" id="{F9B662EC-83F7-B2F0-F21D-A7CEBD3979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67597" y="2620995"/>
            <a:ext cx="1283355" cy="1283355"/>
          </a:xfrm>
          <a:prstGeom prst="rect">
            <a:avLst/>
          </a:prstGeom>
        </p:spPr>
      </p:pic>
      <p:sp>
        <p:nvSpPr>
          <p:cNvPr id="31" name="CasellaDiTesto 30">
            <a:extLst>
              <a:ext uri="{FF2B5EF4-FFF2-40B4-BE49-F238E27FC236}">
                <a16:creationId xmlns:a16="http://schemas.microsoft.com/office/drawing/2014/main" id="{3C591DBB-8C26-5CC3-1C75-B2857D8B9101}"/>
              </a:ext>
            </a:extLst>
          </p:cNvPr>
          <p:cNvSpPr txBox="1"/>
          <p:nvPr/>
        </p:nvSpPr>
        <p:spPr>
          <a:xfrm>
            <a:off x="5341874" y="4188272"/>
            <a:ext cx="1546213" cy="461665"/>
          </a:xfrm>
          <a:prstGeom prst="rect">
            <a:avLst/>
          </a:prstGeom>
          <a:noFill/>
        </p:spPr>
        <p:txBody>
          <a:bodyPr wrap="square" rtlCol="0">
            <a:spAutoFit/>
          </a:bodyPr>
          <a:lstStyle/>
          <a:p>
            <a:r>
              <a:rPr lang="it-IT" sz="2400" dirty="0"/>
              <a:t>≤50 ns</a:t>
            </a:r>
          </a:p>
        </p:txBody>
      </p:sp>
    </p:spTree>
    <p:extLst>
      <p:ext uri="{BB962C8B-B14F-4D97-AF65-F5344CB8AC3E}">
        <p14:creationId xmlns:p14="http://schemas.microsoft.com/office/powerpoint/2010/main" val="1524276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 ITER CODAC Networks</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5</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17" name="Shape 48">
            <a:extLst>
              <a:ext uri="{FF2B5EF4-FFF2-40B4-BE49-F238E27FC236}">
                <a16:creationId xmlns:a16="http://schemas.microsoft.com/office/drawing/2014/main" id="{C5A04003-347C-E154-B76D-BEFDA99D69B3}"/>
              </a:ext>
            </a:extLst>
          </p:cNvPr>
          <p:cNvSpPr txBox="1">
            <a:spLocks/>
          </p:cNvSpPr>
          <p:nvPr/>
        </p:nvSpPr>
        <p:spPr>
          <a:xfrm>
            <a:off x="407368" y="2204864"/>
            <a:ext cx="4589462" cy="3575856"/>
          </a:xfrm>
          <a:prstGeom prst="rect">
            <a:avLst/>
          </a:prstGeom>
        </p:spPr>
        <p:txBody>
          <a:bodyPr vert="horz" wrap="square" lIns="91425" tIns="45700" rIns="91425" bIns="45700" numCol="1" rtlCol="0" anchor="t" anchorCtr="0" compatLnSpc="1">
            <a:prstTxWarp prst="textNoShape">
              <a:avLst/>
            </a:prstTxWarp>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Time Communication Network (TCN)</a:t>
            </a:r>
          </a:p>
          <a:p>
            <a:pPr fontAlgn="auto">
              <a:lnSpc>
                <a:spcPct val="80000"/>
              </a:lnSpc>
              <a:spcBef>
                <a:spcPts val="563"/>
              </a:spcBef>
              <a:spcAft>
                <a:spcPts val="0"/>
              </a:spcAft>
              <a:buClr>
                <a:schemeClr val="tx2"/>
              </a:buClr>
              <a:buSzPct val="101000"/>
              <a:buFont typeface="Wingdings" panose="05000000000000000000" pitchFamily="2" charset="2"/>
              <a:buChar char="q"/>
            </a:pPr>
            <a:endParaRPr lang="en-US" sz="2800" b="1" dirty="0">
              <a:latin typeface="Calibri" panose="020F0502020204030204" pitchFamily="34" charset="0"/>
              <a:cs typeface="Calibri" panose="020F0502020204030204" pitchFamily="34" charset="0"/>
            </a:endParaRPr>
          </a:p>
          <a:p>
            <a:pPr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Data Archive Network (DAN)</a:t>
            </a:r>
          </a:p>
          <a:p>
            <a:pPr fontAlgn="auto">
              <a:lnSpc>
                <a:spcPct val="80000"/>
              </a:lnSpc>
              <a:spcBef>
                <a:spcPts val="563"/>
              </a:spcBef>
              <a:spcAft>
                <a:spcPts val="0"/>
              </a:spcAft>
              <a:buClr>
                <a:schemeClr val="tx2"/>
              </a:buClr>
              <a:buSzPct val="101000"/>
              <a:buFont typeface="Wingdings" panose="05000000000000000000" pitchFamily="2" charset="2"/>
              <a:buChar char="q"/>
            </a:pPr>
            <a:endParaRPr lang="en-US" sz="2200" b="1" dirty="0">
              <a:latin typeface="Calibri" panose="020F0502020204030204" pitchFamily="34" charset="0"/>
              <a:cs typeface="Calibri" panose="020F0502020204030204" pitchFamily="34" charset="0"/>
            </a:endParaRPr>
          </a:p>
          <a:p>
            <a:pPr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Synchronous </a:t>
            </a:r>
            <a:r>
              <a:rPr lang="en-US" sz="2200" b="1" dirty="0" err="1">
                <a:latin typeface="Calibri" panose="020F0502020204030204" pitchFamily="34" charset="0"/>
                <a:cs typeface="Calibri" panose="020F0502020204030204" pitchFamily="34" charset="0"/>
              </a:rPr>
              <a:t>Databus</a:t>
            </a:r>
            <a:r>
              <a:rPr lang="en-US" sz="2200" b="1" dirty="0">
                <a:latin typeface="Calibri" panose="020F0502020204030204" pitchFamily="34" charset="0"/>
                <a:cs typeface="Calibri" panose="020F0502020204030204" pitchFamily="34" charset="0"/>
              </a:rPr>
              <a:t> Network (SDN)</a:t>
            </a:r>
          </a:p>
          <a:p>
            <a:pPr fontAlgn="auto">
              <a:lnSpc>
                <a:spcPct val="80000"/>
              </a:lnSpc>
              <a:spcBef>
                <a:spcPts val="563"/>
              </a:spcBef>
              <a:spcAft>
                <a:spcPts val="0"/>
              </a:spcAft>
              <a:buClr>
                <a:schemeClr val="tx2"/>
              </a:buClr>
              <a:buSzPct val="101000"/>
              <a:buFont typeface="Wingdings" panose="05000000000000000000" pitchFamily="2" charset="2"/>
              <a:buChar char="q"/>
            </a:pPr>
            <a:endParaRPr lang="en-US" sz="2200" b="1" dirty="0">
              <a:latin typeface="Calibri" panose="020F0502020204030204" pitchFamily="34" charset="0"/>
              <a:cs typeface="Calibri" panose="020F0502020204030204" pitchFamily="34" charset="0"/>
            </a:endParaRPr>
          </a:p>
          <a:p>
            <a:pPr fontAlgn="auto">
              <a:lnSpc>
                <a:spcPct val="80000"/>
              </a:lnSpc>
              <a:spcBef>
                <a:spcPts val="563"/>
              </a:spcBef>
              <a:spcAft>
                <a:spcPts val="0"/>
              </a:spcAft>
              <a:buClr>
                <a:schemeClr val="tx2"/>
              </a:buClr>
              <a:buSzPct val="101000"/>
              <a:buFont typeface="Wingdings" panose="05000000000000000000" pitchFamily="2" charset="2"/>
              <a:buChar char="q"/>
            </a:pPr>
            <a:r>
              <a:rPr lang="en-US" sz="2200" b="1" dirty="0">
                <a:latin typeface="Calibri" panose="020F0502020204030204" pitchFamily="34" charset="0"/>
                <a:cs typeface="Calibri" panose="020F0502020204030204" pitchFamily="34" charset="0"/>
              </a:rPr>
              <a:t> Plant Operation Network (PON)</a:t>
            </a:r>
          </a:p>
        </p:txBody>
      </p:sp>
      <p:pic>
        <p:nvPicPr>
          <p:cNvPr id="22" name="Immagine 21">
            <a:extLst>
              <a:ext uri="{FF2B5EF4-FFF2-40B4-BE49-F238E27FC236}">
                <a16:creationId xmlns:a16="http://schemas.microsoft.com/office/drawing/2014/main" id="{B5077325-D7E4-5DA1-A5AF-05118A4B748E}"/>
              </a:ext>
            </a:extLst>
          </p:cNvPr>
          <p:cNvPicPr>
            <a:picLocks noChangeAspect="1"/>
          </p:cNvPicPr>
          <p:nvPr/>
        </p:nvPicPr>
        <p:blipFill>
          <a:blip r:embed="rId2"/>
          <a:stretch>
            <a:fillRect/>
          </a:stretch>
        </p:blipFill>
        <p:spPr>
          <a:xfrm>
            <a:off x="5375920" y="983901"/>
            <a:ext cx="5832648" cy="5506020"/>
          </a:xfrm>
          <a:prstGeom prst="rect">
            <a:avLst/>
          </a:prstGeom>
        </p:spPr>
      </p:pic>
    </p:spTree>
    <p:extLst>
      <p:ext uri="{BB962C8B-B14F-4D97-AF65-F5344CB8AC3E}">
        <p14:creationId xmlns:p14="http://schemas.microsoft.com/office/powerpoint/2010/main" val="2272037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 Time Communication Network (TCN)</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6</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6" name="Shape 48">
            <a:extLst>
              <a:ext uri="{FF2B5EF4-FFF2-40B4-BE49-F238E27FC236}">
                <a16:creationId xmlns:a16="http://schemas.microsoft.com/office/drawing/2014/main" id="{9A54489B-641A-B563-11E6-0ED69636BDBB}"/>
              </a:ext>
            </a:extLst>
          </p:cNvPr>
          <p:cNvSpPr txBox="1">
            <a:spLocks/>
          </p:cNvSpPr>
          <p:nvPr/>
        </p:nvSpPr>
        <p:spPr>
          <a:xfrm>
            <a:off x="216048" y="1484784"/>
            <a:ext cx="11712599" cy="4800600"/>
          </a:xfrm>
          <a:prstGeom prst="rect">
            <a:avLst/>
          </a:prstGeom>
        </p:spPr>
        <p:txBody>
          <a:bodyPr vert="horz" wrap="square" lIns="91425" tIns="45700" rIns="91425" bIns="45700" numCol="1" rtlCol="0" anchor="t" anchorCtr="0" compatLnSpc="1">
            <a:prstTxWarp prst="textNoShape">
              <a:avLst/>
            </a:prstTxWarp>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lgn="just">
              <a:lnSpc>
                <a:spcPct val="80000"/>
              </a:lnSpc>
              <a:spcBef>
                <a:spcPts val="563"/>
              </a:spcBef>
              <a:buClr>
                <a:srgbClr val="054190"/>
              </a:buClr>
              <a:buSzPct val="101000"/>
              <a:buFont typeface="Wingdings" panose="05000000000000000000" pitchFamily="2" charset="2"/>
              <a:buChar char="q"/>
            </a:pPr>
            <a:r>
              <a:rPr lang="en-US" sz="2800" b="1" dirty="0">
                <a:latin typeface="Calibri" panose="020F0502020204030204" pitchFamily="34" charset="0"/>
                <a:cs typeface="Calibri" panose="020F0502020204030204" pitchFamily="34" charset="0"/>
              </a:rPr>
              <a:t> Ethernet multicast UDP/IPv4 strategies</a:t>
            </a:r>
          </a:p>
          <a:p>
            <a:pPr marL="0" indent="0" algn="just" fontAlgn="auto">
              <a:lnSpc>
                <a:spcPct val="80000"/>
              </a:lnSpc>
              <a:spcBef>
                <a:spcPts val="563"/>
              </a:spcBef>
              <a:spcAft>
                <a:spcPts val="0"/>
              </a:spcAft>
              <a:buClr>
                <a:srgbClr val="054190"/>
              </a:buClr>
              <a:buSzPct val="101000"/>
              <a:buNone/>
            </a:pPr>
            <a:endParaRPr lang="en-US" sz="28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rgbClr val="054190"/>
              </a:buClr>
              <a:buSzPct val="101000"/>
              <a:buFont typeface="Wingdings" panose="05000000000000000000" pitchFamily="2" charset="2"/>
              <a:buChar char="q"/>
            </a:pPr>
            <a:r>
              <a:rPr lang="en-US" sz="2800" b="1" dirty="0">
                <a:latin typeface="Calibri" panose="020F0502020204030204" pitchFamily="34" charset="0"/>
                <a:cs typeface="Calibri" panose="020F0502020204030204" pitchFamily="34" charset="0"/>
              </a:rPr>
              <a:t>It ensures the synchronization of all the connected devices</a:t>
            </a:r>
          </a:p>
          <a:p>
            <a:pPr marL="0" indent="0" algn="just" fontAlgn="auto">
              <a:lnSpc>
                <a:spcPct val="80000"/>
              </a:lnSpc>
              <a:spcBef>
                <a:spcPts val="563"/>
              </a:spcBef>
              <a:spcAft>
                <a:spcPts val="0"/>
              </a:spcAft>
              <a:buClr>
                <a:srgbClr val="054190"/>
              </a:buClr>
              <a:buSzPct val="101000"/>
              <a:buNone/>
            </a:pPr>
            <a:endParaRPr lang="en-US" sz="28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rgbClr val="054190"/>
              </a:buClr>
              <a:buSzPct val="101000"/>
              <a:buFont typeface="Wingdings" panose="05000000000000000000" pitchFamily="2" charset="2"/>
              <a:buChar char="q"/>
            </a:pPr>
            <a:r>
              <a:rPr lang="en-US" sz="2800" b="1" dirty="0">
                <a:latin typeface="Calibri" panose="020F0502020204030204" pitchFamily="34" charset="0"/>
                <a:cs typeface="Calibri" panose="020F0502020204030204" pitchFamily="34" charset="0"/>
              </a:rPr>
              <a:t> It relies on the Precision Time Protocol (PTPv2)</a:t>
            </a:r>
          </a:p>
          <a:p>
            <a:pPr algn="just" fontAlgn="auto">
              <a:lnSpc>
                <a:spcPct val="80000"/>
              </a:lnSpc>
              <a:spcBef>
                <a:spcPts val="563"/>
              </a:spcBef>
              <a:spcAft>
                <a:spcPts val="0"/>
              </a:spcAft>
              <a:buClr>
                <a:srgbClr val="054190"/>
              </a:buClr>
              <a:buSzPct val="101000"/>
              <a:buFont typeface="Wingdings" panose="05000000000000000000" pitchFamily="2" charset="2"/>
              <a:buChar char="q"/>
            </a:pPr>
            <a:endParaRPr lang="en-US" sz="28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rgbClr val="054190"/>
              </a:buClr>
              <a:buSzPct val="101000"/>
              <a:buFont typeface="Wingdings" panose="05000000000000000000" pitchFamily="2" charset="2"/>
              <a:buChar char="q"/>
            </a:pPr>
            <a:r>
              <a:rPr lang="en-US" sz="2800" b="1" dirty="0">
                <a:latin typeface="Calibri" panose="020F0502020204030204" pitchFamily="34" charset="0"/>
                <a:cs typeface="Calibri" panose="020F0502020204030204" pitchFamily="34" charset="0"/>
              </a:rPr>
              <a:t> Sub-microsecond accuracy with an RMS of 50 ns at maximum</a:t>
            </a:r>
          </a:p>
          <a:p>
            <a:pPr algn="just" fontAlgn="auto">
              <a:lnSpc>
                <a:spcPct val="80000"/>
              </a:lnSpc>
              <a:spcBef>
                <a:spcPts val="563"/>
              </a:spcBef>
              <a:spcAft>
                <a:spcPts val="0"/>
              </a:spcAft>
              <a:buClr>
                <a:srgbClr val="054190"/>
              </a:buClr>
              <a:buSzPct val="101000"/>
              <a:buFont typeface="Wingdings" panose="05000000000000000000" pitchFamily="2" charset="2"/>
              <a:buChar char="q"/>
            </a:pPr>
            <a:endParaRPr lang="en-US" sz="2800" b="1" dirty="0">
              <a:latin typeface="Calibri" panose="020F0502020204030204" pitchFamily="34" charset="0"/>
              <a:cs typeface="Calibri" panose="020F0502020204030204" pitchFamily="34" charset="0"/>
            </a:endParaRPr>
          </a:p>
          <a:p>
            <a:pPr algn="just" fontAlgn="auto">
              <a:lnSpc>
                <a:spcPct val="80000"/>
              </a:lnSpc>
              <a:spcBef>
                <a:spcPts val="563"/>
              </a:spcBef>
              <a:spcAft>
                <a:spcPts val="0"/>
              </a:spcAft>
              <a:buClr>
                <a:srgbClr val="054190"/>
              </a:buClr>
              <a:buSzPct val="101000"/>
              <a:buFont typeface="Wingdings" panose="05000000000000000000" pitchFamily="2" charset="2"/>
              <a:buChar char="q"/>
            </a:pPr>
            <a:r>
              <a:rPr lang="en-US" sz="2800" b="1" dirty="0">
                <a:latin typeface="Calibri" panose="020F0502020204030204" pitchFamily="34" charset="0"/>
                <a:cs typeface="Calibri" panose="020F0502020204030204" pitchFamily="34" charset="0"/>
              </a:rPr>
              <a:t> Its APIs support various kinds of hardware modules to synchronize the plant hosts to the network time</a:t>
            </a:r>
          </a:p>
        </p:txBody>
      </p:sp>
    </p:spTree>
    <p:extLst>
      <p:ext uri="{BB962C8B-B14F-4D97-AF65-F5344CB8AC3E}">
        <p14:creationId xmlns:p14="http://schemas.microsoft.com/office/powerpoint/2010/main" val="3438232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 Precision Time Protocol (PTP) in ITER</a:t>
            </a:r>
            <a:endParaRPr lang="en-GB" dirty="0"/>
          </a:p>
        </p:txBody>
      </p:sp>
      <p:sp>
        <p:nvSpPr>
          <p:cNvPr id="5" name="Foliennummernplatzhalter 4"/>
          <p:cNvSpPr>
            <a:spLocks noGrp="1"/>
          </p:cNvSpPr>
          <p:nvPr>
            <p:ph type="sldNum" sz="quarter" idx="12"/>
          </p:nvPr>
        </p:nvSpPr>
        <p:spPr/>
        <p:txBody>
          <a:bodyPr/>
          <a:lstStyle/>
          <a:p>
            <a:fld id="{6A6D9FA1-99C7-4910-8E32-B85D378B0060}" type="slidenum">
              <a:rPr lang="en-GB" smtClean="0"/>
              <a:pPr/>
              <a:t>7</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pic>
        <p:nvPicPr>
          <p:cNvPr id="7" name="Immagine 6">
            <a:extLst>
              <a:ext uri="{FF2B5EF4-FFF2-40B4-BE49-F238E27FC236}">
                <a16:creationId xmlns:a16="http://schemas.microsoft.com/office/drawing/2014/main" id="{6EE029BF-8314-7C75-9230-5839BCB04239}"/>
              </a:ext>
            </a:extLst>
          </p:cNvPr>
          <p:cNvPicPr>
            <a:picLocks noChangeAspect="1"/>
          </p:cNvPicPr>
          <p:nvPr/>
        </p:nvPicPr>
        <p:blipFill>
          <a:blip r:embed="rId2"/>
          <a:stretch>
            <a:fillRect/>
          </a:stretch>
        </p:blipFill>
        <p:spPr>
          <a:xfrm>
            <a:off x="6089104" y="980728"/>
            <a:ext cx="5513962" cy="4945895"/>
          </a:xfrm>
          <a:prstGeom prst="rect">
            <a:avLst/>
          </a:prstGeom>
        </p:spPr>
      </p:pic>
      <p:pic>
        <p:nvPicPr>
          <p:cNvPr id="10" name="Elemento grafico 9">
            <a:extLst>
              <a:ext uri="{FF2B5EF4-FFF2-40B4-BE49-F238E27FC236}">
                <a16:creationId xmlns:a16="http://schemas.microsoft.com/office/drawing/2014/main" id="{3FE27781-37A8-85B1-1235-A17D09AD6922}"/>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8958" r="14898" b="44967"/>
          <a:stretch/>
        </p:blipFill>
        <p:spPr>
          <a:xfrm>
            <a:off x="1055440" y="2777190"/>
            <a:ext cx="3326491" cy="3914482"/>
          </a:xfrm>
          <a:prstGeom prst="rect">
            <a:avLst/>
          </a:prstGeom>
        </p:spPr>
      </p:pic>
      <p:sp>
        <p:nvSpPr>
          <p:cNvPr id="12" name="Rectangle 6">
            <a:extLst>
              <a:ext uri="{FF2B5EF4-FFF2-40B4-BE49-F238E27FC236}">
                <a16:creationId xmlns:a16="http://schemas.microsoft.com/office/drawing/2014/main" id="{A6EA932C-B7EF-2D5B-2CC0-956C8F963657}"/>
              </a:ext>
            </a:extLst>
          </p:cNvPr>
          <p:cNvSpPr/>
          <p:nvPr/>
        </p:nvSpPr>
        <p:spPr bwMode="auto">
          <a:xfrm>
            <a:off x="6672064" y="6123057"/>
            <a:ext cx="6000254" cy="402287"/>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r>
              <a:rPr lang="en-US" sz="2000" i="1" dirty="0">
                <a:solidFill>
                  <a:schemeClr val="tx1"/>
                </a:solidFill>
                <a:latin typeface="Calibri" panose="020F0502020204030204" pitchFamily="34" charset="0"/>
                <a:cs typeface="Calibri" panose="020F0502020204030204" pitchFamily="34" charset="0"/>
              </a:rPr>
              <a:t>PTP timestamping scheme</a:t>
            </a:r>
          </a:p>
        </p:txBody>
      </p:sp>
      <p:sp>
        <p:nvSpPr>
          <p:cNvPr id="9" name="Shape 48">
            <a:extLst>
              <a:ext uri="{FF2B5EF4-FFF2-40B4-BE49-F238E27FC236}">
                <a16:creationId xmlns:a16="http://schemas.microsoft.com/office/drawing/2014/main" id="{1903C1C5-17EE-E054-C4A0-400D8BB322EE}"/>
              </a:ext>
            </a:extLst>
          </p:cNvPr>
          <p:cNvSpPr txBox="1">
            <a:spLocks/>
          </p:cNvSpPr>
          <p:nvPr/>
        </p:nvSpPr>
        <p:spPr bwMode="auto">
          <a:xfrm>
            <a:off x="400483" y="911434"/>
            <a:ext cx="5238317" cy="2552064"/>
          </a:xfrm>
          <a:prstGeom prst="rect">
            <a:avLst/>
          </a:prstGeom>
          <a:noFill/>
          <a:ln w="9525">
            <a:noFill/>
            <a:miter lim="800000"/>
            <a:headEnd/>
            <a:tailEnd/>
          </a:ln>
        </p:spPr>
        <p:txBody>
          <a:bodyPr vert="horz" wrap="square" lIns="91425" tIns="45700" rIns="91425" bIns="4570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a:lstStyle>
          <a:p>
            <a:pPr algn="just" eaLnBrk="1" hangingPunct="1">
              <a:lnSpc>
                <a:spcPct val="80000"/>
              </a:lnSpc>
              <a:spcBef>
                <a:spcPts val="563"/>
              </a:spcBef>
              <a:buClr>
                <a:schemeClr val="tx2"/>
              </a:buClr>
              <a:buSzPct val="101000"/>
              <a:buFont typeface="Wingdings" panose="05000000000000000000" pitchFamily="2" charset="2"/>
              <a:buChar char="q"/>
            </a:pPr>
            <a:r>
              <a:rPr lang="en-US" sz="2200" b="1" kern="0" dirty="0" err="1">
                <a:latin typeface="Calibri" panose="020F0502020204030204" pitchFamily="34" charset="0"/>
                <a:cs typeface="Calibri" panose="020F0502020204030204" pitchFamily="34" charset="0"/>
              </a:rPr>
              <a:t>PTPd</a:t>
            </a:r>
            <a:r>
              <a:rPr lang="en-US" sz="2200" b="1" kern="0" dirty="0">
                <a:latin typeface="Calibri" panose="020F0502020204030204" pitchFamily="34" charset="0"/>
                <a:cs typeface="Calibri" panose="020F0502020204030204" pitchFamily="34" charset="0"/>
              </a:rPr>
              <a:t> software pre-installed in CODAC</a:t>
            </a:r>
          </a:p>
          <a:p>
            <a:pPr algn="just" eaLnBrk="1" hangingPunct="1">
              <a:lnSpc>
                <a:spcPct val="80000"/>
              </a:lnSpc>
              <a:spcBef>
                <a:spcPts val="563"/>
              </a:spcBef>
              <a:buClr>
                <a:schemeClr val="tx2"/>
              </a:buClr>
              <a:buSzPct val="101000"/>
              <a:buFont typeface="Wingdings" panose="05000000000000000000" pitchFamily="2" charset="2"/>
              <a:buChar char="q"/>
            </a:pPr>
            <a:endParaRPr lang="en-US" sz="2200" b="1" kern="0" dirty="0">
              <a:latin typeface="Calibri" panose="020F0502020204030204" pitchFamily="34" charset="0"/>
              <a:cs typeface="Calibri" panose="020F0502020204030204" pitchFamily="34" charset="0"/>
            </a:endParaRPr>
          </a:p>
          <a:p>
            <a:pPr eaLnBrk="1" hangingPunct="1">
              <a:lnSpc>
                <a:spcPct val="80000"/>
              </a:lnSpc>
              <a:spcBef>
                <a:spcPts val="563"/>
              </a:spcBef>
              <a:buClr>
                <a:schemeClr val="tx2"/>
              </a:buClr>
              <a:buSzPct val="101000"/>
              <a:buFont typeface="Wingdings" panose="05000000000000000000" pitchFamily="2" charset="2"/>
              <a:buChar char="q"/>
            </a:pPr>
            <a:r>
              <a:rPr lang="en-US" sz="2200" b="1" kern="0" dirty="0">
                <a:latin typeface="Calibri" panose="020F0502020204030204" pitchFamily="34" charset="0"/>
                <a:cs typeface="Calibri" panose="020F0502020204030204" pitchFamily="34" charset="0"/>
              </a:rPr>
              <a:t>Hardware timestamping performed by external devices</a:t>
            </a:r>
          </a:p>
          <a:p>
            <a:pPr eaLnBrk="1" hangingPunct="1">
              <a:lnSpc>
                <a:spcPct val="80000"/>
              </a:lnSpc>
              <a:spcBef>
                <a:spcPts val="563"/>
              </a:spcBef>
              <a:buClr>
                <a:schemeClr val="tx2"/>
              </a:buClr>
              <a:buSzPct val="101000"/>
              <a:buFont typeface="Wingdings" panose="05000000000000000000" pitchFamily="2" charset="2"/>
              <a:buChar char="q"/>
            </a:pPr>
            <a:endParaRPr lang="en-US" sz="2200" b="1" kern="0" dirty="0">
              <a:latin typeface="Calibri" panose="020F0502020204030204" pitchFamily="34" charset="0"/>
              <a:cs typeface="Calibri" panose="020F0502020204030204" pitchFamily="34" charset="0"/>
            </a:endParaRPr>
          </a:p>
          <a:p>
            <a:pPr eaLnBrk="1" hangingPunct="1">
              <a:lnSpc>
                <a:spcPct val="80000"/>
              </a:lnSpc>
              <a:spcBef>
                <a:spcPts val="563"/>
              </a:spcBef>
              <a:buClr>
                <a:schemeClr val="tx2"/>
              </a:buClr>
              <a:buSzPct val="101000"/>
              <a:buFont typeface="Wingdings" panose="05000000000000000000" pitchFamily="2" charset="2"/>
              <a:buChar char="q"/>
            </a:pPr>
            <a:r>
              <a:rPr lang="en-US" sz="2200" b="1" kern="0" dirty="0" err="1">
                <a:latin typeface="Calibri" panose="020F0502020204030204" pitchFamily="34" charset="0"/>
                <a:cs typeface="Calibri" panose="020F0502020204030204" pitchFamily="34" charset="0"/>
              </a:rPr>
              <a:t>TCNd</a:t>
            </a:r>
            <a:r>
              <a:rPr lang="en-US" sz="2200" b="1" kern="0" dirty="0">
                <a:latin typeface="Calibri" panose="020F0502020204030204" pitchFamily="34" charset="0"/>
                <a:cs typeface="Calibri" panose="020F0502020204030204" pitchFamily="34" charset="0"/>
              </a:rPr>
              <a:t> software to synchronize the CODAC servers to the TCN</a:t>
            </a:r>
          </a:p>
          <a:p>
            <a:pPr marL="0" indent="0" eaLnBrk="1" hangingPunct="1">
              <a:lnSpc>
                <a:spcPct val="80000"/>
              </a:lnSpc>
              <a:spcBef>
                <a:spcPts val="563"/>
              </a:spcBef>
              <a:buClr>
                <a:schemeClr val="tx2"/>
              </a:buClr>
              <a:buSzPct val="101000"/>
              <a:buNone/>
            </a:pPr>
            <a:endParaRPr lang="en-US" sz="2200" b="1" kern="0" dirty="0">
              <a:latin typeface="Calibri" panose="020F0502020204030204" pitchFamily="34" charset="0"/>
              <a:cs typeface="Calibri" panose="020F0502020204030204" pitchFamily="34" charset="0"/>
            </a:endParaRPr>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Tree>
    <p:extLst>
      <p:ext uri="{BB962C8B-B14F-4D97-AF65-F5344CB8AC3E}">
        <p14:creationId xmlns:p14="http://schemas.microsoft.com/office/powerpoint/2010/main" val="264437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6A6D9FA1-99C7-4910-8E32-B85D378B0060}" type="slidenum">
              <a:rPr lang="en-GB" smtClean="0"/>
              <a:pPr/>
              <a:t>8</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15" name="Titel 1">
            <a:extLst>
              <a:ext uri="{FF2B5EF4-FFF2-40B4-BE49-F238E27FC236}">
                <a16:creationId xmlns:a16="http://schemas.microsoft.com/office/drawing/2014/main" id="{2E9FCC09-0979-A7C2-4E96-D97D0DD3C7E5}"/>
              </a:ext>
            </a:extLst>
          </p:cNvPr>
          <p:cNvSpPr txBox="1">
            <a:spLocks/>
          </p:cNvSpPr>
          <p:nvPr/>
        </p:nvSpPr>
        <p:spPr>
          <a:xfrm>
            <a:off x="609600" y="116632"/>
            <a:ext cx="10058400"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400" b="0" kern="1200">
                <a:solidFill>
                  <a:schemeClr val="tx1"/>
                </a:solidFill>
                <a:latin typeface="+mn-lt"/>
                <a:ea typeface="+mj-ea"/>
                <a:cs typeface="Arial" panose="020B0604020202020204" pitchFamily="34" charset="0"/>
              </a:defRPr>
            </a:lvl1pPr>
          </a:lstStyle>
          <a:p>
            <a:r>
              <a:rPr lang="de-DE"/>
              <a:t>5 – Precision Time Protocol (PTP) in ITER</a:t>
            </a:r>
            <a:endParaRPr lang="en-GB" dirty="0"/>
          </a:p>
        </p:txBody>
      </p:sp>
      <p:pic>
        <p:nvPicPr>
          <p:cNvPr id="19" name="Elemento grafico 18">
            <a:extLst>
              <a:ext uri="{FF2B5EF4-FFF2-40B4-BE49-F238E27FC236}">
                <a16:creationId xmlns:a16="http://schemas.microsoft.com/office/drawing/2014/main" id="{875CF15A-814D-B2C7-31F3-73E4840DA4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453" y="980728"/>
            <a:ext cx="9399094" cy="5282135"/>
          </a:xfrm>
          <a:prstGeom prst="rect">
            <a:avLst/>
          </a:prstGeom>
        </p:spPr>
      </p:pic>
      <p:sp>
        <p:nvSpPr>
          <p:cNvPr id="21" name="Rectangle 6">
            <a:extLst>
              <a:ext uri="{FF2B5EF4-FFF2-40B4-BE49-F238E27FC236}">
                <a16:creationId xmlns:a16="http://schemas.microsoft.com/office/drawing/2014/main" id="{42889244-7542-967F-E443-26359D18DEE7}"/>
              </a:ext>
            </a:extLst>
          </p:cNvPr>
          <p:cNvSpPr/>
          <p:nvPr/>
        </p:nvSpPr>
        <p:spPr bwMode="auto">
          <a:xfrm>
            <a:off x="4306652" y="4941168"/>
            <a:ext cx="2664296" cy="402287"/>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r>
              <a:rPr lang="en-US" sz="2000" i="1" dirty="0" err="1">
                <a:solidFill>
                  <a:schemeClr val="tx1"/>
                </a:solidFill>
                <a:latin typeface="Calibri" panose="020F0502020204030204" pitchFamily="34" charset="0"/>
                <a:cs typeface="Calibri" panose="020F0502020204030204" pitchFamily="34" charset="0"/>
              </a:rPr>
              <a:t>PTPd</a:t>
            </a:r>
            <a:r>
              <a:rPr lang="en-US" sz="2000" i="1" dirty="0">
                <a:solidFill>
                  <a:schemeClr val="tx1"/>
                </a:solidFill>
                <a:latin typeface="Calibri" panose="020F0502020204030204" pitchFamily="34" charset="0"/>
                <a:cs typeface="Calibri" panose="020F0502020204030204" pitchFamily="34" charset="0"/>
              </a:rPr>
              <a:t> clock servo model</a:t>
            </a:r>
          </a:p>
        </p:txBody>
      </p:sp>
    </p:spTree>
    <p:extLst>
      <p:ext uri="{BB962C8B-B14F-4D97-AF65-F5344CB8AC3E}">
        <p14:creationId xmlns:p14="http://schemas.microsoft.com/office/powerpoint/2010/main" val="2365127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6 – MITICA TCN topology</a:t>
            </a:r>
          </a:p>
        </p:txBody>
      </p:sp>
      <p:sp>
        <p:nvSpPr>
          <p:cNvPr id="5" name="Foliennummernplatzhalter 4"/>
          <p:cNvSpPr>
            <a:spLocks noGrp="1"/>
          </p:cNvSpPr>
          <p:nvPr>
            <p:ph type="sldNum" sz="quarter" idx="12"/>
          </p:nvPr>
        </p:nvSpPr>
        <p:spPr/>
        <p:txBody>
          <a:bodyPr/>
          <a:lstStyle/>
          <a:p>
            <a:fld id="{6A6D9FA1-99C7-4910-8E32-B85D378B0060}" type="slidenum">
              <a:rPr lang="en-GB" smtClean="0"/>
              <a:pPr/>
              <a:t>9</a:t>
            </a:fld>
            <a:endParaRPr lang="en-GB" dirty="0"/>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1" name="Fußzeilenplatzhalter 3">
            <a:extLst>
              <a:ext uri="{FF2B5EF4-FFF2-40B4-BE49-F238E27FC236}">
                <a16:creationId xmlns:a16="http://schemas.microsoft.com/office/drawing/2014/main" id="{BEA79A05-52B2-F197-6041-ECC64EA3F2FC}"/>
              </a:ext>
            </a:extLst>
          </p:cNvPr>
          <p:cNvSpPr>
            <a:spLocks noGrp="1"/>
          </p:cNvSpPr>
          <p:nvPr>
            <p:ph type="ftr" sz="quarter" idx="11"/>
          </p:nvPr>
        </p:nvSpPr>
        <p:spPr>
          <a:xfrm>
            <a:off x="609600" y="6525344"/>
            <a:ext cx="3902224" cy="332656"/>
          </a:xfrm>
        </p:spPr>
        <p:txBody>
          <a:bodyPr/>
          <a:lstStyle/>
          <a:p>
            <a:r>
              <a:rPr lang="fr-FR" dirty="0"/>
              <a:t>L. Trevisan |  </a:t>
            </a:r>
            <a:r>
              <a:rPr lang="en-US" dirty="0">
                <a:latin typeface="+mj-lt"/>
                <a:cs typeface="Arial" panose="020B0604020202020204" pitchFamily="34" charset="0"/>
              </a:rPr>
              <a:t>23rd Virtual IEEE Real Time Conference </a:t>
            </a:r>
            <a:r>
              <a:rPr lang="fr-FR" dirty="0"/>
              <a:t>|  5.08.2022 </a:t>
            </a:r>
            <a:endParaRPr lang="en-GB" dirty="0"/>
          </a:p>
        </p:txBody>
      </p:sp>
      <p:sp>
        <p:nvSpPr>
          <p:cNvPr id="12" name="Rectangle 6">
            <a:extLst>
              <a:ext uri="{FF2B5EF4-FFF2-40B4-BE49-F238E27FC236}">
                <a16:creationId xmlns:a16="http://schemas.microsoft.com/office/drawing/2014/main" id="{A6EA932C-B7EF-2D5B-2CC0-956C8F963657}"/>
              </a:ext>
            </a:extLst>
          </p:cNvPr>
          <p:cNvSpPr/>
          <p:nvPr/>
        </p:nvSpPr>
        <p:spPr bwMode="auto">
          <a:xfrm>
            <a:off x="6312024" y="6289745"/>
            <a:ext cx="3528392" cy="402287"/>
          </a:xfrm>
          <a:prstGeom prst="rect">
            <a:avLst/>
          </a:prstGeom>
          <a:noFill/>
          <a:ln w="9525" cap="flat" cmpd="sng" algn="ctr">
            <a:no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r>
              <a:rPr lang="en-US" sz="2000" i="1" dirty="0">
                <a:solidFill>
                  <a:schemeClr val="tx1"/>
                </a:solidFill>
                <a:latin typeface="Calibri" panose="020F0502020204030204" pitchFamily="34" charset="0"/>
                <a:cs typeface="Calibri" panose="020F0502020204030204" pitchFamily="34" charset="0"/>
              </a:rPr>
              <a:t>MITICA networks scheme</a:t>
            </a:r>
          </a:p>
        </p:txBody>
      </p:sp>
      <p:pic>
        <p:nvPicPr>
          <p:cNvPr id="6" name="Immagine 5">
            <a:extLst>
              <a:ext uri="{FF2B5EF4-FFF2-40B4-BE49-F238E27FC236}">
                <a16:creationId xmlns:a16="http://schemas.microsoft.com/office/drawing/2014/main" id="{5DE5B5C4-986A-B64D-86B6-13213CCF97C0}"/>
              </a:ext>
            </a:extLst>
          </p:cNvPr>
          <p:cNvPicPr>
            <a:picLocks noChangeAspect="1"/>
          </p:cNvPicPr>
          <p:nvPr/>
        </p:nvPicPr>
        <p:blipFill>
          <a:blip r:embed="rId2"/>
          <a:stretch>
            <a:fillRect/>
          </a:stretch>
        </p:blipFill>
        <p:spPr>
          <a:xfrm>
            <a:off x="1984202" y="851190"/>
            <a:ext cx="8223596" cy="5394524"/>
          </a:xfrm>
          <a:prstGeom prst="rect">
            <a:avLst/>
          </a:prstGeom>
        </p:spPr>
      </p:pic>
    </p:spTree>
    <p:extLst>
      <p:ext uri="{BB962C8B-B14F-4D97-AF65-F5344CB8AC3E}">
        <p14:creationId xmlns:p14="http://schemas.microsoft.com/office/powerpoint/2010/main" val="2608359368"/>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EUROfusion.1line_5_3_2019</Template>
  <TotalTime>2343</TotalTime>
  <Words>859</Words>
  <Application>Microsoft Office PowerPoint</Application>
  <PresentationFormat>Widescreen</PresentationFormat>
  <Paragraphs>166</Paragraphs>
  <Slides>23</Slides>
  <Notes>12</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23</vt:i4>
      </vt:variant>
    </vt:vector>
  </HeadingPairs>
  <TitlesOfParts>
    <vt:vector size="27" baseType="lpstr">
      <vt:lpstr>Arial</vt:lpstr>
      <vt:lpstr>Calibri</vt:lpstr>
      <vt:lpstr>Wingdings</vt:lpstr>
      <vt:lpstr>EUROfusion.1line_5_3_2019</vt:lpstr>
      <vt:lpstr>Assessment of IEEE 1588-based timing system of the ITER Neutral Beam Test Facility</vt:lpstr>
      <vt:lpstr>OUTLINE</vt:lpstr>
      <vt:lpstr>1 - NBTF</vt:lpstr>
      <vt:lpstr>2 – The synchronization requirement</vt:lpstr>
      <vt:lpstr>3 - ITER CODAC Networks</vt:lpstr>
      <vt:lpstr>4 – Time Communication Network (TCN)</vt:lpstr>
      <vt:lpstr>5 – Precision Time Protocol (PTP) in ITER</vt:lpstr>
      <vt:lpstr>Presentazione standard di PowerPoint</vt:lpstr>
      <vt:lpstr>6 – MITICA TCN topology</vt:lpstr>
      <vt:lpstr>7 – Omnet++ Simulation tool</vt:lpstr>
      <vt:lpstr>8 – Omnet++ network modelling</vt:lpstr>
      <vt:lpstr>9 – Hardware apparatus</vt:lpstr>
      <vt:lpstr>9 – Hardware apparatus: GMC time</vt:lpstr>
      <vt:lpstr>10 – Simulation data comparison (Slave - Switch)</vt:lpstr>
      <vt:lpstr>10 – Simulation data comparison (Slave - Switch)</vt:lpstr>
      <vt:lpstr>11 – Simulation data comparison (Slave – GMC)</vt:lpstr>
      <vt:lpstr>11 – Simulation data comparison (Slave - GMC)</vt:lpstr>
      <vt:lpstr>12 – Performance comparison (real data)</vt:lpstr>
      <vt:lpstr>12 – Performance comparison (real data)</vt:lpstr>
      <vt:lpstr>13 – Performance comparison (simulation data)</vt:lpstr>
      <vt:lpstr>14 – TCN application: "Lazy Trigger"</vt:lpstr>
      <vt:lpstr>14 – TCN application: "Lazy Trigger"</vt:lpstr>
      <vt:lpstr>14 – Conclusions</vt:lpstr>
    </vt:vector>
  </TitlesOfParts>
  <Company>Windows User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PB-Presentation Template</dc:title>
  <dc:creator>juergen.gafert@kit.edu</dc:creator>
  <cp:lastModifiedBy>Luca Trevisan</cp:lastModifiedBy>
  <cp:revision>539</cp:revision>
  <cp:lastPrinted>2021-01-11T15:26:49Z</cp:lastPrinted>
  <dcterms:created xsi:type="dcterms:W3CDTF">2019-04-02T13:59:54Z</dcterms:created>
  <dcterms:modified xsi:type="dcterms:W3CDTF">2022-08-01T15:59:57Z</dcterms:modified>
</cp:coreProperties>
</file>