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45" r:id="rId2"/>
    <p:sldId id="34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3CD5D-A28F-45DC-9668-D06A834CD194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5E99D-2A79-4939-866D-951C81E226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131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、これがビームライン。ここで</a:t>
            </a:r>
            <a:r>
              <a:rPr kumimoji="1" lang="en-US" altLang="ja-JP" dirty="0"/>
              <a:t>RI</a:t>
            </a:r>
            <a:r>
              <a:rPr kumimoji="1" lang="ja-JP" altLang="en-US" dirty="0"/>
              <a:t>ビーム実験を行っている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AB5CB-986B-4DFF-8398-B99EE51F4D1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049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登場：</a:t>
            </a:r>
            <a:r>
              <a:rPr kumimoji="1" lang="en-US" altLang="ja-JP" dirty="0"/>
              <a:t>2018</a:t>
            </a:r>
            <a:r>
              <a:rPr kumimoji="1" lang="ja-JP" altLang="en-US" dirty="0"/>
              <a:t>年夏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AB5CB-986B-4DFF-8398-B99EE51F4D1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562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CF01A3-04F6-EEC9-C01A-EDC125147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20CC573-5C87-6857-ABD3-1C3410AEF3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19A977-CB27-81BA-2FF4-051E953D5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8D3D4A-EB78-7AFD-39F3-A63362245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2B780A-DD95-F327-AABE-8113FC38C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924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D1C99D-15F6-EA9D-162B-512EE2769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93C0569-5C58-2CFB-721D-94D36B7E2B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7961DD-DA45-54FE-D86C-A767E0617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3021B4-2A13-B6AB-D525-0E853636C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01D92F-92FB-4D62-14A1-D85328925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18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36F055B-E46A-BE7B-A68C-E76A79290A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DE347B9-4CF6-D6AC-C025-53BD4580DB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AFEC31-4B3C-A3F4-6846-AFD5991B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F30F68-9D4E-B753-A3B6-35A77AE42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FA48C7-C415-C98A-F219-10ED454F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156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8FB4B0-FEEE-6FD8-D7C5-5ED1AF071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788FD1-3727-D78B-6B0B-F81CEEB744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6DFDEB-B2A5-466C-749A-5116C361A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1A99DE-52EA-BB18-89FC-E6C060850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D44AD9-D2F8-7C9D-7185-472E218EA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172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081DEF-520D-E6C0-8846-2A57B18C8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94DDCF-C5A9-3A32-FD4E-777DB5569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3896D2-92D9-EBD6-9BEE-FF0D69A28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8513F6-54D4-384C-FB32-76AED657F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3CC44E-2955-D0AB-03FD-344AF94C1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55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45A834-EBFD-8FBD-4CCE-D2AFC32A8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C1113D-5471-9390-E58D-EF2A553BB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F62ACA-57E1-9985-D7F3-32389BD11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4657AC-A251-A542-27E2-7399D7DD7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ECF8130-3AA3-6699-0A3F-7EA518B9E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6D6713-48A2-C567-C3AA-0B3225CC8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783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7D57A2-09DA-E724-A07D-2C1AE7088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73102A9-B4AA-5A3F-B78D-BA528DEF8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157F3D-4E76-E1E6-93D3-968375F73C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8CD4AC6-0EE8-E4E6-E7FA-2CDBFBA6B1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416D755-6CA5-5821-933A-A20BBF146C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EBC0A92-EC6F-BEA8-8EB7-4FAC32E1B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971795-35B7-D0BB-0FC9-79FA9890E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A9ACFF-4A52-2A4B-971A-271458D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052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0A967C-FA8C-7508-B6F6-CD0E34B27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0430DE-05BA-DA2F-9CE9-341D29811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6F4089-E9AE-E512-772F-B84D624DE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29EA1E2-3BF2-2DF6-56D3-73F3CB55B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20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364421B-06C1-E85C-6DDD-2942DF9E6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68EBE15-C1FC-004A-0836-7CCA6A9D3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D2CD44-950C-6D94-4E34-D9992822C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774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4BF0EA-BE4B-1DD9-2BC7-9C4D5F4E8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D90442-CE0B-7B24-7FF9-1D0986AD9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68ADF5-E23C-C868-DAD2-55918E4104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84201EE-05D7-E9EC-88C9-576CA4F45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4FB2541-E688-D273-DE72-F86049178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0894296-8E93-1696-B58C-6499B1F97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33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78139C-FD7F-85B5-C7BC-F69AD718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227A450-DCD4-B71D-C5BD-47AE8D5F08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6923AC-1DF4-A6BD-15BD-8EEE7E8F4D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D20CF4-C882-7D57-437A-66F4E89B1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96664D-F4A4-B46E-1315-FD211DDE8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7B3CBC-39F7-6D3C-11B7-C89645619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588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FD99810-18B8-152B-8EDF-8F9DC2C12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9A14D1-5C32-818F-ADC5-921551A22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C0D486-F208-A0B3-4414-4E1F5FE78D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1D5A7-3050-42C8-88E5-7F7F0C99BF39}" type="datetimeFigureOut">
              <a:rPr kumimoji="1" lang="ja-JP" altLang="en-US" smtClean="0"/>
              <a:t>2022/8/2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9575DE-C5D3-F11A-27E4-E5E0291BC1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1376E1-C4A7-6E5F-7D3B-996042233E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0A351-CE22-4004-929F-2632E9E99B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99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A410DEA-7B2E-579A-B12C-418A0D0C1263}"/>
              </a:ext>
            </a:extLst>
          </p:cNvPr>
          <p:cNvSpPr/>
          <p:nvPr/>
        </p:nvSpPr>
        <p:spPr>
          <a:xfrm>
            <a:off x="0" y="-1507"/>
            <a:ext cx="12192000" cy="12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CFE7ED6-6E43-4F77-BF47-92E79815D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A34E-7018-4334-ABFE-66E946FCD5F2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B3102D38-D965-4DEE-9268-51541D0F5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261" y="1579813"/>
            <a:ext cx="4949128" cy="599262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RIKEN RI Beam Factory(RIBF)</a:t>
            </a:r>
            <a:endParaRPr kumimoji="1" lang="ja-JP" altLang="en-US" sz="280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7D90D9C-ABCF-483D-9678-212F9179632A}"/>
              </a:ext>
            </a:extLst>
          </p:cNvPr>
          <p:cNvCxnSpPr>
            <a:cxnSpLocks/>
          </p:cNvCxnSpPr>
          <p:nvPr/>
        </p:nvCxnSpPr>
        <p:spPr>
          <a:xfrm>
            <a:off x="280416" y="2087450"/>
            <a:ext cx="1123026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図 14" descr="屋内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A9287110-19C0-EC59-5751-DCB47754CE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720" y="2970451"/>
            <a:ext cx="5985172" cy="360399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BF78A3-8924-599F-2E8A-E90B23477BE3}"/>
              </a:ext>
            </a:extLst>
          </p:cNvPr>
          <p:cNvSpPr txBox="1"/>
          <p:nvPr/>
        </p:nvSpPr>
        <p:spPr>
          <a:xfrm>
            <a:off x="280416" y="4445737"/>
            <a:ext cx="579386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0" i="0" dirty="0">
                <a:solidFill>
                  <a:srgbClr val="1D1C1D"/>
                </a:solidFill>
                <a:effectLst/>
                <a:latin typeface="+mn-ea"/>
              </a:rPr>
              <a:t>We are working on a data acquisition system for RIKEN RIBF that is a RI beam facility in Japan.</a:t>
            </a:r>
            <a:br>
              <a:rPr lang="en-US" altLang="ja-JP" sz="2000" b="0" i="0" dirty="0">
                <a:solidFill>
                  <a:srgbClr val="1D1C1D"/>
                </a:solidFill>
                <a:effectLst/>
                <a:latin typeface="+mn-ea"/>
              </a:rPr>
            </a:br>
            <a:endParaRPr lang="en-US" altLang="ja-JP" sz="2000" b="0" i="0" dirty="0">
              <a:solidFill>
                <a:srgbClr val="1D1C1D"/>
              </a:solidFill>
              <a:effectLst/>
              <a:latin typeface="+mn-ea"/>
            </a:endParaRPr>
          </a:p>
          <a:p>
            <a:r>
              <a:rPr lang="en-US" altLang="ja-JP" sz="2000" b="0" i="0" dirty="0">
                <a:solidFill>
                  <a:srgbClr val="1D1C1D"/>
                </a:solidFill>
                <a:effectLst/>
                <a:latin typeface="+mn-ea"/>
              </a:rPr>
              <a:t>Experiments performed at RIBF require TOF measurements with high-rate and high-resolution.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5AC2BC5-E5D8-9D97-8CDE-553D5BCD01D9}"/>
              </a:ext>
            </a:extLst>
          </p:cNvPr>
          <p:cNvSpPr txBox="1"/>
          <p:nvPr/>
        </p:nvSpPr>
        <p:spPr>
          <a:xfrm>
            <a:off x="8107109" y="6392203"/>
            <a:ext cx="16695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0" i="0" dirty="0">
                <a:solidFill>
                  <a:srgbClr val="1D1C1D"/>
                </a:solidFill>
                <a:effectLst/>
                <a:latin typeface="+mn-ea"/>
              </a:rPr>
              <a:t>RIKEN RIBF </a:t>
            </a:r>
            <a:endParaRPr lang="ja-JP" altLang="en-US" sz="2000" dirty="0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2BE807C-B1A3-C675-38B3-A4DA91274DFF}"/>
              </a:ext>
            </a:extLst>
          </p:cNvPr>
          <p:cNvGrpSpPr/>
          <p:nvPr/>
        </p:nvGrpSpPr>
        <p:grpSpPr>
          <a:xfrm>
            <a:off x="379770" y="2168908"/>
            <a:ext cx="7366286" cy="2333692"/>
            <a:chOff x="110828" y="1504653"/>
            <a:chExt cx="7366286" cy="2333692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A63E9FD2-2452-B39C-A88F-7DC988AD3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0828" y="1884818"/>
              <a:ext cx="6232398" cy="1953527"/>
            </a:xfrm>
            <a:prstGeom prst="rect">
              <a:avLst/>
            </a:prstGeom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1FDEFCE-4F43-D2C3-4DC3-2754A59C4E29}"/>
                </a:ext>
              </a:extLst>
            </p:cNvPr>
            <p:cNvSpPr txBox="1"/>
            <p:nvPr/>
          </p:nvSpPr>
          <p:spPr>
            <a:xfrm>
              <a:off x="110828" y="1937644"/>
              <a:ext cx="191161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/>
                <a:t>Uranium Beam</a:t>
              </a:r>
              <a:endParaRPr kumimoji="1" lang="ja-JP" altLang="en-US" dirty="0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74F7F815-5EF9-3034-6AE0-DCDFF5143CA3}"/>
                </a:ext>
              </a:extLst>
            </p:cNvPr>
            <p:cNvSpPr/>
            <p:nvPr/>
          </p:nvSpPr>
          <p:spPr>
            <a:xfrm>
              <a:off x="5235592" y="1944683"/>
              <a:ext cx="613186" cy="2778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DD8A38A-949F-689A-1264-3A6BE43975B0}"/>
                </a:ext>
              </a:extLst>
            </p:cNvPr>
            <p:cNvSpPr txBox="1"/>
            <p:nvPr/>
          </p:nvSpPr>
          <p:spPr>
            <a:xfrm>
              <a:off x="5209338" y="1504653"/>
              <a:ext cx="22677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dirty="0"/>
                <a:t>Radioactive Isotope Beam</a:t>
              </a:r>
              <a:endParaRPr kumimoji="1" lang="ja-JP" altLang="en-US" sz="1600" b="1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6C4634-7604-907C-2F78-7B5DFA455663}"/>
              </a:ext>
            </a:extLst>
          </p:cNvPr>
          <p:cNvSpPr txBox="1"/>
          <p:nvPr/>
        </p:nvSpPr>
        <p:spPr>
          <a:xfrm>
            <a:off x="8686665" y="542805"/>
            <a:ext cx="34922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1" lang="en-US" altLang="ja-JP" sz="1400" b="1" u="sng" dirty="0"/>
              <a:t>Shoko</a:t>
            </a:r>
            <a:r>
              <a:rPr lang="ja-JP" altLang="en-US" sz="1400" b="1" u="sng" dirty="0"/>
              <a:t> </a:t>
            </a:r>
            <a:r>
              <a:rPr kumimoji="1" lang="en-US" altLang="ja-JP" sz="1400" b="1" u="sng" dirty="0" err="1"/>
              <a:t>Takeshige</a:t>
            </a:r>
            <a:r>
              <a:rPr kumimoji="1" lang="en-US" altLang="ja-JP" sz="1400" b="1" baseline="30000" dirty="0" err="1"/>
              <a:t>A,B</a:t>
            </a:r>
            <a:r>
              <a:rPr kumimoji="1" lang="en-US" altLang="ja-JP" sz="1400" dirty="0"/>
              <a:t>, </a:t>
            </a:r>
            <a:r>
              <a:rPr kumimoji="1" lang="en-US" altLang="ja-JP" sz="1400" dirty="0" err="1"/>
              <a:t>H.Baba</a:t>
            </a:r>
            <a:r>
              <a:rPr lang="en-US" altLang="ja-JP" sz="1400" baseline="30000" dirty="0" err="1"/>
              <a:t>B</a:t>
            </a:r>
            <a:r>
              <a:rPr kumimoji="1" lang="en-US" altLang="ja-JP" sz="1400" dirty="0"/>
              <a:t>, </a:t>
            </a:r>
            <a:r>
              <a:rPr kumimoji="1" lang="en-US" altLang="ja-JP" sz="1400" dirty="0" err="1"/>
              <a:t>K.Kurita</a:t>
            </a:r>
            <a:r>
              <a:rPr kumimoji="1" lang="en-US" altLang="ja-JP" sz="1400" baseline="30000" dirty="0" err="1"/>
              <a:t>A</a:t>
            </a:r>
            <a:r>
              <a:rPr kumimoji="1" lang="en-US" altLang="ja-JP" sz="1400" dirty="0"/>
              <a:t>, </a:t>
            </a:r>
            <a:r>
              <a:rPr kumimoji="1" lang="en-US" altLang="ja-JP" sz="1400" dirty="0" err="1"/>
              <a:t>Y.Togano</a:t>
            </a:r>
            <a:r>
              <a:rPr lang="en-US" altLang="ja-JP" sz="1400" baseline="30000" dirty="0" err="1"/>
              <a:t>B</a:t>
            </a:r>
            <a:r>
              <a:rPr kumimoji="1" lang="en-US" altLang="ja-JP" sz="1400" dirty="0"/>
              <a:t>, </a:t>
            </a:r>
            <a:r>
              <a:rPr kumimoji="1" lang="en-US" altLang="ja-JP" sz="1400" dirty="0" err="1"/>
              <a:t>J.Zenihiro</a:t>
            </a:r>
            <a:r>
              <a:rPr lang="en-US" altLang="ja-JP" sz="1400" baseline="30000" dirty="0" err="1"/>
              <a:t>C</a:t>
            </a:r>
            <a:r>
              <a:rPr kumimoji="1" lang="en-US" altLang="ja-JP" sz="1400" dirty="0"/>
              <a:t>, </a:t>
            </a:r>
            <a:r>
              <a:rPr kumimoji="1" lang="en-US" altLang="ja-JP" sz="1400" dirty="0" err="1"/>
              <a:t>Y.Hijikata</a:t>
            </a:r>
            <a:r>
              <a:rPr kumimoji="1" lang="en-US" altLang="ja-JP" sz="1400" baseline="30000" dirty="0" err="1"/>
              <a:t>B,C</a:t>
            </a:r>
            <a:endParaRPr kumimoji="1" lang="en-US" altLang="ja-JP" sz="1400" baseline="30000" dirty="0"/>
          </a:p>
          <a:p>
            <a:pPr algn="r"/>
            <a:r>
              <a:rPr kumimoji="1" lang="en-US" altLang="ja-JP" sz="1200" dirty="0" err="1"/>
              <a:t>Rikkyo</a:t>
            </a:r>
            <a:r>
              <a:rPr kumimoji="1" lang="en-US" altLang="ja-JP" sz="1200" dirty="0"/>
              <a:t> U.</a:t>
            </a:r>
            <a:r>
              <a:rPr kumimoji="1" lang="en-US" altLang="ja-JP" sz="1200" baseline="30000" dirty="0"/>
              <a:t>A</a:t>
            </a:r>
            <a:r>
              <a:rPr kumimoji="1" lang="en-US" altLang="ja-JP" sz="1200" dirty="0"/>
              <a:t>, RIKEN </a:t>
            </a:r>
            <a:r>
              <a:rPr kumimoji="1" lang="en-US" altLang="ja-JP" sz="1200" dirty="0" err="1"/>
              <a:t>Nishina</a:t>
            </a:r>
            <a:r>
              <a:rPr kumimoji="1" lang="en-US" altLang="ja-JP" sz="1200" dirty="0"/>
              <a:t> </a:t>
            </a:r>
            <a:r>
              <a:rPr kumimoji="1" lang="en-US" altLang="ja-JP" sz="1200" dirty="0" err="1"/>
              <a:t>Center</a:t>
            </a:r>
            <a:r>
              <a:rPr kumimoji="1" lang="en-US" altLang="ja-JP" sz="1200" baseline="30000" dirty="0" err="1"/>
              <a:t>B</a:t>
            </a:r>
            <a:r>
              <a:rPr kumimoji="1" lang="en-US" altLang="ja-JP" sz="1200" dirty="0"/>
              <a:t>, Kyoto U.</a:t>
            </a:r>
            <a:r>
              <a:rPr kumimoji="1" lang="en-US" altLang="ja-JP" sz="1200" baseline="30000" dirty="0"/>
              <a:t>C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6B2425-6B9A-179F-17AE-9707301538DC}"/>
              </a:ext>
            </a:extLst>
          </p:cNvPr>
          <p:cNvSpPr txBox="1"/>
          <p:nvPr/>
        </p:nvSpPr>
        <p:spPr>
          <a:xfrm>
            <a:off x="37106" y="55752"/>
            <a:ext cx="922721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dirty="0">
                <a:latin typeface="+mn-ea"/>
              </a:rPr>
              <a:t>Time determination method using digital waveform processing with RFSoC for RI beam experiments</a:t>
            </a:r>
            <a:endParaRPr lang="ja-JP" altLang="en-US" sz="28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48901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0548F5-CF11-4FF5-96F3-BD71895EC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376" y="244200"/>
            <a:ext cx="2773552" cy="716259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Xilinx </a:t>
            </a:r>
            <a:r>
              <a:rPr lang="en-US" altLang="ja-JP" sz="2800" dirty="0" err="1"/>
              <a:t>RFSoC</a:t>
            </a:r>
            <a:endParaRPr kumimoji="1" lang="ja-JP" altLang="en-US" sz="28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F5630C-7853-454C-AB2E-D34482390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2172" y="6399363"/>
            <a:ext cx="2743200" cy="365125"/>
          </a:xfrm>
        </p:spPr>
        <p:txBody>
          <a:bodyPr/>
          <a:lstStyle/>
          <a:p>
            <a:fld id="{BAA2A34E-7018-4334-ABFE-66E946FCD5F2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574FF5-CC00-47C3-A1BA-E23EB2CDFCE0}"/>
              </a:ext>
            </a:extLst>
          </p:cNvPr>
          <p:cNvCxnSpPr>
            <a:cxnSpLocks/>
          </p:cNvCxnSpPr>
          <p:nvPr/>
        </p:nvCxnSpPr>
        <p:spPr>
          <a:xfrm>
            <a:off x="28485" y="968504"/>
            <a:ext cx="1211688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図 4" descr="電子機器, 回路 が含まれている画像&#10;&#10;自動的に生成された説明">
            <a:extLst>
              <a:ext uri="{FF2B5EF4-FFF2-40B4-BE49-F238E27FC236}">
                <a16:creationId xmlns:a16="http://schemas.microsoft.com/office/drawing/2014/main" id="{FC7DA589-C08B-45A3-A179-CD19591B22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7" t="12423" r="23881" b="11126"/>
          <a:stretch/>
        </p:blipFill>
        <p:spPr>
          <a:xfrm>
            <a:off x="393678" y="3300073"/>
            <a:ext cx="3741588" cy="345187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9562FA8-C9C0-87B9-26DF-A32538B40337}"/>
              </a:ext>
            </a:extLst>
          </p:cNvPr>
          <p:cNvSpPr txBox="1"/>
          <p:nvPr/>
        </p:nvSpPr>
        <p:spPr>
          <a:xfrm>
            <a:off x="4176497" y="3655043"/>
            <a:ext cx="1651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ZCU111 Evaluation kit</a:t>
            </a:r>
            <a:endParaRPr kumimoji="1" lang="ja-JP" altLang="en-US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3D583ECB-9017-4D8B-B9CC-6586E9E9E4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232" t="13067" r="11829" b="11123"/>
          <a:stretch/>
        </p:blipFill>
        <p:spPr>
          <a:xfrm>
            <a:off x="162152" y="1083367"/>
            <a:ext cx="1947847" cy="1938993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2047362-906D-4503-9884-5D11CD45D904}"/>
              </a:ext>
            </a:extLst>
          </p:cNvPr>
          <p:cNvSpPr txBox="1"/>
          <p:nvPr/>
        </p:nvSpPr>
        <p:spPr>
          <a:xfrm>
            <a:off x="649062" y="2802848"/>
            <a:ext cx="1013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RFSoC</a:t>
            </a:r>
            <a:endParaRPr kumimoji="1" lang="ja-JP" altLang="en-US" sz="2000" dirty="0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7D7C910-8757-6EA8-6963-13584DCBEF0D}"/>
              </a:ext>
            </a:extLst>
          </p:cNvPr>
          <p:cNvGrpSpPr/>
          <p:nvPr/>
        </p:nvGrpSpPr>
        <p:grpSpPr>
          <a:xfrm>
            <a:off x="2015420" y="1256170"/>
            <a:ext cx="3593805" cy="1631217"/>
            <a:chOff x="3617388" y="1395054"/>
            <a:chExt cx="3607877" cy="1631217"/>
          </a:xfrm>
        </p:grpSpPr>
        <p:sp>
          <p:nvSpPr>
            <p:cNvPr id="17" name="左中かっこ 16">
              <a:extLst>
                <a:ext uri="{FF2B5EF4-FFF2-40B4-BE49-F238E27FC236}">
                  <a16:creationId xmlns:a16="http://schemas.microsoft.com/office/drawing/2014/main" id="{6DA50675-FF31-4C0D-B454-0E271689BCE6}"/>
                </a:ext>
              </a:extLst>
            </p:cNvPr>
            <p:cNvSpPr/>
            <p:nvPr/>
          </p:nvSpPr>
          <p:spPr>
            <a:xfrm>
              <a:off x="3617388" y="1395055"/>
              <a:ext cx="431927" cy="1631216"/>
            </a:xfrm>
            <a:prstGeom prst="leftBrac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5B84725-B1A9-4E42-8E55-F584589FFFAD}"/>
                </a:ext>
              </a:extLst>
            </p:cNvPr>
            <p:cNvSpPr txBox="1"/>
            <p:nvPr/>
          </p:nvSpPr>
          <p:spPr>
            <a:xfrm>
              <a:off x="4049315" y="1395054"/>
              <a:ext cx="3175950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ja-JP" sz="2000" dirty="0"/>
                <a:t>4GHz ADC x8</a:t>
              </a:r>
              <a:endParaRPr lang="en-US" altLang="ja-JP" sz="2400" dirty="0"/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altLang="ja-JP" sz="2000" dirty="0"/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ja-JP" sz="2000" dirty="0"/>
                <a:t>FPGA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altLang="ja-JP" sz="2000" dirty="0"/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ja-JP" sz="2000" dirty="0"/>
                <a:t>ARM CPU</a:t>
              </a:r>
              <a:r>
                <a:rPr lang="ja-JP" altLang="en-US" sz="2000" dirty="0"/>
                <a:t> </a:t>
              </a:r>
              <a:r>
                <a:rPr lang="en-US" altLang="ja-JP" sz="2000" dirty="0"/>
                <a:t>(Linux</a:t>
              </a:r>
              <a:r>
                <a:rPr lang="ja-JP" altLang="en-US" sz="2000" dirty="0"/>
                <a:t> </a:t>
              </a:r>
              <a:r>
                <a:rPr lang="en-US" altLang="ja-JP" sz="2000" dirty="0"/>
                <a:t>OS)</a:t>
              </a:r>
              <a:endParaRPr lang="ja-JP" altLang="en-US" sz="2000" dirty="0"/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ADC96C7-4A61-FC7F-B888-51FBED80F186}"/>
              </a:ext>
            </a:extLst>
          </p:cNvPr>
          <p:cNvSpPr/>
          <p:nvPr/>
        </p:nvSpPr>
        <p:spPr>
          <a:xfrm>
            <a:off x="82913" y="1015691"/>
            <a:ext cx="5758326" cy="21872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CB19BD4-CAC7-7686-14C7-D88C28D0890D}"/>
              </a:ext>
            </a:extLst>
          </p:cNvPr>
          <p:cNvCxnSpPr>
            <a:cxnSpLocks/>
          </p:cNvCxnSpPr>
          <p:nvPr/>
        </p:nvCxnSpPr>
        <p:spPr>
          <a:xfrm>
            <a:off x="1754666" y="2928330"/>
            <a:ext cx="1029477" cy="192643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84A854FD-050D-621E-3E4F-D9CF4802C741}"/>
              </a:ext>
            </a:extLst>
          </p:cNvPr>
          <p:cNvCxnSpPr>
            <a:cxnSpLocks/>
          </p:cNvCxnSpPr>
          <p:nvPr/>
        </p:nvCxnSpPr>
        <p:spPr>
          <a:xfrm>
            <a:off x="280416" y="2735172"/>
            <a:ext cx="1933232" cy="211959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950C62C-930F-347C-FF13-FA19FFF85218}"/>
              </a:ext>
            </a:extLst>
          </p:cNvPr>
          <p:cNvSpPr txBox="1"/>
          <p:nvPr/>
        </p:nvSpPr>
        <p:spPr>
          <a:xfrm>
            <a:off x="6663431" y="4279134"/>
            <a:ext cx="494286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0" i="0" dirty="0">
                <a:solidFill>
                  <a:srgbClr val="1D1C1D"/>
                </a:solidFill>
                <a:effectLst/>
                <a:latin typeface="+mn-ea"/>
              </a:rPr>
              <a:t>We have applied centroid calculation to waveform analysis to achieve the timing resolution of 10 </a:t>
            </a:r>
            <a:r>
              <a:rPr lang="en-US" altLang="ja-JP" sz="2000" b="0" i="0" dirty="0" err="1">
                <a:solidFill>
                  <a:srgbClr val="1D1C1D"/>
                </a:solidFill>
                <a:effectLst/>
                <a:latin typeface="+mn-ea"/>
              </a:rPr>
              <a:t>pico</a:t>
            </a:r>
            <a:r>
              <a:rPr lang="en-US" altLang="ja-JP" sz="2000" b="0" i="0" dirty="0">
                <a:solidFill>
                  <a:srgbClr val="1D1C1D"/>
                </a:solidFill>
                <a:effectLst/>
                <a:latin typeface="+mn-ea"/>
              </a:rPr>
              <a:t> seconds in sigma.</a:t>
            </a:r>
          </a:p>
          <a:p>
            <a:endParaRPr lang="en-US" altLang="ja-JP" sz="2000" b="0" i="0" dirty="0">
              <a:solidFill>
                <a:srgbClr val="1D1C1D"/>
              </a:solidFill>
              <a:effectLst/>
              <a:latin typeface="+mn-ea"/>
            </a:endParaRPr>
          </a:p>
          <a:p>
            <a:r>
              <a:rPr lang="en-US" altLang="ja-JP" sz="2000" b="0" i="0" dirty="0">
                <a:solidFill>
                  <a:srgbClr val="1D1C1D"/>
                </a:solidFill>
                <a:effectLst/>
                <a:latin typeface="+mn-ea"/>
              </a:rPr>
              <a:t>In this contribution, we report the method of real-time waveform processing for TOF measurement.</a:t>
            </a:r>
            <a:endParaRPr kumimoji="1" lang="ja-JP" altLang="en-US" sz="2000" dirty="0">
              <a:latin typeface="+mn-ea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4BFCA67-B7E6-8A23-53F7-053F605D4C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7287" y="1159899"/>
            <a:ext cx="5523419" cy="2750056"/>
          </a:xfrm>
          <a:prstGeom prst="rect">
            <a:avLst/>
          </a:prstGeom>
        </p:spPr>
      </p:pic>
      <p:sp>
        <p:nvSpPr>
          <p:cNvPr id="22" name="タイトル 1">
            <a:extLst>
              <a:ext uri="{FF2B5EF4-FFF2-40B4-BE49-F238E27FC236}">
                <a16:creationId xmlns:a16="http://schemas.microsoft.com/office/drawing/2014/main" id="{5354FD03-1CBF-CBD2-F818-0AE08B9CDCBC}"/>
              </a:ext>
            </a:extLst>
          </p:cNvPr>
          <p:cNvSpPr txBox="1">
            <a:spLocks/>
          </p:cNvSpPr>
          <p:nvPr/>
        </p:nvSpPr>
        <p:spPr>
          <a:xfrm>
            <a:off x="7218305" y="244200"/>
            <a:ext cx="3983096" cy="716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/>
              <a:t>Timing Resolution</a:t>
            </a:r>
            <a:endParaRPr lang="ja-JP" altLang="en-US" sz="2800" dirty="0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782243DB-E462-53B6-8FAA-A3D79F3BD727}"/>
              </a:ext>
            </a:extLst>
          </p:cNvPr>
          <p:cNvCxnSpPr>
            <a:cxnSpLocks/>
          </p:cNvCxnSpPr>
          <p:nvPr/>
        </p:nvCxnSpPr>
        <p:spPr>
          <a:xfrm flipV="1">
            <a:off x="6174111" y="-18661"/>
            <a:ext cx="0" cy="677064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385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175</Words>
  <Application>Microsoft Office PowerPoint</Application>
  <PresentationFormat>ワイド画面</PresentationFormat>
  <Paragraphs>27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RIKEN RI Beam Factory(RIBF)</vt:lpstr>
      <vt:lpstr>Xilinx RFSoC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RFSoC波形処理システムの RIビーム実験への実装</dc:title>
  <dc:creator>Shoko Takeshige</dc:creator>
  <cp:lastModifiedBy>Shoko Takeshige</cp:lastModifiedBy>
  <cp:revision>35</cp:revision>
  <dcterms:created xsi:type="dcterms:W3CDTF">2022-07-07T04:03:10Z</dcterms:created>
  <dcterms:modified xsi:type="dcterms:W3CDTF">2022-08-02T07:39:01Z</dcterms:modified>
</cp:coreProperties>
</file>