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7"/>
  </p:handoutMasterIdLst>
  <p:sldIdLst>
    <p:sldId id="542" r:id="rId3"/>
    <p:sldId id="550" r:id="rId5"/>
    <p:sldId id="548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1552D1"/>
    <a:srgbClr val="F0F905"/>
    <a:srgbClr val="E2AA00"/>
    <a:srgbClr val="346EAD"/>
    <a:srgbClr val="3669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44"/>
    <p:restoredTop sz="94660"/>
  </p:normalViewPr>
  <p:slideViewPr>
    <p:cSldViewPr showGuides="1">
      <p:cViewPr>
        <p:scale>
          <a:sx n="66" d="100"/>
          <a:sy n="66" d="100"/>
        </p:scale>
        <p:origin x="1464" y="-12"/>
      </p:cViewPr>
      <p:guideLst>
        <p:guide orient="horz" pos="2136"/>
        <p:guide pos="2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handoutMaster" Target="handoutMasters/handout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9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153556-C97C-466C-A337-151A5A6F479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C61EAED-48A7-4E93-9F72-C105522B3858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BD5278B-8357-4197-8876-5A258D7F750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B60675E-EB87-4E43-AEE5-48B67923E941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en-US" altLang="en-US" sz="1200" dirty="0"/>
            </a:fld>
            <a:endParaRPr lang="en-US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en-US" altLang="en-US" sz="1200" dirty="0"/>
            </a:fld>
            <a:endParaRPr lang="en-US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en-US" altLang="en-US" sz="1200" dirty="0"/>
            </a:fld>
            <a:endParaRPr lang="en-US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 eaLnBrk="1" hangingPunct="1">
              <a:defRPr sz="14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1C88E7-B8CC-4E48-96EF-7F05B378AAF1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4.xml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Relationship Id="rId3" Type="http://schemas.openxmlformats.org/officeDocument/2006/relationships/tags" Target="../tags/tag3.xml"/><Relationship Id="rId2" Type="http://schemas.openxmlformats.org/officeDocument/2006/relationships/image" Target="../media/image1.png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Relationship Id="rId3" Type="http://schemas.openxmlformats.org/officeDocument/2006/relationships/tags" Target="../tags/tag5.xml"/><Relationship Id="rId2" Type="http://schemas.openxmlformats.org/officeDocument/2006/relationships/image" Target="../media/image1.png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tags" Target="../tags/tag6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35" y="908685"/>
            <a:ext cx="9117965" cy="863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sp>
        <p:nvSpPr>
          <p:cNvPr id="717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en-US" sz="1400" dirty="0">
                <a:latin typeface="Times New Roman" panose="02020603050405020304" pitchFamily="18" charset="0"/>
              </a:rPr>
            </a:fld>
            <a:endParaRPr lang="en-US" altLang="en-US" sz="1400" dirty="0">
              <a:latin typeface="Times New Roman" panose="02020603050405020304" pitchFamily="18" charset="0"/>
            </a:endParaRPr>
          </a:p>
        </p:txBody>
      </p:sp>
      <p:sp>
        <p:nvSpPr>
          <p:cNvPr id="3090" name="Rectangle 449"/>
          <p:cNvSpPr/>
          <p:nvPr/>
        </p:nvSpPr>
        <p:spPr>
          <a:xfrm>
            <a:off x="0" y="0"/>
            <a:ext cx="6515100" cy="90805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txBody>
          <a:bodyPr lIns="417488" tIns="208744" rIns="417488" bIns="208744" anchor="ctr" anchorCtr="0"/>
          <a:p>
            <a:pPr algn="ctr"/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23</a:t>
            </a:r>
            <a:r>
              <a:rPr lang="en-US" altLang="en-US" sz="2000" b="1" baseline="30000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rd</a:t>
            </a: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Virtual IEEE Real Time Conference </a:t>
            </a:r>
            <a:endParaRPr lang="en-US" altLang="en-US" sz="2000" b="1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/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August 1 – 5, 2022</a:t>
            </a:r>
            <a:endParaRPr lang="en-US" altLang="en-US" sz="2000" b="1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3133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195" y="34290"/>
            <a:ext cx="803275" cy="8121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97" descr="简约MG454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7950" y="5949315"/>
            <a:ext cx="829310" cy="8115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PLAC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5418" y="88583"/>
            <a:ext cx="2566987" cy="730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标题 3073"/>
          <p:cNvSpPr>
            <a:spLocks noGrp="1"/>
          </p:cNvSpPr>
          <p:nvPr>
            <p:ph type="ctrTitle"/>
          </p:nvPr>
        </p:nvSpPr>
        <p:spPr>
          <a:xfrm>
            <a:off x="241300" y="3284855"/>
            <a:ext cx="8636000" cy="2150745"/>
          </a:xfrm>
        </p:spPr>
        <p:txBody>
          <a:bodyPr vert="horz" wrap="square" lIns="91440" tIns="45720" rIns="91440" bIns="45720" anchor="ctr" anchorCtr="0"/>
          <a:p>
            <a:pPr eaLnBrk="1" latinLnBrk="0" hangingPunct="1">
              <a:lnSpc>
                <a:spcPct val="170000"/>
              </a:lnSpc>
              <a:spcAft>
                <a:spcPts val="600"/>
              </a:spcAft>
              <a:buClrTx/>
              <a:buSzTx/>
              <a:buFontTx/>
            </a:pPr>
            <a:r>
              <a:rPr lang="en-US" altLang="en-US" sz="2600" b="1" dirty="0">
                <a:latin typeface="Arial" panose="020B0604020202020204" pitchFamily="34" charset="0"/>
                <a:sym typeface="+mn-ea"/>
              </a:rPr>
              <a:t>A Low power 4 × 14-Gbps VCSEL Driver in 65 nm CMOS for Particle Physics Experiments</a:t>
            </a:r>
            <a:br>
              <a:rPr lang="en-US" altLang="en-US" sz="2600" b="1" dirty="0">
                <a:latin typeface="Arial" panose="020B0604020202020204" pitchFamily="34" charset="0"/>
                <a:sym typeface="+mn-ea"/>
              </a:rPr>
            </a:br>
            <a:br>
              <a:rPr lang="en-US" altLang="en-US" sz="2600" b="1" dirty="0">
                <a:latin typeface="Arial" panose="020B0604020202020204" pitchFamily="34" charset="0"/>
                <a:sym typeface="+mn-ea"/>
              </a:rPr>
            </a:br>
            <a:r>
              <a:rPr lang="en-US" alt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 panose="020B0604020202020204" pitchFamily="34" charset="0"/>
              </a:rPr>
              <a:t>Qiangjun Chen</a:t>
            </a:r>
            <a:br>
              <a:rPr lang="en-US" altLang="en-US" sz="1500" b="1" dirty="0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500" i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Central China Normal University</a:t>
            </a:r>
            <a:br>
              <a:rPr lang="en-US" altLang="en-US" sz="1500" i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 sz="1500" i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Wuhan, Hubei 430079, P.R. China</a:t>
            </a:r>
            <a:br>
              <a:rPr lang="en-US" altLang="en-US" sz="1500" i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</a:br>
            <a:br>
              <a:rPr lang="en-US" altLang="en-US" sz="2000" i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</a:br>
            <a:br>
              <a:rPr lang="zh-CN" altLang="en-US" sz="4400" b="1" kern="1200" dirty="0">
                <a:latin typeface="Times New Roman" panose="02020603050405020304" pitchFamily="18" charset="0"/>
                <a:ea typeface="+mj-ea"/>
                <a:cs typeface="+mj-cs"/>
              </a:rPr>
            </a:br>
            <a:r>
              <a:rPr lang="zh-CN" altLang="en-US" sz="4400" b="1" kern="1200" dirty="0">
                <a:latin typeface="Times New Roman" panose="02020603050405020304" pitchFamily="18" charset="0"/>
                <a:ea typeface="+mj-ea"/>
                <a:cs typeface="+mj-cs"/>
              </a:rPr>
              <a:t>                              </a:t>
            </a:r>
            <a:r>
              <a:rPr lang="zh-CN" altLang="en-US" sz="1800" b="1" kern="1200" dirty="0">
                <a:latin typeface="Times New Roman" panose="02020603050405020304" pitchFamily="18" charset="0"/>
                <a:ea typeface="+mj-ea"/>
                <a:cs typeface="+mj-cs"/>
              </a:rPr>
              <a:t>                                           </a:t>
            </a:r>
            <a:endParaRPr lang="en-US" altLang="zh-CN" sz="3200" b="1" kern="1200" dirty="0"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76350" y="5301615"/>
            <a:ext cx="65913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en-US" b="1" dirty="0">
                <a:solidFill>
                  <a:srgbClr val="002060"/>
                </a:solidFill>
                <a:sym typeface="Arial" panose="020B0604020202020204" pitchFamily="34" charset="0"/>
              </a:rPr>
              <a:t>23rd Virtual IEEE Real Time Conference  August 1 – 5, 2022</a:t>
            </a:r>
            <a:endParaRPr lang="en-US" altLang="en-US" b="1" dirty="0">
              <a:solidFill>
                <a:srgbClr val="002060"/>
              </a:solidFill>
              <a:sym typeface="Arial" panose="020B0604020202020204" pitchFamily="34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35" y="908685"/>
            <a:ext cx="9117965" cy="863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6158865"/>
            <a:ext cx="9139555" cy="863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sp>
        <p:nvSpPr>
          <p:cNvPr id="5" name="Rectangle 449"/>
          <p:cNvSpPr/>
          <p:nvPr/>
        </p:nvSpPr>
        <p:spPr>
          <a:xfrm>
            <a:off x="635" y="6245225"/>
            <a:ext cx="9138920" cy="61214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txBody>
          <a:bodyPr lIns="417488" tIns="208744" rIns="417488" bIns="208744" anchor="ctr" anchorCtr="0"/>
          <a:p>
            <a:pPr algn="l"/>
            <a:r>
              <a:rPr lang="en-US" altLang="en-US" sz="1500" b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 23rd Virtual IEEE Real Time Conference  August 1 – 5, 2022</a:t>
            </a:r>
            <a:endParaRPr lang="en-US" altLang="en-US" sz="1500" b="1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4" name="图片 3" descr="PLAC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91680" y="6273800"/>
            <a:ext cx="2024380" cy="5759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6271895"/>
            <a:ext cx="552450" cy="55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97" descr="简约MG454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6195" y="45085"/>
            <a:ext cx="829310" cy="8115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文本框 19"/>
          <p:cNvSpPr txBox="1"/>
          <p:nvPr/>
        </p:nvSpPr>
        <p:spPr>
          <a:xfrm>
            <a:off x="899795" y="135890"/>
            <a:ext cx="7940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en-US" b="1" dirty="0">
                <a:solidFill>
                  <a:srgbClr val="002060"/>
                </a:solidFill>
                <a:sym typeface="+mn-ea"/>
              </a:rPr>
              <a:t>Qiangjun Chen, A Low power 4 × 14-Gbps VCSEL Driver in 65 nm CMOS for Particle Physics Experiments</a:t>
            </a:r>
            <a:endParaRPr lang="en-US" altLang="en-US" b="1" dirty="0">
              <a:solidFill>
                <a:srgbClr val="002060"/>
              </a:solidFill>
              <a:sym typeface="+mn-ea"/>
            </a:endParaRPr>
          </a:p>
        </p:txBody>
      </p:sp>
      <p:pic>
        <p:nvPicPr>
          <p:cNvPr id="10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4535" y="1699895"/>
            <a:ext cx="3006090" cy="2727960"/>
          </a:xfrm>
          <a:prstGeom prst="rect">
            <a:avLst/>
          </a:prstGeom>
        </p:spPr>
      </p:pic>
      <p:pic>
        <p:nvPicPr>
          <p:cNvPr id="1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7615" y="1484630"/>
            <a:ext cx="2748915" cy="288480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984625" y="4477385"/>
            <a:ext cx="1598295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50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Limiting amplifier</a:t>
            </a:r>
            <a:r>
              <a:rPr lang="en-US" altLang="zh-CN" sz="1700">
                <a:solidFill>
                  <a:schemeClr val="accent2"/>
                </a:solidFill>
              </a:rPr>
              <a:t> </a:t>
            </a:r>
            <a:endParaRPr lang="en-US" altLang="zh-CN" sz="1700">
              <a:solidFill>
                <a:schemeClr val="accent2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788150" y="4492625"/>
            <a:ext cx="1985645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50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 output driver</a:t>
            </a:r>
            <a:endParaRPr lang="en-US" altLang="zh-CN" sz="1700">
              <a:solidFill>
                <a:schemeClr val="accent2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7950" y="4907915"/>
            <a:ext cx="89401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en-US" altLang="en-US" sz="1500" noProof="0" dirty="0" smtClean="0">
                <a:ln>
                  <a:noFill/>
                </a:ln>
                <a:effectLst/>
                <a:uLnTx/>
                <a:uFillTx/>
              </a:rPr>
              <a:t>The limiting amplifier is composed of an input equalizer stage and a pre-driver stage</a:t>
            </a:r>
            <a:r>
              <a:rPr lang="en-US" altLang="en-US" sz="1500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.</a:t>
            </a:r>
            <a:endParaRPr lang="en-US" altLang="en-US" sz="1500" noProof="0" dirty="0" smtClean="0">
              <a:ln>
                <a:noFill/>
              </a:ln>
              <a:effectLst/>
              <a:uLnTx/>
              <a:uFillTx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en-US" altLang="en-US" sz="1500" noProof="0" dirty="0" smtClean="0">
                <a:ln>
                  <a:noFill/>
                </a:ln>
                <a:effectLst/>
                <a:uLnTx/>
                <a:uFillTx/>
              </a:rPr>
              <a:t>The proposed output driver stage proposes an effective way to contribute current to the VCSEL.</a:t>
            </a:r>
            <a:endParaRPr lang="en-US" altLang="en-US" sz="150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4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805" y="1433195"/>
            <a:ext cx="3046095" cy="147383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07950" y="3238500"/>
            <a:ext cx="3532505" cy="159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en-US" sz="13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Arial" panose="020B0604020202020204" pitchFamily="34" charset="0"/>
              </a:rPr>
              <a:t>Data rate: 14 Gbps</a:t>
            </a:r>
            <a:endParaRPr lang="en-US" altLang="en-US" sz="13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sym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en-US" sz="13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Arial" panose="020B0604020202020204" pitchFamily="34" charset="0"/>
              </a:rPr>
              <a:t>65nm CMOS technology</a:t>
            </a:r>
            <a:endParaRPr lang="en-US" altLang="en-US" sz="13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sym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en-US" sz="13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lang="en-US" altLang="en-US" sz="13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Arial" panose="020B0604020202020204" pitchFamily="34" charset="0"/>
              </a:rPr>
              <a:t>2000 μm × 1230 μm</a:t>
            </a:r>
            <a:endParaRPr lang="en-US" altLang="en-US" sz="13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sym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en-US" sz="13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Arial" panose="020B0604020202020204" pitchFamily="34" charset="0"/>
              </a:rPr>
              <a:t> 44 mW/ch</a:t>
            </a:r>
            <a:endParaRPr lang="en-US" altLang="en-US" sz="13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sym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en-US" sz="13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Typical output current: 2 mA~7 mA</a:t>
            </a:r>
            <a:endParaRPr lang="en-US" altLang="en-US" sz="13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200400" y="1268095"/>
            <a:ext cx="0" cy="3599180"/>
          </a:xfrm>
          <a:prstGeom prst="line">
            <a:avLst/>
          </a:prstGeom>
          <a:ln w="9525">
            <a:gradFill>
              <a:gsLst>
                <a:gs pos="0">
                  <a:srgbClr val="012D86"/>
                </a:gs>
                <a:gs pos="100000">
                  <a:srgbClr val="0E2557"/>
                </a:gs>
              </a:gsLst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96240" y="2924175"/>
            <a:ext cx="2338705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150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Overall schematic diagram</a:t>
            </a:r>
            <a:r>
              <a:rPr lang="en-US" altLang="zh-CN" sz="1500">
                <a:solidFill>
                  <a:schemeClr val="accent2"/>
                </a:solidFill>
                <a:sym typeface="+mn-ea"/>
              </a:rPr>
              <a:t> </a:t>
            </a:r>
            <a:r>
              <a:rPr lang="en-US" altLang="zh-CN" sz="1700">
                <a:solidFill>
                  <a:schemeClr val="accent2"/>
                </a:solidFill>
              </a:rPr>
              <a:t> </a:t>
            </a:r>
            <a:endParaRPr lang="en-US" altLang="zh-CN" sz="1700">
              <a:solidFill>
                <a:schemeClr val="accent2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300470" y="1268730"/>
            <a:ext cx="0" cy="3599180"/>
          </a:xfrm>
          <a:prstGeom prst="line">
            <a:avLst/>
          </a:prstGeom>
          <a:ln w="9525">
            <a:gradFill>
              <a:gsLst>
                <a:gs pos="0">
                  <a:srgbClr val="012D86"/>
                </a:gs>
                <a:gs pos="100000">
                  <a:srgbClr val="0E2557"/>
                </a:gs>
              </a:gsLst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8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35" y="908685"/>
            <a:ext cx="9117965" cy="863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6158865"/>
            <a:ext cx="9139555" cy="863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ea"/>
            </a:endParaRPr>
          </a:p>
        </p:txBody>
      </p:sp>
      <p:sp>
        <p:nvSpPr>
          <p:cNvPr id="5" name="Rectangle 449"/>
          <p:cNvSpPr/>
          <p:nvPr/>
        </p:nvSpPr>
        <p:spPr>
          <a:xfrm>
            <a:off x="635" y="6245225"/>
            <a:ext cx="9138920" cy="61214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txBody>
          <a:bodyPr lIns="417488" tIns="208744" rIns="417488" bIns="208744" anchor="ctr" anchorCtr="0"/>
          <a:p>
            <a:pPr algn="l"/>
            <a:r>
              <a:rPr lang="en-US" altLang="en-US" sz="1500" b="1" dirty="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 23rd Virtual IEEE Real Time Conference  August 1 – 5, 2022</a:t>
            </a:r>
            <a:endParaRPr lang="en-US" altLang="en-US" sz="1500" b="1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4" name="图片 3" descr="PLAC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91680" y="6273800"/>
            <a:ext cx="2024380" cy="5759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6271895"/>
            <a:ext cx="552450" cy="55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97" descr="简约MG454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6195" y="45085"/>
            <a:ext cx="829310" cy="8115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235" y="1216660"/>
            <a:ext cx="3159760" cy="1964690"/>
          </a:xfrm>
          <a:prstGeom prst="rect">
            <a:avLst/>
          </a:prstGeom>
        </p:spPr>
      </p:pic>
      <p:pic>
        <p:nvPicPr>
          <p:cNvPr id="13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0685" y="1084580"/>
            <a:ext cx="4215765" cy="20612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29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315" y="3541395"/>
            <a:ext cx="4029710" cy="209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文本框 13"/>
          <p:cNvSpPr txBox="1"/>
          <p:nvPr/>
        </p:nvSpPr>
        <p:spPr>
          <a:xfrm>
            <a:off x="970280" y="3170555"/>
            <a:ext cx="2361565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50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Layout of VCSEL driver ASIC</a:t>
            </a:r>
            <a:r>
              <a:rPr lang="en-US" altLang="zh-CN" sz="1700">
                <a:solidFill>
                  <a:schemeClr val="accent2"/>
                </a:solidFill>
              </a:rPr>
              <a:t> </a:t>
            </a:r>
            <a:endParaRPr lang="en-US" altLang="zh-CN" sz="1700">
              <a:solidFill>
                <a:schemeClr val="accent2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34965" y="3149600"/>
            <a:ext cx="2038985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500">
                <a:solidFill>
                  <a:schemeClr val="accent2"/>
                </a:solidFill>
              </a:rPr>
              <a:t>QSFP optical module</a:t>
            </a:r>
            <a:r>
              <a:rPr lang="en-US" altLang="zh-CN" sz="1700">
                <a:solidFill>
                  <a:schemeClr val="accent2"/>
                </a:solidFill>
              </a:rPr>
              <a:t> </a:t>
            </a:r>
            <a:endParaRPr lang="en-US" altLang="zh-CN" sz="1700">
              <a:solidFill>
                <a:schemeClr val="accent2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19885" y="5631815"/>
            <a:ext cx="11099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500">
                <a:solidFill>
                  <a:schemeClr val="accent2"/>
                </a:solidFill>
              </a:rPr>
              <a:t>Test setup</a:t>
            </a:r>
            <a:r>
              <a:rPr lang="en-US" altLang="zh-CN" sz="1700">
                <a:solidFill>
                  <a:schemeClr val="accent2"/>
                </a:solidFill>
              </a:rPr>
              <a:t> </a:t>
            </a:r>
            <a:endParaRPr lang="en-US" altLang="zh-CN" sz="1700">
              <a:solidFill>
                <a:schemeClr val="accent2"/>
              </a:solidFill>
            </a:endParaRPr>
          </a:p>
        </p:txBody>
      </p:sp>
      <p:pic>
        <p:nvPicPr>
          <p:cNvPr id="3130" name="图片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0215" y="3540760"/>
            <a:ext cx="2332355" cy="1753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1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0515" y="3540760"/>
            <a:ext cx="2340610" cy="17538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4356100" y="5300980"/>
            <a:ext cx="168148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00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Gbps optical eye diagram</a:t>
            </a:r>
            <a:r>
              <a:rPr lang="en-US" altLang="zh-CN" sz="1000">
                <a:solidFill>
                  <a:schemeClr val="accent2"/>
                </a:solidFill>
              </a:rPr>
              <a:t> </a:t>
            </a:r>
            <a:endParaRPr lang="en-US" altLang="zh-CN" sz="1000">
              <a:solidFill>
                <a:schemeClr val="accent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76415" y="5300980"/>
            <a:ext cx="1674495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00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Gbps optical eye diagram </a:t>
            </a:r>
            <a:endParaRPr lang="en-US" altLang="zh-CN" sz="1000">
              <a:solidFill>
                <a:schemeClr val="accent2"/>
              </a:solidFill>
            </a:endParaRPr>
          </a:p>
        </p:txBody>
      </p:sp>
      <p:graphicFrame>
        <p:nvGraphicFramePr>
          <p:cNvPr id="11" name="表格 10"/>
          <p:cNvGraphicFramePr/>
          <p:nvPr>
            <p:custDataLst>
              <p:tags r:id="rId10"/>
            </p:custDataLst>
          </p:nvPr>
        </p:nvGraphicFramePr>
        <p:xfrm>
          <a:off x="4237990" y="5507990"/>
          <a:ext cx="237617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205"/>
                <a:gridCol w="798195"/>
                <a:gridCol w="826770"/>
              </a:tblGrid>
              <a:tr h="2895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 b="0">
                          <a:solidFill>
                            <a:srgbClr val="C00000"/>
                          </a:solidFill>
                        </a:rPr>
                        <a:t>Data rate</a:t>
                      </a:r>
                      <a:endParaRPr lang="en-US" altLang="zh-CN" sz="1000" b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>
                      <a:noFill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 b="0">
                          <a:solidFill>
                            <a:srgbClr val="C00000"/>
                          </a:solidFill>
                        </a:rPr>
                        <a:t>PPJ</a:t>
                      </a:r>
                      <a:endParaRPr lang="en-US" altLang="zh-CN" sz="1000" b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 b="0">
                          <a:solidFill>
                            <a:srgbClr val="C00000"/>
                          </a:solidFill>
                        </a:rPr>
                        <a:t>RMSJ</a:t>
                      </a:r>
                      <a:endParaRPr lang="en-US" altLang="zh-CN" sz="1000" b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2895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>
                          <a:solidFill>
                            <a:srgbClr val="C00000"/>
                          </a:solidFill>
                        </a:rPr>
                        <a:t>10 Gbps</a:t>
                      </a:r>
                      <a:endParaRPr lang="en-US" altLang="zh-CN" sz="100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>
                      <a:noFill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>
                          <a:solidFill>
                            <a:srgbClr val="C00000"/>
                          </a:solidFill>
                        </a:rPr>
                        <a:t>16.5 ps</a:t>
                      </a:r>
                      <a:endParaRPr lang="en-US" altLang="zh-CN" sz="100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>
                          <a:solidFill>
                            <a:srgbClr val="C00000"/>
                          </a:solidFill>
                        </a:rPr>
                        <a:t>2.65 ps</a:t>
                      </a:r>
                      <a:endParaRPr lang="en-US" altLang="zh-CN" sz="100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表格 18"/>
          <p:cNvGraphicFramePr/>
          <p:nvPr>
            <p:custDataLst>
              <p:tags r:id="rId11"/>
            </p:custDataLst>
          </p:nvPr>
        </p:nvGraphicFramePr>
        <p:xfrm>
          <a:off x="6660515" y="5507990"/>
          <a:ext cx="237617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205"/>
                <a:gridCol w="798195"/>
                <a:gridCol w="826770"/>
              </a:tblGrid>
              <a:tr h="2895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 b="0">
                          <a:solidFill>
                            <a:srgbClr val="C00000"/>
                          </a:solidFill>
                        </a:rPr>
                        <a:t>Data rate</a:t>
                      </a:r>
                      <a:endParaRPr lang="en-US" altLang="zh-CN" sz="1000" b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>
                      <a:noFill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 b="0">
                          <a:solidFill>
                            <a:srgbClr val="C00000"/>
                          </a:solidFill>
                        </a:rPr>
                        <a:t>PPJ</a:t>
                      </a:r>
                      <a:endParaRPr lang="en-US" altLang="zh-CN" sz="1000" b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 b="0">
                          <a:solidFill>
                            <a:srgbClr val="C00000"/>
                          </a:solidFill>
                        </a:rPr>
                        <a:t>RMSJ</a:t>
                      </a:r>
                      <a:endParaRPr lang="en-US" altLang="zh-CN" sz="1000" b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2895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>
                          <a:solidFill>
                            <a:srgbClr val="C00000"/>
                          </a:solidFill>
                        </a:rPr>
                        <a:t>14 Gbps</a:t>
                      </a:r>
                      <a:endParaRPr lang="en-US" altLang="zh-CN" sz="100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>
                      <a:noFill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>
                          <a:solidFill>
                            <a:srgbClr val="C00000"/>
                          </a:solidFill>
                        </a:rPr>
                        <a:t>15.8 ps</a:t>
                      </a:r>
                      <a:endParaRPr lang="en-US" altLang="zh-CN" sz="100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000">
                          <a:solidFill>
                            <a:srgbClr val="C00000"/>
                          </a:solidFill>
                        </a:rPr>
                        <a:t>3.02 ps</a:t>
                      </a:r>
                      <a:endParaRPr lang="en-US" altLang="zh-CN" sz="100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899795" y="135890"/>
            <a:ext cx="7940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en-US" b="1" dirty="0">
                <a:solidFill>
                  <a:srgbClr val="002060"/>
                </a:solidFill>
                <a:sym typeface="+mn-ea"/>
              </a:rPr>
              <a:t>Qiangjun Chen, A Low power 4 × 14-Gbps VCSEL Driver in 65 nm CMOS for Particle Physics Experiments</a:t>
            </a:r>
            <a:endParaRPr lang="en-US" altLang="en-US" b="1" dirty="0">
              <a:solidFill>
                <a:srgbClr val="002060"/>
              </a:solidFill>
              <a:sym typeface="+mn-ea"/>
            </a:endParaRPr>
          </a:p>
        </p:txBody>
      </p:sp>
    </p:spTree>
    <p:custDataLst>
      <p:tags r:id="rId1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4338.458267716535,&quot;width&quot;:4433.47716535433}"/>
</p:tagLst>
</file>

<file path=ppt/tags/tag2.xml><?xml version="1.0" encoding="utf-8"?>
<p:tagLst xmlns:p="http://schemas.openxmlformats.org/presentationml/2006/main">
  <p:tag name="KSO_WM_SLIDE_MODEL_TYPE" val="cover"/>
</p:tagLst>
</file>

<file path=ppt/tags/tag3.xml><?xml version="1.0" encoding="utf-8"?>
<p:tagLst xmlns:p="http://schemas.openxmlformats.org/presentationml/2006/main">
  <p:tag name="KSO_WM_UNIT_PLACING_PICTURE_USER_VIEWPORT" val="{&quot;height&quot;:4338.458267716535,&quot;width&quot;:4433.47716535433}"/>
</p:tagLst>
</file>

<file path=ppt/tags/tag4.xml><?xml version="1.0" encoding="utf-8"?>
<p:tagLst xmlns:p="http://schemas.openxmlformats.org/presentationml/2006/main">
  <p:tag name="KSO_WM_SLIDE_MODEL_TYPE" val="cover"/>
</p:tagLst>
</file>

<file path=ppt/tags/tag5.xml><?xml version="1.0" encoding="utf-8"?>
<p:tagLst xmlns:p="http://schemas.openxmlformats.org/presentationml/2006/main">
  <p:tag name="KSO_WM_UNIT_PLACING_PICTURE_USER_VIEWPORT" val="{&quot;height&quot;:4338.458267716535,&quot;width&quot;:4433.47716535433}"/>
</p:tagLst>
</file>

<file path=ppt/tags/tag6.xml><?xml version="1.0" encoding="utf-8"?>
<p:tagLst xmlns:p="http://schemas.openxmlformats.org/presentationml/2006/main">
  <p:tag name="KSO_WM_UNIT_TABLE_BEAUTIFY" val="smartTable{daf05462-0ce9-4b2a-8fed-d1ed222f4a53}"/>
  <p:tag name="TABLE_ENDDRAG_ORIGIN_RECT" val="187*45"/>
  <p:tag name="TABLE_ENDDRAG_RECT" val="313*437*187*45"/>
</p:tagLst>
</file>

<file path=ppt/tags/tag7.xml><?xml version="1.0" encoding="utf-8"?>
<p:tagLst xmlns:p="http://schemas.openxmlformats.org/presentationml/2006/main">
  <p:tag name="KSO_WM_UNIT_TABLE_BEAUTIFY" val="smartTable{80601bf0-24db-4b61-91d8-d6ac9e7029cc}"/>
  <p:tag name="TABLE_ENDDRAG_ORIGIN_RECT" val="187*45"/>
  <p:tag name="TABLE_ENDDRAG_RECT" val="313*437*187*45"/>
</p:tagLst>
</file>

<file path=ppt/tags/tag8.xml><?xml version="1.0" encoding="utf-8"?>
<p:tagLst xmlns:p="http://schemas.openxmlformats.org/presentationml/2006/main">
  <p:tag name="KSO_WM_SLIDE_MODEL_TYPE" val="cover"/>
</p:tagLst>
</file>

<file path=ppt/tags/tag9.xml><?xml version="1.0" encoding="utf-8"?>
<p:tagLst xmlns:p="http://schemas.openxmlformats.org/presentationml/2006/main">
  <p:tag name="COMMONDATA" val="eyJoZGlkIjoiYjRiYzUyODc5ZDUwNjQ5MDYyZjVkYThhMTc5YzViN2IifQ=="/>
</p:tagLst>
</file>

<file path=ppt/theme/theme1.xml><?xml version="1.0" encoding="utf-8"?>
<a:theme xmlns:a="http://schemas.openxmlformats.org/drawingml/2006/main" name="4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1221</Words>
  <Application>WPS 演示</Application>
  <PresentationFormat>全屏显示(4:3)</PresentationFormat>
  <Paragraphs>66</Paragraphs>
  <Slides>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宋体</vt:lpstr>
      <vt:lpstr>Wingdings</vt:lpstr>
      <vt:lpstr>等线</vt:lpstr>
      <vt:lpstr>Times New Roman</vt:lpstr>
      <vt:lpstr>Calibri</vt:lpstr>
      <vt:lpstr>Wingdings</vt:lpstr>
      <vt:lpstr>微软雅黑</vt:lpstr>
      <vt:lpstr>Arial Unicode MS</vt:lpstr>
      <vt:lpstr>4_默认设计模板</vt:lpstr>
      <vt:lpstr>A Low power 4 × 14-Gbps VCSEL Driver in 65 nm CMOS for Particle Physics Experiments  Qiangjun Chen Central China Normal University Wuhan, Hubei 430079, P.R. China                                                                           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Deserializer解串器（串并转换）                                陈强军 </dc:title>
  <dc:creator>Administrator</dc:creator>
  <cp:lastModifiedBy>陈强军</cp:lastModifiedBy>
  <cp:revision>2248</cp:revision>
  <dcterms:created xsi:type="dcterms:W3CDTF">2019-05-04T07:19:00Z</dcterms:created>
  <dcterms:modified xsi:type="dcterms:W3CDTF">2022-07-30T02:14:44Z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B6E8F3F5F849482C9788F0CA9F7CF738</vt:lpwstr>
  </property>
</Properties>
</file>