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2"/>
  </p:normalViewPr>
  <p:slideViewPr>
    <p:cSldViewPr snapToGrid="0" snapToObjects="1">
      <p:cViewPr varScale="1">
        <p:scale>
          <a:sx n="109" d="100"/>
          <a:sy n="109" d="100"/>
        </p:scale>
        <p:origin x="1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31EED-96E6-DB4E-8E79-49D0C8BC2B49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65F51-D4C4-2D42-A815-0BD6B2951AA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867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365F51-D4C4-2D42-A815-0BD6B2951AA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49981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365F51-D4C4-2D42-A815-0BD6B2951AAC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824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365F51-D4C4-2D42-A815-0BD6B2951AAC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836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2087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647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840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1819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495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859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213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3493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92481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00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3994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39513-03F9-7147-A983-9B6A11696BCD}" type="datetimeFigureOut">
              <a:rPr kumimoji="1" lang="zh-CN" altLang="en-US" smtClean="0"/>
              <a:t>2022/7/30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AD45C-28DE-FA4A-ABAA-AC587790184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677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线连接符 4">
            <a:extLst>
              <a:ext uri="{FF2B5EF4-FFF2-40B4-BE49-F238E27FC236}">
                <a16:creationId xmlns:a16="http://schemas.microsoft.com/office/drawing/2014/main" id="{60FA3C50-31E6-7640-8A06-8BEFDFC79D83}"/>
              </a:ext>
            </a:extLst>
          </p:cNvPr>
          <p:cNvCxnSpPr>
            <a:cxnSpLocks/>
          </p:cNvCxnSpPr>
          <p:nvPr/>
        </p:nvCxnSpPr>
        <p:spPr>
          <a:xfrm>
            <a:off x="92597" y="625033"/>
            <a:ext cx="895880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898036B8-7048-9241-B27D-8EEA0C055CCB}"/>
              </a:ext>
            </a:extLst>
          </p:cNvPr>
          <p:cNvSpPr txBox="1"/>
          <p:nvPr/>
        </p:nvSpPr>
        <p:spPr>
          <a:xfrm>
            <a:off x="92597" y="101813"/>
            <a:ext cx="13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Times" pitchFamily="2" charset="0"/>
              </a:rPr>
              <a:t>RT2022</a:t>
            </a:r>
            <a:endParaRPr kumimoji="1" lang="zh-CN" altLang="en-US" sz="2800" dirty="0">
              <a:latin typeface="Times" pitchFamily="2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3731DE-56F2-8047-9C9B-7CBC8D2CDE83}"/>
              </a:ext>
            </a:extLst>
          </p:cNvPr>
          <p:cNvSpPr txBox="1"/>
          <p:nvPr/>
        </p:nvSpPr>
        <p:spPr>
          <a:xfrm>
            <a:off x="550986" y="1148253"/>
            <a:ext cx="7983414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A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25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Gbps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VCSEL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driving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ASIC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For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Detector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Front-end</a:t>
            </a:r>
            <a:r>
              <a:rPr kumimoji="1" lang="zh-CN" altLang="en-US" sz="3600" b="1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latin typeface="Times" pitchFamily="2" charset="0"/>
              </a:rPr>
              <a:t>Readout</a:t>
            </a:r>
            <a:endParaRPr kumimoji="1" lang="zh-CN" altLang="en-US" sz="3600" b="1" dirty="0">
              <a:solidFill>
                <a:schemeClr val="accent1"/>
              </a:solidFill>
              <a:latin typeface="Times" pitchFamily="2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B757989-39EE-7243-BF58-FDB552BACFCA}"/>
              </a:ext>
            </a:extLst>
          </p:cNvPr>
          <p:cNvSpPr txBox="1"/>
          <p:nvPr/>
        </p:nvSpPr>
        <p:spPr>
          <a:xfrm>
            <a:off x="2426220" y="3356549"/>
            <a:ext cx="4291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>
                <a:latin typeface="Times" pitchFamily="2" charset="0"/>
              </a:rPr>
              <a:t>Cong</a:t>
            </a:r>
            <a:r>
              <a:rPr kumimoji="1" lang="zh-CN" altLang="en-US" sz="2400" dirty="0">
                <a:latin typeface="Times" pitchFamily="2" charset="0"/>
              </a:rPr>
              <a:t> </a:t>
            </a:r>
            <a:r>
              <a:rPr kumimoji="1" lang="en-US" altLang="zh-CN" sz="2400" dirty="0">
                <a:latin typeface="Times" pitchFamily="2" charset="0"/>
              </a:rPr>
              <a:t>Zhao</a:t>
            </a:r>
          </a:p>
          <a:p>
            <a:pPr algn="ctr"/>
            <a:r>
              <a:rPr lang="en" altLang="zh-CN" sz="2400" dirty="0">
                <a:latin typeface="Times" pitchFamily="2" charset="0"/>
              </a:rPr>
              <a:t>Central China Normal University</a:t>
            </a:r>
          </a:p>
          <a:p>
            <a:pPr algn="ctr"/>
            <a:r>
              <a:rPr lang="en-US" altLang="zh-CN" sz="2400" dirty="0">
                <a:latin typeface="Times" pitchFamily="2" charset="0"/>
              </a:rPr>
              <a:t>August</a:t>
            </a:r>
            <a:r>
              <a:rPr lang="zh-CN" altLang="en-US" sz="2400" dirty="0">
                <a:latin typeface="Times" pitchFamily="2" charset="0"/>
              </a:rPr>
              <a:t> </a:t>
            </a:r>
            <a:r>
              <a:rPr lang="en-US" altLang="zh-CN" sz="2400" dirty="0">
                <a:latin typeface="Times" pitchFamily="2" charset="0"/>
              </a:rPr>
              <a:t>1-5,</a:t>
            </a:r>
            <a:r>
              <a:rPr lang="en" altLang="zh-CN" sz="2400" dirty="0">
                <a:latin typeface="Times" pitchFamily="2" charset="0"/>
              </a:rPr>
              <a:t> 2022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26DFF5C-091B-024F-BD30-16CA850D5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903" y="4999392"/>
            <a:ext cx="1790500" cy="178082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05CFA1FE-457C-4E9F-6DBB-E76FDED2F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910" y="5103532"/>
            <a:ext cx="3138578" cy="175446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7CCF094-3943-1F8E-A263-2C3459B16088}"/>
              </a:ext>
            </a:extLst>
          </p:cNvPr>
          <p:cNvSpPr txBox="1"/>
          <p:nvPr/>
        </p:nvSpPr>
        <p:spPr>
          <a:xfrm>
            <a:off x="2646926" y="5340414"/>
            <a:ext cx="47456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altLang="zh-CN" sz="2800" b="1" i="0" u="none" strike="noStrike" dirty="0">
                <a:solidFill>
                  <a:srgbClr val="555555"/>
                </a:solidFill>
                <a:effectLst/>
                <a:latin typeface="Times" pitchFamily="2" charset="0"/>
              </a:rPr>
              <a:t>23rd IEEE Real Time Conference</a:t>
            </a:r>
          </a:p>
        </p:txBody>
      </p:sp>
    </p:spTree>
    <p:extLst>
      <p:ext uri="{BB962C8B-B14F-4D97-AF65-F5344CB8AC3E}">
        <p14:creationId xmlns:p14="http://schemas.microsoft.com/office/powerpoint/2010/main" val="476601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B612DC0-122A-F641-B20E-8988450E9F42}"/>
              </a:ext>
            </a:extLst>
          </p:cNvPr>
          <p:cNvSpPr txBox="1"/>
          <p:nvPr/>
        </p:nvSpPr>
        <p:spPr>
          <a:xfrm>
            <a:off x="3592404" y="79843"/>
            <a:ext cx="1959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lt1"/>
                </a:solidFill>
                <a:latin typeface="Times" pitchFamily="2" charset="0"/>
              </a:rPr>
              <a:t>Introduction</a:t>
            </a:r>
            <a:endParaRPr kumimoji="1" lang="zh-CN" altLang="en-US" sz="2800" dirty="0">
              <a:solidFill>
                <a:schemeClr val="lt1"/>
              </a:solidFill>
              <a:latin typeface="Times" pitchFamily="2" charset="0"/>
            </a:endParaRPr>
          </a:p>
        </p:txBody>
      </p:sp>
      <p:cxnSp>
        <p:nvCxnSpPr>
          <p:cNvPr id="5" name="直线连接符 4">
            <a:extLst>
              <a:ext uri="{FF2B5EF4-FFF2-40B4-BE49-F238E27FC236}">
                <a16:creationId xmlns:a16="http://schemas.microsoft.com/office/drawing/2014/main" id="{74E71847-B3F8-714E-8512-873D57CD3D15}"/>
              </a:ext>
            </a:extLst>
          </p:cNvPr>
          <p:cNvCxnSpPr>
            <a:cxnSpLocks/>
          </p:cNvCxnSpPr>
          <p:nvPr/>
        </p:nvCxnSpPr>
        <p:spPr>
          <a:xfrm>
            <a:off x="92597" y="625033"/>
            <a:ext cx="895880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2F0EF6D0-93F6-C945-9744-A8ECA781E5B9}"/>
              </a:ext>
            </a:extLst>
          </p:cNvPr>
          <p:cNvSpPr txBox="1"/>
          <p:nvPr/>
        </p:nvSpPr>
        <p:spPr>
          <a:xfrm>
            <a:off x="3961094" y="79843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rgbClr val="FF0000"/>
                </a:solidFill>
                <a:latin typeface="Times" pitchFamily="2" charset="0"/>
              </a:rPr>
              <a:t>Design</a:t>
            </a:r>
            <a:endParaRPr kumimoji="1" lang="zh-CN" altLang="en-US" sz="2800" b="1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43BA9AC-137C-4D47-9C27-42B2ED9C54DF}"/>
              </a:ext>
            </a:extLst>
          </p:cNvPr>
          <p:cNvSpPr txBox="1"/>
          <p:nvPr/>
        </p:nvSpPr>
        <p:spPr>
          <a:xfrm>
            <a:off x="671609" y="3538283"/>
            <a:ext cx="7383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dirty="0">
                <a:latin typeface="Times" pitchFamily="2" charset="0"/>
              </a:rPr>
              <a:t>Fig.1</a:t>
            </a:r>
            <a:r>
              <a:rPr kumimoji="1" lang="zh-CN" altLang="en-US" sz="2000" dirty="0">
                <a:latin typeface="Times" pitchFamily="2" charset="0"/>
              </a:rPr>
              <a:t> </a:t>
            </a:r>
            <a:r>
              <a:rPr kumimoji="1" lang="en-US" altLang="zh-CN" sz="2000" dirty="0">
                <a:latin typeface="Times" pitchFamily="2" charset="0"/>
              </a:rPr>
              <a:t>B</a:t>
            </a:r>
            <a:r>
              <a:rPr kumimoji="1" lang="en" altLang="zh-CN" sz="2000" dirty="0">
                <a:latin typeface="Times" pitchFamily="2" charset="0"/>
              </a:rPr>
              <a:t>lock diagram of the 2</a:t>
            </a:r>
            <a:r>
              <a:rPr kumimoji="1" lang="en-US" altLang="zh-CN" sz="2000" dirty="0">
                <a:latin typeface="Times" pitchFamily="2" charset="0"/>
              </a:rPr>
              <a:t>5</a:t>
            </a:r>
            <a:r>
              <a:rPr kumimoji="1" lang="en" altLang="zh-CN" sz="2000" dirty="0">
                <a:latin typeface="Times" pitchFamily="2" charset="0"/>
              </a:rPr>
              <a:t> Gbps VCSEL driving ASIC</a:t>
            </a:r>
            <a:r>
              <a:rPr kumimoji="1" lang="zh-CN" altLang="en-US" sz="2000" dirty="0">
                <a:latin typeface="Times" pitchFamily="2" charset="0"/>
              </a:rPr>
              <a:t>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F61D757-5799-52B1-6198-8FDB15403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57" y="740790"/>
            <a:ext cx="7383686" cy="279749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9959EF1-DAC2-E003-DF77-32D25944C4C7}"/>
              </a:ext>
            </a:extLst>
          </p:cNvPr>
          <p:cNvSpPr txBox="1"/>
          <p:nvPr/>
        </p:nvSpPr>
        <p:spPr>
          <a:xfrm>
            <a:off x="92597" y="3915835"/>
            <a:ext cx="89536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latin typeface="Times" pitchFamily="2" charset="0"/>
              </a:rPr>
              <a:t>It includes an input equalizer stage, a pre-driver stage and a novel output driver stage. The input equalizer stage receives a pair of 25 Gbps diﬀerential CML signals with appropriate peaking eﬀect. The pre-driver stage receives the signals from the input equalizer stage, and further ampliﬁes the diﬀerential signals with suﬃcient gain and bandwidth (&gt;18 GHz) for the output driver stage. Following the pre-driver stage, the proposed output driver stage includes a main driver, an adjustable delay cell and an emphasis driver (FEE driver). The main driver converts the ampliﬁed diﬀerential voltage signals from the pre-driver to single-ended high speed current signal, and drives the external VCSEL.</a:t>
            </a:r>
          </a:p>
        </p:txBody>
      </p:sp>
    </p:spTree>
    <p:extLst>
      <p:ext uri="{BB962C8B-B14F-4D97-AF65-F5344CB8AC3E}">
        <p14:creationId xmlns:p14="http://schemas.microsoft.com/office/powerpoint/2010/main" val="60917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D1A530B-D9DB-3145-8067-D518B4489D29}"/>
              </a:ext>
            </a:extLst>
          </p:cNvPr>
          <p:cNvSpPr txBox="1"/>
          <p:nvPr/>
        </p:nvSpPr>
        <p:spPr>
          <a:xfrm>
            <a:off x="3592404" y="79843"/>
            <a:ext cx="1959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lt1"/>
                </a:solidFill>
                <a:latin typeface="Times" pitchFamily="2" charset="0"/>
              </a:rPr>
              <a:t>Introduction</a:t>
            </a:r>
            <a:endParaRPr kumimoji="1" lang="zh-CN" altLang="en-US" sz="2800" dirty="0">
              <a:solidFill>
                <a:schemeClr val="lt1"/>
              </a:solidFill>
              <a:latin typeface="Times" pitchFamily="2" charset="0"/>
            </a:endParaRPr>
          </a:p>
        </p:txBody>
      </p:sp>
      <p:cxnSp>
        <p:nvCxnSpPr>
          <p:cNvPr id="5" name="直线连接符 4">
            <a:extLst>
              <a:ext uri="{FF2B5EF4-FFF2-40B4-BE49-F238E27FC236}">
                <a16:creationId xmlns:a16="http://schemas.microsoft.com/office/drawing/2014/main" id="{0210C77B-4CC9-9E42-853F-0EB964EA6388}"/>
              </a:ext>
            </a:extLst>
          </p:cNvPr>
          <p:cNvCxnSpPr>
            <a:cxnSpLocks/>
          </p:cNvCxnSpPr>
          <p:nvPr/>
        </p:nvCxnSpPr>
        <p:spPr>
          <a:xfrm>
            <a:off x="92597" y="625033"/>
            <a:ext cx="895880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22EAE86-42DD-744A-9B14-6F284BBD5911}"/>
              </a:ext>
            </a:extLst>
          </p:cNvPr>
          <p:cNvSpPr txBox="1"/>
          <p:nvPr/>
        </p:nvSpPr>
        <p:spPr>
          <a:xfrm>
            <a:off x="3504174" y="90828"/>
            <a:ext cx="1947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rgbClr val="FF0000"/>
                </a:solidFill>
                <a:latin typeface="Times" pitchFamily="2" charset="0"/>
              </a:rPr>
              <a:t>Test</a:t>
            </a:r>
            <a:r>
              <a:rPr kumimoji="1" lang="zh-CN" altLang="en-US" sz="2800" b="1" dirty="0">
                <a:solidFill>
                  <a:srgbClr val="FF0000"/>
                </a:solidFill>
                <a:latin typeface="Times" pitchFamily="2" charset="0"/>
              </a:rPr>
              <a:t> </a:t>
            </a:r>
            <a:r>
              <a:rPr kumimoji="1" lang="en-US" altLang="zh-CN" sz="2800" b="1" dirty="0">
                <a:solidFill>
                  <a:srgbClr val="FF0000"/>
                </a:solidFill>
                <a:latin typeface="Times" pitchFamily="2" charset="0"/>
              </a:rPr>
              <a:t>results</a:t>
            </a:r>
            <a:endParaRPr kumimoji="1" lang="zh-CN" altLang="en-US" sz="2800" b="1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E396F33-8F43-F440-80B6-353C39D1F09D}"/>
              </a:ext>
            </a:extLst>
          </p:cNvPr>
          <p:cNvSpPr/>
          <p:nvPr/>
        </p:nvSpPr>
        <p:spPr>
          <a:xfrm>
            <a:off x="1162362" y="5868653"/>
            <a:ext cx="2812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Times" pitchFamily="2" charset="0"/>
              </a:rPr>
              <a:t>Fig</a:t>
            </a:r>
            <a:r>
              <a:rPr lang="en-US" altLang="zh-CN" dirty="0">
                <a:latin typeface="Times" pitchFamily="2" charset="0"/>
              </a:rPr>
              <a:t>.3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Electrical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eye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diagram</a:t>
            </a:r>
            <a:endParaRPr lang="zh-CN" altLang="en-US" dirty="0">
              <a:latin typeface="Times" pitchFamily="2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58815CC-4D49-3045-A0AB-4A73242B57C6}"/>
              </a:ext>
            </a:extLst>
          </p:cNvPr>
          <p:cNvSpPr/>
          <p:nvPr/>
        </p:nvSpPr>
        <p:spPr>
          <a:xfrm>
            <a:off x="5803836" y="5868653"/>
            <a:ext cx="2812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Times" pitchFamily="2" charset="0"/>
              </a:rPr>
              <a:t>Fig</a:t>
            </a:r>
            <a:r>
              <a:rPr lang="en-US" altLang="zh-CN" dirty="0">
                <a:latin typeface="Times" pitchFamily="2" charset="0"/>
              </a:rPr>
              <a:t>.4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Optical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eye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diagram</a:t>
            </a:r>
            <a:endParaRPr lang="zh-CN" altLang="en-US" dirty="0">
              <a:latin typeface="Times" pitchFamily="2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06D62EF-A6AD-C3DD-DE69-7101BD56B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47" y="3274976"/>
            <a:ext cx="3352081" cy="25108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B9B8FE7-6646-5B9C-6978-2F97FCE24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228" y="3286400"/>
            <a:ext cx="3352080" cy="251072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1A9CCAE-F519-EE75-76B3-E642255134CC}"/>
              </a:ext>
            </a:extLst>
          </p:cNvPr>
          <p:cNvSpPr txBox="1"/>
          <p:nvPr/>
        </p:nvSpPr>
        <p:spPr>
          <a:xfrm>
            <a:off x="5961995" y="6155132"/>
            <a:ext cx="2323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>
                <a:latin typeface="Times" pitchFamily="2" charset="0"/>
              </a:rPr>
              <a:t>RMS</a:t>
            </a:r>
            <a:r>
              <a:rPr kumimoji="1" lang="zh-CN" altLang="en-US" sz="2000" dirty="0">
                <a:latin typeface="Times" pitchFamily="2" charset="0"/>
              </a:rPr>
              <a:t> </a:t>
            </a:r>
            <a:r>
              <a:rPr kumimoji="1" lang="en-US" altLang="zh-CN" sz="2000" dirty="0">
                <a:latin typeface="Times" pitchFamily="2" charset="0"/>
              </a:rPr>
              <a:t>jitter</a:t>
            </a:r>
            <a:r>
              <a:rPr kumimoji="1" lang="zh-CN" altLang="en-US" sz="2000" dirty="0">
                <a:latin typeface="Times" pitchFamily="2" charset="0"/>
              </a:rPr>
              <a:t>：</a:t>
            </a:r>
            <a:r>
              <a:rPr kumimoji="1" lang="en-US" altLang="zh-CN" sz="2000" dirty="0">
                <a:latin typeface="Times" pitchFamily="2" charset="0"/>
              </a:rPr>
              <a:t>2.9ps</a:t>
            </a:r>
          </a:p>
          <a:p>
            <a:pPr algn="ctr"/>
            <a:r>
              <a:rPr kumimoji="1" lang="zh-CN" altLang="en-US" sz="2000" dirty="0">
                <a:latin typeface="Times" pitchFamily="2" charset="0"/>
              </a:rPr>
              <a:t>  </a:t>
            </a:r>
            <a:r>
              <a:rPr kumimoji="1" lang="en-US" altLang="zh-CN" sz="2000" dirty="0">
                <a:latin typeface="Times" pitchFamily="2" charset="0"/>
              </a:rPr>
              <a:t>PP</a:t>
            </a:r>
            <a:r>
              <a:rPr kumimoji="1" lang="zh-CN" altLang="en-US" sz="2000" dirty="0">
                <a:latin typeface="Times" pitchFamily="2" charset="0"/>
              </a:rPr>
              <a:t> </a:t>
            </a:r>
            <a:r>
              <a:rPr kumimoji="1" lang="en-US" altLang="zh-CN" sz="2000" dirty="0">
                <a:latin typeface="Times" pitchFamily="2" charset="0"/>
              </a:rPr>
              <a:t>jitter</a:t>
            </a:r>
            <a:r>
              <a:rPr kumimoji="1" lang="zh-CN" altLang="en-US" sz="2000" dirty="0">
                <a:latin typeface="Times" pitchFamily="2" charset="0"/>
              </a:rPr>
              <a:t>    ：</a:t>
            </a:r>
            <a:r>
              <a:rPr kumimoji="1" lang="en-US" altLang="zh-CN" sz="2000" dirty="0">
                <a:latin typeface="Times" pitchFamily="2" charset="0"/>
              </a:rPr>
              <a:t>19.5ps</a:t>
            </a:r>
            <a:endParaRPr kumimoji="1" lang="zh-CN" altLang="en-US" sz="2000" dirty="0">
              <a:latin typeface="Times" pitchFamily="2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DBF1C37-FFC1-3140-609F-F26F82277B2A}"/>
              </a:ext>
            </a:extLst>
          </p:cNvPr>
          <p:cNvSpPr txBox="1"/>
          <p:nvPr/>
        </p:nvSpPr>
        <p:spPr>
          <a:xfrm>
            <a:off x="1407181" y="6155132"/>
            <a:ext cx="2323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>
                <a:latin typeface="Times" pitchFamily="2" charset="0"/>
              </a:rPr>
              <a:t>RMS</a:t>
            </a:r>
            <a:r>
              <a:rPr kumimoji="1" lang="zh-CN" altLang="en-US" sz="2000" dirty="0">
                <a:latin typeface="Times" pitchFamily="2" charset="0"/>
              </a:rPr>
              <a:t> </a:t>
            </a:r>
            <a:r>
              <a:rPr kumimoji="1" lang="en-US" altLang="zh-CN" sz="2000" dirty="0">
                <a:latin typeface="Times" pitchFamily="2" charset="0"/>
              </a:rPr>
              <a:t>jitter</a:t>
            </a:r>
            <a:r>
              <a:rPr kumimoji="1" lang="zh-CN" altLang="en-US" sz="2000" dirty="0">
                <a:latin typeface="Times" pitchFamily="2" charset="0"/>
              </a:rPr>
              <a:t>：</a:t>
            </a:r>
            <a:r>
              <a:rPr kumimoji="1" lang="en-US" altLang="zh-CN" sz="2000" dirty="0">
                <a:latin typeface="Times" pitchFamily="2" charset="0"/>
              </a:rPr>
              <a:t>2.5ps</a:t>
            </a:r>
          </a:p>
          <a:p>
            <a:pPr algn="ctr"/>
            <a:r>
              <a:rPr kumimoji="1" lang="zh-CN" altLang="en-US" sz="2000" dirty="0">
                <a:latin typeface="Times" pitchFamily="2" charset="0"/>
              </a:rPr>
              <a:t>  </a:t>
            </a:r>
            <a:r>
              <a:rPr kumimoji="1" lang="en-US" altLang="zh-CN" sz="2000" dirty="0">
                <a:latin typeface="Times" pitchFamily="2" charset="0"/>
              </a:rPr>
              <a:t>PP</a:t>
            </a:r>
            <a:r>
              <a:rPr kumimoji="1" lang="zh-CN" altLang="en-US" sz="2000" dirty="0">
                <a:latin typeface="Times" pitchFamily="2" charset="0"/>
              </a:rPr>
              <a:t> </a:t>
            </a:r>
            <a:r>
              <a:rPr kumimoji="1" lang="en-US" altLang="zh-CN" sz="2000" dirty="0">
                <a:latin typeface="Times" pitchFamily="2" charset="0"/>
              </a:rPr>
              <a:t>jitter</a:t>
            </a:r>
            <a:r>
              <a:rPr kumimoji="1" lang="zh-CN" altLang="en-US" sz="2000" dirty="0">
                <a:latin typeface="Times" pitchFamily="2" charset="0"/>
              </a:rPr>
              <a:t>    ：</a:t>
            </a:r>
            <a:r>
              <a:rPr kumimoji="1" lang="en-US" altLang="zh-CN" sz="2000" dirty="0">
                <a:latin typeface="Times" pitchFamily="2" charset="0"/>
              </a:rPr>
              <a:t>18.2ps</a:t>
            </a:r>
            <a:endParaRPr kumimoji="1" lang="zh-CN" altLang="en-US" sz="2000" dirty="0">
              <a:latin typeface="Times" pitchFamily="2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B2752C4-0209-9A78-1D59-1FC5A49BBF30}"/>
              </a:ext>
            </a:extLst>
          </p:cNvPr>
          <p:cNvSpPr/>
          <p:nvPr/>
        </p:nvSpPr>
        <p:spPr>
          <a:xfrm>
            <a:off x="92597" y="2610483"/>
            <a:ext cx="8780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Times" pitchFamily="2" charset="0"/>
              </a:rPr>
              <a:t>Fig</a:t>
            </a:r>
            <a:r>
              <a:rPr lang="en-US" altLang="zh-CN" dirty="0">
                <a:latin typeface="Times" pitchFamily="2" charset="0"/>
              </a:rPr>
              <a:t>.2</a:t>
            </a:r>
            <a:r>
              <a:rPr lang="zh-CN" altLang="en-US" dirty="0">
                <a:latin typeface="Times" pitchFamily="2" charset="0"/>
              </a:rPr>
              <a:t> Chip micrograph and test boards (a)chip micrograph (b)electrical test board (c)optical module (d)optical test board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CCE6E5F-FD31-C370-AFF0-AFBECA9B6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58" y="665504"/>
            <a:ext cx="6766227" cy="205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58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993</TotalTime>
  <Words>240</Words>
  <Application>Microsoft Macintosh PowerPoint</Application>
  <PresentationFormat>全屏显示(4:3)</PresentationFormat>
  <Paragraphs>22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Arial</vt:lpstr>
      <vt:lpstr>Calibri</vt:lpstr>
      <vt:lpstr>Calibri Light</vt:lpstr>
      <vt:lpstr>Times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26</cp:revision>
  <dcterms:created xsi:type="dcterms:W3CDTF">2022-02-15T07:43:02Z</dcterms:created>
  <dcterms:modified xsi:type="dcterms:W3CDTF">2022-07-30T00:48:41Z</dcterms:modified>
</cp:coreProperties>
</file>