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354" r:id="rId2"/>
    <p:sldId id="355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BE1A89-EC88-49F6-A536-016FEF8E5530}" type="datetimeFigureOut">
              <a:rPr lang="zh-CN" altLang="en-US" smtClean="0"/>
              <a:t>2022/7/27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8D9776-F7DE-466C-B2A3-F89AA97D6A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94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B4C53-61B4-4C9A-B8E5-5DA69ABB774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6110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B4C53-61B4-4C9A-B8E5-5DA69ABB774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1755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9A95-07D5-43AC-BFC9-F006B2EB6EA8}" type="datetimeFigureOut">
              <a:rPr lang="zh-CN" altLang="en-US" smtClean="0"/>
              <a:t>2022/7/27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331A-DC24-4A3D-8143-2B6204619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0398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9A95-07D5-43AC-BFC9-F006B2EB6EA8}" type="datetimeFigureOut">
              <a:rPr lang="zh-CN" altLang="en-US" smtClean="0"/>
              <a:t>2022/7/27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331A-DC24-4A3D-8143-2B6204619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7456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9A95-07D5-43AC-BFC9-F006B2EB6EA8}" type="datetimeFigureOut">
              <a:rPr lang="zh-CN" altLang="en-US" smtClean="0"/>
              <a:t>2022/7/27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331A-DC24-4A3D-8143-2B6204619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8363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9A95-07D5-43AC-BFC9-F006B2EB6EA8}" type="datetimeFigureOut">
              <a:rPr lang="zh-CN" altLang="en-US" smtClean="0"/>
              <a:t>2022/7/27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331A-DC24-4A3D-8143-2B6204619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910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9A95-07D5-43AC-BFC9-F006B2EB6EA8}" type="datetimeFigureOut">
              <a:rPr lang="zh-CN" altLang="en-US" smtClean="0"/>
              <a:t>2022/7/27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331A-DC24-4A3D-8143-2B6204619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0409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9A95-07D5-43AC-BFC9-F006B2EB6EA8}" type="datetimeFigureOut">
              <a:rPr lang="zh-CN" altLang="en-US" smtClean="0"/>
              <a:t>2022/7/27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331A-DC24-4A3D-8143-2B6204619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2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9A95-07D5-43AC-BFC9-F006B2EB6EA8}" type="datetimeFigureOut">
              <a:rPr lang="zh-CN" altLang="en-US" smtClean="0"/>
              <a:t>2022/7/27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331A-DC24-4A3D-8143-2B6204619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2482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9A95-07D5-43AC-BFC9-F006B2EB6EA8}" type="datetimeFigureOut">
              <a:rPr lang="zh-CN" altLang="en-US" smtClean="0"/>
              <a:t>2022/7/27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331A-DC24-4A3D-8143-2B6204619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323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9A95-07D5-43AC-BFC9-F006B2EB6EA8}" type="datetimeFigureOut">
              <a:rPr lang="zh-CN" altLang="en-US" smtClean="0"/>
              <a:t>2022/7/27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331A-DC24-4A3D-8143-2B6204619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6127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9A95-07D5-43AC-BFC9-F006B2EB6EA8}" type="datetimeFigureOut">
              <a:rPr lang="zh-CN" altLang="en-US" smtClean="0"/>
              <a:t>2022/7/27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331A-DC24-4A3D-8143-2B6204619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3061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9A95-07D5-43AC-BFC9-F006B2EB6EA8}" type="datetimeFigureOut">
              <a:rPr lang="zh-CN" altLang="en-US" smtClean="0"/>
              <a:t>2022/7/27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331A-DC24-4A3D-8143-2B6204619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317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A9A95-07D5-43AC-BFC9-F006B2EB6EA8}" type="datetimeFigureOut">
              <a:rPr lang="zh-CN" altLang="en-US" smtClean="0"/>
              <a:t>2022/7/27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F331A-DC24-4A3D-8143-2B6204619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0863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79D2216F-39AD-43E3-A947-AFDA185DDD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022" y="4254182"/>
            <a:ext cx="5826866" cy="2031870"/>
          </a:xfrm>
          <a:prstGeom prst="rect">
            <a:avLst/>
          </a:prstGeom>
        </p:spPr>
      </p:pic>
      <p:sp>
        <p:nvSpPr>
          <p:cNvPr id="16" name="标题 1">
            <a:extLst>
              <a:ext uri="{FF2B5EF4-FFF2-40B4-BE49-F238E27FC236}">
                <a16:creationId xmlns:a16="http://schemas.microsoft.com/office/drawing/2014/main" id="{1D6A9877-BD67-424E-896E-9597098D9D3A}"/>
              </a:ext>
            </a:extLst>
          </p:cNvPr>
          <p:cNvSpPr txBox="1">
            <a:spLocks/>
          </p:cNvSpPr>
          <p:nvPr/>
        </p:nvSpPr>
        <p:spPr>
          <a:xfrm>
            <a:off x="272464" y="178741"/>
            <a:ext cx="5117394" cy="677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dirty="0">
                <a:solidFill>
                  <a:srgbClr val="00B0F0"/>
                </a:solidFill>
                <a:latin typeface="+mn-lt"/>
                <a:ea typeface="黑体" panose="02010609060101010101" pitchFamily="49" charset="-122"/>
              </a:rPr>
              <a:t>Progress of Readout Unit (RU)</a:t>
            </a:r>
            <a:endParaRPr lang="zh-CN" altLang="en-US" sz="3200" b="1" dirty="0">
              <a:solidFill>
                <a:srgbClr val="00B0F0"/>
              </a:solidFill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18" name="日期占位符 25">
            <a:extLst>
              <a:ext uri="{FF2B5EF4-FFF2-40B4-BE49-F238E27FC236}">
                <a16:creationId xmlns:a16="http://schemas.microsoft.com/office/drawing/2014/main" id="{07BEB581-83D2-4E9C-948B-4EC462981AE2}"/>
              </a:ext>
            </a:extLst>
          </p:cNvPr>
          <p:cNvSpPr txBox="1">
            <a:spLocks/>
          </p:cNvSpPr>
          <p:nvPr/>
        </p:nvSpPr>
        <p:spPr>
          <a:xfrm>
            <a:off x="10890836" y="64928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40E688-4EE8-477D-8B25-0CDD2AB71627}" type="datetime1">
              <a:rPr lang="en-US"/>
              <a:pPr/>
              <a:t>7/27/2022</a:t>
            </a:fld>
            <a:endParaRPr lang="en-US" dirty="0"/>
          </a:p>
        </p:txBody>
      </p:sp>
      <p:sp>
        <p:nvSpPr>
          <p:cNvPr id="19" name="页脚占位符 26">
            <a:extLst>
              <a:ext uri="{FF2B5EF4-FFF2-40B4-BE49-F238E27FC236}">
                <a16:creationId xmlns:a16="http://schemas.microsoft.com/office/drawing/2014/main" id="{9EEB412A-2980-4E84-85CB-F8A88BB32451}"/>
              </a:ext>
            </a:extLst>
          </p:cNvPr>
          <p:cNvSpPr txBox="1">
            <a:spLocks/>
          </p:cNvSpPr>
          <p:nvPr/>
        </p:nvSpPr>
        <p:spPr>
          <a:xfrm>
            <a:off x="4623972" y="6440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solidFill>
                  <a:srgbClr val="00B0F0"/>
                </a:solidFill>
              </a:rPr>
              <a:t>USTC</a:t>
            </a:r>
            <a:endParaRPr lang="en-US" b="1" dirty="0">
              <a:solidFill>
                <a:srgbClr val="00B0F0"/>
              </a:solidFill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B6A68562-B0A2-4D04-9A02-19A625C550C5}"/>
              </a:ext>
            </a:extLst>
          </p:cNvPr>
          <p:cNvCxnSpPr>
            <a:cxnSpLocks/>
          </p:cNvCxnSpPr>
          <p:nvPr/>
        </p:nvCxnSpPr>
        <p:spPr>
          <a:xfrm>
            <a:off x="272464" y="826288"/>
            <a:ext cx="10931156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>
            <a:extLst>
              <a:ext uri="{FF2B5EF4-FFF2-40B4-BE49-F238E27FC236}">
                <a16:creationId xmlns:a16="http://schemas.microsoft.com/office/drawing/2014/main" id="{0C88B69F-AEB6-4E2D-8220-81E25EEA0D7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3620" y="149219"/>
            <a:ext cx="715916" cy="736114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id="{830D5B49-1595-4B4E-AAA7-97DEF6B56CC1}"/>
              </a:ext>
            </a:extLst>
          </p:cNvPr>
          <p:cNvSpPr txBox="1"/>
          <p:nvPr/>
        </p:nvSpPr>
        <p:spPr>
          <a:xfrm>
            <a:off x="332727" y="959639"/>
            <a:ext cx="8746617" cy="50552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ea typeface="黑体" panose="02010609060101010101" pitchFamily="49" charset="-122"/>
              </a:rPr>
              <a:t> 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黑体" panose="02010609060101010101" pitchFamily="49" charset="-122"/>
              </a:rPr>
              <a:t>The </a:t>
            </a:r>
            <a:r>
              <a:rPr lang="en-US" altLang="zh-CN" sz="2400" dirty="0" err="1">
                <a:solidFill>
                  <a:schemeClr val="accent1">
                    <a:lumMod val="75000"/>
                  </a:schemeClr>
                </a:solidFill>
                <a:ea typeface="黑体" panose="02010609060101010101" pitchFamily="49" charset="-122"/>
              </a:rPr>
              <a:t>COherent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黑体" panose="02010609060101010101" pitchFamily="49" charset="-122"/>
              </a:rPr>
              <a:t> Muon to Electron Transition (COMET) experiment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050" dirty="0">
              <a:solidFill>
                <a:schemeClr val="accent1">
                  <a:lumMod val="75000"/>
                </a:schemeClr>
              </a:solidFill>
              <a:ea typeface="黑体" panose="02010609060101010101" pitchFamily="49" charset="-12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ea typeface="黑体" panose="02010609060101010101" pitchFamily="49" charset="-122"/>
              </a:rPr>
              <a:t>COMET Facility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ea typeface="黑体" panose="02010609060101010101" pitchFamily="49" charset="-122"/>
              </a:rPr>
              <a:t>Search for CLFV (</a:t>
            </a:r>
            <a:r>
              <a:rPr lang="el-GR" altLang="zh-CN" sz="2000" dirty="0"/>
              <a:t>μ</a:t>
            </a:r>
            <a:r>
              <a:rPr lang="el-GR" altLang="zh-CN" sz="2000" baseline="30000" dirty="0"/>
              <a:t>−</a:t>
            </a:r>
            <a:r>
              <a:rPr lang="en-US" altLang="zh-CN" sz="2000" dirty="0"/>
              <a:t>N → e</a:t>
            </a:r>
            <a:r>
              <a:rPr lang="en-US" altLang="zh-CN" sz="2000" baseline="30000" dirty="0"/>
              <a:t>−</a:t>
            </a:r>
            <a:r>
              <a:rPr lang="en-US" altLang="zh-CN" sz="2000" dirty="0"/>
              <a:t>N</a:t>
            </a:r>
            <a:r>
              <a:rPr lang="en-US" altLang="zh-CN" sz="2000" dirty="0">
                <a:ea typeface="黑体" panose="02010609060101010101" pitchFamily="49" charset="-122"/>
              </a:rPr>
              <a:t>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ea typeface="黑体" panose="02010609060101010101" pitchFamily="49" charset="-122"/>
              </a:rPr>
              <a:t>Single event sensitivity of 3.1 × 10</a:t>
            </a:r>
            <a:r>
              <a:rPr lang="en-US" altLang="zh-CN" sz="2000" baseline="30000" dirty="0">
                <a:ea typeface="黑体" panose="02010609060101010101" pitchFamily="49" charset="-122"/>
              </a:rPr>
              <a:t>−15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ea typeface="黑体" panose="02010609060101010101" pitchFamily="49" charset="-122"/>
              </a:rPr>
              <a:t>Muon beam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ea typeface="黑体" panose="02010609060101010101" pitchFamily="49" charset="-122"/>
              </a:rPr>
              <a:t>Phase-</a:t>
            </a:r>
            <a:r>
              <a:rPr lang="el-GR" altLang="zh-CN" sz="2000" dirty="0">
                <a:ea typeface="黑体" panose="02010609060101010101" pitchFamily="49" charset="-122"/>
              </a:rPr>
              <a:t>α</a:t>
            </a:r>
            <a:r>
              <a:rPr lang="en-US" altLang="zh-CN" sz="2000" dirty="0">
                <a:ea typeface="黑体" panose="02010609060101010101" pitchFamily="49" charset="-122"/>
              </a:rPr>
              <a:t> : understand the proton beam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altLang="zh-CN" sz="2000" dirty="0">
              <a:ea typeface="黑体" panose="02010609060101010101" pitchFamily="49" charset="-122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altLang="zh-CN" sz="2000" dirty="0">
              <a:ea typeface="黑体" panose="02010609060101010101" pitchFamily="49" charset="-12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ea typeface="黑体" panose="02010609060101010101" pitchFamily="49" charset="-122"/>
              </a:rPr>
              <a:t>Muon Beam Monitor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ea typeface="黑体" panose="02010609060101010101" pitchFamily="49" charset="-122"/>
              </a:rPr>
              <a:t>Measure the timing and position of the muons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ea typeface="黑体" panose="02010609060101010101" pitchFamily="49" charset="-122"/>
              </a:rPr>
              <a:t>Total size is </a:t>
            </a:r>
            <a:r>
              <a:rPr lang="en-US" altLang="zh-CN" sz="2000" dirty="0"/>
              <a:t>90 x 90 cm</a:t>
            </a:r>
            <a:r>
              <a:rPr lang="en-US" altLang="zh-CN" sz="2000" baseline="30000" dirty="0"/>
              <a:t>2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ea typeface="黑体" panose="02010609060101010101" pitchFamily="49" charset="-122"/>
              </a:rPr>
              <a:t>128 + 128 scintillating fibers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ea typeface="黑体" panose="02010609060101010101" pitchFamily="49" charset="-122"/>
              </a:rPr>
              <a:t>Cross-sectional area of fiber is 1x1 mm</a:t>
            </a:r>
            <a:r>
              <a:rPr lang="en-US" altLang="zh-CN" sz="2000" baseline="30000" dirty="0">
                <a:ea typeface="黑体" panose="02010609060101010101" pitchFamily="49" charset="-122"/>
              </a:rPr>
              <a:t>2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Spatial resolution of 1 mm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Masked with aluminum foil</a:t>
            </a:r>
            <a:endParaRPr lang="en-US" altLang="zh-CN" sz="2000" baseline="30000" dirty="0">
              <a:ea typeface="黑体" panose="02010609060101010101" pitchFamily="49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C412154-8380-4CE6-A897-9151C95396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655" y="1418218"/>
            <a:ext cx="4534965" cy="256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734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标题 1">
            <a:extLst>
              <a:ext uri="{FF2B5EF4-FFF2-40B4-BE49-F238E27FC236}">
                <a16:creationId xmlns:a16="http://schemas.microsoft.com/office/drawing/2014/main" id="{1D6A9877-BD67-424E-896E-9597098D9D3A}"/>
              </a:ext>
            </a:extLst>
          </p:cNvPr>
          <p:cNvSpPr txBox="1">
            <a:spLocks/>
          </p:cNvSpPr>
          <p:nvPr/>
        </p:nvSpPr>
        <p:spPr>
          <a:xfrm>
            <a:off x="272464" y="178741"/>
            <a:ext cx="5117394" cy="677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dirty="0">
                <a:solidFill>
                  <a:srgbClr val="00B0F0"/>
                </a:solidFill>
                <a:latin typeface="+mn-lt"/>
                <a:ea typeface="黑体" panose="02010609060101010101" pitchFamily="49" charset="-122"/>
              </a:rPr>
              <a:t>Progress of Readout Unit (RU)</a:t>
            </a:r>
            <a:endParaRPr lang="zh-CN" altLang="en-US" sz="3200" b="1" dirty="0">
              <a:solidFill>
                <a:srgbClr val="00B0F0"/>
              </a:solidFill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18" name="日期占位符 25">
            <a:extLst>
              <a:ext uri="{FF2B5EF4-FFF2-40B4-BE49-F238E27FC236}">
                <a16:creationId xmlns:a16="http://schemas.microsoft.com/office/drawing/2014/main" id="{07BEB581-83D2-4E9C-948B-4EC462981AE2}"/>
              </a:ext>
            </a:extLst>
          </p:cNvPr>
          <p:cNvSpPr txBox="1">
            <a:spLocks/>
          </p:cNvSpPr>
          <p:nvPr/>
        </p:nvSpPr>
        <p:spPr>
          <a:xfrm>
            <a:off x="10890836" y="64928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40E688-4EE8-477D-8B25-0CDD2AB71627}" type="datetime1">
              <a:rPr lang="en-US"/>
              <a:pPr/>
              <a:t>7/27/2022</a:t>
            </a:fld>
            <a:endParaRPr lang="en-US" dirty="0"/>
          </a:p>
        </p:txBody>
      </p:sp>
      <p:sp>
        <p:nvSpPr>
          <p:cNvPr id="19" name="页脚占位符 26">
            <a:extLst>
              <a:ext uri="{FF2B5EF4-FFF2-40B4-BE49-F238E27FC236}">
                <a16:creationId xmlns:a16="http://schemas.microsoft.com/office/drawing/2014/main" id="{9EEB412A-2980-4E84-85CB-F8A88BB32451}"/>
              </a:ext>
            </a:extLst>
          </p:cNvPr>
          <p:cNvSpPr txBox="1">
            <a:spLocks/>
          </p:cNvSpPr>
          <p:nvPr/>
        </p:nvSpPr>
        <p:spPr>
          <a:xfrm>
            <a:off x="4623972" y="6440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solidFill>
                  <a:srgbClr val="00B0F0"/>
                </a:solidFill>
              </a:rPr>
              <a:t>USTC</a:t>
            </a:r>
            <a:endParaRPr lang="en-US" b="1" dirty="0">
              <a:solidFill>
                <a:srgbClr val="00B0F0"/>
              </a:solidFill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B6A68562-B0A2-4D04-9A02-19A625C550C5}"/>
              </a:ext>
            </a:extLst>
          </p:cNvPr>
          <p:cNvCxnSpPr>
            <a:cxnSpLocks/>
          </p:cNvCxnSpPr>
          <p:nvPr/>
        </p:nvCxnSpPr>
        <p:spPr>
          <a:xfrm>
            <a:off x="272464" y="826288"/>
            <a:ext cx="10931156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>
            <a:extLst>
              <a:ext uri="{FF2B5EF4-FFF2-40B4-BE49-F238E27FC236}">
                <a16:creationId xmlns:a16="http://schemas.microsoft.com/office/drawing/2014/main" id="{0C88B69F-AEB6-4E2D-8220-81E25EEA0D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3620" y="149219"/>
            <a:ext cx="715916" cy="73611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94D9420F-3A94-41E9-9E06-D125D51853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535" y="1316417"/>
            <a:ext cx="6096001" cy="22211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F8E90C59-4672-4914-AA28-C96C1F0FE8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774" y="3537599"/>
            <a:ext cx="4970718" cy="3011187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E2F7E9EE-96C3-4C3C-ACE3-589F9D24DA48}"/>
              </a:ext>
            </a:extLst>
          </p:cNvPr>
          <p:cNvSpPr txBox="1"/>
          <p:nvPr/>
        </p:nvSpPr>
        <p:spPr>
          <a:xfrm>
            <a:off x="332727" y="959639"/>
            <a:ext cx="8746617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ea typeface="黑体" panose="02010609060101010101" pitchFamily="49" charset="-122"/>
              </a:rPr>
              <a:t>Readout Electronics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ea typeface="黑体" panose="02010609060101010101" pitchFamily="49" charset="-122"/>
              </a:rPr>
              <a:t>4 front-end electronics modules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ea typeface="黑体" panose="02010609060101010101" pitchFamily="49" charset="-122"/>
              </a:rPr>
              <a:t>Front-end electronics readout modules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000" dirty="0" err="1">
                <a:ea typeface="黑体" panose="02010609060101010101" pitchFamily="49" charset="-122"/>
              </a:rPr>
              <a:t>SiPM</a:t>
            </a:r>
            <a:r>
              <a:rPr lang="en-US" altLang="zh-CN" sz="2000" dirty="0">
                <a:ea typeface="黑体" panose="02010609060101010101" pitchFamily="49" charset="-122"/>
              </a:rPr>
              <a:t> Carrier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ea typeface="黑体" panose="02010609060101010101" pitchFamily="49" charset="-122"/>
              </a:rPr>
              <a:t>Place the </a:t>
            </a:r>
            <a:r>
              <a:rPr lang="en-US" altLang="zh-CN" sz="2000" dirty="0" err="1">
                <a:ea typeface="黑体" panose="02010609060101010101" pitchFamily="49" charset="-122"/>
              </a:rPr>
              <a:t>SiPM</a:t>
            </a:r>
            <a:endParaRPr lang="en-US" altLang="zh-CN" sz="2000" dirty="0">
              <a:ea typeface="黑体" panose="02010609060101010101" pitchFamily="49" charset="-122"/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ea typeface="黑体" panose="02010609060101010101" pitchFamily="49" charset="-122"/>
              </a:rPr>
              <a:t>photoelectric conversion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ea typeface="黑体" panose="02010609060101010101" pitchFamily="49" charset="-122"/>
              </a:rPr>
              <a:t>FEB Board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ea typeface="黑体" panose="02010609060101010101" pitchFamily="49" charset="-122"/>
              </a:rPr>
              <a:t>Amplification of the signal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ea typeface="黑体" panose="02010609060101010101" pitchFamily="49" charset="-122"/>
              </a:rPr>
              <a:t>Initial data process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ea typeface="黑体" panose="02010609060101010101" pitchFamily="49" charset="-122"/>
              </a:rPr>
              <a:t>DAQ Board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ea typeface="黑体" panose="02010609060101010101" pitchFamily="49" charset="-122"/>
              </a:rPr>
              <a:t>Data acquisition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US" altLang="zh-CN" sz="2000" dirty="0">
              <a:ea typeface="黑体" panose="02010609060101010101" pitchFamily="49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ea typeface="黑体" panose="02010609060101010101" pitchFamily="49" charset="-122"/>
              </a:rPr>
              <a:t>Test Results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ea typeface="黑体" panose="02010609060101010101" pitchFamily="49" charset="-122"/>
              </a:rPr>
              <a:t>CSNS proton beam test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ea typeface="黑体" panose="02010609060101010101" pitchFamily="49" charset="-122"/>
              </a:rPr>
              <a:t>Clear beam pulses with an interval of about 40 </a:t>
            </a:r>
            <a:r>
              <a:rPr lang="en-US" altLang="zh-CN" sz="2000" dirty="0" err="1">
                <a:ea typeface="黑体" panose="02010609060101010101" pitchFamily="49" charset="-122"/>
              </a:rPr>
              <a:t>ms</a:t>
            </a:r>
            <a:endParaRPr lang="en-US" altLang="zh-CN" sz="2000" dirty="0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2051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</TotalTime>
  <Words>148</Words>
  <Application>Microsoft Office PowerPoint</Application>
  <PresentationFormat>宽屏</PresentationFormat>
  <Paragraphs>39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等线</vt:lpstr>
      <vt:lpstr>等线 Light</vt:lpstr>
      <vt:lpstr>黑体</vt:lpstr>
      <vt:lpstr>Arial</vt:lpstr>
      <vt:lpstr>Calibri</vt:lpstr>
      <vt:lpstr>Calibri Light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teng yao</dc:creator>
  <cp:lastModifiedBy>Chester</cp:lastModifiedBy>
  <cp:revision>19</cp:revision>
  <dcterms:created xsi:type="dcterms:W3CDTF">2021-02-04T14:46:57Z</dcterms:created>
  <dcterms:modified xsi:type="dcterms:W3CDTF">2022-07-27T09:34:22Z</dcterms:modified>
</cp:coreProperties>
</file>